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Layouts/slideLayout16.xml" ContentType="application/vnd.openxmlformats-officedocument.presentationml.slideLayout+xml"/>
  <Override PartName="/ppt/notesSlides/notesSlide3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6"/>
  </p:notesMasterIdLst>
  <p:handoutMasterIdLst>
    <p:handoutMasterId r:id="rId77"/>
  </p:handoutMasterIdLst>
  <p:sldIdLst>
    <p:sldId id="257" r:id="rId2"/>
    <p:sldId id="395" r:id="rId3"/>
    <p:sldId id="396" r:id="rId4"/>
    <p:sldId id="397" r:id="rId5"/>
    <p:sldId id="259" r:id="rId6"/>
    <p:sldId id="260" r:id="rId7"/>
    <p:sldId id="331" r:id="rId8"/>
    <p:sldId id="265" r:id="rId9"/>
    <p:sldId id="444" r:id="rId10"/>
    <p:sldId id="383" r:id="rId11"/>
    <p:sldId id="382" r:id="rId12"/>
    <p:sldId id="384" r:id="rId13"/>
    <p:sldId id="385" r:id="rId14"/>
    <p:sldId id="387" r:id="rId15"/>
    <p:sldId id="388" r:id="rId16"/>
    <p:sldId id="446" r:id="rId17"/>
    <p:sldId id="390" r:id="rId18"/>
    <p:sldId id="338" r:id="rId19"/>
    <p:sldId id="341" r:id="rId20"/>
    <p:sldId id="340" r:id="rId21"/>
    <p:sldId id="272" r:id="rId22"/>
    <p:sldId id="392" r:id="rId23"/>
    <p:sldId id="398" r:id="rId24"/>
    <p:sldId id="399" r:id="rId25"/>
    <p:sldId id="441" r:id="rId26"/>
    <p:sldId id="400" r:id="rId27"/>
    <p:sldId id="450" r:id="rId28"/>
    <p:sldId id="452" r:id="rId29"/>
    <p:sldId id="453" r:id="rId30"/>
    <p:sldId id="355" r:id="rId31"/>
    <p:sldId id="356" r:id="rId32"/>
    <p:sldId id="354" r:id="rId33"/>
    <p:sldId id="401" r:id="rId34"/>
    <p:sldId id="402" r:id="rId35"/>
    <p:sldId id="347" r:id="rId36"/>
    <p:sldId id="403" r:id="rId37"/>
    <p:sldId id="348" r:id="rId38"/>
    <p:sldId id="404" r:id="rId39"/>
    <p:sldId id="406" r:id="rId40"/>
    <p:sldId id="405" r:id="rId41"/>
    <p:sldId id="349" r:id="rId42"/>
    <p:sldId id="360" r:id="rId43"/>
    <p:sldId id="287" r:id="rId44"/>
    <p:sldId id="407" r:id="rId45"/>
    <p:sldId id="292" r:id="rId46"/>
    <p:sldId id="366" r:id="rId47"/>
    <p:sldId id="343" r:id="rId48"/>
    <p:sldId id="408" r:id="rId49"/>
    <p:sldId id="409" r:id="rId50"/>
    <p:sldId id="294" r:id="rId51"/>
    <p:sldId id="410" r:id="rId52"/>
    <p:sldId id="411" r:id="rId53"/>
    <p:sldId id="412" r:id="rId54"/>
    <p:sldId id="413" r:id="rId55"/>
    <p:sldId id="344" r:id="rId56"/>
    <p:sldId id="454" r:id="rId57"/>
    <p:sldId id="414" r:id="rId58"/>
    <p:sldId id="455" r:id="rId59"/>
    <p:sldId id="417" r:id="rId60"/>
    <p:sldId id="419" r:id="rId61"/>
    <p:sldId id="420" r:id="rId62"/>
    <p:sldId id="415" r:id="rId63"/>
    <p:sldId id="421" r:id="rId64"/>
    <p:sldId id="422" r:id="rId65"/>
    <p:sldId id="416" r:id="rId66"/>
    <p:sldId id="431" r:id="rId67"/>
    <p:sldId id="361" r:id="rId68"/>
    <p:sldId id="362" r:id="rId69"/>
    <p:sldId id="363" r:id="rId70"/>
    <p:sldId id="456" r:id="rId71"/>
    <p:sldId id="457" r:id="rId72"/>
    <p:sldId id="458" r:id="rId73"/>
    <p:sldId id="459" r:id="rId74"/>
    <p:sldId id="460" r:id="rId7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FCD319"/>
    <a:srgbClr val="FCBD2C"/>
    <a:srgbClr val="C931E7"/>
    <a:srgbClr val="C92128"/>
    <a:srgbClr val="D42339"/>
    <a:srgbClr val="C82246"/>
    <a:srgbClr val="000080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0207" autoAdjust="0"/>
  </p:normalViewPr>
  <p:slideViewPr>
    <p:cSldViewPr snapToObjects="1">
      <p:cViewPr>
        <p:scale>
          <a:sx n="75" d="100"/>
          <a:sy n="75" d="100"/>
        </p:scale>
        <p:origin x="-2028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EA9CF0B-1955-43A9-88B5-391D64FB6DD4}" type="datetimeFigureOut">
              <a:rPr lang="en-US"/>
              <a:pPr>
                <a:defRPr/>
              </a:pPr>
              <a:t>8/20/2009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CE8D4E3-E2F8-4613-AB83-BA24B2D627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DA8AEFC-0254-48F1-92E7-01BF8E5BEF31}" type="datetimeFigureOut">
              <a:rPr lang="en-US"/>
              <a:pPr>
                <a:defRPr/>
              </a:pPr>
              <a:t>8/20/2009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865080E-C375-4E56-BA1D-B65CFF9646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This paper is about Recognizing stances in online debates. Where people post to websites, their opinions towards one topic or another</a:t>
            </a:r>
          </a:p>
          <a:p>
            <a:pPr>
              <a:spcBef>
                <a:spcPct val="0"/>
              </a:spcBef>
            </a:pPr>
            <a:r>
              <a:rPr lang="en-US" smtClean="0"/>
              <a:t>  For example let us consider a post-snippet from a Iphone Vs blackberry debate … the debater writes:</a:t>
            </a:r>
          </a:p>
          <a:p>
            <a:pPr>
              <a:spcBef>
                <a:spcPct val="0"/>
              </a:spcBef>
            </a:pPr>
            <a:r>
              <a:rPr lang="en-US" smtClean="0"/>
              <a:t> 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FE723D-3233-4D29-AF42-EB0A81EDA3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This example also illustrates another phenomenon---  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2E7E34-6D69-4084-ADBA-B0ADBFBA903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FC6728-6763-4B29-A396-726D5C1FBD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Which we call as the targets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AEF522-D411-4A30-A85A-342AAA77238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defTabSz="449263">
              <a:spcBef>
                <a:spcPct val="0"/>
              </a:spcBef>
            </a:pPr>
            <a:r>
              <a:rPr lang="en-US" smtClean="0"/>
              <a:t>Heres some examples that illustrate our next challenge</a:t>
            </a:r>
          </a:p>
          <a:p>
            <a:pPr defTabSz="449263">
              <a:spcBef>
                <a:spcPct val="0"/>
              </a:spcBef>
            </a:pPr>
            <a:r>
              <a:rPr lang="en-US" smtClean="0"/>
              <a:t>Here we see that there are opinoins towards blackberry and iPhone, but none of these mention blackberry and iPhone explicitly. </a:t>
            </a:r>
          </a:p>
          <a:p>
            <a:pPr defTabSz="449263">
              <a:spcBef>
                <a:spcPct val="0"/>
              </a:spcBef>
            </a:pPr>
            <a:endParaRPr lang="en-US" smtClean="0"/>
          </a:p>
          <a:p>
            <a:pPr defTabSz="449263"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b"/>
          <a:lstStyle/>
          <a:p>
            <a:pPr algn="r"/>
            <a:fld id="{BADCC713-9E7B-4B55-BDD0-AE7F5E4A0A6A}" type="slidenum">
              <a:rPr lang="en-US" sz="1200">
                <a:latin typeface="Calibri" pitchFamily="34" charset="0"/>
              </a:rPr>
              <a:pPr algn="r"/>
              <a:t>13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defTabSz="449263">
              <a:spcBef>
                <a:spcPct val="0"/>
              </a:spcBef>
            </a:pPr>
            <a:r>
              <a:rPr lang="en-US" smtClean="0"/>
              <a:t>The opinoins are towards – type of blackberry (the pearl), feature of blackberry,  maker of iPhone and Feature of Iphone. </a:t>
            </a:r>
          </a:p>
          <a:p>
            <a:pPr defTabSz="449263">
              <a:spcBef>
                <a:spcPct val="0"/>
              </a:spcBef>
            </a:pPr>
            <a:endParaRPr lang="en-US" smtClean="0"/>
          </a:p>
          <a:p>
            <a:pPr defTabSz="449263">
              <a:spcBef>
                <a:spcPct val="0"/>
              </a:spcBef>
            </a:pPr>
            <a:r>
              <a:rPr lang="en-US" smtClean="0"/>
              <a:t>Thus we see that.. </a:t>
            </a:r>
          </a:p>
        </p:txBody>
      </p:sp>
      <p:sp>
        <p:nvSpPr>
          <p:cNvPr id="5222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b"/>
          <a:lstStyle/>
          <a:p>
            <a:pPr algn="r"/>
            <a:fld id="{2C95300E-103B-4560-B153-2A9A983D6473}" type="slidenum">
              <a:rPr lang="en-US" sz="1200">
                <a:latin typeface="Calibri" pitchFamily="34" charset="0"/>
              </a:rPr>
              <a:pPr algn="r"/>
              <a:t>14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defTabSz="449263"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b"/>
          <a:lstStyle/>
          <a:p>
            <a:pPr algn="r"/>
            <a:fld id="{A4C3C4B1-DF3C-425F-8DD5-12A144CA2048}" type="slidenum">
              <a:rPr lang="en-US" sz="1200">
                <a:latin typeface="Calibri" pitchFamily="34" charset="0"/>
              </a:rPr>
              <a:pPr algn="r"/>
              <a:t>15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defTabSz="449263">
              <a:spcBef>
                <a:spcPct val="0"/>
              </a:spcBef>
            </a:pPr>
            <a:r>
              <a:rPr lang="en-US" smtClean="0"/>
              <a:t>Notice that what I have just mentioned are all distinguishing aspects, as they are particular to one of the sides.  For example  Pearl  uniquely identifies the Blackberries and Mac OS is unique to iPhones</a:t>
            </a:r>
          </a:p>
          <a:p>
            <a:pPr defTabSz="449263">
              <a:spcBef>
                <a:spcPct val="0"/>
              </a:spcBef>
            </a:pPr>
            <a:r>
              <a:rPr lang="en-US" smtClean="0"/>
              <a:t>However, as they are both mobile phones, they share a number of aspects. These shared aspects complicate the matter </a:t>
            </a:r>
          </a:p>
        </p:txBody>
      </p:sp>
      <p:sp>
        <p:nvSpPr>
          <p:cNvPr id="5632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b"/>
          <a:lstStyle/>
          <a:p>
            <a:pPr algn="r"/>
            <a:fld id="{105CBEB7-E5BA-4EE4-B150-CFA2BCBFA755}" type="slidenum">
              <a:rPr lang="en-US" sz="1200">
                <a:latin typeface="Calibri" pitchFamily="34" charset="0"/>
              </a:rPr>
              <a:pPr algn="r"/>
              <a:t>16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defTabSz="449263">
              <a:spcBef>
                <a:spcPct val="0"/>
              </a:spcBef>
            </a:pPr>
            <a:r>
              <a:rPr lang="en-US" smtClean="0"/>
              <a:t>…  because   the debate topics have shared attributes (keyboard, network, e-mail).  Such attributes do not distinguish between the main topics.</a:t>
            </a:r>
          </a:p>
          <a:p>
            <a:pPr defTabSz="449263">
              <a:spcBef>
                <a:spcPct val="0"/>
              </a:spcBef>
            </a:pPr>
            <a:r>
              <a:rPr lang="en-US" smtClean="0"/>
              <a:t>But people *do* use such attributes to argue  ---  </a:t>
            </a:r>
          </a:p>
        </p:txBody>
      </p:sp>
      <p:sp>
        <p:nvSpPr>
          <p:cNvPr id="5837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b"/>
          <a:lstStyle/>
          <a:p>
            <a:pPr algn="r"/>
            <a:fld id="{9A02D536-0B3A-4A49-A3D0-321B5DC3B956}" type="slidenum">
              <a:rPr lang="en-US" sz="1200">
                <a:latin typeface="Calibri" pitchFamily="34" charset="0"/>
              </a:rPr>
              <a:pPr algn="r"/>
              <a:t>17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However, we noticed in our data… 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The shared aspects are perceived to be more important or valued more in one community, than in the other. Thus  they are important reasons in the argument for a stance</a:t>
            </a:r>
          </a:p>
          <a:p>
            <a:pPr>
              <a:spcBef>
                <a:spcPct val="0"/>
              </a:spcBef>
            </a:pPr>
            <a:r>
              <a:rPr lang="en-US" smtClean="0"/>
              <a:t>Liking emails is a  reason to like blackberry.  Thus participants state this to justify their stance.  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F28C34-884A-49D4-AEC4-DF15172AAD6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Hence, even though these are shared aspects, they still play an important role in determining debate sides</a:t>
            </a:r>
          </a:p>
          <a:p>
            <a:pPr>
              <a:spcBef>
                <a:spcPct val="0"/>
              </a:spcBef>
            </a:pPr>
            <a:r>
              <a:rPr lang="en-US" smtClean="0"/>
              <a:t>while arguing, pro-iPhone stance, he will bring up the good things about browsing as he knows it is important.</a:t>
            </a:r>
          </a:p>
          <a:p>
            <a:pPr>
              <a:spcBef>
                <a:spcPct val="0"/>
              </a:spcBef>
            </a:pPr>
            <a:r>
              <a:rPr lang="en-US" smtClean="0"/>
              <a:t> 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6D6B85-AD8A-4760-85A7-F84BFBA07B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We would like to recognize that this has a pro-iPhone stance. 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93F7B7-18FA-453C-BAE7-E62F48C6D7E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** especially when we are dealing with  shared aspects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8C1122-30C9-4E86-AF8D-2AC94F3207C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Concessionary opinions are not opinions that the participant endorses – they are in fact the opposite.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08A37E-6D55-495C-92E6-68F0B1842BC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…Because we don’t want to count them towards the wrong side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6F42B5-F6E7-4AE3-8DBD-171A57C929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C5B78C-8069-4F1D-B2D7-1B3473A65C7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455B44-EE33-405C-B6FF-611EF6264A8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686AA9-2B8F-4747-9F2F-02A301222DC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F2055E-D982-4ACF-A52F-719AE5AAE8B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5D7D77-ED3C-4F47-A30D-704FF0FC4B1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1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BAA692-042E-47AF-BFA7-437D6994D92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Essentially what we are learning is  --  what does a positive opinion towards a termj mean in relation to positive or negative opinions regarding either of the topics </a:t>
            </a:r>
          </a:p>
        </p:txBody>
      </p:sp>
      <p:sp>
        <p:nvSpPr>
          <p:cNvPr id="962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47B200-F513-49AB-8F45-1E872D130B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This is an interesting problem for opinion mining because, as we notice here, in the process of debating 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Participants justify their choice by Arguing why their stance is correct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5421073-B34B-4E4A-B578-ACA4AF7584B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Probability of positive towards topic1 given that we see a positive opinion towards a target</a:t>
            </a:r>
          </a:p>
        </p:txBody>
      </p:sp>
      <p:sp>
        <p:nvSpPr>
          <p:cNvPr id="983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8FCE23-9A03-4670-A159-282DEF9C93A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C670E3-72B0-43CB-9D9D-5ED18B100F9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44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B10752-DBC8-491D-B1C9-D83AAAF4D1A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64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BBFEFB-6E5C-4E77-883D-A0009036027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85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448201-0AAB-4058-97A9-DA50BD5EA6B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Remember the associations the we leant from the web are of the form --  association of a positive opinion towards target being associated with each of</a:t>
            </a:r>
          </a:p>
        </p:txBody>
      </p:sp>
      <p:sp>
        <p:nvSpPr>
          <p:cNvPr id="1126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F3639C-28DE-442B-BEA1-FABF41EDA8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However notice that expressin a positive opinion toward topic1 or alternatively a negative opion towards topic2 account for the ways in which one can argue for side-1</a:t>
            </a:r>
          </a:p>
          <a:p>
            <a:pPr>
              <a:spcBef>
                <a:spcPct val="0"/>
              </a:spcBef>
            </a:pPr>
            <a:r>
              <a:rPr lang="en-US" smtClean="0"/>
              <a:t>Notice here that the total association for side-2 is 0.5 plus 0.35 and total association for side-1 is 0.1 + 0.05   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46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B0A3B3-6FAB-4B4E-B484-E87DFD44513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Which gives us final side associations as follows</a:t>
            </a: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ECAB47-85A6-4ECD-A00D-F4ABB93AC3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  <a:p>
            <a:pPr marL="0" lvl="1">
              <a:spcBef>
                <a:spcPct val="0"/>
              </a:spcBef>
            </a:pPr>
            <a:r>
              <a:rPr lang="en-US" smtClean="0"/>
              <a:t>Concession and Contra-expectation categories</a:t>
            </a:r>
          </a:p>
          <a:p>
            <a:pPr>
              <a:spcBef>
                <a:spcPct val="0"/>
              </a:spcBef>
            </a:pPr>
            <a:r>
              <a:rPr lang="en-US" smtClean="0"/>
              <a:t>“while,” “nonetheless,” “however,” and “even if.” </a:t>
            </a:r>
          </a:p>
          <a:p>
            <a:pPr>
              <a:spcBef>
                <a:spcPct val="0"/>
              </a:spcBef>
            </a:pPr>
            <a:r>
              <a:rPr lang="en-US" smtClean="0"/>
              <a:t>If, the connective is sentence-initial, the sentence is split at the first</a:t>
            </a:r>
          </a:p>
          <a:p>
            <a:pPr>
              <a:spcBef>
                <a:spcPct val="0"/>
              </a:spcBef>
            </a:pPr>
            <a:r>
              <a:rPr lang="en-US" smtClean="0"/>
              <a:t>comma that occurs mid sentence. The first part is</a:t>
            </a:r>
          </a:p>
          <a:p>
            <a:pPr>
              <a:spcBef>
                <a:spcPct val="0"/>
              </a:spcBef>
            </a:pPr>
            <a:r>
              <a:rPr lang="en-US" smtClean="0"/>
              <a:t>considered conceded, and the second part is considered</a:t>
            </a:r>
          </a:p>
          <a:p>
            <a:pPr>
              <a:spcBef>
                <a:spcPct val="0"/>
              </a:spcBef>
            </a:pPr>
            <a:r>
              <a:rPr lang="en-US" smtClean="0"/>
              <a:t>non-conceded.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If the connective is</a:t>
            </a:r>
          </a:p>
          <a:p>
            <a:pPr>
              <a:spcBef>
                <a:spcPct val="0"/>
              </a:spcBef>
            </a:pPr>
            <a:r>
              <a:rPr lang="en-US" smtClean="0"/>
              <a:t>mid-sentence, the part of the sentence prior to</a:t>
            </a:r>
          </a:p>
          <a:p>
            <a:pPr>
              <a:spcBef>
                <a:spcPct val="0"/>
              </a:spcBef>
            </a:pPr>
            <a:r>
              <a:rPr lang="en-US" smtClean="0"/>
              <a:t>the connective is considered conceded, and the</a:t>
            </a:r>
          </a:p>
          <a:p>
            <a:pPr>
              <a:spcBef>
                <a:spcPct val="0"/>
              </a:spcBef>
            </a:pPr>
            <a:r>
              <a:rPr lang="en-US" smtClean="0"/>
              <a:t>part that follows the connective is considered nonconceded.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218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49A383-62A6-4A60-9345-01AA83DDD7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239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39E306-8968-4A77-ACF8-8C08D2D7A69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Another key strategy is 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EC1550-896C-48A5-AA74-04C00C96CB3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259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171855-1870-448D-8BD7-4214186A35B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The fact that the opinions, that we know are indicators for a particular side preference were conceded, indicate what side the speaker really supports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280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3782C5-9E1E-4F2D-B375-2FD88282E79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10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AE4210-D10E-46AD-813A-213E2ED5453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3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D92AC6-9796-4827-9D31-E5DEBCFCC1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6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43B37E-7310-4F85-9E1B-34083121B91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8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C6C549-A85F-4E89-ADEB-2E5EE7EC45C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Is more likely to be associated with a positive opinion towards blackberry --- </a:t>
            </a:r>
          </a:p>
          <a:p>
            <a:pPr>
              <a:spcBef>
                <a:spcPct val="0"/>
              </a:spcBef>
            </a:pPr>
            <a:r>
              <a:rPr lang="en-US" smtClean="0"/>
              <a:t>When people are saying  positive things about blackberry, they are likely to point out good things regarding   its keyboard</a:t>
            </a:r>
          </a:p>
        </p:txBody>
      </p:sp>
      <p:sp>
        <p:nvSpPr>
          <p:cNvPr id="140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E338B8-A98D-441A-9F97-008ED872310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negative evaluations of keyboards, are, however, </a:t>
            </a:r>
            <a:r>
              <a:rPr lang="en-US" i="1" smtClean="0"/>
              <a:t>not a strong discriminating </a:t>
            </a:r>
            <a:r>
              <a:rPr lang="en-US" smtClean="0"/>
              <a:t>factor for stance taking. </a:t>
            </a:r>
          </a:p>
          <a:p>
            <a:pPr>
              <a:spcBef>
                <a:spcPct val="0"/>
              </a:spcBef>
            </a:pPr>
            <a:r>
              <a:rPr lang="en-US" smtClean="0"/>
              <a:t>When people are saying negative things about the keyboard, they could be talking about any one of the things.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Thus, Considering all  items tat are sematically related to the topics may not help if they are not particularized to opinions</a:t>
            </a:r>
          </a:p>
        </p:txBody>
      </p:sp>
      <p:sp>
        <p:nvSpPr>
          <p:cNvPr id="142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59B9CC-480A-4CF5-A200-64F882BDF4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0" name="Text Box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That is negative toward the United States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Pain in the neck -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This is an example of the online debate…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883F80-6063-4971-9E46-C14999D7F0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Each is a post, like the one we looked at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AAFC5C-E8E1-4BD2-AA40-ED1E303A41E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>
              <a:spcBef>
                <a:spcPct val="0"/>
              </a:spcBef>
            </a:pPr>
            <a:r>
              <a:rPr lang="en-US" smtClean="0"/>
              <a:t>Specifically, We learn </a:t>
            </a:r>
          </a:p>
          <a:p>
            <a:pPr marL="0" lvl="1">
              <a:spcBef>
                <a:spcPct val="0"/>
              </a:spcBef>
            </a:pPr>
            <a:r>
              <a:rPr lang="en-US" smtClean="0"/>
              <a:t>These Preferences are then exploited…</a:t>
            </a:r>
          </a:p>
          <a:p>
            <a:pPr marL="0" lvl="1">
              <a:spcBef>
                <a:spcPct val="0"/>
              </a:spcBef>
            </a:pPr>
            <a:r>
              <a:rPr lang="en-US" smtClean="0"/>
              <a:t>Which combines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F767F9-B34B-4D89-B06E-04A2464A7B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This example   indicates that counting positive  and negative words is not enough  to  determine a stance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E4FDD9-57CA-4BEE-941A-A6BAF21EEC5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This example   indicates that counting positive  and negative words is not enough  to  determine a stance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E8640D-AC0B-4216-B887-C268495BE33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9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10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11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6A3ECC35-5D1A-4DA8-9061-A99881BC9627}" type="datetime1">
              <a:rPr lang="en-US"/>
              <a:pPr>
                <a:defRPr/>
              </a:pPr>
              <a:t>8/20/2009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9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57306-09AD-4A2B-9B51-A93B94A82967}" type="datetime1">
              <a:rPr lang="en-US"/>
              <a:pPr>
                <a:defRPr/>
              </a:pPr>
              <a:t>8/20/2009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86909-5223-4ECE-9D30-1CC80F90B3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39590-FCB5-4BF5-B665-F087847A5A88}" type="datetime1">
              <a:rPr lang="en-US"/>
              <a:pPr>
                <a:defRPr/>
              </a:pPr>
              <a:t>8/20/2009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58926-2146-4501-864E-7DE416220E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D8662-9340-4AED-8010-9E6127718CE8}" type="datetime1">
              <a:rPr lang="en-US"/>
              <a:pPr>
                <a:defRPr/>
              </a:pPr>
              <a:t>8/20/2009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C548D-93E5-46AC-BD59-33474D2EA1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8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16687-4195-4C04-821C-25142F9BBBE8}" type="datetime1">
              <a:rPr lang="en-US"/>
              <a:pPr>
                <a:defRPr/>
              </a:pPr>
              <a:t>8/20/2009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9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3EAEB-5D5A-4C23-9D67-722999E4638E}" type="datetime1">
              <a:rPr lang="en-US"/>
              <a:pPr>
                <a:defRPr/>
              </a:pPr>
              <a:t>8/20/2009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20751-0D10-4259-A727-1095B5C2E7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9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05879-EB81-4304-9FB5-1132A0EC10D3}" type="datetime1">
              <a:rPr lang="en-US"/>
              <a:pPr>
                <a:defRPr/>
              </a:pPr>
              <a:t>8/20/2009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00C44-DD1C-4015-9424-151FFE1FB7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8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8" name="Rectangle 9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32566BD-4148-4380-9AC0-8585DC804244}" type="datetime1">
              <a:rPr lang="en-US"/>
              <a:pPr>
                <a:defRPr/>
              </a:pPr>
              <a:t>8/20/2009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FB76A-390D-4C12-85EA-AB0F78255F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9" name="Rectangle 9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10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3F91FDF-376F-4DBD-8DE3-53C5B41E50D9}" type="datetime1">
              <a:rPr lang="en-US"/>
              <a:pPr>
                <a:defRPr/>
              </a:pPr>
              <a:t>8/20/2009</a:t>
            </a:fld>
            <a:endParaRPr lang="en-US" dirty="0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ECEFC-0D2A-4CF3-8E61-72C4D7DE96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9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4800C-336B-4F8E-A5D8-5E3E88DA923E}" type="datetime1">
              <a:rPr lang="en-US"/>
              <a:pPr>
                <a:defRPr/>
              </a:pPr>
              <a:t>8/20/2009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9DC77-85F3-4949-8C08-F4BEAB6E99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8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DB65D-6F0D-4F5A-A3E3-1FF0FBF6D151}" type="datetime1">
              <a:rPr lang="en-US"/>
              <a:pPr>
                <a:defRPr/>
              </a:pPr>
              <a:t>8/20/2009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B1C4C-9967-411A-9D6D-CB8EDA3354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9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4FB9-0021-4BBE-A777-F79ACD374D6D}" type="datetime1">
              <a:rPr lang="en-US"/>
              <a:pPr>
                <a:defRPr/>
              </a:pPr>
              <a:t>8/20/2009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FE965-6CF0-4DDC-9AA0-46F31B5F1D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8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E9E88-5C65-457D-8AE2-07BF7CBE112A}" type="datetime1">
              <a:rPr lang="en-US"/>
              <a:pPr>
                <a:defRPr/>
              </a:pPr>
              <a:t>8/20/2009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AAD20-4D67-41CC-A26E-3DCEEE219A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F1336-1CB8-45E5-8E46-C81EDE1439AA}" type="datetime1">
              <a:rPr lang="en-US"/>
              <a:pPr>
                <a:defRPr/>
              </a:pPr>
              <a:t>8/20/2009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F38BA-1049-40A8-BE78-8FDEBFBAF3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9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TextBox 14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BEEC52E2-20DA-46AA-AB40-8CAB8842DFE7}" type="datetime1">
              <a:rPr lang="en-US"/>
              <a:pPr>
                <a:defRPr/>
              </a:pPr>
              <a:t>8/20/2009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7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6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F96DC11-E8D8-4A59-B5E8-7AFE4A089D78}" type="datetime1">
              <a:rPr lang="en-US"/>
              <a:pPr>
                <a:defRPr/>
              </a:pPr>
              <a:t>8/20/2009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0954F-B38F-429F-9F1D-A36F80E608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11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9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78FA4-1EB2-4A57-871C-DA3D71C64817}" type="datetime1">
              <a:rPr lang="en-US"/>
              <a:pPr>
                <a:defRPr/>
              </a:pPr>
              <a:t>8/20/2009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B8BB8-098E-41D8-80F4-97E2044FAF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11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46AF5-7686-49C6-B610-ED3DF9E474B4}" type="datetime1">
              <a:rPr lang="en-US"/>
              <a:pPr>
                <a:defRPr/>
              </a:pPr>
              <a:t>8/20/2009</a:t>
            </a:fld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29483-7670-46E1-9E87-9F9FE28489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6" name="Rectangle 1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AE7F-EF49-4E24-AD75-136B163DEAEB}" type="datetime1">
              <a:rPr lang="en-US"/>
              <a:pPr>
                <a:defRPr/>
              </a:pPr>
              <a:t>8/20/2009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4F753-324B-4416-BE5E-62DF52E10F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9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7F231-CA13-4C46-98E2-4FEC3E3398A2}" type="datetime1">
              <a:rPr lang="en-US"/>
              <a:pPr>
                <a:defRPr/>
              </a:pPr>
              <a:t>8/20/2009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E8396-A8ED-44CB-918F-398C8B2CF2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752600"/>
            <a:ext cx="75565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E83AF7-C291-4000-83B3-AC90DD2C9C2F}" type="datetime1">
              <a:rPr lang="en-US"/>
              <a:pPr>
                <a:defRPr/>
              </a:pPr>
              <a:t>8/20/2009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0E2172FB-3766-4AEF-AC56-13E1F205E1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  <p:sldLayoutId id="2147483686" r:id="rId18"/>
    <p:sldLayoutId id="2147483687" r:id="rId19"/>
    <p:sldLayoutId id="2147483688" r:id="rId20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</a:defRPr>
      </a:lvl9pPr>
    </p:titleStyle>
    <p:bodyStyle>
      <a:lvl1pPr marL="228600" indent="-228600" algn="l" rtl="0" fontAlgn="base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rgbClr val="595959"/>
          </a:solidFill>
          <a:latin typeface="+mn-lt"/>
          <a:ea typeface="+mn-ea"/>
          <a:cs typeface="+mn-cs"/>
        </a:defRPr>
      </a:lvl1pPr>
      <a:lvl2pPr marL="457200" indent="-228600" algn="l" rtl="0" fontAlgn="base">
        <a:spcBef>
          <a:spcPts val="600"/>
        </a:spcBef>
        <a:spcAft>
          <a:spcPct val="0"/>
        </a:spcAft>
        <a:buClr>
          <a:srgbClr val="6FB7D7"/>
        </a:buClr>
        <a:buSzPct val="75000"/>
        <a:buFont typeface="Wingdings" pitchFamily="2" charset="2"/>
        <a:buChar char="n"/>
        <a:defRPr sz="2200" kern="1200">
          <a:solidFill>
            <a:srgbClr val="595959"/>
          </a:solidFill>
          <a:latin typeface="+mn-lt"/>
          <a:ea typeface="+mn-ea"/>
          <a:cs typeface="+mn-cs"/>
        </a:defRPr>
      </a:lvl2pPr>
      <a:lvl3pPr marL="685800" indent="-228600" algn="l" rtl="0" fontAlgn="base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rgbClr val="595959"/>
          </a:solidFill>
          <a:latin typeface="+mn-lt"/>
          <a:ea typeface="+mn-ea"/>
          <a:cs typeface="+mn-cs"/>
        </a:defRPr>
      </a:lvl3pPr>
      <a:lvl4pPr marL="914400" indent="-228600" algn="l" rtl="0" fontAlgn="base">
        <a:spcBef>
          <a:spcPts val="600"/>
        </a:spcBef>
        <a:spcAft>
          <a:spcPct val="0"/>
        </a:spcAft>
        <a:buClr>
          <a:srgbClr val="6FB7D7"/>
        </a:buClr>
        <a:buSzPct val="75000"/>
        <a:buFont typeface="Wingdings" pitchFamily="2" charset="2"/>
        <a:buChar char="n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1143000" indent="-228600" algn="l" rtl="0" fontAlgn="base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Recognizing Stances in Online Debates 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Debate: iPhone vs. Blackberry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 lvl="1">
              <a:buFont typeface="Wingdings" pitchFamily="2" charset="2"/>
              <a:buNone/>
            </a:pPr>
            <a:r>
              <a:rPr lang="en-US" smtClean="0"/>
              <a:t>iPhone of course. Blackberry is now for the senior businessmen market! The iPhone incarnate the 21st century whereas Blackberry symbolizes an outdated technology. The iPhone can reach a very diversified clientele …   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98474" y="2743200"/>
            <a:ext cx="7273926" cy="198120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98475" y="1295400"/>
            <a:ext cx="7807325" cy="4144963"/>
          </a:xfrm>
        </p:spPr>
        <p:txBody>
          <a:bodyPr/>
          <a:lstStyle/>
          <a:p>
            <a:r>
              <a:rPr lang="en-US" smtClean="0"/>
              <a:t>The </a:t>
            </a:r>
            <a:r>
              <a:rPr lang="en-US" u="sng" smtClean="0"/>
              <a:t>iPhone</a:t>
            </a:r>
            <a:r>
              <a:rPr lang="en-US" smtClean="0"/>
              <a:t> </a:t>
            </a:r>
            <a:r>
              <a:rPr lang="en-US" smtClean="0">
                <a:solidFill>
                  <a:srgbClr val="000080"/>
                </a:solidFill>
              </a:rPr>
              <a:t>incarnate the 21st century </a:t>
            </a:r>
            <a:r>
              <a:rPr lang="en-US" smtClean="0"/>
              <a:t>whereas </a:t>
            </a:r>
            <a:r>
              <a:rPr lang="en-US" u="sng" smtClean="0"/>
              <a:t>Blackberry</a:t>
            </a:r>
            <a:r>
              <a:rPr lang="en-US" smtClean="0"/>
              <a:t> symbolizes an </a:t>
            </a:r>
            <a:r>
              <a:rPr lang="en-US" smtClean="0">
                <a:solidFill>
                  <a:srgbClr val="C92128"/>
                </a:solidFill>
              </a:rPr>
              <a:t>outdated technology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000080"/>
                </a:solidFill>
              </a:rPr>
              <a:t>Positive </a:t>
            </a:r>
            <a:r>
              <a:rPr lang="en-US" i="1" smtClean="0"/>
              <a:t>and </a:t>
            </a:r>
            <a:r>
              <a:rPr lang="en-US" i="1" smtClean="0">
                <a:solidFill>
                  <a:srgbClr val="C92128"/>
                </a:solidFill>
              </a:rPr>
              <a:t>negative </a:t>
            </a:r>
            <a:r>
              <a:rPr lang="en-US" i="1" smtClean="0"/>
              <a:t>opinions are employed to argue for a side</a:t>
            </a:r>
          </a:p>
          <a:p>
            <a:pPr>
              <a:buFont typeface="Wingdings" pitchFamily="2" charset="2"/>
              <a:buNone/>
            </a:pPr>
            <a:r>
              <a:rPr lang="en-US" i="1" smtClean="0"/>
              <a:t>Opinions towards both </a:t>
            </a:r>
            <a:r>
              <a:rPr lang="en-US" i="1" u="sng" smtClean="0"/>
              <a:t>topics</a:t>
            </a:r>
            <a:r>
              <a:rPr lang="en-US" i="1" smtClean="0"/>
              <a:t> within a post</a:t>
            </a:r>
          </a:p>
          <a:p>
            <a:pPr>
              <a:buFont typeface="Wingdings" pitchFamily="2" charset="2"/>
              <a:buNone/>
            </a:pPr>
            <a:endParaRPr lang="en-US" i="1" smtClean="0"/>
          </a:p>
          <a:p>
            <a:endParaRPr lang="en-US" smtClean="0"/>
          </a:p>
          <a:p>
            <a:endParaRPr lang="en-US" smtClean="0">
              <a:solidFill>
                <a:srgbClr val="636C6C"/>
              </a:solidFill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6324600" y="2287588"/>
            <a:ext cx="2286000" cy="612775"/>
          </a:xfrm>
          <a:prstGeom prst="borderCallout1">
            <a:avLst>
              <a:gd name="adj1" fmla="val 18750"/>
              <a:gd name="adj2" fmla="val -8333"/>
              <a:gd name="adj3" fmla="val -30017"/>
              <a:gd name="adj4" fmla="val -425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Side Classification: pro-iPhone stance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98475" y="1295400"/>
            <a:ext cx="7807325" cy="4144963"/>
          </a:xfrm>
        </p:spPr>
        <p:txBody>
          <a:bodyPr/>
          <a:lstStyle/>
          <a:p>
            <a:r>
              <a:rPr lang="en-US" smtClean="0"/>
              <a:t>The </a:t>
            </a:r>
            <a:r>
              <a:rPr lang="en-US" u="sng" smtClean="0"/>
              <a:t>iPhone</a:t>
            </a:r>
            <a:r>
              <a:rPr lang="en-US" smtClean="0"/>
              <a:t> </a:t>
            </a:r>
            <a:r>
              <a:rPr lang="en-US" smtClean="0">
                <a:solidFill>
                  <a:srgbClr val="000080"/>
                </a:solidFill>
              </a:rPr>
              <a:t>incarnate the 21st century </a:t>
            </a:r>
            <a:r>
              <a:rPr lang="en-US" smtClean="0"/>
              <a:t>whereas </a:t>
            </a:r>
            <a:r>
              <a:rPr lang="en-US" u="sng" smtClean="0"/>
              <a:t>Blackberry</a:t>
            </a:r>
            <a:r>
              <a:rPr lang="en-US" smtClean="0"/>
              <a:t> symbolizes an </a:t>
            </a:r>
            <a:r>
              <a:rPr lang="en-US" smtClean="0">
                <a:solidFill>
                  <a:srgbClr val="C92128"/>
                </a:solidFill>
              </a:rPr>
              <a:t>outdated technology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000080"/>
                </a:solidFill>
              </a:rPr>
              <a:t>Positive </a:t>
            </a:r>
            <a:r>
              <a:rPr lang="en-US" i="1" smtClean="0"/>
              <a:t>and </a:t>
            </a:r>
            <a:r>
              <a:rPr lang="en-US" i="1" smtClean="0">
                <a:solidFill>
                  <a:srgbClr val="C92128"/>
                </a:solidFill>
              </a:rPr>
              <a:t>negative </a:t>
            </a:r>
            <a:r>
              <a:rPr lang="en-US" i="1" smtClean="0"/>
              <a:t>opinions are employed to argue for a side</a:t>
            </a:r>
          </a:p>
          <a:p>
            <a:pPr>
              <a:buFont typeface="Wingdings" pitchFamily="2" charset="2"/>
              <a:buNone/>
            </a:pPr>
            <a:r>
              <a:rPr lang="en-US" i="1" smtClean="0"/>
              <a:t>Opinions towards both </a:t>
            </a:r>
            <a:r>
              <a:rPr lang="en-US" i="1" u="sng" smtClean="0"/>
              <a:t>topics</a:t>
            </a:r>
            <a:r>
              <a:rPr lang="en-US" i="1" smtClean="0"/>
              <a:t> within a post</a:t>
            </a:r>
          </a:p>
          <a:p>
            <a:pPr>
              <a:buFont typeface="Wingdings" pitchFamily="2" charset="2"/>
              <a:buNone/>
            </a:pPr>
            <a:endParaRPr lang="en-US" i="1" smtClean="0"/>
          </a:p>
          <a:p>
            <a:endParaRPr lang="en-US" smtClean="0"/>
          </a:p>
          <a:p>
            <a:endParaRPr lang="en-US" smtClean="0">
              <a:solidFill>
                <a:srgbClr val="636C6C"/>
              </a:solidFill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6324600" y="2287588"/>
            <a:ext cx="2286000" cy="612775"/>
          </a:xfrm>
          <a:prstGeom prst="borderCallout1">
            <a:avLst>
              <a:gd name="adj1" fmla="val 18750"/>
              <a:gd name="adj2" fmla="val -8333"/>
              <a:gd name="adj3" fmla="val -30017"/>
              <a:gd name="adj4" fmla="val -425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Side Classification: pro-iPhone stance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2286000"/>
            <a:ext cx="2459038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80"/>
                </a:solidFill>
              </a:rPr>
              <a:t>+</a:t>
            </a:r>
            <a:r>
              <a:rPr lang="en-US" dirty="0">
                <a:solidFill>
                  <a:srgbClr val="660066"/>
                </a:solidFill>
              </a:rPr>
              <a:t> </a:t>
            </a:r>
            <a:r>
              <a:rPr lang="en-US" dirty="0"/>
              <a:t>towards iPhone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C92128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towards Blackberry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98475" y="1295400"/>
            <a:ext cx="7807325" cy="4144963"/>
          </a:xfrm>
        </p:spPr>
        <p:txBody>
          <a:bodyPr/>
          <a:lstStyle/>
          <a:p>
            <a:r>
              <a:rPr lang="en-US" smtClean="0"/>
              <a:t>The </a:t>
            </a:r>
            <a:r>
              <a:rPr lang="en-US" u="sng" smtClean="0"/>
              <a:t>iPhone</a:t>
            </a:r>
            <a:r>
              <a:rPr lang="en-US" smtClean="0"/>
              <a:t> </a:t>
            </a:r>
            <a:r>
              <a:rPr lang="en-US" smtClean="0">
                <a:solidFill>
                  <a:srgbClr val="000080"/>
                </a:solidFill>
              </a:rPr>
              <a:t>incarnate the 21st century </a:t>
            </a:r>
            <a:r>
              <a:rPr lang="en-US" smtClean="0"/>
              <a:t>whereas </a:t>
            </a:r>
            <a:r>
              <a:rPr lang="en-US" u="sng" smtClean="0"/>
              <a:t>Blackberry</a:t>
            </a:r>
            <a:r>
              <a:rPr lang="en-US" smtClean="0"/>
              <a:t> symbolizes an </a:t>
            </a:r>
            <a:r>
              <a:rPr lang="en-US" smtClean="0">
                <a:solidFill>
                  <a:srgbClr val="C92128"/>
                </a:solidFill>
              </a:rPr>
              <a:t>outdated technology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000080"/>
                </a:solidFill>
              </a:rPr>
              <a:t>Positive </a:t>
            </a:r>
            <a:r>
              <a:rPr lang="en-US" i="1" smtClean="0"/>
              <a:t>and </a:t>
            </a:r>
            <a:r>
              <a:rPr lang="en-US" i="1" smtClean="0">
                <a:solidFill>
                  <a:srgbClr val="C92128"/>
                </a:solidFill>
              </a:rPr>
              <a:t>negative </a:t>
            </a:r>
            <a:r>
              <a:rPr lang="en-US" i="1" smtClean="0"/>
              <a:t>opinions are employed to argue for a side</a:t>
            </a:r>
          </a:p>
          <a:p>
            <a:pPr>
              <a:buFont typeface="Wingdings" pitchFamily="2" charset="2"/>
              <a:buNone/>
            </a:pPr>
            <a:r>
              <a:rPr lang="en-US" i="1" smtClean="0"/>
              <a:t>Opinions towards both </a:t>
            </a:r>
            <a:r>
              <a:rPr lang="en-US" i="1" u="sng" smtClean="0"/>
              <a:t>topics</a:t>
            </a:r>
            <a:r>
              <a:rPr lang="en-US" i="1" smtClean="0"/>
              <a:t> within a post</a:t>
            </a:r>
          </a:p>
          <a:p>
            <a:pPr>
              <a:buFont typeface="Wingdings" pitchFamily="2" charset="2"/>
              <a:buNone/>
            </a:pPr>
            <a:endParaRPr lang="en-US" i="1" smtClean="0"/>
          </a:p>
          <a:p>
            <a:endParaRPr lang="en-US" smtClean="0"/>
          </a:p>
          <a:p>
            <a:endParaRPr lang="en-US" smtClean="0">
              <a:solidFill>
                <a:srgbClr val="636C6C"/>
              </a:solidFill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6324600" y="2287588"/>
            <a:ext cx="2286000" cy="612775"/>
          </a:xfrm>
          <a:prstGeom prst="borderCallout1">
            <a:avLst>
              <a:gd name="adj1" fmla="val 18750"/>
              <a:gd name="adj2" fmla="val -8333"/>
              <a:gd name="adj3" fmla="val -30017"/>
              <a:gd name="adj4" fmla="val -425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Side Classification: pro-iPhone stance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2286000"/>
            <a:ext cx="2459038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80"/>
                </a:solidFill>
              </a:rPr>
              <a:t>+</a:t>
            </a:r>
            <a:r>
              <a:rPr lang="en-US" dirty="0">
                <a:solidFill>
                  <a:srgbClr val="660066"/>
                </a:solidFill>
              </a:rPr>
              <a:t> </a:t>
            </a:r>
            <a:r>
              <a:rPr lang="en-US" dirty="0"/>
              <a:t>towards iPhone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C92128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towards Blackberry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5345113"/>
            <a:ext cx="6275388" cy="646112"/>
          </a:xfrm>
          <a:prstGeom prst="rect">
            <a:avLst/>
          </a:prstGeom>
          <a:solidFill>
            <a:srgbClr val="FCD31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We need to consider not only positive and negative opinions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but also what they are about (targets)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mtClean="0"/>
              <a:t>Challenges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Monotype Sorts"/>
              <a:buNone/>
            </a:pPr>
            <a:r>
              <a:rPr lang="en-US" sz="2000" b="1" smtClean="0"/>
              <a:t>Pro-blackberry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The </a:t>
            </a:r>
            <a:r>
              <a:rPr lang="en-US" sz="2000" u="sng" smtClean="0"/>
              <a:t>Pearl</a:t>
            </a:r>
            <a:r>
              <a:rPr lang="en-US" sz="2000" smtClean="0"/>
              <a:t> does music and video </a:t>
            </a:r>
            <a:r>
              <a:rPr lang="en-US" sz="2000" smtClean="0">
                <a:solidFill>
                  <a:srgbClr val="000080"/>
                </a:solidFill>
              </a:rPr>
              <a:t>nicely </a:t>
            </a:r>
            <a:r>
              <a:rPr lang="en-US" sz="2000" smtClean="0">
                <a:solidFill>
                  <a:srgbClr val="008000"/>
                </a:solidFill>
              </a:rPr>
              <a:t>…</a:t>
            </a: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First, you still </a:t>
            </a:r>
            <a:r>
              <a:rPr lang="en-US" sz="2000" smtClean="0">
                <a:solidFill>
                  <a:srgbClr val="000080"/>
                </a:solidFill>
              </a:rPr>
              <a:t>can't beat </a:t>
            </a:r>
            <a:r>
              <a:rPr lang="en-US" sz="2000" smtClean="0"/>
              <a:t>the </a:t>
            </a:r>
            <a:r>
              <a:rPr lang="en-US" sz="2000" u="sng" smtClean="0"/>
              <a:t>full QWERTY keyboard</a:t>
            </a:r>
            <a:r>
              <a:rPr lang="en-US" sz="2000" smtClean="0"/>
              <a:t> for quick, effortless typing.</a:t>
            </a:r>
          </a:p>
          <a:p>
            <a:pPr>
              <a:lnSpc>
                <a:spcPct val="80000"/>
              </a:lnSpc>
              <a:buFont typeface="Monotype Sorts"/>
              <a:buNone/>
            </a:pPr>
            <a:r>
              <a:rPr lang="en-US" sz="2000" b="1" smtClean="0"/>
              <a:t>Pro-iPhone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Well, </a:t>
            </a:r>
            <a:r>
              <a:rPr lang="en-US" sz="2000" u="sng" smtClean="0"/>
              <a:t>Apple</a:t>
            </a:r>
            <a:r>
              <a:rPr lang="en-US" sz="2000" smtClean="0"/>
              <a:t> has always been a </a:t>
            </a:r>
            <a:r>
              <a:rPr lang="en-US" sz="2000" smtClean="0">
                <a:solidFill>
                  <a:srgbClr val="000080"/>
                </a:solidFill>
              </a:rPr>
              <a:t>well known company</a:t>
            </a:r>
            <a:r>
              <a:rPr lang="en-US" sz="200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2000" u="sng" smtClean="0"/>
              <a:t>Its MAC OS</a:t>
            </a:r>
            <a:r>
              <a:rPr lang="en-US" sz="2000" smtClean="0"/>
              <a:t> is also a </a:t>
            </a:r>
            <a:r>
              <a:rPr lang="en-US" sz="2000" smtClean="0">
                <a:solidFill>
                  <a:srgbClr val="000080"/>
                </a:solidFill>
              </a:rPr>
              <a:t>unique thing</a:t>
            </a:r>
            <a:r>
              <a:rPr lang="en-US" sz="200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mtClean="0"/>
              <a:t>Challenges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Monotype Sorts"/>
              <a:buNone/>
            </a:pPr>
            <a:r>
              <a:rPr lang="en-US" sz="2000" b="1" smtClean="0"/>
              <a:t>Pro-blackberry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The </a:t>
            </a:r>
            <a:r>
              <a:rPr lang="en-US" sz="2000" u="sng" smtClean="0"/>
              <a:t>Pearl</a:t>
            </a:r>
            <a:r>
              <a:rPr lang="en-US" sz="2000" smtClean="0"/>
              <a:t> does music and video </a:t>
            </a:r>
            <a:r>
              <a:rPr lang="en-US" sz="2000" smtClean="0">
                <a:solidFill>
                  <a:srgbClr val="000080"/>
                </a:solidFill>
              </a:rPr>
              <a:t>nicely </a:t>
            </a:r>
            <a:r>
              <a:rPr lang="en-US" sz="2000" smtClean="0">
                <a:solidFill>
                  <a:srgbClr val="008000"/>
                </a:solidFill>
              </a:rPr>
              <a:t>…</a:t>
            </a: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First, you still </a:t>
            </a:r>
            <a:r>
              <a:rPr lang="en-US" sz="2000" smtClean="0">
                <a:solidFill>
                  <a:srgbClr val="000080"/>
                </a:solidFill>
              </a:rPr>
              <a:t>can't beat </a:t>
            </a:r>
            <a:r>
              <a:rPr lang="en-US" sz="2000" smtClean="0"/>
              <a:t>the </a:t>
            </a:r>
            <a:r>
              <a:rPr lang="en-US" sz="2000" u="sng" smtClean="0"/>
              <a:t>full QWERTY keyboard</a:t>
            </a:r>
            <a:r>
              <a:rPr lang="en-US" sz="2000" smtClean="0"/>
              <a:t> for quick, effortless typing.</a:t>
            </a:r>
          </a:p>
          <a:p>
            <a:pPr>
              <a:lnSpc>
                <a:spcPct val="80000"/>
              </a:lnSpc>
              <a:buFont typeface="Monotype Sorts"/>
              <a:buNone/>
            </a:pPr>
            <a:r>
              <a:rPr lang="en-US" sz="2000" b="1" smtClean="0"/>
              <a:t>Pro-iPhone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Well, </a:t>
            </a:r>
            <a:r>
              <a:rPr lang="en-US" sz="2000" u="sng" smtClean="0"/>
              <a:t>Apple</a:t>
            </a:r>
            <a:r>
              <a:rPr lang="en-US" sz="2000" smtClean="0"/>
              <a:t> has always been a </a:t>
            </a:r>
            <a:r>
              <a:rPr lang="en-US" sz="2000" smtClean="0">
                <a:solidFill>
                  <a:srgbClr val="000080"/>
                </a:solidFill>
              </a:rPr>
              <a:t>well known company</a:t>
            </a:r>
            <a:r>
              <a:rPr lang="en-US" sz="200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2000" u="sng" smtClean="0"/>
              <a:t>Its MAC OS</a:t>
            </a:r>
            <a:r>
              <a:rPr lang="en-US" sz="2000" smtClean="0"/>
              <a:t> is also a </a:t>
            </a:r>
            <a:r>
              <a:rPr lang="en-US" sz="2000" smtClean="0">
                <a:solidFill>
                  <a:srgbClr val="000080"/>
                </a:solidFill>
              </a:rPr>
              <a:t>unique thing</a:t>
            </a:r>
            <a:r>
              <a:rPr lang="en-US" sz="200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i="1" smtClean="0"/>
              <a:t>Debate topics are evoked in a variety of ways: Opinions explicitly toward the named topics are not enough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5" name="Line Callout 1 4"/>
          <p:cNvSpPr>
            <a:spLocks/>
          </p:cNvSpPr>
          <p:nvPr/>
        </p:nvSpPr>
        <p:spPr bwMode="auto">
          <a:xfrm>
            <a:off x="2628900" y="1874838"/>
            <a:ext cx="2628900" cy="411162"/>
          </a:xfrm>
          <a:prstGeom prst="borderCallout1">
            <a:avLst>
              <a:gd name="adj1" fmla="val 18750"/>
              <a:gd name="adj2" fmla="val -8333"/>
              <a:gd name="adj3" fmla="val 112500"/>
              <a:gd name="adj4" fmla="val -38333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Calibri" charset="0"/>
              </a:rPr>
              <a:t>Type of Blackberry</a:t>
            </a:r>
          </a:p>
        </p:txBody>
      </p:sp>
      <p:sp>
        <p:nvSpPr>
          <p:cNvPr id="6" name="Line Callout 1 5"/>
          <p:cNvSpPr>
            <a:spLocks/>
          </p:cNvSpPr>
          <p:nvPr/>
        </p:nvSpPr>
        <p:spPr bwMode="auto">
          <a:xfrm>
            <a:off x="6515100" y="2362200"/>
            <a:ext cx="2628900" cy="409575"/>
          </a:xfrm>
          <a:prstGeom prst="borderCallout1">
            <a:avLst>
              <a:gd name="adj1" fmla="val 18750"/>
              <a:gd name="adj2" fmla="val -8333"/>
              <a:gd name="adj3" fmla="val 112500"/>
              <a:gd name="adj4" fmla="val -38333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Calibri" charset="0"/>
              </a:rPr>
              <a:t>Feature of Blackberry</a:t>
            </a:r>
          </a:p>
        </p:txBody>
      </p:sp>
      <p:sp>
        <p:nvSpPr>
          <p:cNvPr id="7" name="Line Callout 1 6"/>
          <p:cNvSpPr>
            <a:spLocks/>
          </p:cNvSpPr>
          <p:nvPr/>
        </p:nvSpPr>
        <p:spPr bwMode="auto">
          <a:xfrm>
            <a:off x="2895600" y="3733800"/>
            <a:ext cx="2628900" cy="411163"/>
          </a:xfrm>
          <a:prstGeom prst="borderCallout1">
            <a:avLst>
              <a:gd name="adj1" fmla="val 18750"/>
              <a:gd name="adj2" fmla="val -8333"/>
              <a:gd name="adj3" fmla="val 112500"/>
              <a:gd name="adj4" fmla="val -38333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Calibri" charset="0"/>
              </a:rPr>
              <a:t>Maker of iPhone</a:t>
            </a:r>
          </a:p>
        </p:txBody>
      </p:sp>
      <p:sp>
        <p:nvSpPr>
          <p:cNvPr id="8" name="Line Callout 1 7"/>
          <p:cNvSpPr>
            <a:spLocks/>
          </p:cNvSpPr>
          <p:nvPr/>
        </p:nvSpPr>
        <p:spPr bwMode="auto">
          <a:xfrm>
            <a:off x="6096000" y="4618038"/>
            <a:ext cx="2628900" cy="411162"/>
          </a:xfrm>
          <a:prstGeom prst="borderCallout1">
            <a:avLst>
              <a:gd name="adj1" fmla="val 18750"/>
              <a:gd name="adj2" fmla="val -8333"/>
              <a:gd name="adj3" fmla="val 36477"/>
              <a:gd name="adj4" fmla="val -177741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Calibri" charset="0"/>
              </a:rPr>
              <a:t>Feature of iPhone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mtClean="0"/>
              <a:t>Challenges</a:t>
            </a:r>
          </a:p>
        </p:txBody>
      </p:sp>
      <p:sp>
        <p:nvSpPr>
          <p:cNvPr id="5325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Monotype Sorts"/>
              <a:buNone/>
            </a:pPr>
            <a:r>
              <a:rPr lang="en-US" sz="2000" b="1" smtClean="0"/>
              <a:t>Pro-blackberry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The </a:t>
            </a:r>
            <a:r>
              <a:rPr lang="en-US" sz="2000" u="sng" smtClean="0"/>
              <a:t>Pearl</a:t>
            </a:r>
            <a:r>
              <a:rPr lang="en-US" sz="2000" smtClean="0"/>
              <a:t> does music and video </a:t>
            </a:r>
            <a:r>
              <a:rPr lang="en-US" sz="2000" smtClean="0">
                <a:solidFill>
                  <a:srgbClr val="000080"/>
                </a:solidFill>
              </a:rPr>
              <a:t>nicely</a:t>
            </a:r>
            <a:r>
              <a:rPr lang="en-US" sz="2000" smtClean="0">
                <a:solidFill>
                  <a:srgbClr val="008000"/>
                </a:solidFill>
              </a:rPr>
              <a:t> …</a:t>
            </a: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First, you still </a:t>
            </a:r>
            <a:r>
              <a:rPr lang="en-US" sz="2000" smtClean="0">
                <a:solidFill>
                  <a:srgbClr val="000080"/>
                </a:solidFill>
              </a:rPr>
              <a:t>can't beat</a:t>
            </a:r>
            <a:r>
              <a:rPr lang="en-US" sz="2000" smtClean="0"/>
              <a:t> the </a:t>
            </a:r>
            <a:r>
              <a:rPr lang="en-US" sz="2000" u="sng" smtClean="0"/>
              <a:t>full QWERTY keyboard</a:t>
            </a:r>
            <a:r>
              <a:rPr lang="en-US" sz="2000" smtClean="0"/>
              <a:t> for quick, effortless typing.</a:t>
            </a:r>
          </a:p>
          <a:p>
            <a:pPr>
              <a:lnSpc>
                <a:spcPct val="80000"/>
              </a:lnSpc>
              <a:buFont typeface="Monotype Sorts"/>
              <a:buNone/>
            </a:pPr>
            <a:r>
              <a:rPr lang="en-US" sz="2000" b="1" smtClean="0"/>
              <a:t>Pro-iPhone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Well, </a:t>
            </a:r>
            <a:r>
              <a:rPr lang="en-US" sz="2000" u="sng" smtClean="0"/>
              <a:t>Apple</a:t>
            </a:r>
            <a:r>
              <a:rPr lang="en-US" sz="2000" smtClean="0"/>
              <a:t> has always been a </a:t>
            </a:r>
            <a:r>
              <a:rPr lang="en-US" sz="2000" smtClean="0">
                <a:solidFill>
                  <a:srgbClr val="000080"/>
                </a:solidFill>
              </a:rPr>
              <a:t>well known company</a:t>
            </a:r>
            <a:r>
              <a:rPr lang="en-US" sz="200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2000" u="sng" smtClean="0"/>
              <a:t>Its MAC OS</a:t>
            </a:r>
            <a:r>
              <a:rPr lang="en-US" sz="2000" smtClean="0"/>
              <a:t> is also a </a:t>
            </a:r>
            <a:r>
              <a:rPr lang="en-US" sz="2000" smtClean="0">
                <a:solidFill>
                  <a:srgbClr val="000080"/>
                </a:solidFill>
              </a:rPr>
              <a:t>unique thing</a:t>
            </a:r>
            <a:r>
              <a:rPr lang="en-US" sz="200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8475" y="5573713"/>
            <a:ext cx="5697538" cy="647700"/>
          </a:xfrm>
          <a:prstGeom prst="rect">
            <a:avLst/>
          </a:prstGeom>
          <a:solidFill>
            <a:srgbClr val="FCD31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We need to consider not only opinions towards topics,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But also opinions towards aspects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mtClean="0"/>
              <a:t>Challenges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Monotype Sorts"/>
              <a:buNone/>
            </a:pPr>
            <a:r>
              <a:rPr lang="en-US" sz="2000" b="1" smtClean="0"/>
              <a:t>Pro-blackberry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The </a:t>
            </a:r>
            <a:r>
              <a:rPr lang="en-US" sz="2000" u="sng" smtClean="0"/>
              <a:t>Pearl</a:t>
            </a:r>
            <a:r>
              <a:rPr lang="en-US" sz="2000" smtClean="0"/>
              <a:t> does music and video </a:t>
            </a:r>
            <a:r>
              <a:rPr lang="en-US" sz="2000" smtClean="0">
                <a:solidFill>
                  <a:srgbClr val="000080"/>
                </a:solidFill>
              </a:rPr>
              <a:t>nicely</a:t>
            </a:r>
            <a:r>
              <a:rPr lang="en-US" sz="2000" smtClean="0">
                <a:solidFill>
                  <a:srgbClr val="008000"/>
                </a:solidFill>
              </a:rPr>
              <a:t> …</a:t>
            </a: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First, you still </a:t>
            </a:r>
            <a:r>
              <a:rPr lang="en-US" sz="2000" smtClean="0">
                <a:solidFill>
                  <a:srgbClr val="000080"/>
                </a:solidFill>
              </a:rPr>
              <a:t>can't beat</a:t>
            </a:r>
            <a:r>
              <a:rPr lang="en-US" sz="2000" smtClean="0"/>
              <a:t> the </a:t>
            </a:r>
            <a:r>
              <a:rPr lang="en-US" sz="2000" u="sng" smtClean="0"/>
              <a:t>full QWERTY keyboard</a:t>
            </a:r>
            <a:r>
              <a:rPr lang="en-US" sz="2000" smtClean="0"/>
              <a:t> for quick, effortless typing.</a:t>
            </a:r>
          </a:p>
          <a:p>
            <a:pPr>
              <a:lnSpc>
                <a:spcPct val="80000"/>
              </a:lnSpc>
              <a:buFont typeface="Monotype Sorts"/>
              <a:buNone/>
            </a:pPr>
            <a:r>
              <a:rPr lang="en-US" sz="2000" b="1" smtClean="0"/>
              <a:t>Pro-iPhone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Well, </a:t>
            </a:r>
            <a:r>
              <a:rPr lang="en-US" sz="2000" u="sng" smtClean="0"/>
              <a:t>Apple</a:t>
            </a:r>
            <a:r>
              <a:rPr lang="en-US" sz="2000" smtClean="0"/>
              <a:t> has always been a </a:t>
            </a:r>
            <a:r>
              <a:rPr lang="en-US" sz="2000" smtClean="0">
                <a:solidFill>
                  <a:srgbClr val="000080"/>
                </a:solidFill>
              </a:rPr>
              <a:t>well known company</a:t>
            </a:r>
            <a:r>
              <a:rPr lang="en-US" sz="200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2000" u="sng" smtClean="0"/>
              <a:t>Its MAC OS</a:t>
            </a:r>
            <a:r>
              <a:rPr lang="en-US" sz="2000" smtClean="0"/>
              <a:t> is also a </a:t>
            </a:r>
            <a:r>
              <a:rPr lang="en-US" sz="2000" smtClean="0">
                <a:solidFill>
                  <a:srgbClr val="000080"/>
                </a:solidFill>
              </a:rPr>
              <a:t>unique thing</a:t>
            </a:r>
            <a:r>
              <a:rPr lang="en-US" sz="200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8475" y="5573713"/>
            <a:ext cx="5697538" cy="647700"/>
          </a:xfrm>
          <a:prstGeom prst="rect">
            <a:avLst/>
          </a:prstGeom>
          <a:solidFill>
            <a:srgbClr val="FCD319"/>
          </a:solidFill>
          <a:ln>
            <a:solidFill>
              <a:srgbClr val="FF66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We need to consider not only opinions towards topics,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But also opinions towards aspects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3657600"/>
            <a:ext cx="1789113" cy="3698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Unique Aspects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3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mtClean="0"/>
              <a:t>Challenges</a:t>
            </a:r>
          </a:p>
        </p:txBody>
      </p:sp>
      <p:sp>
        <p:nvSpPr>
          <p:cNvPr id="57346" name="Content Placeholder 4"/>
          <p:cNvSpPr>
            <a:spLocks noGrp="1"/>
          </p:cNvSpPr>
          <p:nvPr>
            <p:ph idx="4294967295"/>
          </p:nvPr>
        </p:nvSpPr>
        <p:spPr>
          <a:xfrm>
            <a:off x="498475" y="1722438"/>
            <a:ext cx="7556500" cy="4144962"/>
          </a:xfrm>
        </p:spPr>
        <p:txBody>
          <a:bodyPr/>
          <a:lstStyle/>
          <a:p>
            <a:r>
              <a:rPr lang="en-US" smtClean="0"/>
              <a:t>iPhone and Blackberry, both</a:t>
            </a:r>
          </a:p>
          <a:p>
            <a:pPr lvl="1"/>
            <a:r>
              <a:rPr lang="en-US" smtClean="0"/>
              <a:t>Have </a:t>
            </a:r>
            <a:r>
              <a:rPr lang="en-US" u="sng" smtClean="0"/>
              <a:t>e-mail</a:t>
            </a:r>
            <a:r>
              <a:rPr lang="en-US" smtClean="0"/>
              <a:t> facilities</a:t>
            </a:r>
          </a:p>
          <a:p>
            <a:pPr lvl="1"/>
            <a:r>
              <a:rPr lang="en-US" smtClean="0"/>
              <a:t>Can be used to take </a:t>
            </a:r>
            <a:r>
              <a:rPr lang="en-US" u="sng" smtClean="0"/>
              <a:t>photos</a:t>
            </a:r>
          </a:p>
          <a:p>
            <a:pPr lvl="1"/>
            <a:r>
              <a:rPr lang="en-US" smtClean="0"/>
              <a:t>Operate on </a:t>
            </a:r>
            <a:r>
              <a:rPr lang="en-US" u="sng" smtClean="0"/>
              <a:t>batteries</a:t>
            </a:r>
          </a:p>
          <a:p>
            <a:pPr lvl="1"/>
            <a:r>
              <a:rPr lang="en-US" smtClean="0"/>
              <a:t>Etc.</a:t>
            </a:r>
          </a:p>
          <a:p>
            <a:pPr lvl="1"/>
            <a:endParaRPr lang="en-US" u="sng" smtClean="0"/>
          </a:p>
          <a:p>
            <a:pPr>
              <a:buFont typeface="Wingdings" pitchFamily="2" charset="2"/>
              <a:buNone/>
            </a:pPr>
            <a:r>
              <a:rPr lang="en-US" sz="2600" i="1" smtClean="0"/>
              <a:t>Both sides share aspects</a:t>
            </a:r>
          </a:p>
          <a:p>
            <a:pPr lvl="1">
              <a:buFont typeface="Wingdings" pitchFamily="2" charset="2"/>
              <a:buNone/>
            </a:pPr>
            <a:endParaRPr lang="en-US" u="sng" smtClean="0"/>
          </a:p>
          <a:p>
            <a:pPr lvl="1">
              <a:buFont typeface="Wingdings" pitchFamily="2" charset="2"/>
              <a:buNone/>
            </a:pPr>
            <a:endParaRPr lang="en-US" u="sng" smtClean="0"/>
          </a:p>
          <a:p>
            <a:pPr lvl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… I </a:t>
            </a:r>
            <a:r>
              <a:rPr lang="en-US" smtClean="0">
                <a:solidFill>
                  <a:srgbClr val="000080"/>
                </a:solidFill>
              </a:rPr>
              <a:t>love</a:t>
            </a:r>
            <a:r>
              <a:rPr lang="en-US" smtClean="0">
                <a:solidFill>
                  <a:srgbClr val="660066"/>
                </a:solidFill>
              </a:rPr>
              <a:t> </a:t>
            </a:r>
            <a:r>
              <a:rPr lang="en-US" smtClean="0"/>
              <a:t>the ability to </a:t>
            </a:r>
            <a:r>
              <a:rPr lang="en-US" i="1" u="sng" smtClean="0"/>
              <a:t>receive emails </a:t>
            </a:r>
            <a:r>
              <a:rPr lang="en-US" smtClean="0"/>
              <a:t>from my work account…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24400" y="3200400"/>
            <a:ext cx="3810000" cy="9239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People expressing positive opinions regarding emails (generally) prefer  Blackberry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</a:t>
            </a: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… I </a:t>
            </a:r>
            <a:r>
              <a:rPr lang="en-US" smtClean="0">
                <a:solidFill>
                  <a:srgbClr val="000080"/>
                </a:solidFill>
              </a:rPr>
              <a:t>love</a:t>
            </a:r>
            <a:r>
              <a:rPr lang="en-US" smtClean="0">
                <a:solidFill>
                  <a:srgbClr val="660066"/>
                </a:solidFill>
              </a:rPr>
              <a:t> </a:t>
            </a:r>
            <a:r>
              <a:rPr lang="en-US" smtClean="0"/>
              <a:t>the ability to </a:t>
            </a:r>
            <a:r>
              <a:rPr lang="en-US" i="1" u="sng" smtClean="0"/>
              <a:t>receive emails </a:t>
            </a:r>
            <a:r>
              <a:rPr lang="en-US" smtClean="0"/>
              <a:t>from my work account…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98475" y="3429000"/>
            <a:ext cx="7273925" cy="12001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Certain shared aspects may be perceived to be  better in one side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Email on Blackberry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4495800"/>
            <a:ext cx="7273925" cy="25860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Value for shared aspects depends on personal preferences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Emailing – pro-Blackberry people will argue via Email+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That is, Email+ is often a strategy for arguing for the pro-Blackberry stance.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Or, Browsing+ for </a:t>
            </a:r>
            <a:r>
              <a:rPr lang="en-US" dirty="0" err="1"/>
              <a:t>iPhone</a:t>
            </a: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Recognizing Stances in Online Debates 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Debate: iPhone vs. Blackberry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 lvl="1">
              <a:buFont typeface="Wingdings" pitchFamily="2" charset="2"/>
              <a:buNone/>
            </a:pPr>
            <a:r>
              <a:rPr lang="en-US" smtClean="0"/>
              <a:t>iPhone of course. Blackberry is now for the senior businessmen market! The iPhone incarnate the 21st century whereas Blackberry symbolizes an outdated technology. The iPhone can reach a very diversified clientele …   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98474" y="2743200"/>
            <a:ext cx="7273926" cy="198120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Line Callout 1 6"/>
          <p:cNvSpPr/>
          <p:nvPr/>
        </p:nvSpPr>
        <p:spPr>
          <a:xfrm>
            <a:off x="3581400" y="4953000"/>
            <a:ext cx="2286000" cy="612775"/>
          </a:xfrm>
          <a:prstGeom prst="borderCallout1">
            <a:avLst>
              <a:gd name="adj1" fmla="val 18750"/>
              <a:gd name="adj2" fmla="val -8333"/>
              <a:gd name="adj3" fmla="val -42973"/>
              <a:gd name="adj4" fmla="val -5083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Side Classification: pro-iPhone stance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</a:t>
            </a: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… I </a:t>
            </a:r>
            <a:r>
              <a:rPr lang="en-US" smtClean="0">
                <a:solidFill>
                  <a:srgbClr val="000080"/>
                </a:solidFill>
              </a:rPr>
              <a:t>love</a:t>
            </a:r>
            <a:r>
              <a:rPr lang="en-US" smtClean="0">
                <a:solidFill>
                  <a:srgbClr val="660066"/>
                </a:solidFill>
              </a:rPr>
              <a:t> </a:t>
            </a:r>
            <a:r>
              <a:rPr lang="en-US" smtClean="0"/>
              <a:t>the ability to </a:t>
            </a:r>
            <a:r>
              <a:rPr lang="en-US" i="1" u="sng" smtClean="0"/>
              <a:t>receive emails </a:t>
            </a:r>
            <a:r>
              <a:rPr lang="en-US" smtClean="0"/>
              <a:t>from my work account…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1175" y="4343400"/>
            <a:ext cx="8023225" cy="923925"/>
          </a:xfrm>
          <a:prstGeom prst="rect">
            <a:avLst/>
          </a:prstGeom>
          <a:solidFill>
            <a:srgbClr val="FCD31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We need to find what a preference/dislike for an individual target means towards the debate stance as a whole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While the </a:t>
            </a:r>
            <a:r>
              <a:rPr lang="en-US" i="1" u="sng" smtClean="0"/>
              <a:t>iPhone </a:t>
            </a:r>
            <a:r>
              <a:rPr lang="en-US" smtClean="0">
                <a:solidFill>
                  <a:srgbClr val="000080"/>
                </a:solidFill>
              </a:rPr>
              <a:t>looks nice</a:t>
            </a:r>
            <a:r>
              <a:rPr lang="en-US" smtClean="0"/>
              <a:t> and </a:t>
            </a:r>
            <a:r>
              <a:rPr lang="en-US" smtClean="0">
                <a:solidFill>
                  <a:srgbClr val="000080"/>
                </a:solidFill>
              </a:rPr>
              <a:t>does play a decent amount of music</a:t>
            </a:r>
            <a:r>
              <a:rPr lang="en-US" smtClean="0"/>
              <a:t>, </a:t>
            </a:r>
            <a:r>
              <a:rPr lang="en-US" i="1" u="sng" smtClean="0"/>
              <a:t>it </a:t>
            </a:r>
            <a:r>
              <a:rPr lang="en-US" smtClean="0">
                <a:solidFill>
                  <a:srgbClr val="FF0000"/>
                </a:solidFill>
              </a:rPr>
              <a:t>can't compare in functionality</a:t>
            </a:r>
            <a:r>
              <a:rPr lang="en-US" smtClean="0"/>
              <a:t> to the BB.</a:t>
            </a:r>
          </a:p>
          <a:p>
            <a:endParaRPr lang="en-US" smtClean="0"/>
          </a:p>
          <a:p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i="1" smtClean="0"/>
              <a:t>Concessionary opinions can be misleading</a:t>
            </a:r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6" name="Line Callout 1 5"/>
          <p:cNvSpPr/>
          <p:nvPr/>
        </p:nvSpPr>
        <p:spPr>
          <a:xfrm>
            <a:off x="6096000" y="2590800"/>
            <a:ext cx="2667000" cy="612775"/>
          </a:xfrm>
          <a:prstGeom prst="borderCallout1">
            <a:avLst>
              <a:gd name="adj1" fmla="val 18750"/>
              <a:gd name="adj2" fmla="val -8333"/>
              <a:gd name="adj3" fmla="val -10518"/>
              <a:gd name="adj4" fmla="val -4722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Side Classification: pro-Blackberry stance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</a:t>
            </a: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While the </a:t>
            </a:r>
            <a:r>
              <a:rPr lang="en-US" i="1" u="sng" smtClean="0"/>
              <a:t>iPhone </a:t>
            </a:r>
            <a:r>
              <a:rPr lang="en-US" smtClean="0">
                <a:solidFill>
                  <a:srgbClr val="660066"/>
                </a:solidFill>
              </a:rPr>
              <a:t>looks nice</a:t>
            </a:r>
            <a:r>
              <a:rPr lang="en-US" smtClean="0"/>
              <a:t> and </a:t>
            </a:r>
            <a:r>
              <a:rPr lang="en-US" smtClean="0">
                <a:solidFill>
                  <a:srgbClr val="660066"/>
                </a:solidFill>
              </a:rPr>
              <a:t>does play a decent amount of music</a:t>
            </a:r>
            <a:r>
              <a:rPr lang="en-US" smtClean="0"/>
              <a:t>, </a:t>
            </a:r>
            <a:r>
              <a:rPr lang="en-US" i="1" u="sng" smtClean="0"/>
              <a:t>it </a:t>
            </a:r>
            <a:r>
              <a:rPr lang="en-US" smtClean="0">
                <a:solidFill>
                  <a:srgbClr val="FF0000"/>
                </a:solidFill>
              </a:rPr>
              <a:t>can't compare in functionality</a:t>
            </a:r>
            <a:r>
              <a:rPr lang="en-US" smtClean="0"/>
              <a:t> to the BB.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6" name="Line Callout 1 5"/>
          <p:cNvSpPr/>
          <p:nvPr/>
        </p:nvSpPr>
        <p:spPr>
          <a:xfrm>
            <a:off x="6096000" y="2590800"/>
            <a:ext cx="2667000" cy="612775"/>
          </a:xfrm>
          <a:prstGeom prst="borderCallout1">
            <a:avLst>
              <a:gd name="adj1" fmla="val 18750"/>
              <a:gd name="adj2" fmla="val -8333"/>
              <a:gd name="adj3" fmla="val -10518"/>
              <a:gd name="adj4" fmla="val -4722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Side Classification: pro-Blackberry stance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1175" y="4191000"/>
            <a:ext cx="6042025" cy="708025"/>
          </a:xfrm>
          <a:prstGeom prst="rect">
            <a:avLst/>
          </a:prstGeom>
          <a:solidFill>
            <a:srgbClr val="FCD31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We need to detect and handle concessionary opinions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Challenges: Summary</a:t>
            </a: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For debate stance recognition we need to:</a:t>
            </a:r>
          </a:p>
          <a:p>
            <a:r>
              <a:rPr lang="en-US" smtClean="0"/>
              <a:t>Consider not only positive and negative opinions, but also what they are about (targets).</a:t>
            </a:r>
          </a:p>
          <a:p>
            <a:r>
              <a:rPr lang="en-US" smtClean="0"/>
              <a:t>Consider not only opinions towards topics, but also opinions towards  aspects</a:t>
            </a:r>
          </a:p>
          <a:p>
            <a:r>
              <a:rPr lang="en-US" smtClean="0"/>
              <a:t>Find what a preference/dislike for an individual target means towards the debate stance as a whole</a:t>
            </a:r>
          </a:p>
          <a:p>
            <a:r>
              <a:rPr lang="en-US" smtClean="0"/>
              <a:t>Detect and handle concessionary opinions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Wingdings" pitchFamily="2" charset="2"/>
              <a:buNone/>
            </a:pPr>
            <a:endParaRPr lang="en-US" i="1" smtClean="0"/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Challenges: Summary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For debate stance recognition we need to:</a:t>
            </a:r>
          </a:p>
          <a:p>
            <a:r>
              <a:rPr lang="en-US" smtClean="0"/>
              <a:t>Consider not only positive and negative opinions, but also what they are about (targets).</a:t>
            </a:r>
          </a:p>
          <a:p>
            <a:r>
              <a:rPr lang="en-US" smtClean="0"/>
              <a:t>Consider not only opinions towards topics, but also opinions towards  aspects</a:t>
            </a:r>
          </a:p>
          <a:p>
            <a:r>
              <a:rPr lang="en-US" smtClean="0"/>
              <a:t>Find what a preference/dislike for an individual target means towards the debate stance as a whole</a:t>
            </a:r>
          </a:p>
          <a:p>
            <a:r>
              <a:rPr lang="en-US" smtClean="0"/>
              <a:t>Detect and handle concessionary opinions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Wingdings" pitchFamily="2" charset="2"/>
              <a:buNone/>
            </a:pPr>
            <a:endParaRPr lang="en-US" i="1" smtClean="0"/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731963" y="1290638"/>
            <a:ext cx="6573837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</a:rPr>
              <a:t>Turney</a:t>
            </a:r>
            <a:r>
              <a:rPr lang="en-US" sz="2000" dirty="0">
                <a:latin typeface="+mn-lt"/>
              </a:rPr>
              <a:t>, 2002; Pang et al, 2002; Dave et al, 2003; Yu and </a:t>
            </a:r>
            <a:r>
              <a:rPr lang="en-US" sz="2000" dirty="0" err="1">
                <a:latin typeface="+mn-lt"/>
              </a:rPr>
              <a:t>Hatzivassiloglou</a:t>
            </a:r>
            <a:r>
              <a:rPr lang="en-US" sz="2000" dirty="0">
                <a:latin typeface="+mn-lt"/>
              </a:rPr>
              <a:t>, 2003, Pang and Lee 2005, Wilson et al 2005, Goldberg and Zhu, 2006, Kim and </a:t>
            </a:r>
            <a:r>
              <a:rPr lang="en-US" sz="2000" dirty="0" err="1">
                <a:latin typeface="+mn-lt"/>
              </a:rPr>
              <a:t>Hovy</a:t>
            </a:r>
            <a:r>
              <a:rPr lang="en-US" sz="2000" dirty="0">
                <a:latin typeface="+mn-lt"/>
              </a:rPr>
              <a:t> 2006 …</a:t>
            </a:r>
            <a:endParaRPr lang="en-US" sz="2000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6600" y="2438400"/>
            <a:ext cx="4114800" cy="3810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Challenges: Summary</a:t>
            </a: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For debate stance recognition we need to:</a:t>
            </a:r>
          </a:p>
          <a:p>
            <a:r>
              <a:rPr lang="en-US" smtClean="0"/>
              <a:t>Consider not only positive and negative opinions, but also what they are about (targets).</a:t>
            </a:r>
          </a:p>
          <a:p>
            <a:r>
              <a:rPr lang="en-US" smtClean="0"/>
              <a:t>Consider not only opinions towards topics, but also opinions towards  aspects</a:t>
            </a:r>
          </a:p>
          <a:p>
            <a:r>
              <a:rPr lang="en-US" smtClean="0"/>
              <a:t>Find what a preference/dislike for an individual target means towards the debate stance as a whole</a:t>
            </a:r>
          </a:p>
          <a:p>
            <a:r>
              <a:rPr lang="en-US" smtClean="0"/>
              <a:t>Detect and handle concessionary opinions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Wingdings" pitchFamily="2" charset="2"/>
              <a:buNone/>
            </a:pPr>
            <a:endParaRPr lang="en-US" i="1" smtClean="0"/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447800" y="2819400"/>
            <a:ext cx="4114800" cy="38100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52600" y="1752600"/>
            <a:ext cx="6858000" cy="708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</a:rPr>
              <a:t>Hu</a:t>
            </a:r>
            <a:r>
              <a:rPr lang="en-US" sz="2000" dirty="0">
                <a:latin typeface="+mn-lt"/>
              </a:rPr>
              <a:t> and Liu, 2004; Popescu and </a:t>
            </a:r>
            <a:r>
              <a:rPr lang="en-US" sz="2000" dirty="0" err="1">
                <a:latin typeface="+mn-lt"/>
              </a:rPr>
              <a:t>Etzioni</a:t>
            </a:r>
            <a:r>
              <a:rPr lang="en-US" sz="2000" dirty="0">
                <a:latin typeface="+mn-lt"/>
              </a:rPr>
              <a:t>., 2005; Bloom et al. 2007, </a:t>
            </a:r>
            <a:r>
              <a:rPr lang="en-US" sz="2000" dirty="0" err="1">
                <a:latin typeface="+mn-lt"/>
              </a:rPr>
              <a:t>Stoyanov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 err="1">
                <a:latin typeface="+mn-lt"/>
              </a:rPr>
              <a:t>Cardie</a:t>
            </a:r>
            <a:r>
              <a:rPr lang="en-US" sz="2000" dirty="0">
                <a:latin typeface="+mn-lt"/>
              </a:rPr>
              <a:t> 2008; </a:t>
            </a:r>
            <a:r>
              <a:rPr lang="en-US" sz="2000" dirty="0" err="1">
                <a:latin typeface="+mn-lt"/>
              </a:rPr>
              <a:t>Xu</a:t>
            </a:r>
            <a:r>
              <a:rPr lang="en-US" sz="2000" dirty="0">
                <a:latin typeface="+mn-lt"/>
              </a:rPr>
              <a:t> et al., 2008 …</a:t>
            </a:r>
            <a:endParaRPr lang="en-US" sz="2000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0" y="3810000"/>
            <a:ext cx="5562600" cy="38100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For debate stance recognition we need to:</a:t>
            </a:r>
          </a:p>
          <a:p>
            <a:r>
              <a:rPr lang="en-US" smtClean="0"/>
              <a:t>Consider not only positive and negative opinions, but also what they are about (targets).</a:t>
            </a:r>
          </a:p>
          <a:p>
            <a:r>
              <a:rPr lang="en-US" smtClean="0"/>
              <a:t>Consider not only opinions towards topics, but also opinions towards  aspects</a:t>
            </a:r>
          </a:p>
          <a:p>
            <a:r>
              <a:rPr lang="en-US" smtClean="0"/>
              <a:t>Find what a preference/dislike for an individual target means towards the debate stance as a whole</a:t>
            </a:r>
          </a:p>
          <a:p>
            <a:r>
              <a:rPr lang="en-US" smtClean="0"/>
              <a:t>Detect and handle concessionary opinions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Wingdings" pitchFamily="2" charset="2"/>
              <a:buNone/>
            </a:pPr>
            <a:endParaRPr lang="en-US" i="1" smtClean="0"/>
          </a:p>
          <a:p>
            <a:endParaRPr lang="en-US" smtClean="0"/>
          </a:p>
        </p:txBody>
      </p:sp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Approach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For debate stance recognition we need to:</a:t>
            </a:r>
          </a:p>
          <a:p>
            <a:r>
              <a:rPr lang="en-US" smtClean="0"/>
              <a:t>Consider not only positive and negative opinions, but also what they are about (targets).</a:t>
            </a:r>
          </a:p>
          <a:p>
            <a:r>
              <a:rPr lang="en-US" smtClean="0"/>
              <a:t>Consider not only opinions towards topics, but also opinions towards  aspects</a:t>
            </a:r>
          </a:p>
          <a:p>
            <a:r>
              <a:rPr lang="en-US" smtClean="0"/>
              <a:t>Find what a preference/dislike for an individual target means towards the debate stance as a whole</a:t>
            </a:r>
          </a:p>
          <a:p>
            <a:r>
              <a:rPr lang="en-US" smtClean="0"/>
              <a:t>Detect and handle concessionary opinions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Wingdings" pitchFamily="2" charset="2"/>
              <a:buNone/>
            </a:pPr>
            <a:endParaRPr lang="en-US" i="1" smtClean="0"/>
          </a:p>
          <a:p>
            <a:endParaRPr lang="en-US" smtClean="0"/>
          </a:p>
        </p:txBody>
      </p:sp>
      <p:sp>
        <p:nvSpPr>
          <p:cNvPr id="9" name="Rectangle 8"/>
          <p:cNvSpPr/>
          <p:nvPr/>
        </p:nvSpPr>
        <p:spPr>
          <a:xfrm>
            <a:off x="762000" y="2286000"/>
            <a:ext cx="7292787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Approach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6" name="Line Callout 1 5"/>
          <p:cNvSpPr/>
          <p:nvPr/>
        </p:nvSpPr>
        <p:spPr>
          <a:xfrm>
            <a:off x="4038600" y="1447800"/>
            <a:ext cx="4016375" cy="1323975"/>
          </a:xfrm>
          <a:prstGeom prst="borderCallout1">
            <a:avLst>
              <a:gd name="adj1" fmla="val 18750"/>
              <a:gd name="adj2" fmla="val -8333"/>
              <a:gd name="adj3" fmla="val 61320"/>
              <a:gd name="adj4" fmla="val -56938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Adopting from previous work,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Opinion-target pairing using Opinion Lexicons and Syntactic rules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For debate stance recognition we need to:</a:t>
            </a:r>
          </a:p>
          <a:p>
            <a:r>
              <a:rPr lang="en-US" smtClean="0"/>
              <a:t>Consider not only positive and negative opinions, but also what they are about (targets).</a:t>
            </a:r>
          </a:p>
          <a:p>
            <a:r>
              <a:rPr lang="en-US" smtClean="0"/>
              <a:t>Consider not only opinions towards topics, but also opinions towards  aspects</a:t>
            </a:r>
          </a:p>
          <a:p>
            <a:r>
              <a:rPr lang="en-US" smtClean="0"/>
              <a:t>Find what a preference/dislike for an individual target means towards the debate stance as a whole</a:t>
            </a:r>
          </a:p>
          <a:p>
            <a:r>
              <a:rPr lang="en-US" smtClean="0"/>
              <a:t>Detect and handle concessionary opinions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Wingdings" pitchFamily="2" charset="2"/>
              <a:buNone/>
            </a:pPr>
            <a:endParaRPr lang="en-US" i="1" smtClean="0"/>
          </a:p>
          <a:p>
            <a:endParaRPr lang="en-US" smtClean="0"/>
          </a:p>
        </p:txBody>
      </p:sp>
      <p:sp>
        <p:nvSpPr>
          <p:cNvPr id="9" name="Rectangle 8"/>
          <p:cNvSpPr/>
          <p:nvPr/>
        </p:nvSpPr>
        <p:spPr>
          <a:xfrm>
            <a:off x="762000" y="2286000"/>
            <a:ext cx="7292787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7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Approach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3352800"/>
            <a:ext cx="7292787" cy="1828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Line Callout 1 9"/>
          <p:cNvSpPr/>
          <p:nvPr/>
        </p:nvSpPr>
        <p:spPr>
          <a:xfrm>
            <a:off x="3429000" y="3098800"/>
            <a:ext cx="5562600" cy="101600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Unsupervised system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Learn Associations from web and incorporate these towards stance recognition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11" name="Line Callout 1 10"/>
          <p:cNvSpPr/>
          <p:nvPr/>
        </p:nvSpPr>
        <p:spPr>
          <a:xfrm>
            <a:off x="4038600" y="1447800"/>
            <a:ext cx="4016375" cy="1323975"/>
          </a:xfrm>
          <a:prstGeom prst="borderCallout1">
            <a:avLst>
              <a:gd name="adj1" fmla="val 18750"/>
              <a:gd name="adj2" fmla="val -8333"/>
              <a:gd name="adj3" fmla="val 61320"/>
              <a:gd name="adj4" fmla="val -56938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Adopting from previous work,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Opinion-target pairing using Opinion Lexicons and Syntactic rules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For debate stance recognition we need to:</a:t>
            </a:r>
          </a:p>
          <a:p>
            <a:r>
              <a:rPr lang="en-US" smtClean="0"/>
              <a:t>Consider not only positive and negative opinions, but also what they are about (targets).</a:t>
            </a:r>
          </a:p>
          <a:p>
            <a:r>
              <a:rPr lang="en-US" smtClean="0"/>
              <a:t>Consider not only opinions towards topics, but also opinions towards  aspects</a:t>
            </a:r>
          </a:p>
          <a:p>
            <a:r>
              <a:rPr lang="en-US" smtClean="0"/>
              <a:t>Find what a preference/dislike for an individual target means towards the debate stance as a whole</a:t>
            </a:r>
          </a:p>
          <a:p>
            <a:r>
              <a:rPr lang="en-US" smtClean="0"/>
              <a:t>Detect and handle concessionary opinions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Wingdings" pitchFamily="2" charset="2"/>
              <a:buNone/>
            </a:pPr>
            <a:endParaRPr lang="en-US" i="1" smtClean="0"/>
          </a:p>
          <a:p>
            <a:endParaRPr lang="en-US" smtClean="0"/>
          </a:p>
        </p:txBody>
      </p:sp>
      <p:sp>
        <p:nvSpPr>
          <p:cNvPr id="9" name="Rectangle 8"/>
          <p:cNvSpPr/>
          <p:nvPr/>
        </p:nvSpPr>
        <p:spPr>
          <a:xfrm>
            <a:off x="762000" y="2286000"/>
            <a:ext cx="7292787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8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Approach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3352800"/>
            <a:ext cx="7292787" cy="1828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Line Callout 1 9"/>
          <p:cNvSpPr/>
          <p:nvPr/>
        </p:nvSpPr>
        <p:spPr>
          <a:xfrm>
            <a:off x="3429000" y="3098800"/>
            <a:ext cx="5562600" cy="101600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Unsupervised system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Learn Associations from web and incorporate these towards stance recognition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11" name="Line Callout 1 10"/>
          <p:cNvSpPr/>
          <p:nvPr/>
        </p:nvSpPr>
        <p:spPr>
          <a:xfrm>
            <a:off x="4038600" y="1447800"/>
            <a:ext cx="4016375" cy="1323975"/>
          </a:xfrm>
          <a:prstGeom prst="borderCallout1">
            <a:avLst>
              <a:gd name="adj1" fmla="val 18750"/>
              <a:gd name="adj2" fmla="val -8333"/>
              <a:gd name="adj3" fmla="val 61320"/>
              <a:gd name="adj4" fmla="val -56938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Adopting from previous work,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Opinion-target pairing using Opinion Lexicons and Syntactic rules 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762000" y="5334000"/>
            <a:ext cx="7292787" cy="48736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Line Callout 1 12"/>
          <p:cNvSpPr/>
          <p:nvPr/>
        </p:nvSpPr>
        <p:spPr>
          <a:xfrm>
            <a:off x="4495800" y="4953000"/>
            <a:ext cx="4114800" cy="708025"/>
          </a:xfrm>
          <a:prstGeom prst="borderCallout1">
            <a:avLst>
              <a:gd name="adj1" fmla="val 18750"/>
              <a:gd name="adj2" fmla="val -8333"/>
              <a:gd name="adj3" fmla="val 69442"/>
              <a:gd name="adj4" fmla="val -497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Rule-based Concession Handler using PDTB connectives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Recognizing Stances in Online Debates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Debate: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iPhone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vs. Blackberry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iPhone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of course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Blackberry is now for the senior businessmen market! </a:t>
            </a:r>
            <a:r>
              <a:rPr lang="en-US" dirty="0" smtClean="0">
                <a:solidFill>
                  <a:srgbClr val="2F97B5"/>
                </a:solidFill>
              </a:rPr>
              <a:t>The </a:t>
            </a:r>
            <a:r>
              <a:rPr lang="en-US" dirty="0" err="1" smtClean="0">
                <a:solidFill>
                  <a:srgbClr val="2F97B5"/>
                </a:solidFill>
              </a:rPr>
              <a:t>iPhone</a:t>
            </a:r>
            <a:r>
              <a:rPr lang="en-US" dirty="0" smtClean="0">
                <a:solidFill>
                  <a:srgbClr val="2F97B5"/>
                </a:solidFill>
              </a:rPr>
              <a:t> incarnate the 21st century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whereas Blackberry symbolizes an outdated technology. </a:t>
            </a:r>
            <a:r>
              <a:rPr lang="en-US" dirty="0" smtClean="0">
                <a:solidFill>
                  <a:srgbClr val="2F97B5"/>
                </a:solidFill>
              </a:rPr>
              <a:t>The </a:t>
            </a:r>
            <a:r>
              <a:rPr lang="en-US" dirty="0" err="1" smtClean="0">
                <a:solidFill>
                  <a:srgbClr val="2F97B5"/>
                </a:solidFill>
              </a:rPr>
              <a:t>iPhone</a:t>
            </a:r>
            <a:r>
              <a:rPr lang="en-US" dirty="0" smtClean="0">
                <a:solidFill>
                  <a:srgbClr val="2F97B5"/>
                </a:solidFill>
              </a:rPr>
              <a:t> can reach a very diversified clientele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…   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98474" y="2743200"/>
            <a:ext cx="7273926" cy="198120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1447800" y="5257800"/>
            <a:ext cx="4117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r>
              <a:rPr lang="en-US" sz="2000"/>
              <a:t>Arguing why their stance is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 associations from web data (weblogs)</a:t>
            </a:r>
          </a:p>
          <a:p>
            <a:pPr lvl="1"/>
            <a:r>
              <a:rPr lang="en-US" smtClean="0"/>
              <a:t>Process the </a:t>
            </a:r>
            <a:r>
              <a:rPr lang="en-US" smtClean="0">
                <a:solidFill>
                  <a:srgbClr val="3366FF"/>
                </a:solidFill>
              </a:rPr>
              <a:t>web data </a:t>
            </a:r>
            <a:r>
              <a:rPr lang="en-US" smtClean="0"/>
              <a:t>to </a:t>
            </a:r>
          </a:p>
          <a:p>
            <a:pPr lvl="2"/>
            <a:r>
              <a:rPr lang="en-US" smtClean="0"/>
              <a:t>Find opinion-target  pairs</a:t>
            </a:r>
          </a:p>
          <a:p>
            <a:pPr lvl="2"/>
            <a:r>
              <a:rPr lang="en-US" smtClean="0"/>
              <a:t>Associate opinion-target  pairs with each debate side </a:t>
            </a:r>
          </a:p>
          <a:p>
            <a:r>
              <a:rPr lang="en-US" smtClean="0"/>
              <a:t>Utilize the associations to classify debate posts</a:t>
            </a:r>
          </a:p>
          <a:p>
            <a:pPr lvl="1"/>
            <a:r>
              <a:rPr lang="en-US" smtClean="0"/>
              <a:t>Process the </a:t>
            </a:r>
            <a:r>
              <a:rPr lang="en-US" smtClean="0">
                <a:solidFill>
                  <a:srgbClr val="3366FF"/>
                </a:solidFill>
              </a:rPr>
              <a:t>debate posts</a:t>
            </a:r>
            <a:r>
              <a:rPr lang="en-US" smtClean="0"/>
              <a:t> to</a:t>
            </a:r>
          </a:p>
          <a:p>
            <a:pPr lvl="2"/>
            <a:r>
              <a:rPr lang="en-US" smtClean="0"/>
              <a:t>Find opinion-target  pairs in the post</a:t>
            </a:r>
          </a:p>
          <a:p>
            <a:pPr lvl="2"/>
            <a:r>
              <a:rPr lang="en-US" smtClean="0"/>
              <a:t>Handle concessionary opinions</a:t>
            </a:r>
          </a:p>
          <a:p>
            <a:pPr lvl="2"/>
            <a:r>
              <a:rPr lang="en-US" smtClean="0"/>
              <a:t>Optimize over all opinion-targets for a post-level stance classification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</a:t>
            </a: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 associations from web data (weblogs)</a:t>
            </a:r>
          </a:p>
          <a:p>
            <a:pPr lvl="1"/>
            <a:r>
              <a:rPr lang="en-US" smtClean="0"/>
              <a:t>Process the </a:t>
            </a:r>
            <a:r>
              <a:rPr lang="en-US" smtClean="0">
                <a:solidFill>
                  <a:srgbClr val="3366FF"/>
                </a:solidFill>
              </a:rPr>
              <a:t>web data </a:t>
            </a:r>
            <a:r>
              <a:rPr lang="en-US" smtClean="0"/>
              <a:t>to </a:t>
            </a:r>
          </a:p>
          <a:p>
            <a:pPr lvl="2"/>
            <a:r>
              <a:rPr lang="en-US" smtClean="0"/>
              <a:t>Find opinion-target pairs</a:t>
            </a:r>
          </a:p>
          <a:p>
            <a:pPr lvl="2"/>
            <a:r>
              <a:rPr lang="en-US" smtClean="0"/>
              <a:t>Associate opinion-target  pairs with each debate side </a:t>
            </a:r>
          </a:p>
          <a:p>
            <a:r>
              <a:rPr lang="en-US" smtClean="0"/>
              <a:t>Utilize the associations to classify debate posts</a:t>
            </a:r>
          </a:p>
          <a:p>
            <a:pPr lvl="1"/>
            <a:r>
              <a:rPr lang="en-US" smtClean="0"/>
              <a:t>Process the debate posts to</a:t>
            </a:r>
          </a:p>
          <a:p>
            <a:pPr lvl="2"/>
            <a:r>
              <a:rPr lang="en-US" smtClean="0"/>
              <a:t>Find opinion-target pairs in the post</a:t>
            </a:r>
          </a:p>
          <a:p>
            <a:pPr lvl="2"/>
            <a:r>
              <a:rPr lang="en-US" smtClean="0"/>
              <a:t>Handle concessionary opinions</a:t>
            </a:r>
          </a:p>
          <a:p>
            <a:pPr lvl="2"/>
            <a:r>
              <a:rPr lang="en-US" smtClean="0"/>
              <a:t>Optimize over all opinion targets for a post-level stance classification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98474" y="1752600"/>
            <a:ext cx="7121526" cy="1524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Methodology: Learning associations </a:t>
            </a:r>
            <a:br>
              <a:rPr lang="en-US" smtClean="0"/>
            </a:b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80899" name="TextBox 7"/>
          <p:cNvSpPr txBox="1">
            <a:spLocks noChangeArrowheads="1"/>
          </p:cNvSpPr>
          <p:nvPr/>
        </p:nvSpPr>
        <p:spPr bwMode="auto">
          <a:xfrm>
            <a:off x="228600" y="2286000"/>
            <a:ext cx="1770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Debate title</a:t>
            </a:r>
          </a:p>
          <a:p>
            <a:endParaRPr lang="en-US"/>
          </a:p>
          <a:p>
            <a:r>
              <a:rPr lang="en-US"/>
              <a:t>Topic</a:t>
            </a:r>
            <a:r>
              <a:rPr lang="en-US" baseline="-25000"/>
              <a:t>1 </a:t>
            </a:r>
            <a:r>
              <a:rPr lang="en-US"/>
              <a:t>= iPhone</a:t>
            </a:r>
            <a:endParaRPr lang="en-US" baseline="-25000"/>
          </a:p>
          <a:p>
            <a:r>
              <a:rPr lang="en-US"/>
              <a:t>Topic</a:t>
            </a:r>
            <a:r>
              <a:rPr lang="en-US" baseline="-25000"/>
              <a:t>2 </a:t>
            </a:r>
            <a:r>
              <a:rPr lang="en-US"/>
              <a:t>= BB</a:t>
            </a:r>
            <a:endParaRPr lang="en-US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Methodology: Learning associations </a:t>
            </a:r>
            <a:br>
              <a:rPr lang="en-US" smtClean="0"/>
            </a:b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2057400"/>
            <a:ext cx="12192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Web search engine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82950" name="TextBox 7"/>
          <p:cNvSpPr txBox="1">
            <a:spLocks noChangeArrowheads="1"/>
          </p:cNvSpPr>
          <p:nvPr/>
        </p:nvSpPr>
        <p:spPr bwMode="auto">
          <a:xfrm>
            <a:off x="228600" y="2286000"/>
            <a:ext cx="15938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Debate title</a:t>
            </a:r>
          </a:p>
          <a:p>
            <a:endParaRPr lang="en-US" sz="1600"/>
          </a:p>
          <a:p>
            <a:r>
              <a:rPr lang="en-US" sz="1600"/>
              <a:t>Topic</a:t>
            </a:r>
            <a:r>
              <a:rPr lang="en-US" sz="1600" baseline="-25000"/>
              <a:t>1 </a:t>
            </a:r>
            <a:r>
              <a:rPr lang="en-US" sz="1600"/>
              <a:t>= iPhone</a:t>
            </a:r>
          </a:p>
          <a:p>
            <a:r>
              <a:rPr lang="en-US" sz="1600"/>
              <a:t>Topic</a:t>
            </a:r>
            <a:r>
              <a:rPr lang="en-US" sz="1600" baseline="-25000"/>
              <a:t>2 </a:t>
            </a:r>
            <a:r>
              <a:rPr lang="en-US" sz="1600"/>
              <a:t>= BB</a:t>
            </a:r>
            <a:endParaRPr lang="en-US" sz="1600" baseline="-25000"/>
          </a:p>
        </p:txBody>
      </p:sp>
      <p:cxnSp>
        <p:nvCxnSpPr>
          <p:cNvPr id="19" name="Straight Arrow Connector 18"/>
          <p:cNvCxnSpPr>
            <a:stCxn id="82950" idx="3"/>
            <a:endCxn id="0" idx="1"/>
          </p:cNvCxnSpPr>
          <p:nvPr/>
        </p:nvCxnSpPr>
        <p:spPr>
          <a:xfrm flipV="1">
            <a:off x="1822450" y="2781300"/>
            <a:ext cx="158750" cy="428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952" name="TextBox 10"/>
          <p:cNvSpPr txBox="1">
            <a:spLocks noChangeArrowheads="1"/>
          </p:cNvSpPr>
          <p:nvPr/>
        </p:nvSpPr>
        <p:spPr bwMode="auto">
          <a:xfrm>
            <a:off x="1295400" y="1555750"/>
            <a:ext cx="2773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Yahoo search engine API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Methodology: Learning associations </a:t>
            </a:r>
            <a:br>
              <a:rPr lang="en-US" smtClean="0"/>
            </a:b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2057400"/>
            <a:ext cx="12192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Web search engine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84998" name="TextBox 7"/>
          <p:cNvSpPr txBox="1">
            <a:spLocks noChangeArrowheads="1"/>
          </p:cNvSpPr>
          <p:nvPr/>
        </p:nvSpPr>
        <p:spPr bwMode="auto">
          <a:xfrm>
            <a:off x="228600" y="2286000"/>
            <a:ext cx="15938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Debate title</a:t>
            </a:r>
          </a:p>
          <a:p>
            <a:endParaRPr lang="en-US" sz="1600"/>
          </a:p>
          <a:p>
            <a:r>
              <a:rPr lang="en-US" sz="1600"/>
              <a:t>Topic</a:t>
            </a:r>
            <a:r>
              <a:rPr lang="en-US" sz="1600" baseline="-25000"/>
              <a:t>1 </a:t>
            </a:r>
            <a:r>
              <a:rPr lang="en-US" sz="1600"/>
              <a:t>= iPhone</a:t>
            </a:r>
            <a:endParaRPr lang="en-US" sz="1600" baseline="-25000"/>
          </a:p>
          <a:p>
            <a:r>
              <a:rPr lang="en-US" sz="1600"/>
              <a:t>Topic</a:t>
            </a:r>
            <a:r>
              <a:rPr lang="en-US" sz="1600" baseline="-25000"/>
              <a:t>2 </a:t>
            </a:r>
            <a:r>
              <a:rPr lang="en-US" sz="1600"/>
              <a:t>= BB</a:t>
            </a:r>
            <a:endParaRPr lang="en-US" sz="1600" baseline="-25000"/>
          </a:p>
        </p:txBody>
      </p:sp>
      <p:sp>
        <p:nvSpPr>
          <p:cNvPr id="9" name="TextBox 8"/>
          <p:cNvSpPr txBox="1"/>
          <p:nvPr/>
        </p:nvSpPr>
        <p:spPr>
          <a:xfrm>
            <a:off x="3733800" y="2362200"/>
            <a:ext cx="1676400" cy="8302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Weblogs containing both topics</a:t>
            </a:r>
            <a:endParaRPr lang="en-US" sz="1600" dirty="0">
              <a:latin typeface="+mn-lt"/>
            </a:endParaRPr>
          </a:p>
        </p:txBody>
      </p:sp>
      <p:cxnSp>
        <p:nvCxnSpPr>
          <p:cNvPr id="19" name="Straight Arrow Connector 18"/>
          <p:cNvCxnSpPr>
            <a:stCxn id="84998" idx="3"/>
            <a:endCxn id="0" idx="1"/>
          </p:cNvCxnSpPr>
          <p:nvPr/>
        </p:nvCxnSpPr>
        <p:spPr>
          <a:xfrm flipV="1">
            <a:off x="1822450" y="2781300"/>
            <a:ext cx="158750" cy="428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0" idx="3"/>
            <a:endCxn id="9" idx="1"/>
          </p:cNvCxnSpPr>
          <p:nvPr/>
        </p:nvCxnSpPr>
        <p:spPr>
          <a:xfrm flipV="1">
            <a:off x="3200400" y="2778125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002" name="TextBox 10"/>
          <p:cNvSpPr txBox="1">
            <a:spLocks noChangeArrowheads="1"/>
          </p:cNvSpPr>
          <p:nvPr/>
        </p:nvSpPr>
        <p:spPr bwMode="auto">
          <a:xfrm>
            <a:off x="1295400" y="1555750"/>
            <a:ext cx="2773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Yahoo search engine API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Methodology: Learning associations </a:t>
            </a:r>
            <a:br>
              <a:rPr lang="en-US" smtClean="0"/>
            </a:b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2057400"/>
            <a:ext cx="12192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Web search engine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87046" name="TextBox 7"/>
          <p:cNvSpPr txBox="1">
            <a:spLocks noChangeArrowheads="1"/>
          </p:cNvSpPr>
          <p:nvPr/>
        </p:nvSpPr>
        <p:spPr bwMode="auto">
          <a:xfrm>
            <a:off x="228600" y="2286000"/>
            <a:ext cx="15938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Debate title</a:t>
            </a:r>
          </a:p>
          <a:p>
            <a:endParaRPr lang="en-US" sz="1600"/>
          </a:p>
          <a:p>
            <a:r>
              <a:rPr lang="en-US" sz="1600"/>
              <a:t>Topic</a:t>
            </a:r>
            <a:r>
              <a:rPr lang="en-US" sz="1600" baseline="-25000"/>
              <a:t>1 </a:t>
            </a:r>
            <a:r>
              <a:rPr lang="en-US" sz="1600"/>
              <a:t>= iPhone</a:t>
            </a:r>
            <a:endParaRPr lang="en-US" sz="1600" baseline="-25000"/>
          </a:p>
          <a:p>
            <a:r>
              <a:rPr lang="en-US" sz="1600"/>
              <a:t>Topic</a:t>
            </a:r>
            <a:r>
              <a:rPr lang="en-US" sz="1600" baseline="-25000"/>
              <a:t>2 </a:t>
            </a:r>
            <a:r>
              <a:rPr lang="en-US" sz="1600"/>
              <a:t>= BB</a:t>
            </a:r>
            <a:endParaRPr lang="en-US" sz="1600" baseline="-25000"/>
          </a:p>
        </p:txBody>
      </p:sp>
      <p:sp>
        <p:nvSpPr>
          <p:cNvPr id="9" name="TextBox 8"/>
          <p:cNvSpPr txBox="1"/>
          <p:nvPr/>
        </p:nvSpPr>
        <p:spPr>
          <a:xfrm>
            <a:off x="3733800" y="2362200"/>
            <a:ext cx="1676400" cy="8302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Weblogs containing both topics</a:t>
            </a:r>
            <a:endParaRPr lang="en-US" sz="1600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91200" y="2057400"/>
            <a:ext cx="5334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Parser</a:t>
            </a:r>
            <a:endParaRPr lang="en-US" dirty="0">
              <a:solidFill>
                <a:srgbClr val="636C6C"/>
              </a:solidFill>
            </a:endParaRPr>
          </a:p>
        </p:txBody>
      </p:sp>
      <p:cxnSp>
        <p:nvCxnSpPr>
          <p:cNvPr id="19" name="Straight Arrow Connector 18"/>
          <p:cNvCxnSpPr>
            <a:stCxn id="87046" idx="3"/>
            <a:endCxn id="0" idx="1"/>
          </p:cNvCxnSpPr>
          <p:nvPr/>
        </p:nvCxnSpPr>
        <p:spPr>
          <a:xfrm flipV="1">
            <a:off x="1822450" y="2781300"/>
            <a:ext cx="158750" cy="428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0" idx="3"/>
            <a:endCxn id="9" idx="1"/>
          </p:cNvCxnSpPr>
          <p:nvPr/>
        </p:nvCxnSpPr>
        <p:spPr>
          <a:xfrm flipV="1">
            <a:off x="3200400" y="2778125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3"/>
            <a:endCxn id="10" idx="1"/>
          </p:cNvCxnSpPr>
          <p:nvPr/>
        </p:nvCxnSpPr>
        <p:spPr>
          <a:xfrm>
            <a:off x="5410200" y="2778125"/>
            <a:ext cx="3810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052" name="TextBox 13"/>
          <p:cNvSpPr txBox="1">
            <a:spLocks noChangeArrowheads="1"/>
          </p:cNvSpPr>
          <p:nvPr/>
        </p:nvSpPr>
        <p:spPr bwMode="auto">
          <a:xfrm>
            <a:off x="5310188" y="1535113"/>
            <a:ext cx="17764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Stanford parser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Methodology: Learning associations </a:t>
            </a:r>
            <a:br>
              <a:rPr lang="en-US" smtClean="0"/>
            </a:b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2057400"/>
            <a:ext cx="12192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Web search engine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88070" name="TextBox 7"/>
          <p:cNvSpPr txBox="1">
            <a:spLocks noChangeArrowheads="1"/>
          </p:cNvSpPr>
          <p:nvPr/>
        </p:nvSpPr>
        <p:spPr bwMode="auto">
          <a:xfrm>
            <a:off x="228600" y="2286000"/>
            <a:ext cx="15938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Debate title</a:t>
            </a:r>
          </a:p>
          <a:p>
            <a:endParaRPr lang="en-US" sz="1600"/>
          </a:p>
          <a:p>
            <a:r>
              <a:rPr lang="en-US" sz="1600"/>
              <a:t>Topic</a:t>
            </a:r>
            <a:r>
              <a:rPr lang="en-US" sz="1600" baseline="-25000"/>
              <a:t>1 </a:t>
            </a:r>
            <a:r>
              <a:rPr lang="en-US" sz="1600"/>
              <a:t>= iPhone</a:t>
            </a:r>
            <a:endParaRPr lang="en-US" sz="1600" baseline="-25000"/>
          </a:p>
          <a:p>
            <a:r>
              <a:rPr lang="en-US" sz="1600"/>
              <a:t>Topic</a:t>
            </a:r>
            <a:r>
              <a:rPr lang="en-US" sz="1600" baseline="-25000"/>
              <a:t>2 </a:t>
            </a:r>
            <a:r>
              <a:rPr lang="en-US" sz="1600"/>
              <a:t>= BB</a:t>
            </a:r>
            <a:endParaRPr lang="en-US" sz="1600" baseline="-25000"/>
          </a:p>
        </p:txBody>
      </p:sp>
      <p:sp>
        <p:nvSpPr>
          <p:cNvPr id="9" name="TextBox 8"/>
          <p:cNvSpPr txBox="1"/>
          <p:nvPr/>
        </p:nvSpPr>
        <p:spPr>
          <a:xfrm>
            <a:off x="3733800" y="2362200"/>
            <a:ext cx="1676400" cy="8302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Weblogs containing both topics</a:t>
            </a:r>
            <a:endParaRPr lang="en-US" sz="1600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91200" y="2057400"/>
            <a:ext cx="5334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Parser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2489200"/>
            <a:ext cx="1676400" cy="584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Parsed web documents</a:t>
            </a:r>
            <a:endParaRPr lang="en-US" sz="1600" dirty="0">
              <a:latin typeface="+mn-lt"/>
            </a:endParaRPr>
          </a:p>
        </p:txBody>
      </p:sp>
      <p:cxnSp>
        <p:nvCxnSpPr>
          <p:cNvPr id="19" name="Straight Arrow Connector 18"/>
          <p:cNvCxnSpPr>
            <a:stCxn id="88070" idx="3"/>
            <a:endCxn id="0" idx="1"/>
          </p:cNvCxnSpPr>
          <p:nvPr/>
        </p:nvCxnSpPr>
        <p:spPr>
          <a:xfrm flipV="1">
            <a:off x="1822450" y="2781300"/>
            <a:ext cx="158750" cy="428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0" idx="3"/>
            <a:endCxn id="9" idx="1"/>
          </p:cNvCxnSpPr>
          <p:nvPr/>
        </p:nvCxnSpPr>
        <p:spPr>
          <a:xfrm flipV="1">
            <a:off x="3200400" y="2778125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3"/>
            <a:endCxn id="10" idx="1"/>
          </p:cNvCxnSpPr>
          <p:nvPr/>
        </p:nvCxnSpPr>
        <p:spPr>
          <a:xfrm>
            <a:off x="5410200" y="2778125"/>
            <a:ext cx="3810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3"/>
            <a:endCxn id="11" idx="1"/>
          </p:cNvCxnSpPr>
          <p:nvPr/>
        </p:nvCxnSpPr>
        <p:spPr>
          <a:xfrm>
            <a:off x="6324600" y="27813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078" name="TextBox 13"/>
          <p:cNvSpPr txBox="1">
            <a:spLocks noChangeArrowheads="1"/>
          </p:cNvSpPr>
          <p:nvPr/>
        </p:nvSpPr>
        <p:spPr bwMode="auto">
          <a:xfrm>
            <a:off x="5310188" y="1535113"/>
            <a:ext cx="17764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Stanford parser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Methodology: Learning associations </a:t>
            </a:r>
            <a:br>
              <a:rPr lang="en-US" smtClean="0"/>
            </a:b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2057400"/>
            <a:ext cx="12192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Web search engine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89094" name="TextBox 7"/>
          <p:cNvSpPr txBox="1">
            <a:spLocks noChangeArrowheads="1"/>
          </p:cNvSpPr>
          <p:nvPr/>
        </p:nvSpPr>
        <p:spPr bwMode="auto">
          <a:xfrm>
            <a:off x="228600" y="2286000"/>
            <a:ext cx="15938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Debate title</a:t>
            </a:r>
          </a:p>
          <a:p>
            <a:endParaRPr lang="en-US" sz="1600"/>
          </a:p>
          <a:p>
            <a:r>
              <a:rPr lang="en-US" sz="1600"/>
              <a:t>Topic</a:t>
            </a:r>
            <a:r>
              <a:rPr lang="en-US" sz="1600" baseline="-25000"/>
              <a:t>1 </a:t>
            </a:r>
            <a:r>
              <a:rPr lang="en-US" sz="1600"/>
              <a:t>= iPhone</a:t>
            </a:r>
            <a:endParaRPr lang="en-US" sz="1600" baseline="-25000"/>
          </a:p>
          <a:p>
            <a:r>
              <a:rPr lang="en-US" sz="1600"/>
              <a:t>Topic</a:t>
            </a:r>
            <a:r>
              <a:rPr lang="en-US" sz="1600" baseline="-25000"/>
              <a:t>2 </a:t>
            </a:r>
            <a:r>
              <a:rPr lang="en-US" sz="1600"/>
              <a:t>= BB</a:t>
            </a:r>
            <a:endParaRPr lang="en-US" sz="1600" baseline="-25000"/>
          </a:p>
        </p:txBody>
      </p:sp>
      <p:sp>
        <p:nvSpPr>
          <p:cNvPr id="9" name="TextBox 8"/>
          <p:cNvSpPr txBox="1"/>
          <p:nvPr/>
        </p:nvSpPr>
        <p:spPr>
          <a:xfrm>
            <a:off x="3733800" y="2362200"/>
            <a:ext cx="1676400" cy="8302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Weblogs containing both topics</a:t>
            </a:r>
            <a:endParaRPr lang="en-US" sz="1600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91200" y="2057400"/>
            <a:ext cx="5334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Parser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2489200"/>
            <a:ext cx="1676400" cy="584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Parsed web documents</a:t>
            </a:r>
            <a:endParaRPr lang="en-US" sz="1600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90553" y="4152901"/>
            <a:ext cx="12192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Opinion-target pairing</a:t>
            </a:r>
            <a:endParaRPr lang="en-US" dirty="0">
              <a:solidFill>
                <a:srgbClr val="636C6C"/>
              </a:solidFill>
            </a:endParaRPr>
          </a:p>
        </p:txBody>
      </p:sp>
      <p:cxnSp>
        <p:nvCxnSpPr>
          <p:cNvPr id="19" name="Straight Arrow Connector 18"/>
          <p:cNvCxnSpPr>
            <a:stCxn id="89094" idx="3"/>
            <a:endCxn id="0" idx="1"/>
          </p:cNvCxnSpPr>
          <p:nvPr/>
        </p:nvCxnSpPr>
        <p:spPr>
          <a:xfrm flipV="1">
            <a:off x="1822450" y="2781300"/>
            <a:ext cx="158750" cy="428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0" idx="3"/>
            <a:endCxn id="9" idx="1"/>
          </p:cNvCxnSpPr>
          <p:nvPr/>
        </p:nvCxnSpPr>
        <p:spPr>
          <a:xfrm flipV="1">
            <a:off x="3200400" y="2778125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3"/>
            <a:endCxn id="10" idx="1"/>
          </p:cNvCxnSpPr>
          <p:nvPr/>
        </p:nvCxnSpPr>
        <p:spPr>
          <a:xfrm>
            <a:off x="5410200" y="2778125"/>
            <a:ext cx="3810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3"/>
            <a:endCxn id="11" idx="1"/>
          </p:cNvCxnSpPr>
          <p:nvPr/>
        </p:nvCxnSpPr>
        <p:spPr>
          <a:xfrm>
            <a:off x="6324600" y="27813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1" idx="2"/>
            <a:endCxn id="0" idx="0"/>
          </p:cNvCxnSpPr>
          <p:nvPr/>
        </p:nvCxnSpPr>
        <p:spPr>
          <a:xfrm rot="5400000">
            <a:off x="4670425" y="1203325"/>
            <a:ext cx="1079500" cy="48196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Methodology: Learning associations </a:t>
            </a:r>
            <a:br>
              <a:rPr lang="en-US" smtClean="0"/>
            </a:b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2057400"/>
            <a:ext cx="12192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Web search engine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90118" name="TextBox 7"/>
          <p:cNvSpPr txBox="1">
            <a:spLocks noChangeArrowheads="1"/>
          </p:cNvSpPr>
          <p:nvPr/>
        </p:nvSpPr>
        <p:spPr bwMode="auto">
          <a:xfrm>
            <a:off x="228600" y="2286000"/>
            <a:ext cx="15938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Debate title</a:t>
            </a:r>
          </a:p>
          <a:p>
            <a:endParaRPr lang="en-US" sz="1600"/>
          </a:p>
          <a:p>
            <a:r>
              <a:rPr lang="en-US" sz="1600"/>
              <a:t>Topic</a:t>
            </a:r>
            <a:r>
              <a:rPr lang="en-US" sz="1600" baseline="-25000"/>
              <a:t>1 </a:t>
            </a:r>
            <a:r>
              <a:rPr lang="en-US" sz="1600"/>
              <a:t>= iPhone</a:t>
            </a:r>
            <a:endParaRPr lang="en-US" sz="1600" baseline="-25000"/>
          </a:p>
          <a:p>
            <a:r>
              <a:rPr lang="en-US" sz="1600"/>
              <a:t>Topic</a:t>
            </a:r>
            <a:r>
              <a:rPr lang="en-US" sz="1600" baseline="-25000"/>
              <a:t>2 </a:t>
            </a:r>
            <a:r>
              <a:rPr lang="en-US" sz="1600"/>
              <a:t>= BB</a:t>
            </a:r>
            <a:endParaRPr lang="en-US" sz="1600" baseline="-25000"/>
          </a:p>
        </p:txBody>
      </p:sp>
      <p:sp>
        <p:nvSpPr>
          <p:cNvPr id="9" name="TextBox 8"/>
          <p:cNvSpPr txBox="1"/>
          <p:nvPr/>
        </p:nvSpPr>
        <p:spPr>
          <a:xfrm>
            <a:off x="3733800" y="2362200"/>
            <a:ext cx="1676400" cy="8302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Weblogs containing both topics</a:t>
            </a:r>
            <a:endParaRPr lang="en-US" sz="1600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91200" y="2057400"/>
            <a:ext cx="5334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Parser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2489200"/>
            <a:ext cx="1676400" cy="584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Parsed web documents</a:t>
            </a:r>
            <a:endParaRPr lang="en-US" sz="1600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90553" y="4152901"/>
            <a:ext cx="12192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Opinion-target pairing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1706" y="3810000"/>
            <a:ext cx="1239838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636C6C"/>
                </a:solidFill>
              </a:rPr>
              <a:t>Lexicon</a:t>
            </a:r>
            <a:endParaRPr lang="en-US" sz="1600" dirty="0">
              <a:solidFill>
                <a:srgbClr val="636C6C"/>
              </a:solidFill>
            </a:endParaRPr>
          </a:p>
        </p:txBody>
      </p:sp>
      <p:cxnSp>
        <p:nvCxnSpPr>
          <p:cNvPr id="19" name="Straight Arrow Connector 18"/>
          <p:cNvCxnSpPr>
            <a:stCxn id="90118" idx="3"/>
            <a:endCxn id="0" idx="1"/>
          </p:cNvCxnSpPr>
          <p:nvPr/>
        </p:nvCxnSpPr>
        <p:spPr>
          <a:xfrm flipV="1">
            <a:off x="1822450" y="2781300"/>
            <a:ext cx="158750" cy="428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0" idx="3"/>
            <a:endCxn id="9" idx="1"/>
          </p:cNvCxnSpPr>
          <p:nvPr/>
        </p:nvCxnSpPr>
        <p:spPr>
          <a:xfrm flipV="1">
            <a:off x="3200400" y="2778125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3"/>
            <a:endCxn id="10" idx="1"/>
          </p:cNvCxnSpPr>
          <p:nvPr/>
        </p:nvCxnSpPr>
        <p:spPr>
          <a:xfrm>
            <a:off x="5410200" y="2778125"/>
            <a:ext cx="3810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3"/>
            <a:endCxn id="11" idx="1"/>
          </p:cNvCxnSpPr>
          <p:nvPr/>
        </p:nvCxnSpPr>
        <p:spPr>
          <a:xfrm>
            <a:off x="6324600" y="27813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1" idx="2"/>
            <a:endCxn id="0" idx="0"/>
          </p:cNvCxnSpPr>
          <p:nvPr/>
        </p:nvCxnSpPr>
        <p:spPr>
          <a:xfrm rot="5400000">
            <a:off x="4670425" y="1203325"/>
            <a:ext cx="1079500" cy="48196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0" idx="3"/>
            <a:endCxn id="0" idx="1"/>
          </p:cNvCxnSpPr>
          <p:nvPr/>
        </p:nvCxnSpPr>
        <p:spPr>
          <a:xfrm>
            <a:off x="1441450" y="4076700"/>
            <a:ext cx="749300" cy="800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01613" y="4445000"/>
            <a:ext cx="1239837" cy="89217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like: </a:t>
            </a:r>
            <a:r>
              <a:rPr lang="en-US" sz="2400" dirty="0">
                <a:latin typeface="+mn-lt"/>
              </a:rPr>
              <a:t>+</a:t>
            </a: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hate: </a:t>
            </a:r>
            <a:r>
              <a:rPr lang="en-US" sz="2800" dirty="0">
                <a:latin typeface="+mn-lt"/>
              </a:rPr>
              <a:t>-</a:t>
            </a: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0135" name="Rectangle 24"/>
          <p:cNvSpPr>
            <a:spLocks noChangeArrowheads="1"/>
          </p:cNvSpPr>
          <p:nvPr/>
        </p:nvSpPr>
        <p:spPr bwMode="auto">
          <a:xfrm>
            <a:off x="106363" y="5345113"/>
            <a:ext cx="2084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Wilson et al.,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Methodology: Learning associations </a:t>
            </a:r>
            <a:br>
              <a:rPr lang="en-US" smtClean="0"/>
            </a:b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2057400"/>
            <a:ext cx="12192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Web search engine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91142" name="TextBox 7"/>
          <p:cNvSpPr txBox="1">
            <a:spLocks noChangeArrowheads="1"/>
          </p:cNvSpPr>
          <p:nvPr/>
        </p:nvSpPr>
        <p:spPr bwMode="auto">
          <a:xfrm>
            <a:off x="228600" y="2286000"/>
            <a:ext cx="15938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Debate title</a:t>
            </a:r>
          </a:p>
          <a:p>
            <a:endParaRPr lang="en-US" sz="1600"/>
          </a:p>
          <a:p>
            <a:r>
              <a:rPr lang="en-US" sz="1600"/>
              <a:t>Topic</a:t>
            </a:r>
            <a:r>
              <a:rPr lang="en-US" sz="1600" baseline="-25000"/>
              <a:t>1 </a:t>
            </a:r>
            <a:r>
              <a:rPr lang="en-US" sz="1600"/>
              <a:t>= iPhone</a:t>
            </a:r>
            <a:endParaRPr lang="en-US" sz="1600" baseline="-25000"/>
          </a:p>
          <a:p>
            <a:r>
              <a:rPr lang="en-US" sz="1600"/>
              <a:t>Topic</a:t>
            </a:r>
            <a:r>
              <a:rPr lang="en-US" sz="1600" baseline="-25000"/>
              <a:t>2 </a:t>
            </a:r>
            <a:r>
              <a:rPr lang="en-US" sz="1600"/>
              <a:t>= BB</a:t>
            </a:r>
            <a:endParaRPr lang="en-US" sz="1600" baseline="-25000"/>
          </a:p>
        </p:txBody>
      </p:sp>
      <p:sp>
        <p:nvSpPr>
          <p:cNvPr id="9" name="TextBox 8"/>
          <p:cNvSpPr txBox="1"/>
          <p:nvPr/>
        </p:nvSpPr>
        <p:spPr>
          <a:xfrm>
            <a:off x="3733800" y="2362200"/>
            <a:ext cx="1676400" cy="8302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Weblogs containing both topics</a:t>
            </a:r>
            <a:endParaRPr lang="en-US" sz="1600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91200" y="2057400"/>
            <a:ext cx="5334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Parser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2489200"/>
            <a:ext cx="1676400" cy="584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Parsed web documents</a:t>
            </a:r>
            <a:endParaRPr lang="en-US" sz="1600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90553" y="4152901"/>
            <a:ext cx="12192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Opinion-target pairing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1706" y="3810000"/>
            <a:ext cx="1239838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636C6C"/>
                </a:solidFill>
              </a:rPr>
              <a:t>Lexicon</a:t>
            </a:r>
            <a:endParaRPr lang="en-US" sz="1600" dirty="0">
              <a:solidFill>
                <a:srgbClr val="636C6C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5486400"/>
            <a:ext cx="1239838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636C6C"/>
                </a:solidFill>
              </a:rPr>
              <a:t>Syntactic Rules</a:t>
            </a:r>
            <a:endParaRPr lang="en-US" sz="1600" dirty="0">
              <a:solidFill>
                <a:srgbClr val="636C6C"/>
              </a:solidFill>
            </a:endParaRPr>
          </a:p>
        </p:txBody>
      </p:sp>
      <p:cxnSp>
        <p:nvCxnSpPr>
          <p:cNvPr id="19" name="Straight Arrow Connector 18"/>
          <p:cNvCxnSpPr>
            <a:stCxn id="91142" idx="3"/>
            <a:endCxn id="0" idx="1"/>
          </p:cNvCxnSpPr>
          <p:nvPr/>
        </p:nvCxnSpPr>
        <p:spPr>
          <a:xfrm flipV="1">
            <a:off x="1822450" y="2781300"/>
            <a:ext cx="158750" cy="428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0" idx="3"/>
            <a:endCxn id="9" idx="1"/>
          </p:cNvCxnSpPr>
          <p:nvPr/>
        </p:nvCxnSpPr>
        <p:spPr>
          <a:xfrm flipV="1">
            <a:off x="3200400" y="2778125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3"/>
            <a:endCxn id="10" idx="1"/>
          </p:cNvCxnSpPr>
          <p:nvPr/>
        </p:nvCxnSpPr>
        <p:spPr>
          <a:xfrm>
            <a:off x="5410200" y="2778125"/>
            <a:ext cx="3810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3"/>
            <a:endCxn id="11" idx="1"/>
          </p:cNvCxnSpPr>
          <p:nvPr/>
        </p:nvCxnSpPr>
        <p:spPr>
          <a:xfrm>
            <a:off x="6324600" y="27813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1" idx="2"/>
            <a:endCxn id="0" idx="0"/>
          </p:cNvCxnSpPr>
          <p:nvPr/>
        </p:nvCxnSpPr>
        <p:spPr>
          <a:xfrm rot="5400000">
            <a:off x="4670425" y="1203325"/>
            <a:ext cx="1079500" cy="48196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0" idx="3"/>
            <a:endCxn id="0" idx="1"/>
          </p:cNvCxnSpPr>
          <p:nvPr/>
        </p:nvCxnSpPr>
        <p:spPr>
          <a:xfrm>
            <a:off x="1441450" y="4076700"/>
            <a:ext cx="749300" cy="800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0" idx="3"/>
            <a:endCxn id="0" idx="1"/>
          </p:cNvCxnSpPr>
          <p:nvPr/>
        </p:nvCxnSpPr>
        <p:spPr>
          <a:xfrm flipV="1">
            <a:off x="1544638" y="4876800"/>
            <a:ext cx="646112" cy="876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01613" y="4445000"/>
            <a:ext cx="1239837" cy="584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like = +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hate = 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Recognizing Stances in Online Debates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Debate: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iPhone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vs. Blackberry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iPhone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of course. </a:t>
            </a:r>
            <a:r>
              <a:rPr lang="en-US" dirty="0" smtClean="0">
                <a:solidFill>
                  <a:schemeClr val="accent5"/>
                </a:solidFill>
              </a:rPr>
              <a:t>Blackberry is now for the senior businessmen market!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iPhone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incarnate the 21st century whereas </a:t>
            </a:r>
            <a:r>
              <a:rPr lang="en-US" dirty="0" smtClean="0">
                <a:solidFill>
                  <a:srgbClr val="7EB606"/>
                </a:solidFill>
              </a:rPr>
              <a:t>Blackberry symbolizes an outdated technology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The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iPhone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can reach a very diversified clientele …   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98474" y="2743200"/>
            <a:ext cx="7273926" cy="198120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498475" y="5251450"/>
            <a:ext cx="559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2000"/>
              <a:t>Justifying why the opposite side is not good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Methodology: Learning associations </a:t>
            </a:r>
            <a:br>
              <a:rPr lang="en-US" smtClean="0"/>
            </a:b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2057400"/>
            <a:ext cx="12192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Web search engine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93190" name="TextBox 7"/>
          <p:cNvSpPr txBox="1">
            <a:spLocks noChangeArrowheads="1"/>
          </p:cNvSpPr>
          <p:nvPr/>
        </p:nvSpPr>
        <p:spPr bwMode="auto">
          <a:xfrm>
            <a:off x="228600" y="2286000"/>
            <a:ext cx="15938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Debate title</a:t>
            </a:r>
          </a:p>
          <a:p>
            <a:endParaRPr lang="en-US" sz="1600"/>
          </a:p>
          <a:p>
            <a:r>
              <a:rPr lang="en-US" sz="1600"/>
              <a:t>Topic</a:t>
            </a:r>
            <a:r>
              <a:rPr lang="en-US" sz="1600" baseline="-25000"/>
              <a:t>1 </a:t>
            </a:r>
            <a:r>
              <a:rPr lang="en-US" sz="1600"/>
              <a:t>= iPhone</a:t>
            </a:r>
            <a:endParaRPr lang="en-US" sz="1600" baseline="-25000"/>
          </a:p>
          <a:p>
            <a:r>
              <a:rPr lang="en-US" sz="1600"/>
              <a:t>Topic</a:t>
            </a:r>
            <a:r>
              <a:rPr lang="en-US" sz="1600" baseline="-25000"/>
              <a:t>2 </a:t>
            </a:r>
            <a:r>
              <a:rPr lang="en-US" sz="1600"/>
              <a:t>= BB</a:t>
            </a:r>
            <a:endParaRPr lang="en-US" sz="1600" baseline="-25000"/>
          </a:p>
        </p:txBody>
      </p:sp>
      <p:sp>
        <p:nvSpPr>
          <p:cNvPr id="9" name="TextBox 8"/>
          <p:cNvSpPr txBox="1"/>
          <p:nvPr/>
        </p:nvSpPr>
        <p:spPr>
          <a:xfrm>
            <a:off x="3733800" y="2362200"/>
            <a:ext cx="1676400" cy="8302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Weblogs containing both topics</a:t>
            </a:r>
            <a:endParaRPr lang="en-US" sz="1600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91200" y="2057400"/>
            <a:ext cx="5334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Parser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2489200"/>
            <a:ext cx="1676400" cy="584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Parsed web documents</a:t>
            </a:r>
            <a:endParaRPr lang="en-US" sz="1600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90553" y="4152901"/>
            <a:ext cx="12192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Opinion-target pairing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1706" y="3810000"/>
            <a:ext cx="1239838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636C6C"/>
                </a:solidFill>
              </a:rPr>
              <a:t>Lexicon</a:t>
            </a:r>
            <a:endParaRPr lang="en-US" sz="1600" dirty="0">
              <a:solidFill>
                <a:srgbClr val="636C6C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5486400"/>
            <a:ext cx="1239838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636C6C"/>
                </a:solidFill>
              </a:rPr>
              <a:t>Syntactic Rules</a:t>
            </a:r>
            <a:endParaRPr lang="en-US" sz="1600" dirty="0">
              <a:solidFill>
                <a:srgbClr val="636C6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81400" y="4584700"/>
            <a:ext cx="1676400" cy="584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I like email =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email+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</a:endParaRPr>
          </a:p>
        </p:txBody>
      </p:sp>
      <p:cxnSp>
        <p:nvCxnSpPr>
          <p:cNvPr id="19" name="Straight Arrow Connector 18"/>
          <p:cNvCxnSpPr>
            <a:stCxn id="93190" idx="3"/>
            <a:endCxn id="0" idx="1"/>
          </p:cNvCxnSpPr>
          <p:nvPr/>
        </p:nvCxnSpPr>
        <p:spPr>
          <a:xfrm flipV="1">
            <a:off x="1822450" y="2781300"/>
            <a:ext cx="158750" cy="428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0" idx="3"/>
            <a:endCxn id="9" idx="1"/>
          </p:cNvCxnSpPr>
          <p:nvPr/>
        </p:nvCxnSpPr>
        <p:spPr>
          <a:xfrm flipV="1">
            <a:off x="3200400" y="2778125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3"/>
            <a:endCxn id="10" idx="1"/>
          </p:cNvCxnSpPr>
          <p:nvPr/>
        </p:nvCxnSpPr>
        <p:spPr>
          <a:xfrm>
            <a:off x="5410200" y="2778125"/>
            <a:ext cx="3810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3"/>
            <a:endCxn id="11" idx="1"/>
          </p:cNvCxnSpPr>
          <p:nvPr/>
        </p:nvCxnSpPr>
        <p:spPr>
          <a:xfrm>
            <a:off x="6324600" y="27813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1" idx="2"/>
            <a:endCxn id="0" idx="0"/>
          </p:cNvCxnSpPr>
          <p:nvPr/>
        </p:nvCxnSpPr>
        <p:spPr>
          <a:xfrm rot="5400000">
            <a:off x="4670425" y="1203325"/>
            <a:ext cx="1079500" cy="48196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0" idx="3"/>
            <a:endCxn id="0" idx="1"/>
          </p:cNvCxnSpPr>
          <p:nvPr/>
        </p:nvCxnSpPr>
        <p:spPr>
          <a:xfrm>
            <a:off x="1441450" y="4076700"/>
            <a:ext cx="749300" cy="800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0" idx="3"/>
            <a:endCxn id="0" idx="1"/>
          </p:cNvCxnSpPr>
          <p:nvPr/>
        </p:nvCxnSpPr>
        <p:spPr>
          <a:xfrm flipV="1">
            <a:off x="1544638" y="4876800"/>
            <a:ext cx="646112" cy="876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01613" y="4445000"/>
            <a:ext cx="1239837" cy="584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like = +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hate = 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</a:endParaRPr>
          </a:p>
        </p:txBody>
      </p:sp>
      <p:cxnSp>
        <p:nvCxnSpPr>
          <p:cNvPr id="42" name="Straight Arrow Connector 41"/>
          <p:cNvCxnSpPr>
            <a:stCxn id="0" idx="3"/>
            <a:endCxn id="15" idx="1"/>
          </p:cNvCxnSpPr>
          <p:nvPr/>
        </p:nvCxnSpPr>
        <p:spPr>
          <a:xfrm>
            <a:off x="3409950" y="4876800"/>
            <a:ext cx="1714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Methodology: Learning associations </a:t>
            </a:r>
            <a:br>
              <a:rPr lang="en-US" smtClean="0"/>
            </a:b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2057400"/>
            <a:ext cx="12192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Web search engine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94214" name="TextBox 7"/>
          <p:cNvSpPr txBox="1">
            <a:spLocks noChangeArrowheads="1"/>
          </p:cNvSpPr>
          <p:nvPr/>
        </p:nvSpPr>
        <p:spPr bwMode="auto">
          <a:xfrm>
            <a:off x="228600" y="2286000"/>
            <a:ext cx="15938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Debate title</a:t>
            </a:r>
          </a:p>
          <a:p>
            <a:endParaRPr lang="en-US" sz="1600"/>
          </a:p>
          <a:p>
            <a:r>
              <a:rPr lang="en-US" sz="1600"/>
              <a:t>Topic</a:t>
            </a:r>
            <a:r>
              <a:rPr lang="en-US" sz="1600" baseline="-25000"/>
              <a:t>1 </a:t>
            </a:r>
            <a:r>
              <a:rPr lang="en-US" sz="1600"/>
              <a:t>= iPhone</a:t>
            </a:r>
            <a:endParaRPr lang="en-US" sz="1600" baseline="-25000"/>
          </a:p>
          <a:p>
            <a:r>
              <a:rPr lang="en-US" sz="1600"/>
              <a:t>Topic</a:t>
            </a:r>
            <a:r>
              <a:rPr lang="en-US" sz="1600" baseline="-25000"/>
              <a:t>2 </a:t>
            </a:r>
            <a:r>
              <a:rPr lang="en-US" sz="1600"/>
              <a:t>= BB</a:t>
            </a:r>
            <a:endParaRPr lang="en-US" sz="1600" baseline="-25000"/>
          </a:p>
        </p:txBody>
      </p:sp>
      <p:sp>
        <p:nvSpPr>
          <p:cNvPr id="9" name="TextBox 8"/>
          <p:cNvSpPr txBox="1"/>
          <p:nvPr/>
        </p:nvSpPr>
        <p:spPr>
          <a:xfrm>
            <a:off x="3733800" y="2362200"/>
            <a:ext cx="1676400" cy="8302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Weblogs containing both topics</a:t>
            </a:r>
            <a:endParaRPr lang="en-US" sz="1600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91200" y="2057400"/>
            <a:ext cx="5334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Parser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2489200"/>
            <a:ext cx="1676400" cy="584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Parsed web documents</a:t>
            </a:r>
            <a:endParaRPr lang="en-US" sz="1600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90553" y="4152901"/>
            <a:ext cx="12192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Opinion-target pairing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1706" y="3810000"/>
            <a:ext cx="1239838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636C6C"/>
                </a:solidFill>
              </a:rPr>
              <a:t>Lexicon</a:t>
            </a:r>
            <a:endParaRPr lang="en-US" sz="1600" dirty="0">
              <a:solidFill>
                <a:srgbClr val="636C6C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5486400"/>
            <a:ext cx="1239838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636C6C"/>
                </a:solidFill>
              </a:rPr>
              <a:t>Syntactic Rules</a:t>
            </a:r>
            <a:endParaRPr lang="en-US" sz="1600" dirty="0">
              <a:solidFill>
                <a:srgbClr val="636C6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81400" y="4584700"/>
            <a:ext cx="1676400" cy="584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I like email =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email+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86400" y="4154489"/>
            <a:ext cx="12192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Associations with topic-polarity</a:t>
            </a:r>
            <a:endParaRPr lang="en-US" dirty="0">
              <a:solidFill>
                <a:srgbClr val="636C6C"/>
              </a:solidFill>
            </a:endParaRPr>
          </a:p>
        </p:txBody>
      </p:sp>
      <p:cxnSp>
        <p:nvCxnSpPr>
          <p:cNvPr id="19" name="Straight Arrow Connector 18"/>
          <p:cNvCxnSpPr>
            <a:stCxn id="94214" idx="3"/>
            <a:endCxn id="0" idx="1"/>
          </p:cNvCxnSpPr>
          <p:nvPr/>
        </p:nvCxnSpPr>
        <p:spPr>
          <a:xfrm flipV="1">
            <a:off x="1822450" y="2781300"/>
            <a:ext cx="158750" cy="428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0" idx="3"/>
            <a:endCxn id="9" idx="1"/>
          </p:cNvCxnSpPr>
          <p:nvPr/>
        </p:nvCxnSpPr>
        <p:spPr>
          <a:xfrm flipV="1">
            <a:off x="3200400" y="2778125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3"/>
            <a:endCxn id="10" idx="1"/>
          </p:cNvCxnSpPr>
          <p:nvPr/>
        </p:nvCxnSpPr>
        <p:spPr>
          <a:xfrm>
            <a:off x="5410200" y="2778125"/>
            <a:ext cx="3810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3"/>
            <a:endCxn id="11" idx="1"/>
          </p:cNvCxnSpPr>
          <p:nvPr/>
        </p:nvCxnSpPr>
        <p:spPr>
          <a:xfrm>
            <a:off x="6324600" y="27813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1" idx="2"/>
            <a:endCxn id="0" idx="0"/>
          </p:cNvCxnSpPr>
          <p:nvPr/>
        </p:nvCxnSpPr>
        <p:spPr>
          <a:xfrm rot="5400000">
            <a:off x="4670425" y="1203325"/>
            <a:ext cx="1079500" cy="48196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0" idx="3"/>
            <a:endCxn id="0" idx="1"/>
          </p:cNvCxnSpPr>
          <p:nvPr/>
        </p:nvCxnSpPr>
        <p:spPr>
          <a:xfrm>
            <a:off x="1441450" y="4076700"/>
            <a:ext cx="749300" cy="800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0" idx="3"/>
            <a:endCxn id="0" idx="1"/>
          </p:cNvCxnSpPr>
          <p:nvPr/>
        </p:nvCxnSpPr>
        <p:spPr>
          <a:xfrm flipV="1">
            <a:off x="1544638" y="4876800"/>
            <a:ext cx="646112" cy="876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01613" y="4445000"/>
            <a:ext cx="1239837" cy="584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like = +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hate = 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</a:endParaRPr>
          </a:p>
        </p:txBody>
      </p:sp>
      <p:cxnSp>
        <p:nvCxnSpPr>
          <p:cNvPr id="42" name="Straight Arrow Connector 41"/>
          <p:cNvCxnSpPr>
            <a:stCxn id="0" idx="3"/>
            <a:endCxn id="15" idx="1"/>
          </p:cNvCxnSpPr>
          <p:nvPr/>
        </p:nvCxnSpPr>
        <p:spPr>
          <a:xfrm>
            <a:off x="3409950" y="4876800"/>
            <a:ext cx="1714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5" idx="3"/>
            <a:endCxn id="0" idx="1"/>
          </p:cNvCxnSpPr>
          <p:nvPr/>
        </p:nvCxnSpPr>
        <p:spPr>
          <a:xfrm>
            <a:off x="5257800" y="48768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4478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Topic1+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0200" y="45720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Topic1-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45720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Topic2-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14478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Topic2+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28956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tx1"/>
                </a:solidFill>
              </a:rPr>
              <a:t>target</a:t>
            </a:r>
            <a:r>
              <a:rPr lang="en-US" sz="2400" baseline="-25000" dirty="0" err="1">
                <a:solidFill>
                  <a:schemeClr val="tx1"/>
                </a:solidFill>
              </a:rPr>
              <a:t>j</a:t>
            </a:r>
            <a:r>
              <a:rPr lang="en-US" sz="2400" dirty="0">
                <a:solidFill>
                  <a:schemeClr val="tx1"/>
                </a:solidFill>
              </a:rPr>
              <a:t>+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5" name="Shape 24"/>
          <p:cNvCxnSpPr>
            <a:stCxn id="0" idx="2"/>
            <a:endCxn id="0" idx="0"/>
          </p:cNvCxnSpPr>
          <p:nvPr/>
        </p:nvCxnSpPr>
        <p:spPr>
          <a:xfrm rot="16200000" flipH="1">
            <a:off x="5219700" y="2971800"/>
            <a:ext cx="762000" cy="2438400"/>
          </a:xfrm>
          <a:prstGeom prst="bentConnector3">
            <a:avLst>
              <a:gd name="adj1" fmla="val 50000"/>
            </a:avLst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0" idx="1"/>
            <a:endCxn id="0" idx="0"/>
          </p:cNvCxnSpPr>
          <p:nvPr/>
        </p:nvCxnSpPr>
        <p:spPr>
          <a:xfrm rot="10800000" flipV="1">
            <a:off x="2171700" y="3352800"/>
            <a:ext cx="800100" cy="121920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0" idx="2"/>
            <a:endCxn id="0" idx="0"/>
          </p:cNvCxnSpPr>
          <p:nvPr/>
        </p:nvCxnSpPr>
        <p:spPr>
          <a:xfrm rot="16200000" flipH="1">
            <a:off x="2971800" y="1485900"/>
            <a:ext cx="533400" cy="2286000"/>
          </a:xfrm>
          <a:prstGeom prst="bentConnector3">
            <a:avLst>
              <a:gd name="adj1" fmla="val 50000"/>
            </a:avLst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0" idx="3"/>
            <a:endCxn id="0" idx="2"/>
          </p:cNvCxnSpPr>
          <p:nvPr/>
        </p:nvCxnSpPr>
        <p:spPr>
          <a:xfrm flipV="1">
            <a:off x="5791200" y="2362200"/>
            <a:ext cx="1028700" cy="990600"/>
          </a:xfrm>
          <a:prstGeom prst="bentConnector2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62000" y="5791200"/>
            <a:ext cx="7543800" cy="646113"/>
          </a:xfrm>
          <a:prstGeom prst="rect">
            <a:avLst/>
          </a:prstGeom>
          <a:solidFill>
            <a:srgbClr val="FCD31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what does a positive opinion towards a target mean with respect to positive or negative opinions regarding either of the topics </a:t>
            </a:r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3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Associations with topic-polarity</a:t>
            </a:r>
            <a:endParaRPr lang="en-US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Associations with topic-polarity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 each opinion-topic  pair (topic</a:t>
            </a:r>
            <a:r>
              <a:rPr lang="en-US" baseline="-25000" smtClean="0"/>
              <a:t>1</a:t>
            </a:r>
            <a:r>
              <a:rPr lang="en-US" smtClean="0"/>
              <a:t>+, topic</a:t>
            </a:r>
            <a:r>
              <a:rPr lang="en-US" baseline="-25000" smtClean="0"/>
              <a:t>1</a:t>
            </a:r>
            <a:r>
              <a:rPr lang="en-US" smtClean="0"/>
              <a:t>-, topic</a:t>
            </a:r>
            <a:r>
              <a:rPr lang="en-US" baseline="-25000" smtClean="0"/>
              <a:t>2</a:t>
            </a:r>
            <a:r>
              <a:rPr lang="en-US" smtClean="0"/>
              <a:t>+, and topic</a:t>
            </a:r>
            <a:r>
              <a:rPr lang="en-US" baseline="-25000" smtClean="0"/>
              <a:t>2</a:t>
            </a:r>
            <a:r>
              <a:rPr lang="en-US" smtClean="0"/>
              <a:t>-) found  in the web document</a:t>
            </a:r>
          </a:p>
          <a:p>
            <a:pPr lvl="1"/>
            <a:r>
              <a:rPr lang="en-US" smtClean="0"/>
              <a:t>Find other opinion target pairs (target</a:t>
            </a:r>
            <a:r>
              <a:rPr lang="en-US" baseline="-25000" smtClean="0"/>
              <a:t>j</a:t>
            </a:r>
            <a:r>
              <a:rPr lang="en-US" baseline="30000" smtClean="0"/>
              <a:t>p</a:t>
            </a:r>
            <a:r>
              <a:rPr lang="en-US" smtClean="0"/>
              <a:t>) in its vicinity</a:t>
            </a:r>
          </a:p>
          <a:p>
            <a:r>
              <a:rPr lang="en-US" smtClean="0"/>
              <a:t>For each opinion-target (target</a:t>
            </a:r>
            <a:r>
              <a:rPr lang="en-US" baseline="-25000" smtClean="0"/>
              <a:t>j</a:t>
            </a:r>
            <a:r>
              <a:rPr lang="en-US" baseline="30000" smtClean="0"/>
              <a:t>p</a:t>
            </a:r>
            <a:r>
              <a:rPr lang="en-US" smtClean="0"/>
              <a:t>) calculate its association with each of the opinion-topics</a:t>
            </a:r>
          </a:p>
          <a:p>
            <a:pPr lvl="1"/>
            <a:r>
              <a:rPr lang="en-US" smtClean="0"/>
              <a:t>P(topic</a:t>
            </a:r>
            <a:r>
              <a:rPr lang="en-US" baseline="-25000" smtClean="0"/>
              <a:t>1</a:t>
            </a:r>
            <a:r>
              <a:rPr lang="en-US" smtClean="0"/>
              <a:t>+|target</a:t>
            </a:r>
            <a:r>
              <a:rPr lang="en-US" baseline="-25000" smtClean="0"/>
              <a:t>j</a:t>
            </a:r>
            <a:r>
              <a:rPr lang="en-US" smtClean="0"/>
              <a:t>+)  </a:t>
            </a:r>
          </a:p>
          <a:p>
            <a:pPr lvl="1"/>
            <a:r>
              <a:rPr lang="en-US" smtClean="0"/>
              <a:t>P(topic</a:t>
            </a:r>
            <a:r>
              <a:rPr lang="en-US" baseline="-25000" smtClean="0"/>
              <a:t>1</a:t>
            </a:r>
            <a:r>
              <a:rPr lang="en-US" smtClean="0"/>
              <a:t>-|target</a:t>
            </a:r>
            <a:r>
              <a:rPr lang="en-US" baseline="-25000" smtClean="0"/>
              <a:t>j</a:t>
            </a:r>
            <a:r>
              <a:rPr lang="en-US" smtClean="0"/>
              <a:t>+)  </a:t>
            </a:r>
          </a:p>
          <a:p>
            <a:pPr lvl="1"/>
            <a:r>
              <a:rPr lang="en-US" smtClean="0"/>
              <a:t>P(topic</a:t>
            </a:r>
            <a:r>
              <a:rPr lang="en-US" baseline="-25000" smtClean="0"/>
              <a:t>2</a:t>
            </a:r>
            <a:r>
              <a:rPr lang="en-US" smtClean="0"/>
              <a:t>+|target</a:t>
            </a:r>
            <a:r>
              <a:rPr lang="en-US" baseline="-25000" smtClean="0"/>
              <a:t>j</a:t>
            </a:r>
            <a:r>
              <a:rPr lang="en-US" smtClean="0"/>
              <a:t>+)  </a:t>
            </a:r>
          </a:p>
          <a:p>
            <a:pPr lvl="1"/>
            <a:r>
              <a:rPr lang="en-US" smtClean="0"/>
              <a:t>P(topic</a:t>
            </a:r>
            <a:r>
              <a:rPr lang="en-US" baseline="-25000" smtClean="0"/>
              <a:t>2</a:t>
            </a:r>
            <a:r>
              <a:rPr lang="en-US" smtClean="0"/>
              <a:t>-|target</a:t>
            </a:r>
            <a:r>
              <a:rPr lang="en-US" baseline="-25000" smtClean="0"/>
              <a:t>j</a:t>
            </a:r>
            <a:r>
              <a:rPr lang="en-US" smtClean="0"/>
              <a:t>+)  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3865563"/>
            <a:ext cx="2286000" cy="2032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P(iPhone</a:t>
            </a:r>
            <a:r>
              <a:rPr lang="en-US" dirty="0">
                <a:latin typeface="+mn-lt"/>
              </a:rPr>
              <a:t>+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P(iPhone</a:t>
            </a:r>
            <a:r>
              <a:rPr lang="en-US" dirty="0">
                <a:latin typeface="+mn-lt"/>
              </a:rPr>
              <a:t>-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P(BB+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P(BB-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Methodology: Learning associations </a:t>
            </a:r>
            <a:br>
              <a:rPr lang="en-US" smtClean="0"/>
            </a:b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2057400"/>
            <a:ext cx="12192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Web search engine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99334" name="TextBox 7"/>
          <p:cNvSpPr txBox="1">
            <a:spLocks noChangeArrowheads="1"/>
          </p:cNvSpPr>
          <p:nvPr/>
        </p:nvSpPr>
        <p:spPr bwMode="auto">
          <a:xfrm>
            <a:off x="228600" y="2286000"/>
            <a:ext cx="15938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Debate title</a:t>
            </a:r>
          </a:p>
          <a:p>
            <a:endParaRPr lang="en-US" sz="1600"/>
          </a:p>
          <a:p>
            <a:r>
              <a:rPr lang="en-US" sz="1600"/>
              <a:t>Topic</a:t>
            </a:r>
            <a:r>
              <a:rPr lang="en-US" sz="1600" baseline="-25000"/>
              <a:t>1 </a:t>
            </a:r>
            <a:r>
              <a:rPr lang="en-US" sz="1600"/>
              <a:t>= iPhone</a:t>
            </a:r>
            <a:endParaRPr lang="en-US" sz="1600" baseline="-25000"/>
          </a:p>
          <a:p>
            <a:r>
              <a:rPr lang="en-US" sz="1600"/>
              <a:t>Topic</a:t>
            </a:r>
            <a:r>
              <a:rPr lang="en-US" sz="1600" baseline="-25000"/>
              <a:t>2 </a:t>
            </a:r>
            <a:r>
              <a:rPr lang="en-US" sz="1600"/>
              <a:t>= BB</a:t>
            </a:r>
            <a:endParaRPr lang="en-US" sz="1600" baseline="-25000"/>
          </a:p>
        </p:txBody>
      </p:sp>
      <p:sp>
        <p:nvSpPr>
          <p:cNvPr id="9" name="TextBox 8"/>
          <p:cNvSpPr txBox="1"/>
          <p:nvPr/>
        </p:nvSpPr>
        <p:spPr>
          <a:xfrm>
            <a:off x="3733800" y="2362200"/>
            <a:ext cx="1676400" cy="8302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Weblogs containing both topics</a:t>
            </a:r>
            <a:endParaRPr lang="en-US" sz="1600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91200" y="2057400"/>
            <a:ext cx="5334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Parser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2489200"/>
            <a:ext cx="1676400" cy="584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Parsed web documents</a:t>
            </a:r>
            <a:endParaRPr lang="en-US" sz="1600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90553" y="4152901"/>
            <a:ext cx="12192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Opinion-target pairing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1706" y="3810000"/>
            <a:ext cx="1239838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636C6C"/>
                </a:solidFill>
              </a:rPr>
              <a:t>Lexicon</a:t>
            </a:r>
            <a:endParaRPr lang="en-US" sz="1600" dirty="0">
              <a:solidFill>
                <a:srgbClr val="636C6C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5486400"/>
            <a:ext cx="1239838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636C6C"/>
                </a:solidFill>
              </a:rPr>
              <a:t>Syntactic Rules</a:t>
            </a:r>
            <a:endParaRPr lang="en-US" sz="1600" dirty="0">
              <a:solidFill>
                <a:srgbClr val="636C6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81400" y="4584700"/>
            <a:ext cx="1676400" cy="584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I like email =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email+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86400" y="4154489"/>
            <a:ext cx="12192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Associations with topic-polarity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0" y="3810000"/>
            <a:ext cx="2286000" cy="2032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P(iPhone-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P(BB-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P(iPhone+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P(BB+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cxnSp>
        <p:nvCxnSpPr>
          <p:cNvPr id="19" name="Straight Arrow Connector 18"/>
          <p:cNvCxnSpPr>
            <a:stCxn id="99334" idx="3"/>
            <a:endCxn id="0" idx="1"/>
          </p:cNvCxnSpPr>
          <p:nvPr/>
        </p:nvCxnSpPr>
        <p:spPr>
          <a:xfrm flipV="1">
            <a:off x="1822450" y="2781300"/>
            <a:ext cx="158750" cy="428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0" idx="3"/>
            <a:endCxn id="9" idx="1"/>
          </p:cNvCxnSpPr>
          <p:nvPr/>
        </p:nvCxnSpPr>
        <p:spPr>
          <a:xfrm flipV="1">
            <a:off x="3200400" y="2778125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3"/>
            <a:endCxn id="10" idx="1"/>
          </p:cNvCxnSpPr>
          <p:nvPr/>
        </p:nvCxnSpPr>
        <p:spPr>
          <a:xfrm>
            <a:off x="5410200" y="2778125"/>
            <a:ext cx="3810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3"/>
            <a:endCxn id="11" idx="1"/>
          </p:cNvCxnSpPr>
          <p:nvPr/>
        </p:nvCxnSpPr>
        <p:spPr>
          <a:xfrm>
            <a:off x="6324600" y="27813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1" idx="2"/>
            <a:endCxn id="0" idx="0"/>
          </p:cNvCxnSpPr>
          <p:nvPr/>
        </p:nvCxnSpPr>
        <p:spPr>
          <a:xfrm rot="5400000">
            <a:off x="4670425" y="1203325"/>
            <a:ext cx="1079500" cy="48196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0" idx="3"/>
            <a:endCxn id="0" idx="1"/>
          </p:cNvCxnSpPr>
          <p:nvPr/>
        </p:nvCxnSpPr>
        <p:spPr>
          <a:xfrm>
            <a:off x="1441450" y="4076700"/>
            <a:ext cx="749300" cy="800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0" idx="3"/>
            <a:endCxn id="0" idx="1"/>
          </p:cNvCxnSpPr>
          <p:nvPr/>
        </p:nvCxnSpPr>
        <p:spPr>
          <a:xfrm flipV="1">
            <a:off x="1544638" y="4876800"/>
            <a:ext cx="646112" cy="876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01613" y="4445000"/>
            <a:ext cx="1239837" cy="584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like = +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hate = 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</a:endParaRPr>
          </a:p>
        </p:txBody>
      </p:sp>
      <p:cxnSp>
        <p:nvCxnSpPr>
          <p:cNvPr id="42" name="Straight Arrow Connector 41"/>
          <p:cNvCxnSpPr>
            <a:stCxn id="0" idx="3"/>
            <a:endCxn id="15" idx="1"/>
          </p:cNvCxnSpPr>
          <p:nvPr/>
        </p:nvCxnSpPr>
        <p:spPr>
          <a:xfrm>
            <a:off x="3409950" y="4876800"/>
            <a:ext cx="1714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5" idx="3"/>
            <a:endCxn id="0" idx="1"/>
          </p:cNvCxnSpPr>
          <p:nvPr/>
        </p:nvCxnSpPr>
        <p:spPr>
          <a:xfrm>
            <a:off x="5257800" y="48768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0" idx="3"/>
            <a:endCxn id="17" idx="1"/>
          </p:cNvCxnSpPr>
          <p:nvPr/>
        </p:nvCxnSpPr>
        <p:spPr>
          <a:xfrm flipV="1">
            <a:off x="6705600" y="4826000"/>
            <a:ext cx="152400" cy="523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4478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Blackberry+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0200" y="45720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Blackberry-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45720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tx1"/>
                </a:solidFill>
              </a:rPr>
              <a:t>iPhone</a:t>
            </a:r>
            <a:r>
              <a:rPr lang="en-US" sz="2400" dirty="0">
                <a:solidFill>
                  <a:schemeClr val="tx1"/>
                </a:solidFill>
              </a:rPr>
              <a:t>-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14478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tx1"/>
                </a:solidFill>
              </a:rPr>
              <a:t>iPhone</a:t>
            </a:r>
            <a:r>
              <a:rPr lang="en-US" sz="2400" dirty="0">
                <a:solidFill>
                  <a:schemeClr val="tx1"/>
                </a:solidFill>
              </a:rPr>
              <a:t>+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28956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Storm-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5" name="Shape 24"/>
          <p:cNvCxnSpPr>
            <a:stCxn id="0" idx="2"/>
            <a:endCxn id="0" idx="0"/>
          </p:cNvCxnSpPr>
          <p:nvPr/>
        </p:nvCxnSpPr>
        <p:spPr>
          <a:xfrm rot="16200000" flipH="1">
            <a:off x="5219700" y="2971800"/>
            <a:ext cx="762000" cy="2438400"/>
          </a:xfrm>
          <a:prstGeom prst="bentConnector3">
            <a:avLst>
              <a:gd name="adj1" fmla="val 50000"/>
            </a:avLst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0" idx="1"/>
            <a:endCxn id="0" idx="0"/>
          </p:cNvCxnSpPr>
          <p:nvPr/>
        </p:nvCxnSpPr>
        <p:spPr>
          <a:xfrm rot="10800000" flipV="1">
            <a:off x="2171700" y="3352800"/>
            <a:ext cx="800100" cy="121920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0" idx="2"/>
            <a:endCxn id="0" idx="0"/>
          </p:cNvCxnSpPr>
          <p:nvPr/>
        </p:nvCxnSpPr>
        <p:spPr>
          <a:xfrm rot="16200000" flipH="1">
            <a:off x="2971800" y="1485900"/>
            <a:ext cx="533400" cy="2286000"/>
          </a:xfrm>
          <a:prstGeom prst="bentConnector3">
            <a:avLst>
              <a:gd name="adj1" fmla="val 50000"/>
            </a:avLst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0" idx="3"/>
            <a:endCxn id="0" idx="2"/>
          </p:cNvCxnSpPr>
          <p:nvPr/>
        </p:nvCxnSpPr>
        <p:spPr>
          <a:xfrm flipV="1">
            <a:off x="5791200" y="2362200"/>
            <a:ext cx="1028700" cy="990600"/>
          </a:xfrm>
          <a:prstGeom prst="bentConnector2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372" name="TextBox 10"/>
          <p:cNvSpPr txBox="1">
            <a:spLocks noChangeArrowheads="1"/>
          </p:cNvSpPr>
          <p:nvPr/>
        </p:nvSpPr>
        <p:spPr bwMode="auto">
          <a:xfrm>
            <a:off x="6819900" y="31242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931E7"/>
                </a:solidFill>
              </a:rPr>
              <a:t>0.062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8200" y="4267200"/>
            <a:ext cx="762000" cy="369888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C931E7"/>
                </a:solidFill>
              </a:rPr>
              <a:t>0.843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931E7"/>
              </a:solidFill>
            </a:endParaRPr>
          </a:p>
        </p:txBody>
      </p:sp>
      <p:sp>
        <p:nvSpPr>
          <p:cNvPr id="100374" name="TextBox 12"/>
          <p:cNvSpPr txBox="1">
            <a:spLocks noChangeArrowheads="1"/>
          </p:cNvSpPr>
          <p:nvPr/>
        </p:nvSpPr>
        <p:spPr bwMode="auto">
          <a:xfrm>
            <a:off x="1371600" y="4038600"/>
            <a:ext cx="633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931E7"/>
                </a:solidFill>
              </a:rPr>
              <a:t>0.06</a:t>
            </a:r>
          </a:p>
        </p:txBody>
      </p:sp>
      <p:sp>
        <p:nvSpPr>
          <p:cNvPr id="100375" name="TextBox 13"/>
          <p:cNvSpPr txBox="1">
            <a:spLocks noChangeArrowheads="1"/>
          </p:cNvSpPr>
          <p:nvPr/>
        </p:nvSpPr>
        <p:spPr bwMode="auto">
          <a:xfrm>
            <a:off x="2082800" y="2590800"/>
            <a:ext cx="633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931E7"/>
                </a:solidFill>
              </a:rPr>
              <a:t>0.03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3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Associations with topic-polarity</a:t>
            </a:r>
            <a:endParaRPr lang="en-US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</a:t>
            </a:r>
          </a:p>
        </p:txBody>
      </p:sp>
      <p:sp>
        <p:nvSpPr>
          <p:cNvPr id="1024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 associations from web data (weblogs)</a:t>
            </a:r>
          </a:p>
          <a:p>
            <a:pPr lvl="1"/>
            <a:r>
              <a:rPr lang="en-US" smtClean="0"/>
              <a:t>Process the web data to </a:t>
            </a:r>
          </a:p>
          <a:p>
            <a:pPr lvl="2"/>
            <a:r>
              <a:rPr lang="en-US" smtClean="0"/>
              <a:t>Find opinion-target  pairs</a:t>
            </a:r>
          </a:p>
          <a:p>
            <a:pPr lvl="2"/>
            <a:r>
              <a:rPr lang="en-US" smtClean="0"/>
              <a:t>Associate opinion-target  pairs with each debate side </a:t>
            </a:r>
          </a:p>
          <a:p>
            <a:r>
              <a:rPr lang="en-US" smtClean="0"/>
              <a:t>Utilize the associations to classify debate posts</a:t>
            </a:r>
          </a:p>
          <a:p>
            <a:pPr lvl="1"/>
            <a:r>
              <a:rPr lang="en-US" smtClean="0"/>
              <a:t>Process the </a:t>
            </a:r>
            <a:r>
              <a:rPr lang="en-US" smtClean="0">
                <a:solidFill>
                  <a:srgbClr val="3366FF"/>
                </a:solidFill>
              </a:rPr>
              <a:t>debate posts </a:t>
            </a:r>
            <a:r>
              <a:rPr lang="en-US" smtClean="0"/>
              <a:t>to</a:t>
            </a:r>
          </a:p>
          <a:p>
            <a:pPr lvl="2"/>
            <a:r>
              <a:rPr lang="en-US" smtClean="0"/>
              <a:t>Find opinion-target  pairs in the post</a:t>
            </a:r>
          </a:p>
          <a:p>
            <a:pPr lvl="2"/>
            <a:r>
              <a:rPr lang="en-US" smtClean="0"/>
              <a:t>Handle concessionary opinions</a:t>
            </a:r>
          </a:p>
          <a:p>
            <a:pPr lvl="2"/>
            <a:r>
              <a:rPr lang="en-US" smtClean="0"/>
              <a:t>Optimize over all opinion targets for a post-level stance classification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98474" y="3352799"/>
            <a:ext cx="7807326" cy="254476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Methodology: Stance Classification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grpSp>
        <p:nvGrpSpPr>
          <p:cNvPr id="103427" name="Group 12"/>
          <p:cNvGrpSpPr>
            <a:grpSpLocks/>
          </p:cNvGrpSpPr>
          <p:nvPr/>
        </p:nvGrpSpPr>
        <p:grpSpPr bwMode="auto">
          <a:xfrm>
            <a:off x="498475" y="1524000"/>
            <a:ext cx="1676400" cy="1524000"/>
            <a:chOff x="762000" y="2438400"/>
            <a:chExt cx="1676400" cy="1524000"/>
          </a:xfrm>
        </p:grpSpPr>
        <p:sp>
          <p:nvSpPr>
            <p:cNvPr id="10" name="Rectangle 9"/>
            <p:cNvSpPr/>
            <p:nvPr/>
          </p:nvSpPr>
          <p:spPr>
            <a:xfrm>
              <a:off x="762000" y="24384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4400" y="25908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66800" y="27432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428" name="Group 28"/>
          <p:cNvGrpSpPr>
            <a:grpSpLocks/>
          </p:cNvGrpSpPr>
          <p:nvPr/>
        </p:nvGrpSpPr>
        <p:grpSpPr bwMode="auto">
          <a:xfrm>
            <a:off x="201613" y="3352800"/>
            <a:ext cx="2514600" cy="1546225"/>
            <a:chOff x="0" y="375614"/>
            <a:chExt cx="9144000" cy="6106771"/>
          </a:xfrm>
        </p:grpSpPr>
        <p:pic>
          <p:nvPicPr>
            <p:cNvPr id="103429" name="Picture 24" descr="Picture 9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375614"/>
              <a:ext cx="9144000" cy="6106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Rectangle 25"/>
            <p:cNvSpPr/>
            <p:nvPr/>
          </p:nvSpPr>
          <p:spPr>
            <a:xfrm>
              <a:off x="152400" y="3276600"/>
              <a:ext cx="4294094" cy="2057400"/>
            </a:xfrm>
            <a:prstGeom prst="rect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 dirty="0">
                <a:solidFill>
                  <a:schemeClr val="accent6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648200" y="3276599"/>
              <a:ext cx="4294094" cy="3205785"/>
            </a:xfrm>
            <a:prstGeom prst="rect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Methodology: Stance Classification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grpSp>
        <p:nvGrpSpPr>
          <p:cNvPr id="105475" name="Group 12"/>
          <p:cNvGrpSpPr>
            <a:grpSpLocks/>
          </p:cNvGrpSpPr>
          <p:nvPr/>
        </p:nvGrpSpPr>
        <p:grpSpPr bwMode="auto">
          <a:xfrm>
            <a:off x="498475" y="1524000"/>
            <a:ext cx="1676400" cy="1524000"/>
            <a:chOff x="762000" y="2438400"/>
            <a:chExt cx="1676400" cy="1524000"/>
          </a:xfrm>
        </p:grpSpPr>
        <p:sp>
          <p:nvSpPr>
            <p:cNvPr id="10" name="Rectangle 9"/>
            <p:cNvSpPr/>
            <p:nvPr/>
          </p:nvSpPr>
          <p:spPr>
            <a:xfrm>
              <a:off x="762000" y="24384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4400" y="25908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66800" y="27432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2514600" y="1752600"/>
            <a:ext cx="5334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Parser</a:t>
            </a:r>
            <a:endParaRPr lang="en-US" dirty="0">
              <a:solidFill>
                <a:srgbClr val="636C6C"/>
              </a:solidFill>
            </a:endParaRPr>
          </a:p>
        </p:txBody>
      </p:sp>
      <p:grpSp>
        <p:nvGrpSpPr>
          <p:cNvPr id="105477" name="Group 14"/>
          <p:cNvGrpSpPr>
            <a:grpSpLocks/>
          </p:cNvGrpSpPr>
          <p:nvPr/>
        </p:nvGrpSpPr>
        <p:grpSpPr bwMode="auto">
          <a:xfrm>
            <a:off x="3581400" y="1752600"/>
            <a:ext cx="1676400" cy="1524000"/>
            <a:chOff x="762000" y="2438400"/>
            <a:chExt cx="1676400" cy="1524000"/>
          </a:xfrm>
        </p:grpSpPr>
        <p:sp>
          <p:nvSpPr>
            <p:cNvPr id="16" name="Rectangle 15"/>
            <p:cNvSpPr/>
            <p:nvPr/>
          </p:nvSpPr>
          <p:spPr>
            <a:xfrm>
              <a:off x="762000" y="24384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14400" y="25908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66800" y="27432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Parsed 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Straight Arrow Connector 33"/>
          <p:cNvCxnSpPr>
            <a:stCxn id="0" idx="3"/>
            <a:endCxn id="14" idx="1"/>
          </p:cNvCxnSpPr>
          <p:nvPr/>
        </p:nvCxnSpPr>
        <p:spPr>
          <a:xfrm>
            <a:off x="2174875" y="2438400"/>
            <a:ext cx="339725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4" idx="3"/>
          </p:cNvCxnSpPr>
          <p:nvPr/>
        </p:nvCxnSpPr>
        <p:spPr>
          <a:xfrm>
            <a:off x="3048000" y="24765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Methodology: Stance Classification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grpSp>
        <p:nvGrpSpPr>
          <p:cNvPr id="107523" name="Group 12"/>
          <p:cNvGrpSpPr>
            <a:grpSpLocks/>
          </p:cNvGrpSpPr>
          <p:nvPr/>
        </p:nvGrpSpPr>
        <p:grpSpPr bwMode="auto">
          <a:xfrm>
            <a:off x="498475" y="1524000"/>
            <a:ext cx="1676400" cy="1524000"/>
            <a:chOff x="762000" y="2438400"/>
            <a:chExt cx="1676400" cy="1524000"/>
          </a:xfrm>
        </p:grpSpPr>
        <p:sp>
          <p:nvSpPr>
            <p:cNvPr id="10" name="Rectangle 9"/>
            <p:cNvSpPr/>
            <p:nvPr/>
          </p:nvSpPr>
          <p:spPr>
            <a:xfrm>
              <a:off x="762000" y="24384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4400" y="25908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66800" y="27432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2514600" y="1752600"/>
            <a:ext cx="5334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Parser</a:t>
            </a:r>
            <a:endParaRPr lang="en-US" dirty="0">
              <a:solidFill>
                <a:srgbClr val="636C6C"/>
              </a:solidFill>
            </a:endParaRPr>
          </a:p>
        </p:txBody>
      </p:sp>
      <p:grpSp>
        <p:nvGrpSpPr>
          <p:cNvPr id="107525" name="Group 14"/>
          <p:cNvGrpSpPr>
            <a:grpSpLocks/>
          </p:cNvGrpSpPr>
          <p:nvPr/>
        </p:nvGrpSpPr>
        <p:grpSpPr bwMode="auto">
          <a:xfrm>
            <a:off x="3581400" y="1752600"/>
            <a:ext cx="1676400" cy="1524000"/>
            <a:chOff x="762000" y="2438400"/>
            <a:chExt cx="1676400" cy="1524000"/>
          </a:xfrm>
        </p:grpSpPr>
        <p:sp>
          <p:nvSpPr>
            <p:cNvPr id="16" name="Rectangle 15"/>
            <p:cNvSpPr/>
            <p:nvPr/>
          </p:nvSpPr>
          <p:spPr>
            <a:xfrm>
              <a:off x="762000" y="24384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14400" y="25908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66800" y="27432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Parsed 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6019800" y="1828800"/>
            <a:ext cx="12192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Opinion-target pairing in the post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01068" y="2057400"/>
            <a:ext cx="1239838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636C6C"/>
                </a:solidFill>
              </a:rPr>
              <a:t>Lexicon</a:t>
            </a:r>
            <a:endParaRPr lang="en-US" sz="1600" dirty="0">
              <a:solidFill>
                <a:srgbClr val="636C6C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801068" y="2933700"/>
            <a:ext cx="1239838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636C6C"/>
                </a:solidFill>
              </a:rPr>
              <a:t>Syntactic Rules</a:t>
            </a:r>
            <a:endParaRPr lang="en-US" sz="1600" dirty="0">
              <a:solidFill>
                <a:srgbClr val="636C6C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95800" y="3581400"/>
            <a:ext cx="1676400" cy="584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I like email =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email+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</a:endParaRPr>
          </a:p>
        </p:txBody>
      </p:sp>
      <p:cxnSp>
        <p:nvCxnSpPr>
          <p:cNvPr id="34" name="Straight Arrow Connector 33"/>
          <p:cNvCxnSpPr>
            <a:stCxn id="0" idx="3"/>
            <a:endCxn id="14" idx="1"/>
          </p:cNvCxnSpPr>
          <p:nvPr/>
        </p:nvCxnSpPr>
        <p:spPr>
          <a:xfrm>
            <a:off x="2174875" y="2438400"/>
            <a:ext cx="339725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4" idx="3"/>
          </p:cNvCxnSpPr>
          <p:nvPr/>
        </p:nvCxnSpPr>
        <p:spPr>
          <a:xfrm>
            <a:off x="3048000" y="24765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257800" y="2438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7239000" y="2438400"/>
            <a:ext cx="56197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0" idx="1"/>
          </p:cNvCxnSpPr>
          <p:nvPr/>
        </p:nvCxnSpPr>
        <p:spPr>
          <a:xfrm rot="10800000">
            <a:off x="7239000" y="2743200"/>
            <a:ext cx="561975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0" idx="2"/>
            <a:endCxn id="22" idx="3"/>
          </p:cNvCxnSpPr>
          <p:nvPr/>
        </p:nvCxnSpPr>
        <p:spPr>
          <a:xfrm rot="5400000">
            <a:off x="6102350" y="3346450"/>
            <a:ext cx="596900" cy="4572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pic>
        <p:nvPicPr>
          <p:cNvPr id="32770" name="Picture 5" descr="Picture 9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6238"/>
            <a:ext cx="9144000" cy="610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435225" y="76200"/>
            <a:ext cx="3005138" cy="36988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http://www.convinceme.net/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Methodology: Stance Classification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grpSp>
        <p:nvGrpSpPr>
          <p:cNvPr id="109571" name="Group 12"/>
          <p:cNvGrpSpPr>
            <a:grpSpLocks/>
          </p:cNvGrpSpPr>
          <p:nvPr/>
        </p:nvGrpSpPr>
        <p:grpSpPr bwMode="auto">
          <a:xfrm>
            <a:off x="498475" y="1524000"/>
            <a:ext cx="1676400" cy="1524000"/>
            <a:chOff x="762000" y="2438400"/>
            <a:chExt cx="1676400" cy="1524000"/>
          </a:xfrm>
        </p:grpSpPr>
        <p:sp>
          <p:nvSpPr>
            <p:cNvPr id="10" name="Rectangle 9"/>
            <p:cNvSpPr/>
            <p:nvPr/>
          </p:nvSpPr>
          <p:spPr>
            <a:xfrm>
              <a:off x="762000" y="24384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4400" y="25908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66800" y="27432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2514600" y="1752600"/>
            <a:ext cx="5334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Parser</a:t>
            </a:r>
            <a:endParaRPr lang="en-US" dirty="0">
              <a:solidFill>
                <a:srgbClr val="636C6C"/>
              </a:solidFill>
            </a:endParaRPr>
          </a:p>
        </p:txBody>
      </p:sp>
      <p:grpSp>
        <p:nvGrpSpPr>
          <p:cNvPr id="109573" name="Group 14"/>
          <p:cNvGrpSpPr>
            <a:grpSpLocks/>
          </p:cNvGrpSpPr>
          <p:nvPr/>
        </p:nvGrpSpPr>
        <p:grpSpPr bwMode="auto">
          <a:xfrm>
            <a:off x="3581400" y="1752600"/>
            <a:ext cx="1676400" cy="1524000"/>
            <a:chOff x="762000" y="2438400"/>
            <a:chExt cx="1676400" cy="1524000"/>
          </a:xfrm>
        </p:grpSpPr>
        <p:sp>
          <p:nvSpPr>
            <p:cNvPr id="16" name="Rectangle 15"/>
            <p:cNvSpPr/>
            <p:nvPr/>
          </p:nvSpPr>
          <p:spPr>
            <a:xfrm>
              <a:off x="762000" y="24384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14400" y="25908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66800" y="27432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Parsed 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6019800" y="1828800"/>
            <a:ext cx="12192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Opinion-target pairing in the post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01068" y="2057400"/>
            <a:ext cx="1239838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636C6C"/>
                </a:solidFill>
              </a:rPr>
              <a:t>Lexicon</a:t>
            </a:r>
            <a:endParaRPr lang="en-US" sz="1600" dirty="0">
              <a:solidFill>
                <a:srgbClr val="636C6C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801068" y="2933700"/>
            <a:ext cx="1239838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636C6C"/>
                </a:solidFill>
              </a:rPr>
              <a:t>Syntactic Rules</a:t>
            </a:r>
            <a:endParaRPr lang="en-US" sz="1600" dirty="0">
              <a:solidFill>
                <a:srgbClr val="636C6C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95800" y="3581400"/>
            <a:ext cx="1676400" cy="584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I like email =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email+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19200" y="4572000"/>
            <a:ext cx="1600200" cy="1143000"/>
          </a:xfrm>
          <a:prstGeom prst="rect">
            <a:avLst/>
          </a:prstGeom>
          <a:solidFill>
            <a:srgbClr val="C1C4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Association lookup, Side Mapping </a:t>
            </a:r>
            <a:endParaRPr lang="en-US" dirty="0">
              <a:solidFill>
                <a:srgbClr val="636C6C"/>
              </a:solidFill>
            </a:endParaRPr>
          </a:p>
        </p:txBody>
      </p:sp>
      <p:cxnSp>
        <p:nvCxnSpPr>
          <p:cNvPr id="34" name="Straight Arrow Connector 33"/>
          <p:cNvCxnSpPr>
            <a:stCxn id="0" idx="3"/>
            <a:endCxn id="14" idx="1"/>
          </p:cNvCxnSpPr>
          <p:nvPr/>
        </p:nvCxnSpPr>
        <p:spPr>
          <a:xfrm>
            <a:off x="2174875" y="2438400"/>
            <a:ext cx="339725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4" idx="3"/>
          </p:cNvCxnSpPr>
          <p:nvPr/>
        </p:nvCxnSpPr>
        <p:spPr>
          <a:xfrm>
            <a:off x="3048000" y="24765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257800" y="2438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7239000" y="2438400"/>
            <a:ext cx="56197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0" idx="1"/>
          </p:cNvCxnSpPr>
          <p:nvPr/>
        </p:nvCxnSpPr>
        <p:spPr>
          <a:xfrm rot="10800000">
            <a:off x="7239000" y="2743200"/>
            <a:ext cx="561975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0" idx="2"/>
            <a:endCxn id="22" idx="3"/>
          </p:cNvCxnSpPr>
          <p:nvPr/>
        </p:nvCxnSpPr>
        <p:spPr>
          <a:xfrm rot="5400000">
            <a:off x="6102350" y="3346450"/>
            <a:ext cx="596900" cy="4572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stCxn id="22" idx="1"/>
            <a:endCxn id="0" idx="0"/>
          </p:cNvCxnSpPr>
          <p:nvPr/>
        </p:nvCxnSpPr>
        <p:spPr>
          <a:xfrm rot="10800000" flipV="1">
            <a:off x="2019300" y="3873500"/>
            <a:ext cx="2476500" cy="6985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Methodology: Stance Classification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grpSp>
        <p:nvGrpSpPr>
          <p:cNvPr id="110595" name="Group 12"/>
          <p:cNvGrpSpPr>
            <a:grpSpLocks/>
          </p:cNvGrpSpPr>
          <p:nvPr/>
        </p:nvGrpSpPr>
        <p:grpSpPr bwMode="auto">
          <a:xfrm>
            <a:off x="498475" y="1524000"/>
            <a:ext cx="1676400" cy="1524000"/>
            <a:chOff x="762000" y="2438400"/>
            <a:chExt cx="1676400" cy="1524000"/>
          </a:xfrm>
        </p:grpSpPr>
        <p:sp>
          <p:nvSpPr>
            <p:cNvPr id="10" name="Rectangle 9"/>
            <p:cNvSpPr/>
            <p:nvPr/>
          </p:nvSpPr>
          <p:spPr>
            <a:xfrm>
              <a:off x="762000" y="24384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4400" y="25908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66800" y="27432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2514600" y="1752600"/>
            <a:ext cx="5334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Parser</a:t>
            </a:r>
            <a:endParaRPr lang="en-US" dirty="0">
              <a:solidFill>
                <a:srgbClr val="636C6C"/>
              </a:solidFill>
            </a:endParaRPr>
          </a:p>
        </p:txBody>
      </p:sp>
      <p:grpSp>
        <p:nvGrpSpPr>
          <p:cNvPr id="110597" name="Group 14"/>
          <p:cNvGrpSpPr>
            <a:grpSpLocks/>
          </p:cNvGrpSpPr>
          <p:nvPr/>
        </p:nvGrpSpPr>
        <p:grpSpPr bwMode="auto">
          <a:xfrm>
            <a:off x="3581400" y="1752600"/>
            <a:ext cx="1676400" cy="1524000"/>
            <a:chOff x="762000" y="2438400"/>
            <a:chExt cx="1676400" cy="1524000"/>
          </a:xfrm>
        </p:grpSpPr>
        <p:sp>
          <p:nvSpPr>
            <p:cNvPr id="16" name="Rectangle 15"/>
            <p:cNvSpPr/>
            <p:nvPr/>
          </p:nvSpPr>
          <p:spPr>
            <a:xfrm>
              <a:off x="762000" y="24384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14400" y="25908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66800" y="27432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Parsed 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6019800" y="1828800"/>
            <a:ext cx="12192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Opinion-target pairing in the post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01068" y="2057400"/>
            <a:ext cx="1239838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636C6C"/>
                </a:solidFill>
              </a:rPr>
              <a:t>Lexicon</a:t>
            </a:r>
            <a:endParaRPr lang="en-US" sz="1600" dirty="0">
              <a:solidFill>
                <a:srgbClr val="636C6C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801068" y="2933700"/>
            <a:ext cx="1239838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636C6C"/>
                </a:solidFill>
              </a:rPr>
              <a:t>Syntactic Rules</a:t>
            </a:r>
            <a:endParaRPr lang="en-US" sz="1600" dirty="0">
              <a:solidFill>
                <a:srgbClr val="636C6C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95800" y="3581400"/>
            <a:ext cx="1676400" cy="584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I like email =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email+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19200" y="4572000"/>
            <a:ext cx="1600200" cy="1143000"/>
          </a:xfrm>
          <a:prstGeom prst="rect">
            <a:avLst/>
          </a:prstGeom>
          <a:solidFill>
            <a:srgbClr val="C1C4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Association lookup, Side Mapping 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3675" y="3352800"/>
            <a:ext cx="1711325" cy="95408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P(iPhone-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P(BB-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P(iPhone+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P(BB+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+mn-lt"/>
            </a:endParaRPr>
          </a:p>
        </p:txBody>
      </p:sp>
      <p:cxnSp>
        <p:nvCxnSpPr>
          <p:cNvPr id="34" name="Straight Arrow Connector 33"/>
          <p:cNvCxnSpPr>
            <a:stCxn id="0" idx="3"/>
            <a:endCxn id="14" idx="1"/>
          </p:cNvCxnSpPr>
          <p:nvPr/>
        </p:nvCxnSpPr>
        <p:spPr>
          <a:xfrm>
            <a:off x="2174875" y="2438400"/>
            <a:ext cx="339725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4" idx="3"/>
          </p:cNvCxnSpPr>
          <p:nvPr/>
        </p:nvCxnSpPr>
        <p:spPr>
          <a:xfrm>
            <a:off x="3048000" y="24765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257800" y="2438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7239000" y="2438400"/>
            <a:ext cx="56197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0" idx="1"/>
          </p:cNvCxnSpPr>
          <p:nvPr/>
        </p:nvCxnSpPr>
        <p:spPr>
          <a:xfrm rot="10800000">
            <a:off x="7239000" y="2743200"/>
            <a:ext cx="561975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0" idx="2"/>
            <a:endCxn id="22" idx="3"/>
          </p:cNvCxnSpPr>
          <p:nvPr/>
        </p:nvCxnSpPr>
        <p:spPr>
          <a:xfrm rot="5400000">
            <a:off x="6102350" y="3346450"/>
            <a:ext cx="596900" cy="4572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stCxn id="22" idx="1"/>
            <a:endCxn id="0" idx="0"/>
          </p:cNvCxnSpPr>
          <p:nvPr/>
        </p:nvCxnSpPr>
        <p:spPr>
          <a:xfrm rot="10800000" flipV="1">
            <a:off x="2019300" y="3873500"/>
            <a:ext cx="2476500" cy="6985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hape 54"/>
          <p:cNvCxnSpPr>
            <a:stCxn id="29" idx="2"/>
            <a:endCxn id="0" idx="1"/>
          </p:cNvCxnSpPr>
          <p:nvPr/>
        </p:nvCxnSpPr>
        <p:spPr>
          <a:xfrm rot="16200000" flipH="1">
            <a:off x="715963" y="4640263"/>
            <a:ext cx="836612" cy="16986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4478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Topic1+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0200" y="45720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Topic1-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45720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Topic2-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14478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Topic2+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28956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target+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5" name="Shape 24"/>
          <p:cNvCxnSpPr>
            <a:stCxn id="0" idx="2"/>
            <a:endCxn id="0" idx="0"/>
          </p:cNvCxnSpPr>
          <p:nvPr/>
        </p:nvCxnSpPr>
        <p:spPr>
          <a:xfrm rot="16200000" flipH="1">
            <a:off x="5219700" y="2971800"/>
            <a:ext cx="762000" cy="2438400"/>
          </a:xfrm>
          <a:prstGeom prst="bentConnector3">
            <a:avLst>
              <a:gd name="adj1" fmla="val 50000"/>
            </a:avLst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0" idx="1"/>
            <a:endCxn id="0" idx="0"/>
          </p:cNvCxnSpPr>
          <p:nvPr/>
        </p:nvCxnSpPr>
        <p:spPr>
          <a:xfrm rot="10800000" flipV="1">
            <a:off x="2171700" y="3352800"/>
            <a:ext cx="800100" cy="121920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0" idx="2"/>
            <a:endCxn id="0" idx="0"/>
          </p:cNvCxnSpPr>
          <p:nvPr/>
        </p:nvCxnSpPr>
        <p:spPr>
          <a:xfrm rot="16200000" flipH="1">
            <a:off x="2971800" y="1485900"/>
            <a:ext cx="533400" cy="2286000"/>
          </a:xfrm>
          <a:prstGeom prst="bentConnector3">
            <a:avLst>
              <a:gd name="adj1" fmla="val 50000"/>
            </a:avLst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0" idx="3"/>
            <a:endCxn id="0" idx="2"/>
          </p:cNvCxnSpPr>
          <p:nvPr/>
        </p:nvCxnSpPr>
        <p:spPr>
          <a:xfrm flipV="1">
            <a:off x="5791200" y="2362200"/>
            <a:ext cx="1028700" cy="990600"/>
          </a:xfrm>
          <a:prstGeom prst="bentConnector2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62000" y="5791200"/>
            <a:ext cx="7543800" cy="64611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Association of positive opinion towards a target to positive or negative opinions regarding either of the topics </a:t>
            </a:r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Association Lookup</a:t>
            </a:r>
            <a:endParaRPr lang="en-US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1638" name="TextBox 12"/>
          <p:cNvSpPr txBox="1">
            <a:spLocks noChangeArrowheads="1"/>
          </p:cNvSpPr>
          <p:nvPr/>
        </p:nvSpPr>
        <p:spPr bwMode="auto">
          <a:xfrm>
            <a:off x="3581400" y="2286000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0.1</a:t>
            </a:r>
          </a:p>
        </p:txBody>
      </p:sp>
      <p:sp>
        <p:nvSpPr>
          <p:cNvPr id="111639" name="TextBox 13"/>
          <p:cNvSpPr txBox="1">
            <a:spLocks noChangeArrowheads="1"/>
          </p:cNvSpPr>
          <p:nvPr/>
        </p:nvSpPr>
        <p:spPr bwMode="auto">
          <a:xfrm>
            <a:off x="1600200" y="4191000"/>
            <a:ext cx="633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0.05</a:t>
            </a:r>
          </a:p>
        </p:txBody>
      </p:sp>
      <p:sp>
        <p:nvSpPr>
          <p:cNvPr id="111640" name="TextBox 14"/>
          <p:cNvSpPr txBox="1">
            <a:spLocks noChangeArrowheads="1"/>
          </p:cNvSpPr>
          <p:nvPr/>
        </p:nvSpPr>
        <p:spPr bwMode="auto">
          <a:xfrm>
            <a:off x="6858000" y="2743200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0.5</a:t>
            </a:r>
          </a:p>
        </p:txBody>
      </p:sp>
      <p:sp>
        <p:nvSpPr>
          <p:cNvPr id="111641" name="TextBox 15"/>
          <p:cNvSpPr txBox="1">
            <a:spLocks noChangeArrowheads="1"/>
          </p:cNvSpPr>
          <p:nvPr/>
        </p:nvSpPr>
        <p:spPr bwMode="auto">
          <a:xfrm>
            <a:off x="6819900" y="4191000"/>
            <a:ext cx="633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0.35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33400" y="1371600"/>
            <a:ext cx="3200400" cy="4114800"/>
          </a:xfrm>
          <a:prstGeom prst="rect">
            <a:avLst/>
          </a:prstGeom>
          <a:solidFill>
            <a:schemeClr val="accent5">
              <a:lumMod val="60000"/>
              <a:lumOff val="40000"/>
              <a:alpha val="1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00"/>
                </a:solidFill>
              </a:rPr>
              <a:t>Side-1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57800" y="1371600"/>
            <a:ext cx="3200400" cy="4114800"/>
          </a:xfrm>
          <a:prstGeom prst="rect">
            <a:avLst/>
          </a:prstGeom>
          <a:solidFill>
            <a:schemeClr val="accent2">
              <a:lumMod val="60000"/>
              <a:lumOff val="40000"/>
              <a:alpha val="1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00"/>
                </a:solidFill>
              </a:rPr>
              <a:t>Side-2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4478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Topic1+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0200" y="45720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Topic1-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45720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Topic2-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14478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Topic2+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28956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target+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5" name="Shape 24"/>
          <p:cNvCxnSpPr>
            <a:stCxn id="0" idx="2"/>
            <a:endCxn id="0" idx="0"/>
          </p:cNvCxnSpPr>
          <p:nvPr/>
        </p:nvCxnSpPr>
        <p:spPr>
          <a:xfrm rot="16200000" flipH="1">
            <a:off x="5219700" y="2971800"/>
            <a:ext cx="762000" cy="2438400"/>
          </a:xfrm>
          <a:prstGeom prst="bentConnector3">
            <a:avLst>
              <a:gd name="adj1" fmla="val 50000"/>
            </a:avLst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0" idx="1"/>
            <a:endCxn id="0" idx="0"/>
          </p:cNvCxnSpPr>
          <p:nvPr/>
        </p:nvCxnSpPr>
        <p:spPr>
          <a:xfrm rot="10800000" flipV="1">
            <a:off x="2171700" y="3352800"/>
            <a:ext cx="800100" cy="121920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0" idx="2"/>
            <a:endCxn id="0" idx="0"/>
          </p:cNvCxnSpPr>
          <p:nvPr/>
        </p:nvCxnSpPr>
        <p:spPr>
          <a:xfrm rot="16200000" flipH="1">
            <a:off x="2971800" y="1485900"/>
            <a:ext cx="533400" cy="2286000"/>
          </a:xfrm>
          <a:prstGeom prst="bentConnector3">
            <a:avLst>
              <a:gd name="adj1" fmla="val 50000"/>
            </a:avLst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0" idx="3"/>
            <a:endCxn id="0" idx="2"/>
          </p:cNvCxnSpPr>
          <p:nvPr/>
        </p:nvCxnSpPr>
        <p:spPr>
          <a:xfrm flipV="1">
            <a:off x="5791200" y="2362200"/>
            <a:ext cx="1028700" cy="990600"/>
          </a:xfrm>
          <a:prstGeom prst="bentConnector2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62000" y="5791200"/>
            <a:ext cx="7543800" cy="646113"/>
          </a:xfrm>
          <a:prstGeom prst="rect">
            <a:avLst/>
          </a:prstGeom>
          <a:solidFill>
            <a:srgbClr val="FCD31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Side-1 = Topic1+ alternatively Topic2-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Side-2 =Topic2+ alternatively Topic1- </a:t>
            </a:r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Association Lookup, Side Mapping</a:t>
            </a:r>
            <a:endParaRPr lang="en-US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3692" name="TextBox 12"/>
          <p:cNvSpPr txBox="1">
            <a:spLocks noChangeArrowheads="1"/>
          </p:cNvSpPr>
          <p:nvPr/>
        </p:nvSpPr>
        <p:spPr bwMode="auto">
          <a:xfrm>
            <a:off x="3581400" y="2286000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0.1</a:t>
            </a:r>
          </a:p>
        </p:txBody>
      </p:sp>
      <p:sp>
        <p:nvSpPr>
          <p:cNvPr id="113693" name="TextBox 13"/>
          <p:cNvSpPr txBox="1">
            <a:spLocks noChangeArrowheads="1"/>
          </p:cNvSpPr>
          <p:nvPr/>
        </p:nvSpPr>
        <p:spPr bwMode="auto">
          <a:xfrm>
            <a:off x="1600200" y="4191000"/>
            <a:ext cx="633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0.05</a:t>
            </a:r>
          </a:p>
        </p:txBody>
      </p:sp>
      <p:sp>
        <p:nvSpPr>
          <p:cNvPr id="113694" name="TextBox 14"/>
          <p:cNvSpPr txBox="1">
            <a:spLocks noChangeArrowheads="1"/>
          </p:cNvSpPr>
          <p:nvPr/>
        </p:nvSpPr>
        <p:spPr bwMode="auto">
          <a:xfrm>
            <a:off x="6858000" y="2743200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0.5</a:t>
            </a:r>
          </a:p>
        </p:txBody>
      </p:sp>
      <p:sp>
        <p:nvSpPr>
          <p:cNvPr id="113695" name="TextBox 15"/>
          <p:cNvSpPr txBox="1">
            <a:spLocks noChangeArrowheads="1"/>
          </p:cNvSpPr>
          <p:nvPr/>
        </p:nvSpPr>
        <p:spPr bwMode="auto">
          <a:xfrm>
            <a:off x="6819900" y="4191000"/>
            <a:ext cx="633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0.35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971800" y="28956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target+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0" idx="0"/>
          </p:cNvCxnSpPr>
          <p:nvPr/>
        </p:nvCxnSpPr>
        <p:spPr>
          <a:xfrm rot="16200000" flipV="1">
            <a:off x="3829050" y="2343150"/>
            <a:ext cx="457200" cy="647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0" idx="0"/>
          </p:cNvCxnSpPr>
          <p:nvPr/>
        </p:nvCxnSpPr>
        <p:spPr>
          <a:xfrm rot="5400000" flipH="1" flipV="1">
            <a:off x="4476750" y="2114550"/>
            <a:ext cx="685800" cy="876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33400" y="1371600"/>
            <a:ext cx="3200400" cy="4114800"/>
          </a:xfrm>
          <a:prstGeom prst="rect">
            <a:avLst/>
          </a:prstGeom>
          <a:solidFill>
            <a:schemeClr val="accent5">
              <a:lumMod val="60000"/>
              <a:lumOff val="40000"/>
              <a:alpha val="1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00"/>
                </a:solidFill>
              </a:rPr>
              <a:t>Side-1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7800" y="1371600"/>
            <a:ext cx="3200400" cy="4114800"/>
          </a:xfrm>
          <a:prstGeom prst="rect">
            <a:avLst/>
          </a:prstGeom>
          <a:solidFill>
            <a:schemeClr val="accent2">
              <a:lumMod val="60000"/>
              <a:lumOff val="40000"/>
              <a:alpha val="1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00"/>
                </a:solidFill>
              </a:rPr>
              <a:t>Side-2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15724" name="TextBox 9"/>
          <p:cNvSpPr txBox="1">
            <a:spLocks noChangeArrowheads="1"/>
          </p:cNvSpPr>
          <p:nvPr/>
        </p:nvSpPr>
        <p:spPr bwMode="auto">
          <a:xfrm>
            <a:off x="3657600" y="2133600"/>
            <a:ext cx="633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0.15</a:t>
            </a:r>
          </a:p>
        </p:txBody>
      </p:sp>
      <p:sp>
        <p:nvSpPr>
          <p:cNvPr id="115725" name="TextBox 12"/>
          <p:cNvSpPr txBox="1">
            <a:spLocks noChangeArrowheads="1"/>
          </p:cNvSpPr>
          <p:nvPr/>
        </p:nvSpPr>
        <p:spPr bwMode="auto">
          <a:xfrm>
            <a:off x="4724400" y="2438400"/>
            <a:ext cx="633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0.85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2000" y="5791200"/>
            <a:ext cx="7543800" cy="369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Association of positive opinion towards a target to both of the stances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Association Lookup, Side Mapping</a:t>
            </a:r>
            <a:endParaRPr lang="en-US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Methodology: Stance Classification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grpSp>
        <p:nvGrpSpPr>
          <p:cNvPr id="117763" name="Group 12"/>
          <p:cNvGrpSpPr>
            <a:grpSpLocks/>
          </p:cNvGrpSpPr>
          <p:nvPr/>
        </p:nvGrpSpPr>
        <p:grpSpPr bwMode="auto">
          <a:xfrm>
            <a:off x="498475" y="1524000"/>
            <a:ext cx="1676400" cy="1524000"/>
            <a:chOff x="762000" y="2438400"/>
            <a:chExt cx="1676400" cy="1524000"/>
          </a:xfrm>
        </p:grpSpPr>
        <p:sp>
          <p:nvSpPr>
            <p:cNvPr id="10" name="Rectangle 9"/>
            <p:cNvSpPr/>
            <p:nvPr/>
          </p:nvSpPr>
          <p:spPr>
            <a:xfrm>
              <a:off x="762000" y="24384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4400" y="25908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66800" y="27432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2514600" y="1752600"/>
            <a:ext cx="5334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Parser</a:t>
            </a:r>
            <a:endParaRPr lang="en-US" dirty="0">
              <a:solidFill>
                <a:srgbClr val="636C6C"/>
              </a:solidFill>
            </a:endParaRPr>
          </a:p>
        </p:txBody>
      </p:sp>
      <p:grpSp>
        <p:nvGrpSpPr>
          <p:cNvPr id="117765" name="Group 14"/>
          <p:cNvGrpSpPr>
            <a:grpSpLocks/>
          </p:cNvGrpSpPr>
          <p:nvPr/>
        </p:nvGrpSpPr>
        <p:grpSpPr bwMode="auto">
          <a:xfrm>
            <a:off x="3581400" y="1752600"/>
            <a:ext cx="1676400" cy="1524000"/>
            <a:chOff x="762000" y="2438400"/>
            <a:chExt cx="1676400" cy="1524000"/>
          </a:xfrm>
        </p:grpSpPr>
        <p:sp>
          <p:nvSpPr>
            <p:cNvPr id="16" name="Rectangle 15"/>
            <p:cNvSpPr/>
            <p:nvPr/>
          </p:nvSpPr>
          <p:spPr>
            <a:xfrm>
              <a:off x="762000" y="24384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14400" y="25908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66800" y="27432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Parsed 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6019800" y="1828800"/>
            <a:ext cx="12192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Opinion-target </a:t>
            </a:r>
            <a:r>
              <a:rPr lang="en-US" dirty="0" err="1">
                <a:solidFill>
                  <a:srgbClr val="636C6C"/>
                </a:solidFill>
              </a:rPr>
              <a:t>pairingin</a:t>
            </a:r>
            <a:r>
              <a:rPr lang="en-US" dirty="0">
                <a:solidFill>
                  <a:srgbClr val="636C6C"/>
                </a:solidFill>
              </a:rPr>
              <a:t> the post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01068" y="2057400"/>
            <a:ext cx="1239838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636C6C"/>
                </a:solidFill>
              </a:rPr>
              <a:t>Lexicon</a:t>
            </a:r>
            <a:endParaRPr lang="en-US" sz="1600" dirty="0">
              <a:solidFill>
                <a:srgbClr val="636C6C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801068" y="2933700"/>
            <a:ext cx="1239838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636C6C"/>
                </a:solidFill>
              </a:rPr>
              <a:t>Syntactic Rules</a:t>
            </a:r>
            <a:endParaRPr lang="en-US" sz="1600" dirty="0">
              <a:solidFill>
                <a:srgbClr val="636C6C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95800" y="3581400"/>
            <a:ext cx="1676400" cy="584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I like email =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email+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19200" y="4572000"/>
            <a:ext cx="1600200" cy="1143000"/>
          </a:xfrm>
          <a:prstGeom prst="rect">
            <a:avLst/>
          </a:prstGeom>
          <a:solidFill>
            <a:srgbClr val="C1C4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Association lookup, Side Mapping 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3675" y="3352800"/>
            <a:ext cx="1711325" cy="95408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P(iPhone-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P(BB-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P(iPhone+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P(BB+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+mn-lt"/>
            </a:endParaRPr>
          </a:p>
        </p:txBody>
      </p:sp>
      <p:cxnSp>
        <p:nvCxnSpPr>
          <p:cNvPr id="34" name="Straight Arrow Connector 33"/>
          <p:cNvCxnSpPr>
            <a:stCxn id="0" idx="3"/>
            <a:endCxn id="14" idx="1"/>
          </p:cNvCxnSpPr>
          <p:nvPr/>
        </p:nvCxnSpPr>
        <p:spPr>
          <a:xfrm>
            <a:off x="2174875" y="2438400"/>
            <a:ext cx="339725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4" idx="3"/>
          </p:cNvCxnSpPr>
          <p:nvPr/>
        </p:nvCxnSpPr>
        <p:spPr>
          <a:xfrm>
            <a:off x="3048000" y="24765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257800" y="2438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7239000" y="2438400"/>
            <a:ext cx="56197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0" idx="1"/>
          </p:cNvCxnSpPr>
          <p:nvPr/>
        </p:nvCxnSpPr>
        <p:spPr>
          <a:xfrm rot="10800000">
            <a:off x="7239000" y="2743200"/>
            <a:ext cx="561975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0" idx="2"/>
            <a:endCxn id="22" idx="3"/>
          </p:cNvCxnSpPr>
          <p:nvPr/>
        </p:nvCxnSpPr>
        <p:spPr>
          <a:xfrm rot="5400000">
            <a:off x="6102350" y="3346450"/>
            <a:ext cx="596900" cy="4572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stCxn id="22" idx="1"/>
            <a:endCxn id="0" idx="0"/>
          </p:cNvCxnSpPr>
          <p:nvPr/>
        </p:nvCxnSpPr>
        <p:spPr>
          <a:xfrm rot="10800000" flipV="1">
            <a:off x="2019300" y="3873500"/>
            <a:ext cx="2476500" cy="6985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hape 54"/>
          <p:cNvCxnSpPr>
            <a:stCxn id="29" idx="2"/>
            <a:endCxn id="0" idx="1"/>
          </p:cNvCxnSpPr>
          <p:nvPr/>
        </p:nvCxnSpPr>
        <p:spPr>
          <a:xfrm rot="16200000" flipH="1">
            <a:off x="715963" y="4640263"/>
            <a:ext cx="836612" cy="16986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0" idx="3"/>
          </p:cNvCxnSpPr>
          <p:nvPr/>
        </p:nvCxnSpPr>
        <p:spPr>
          <a:xfrm>
            <a:off x="2819400" y="51435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Methodology: Stance Classification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grpSp>
        <p:nvGrpSpPr>
          <p:cNvPr id="118787" name="Group 12"/>
          <p:cNvGrpSpPr>
            <a:grpSpLocks/>
          </p:cNvGrpSpPr>
          <p:nvPr/>
        </p:nvGrpSpPr>
        <p:grpSpPr bwMode="auto">
          <a:xfrm>
            <a:off x="498475" y="1524000"/>
            <a:ext cx="1676400" cy="1524000"/>
            <a:chOff x="762000" y="2438400"/>
            <a:chExt cx="1676400" cy="1524000"/>
          </a:xfrm>
        </p:grpSpPr>
        <p:sp>
          <p:nvSpPr>
            <p:cNvPr id="10" name="Rectangle 9"/>
            <p:cNvSpPr/>
            <p:nvPr/>
          </p:nvSpPr>
          <p:spPr>
            <a:xfrm>
              <a:off x="762000" y="24384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4400" y="25908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66800" y="27432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2514600" y="1752600"/>
            <a:ext cx="5334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Parser</a:t>
            </a:r>
            <a:endParaRPr lang="en-US" dirty="0">
              <a:solidFill>
                <a:srgbClr val="636C6C"/>
              </a:solidFill>
            </a:endParaRPr>
          </a:p>
        </p:txBody>
      </p:sp>
      <p:grpSp>
        <p:nvGrpSpPr>
          <p:cNvPr id="118789" name="Group 14"/>
          <p:cNvGrpSpPr>
            <a:grpSpLocks/>
          </p:cNvGrpSpPr>
          <p:nvPr/>
        </p:nvGrpSpPr>
        <p:grpSpPr bwMode="auto">
          <a:xfrm>
            <a:off x="3581400" y="1752600"/>
            <a:ext cx="1676400" cy="1524000"/>
            <a:chOff x="762000" y="2438400"/>
            <a:chExt cx="1676400" cy="1524000"/>
          </a:xfrm>
        </p:grpSpPr>
        <p:sp>
          <p:nvSpPr>
            <p:cNvPr id="16" name="Rectangle 15"/>
            <p:cNvSpPr/>
            <p:nvPr/>
          </p:nvSpPr>
          <p:spPr>
            <a:xfrm>
              <a:off x="762000" y="24384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14400" y="25908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66800" y="27432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Parsed 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6019800" y="1828800"/>
            <a:ext cx="12192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Opinion-target </a:t>
            </a:r>
            <a:r>
              <a:rPr lang="en-US" dirty="0" err="1">
                <a:solidFill>
                  <a:srgbClr val="636C6C"/>
                </a:solidFill>
              </a:rPr>
              <a:t>pairingin</a:t>
            </a:r>
            <a:r>
              <a:rPr lang="en-US" dirty="0">
                <a:solidFill>
                  <a:srgbClr val="636C6C"/>
                </a:solidFill>
              </a:rPr>
              <a:t> the post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01068" y="2057400"/>
            <a:ext cx="1239838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636C6C"/>
                </a:solidFill>
              </a:rPr>
              <a:t>Lexicon</a:t>
            </a:r>
            <a:endParaRPr lang="en-US" sz="1600" dirty="0">
              <a:solidFill>
                <a:srgbClr val="636C6C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801068" y="2933700"/>
            <a:ext cx="1239838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636C6C"/>
                </a:solidFill>
              </a:rPr>
              <a:t>Syntactic Rules</a:t>
            </a:r>
            <a:endParaRPr lang="en-US" sz="1600" dirty="0">
              <a:solidFill>
                <a:srgbClr val="636C6C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95800" y="3581400"/>
            <a:ext cx="1676400" cy="584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I like email =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email+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19200" y="4572000"/>
            <a:ext cx="1600200" cy="1143000"/>
          </a:xfrm>
          <a:prstGeom prst="rect">
            <a:avLst/>
          </a:prstGeom>
          <a:solidFill>
            <a:srgbClr val="C1C4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Association lookup, Side Mapping 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3675" y="3352800"/>
            <a:ext cx="1711325" cy="95408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P(iPhone-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P(BB-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P(iPhone+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P(BB+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+mn-lt"/>
            </a:endParaRPr>
          </a:p>
        </p:txBody>
      </p:sp>
      <p:cxnSp>
        <p:nvCxnSpPr>
          <p:cNvPr id="34" name="Straight Arrow Connector 33"/>
          <p:cNvCxnSpPr>
            <a:stCxn id="0" idx="3"/>
            <a:endCxn id="14" idx="1"/>
          </p:cNvCxnSpPr>
          <p:nvPr/>
        </p:nvCxnSpPr>
        <p:spPr>
          <a:xfrm>
            <a:off x="2174875" y="2438400"/>
            <a:ext cx="339725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4" idx="3"/>
          </p:cNvCxnSpPr>
          <p:nvPr/>
        </p:nvCxnSpPr>
        <p:spPr>
          <a:xfrm>
            <a:off x="3048000" y="24765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257800" y="2438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7239000" y="2438400"/>
            <a:ext cx="56197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0" idx="1"/>
          </p:cNvCxnSpPr>
          <p:nvPr/>
        </p:nvCxnSpPr>
        <p:spPr>
          <a:xfrm rot="10800000">
            <a:off x="7239000" y="2743200"/>
            <a:ext cx="561975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0" idx="2"/>
            <a:endCxn id="22" idx="3"/>
          </p:cNvCxnSpPr>
          <p:nvPr/>
        </p:nvCxnSpPr>
        <p:spPr>
          <a:xfrm rot="5400000">
            <a:off x="6102350" y="3346450"/>
            <a:ext cx="596900" cy="4572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stCxn id="22" idx="1"/>
            <a:endCxn id="0" idx="0"/>
          </p:cNvCxnSpPr>
          <p:nvPr/>
        </p:nvCxnSpPr>
        <p:spPr>
          <a:xfrm rot="10800000" flipV="1">
            <a:off x="2019300" y="3873500"/>
            <a:ext cx="2476500" cy="6985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hape 54"/>
          <p:cNvCxnSpPr>
            <a:stCxn id="29" idx="2"/>
            <a:endCxn id="0" idx="1"/>
          </p:cNvCxnSpPr>
          <p:nvPr/>
        </p:nvCxnSpPr>
        <p:spPr>
          <a:xfrm rot="16200000" flipH="1">
            <a:off x="715963" y="4640263"/>
            <a:ext cx="836612" cy="16986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0" idx="3"/>
          </p:cNvCxnSpPr>
          <p:nvPr/>
        </p:nvCxnSpPr>
        <p:spPr>
          <a:xfrm>
            <a:off x="2819400" y="51435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362200" y="4038600"/>
            <a:ext cx="1922463" cy="52387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Assoc(Side-1, 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Assoc(Side-2, 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Methodology: Stance Classification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grpSp>
        <p:nvGrpSpPr>
          <p:cNvPr id="119811" name="Group 12"/>
          <p:cNvGrpSpPr>
            <a:grpSpLocks/>
          </p:cNvGrpSpPr>
          <p:nvPr/>
        </p:nvGrpSpPr>
        <p:grpSpPr bwMode="auto">
          <a:xfrm>
            <a:off x="498475" y="1524000"/>
            <a:ext cx="1676400" cy="1524000"/>
            <a:chOff x="762000" y="2438400"/>
            <a:chExt cx="1676400" cy="1524000"/>
          </a:xfrm>
        </p:grpSpPr>
        <p:sp>
          <p:nvSpPr>
            <p:cNvPr id="10" name="Rectangle 9"/>
            <p:cNvSpPr/>
            <p:nvPr/>
          </p:nvSpPr>
          <p:spPr>
            <a:xfrm>
              <a:off x="762000" y="24384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4400" y="25908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66800" y="27432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2514600" y="1752600"/>
            <a:ext cx="5334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Parser</a:t>
            </a:r>
            <a:endParaRPr lang="en-US" dirty="0">
              <a:solidFill>
                <a:srgbClr val="636C6C"/>
              </a:solidFill>
            </a:endParaRPr>
          </a:p>
        </p:txBody>
      </p:sp>
      <p:grpSp>
        <p:nvGrpSpPr>
          <p:cNvPr id="119813" name="Group 14"/>
          <p:cNvGrpSpPr>
            <a:grpSpLocks/>
          </p:cNvGrpSpPr>
          <p:nvPr/>
        </p:nvGrpSpPr>
        <p:grpSpPr bwMode="auto">
          <a:xfrm>
            <a:off x="3581400" y="1752600"/>
            <a:ext cx="1676400" cy="1524000"/>
            <a:chOff x="762000" y="2438400"/>
            <a:chExt cx="1676400" cy="1524000"/>
          </a:xfrm>
        </p:grpSpPr>
        <p:sp>
          <p:nvSpPr>
            <p:cNvPr id="16" name="Rectangle 15"/>
            <p:cNvSpPr/>
            <p:nvPr/>
          </p:nvSpPr>
          <p:spPr>
            <a:xfrm>
              <a:off x="762000" y="24384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14400" y="25908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66800" y="27432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Parsed 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6019800" y="1828800"/>
            <a:ext cx="12192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Opinion-target pairing in the post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01068" y="2057400"/>
            <a:ext cx="1239838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636C6C"/>
                </a:solidFill>
              </a:rPr>
              <a:t>Lexicon</a:t>
            </a:r>
            <a:endParaRPr lang="en-US" sz="1600" dirty="0">
              <a:solidFill>
                <a:srgbClr val="636C6C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801068" y="2933700"/>
            <a:ext cx="1239838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636C6C"/>
                </a:solidFill>
              </a:rPr>
              <a:t>Syntactic Rules</a:t>
            </a:r>
            <a:endParaRPr lang="en-US" sz="1600" dirty="0">
              <a:solidFill>
                <a:srgbClr val="636C6C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95800" y="3581400"/>
            <a:ext cx="1676400" cy="584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I like email =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email+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19200" y="4572000"/>
            <a:ext cx="1600200" cy="1143000"/>
          </a:xfrm>
          <a:prstGeom prst="rect">
            <a:avLst/>
          </a:prstGeom>
          <a:solidFill>
            <a:srgbClr val="C1C4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Association lookup, Side Mapping 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3675" y="3352800"/>
            <a:ext cx="1711325" cy="95408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P(iPhone-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P(BB-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P(iPhone+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P(BB+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05200" y="4572000"/>
            <a:ext cx="1600200" cy="1143000"/>
          </a:xfrm>
          <a:prstGeom prst="rect">
            <a:avLst/>
          </a:prstGeom>
          <a:solidFill>
            <a:srgbClr val="C1C4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Concession Handling</a:t>
            </a:r>
            <a:endParaRPr lang="en-US" dirty="0">
              <a:solidFill>
                <a:srgbClr val="636C6C"/>
              </a:solidFill>
            </a:endParaRPr>
          </a:p>
        </p:txBody>
      </p:sp>
      <p:cxnSp>
        <p:nvCxnSpPr>
          <p:cNvPr id="34" name="Straight Arrow Connector 33"/>
          <p:cNvCxnSpPr>
            <a:stCxn id="0" idx="3"/>
            <a:endCxn id="14" idx="1"/>
          </p:cNvCxnSpPr>
          <p:nvPr/>
        </p:nvCxnSpPr>
        <p:spPr>
          <a:xfrm>
            <a:off x="2174875" y="2438400"/>
            <a:ext cx="339725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4" idx="3"/>
          </p:cNvCxnSpPr>
          <p:nvPr/>
        </p:nvCxnSpPr>
        <p:spPr>
          <a:xfrm>
            <a:off x="3048000" y="24765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257800" y="2438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7239000" y="2438400"/>
            <a:ext cx="56197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0" idx="1"/>
          </p:cNvCxnSpPr>
          <p:nvPr/>
        </p:nvCxnSpPr>
        <p:spPr>
          <a:xfrm rot="10800000">
            <a:off x="7239000" y="2743200"/>
            <a:ext cx="561975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0" idx="2"/>
            <a:endCxn id="22" idx="3"/>
          </p:cNvCxnSpPr>
          <p:nvPr/>
        </p:nvCxnSpPr>
        <p:spPr>
          <a:xfrm rot="5400000">
            <a:off x="6102350" y="3346450"/>
            <a:ext cx="596900" cy="4572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stCxn id="22" idx="1"/>
            <a:endCxn id="0" idx="0"/>
          </p:cNvCxnSpPr>
          <p:nvPr/>
        </p:nvCxnSpPr>
        <p:spPr>
          <a:xfrm rot="10800000" flipV="1">
            <a:off x="2019300" y="3873500"/>
            <a:ext cx="2476500" cy="6985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hape 54"/>
          <p:cNvCxnSpPr>
            <a:stCxn id="29" idx="2"/>
            <a:endCxn id="0" idx="1"/>
          </p:cNvCxnSpPr>
          <p:nvPr/>
        </p:nvCxnSpPr>
        <p:spPr>
          <a:xfrm rot="16200000" flipH="1">
            <a:off x="715963" y="4640263"/>
            <a:ext cx="836612" cy="16986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0" idx="3"/>
            <a:endCxn id="0" idx="1"/>
          </p:cNvCxnSpPr>
          <p:nvPr/>
        </p:nvCxnSpPr>
        <p:spPr>
          <a:xfrm>
            <a:off x="2819400" y="51435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362200" y="4038600"/>
            <a:ext cx="1922463" cy="52387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Assoc(Side-1, 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Assoc(Side-2, 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Concession Handling</a:t>
            </a:r>
            <a:br>
              <a:rPr lang="en-US" smtClean="0"/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524000"/>
            <a:ext cx="7556500" cy="4144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Detecting concessionary opinions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Find Concession indicators 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Discourse connectives from Penn Discourse Treebank (Prasad et al., 2007)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 simple rules to find the conceded part of the sentence</a:t>
            </a:r>
            <a:endParaRPr lang="en-US" sz="2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While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US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iPhone </a:t>
            </a:r>
            <a:r>
              <a:rPr lang="en-US" dirty="0" smtClean="0">
                <a:solidFill>
                  <a:srgbClr val="000080"/>
                </a:solidFill>
              </a:rPr>
              <a:t>looks nice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</a:t>
            </a:r>
            <a:r>
              <a:rPr lang="en-US" dirty="0" smtClean="0">
                <a:solidFill>
                  <a:srgbClr val="000080"/>
                </a:solidFill>
              </a:rPr>
              <a:t>does play a decent amount of music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 </a:t>
            </a:r>
            <a:r>
              <a:rPr lang="en-US" dirty="0" smtClean="0">
                <a:solidFill>
                  <a:srgbClr val="C92128"/>
                </a:solidFill>
              </a:rPr>
              <a:t>can't compare in functionality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the BB.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sz="2162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</a:t>
            </a:r>
            <a:r>
              <a:rPr lang="en-US" sz="2162" dirty="0" smtClean="0">
                <a:solidFill>
                  <a:srgbClr val="000080"/>
                </a:solidFill>
              </a:rPr>
              <a:t>like </a:t>
            </a:r>
            <a:r>
              <a:rPr lang="en-US" sz="2162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my </a:t>
            </a:r>
            <a:r>
              <a:rPr lang="en-US" sz="2162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music</a:t>
            </a:r>
            <a:r>
              <a:rPr lang="en-US" sz="2162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and </a:t>
            </a:r>
            <a:r>
              <a:rPr lang="en-US" sz="2162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phone</a:t>
            </a:r>
            <a:r>
              <a:rPr lang="en-US" sz="2162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162" b="1" dirty="0" smtClean="0">
                <a:solidFill>
                  <a:srgbClr val="5F8804"/>
                </a:solidFill>
              </a:rPr>
              <a:t>but </a:t>
            </a:r>
            <a:r>
              <a:rPr lang="en-US" sz="2162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</a:t>
            </a:r>
            <a:r>
              <a:rPr lang="en-US" sz="2162" dirty="0" smtClean="0">
                <a:solidFill>
                  <a:srgbClr val="C92128"/>
                </a:solidFill>
              </a:rPr>
              <a:t>don't want </a:t>
            </a:r>
            <a:r>
              <a:rPr lang="en-US" sz="2162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</a:t>
            </a:r>
            <a:r>
              <a:rPr lang="en-US" sz="2162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carry a brick around</a:t>
            </a:r>
            <a:r>
              <a:rPr lang="en-US" sz="2162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my pocket when I only need my phone.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828801" y="4419600"/>
            <a:ext cx="457200" cy="3175"/>
          </a:xfrm>
          <a:prstGeom prst="line">
            <a:avLst/>
          </a:prstGeom>
          <a:ln w="38100" cmpd="dbl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924300" y="4913313"/>
            <a:ext cx="531813" cy="1587"/>
          </a:xfrm>
          <a:prstGeom prst="line">
            <a:avLst/>
          </a:prstGeom>
          <a:ln w="38100" cmpd="dbl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Concession Handling</a:t>
            </a:r>
            <a:br>
              <a:rPr lang="en-US" smtClean="0"/>
            </a:br>
            <a:endParaRPr lang="en-US" smtClean="0"/>
          </a:p>
        </p:txBody>
      </p:sp>
      <p:sp>
        <p:nvSpPr>
          <p:cNvPr id="1228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smtClean="0"/>
              <a:t>I </a:t>
            </a:r>
            <a:r>
              <a:rPr lang="en-US" sz="2000" smtClean="0">
                <a:solidFill>
                  <a:srgbClr val="000080"/>
                </a:solidFill>
              </a:rPr>
              <a:t>like</a:t>
            </a:r>
            <a:r>
              <a:rPr lang="en-US" sz="2000" smtClean="0">
                <a:solidFill>
                  <a:srgbClr val="660066"/>
                </a:solidFill>
              </a:rPr>
              <a:t> </a:t>
            </a:r>
            <a:r>
              <a:rPr lang="en-US" sz="2000" smtClean="0"/>
              <a:t>my </a:t>
            </a:r>
            <a:r>
              <a:rPr lang="en-US" sz="2000" i="1" u="sng" smtClean="0"/>
              <a:t>music</a:t>
            </a:r>
            <a:r>
              <a:rPr lang="en-US" sz="2000" smtClean="0"/>
              <a:t>, and </a:t>
            </a:r>
            <a:r>
              <a:rPr lang="en-US" sz="2000" i="1" u="sng" smtClean="0"/>
              <a:t>phone</a:t>
            </a:r>
            <a:r>
              <a:rPr lang="en-US" sz="2000" smtClean="0"/>
              <a:t>, but I </a:t>
            </a:r>
            <a:r>
              <a:rPr lang="en-US" sz="2000" smtClean="0">
                <a:solidFill>
                  <a:srgbClr val="C92128"/>
                </a:solidFill>
              </a:rPr>
              <a:t>don't want</a:t>
            </a:r>
            <a:r>
              <a:rPr lang="en-US" sz="2000" smtClean="0"/>
              <a:t> to </a:t>
            </a:r>
            <a:r>
              <a:rPr lang="en-US" sz="2000" i="1" u="sng" smtClean="0"/>
              <a:t>carry a brick around</a:t>
            </a:r>
            <a:r>
              <a:rPr lang="en-US" sz="2000" smtClean="0"/>
              <a:t> in my pocket when I only need my phone.</a:t>
            </a:r>
            <a:endParaRPr lang="en-US" smtClean="0"/>
          </a:p>
          <a:p>
            <a:r>
              <a:rPr lang="en-US" smtClean="0"/>
              <a:t>Conceded opinions </a:t>
            </a:r>
          </a:p>
          <a:p>
            <a:pPr lvl="1"/>
            <a:r>
              <a:rPr lang="en-US" smtClean="0"/>
              <a:t>music+</a:t>
            </a:r>
          </a:p>
          <a:p>
            <a:pPr lvl="1"/>
            <a:r>
              <a:rPr lang="en-US" smtClean="0"/>
              <a:t>phone+</a:t>
            </a:r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pic>
        <p:nvPicPr>
          <p:cNvPr id="34818" name="Picture 5" descr="Picture 9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6238"/>
            <a:ext cx="9144000" cy="610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TextBox 6"/>
          <p:cNvSpPr txBox="1">
            <a:spLocks noChangeArrowheads="1"/>
          </p:cNvSpPr>
          <p:nvPr/>
        </p:nvSpPr>
        <p:spPr bwMode="auto">
          <a:xfrm>
            <a:off x="2435225" y="76200"/>
            <a:ext cx="3005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http://www.convinceme.net/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1828800" y="3654425"/>
            <a:ext cx="6858000" cy="2441575"/>
            <a:chOff x="1828800" y="3654552"/>
            <a:chExt cx="6858000" cy="2441448"/>
          </a:xfrm>
        </p:grpSpPr>
        <p:sp>
          <p:nvSpPr>
            <p:cNvPr id="8" name="Line Callout 1 7"/>
            <p:cNvSpPr/>
            <p:nvPr/>
          </p:nvSpPr>
          <p:spPr>
            <a:xfrm>
              <a:off x="1828800" y="3654552"/>
              <a:ext cx="2286000" cy="612743"/>
            </a:xfrm>
            <a:prstGeom prst="borderCallout1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Side Classification: pro-iPhone stance</a:t>
              </a:r>
              <a:endParaRPr lang="en-US" dirty="0"/>
            </a:p>
          </p:txBody>
        </p:sp>
        <p:sp>
          <p:nvSpPr>
            <p:cNvPr id="9" name="Line Callout 1 8"/>
            <p:cNvSpPr/>
            <p:nvPr/>
          </p:nvSpPr>
          <p:spPr>
            <a:xfrm>
              <a:off x="6019800" y="3962511"/>
              <a:ext cx="2667000" cy="612743"/>
            </a:xfrm>
            <a:prstGeom prst="borderCallout1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Side Classification: pro-Blackberry stance</a:t>
              </a:r>
              <a:endParaRPr lang="en-US" dirty="0"/>
            </a:p>
          </p:txBody>
        </p:sp>
        <p:sp>
          <p:nvSpPr>
            <p:cNvPr id="10" name="Line Callout 1 9"/>
            <p:cNvSpPr/>
            <p:nvPr/>
          </p:nvSpPr>
          <p:spPr>
            <a:xfrm>
              <a:off x="1828800" y="5483257"/>
              <a:ext cx="2286000" cy="612743"/>
            </a:xfrm>
            <a:prstGeom prst="borderCallout1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Side Classification: pro-iPhone stance</a:t>
              </a:r>
              <a:endParaRPr lang="en-US" dirty="0"/>
            </a:p>
          </p:txBody>
        </p:sp>
      </p:grpSp>
      <p:sp>
        <p:nvSpPr>
          <p:cNvPr id="11" name="Line Callout 1 10"/>
          <p:cNvSpPr/>
          <p:nvPr/>
        </p:nvSpPr>
        <p:spPr>
          <a:xfrm>
            <a:off x="6019800" y="914400"/>
            <a:ext cx="2133600" cy="917575"/>
          </a:xfrm>
          <a:prstGeom prst="borderCallout1">
            <a:avLst>
              <a:gd name="adj1" fmla="val 18750"/>
              <a:gd name="adj2" fmla="val -8333"/>
              <a:gd name="adj3" fmla="val 21224"/>
              <a:gd name="adj4" fmla="val -4749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Topics: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iPhone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Blackberry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505200" y="1984375"/>
            <a:ext cx="2590800" cy="8350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Sides/ Stances: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Pro-iPhone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Pro-Blackberry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52400" y="3276600"/>
            <a:ext cx="4294094" cy="20574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accent6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5486400"/>
            <a:ext cx="4294094" cy="20574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accent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45106" y="3271215"/>
            <a:ext cx="4294094" cy="3205785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accent6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57200" y="446088"/>
            <a:ext cx="2743200" cy="15684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Dual-topic, </a:t>
            </a:r>
          </a:p>
          <a:p>
            <a:r>
              <a:rPr lang="en-US" sz="2400"/>
              <a:t>Dual-sided debates regarding Named Entities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486400" y="1600200"/>
            <a:ext cx="3200400" cy="3352800"/>
          </a:xfrm>
          <a:prstGeom prst="rect">
            <a:avLst/>
          </a:prstGeom>
          <a:solidFill>
            <a:schemeClr val="accent2">
              <a:lumMod val="60000"/>
              <a:lumOff val="40000"/>
              <a:alpha val="1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00"/>
                </a:solidFill>
              </a:rPr>
              <a:t>Side-2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00"/>
                </a:solidFill>
              </a:rPr>
              <a:t>Pro-Iphone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1600200"/>
            <a:ext cx="3200400" cy="3352799"/>
          </a:xfrm>
          <a:prstGeom prst="rect">
            <a:avLst/>
          </a:prstGeom>
          <a:solidFill>
            <a:schemeClr val="accent5">
              <a:lumMod val="60000"/>
              <a:lumOff val="40000"/>
              <a:alpha val="1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00"/>
                </a:solidFill>
              </a:rPr>
              <a:t>Side-1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00"/>
                </a:solidFill>
              </a:rPr>
              <a:t>Pro-Blackberry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2514600"/>
            <a:ext cx="14478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music+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10000" y="3669268"/>
            <a:ext cx="14478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phone+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0" idx="0"/>
          </p:cNvCxnSpPr>
          <p:nvPr/>
        </p:nvCxnSpPr>
        <p:spPr>
          <a:xfrm rot="5400000" flipH="1" flipV="1">
            <a:off x="4743450" y="1771650"/>
            <a:ext cx="533400" cy="952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0" idx="2"/>
          </p:cNvCxnSpPr>
          <p:nvPr/>
        </p:nvCxnSpPr>
        <p:spPr>
          <a:xfrm rot="16200000" flipH="1">
            <a:off x="4781550" y="3802063"/>
            <a:ext cx="457200" cy="952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0" idx="2"/>
          </p:cNvCxnSpPr>
          <p:nvPr/>
        </p:nvCxnSpPr>
        <p:spPr>
          <a:xfrm rot="5400000">
            <a:off x="3867150" y="3840163"/>
            <a:ext cx="457200" cy="876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944" name="TextBox 30"/>
          <p:cNvSpPr txBox="1">
            <a:spLocks noChangeArrowheads="1"/>
          </p:cNvSpPr>
          <p:nvPr/>
        </p:nvSpPr>
        <p:spPr bwMode="auto">
          <a:xfrm>
            <a:off x="4800600" y="1828800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1.0</a:t>
            </a:r>
          </a:p>
          <a:p>
            <a:endParaRPr lang="en-US"/>
          </a:p>
        </p:txBody>
      </p:sp>
      <p:sp>
        <p:nvSpPr>
          <p:cNvPr id="124945" name="TextBox 33"/>
          <p:cNvSpPr txBox="1">
            <a:spLocks noChangeArrowheads="1"/>
          </p:cNvSpPr>
          <p:nvPr/>
        </p:nvSpPr>
        <p:spPr bwMode="auto">
          <a:xfrm>
            <a:off x="4724400" y="4354513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0.509</a:t>
            </a:r>
          </a:p>
          <a:p>
            <a:endParaRPr lang="en-US"/>
          </a:p>
        </p:txBody>
      </p:sp>
      <p:sp>
        <p:nvSpPr>
          <p:cNvPr id="124946" name="TextBox 34"/>
          <p:cNvSpPr txBox="1">
            <a:spLocks noChangeArrowheads="1"/>
          </p:cNvSpPr>
          <p:nvPr/>
        </p:nvSpPr>
        <p:spPr bwMode="auto">
          <a:xfrm>
            <a:off x="3733800" y="4430713"/>
            <a:ext cx="6334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0.45</a:t>
            </a:r>
          </a:p>
          <a:p>
            <a:endParaRPr lang="en-US"/>
          </a:p>
        </p:txBody>
      </p:sp>
      <p:sp>
        <p:nvSpPr>
          <p:cNvPr id="124947" name="TextBox 35"/>
          <p:cNvSpPr txBox="1">
            <a:spLocks noChangeArrowheads="1"/>
          </p:cNvSpPr>
          <p:nvPr/>
        </p:nvSpPr>
        <p:spPr bwMode="auto">
          <a:xfrm>
            <a:off x="1892300" y="5086350"/>
            <a:ext cx="488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Original  associations learnt from the web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3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Concession Handling</a:t>
            </a:r>
            <a:br>
              <a:rPr lang="en-US" sz="320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en-US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486400" y="1600200"/>
            <a:ext cx="3200400" cy="3352800"/>
          </a:xfrm>
          <a:prstGeom prst="rect">
            <a:avLst/>
          </a:prstGeom>
          <a:solidFill>
            <a:schemeClr val="accent2">
              <a:lumMod val="60000"/>
              <a:lumOff val="40000"/>
              <a:alpha val="1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00"/>
                </a:solidFill>
              </a:rPr>
              <a:t>Side-2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00"/>
                </a:solidFill>
              </a:rPr>
              <a:t>Pro-Iphone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1600200"/>
            <a:ext cx="3200400" cy="3352799"/>
          </a:xfrm>
          <a:prstGeom prst="rect">
            <a:avLst/>
          </a:prstGeom>
          <a:solidFill>
            <a:schemeClr val="accent5">
              <a:lumMod val="60000"/>
              <a:lumOff val="40000"/>
              <a:alpha val="1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00"/>
                </a:solidFill>
              </a:rPr>
              <a:t>Side-1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00"/>
                </a:solidFill>
              </a:rPr>
              <a:t>Pro-Blackberry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2514600"/>
            <a:ext cx="14478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music+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10000" y="3669268"/>
            <a:ext cx="14478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phone+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0" idx="0"/>
          </p:cNvCxnSpPr>
          <p:nvPr/>
        </p:nvCxnSpPr>
        <p:spPr>
          <a:xfrm rot="16200000" flipV="1">
            <a:off x="3829050" y="1809750"/>
            <a:ext cx="533400" cy="87630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0" idx="2"/>
          </p:cNvCxnSpPr>
          <p:nvPr/>
        </p:nvCxnSpPr>
        <p:spPr>
          <a:xfrm rot="16200000" flipH="1">
            <a:off x="4781550" y="3802063"/>
            <a:ext cx="457200" cy="95250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0" idx="2"/>
          </p:cNvCxnSpPr>
          <p:nvPr/>
        </p:nvCxnSpPr>
        <p:spPr>
          <a:xfrm rot="5400000">
            <a:off x="3867150" y="3840163"/>
            <a:ext cx="457200" cy="87630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992" name="TextBox 30"/>
          <p:cNvSpPr txBox="1">
            <a:spLocks noChangeArrowheads="1"/>
          </p:cNvSpPr>
          <p:nvPr/>
        </p:nvSpPr>
        <p:spPr bwMode="auto">
          <a:xfrm>
            <a:off x="3962400" y="1828800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1.0</a:t>
            </a:r>
          </a:p>
          <a:p>
            <a:endParaRPr lang="en-US"/>
          </a:p>
        </p:txBody>
      </p:sp>
      <p:sp>
        <p:nvSpPr>
          <p:cNvPr id="126993" name="TextBox 33"/>
          <p:cNvSpPr txBox="1">
            <a:spLocks noChangeArrowheads="1"/>
          </p:cNvSpPr>
          <p:nvPr/>
        </p:nvSpPr>
        <p:spPr bwMode="auto">
          <a:xfrm>
            <a:off x="3771900" y="4506913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0.509</a:t>
            </a:r>
          </a:p>
          <a:p>
            <a:endParaRPr lang="en-US"/>
          </a:p>
        </p:txBody>
      </p:sp>
      <p:sp>
        <p:nvSpPr>
          <p:cNvPr id="126994" name="TextBox 34"/>
          <p:cNvSpPr txBox="1">
            <a:spLocks noChangeArrowheads="1"/>
          </p:cNvSpPr>
          <p:nvPr/>
        </p:nvSpPr>
        <p:spPr bwMode="auto">
          <a:xfrm>
            <a:off x="4776788" y="4495800"/>
            <a:ext cx="6334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0.45</a:t>
            </a:r>
          </a:p>
          <a:p>
            <a:endParaRPr 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3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Concession Handling</a:t>
            </a:r>
            <a:br>
              <a:rPr lang="en-US" sz="320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en-US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6996" name="TextBox 14"/>
          <p:cNvSpPr txBox="1">
            <a:spLocks noChangeArrowheads="1"/>
          </p:cNvSpPr>
          <p:nvPr/>
        </p:nvSpPr>
        <p:spPr bwMode="auto">
          <a:xfrm>
            <a:off x="2379663" y="5029200"/>
            <a:ext cx="4618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Associations after concession handling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47800" y="5715000"/>
            <a:ext cx="5651500" cy="3698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Conceded opinions are counted for the opposite side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Methodology: Stance Classification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grpSp>
        <p:nvGrpSpPr>
          <p:cNvPr id="129027" name="Group 12"/>
          <p:cNvGrpSpPr>
            <a:grpSpLocks/>
          </p:cNvGrpSpPr>
          <p:nvPr/>
        </p:nvGrpSpPr>
        <p:grpSpPr bwMode="auto">
          <a:xfrm>
            <a:off x="498475" y="1524000"/>
            <a:ext cx="1676400" cy="1524000"/>
            <a:chOff x="762000" y="2438400"/>
            <a:chExt cx="1676400" cy="1524000"/>
          </a:xfrm>
        </p:grpSpPr>
        <p:sp>
          <p:nvSpPr>
            <p:cNvPr id="10" name="Rectangle 9"/>
            <p:cNvSpPr/>
            <p:nvPr/>
          </p:nvSpPr>
          <p:spPr>
            <a:xfrm>
              <a:off x="762000" y="24384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4400" y="25908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66800" y="27432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2514600" y="1752600"/>
            <a:ext cx="5334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Parser</a:t>
            </a:r>
            <a:endParaRPr lang="en-US" dirty="0">
              <a:solidFill>
                <a:srgbClr val="636C6C"/>
              </a:solidFill>
            </a:endParaRPr>
          </a:p>
        </p:txBody>
      </p:sp>
      <p:grpSp>
        <p:nvGrpSpPr>
          <p:cNvPr id="129029" name="Group 14"/>
          <p:cNvGrpSpPr>
            <a:grpSpLocks/>
          </p:cNvGrpSpPr>
          <p:nvPr/>
        </p:nvGrpSpPr>
        <p:grpSpPr bwMode="auto">
          <a:xfrm>
            <a:off x="3581400" y="1752600"/>
            <a:ext cx="1676400" cy="1524000"/>
            <a:chOff x="762000" y="2438400"/>
            <a:chExt cx="1676400" cy="1524000"/>
          </a:xfrm>
        </p:grpSpPr>
        <p:sp>
          <p:nvSpPr>
            <p:cNvPr id="16" name="Rectangle 15"/>
            <p:cNvSpPr/>
            <p:nvPr/>
          </p:nvSpPr>
          <p:spPr>
            <a:xfrm>
              <a:off x="762000" y="24384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14400" y="25908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66800" y="27432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Parsed 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6019800" y="1828800"/>
            <a:ext cx="12192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Opinion-target pairing in the post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01068" y="2057400"/>
            <a:ext cx="1239838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636C6C"/>
                </a:solidFill>
              </a:rPr>
              <a:t>Lexicon</a:t>
            </a:r>
            <a:endParaRPr lang="en-US" sz="1600" dirty="0">
              <a:solidFill>
                <a:srgbClr val="636C6C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801068" y="2933700"/>
            <a:ext cx="1239838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636C6C"/>
                </a:solidFill>
              </a:rPr>
              <a:t>Syntactic Rules</a:t>
            </a:r>
            <a:endParaRPr lang="en-US" sz="1600" dirty="0">
              <a:solidFill>
                <a:srgbClr val="636C6C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95800" y="3581400"/>
            <a:ext cx="1676400" cy="584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I like email =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email+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19200" y="4572000"/>
            <a:ext cx="1600200" cy="1143000"/>
          </a:xfrm>
          <a:prstGeom prst="rect">
            <a:avLst/>
          </a:prstGeom>
          <a:solidFill>
            <a:srgbClr val="C1C4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Association lookup, Side Mapping 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3675" y="3352800"/>
            <a:ext cx="1711325" cy="95408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P(iPhone-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P(BB-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P(iPhone+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P(BB+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05200" y="4572000"/>
            <a:ext cx="1600200" cy="1143000"/>
          </a:xfrm>
          <a:prstGeom prst="rect">
            <a:avLst/>
          </a:prstGeom>
          <a:solidFill>
            <a:srgbClr val="C1C4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Concession Handling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791200" y="4572000"/>
            <a:ext cx="1600200" cy="1143000"/>
          </a:xfrm>
          <a:prstGeom prst="rect">
            <a:avLst/>
          </a:prstGeom>
          <a:solidFill>
            <a:srgbClr val="C1C4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Post-level association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aggregation</a:t>
            </a:r>
            <a:endParaRPr lang="en-US" dirty="0">
              <a:solidFill>
                <a:srgbClr val="636C6C"/>
              </a:solidFill>
            </a:endParaRPr>
          </a:p>
        </p:txBody>
      </p:sp>
      <p:cxnSp>
        <p:nvCxnSpPr>
          <p:cNvPr id="34" name="Straight Arrow Connector 33"/>
          <p:cNvCxnSpPr>
            <a:stCxn id="0" idx="3"/>
            <a:endCxn id="14" idx="1"/>
          </p:cNvCxnSpPr>
          <p:nvPr/>
        </p:nvCxnSpPr>
        <p:spPr>
          <a:xfrm>
            <a:off x="2174875" y="2438400"/>
            <a:ext cx="339725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4" idx="3"/>
          </p:cNvCxnSpPr>
          <p:nvPr/>
        </p:nvCxnSpPr>
        <p:spPr>
          <a:xfrm>
            <a:off x="3048000" y="24765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257800" y="2438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7239000" y="2438400"/>
            <a:ext cx="56197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0" idx="1"/>
          </p:cNvCxnSpPr>
          <p:nvPr/>
        </p:nvCxnSpPr>
        <p:spPr>
          <a:xfrm rot="10800000">
            <a:off x="7239000" y="2743200"/>
            <a:ext cx="561975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0" idx="2"/>
            <a:endCxn id="22" idx="3"/>
          </p:cNvCxnSpPr>
          <p:nvPr/>
        </p:nvCxnSpPr>
        <p:spPr>
          <a:xfrm rot="5400000">
            <a:off x="6102350" y="3346450"/>
            <a:ext cx="596900" cy="4572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stCxn id="22" idx="1"/>
            <a:endCxn id="0" idx="0"/>
          </p:cNvCxnSpPr>
          <p:nvPr/>
        </p:nvCxnSpPr>
        <p:spPr>
          <a:xfrm rot="10800000" flipV="1">
            <a:off x="2019300" y="3873500"/>
            <a:ext cx="2476500" cy="6985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hape 54"/>
          <p:cNvCxnSpPr>
            <a:stCxn id="29" idx="2"/>
            <a:endCxn id="0" idx="1"/>
          </p:cNvCxnSpPr>
          <p:nvPr/>
        </p:nvCxnSpPr>
        <p:spPr>
          <a:xfrm rot="16200000" flipH="1">
            <a:off x="715963" y="4640263"/>
            <a:ext cx="836612" cy="16986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0" idx="3"/>
            <a:endCxn id="0" idx="1"/>
          </p:cNvCxnSpPr>
          <p:nvPr/>
        </p:nvCxnSpPr>
        <p:spPr>
          <a:xfrm>
            <a:off x="2819400" y="51435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0" idx="3"/>
            <a:endCxn id="0" idx="1"/>
          </p:cNvCxnSpPr>
          <p:nvPr/>
        </p:nvCxnSpPr>
        <p:spPr>
          <a:xfrm>
            <a:off x="5105400" y="51435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362200" y="4038600"/>
            <a:ext cx="1922463" cy="52387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Assoc(Side-1, 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Assoc(Side-2, 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010400" y="1600200"/>
            <a:ext cx="1676400" cy="3352800"/>
          </a:xfrm>
          <a:prstGeom prst="rect">
            <a:avLst/>
          </a:prstGeom>
          <a:solidFill>
            <a:schemeClr val="accent2">
              <a:lumMod val="60000"/>
              <a:lumOff val="40000"/>
              <a:alpha val="1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Side-2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Pro-Iphone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1600200"/>
            <a:ext cx="1828800" cy="3352799"/>
          </a:xfrm>
          <a:prstGeom prst="rect">
            <a:avLst/>
          </a:prstGeom>
          <a:solidFill>
            <a:schemeClr val="accent5">
              <a:lumMod val="60000"/>
              <a:lumOff val="40000"/>
              <a:alpha val="1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Side-1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Pro-Blackberry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Aggregation</a:t>
            </a:r>
            <a:b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en-US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0" y="1905000"/>
            <a:ext cx="12192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target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10000" y="2552700"/>
            <a:ext cx="12192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target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0" y="3314700"/>
            <a:ext cx="12192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target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0" y="4191000"/>
            <a:ext cx="12192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target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>
            <a:stCxn id="0" idx="1"/>
          </p:cNvCxnSpPr>
          <p:nvPr/>
        </p:nvCxnSpPr>
        <p:spPr>
          <a:xfrm rot="10800000" flipV="1">
            <a:off x="2286000" y="2095500"/>
            <a:ext cx="1524000" cy="121920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0" idx="1"/>
            <a:endCxn id="0" idx="3"/>
          </p:cNvCxnSpPr>
          <p:nvPr/>
        </p:nvCxnSpPr>
        <p:spPr>
          <a:xfrm rot="10800000" flipV="1">
            <a:off x="2286000" y="2743200"/>
            <a:ext cx="15240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0" idx="1"/>
            <a:endCxn id="0" idx="3"/>
          </p:cNvCxnSpPr>
          <p:nvPr/>
        </p:nvCxnSpPr>
        <p:spPr>
          <a:xfrm rot="10800000">
            <a:off x="2286000" y="3276600"/>
            <a:ext cx="1524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0" idx="1"/>
            <a:endCxn id="0" idx="3"/>
          </p:cNvCxnSpPr>
          <p:nvPr/>
        </p:nvCxnSpPr>
        <p:spPr>
          <a:xfrm rot="10800000">
            <a:off x="2286000" y="3276600"/>
            <a:ext cx="1524000" cy="1104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0" idx="3"/>
            <a:endCxn id="0" idx="1"/>
          </p:cNvCxnSpPr>
          <p:nvPr/>
        </p:nvCxnSpPr>
        <p:spPr>
          <a:xfrm>
            <a:off x="5029200" y="2095500"/>
            <a:ext cx="1981200" cy="118110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0" idx="3"/>
            <a:endCxn id="0" idx="1"/>
          </p:cNvCxnSpPr>
          <p:nvPr/>
        </p:nvCxnSpPr>
        <p:spPr>
          <a:xfrm>
            <a:off x="5029200" y="2743200"/>
            <a:ext cx="19812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0" idx="3"/>
            <a:endCxn id="0" idx="1"/>
          </p:cNvCxnSpPr>
          <p:nvPr/>
        </p:nvCxnSpPr>
        <p:spPr>
          <a:xfrm flipV="1">
            <a:off x="5029200" y="3276600"/>
            <a:ext cx="19812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0" idx="3"/>
          </p:cNvCxnSpPr>
          <p:nvPr/>
        </p:nvCxnSpPr>
        <p:spPr>
          <a:xfrm flipV="1">
            <a:off x="5029200" y="3276600"/>
            <a:ext cx="1981200" cy="1104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3352800" y="1600200"/>
            <a:ext cx="2133600" cy="33528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0079" name="Rectangle 47"/>
          <p:cNvSpPr>
            <a:spLocks noChangeArrowheads="1"/>
          </p:cNvSpPr>
          <p:nvPr/>
        </p:nvSpPr>
        <p:spPr bwMode="auto">
          <a:xfrm>
            <a:off x="498475" y="5181600"/>
            <a:ext cx="8416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Each opinion-target pair in the post has a bias toward one or the side</a:t>
            </a:r>
          </a:p>
        </p:txBody>
      </p:sp>
      <p:sp>
        <p:nvSpPr>
          <p:cNvPr id="130080" name="TextBox 48"/>
          <p:cNvSpPr txBox="1">
            <a:spLocks noChangeArrowheads="1"/>
          </p:cNvSpPr>
          <p:nvPr/>
        </p:nvSpPr>
        <p:spPr bwMode="auto">
          <a:xfrm>
            <a:off x="2743200" y="2286000"/>
            <a:ext cx="469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0.9</a:t>
            </a:r>
          </a:p>
        </p:txBody>
      </p:sp>
      <p:sp>
        <p:nvSpPr>
          <p:cNvPr id="130081" name="TextBox 49"/>
          <p:cNvSpPr txBox="1">
            <a:spLocks noChangeArrowheads="1"/>
          </p:cNvSpPr>
          <p:nvPr/>
        </p:nvSpPr>
        <p:spPr bwMode="auto">
          <a:xfrm>
            <a:off x="2895600" y="2938463"/>
            <a:ext cx="469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0.7</a:t>
            </a:r>
          </a:p>
        </p:txBody>
      </p:sp>
      <p:sp>
        <p:nvSpPr>
          <p:cNvPr id="130082" name="TextBox 50"/>
          <p:cNvSpPr txBox="1">
            <a:spLocks noChangeArrowheads="1"/>
          </p:cNvSpPr>
          <p:nvPr/>
        </p:nvSpPr>
        <p:spPr bwMode="auto">
          <a:xfrm>
            <a:off x="2895600" y="3395663"/>
            <a:ext cx="469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0.4</a:t>
            </a:r>
          </a:p>
        </p:txBody>
      </p:sp>
      <p:sp>
        <p:nvSpPr>
          <p:cNvPr id="130083" name="TextBox 51"/>
          <p:cNvSpPr txBox="1">
            <a:spLocks noChangeArrowheads="1"/>
          </p:cNvSpPr>
          <p:nvPr/>
        </p:nvSpPr>
        <p:spPr bwMode="auto">
          <a:xfrm>
            <a:off x="2667000" y="3776663"/>
            <a:ext cx="469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0.5</a:t>
            </a:r>
          </a:p>
        </p:txBody>
      </p:sp>
      <p:sp>
        <p:nvSpPr>
          <p:cNvPr id="130084" name="TextBox 52"/>
          <p:cNvSpPr txBox="1">
            <a:spLocks noChangeArrowheads="1"/>
          </p:cNvSpPr>
          <p:nvPr/>
        </p:nvSpPr>
        <p:spPr bwMode="auto">
          <a:xfrm>
            <a:off x="5791200" y="2214563"/>
            <a:ext cx="469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0.1</a:t>
            </a:r>
          </a:p>
        </p:txBody>
      </p:sp>
      <p:sp>
        <p:nvSpPr>
          <p:cNvPr id="130085" name="TextBox 53"/>
          <p:cNvSpPr txBox="1">
            <a:spLocks noChangeArrowheads="1"/>
          </p:cNvSpPr>
          <p:nvPr/>
        </p:nvSpPr>
        <p:spPr bwMode="auto">
          <a:xfrm>
            <a:off x="5638800" y="2895600"/>
            <a:ext cx="469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0.3</a:t>
            </a:r>
          </a:p>
        </p:txBody>
      </p:sp>
      <p:sp>
        <p:nvSpPr>
          <p:cNvPr id="130086" name="TextBox 54"/>
          <p:cNvSpPr txBox="1">
            <a:spLocks noChangeArrowheads="1"/>
          </p:cNvSpPr>
          <p:nvPr/>
        </p:nvSpPr>
        <p:spPr bwMode="auto">
          <a:xfrm>
            <a:off x="5562600" y="3395663"/>
            <a:ext cx="469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0.6</a:t>
            </a:r>
          </a:p>
        </p:txBody>
      </p:sp>
      <p:sp>
        <p:nvSpPr>
          <p:cNvPr id="130087" name="TextBox 55"/>
          <p:cNvSpPr txBox="1">
            <a:spLocks noChangeArrowheads="1"/>
          </p:cNvSpPr>
          <p:nvPr/>
        </p:nvSpPr>
        <p:spPr bwMode="auto">
          <a:xfrm>
            <a:off x="5715000" y="3929063"/>
            <a:ext cx="469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0.5</a:t>
            </a:r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010400" y="1600200"/>
            <a:ext cx="1676400" cy="3352800"/>
          </a:xfrm>
          <a:prstGeom prst="rect">
            <a:avLst/>
          </a:prstGeom>
          <a:solidFill>
            <a:schemeClr val="accent2">
              <a:lumMod val="60000"/>
              <a:lumOff val="40000"/>
              <a:alpha val="1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Side-2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Pro-Iphone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1600200"/>
            <a:ext cx="1828800" cy="3352799"/>
          </a:xfrm>
          <a:prstGeom prst="rect">
            <a:avLst/>
          </a:prstGeom>
          <a:solidFill>
            <a:schemeClr val="accent5">
              <a:lumMod val="60000"/>
              <a:lumOff val="40000"/>
              <a:alpha val="1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Side-1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Pro-Blackberry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Aggregation</a:t>
            </a:r>
            <a:b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en-US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0" y="1905000"/>
            <a:ext cx="12192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target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10000" y="2552700"/>
            <a:ext cx="12192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target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0" y="3314700"/>
            <a:ext cx="12192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target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0" y="4191000"/>
            <a:ext cx="12192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target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52800" y="1600200"/>
            <a:ext cx="2133600" cy="33528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2119" name="Rectangle 47"/>
          <p:cNvSpPr>
            <a:spLocks noChangeArrowheads="1"/>
          </p:cNvSpPr>
          <p:nvPr/>
        </p:nvSpPr>
        <p:spPr bwMode="auto">
          <a:xfrm>
            <a:off x="498475" y="5181600"/>
            <a:ext cx="8416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Each opinion-target pair in the post has a bias toward one or the other side</a:t>
            </a:r>
          </a:p>
        </p:txBody>
      </p:sp>
      <p:sp>
        <p:nvSpPr>
          <p:cNvPr id="132120" name="Rectangle 18"/>
          <p:cNvSpPr>
            <a:spLocks noChangeArrowheads="1"/>
          </p:cNvSpPr>
          <p:nvPr/>
        </p:nvSpPr>
        <p:spPr bwMode="auto">
          <a:xfrm>
            <a:off x="457200" y="5562600"/>
            <a:ext cx="8188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Optimize the post classification such that </a:t>
            </a:r>
          </a:p>
          <a:p>
            <a:r>
              <a:rPr lang="en-US"/>
              <a:t>The side assigned to the post  maximizes the association value of the post  </a:t>
            </a:r>
          </a:p>
        </p:txBody>
      </p:sp>
      <p:sp>
        <p:nvSpPr>
          <p:cNvPr id="30" name="Left Arrow 29"/>
          <p:cNvSpPr/>
          <p:nvPr/>
        </p:nvSpPr>
        <p:spPr>
          <a:xfrm>
            <a:off x="2286000" y="3314700"/>
            <a:ext cx="1066800" cy="381000"/>
          </a:xfrm>
          <a:prstGeom prst="left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Methodology: Stance Classification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grpSp>
        <p:nvGrpSpPr>
          <p:cNvPr id="134147" name="Group 12"/>
          <p:cNvGrpSpPr>
            <a:grpSpLocks/>
          </p:cNvGrpSpPr>
          <p:nvPr/>
        </p:nvGrpSpPr>
        <p:grpSpPr bwMode="auto">
          <a:xfrm>
            <a:off x="498475" y="1524000"/>
            <a:ext cx="1676400" cy="1524000"/>
            <a:chOff x="762000" y="2438400"/>
            <a:chExt cx="1676400" cy="1524000"/>
          </a:xfrm>
        </p:grpSpPr>
        <p:sp>
          <p:nvSpPr>
            <p:cNvPr id="10" name="Rectangle 9"/>
            <p:cNvSpPr/>
            <p:nvPr/>
          </p:nvSpPr>
          <p:spPr>
            <a:xfrm>
              <a:off x="762000" y="24384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4400" y="25908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66800" y="27432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2514600" y="1752600"/>
            <a:ext cx="5334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Parser</a:t>
            </a:r>
            <a:endParaRPr lang="en-US" dirty="0">
              <a:solidFill>
                <a:srgbClr val="636C6C"/>
              </a:solidFill>
            </a:endParaRPr>
          </a:p>
        </p:txBody>
      </p:sp>
      <p:grpSp>
        <p:nvGrpSpPr>
          <p:cNvPr id="134149" name="Group 14"/>
          <p:cNvGrpSpPr>
            <a:grpSpLocks/>
          </p:cNvGrpSpPr>
          <p:nvPr/>
        </p:nvGrpSpPr>
        <p:grpSpPr bwMode="auto">
          <a:xfrm>
            <a:off x="3581400" y="1752600"/>
            <a:ext cx="1676400" cy="1524000"/>
            <a:chOff x="762000" y="2438400"/>
            <a:chExt cx="1676400" cy="1524000"/>
          </a:xfrm>
        </p:grpSpPr>
        <p:sp>
          <p:nvSpPr>
            <p:cNvPr id="16" name="Rectangle 15"/>
            <p:cNvSpPr/>
            <p:nvPr/>
          </p:nvSpPr>
          <p:spPr>
            <a:xfrm>
              <a:off x="762000" y="24384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14400" y="25908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Debate Post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66800" y="2743200"/>
              <a:ext cx="13716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Parsed Debate Post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6019800" y="1828800"/>
            <a:ext cx="1219200" cy="1447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Opinion-target pairing in the post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01068" y="2057400"/>
            <a:ext cx="1239838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636C6C"/>
                </a:solidFill>
              </a:rPr>
              <a:t>Lexicon</a:t>
            </a:r>
            <a:endParaRPr lang="en-US" sz="1600" dirty="0">
              <a:solidFill>
                <a:srgbClr val="636C6C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801068" y="2933700"/>
            <a:ext cx="1239838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636C6C"/>
                </a:solidFill>
              </a:rPr>
              <a:t>Syntactic Rules</a:t>
            </a:r>
            <a:endParaRPr lang="en-US" sz="1600" dirty="0">
              <a:solidFill>
                <a:srgbClr val="636C6C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95800" y="3581400"/>
            <a:ext cx="1676400" cy="584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I like email =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email+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19200" y="4572000"/>
            <a:ext cx="1600200" cy="1143000"/>
          </a:xfrm>
          <a:prstGeom prst="rect">
            <a:avLst/>
          </a:prstGeom>
          <a:solidFill>
            <a:srgbClr val="C1C4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Association lookup, Side Mapping 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3675" y="3352800"/>
            <a:ext cx="1711325" cy="95408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P(iPhone-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P(BB-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P(iPhone+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P(BB+ |email+)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05200" y="4572000"/>
            <a:ext cx="1600200" cy="1143000"/>
          </a:xfrm>
          <a:prstGeom prst="rect">
            <a:avLst/>
          </a:prstGeom>
          <a:solidFill>
            <a:srgbClr val="C1C4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Concession Handling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791200" y="4572000"/>
            <a:ext cx="1600200" cy="1143000"/>
          </a:xfrm>
          <a:prstGeom prst="rect">
            <a:avLst/>
          </a:prstGeom>
          <a:solidFill>
            <a:srgbClr val="C1C4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Post-level association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36C6C"/>
                </a:solidFill>
              </a:rPr>
              <a:t>aggregation</a:t>
            </a:r>
            <a:endParaRPr lang="en-US" dirty="0">
              <a:solidFill>
                <a:srgbClr val="636C6C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72375" y="4165600"/>
            <a:ext cx="1495425" cy="58578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Side=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pro-Topic1</a:t>
            </a:r>
            <a:endParaRPr lang="en-US" sz="1600" dirty="0">
              <a:latin typeface="+mn-lt"/>
            </a:endParaRPr>
          </a:p>
        </p:txBody>
      </p:sp>
      <p:cxnSp>
        <p:nvCxnSpPr>
          <p:cNvPr id="34" name="Straight Arrow Connector 33"/>
          <p:cNvCxnSpPr>
            <a:stCxn id="0" idx="3"/>
            <a:endCxn id="14" idx="1"/>
          </p:cNvCxnSpPr>
          <p:nvPr/>
        </p:nvCxnSpPr>
        <p:spPr>
          <a:xfrm>
            <a:off x="2174875" y="2438400"/>
            <a:ext cx="339725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4" idx="3"/>
          </p:cNvCxnSpPr>
          <p:nvPr/>
        </p:nvCxnSpPr>
        <p:spPr>
          <a:xfrm>
            <a:off x="3048000" y="24765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257800" y="2438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7239000" y="2438400"/>
            <a:ext cx="56197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0" idx="1"/>
          </p:cNvCxnSpPr>
          <p:nvPr/>
        </p:nvCxnSpPr>
        <p:spPr>
          <a:xfrm rot="10800000">
            <a:off x="7239000" y="2743200"/>
            <a:ext cx="561975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0" idx="2"/>
            <a:endCxn id="22" idx="3"/>
          </p:cNvCxnSpPr>
          <p:nvPr/>
        </p:nvCxnSpPr>
        <p:spPr>
          <a:xfrm rot="5400000">
            <a:off x="6102350" y="3346450"/>
            <a:ext cx="596900" cy="4572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stCxn id="22" idx="1"/>
            <a:endCxn id="0" idx="0"/>
          </p:cNvCxnSpPr>
          <p:nvPr/>
        </p:nvCxnSpPr>
        <p:spPr>
          <a:xfrm rot="10800000" flipV="1">
            <a:off x="2019300" y="3873500"/>
            <a:ext cx="2476500" cy="6985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hape 54"/>
          <p:cNvCxnSpPr>
            <a:stCxn id="29" idx="2"/>
            <a:endCxn id="0" idx="1"/>
          </p:cNvCxnSpPr>
          <p:nvPr/>
        </p:nvCxnSpPr>
        <p:spPr>
          <a:xfrm rot="16200000" flipH="1">
            <a:off x="715963" y="4640263"/>
            <a:ext cx="836612" cy="16986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0" idx="3"/>
            <a:endCxn id="0" idx="1"/>
          </p:cNvCxnSpPr>
          <p:nvPr/>
        </p:nvCxnSpPr>
        <p:spPr>
          <a:xfrm>
            <a:off x="2819400" y="51435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0" idx="3"/>
            <a:endCxn id="0" idx="1"/>
          </p:cNvCxnSpPr>
          <p:nvPr/>
        </p:nvCxnSpPr>
        <p:spPr>
          <a:xfrm>
            <a:off x="5105400" y="51435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0" idx="3"/>
          </p:cNvCxnSpPr>
          <p:nvPr/>
        </p:nvCxnSpPr>
        <p:spPr>
          <a:xfrm flipV="1">
            <a:off x="7391400" y="51435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362200" y="4038600"/>
            <a:ext cx="1922463" cy="52387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Assoc(Side-1, 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Assoc(Side-2, email+)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4478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Blackberry+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0200" y="45720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Blackberry-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45720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tx1"/>
                </a:solidFill>
              </a:rPr>
              <a:t>iPhone</a:t>
            </a:r>
            <a:r>
              <a:rPr lang="en-US" sz="2400" dirty="0">
                <a:solidFill>
                  <a:schemeClr val="tx1"/>
                </a:solidFill>
              </a:rPr>
              <a:t>-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14478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tx1"/>
                </a:solidFill>
              </a:rPr>
              <a:t>iPhone</a:t>
            </a:r>
            <a:r>
              <a:rPr lang="en-US" sz="2400" dirty="0">
                <a:solidFill>
                  <a:schemeClr val="tx1"/>
                </a:solidFill>
              </a:rPr>
              <a:t>+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28956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 Storm-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5" name="Shape 24"/>
          <p:cNvCxnSpPr>
            <a:stCxn id="0" idx="2"/>
            <a:endCxn id="0" idx="0"/>
          </p:cNvCxnSpPr>
          <p:nvPr/>
        </p:nvCxnSpPr>
        <p:spPr>
          <a:xfrm rot="16200000" flipH="1">
            <a:off x="5219700" y="2971800"/>
            <a:ext cx="762000" cy="2438400"/>
          </a:xfrm>
          <a:prstGeom prst="bentConnector3">
            <a:avLst>
              <a:gd name="adj1" fmla="val 50000"/>
            </a:avLst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0" idx="1"/>
            <a:endCxn id="0" idx="0"/>
          </p:cNvCxnSpPr>
          <p:nvPr/>
        </p:nvCxnSpPr>
        <p:spPr>
          <a:xfrm rot="10800000" flipV="1">
            <a:off x="2171700" y="3352800"/>
            <a:ext cx="800100" cy="121920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0" idx="2"/>
            <a:endCxn id="0" idx="0"/>
          </p:cNvCxnSpPr>
          <p:nvPr/>
        </p:nvCxnSpPr>
        <p:spPr>
          <a:xfrm rot="16200000" flipH="1">
            <a:off x="2971800" y="1485900"/>
            <a:ext cx="533400" cy="2286000"/>
          </a:xfrm>
          <a:prstGeom prst="bentConnector3">
            <a:avLst>
              <a:gd name="adj1" fmla="val 50000"/>
            </a:avLst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0" idx="3"/>
            <a:endCxn id="0" idx="2"/>
          </p:cNvCxnSpPr>
          <p:nvPr/>
        </p:nvCxnSpPr>
        <p:spPr>
          <a:xfrm flipV="1">
            <a:off x="5791200" y="2362200"/>
            <a:ext cx="1028700" cy="990600"/>
          </a:xfrm>
          <a:prstGeom prst="bentConnector2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188" name="TextBox 10"/>
          <p:cNvSpPr txBox="1">
            <a:spLocks noChangeArrowheads="1"/>
          </p:cNvSpPr>
          <p:nvPr/>
        </p:nvSpPr>
        <p:spPr bwMode="auto">
          <a:xfrm>
            <a:off x="6819900" y="31242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0.062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8200" y="4267200"/>
            <a:ext cx="762000" cy="369888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C931E7"/>
                </a:solidFill>
              </a:rPr>
              <a:t>0.843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931E7"/>
              </a:solidFill>
            </a:endParaRPr>
          </a:p>
        </p:txBody>
      </p:sp>
      <p:sp>
        <p:nvSpPr>
          <p:cNvPr id="135190" name="TextBox 12"/>
          <p:cNvSpPr txBox="1">
            <a:spLocks noChangeArrowheads="1"/>
          </p:cNvSpPr>
          <p:nvPr/>
        </p:nvSpPr>
        <p:spPr bwMode="auto">
          <a:xfrm>
            <a:off x="1371600" y="4038600"/>
            <a:ext cx="633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0.06</a:t>
            </a:r>
          </a:p>
        </p:txBody>
      </p:sp>
      <p:sp>
        <p:nvSpPr>
          <p:cNvPr id="135191" name="TextBox 13"/>
          <p:cNvSpPr txBox="1">
            <a:spLocks noChangeArrowheads="1"/>
          </p:cNvSpPr>
          <p:nvPr/>
        </p:nvSpPr>
        <p:spPr bwMode="auto">
          <a:xfrm>
            <a:off x="2082800" y="2590800"/>
            <a:ext cx="633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0.03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Associations learnt from web data</a:t>
            </a:r>
            <a:endParaRPr lang="en-US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4478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Blackberry+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0200" y="45720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Blackberry-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45720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tx1"/>
                </a:solidFill>
              </a:rPr>
              <a:t>iPhone</a:t>
            </a:r>
            <a:r>
              <a:rPr lang="en-US" sz="2400" dirty="0">
                <a:solidFill>
                  <a:schemeClr val="tx1"/>
                </a:solidFill>
              </a:rPr>
              <a:t>-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14478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tx1"/>
                </a:solidFill>
              </a:rPr>
              <a:t>iPhone</a:t>
            </a:r>
            <a:r>
              <a:rPr lang="en-US" sz="2400" dirty="0">
                <a:solidFill>
                  <a:schemeClr val="tx1"/>
                </a:solidFill>
              </a:rPr>
              <a:t>+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28956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Storm+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5" name="Shape 24"/>
          <p:cNvCxnSpPr>
            <a:stCxn id="0" idx="2"/>
            <a:endCxn id="0" idx="1"/>
          </p:cNvCxnSpPr>
          <p:nvPr/>
        </p:nvCxnSpPr>
        <p:spPr>
          <a:xfrm rot="16200000" flipH="1">
            <a:off x="4286250" y="3905250"/>
            <a:ext cx="1219200" cy="1028700"/>
          </a:xfrm>
          <a:prstGeom prst="bentConnector2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0" idx="1"/>
            <a:endCxn id="0" idx="0"/>
          </p:cNvCxnSpPr>
          <p:nvPr/>
        </p:nvCxnSpPr>
        <p:spPr>
          <a:xfrm rot="10800000" flipV="1">
            <a:off x="2171700" y="3352800"/>
            <a:ext cx="800100" cy="121920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0" idx="2"/>
            <a:endCxn id="0" idx="0"/>
          </p:cNvCxnSpPr>
          <p:nvPr/>
        </p:nvCxnSpPr>
        <p:spPr>
          <a:xfrm rot="16200000" flipH="1">
            <a:off x="2971800" y="1485900"/>
            <a:ext cx="533400" cy="2286000"/>
          </a:xfrm>
          <a:prstGeom prst="bentConnector3">
            <a:avLst>
              <a:gd name="adj1" fmla="val 50000"/>
            </a:avLst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0" idx="3"/>
            <a:endCxn id="0" idx="2"/>
          </p:cNvCxnSpPr>
          <p:nvPr/>
        </p:nvCxnSpPr>
        <p:spPr>
          <a:xfrm flipV="1">
            <a:off x="5791200" y="2362200"/>
            <a:ext cx="1028700" cy="990600"/>
          </a:xfrm>
          <a:prstGeom prst="bentConnector2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236" name="TextBox 10"/>
          <p:cNvSpPr txBox="1">
            <a:spLocks noChangeArrowheads="1"/>
          </p:cNvSpPr>
          <p:nvPr/>
        </p:nvSpPr>
        <p:spPr bwMode="auto">
          <a:xfrm>
            <a:off x="6819900" y="31242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0.227</a:t>
            </a:r>
          </a:p>
        </p:txBody>
      </p:sp>
      <p:sp>
        <p:nvSpPr>
          <p:cNvPr id="137237" name="TextBox 11"/>
          <p:cNvSpPr txBox="1">
            <a:spLocks noChangeArrowheads="1"/>
          </p:cNvSpPr>
          <p:nvPr/>
        </p:nvSpPr>
        <p:spPr bwMode="auto">
          <a:xfrm>
            <a:off x="4648200" y="5116513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0.068</a:t>
            </a:r>
          </a:p>
          <a:p>
            <a:endParaRPr lang="en-US"/>
          </a:p>
        </p:txBody>
      </p:sp>
      <p:sp>
        <p:nvSpPr>
          <p:cNvPr id="137238" name="TextBox 12"/>
          <p:cNvSpPr txBox="1">
            <a:spLocks noChangeArrowheads="1"/>
          </p:cNvSpPr>
          <p:nvPr/>
        </p:nvSpPr>
        <p:spPr bwMode="auto">
          <a:xfrm>
            <a:off x="1371600" y="40386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0.022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82800" y="2678113"/>
            <a:ext cx="762000" cy="36988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C931E7"/>
                </a:solidFill>
              </a:rPr>
              <a:t>0.613</a:t>
            </a:r>
            <a:endParaRPr lang="en-US" dirty="0">
              <a:solidFill>
                <a:srgbClr val="C931E7"/>
              </a:solidFill>
            </a:endParaRPr>
          </a:p>
        </p:txBody>
      </p:sp>
      <p:sp>
        <p:nvSpPr>
          <p:cNvPr id="137240" name="Title 1"/>
          <p:cNvSpPr txBox="1">
            <a:spLocks/>
          </p:cNvSpPr>
          <p:nvPr/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sz="3200">
                <a:solidFill>
                  <a:schemeClr val="accent1"/>
                </a:solidFill>
              </a:rPr>
              <a:t>Associations learnt from web data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8475" y="5715000"/>
            <a:ext cx="7731125" cy="7080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Both </a:t>
            </a:r>
            <a:r>
              <a:rPr lang="en-US" sz="2000" dirty="0" err="1"/>
              <a:t>OpPMI</a:t>
            </a:r>
            <a:r>
              <a:rPr lang="en-US" sz="2000" dirty="0"/>
              <a:t>, and Op-</a:t>
            </a:r>
            <a:r>
              <a:rPr lang="en-US" sz="2000" dirty="0" err="1"/>
              <a:t>Pref</a:t>
            </a:r>
            <a:r>
              <a:rPr lang="en-US" sz="2000" dirty="0"/>
              <a:t> agree with each other;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Both learnt the IS-A relationship</a:t>
            </a:r>
            <a:endParaRPr lang="en-US" sz="20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4478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Blackberry+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0200" y="45720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Blackberry-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45720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tx1"/>
                </a:solidFill>
              </a:rPr>
              <a:t>iPhone</a:t>
            </a:r>
            <a:r>
              <a:rPr lang="en-US" sz="2400" dirty="0">
                <a:solidFill>
                  <a:schemeClr val="tx1"/>
                </a:solidFill>
              </a:rPr>
              <a:t>-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14478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tx1"/>
                </a:solidFill>
              </a:rPr>
              <a:t>iPhone</a:t>
            </a:r>
            <a:r>
              <a:rPr lang="en-US" sz="2400" dirty="0">
                <a:solidFill>
                  <a:schemeClr val="tx1"/>
                </a:solidFill>
              </a:rPr>
              <a:t>+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28956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Keyboard+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5" name="Shape 24"/>
          <p:cNvCxnSpPr>
            <a:stCxn id="0" idx="2"/>
            <a:endCxn id="0" idx="1"/>
          </p:cNvCxnSpPr>
          <p:nvPr/>
        </p:nvCxnSpPr>
        <p:spPr>
          <a:xfrm rot="16200000" flipH="1">
            <a:off x="4286250" y="3905250"/>
            <a:ext cx="1219200" cy="1028700"/>
          </a:xfrm>
          <a:prstGeom prst="bentConnector2">
            <a:avLst/>
          </a:prstGeom>
          <a:ln w="28448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0" idx="1"/>
            <a:endCxn id="0" idx="0"/>
          </p:cNvCxnSpPr>
          <p:nvPr/>
        </p:nvCxnSpPr>
        <p:spPr>
          <a:xfrm rot="10800000" flipV="1">
            <a:off x="2171700" y="3352800"/>
            <a:ext cx="800100" cy="121920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0" idx="2"/>
            <a:endCxn id="0" idx="0"/>
          </p:cNvCxnSpPr>
          <p:nvPr/>
        </p:nvCxnSpPr>
        <p:spPr>
          <a:xfrm rot="16200000" flipH="1">
            <a:off x="2971800" y="1485900"/>
            <a:ext cx="533400" cy="2286000"/>
          </a:xfrm>
          <a:prstGeom prst="bentConnector3">
            <a:avLst>
              <a:gd name="adj1" fmla="val 50000"/>
            </a:avLst>
          </a:prstGeom>
          <a:ln w="2730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0" idx="3"/>
            <a:endCxn id="0" idx="2"/>
          </p:cNvCxnSpPr>
          <p:nvPr/>
        </p:nvCxnSpPr>
        <p:spPr>
          <a:xfrm flipV="1">
            <a:off x="5791200" y="2362200"/>
            <a:ext cx="1028700" cy="990600"/>
          </a:xfrm>
          <a:prstGeom prst="bentConnector2">
            <a:avLst/>
          </a:prstGeom>
          <a:ln w="27686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05200" y="2178050"/>
            <a:ext cx="762000" cy="36830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C931E7"/>
                </a:solidFill>
              </a:rPr>
              <a:t>0.718</a:t>
            </a:r>
            <a:endParaRPr lang="en-US" dirty="0">
              <a:solidFill>
                <a:srgbClr val="C931E7"/>
              </a:solidFill>
            </a:endParaRPr>
          </a:p>
        </p:txBody>
      </p:sp>
      <p:sp>
        <p:nvSpPr>
          <p:cNvPr id="139285" name="TextBox 34"/>
          <p:cNvSpPr txBox="1">
            <a:spLocks noChangeArrowheads="1"/>
          </p:cNvSpPr>
          <p:nvPr/>
        </p:nvSpPr>
        <p:spPr bwMode="auto">
          <a:xfrm>
            <a:off x="1295400" y="4191000"/>
            <a:ext cx="476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0.0</a:t>
            </a:r>
          </a:p>
        </p:txBody>
      </p:sp>
      <p:sp>
        <p:nvSpPr>
          <p:cNvPr id="139286" name="TextBox 35"/>
          <p:cNvSpPr txBox="1">
            <a:spLocks noChangeArrowheads="1"/>
          </p:cNvSpPr>
          <p:nvPr/>
        </p:nvSpPr>
        <p:spPr bwMode="auto">
          <a:xfrm>
            <a:off x="4381500" y="5257800"/>
            <a:ext cx="593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0.12</a:t>
            </a:r>
          </a:p>
        </p:txBody>
      </p:sp>
      <p:sp>
        <p:nvSpPr>
          <p:cNvPr id="139287" name="TextBox 36"/>
          <p:cNvSpPr txBox="1">
            <a:spLocks noChangeArrowheads="1"/>
          </p:cNvSpPr>
          <p:nvPr/>
        </p:nvSpPr>
        <p:spPr bwMode="auto">
          <a:xfrm>
            <a:off x="6819900" y="3352800"/>
            <a:ext cx="593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0.09</a:t>
            </a:r>
          </a:p>
        </p:txBody>
      </p:sp>
      <p:sp>
        <p:nvSpPr>
          <p:cNvPr id="139288" name="Title 1"/>
          <p:cNvSpPr txBox="1">
            <a:spLocks/>
          </p:cNvSpPr>
          <p:nvPr/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sz="3200">
                <a:solidFill>
                  <a:schemeClr val="accent1"/>
                </a:solidFill>
              </a:rPr>
              <a:t>Associations learnt from web data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4478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Blackberry+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0200" y="45720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Blackberry-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45720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tx1"/>
                </a:solidFill>
              </a:rPr>
              <a:t>iPhone</a:t>
            </a:r>
            <a:r>
              <a:rPr lang="en-US" sz="2400" dirty="0">
                <a:solidFill>
                  <a:schemeClr val="tx1"/>
                </a:solidFill>
              </a:rPr>
              <a:t>-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14478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tx1"/>
                </a:solidFill>
              </a:rPr>
              <a:t>iPhone</a:t>
            </a:r>
            <a:r>
              <a:rPr lang="en-US" sz="2400" dirty="0">
                <a:solidFill>
                  <a:schemeClr val="tx1"/>
                </a:solidFill>
              </a:rPr>
              <a:t>+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2895600"/>
            <a:ext cx="2819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Keyboard-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5" name="Shape 24"/>
          <p:cNvCxnSpPr>
            <a:stCxn id="0" idx="2"/>
            <a:endCxn id="0" idx="1"/>
          </p:cNvCxnSpPr>
          <p:nvPr/>
        </p:nvCxnSpPr>
        <p:spPr>
          <a:xfrm rot="16200000" flipH="1">
            <a:off x="4286250" y="3905250"/>
            <a:ext cx="1219200" cy="1028700"/>
          </a:xfrm>
          <a:prstGeom prst="bentConnector2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0" idx="1"/>
            <a:endCxn id="0" idx="0"/>
          </p:cNvCxnSpPr>
          <p:nvPr/>
        </p:nvCxnSpPr>
        <p:spPr>
          <a:xfrm rot="10800000" flipV="1">
            <a:off x="2171700" y="3352800"/>
            <a:ext cx="800100" cy="121920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0" idx="2"/>
            <a:endCxn id="0" idx="0"/>
          </p:cNvCxnSpPr>
          <p:nvPr/>
        </p:nvCxnSpPr>
        <p:spPr>
          <a:xfrm rot="16200000" flipH="1">
            <a:off x="2971800" y="1485900"/>
            <a:ext cx="533400" cy="2286000"/>
          </a:xfrm>
          <a:prstGeom prst="bentConnector3">
            <a:avLst>
              <a:gd name="adj1" fmla="val 50000"/>
            </a:avLst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0" idx="3"/>
            <a:endCxn id="0" idx="2"/>
          </p:cNvCxnSpPr>
          <p:nvPr/>
        </p:nvCxnSpPr>
        <p:spPr>
          <a:xfrm flipV="1">
            <a:off x="5791200" y="2362200"/>
            <a:ext cx="1028700" cy="990600"/>
          </a:xfrm>
          <a:prstGeom prst="bentConnector2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332" name="TextBox 10"/>
          <p:cNvSpPr txBox="1">
            <a:spLocks noChangeArrowheads="1"/>
          </p:cNvSpPr>
          <p:nvPr/>
        </p:nvSpPr>
        <p:spPr bwMode="auto">
          <a:xfrm>
            <a:off x="6819900" y="3124200"/>
            <a:ext cx="593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0.25</a:t>
            </a:r>
          </a:p>
        </p:txBody>
      </p:sp>
      <p:sp>
        <p:nvSpPr>
          <p:cNvPr id="141333" name="TextBox 11"/>
          <p:cNvSpPr txBox="1">
            <a:spLocks noChangeArrowheads="1"/>
          </p:cNvSpPr>
          <p:nvPr/>
        </p:nvSpPr>
        <p:spPr bwMode="auto">
          <a:xfrm>
            <a:off x="4648200" y="5116513"/>
            <a:ext cx="593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0.25</a:t>
            </a:r>
          </a:p>
          <a:p>
            <a:endParaRPr lang="en-US"/>
          </a:p>
        </p:txBody>
      </p:sp>
      <p:sp>
        <p:nvSpPr>
          <p:cNvPr id="141334" name="TextBox 12"/>
          <p:cNvSpPr txBox="1">
            <a:spLocks noChangeArrowheads="1"/>
          </p:cNvSpPr>
          <p:nvPr/>
        </p:nvSpPr>
        <p:spPr bwMode="auto">
          <a:xfrm>
            <a:off x="1371600" y="4038600"/>
            <a:ext cx="71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0.125</a:t>
            </a:r>
          </a:p>
        </p:txBody>
      </p:sp>
      <p:sp>
        <p:nvSpPr>
          <p:cNvPr id="141335" name="TextBox 13"/>
          <p:cNvSpPr txBox="1">
            <a:spLocks noChangeArrowheads="1"/>
          </p:cNvSpPr>
          <p:nvPr/>
        </p:nvSpPr>
        <p:spPr bwMode="auto">
          <a:xfrm>
            <a:off x="2082800" y="2590800"/>
            <a:ext cx="71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0.375</a:t>
            </a:r>
          </a:p>
        </p:txBody>
      </p:sp>
      <p:sp>
        <p:nvSpPr>
          <p:cNvPr id="141336" name="Title 1"/>
          <p:cNvSpPr txBox="1">
            <a:spLocks/>
          </p:cNvSpPr>
          <p:nvPr/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sz="3200">
                <a:solidFill>
                  <a:schemeClr val="accent1"/>
                </a:solidFill>
              </a:rPr>
              <a:t>Associations learnt from web data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8475" y="5715000"/>
            <a:ext cx="7731125" cy="7080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Negative opinions towards keyboards are not useful for side discrimination</a:t>
            </a:r>
            <a:endParaRPr lang="en-US" sz="2000" dirty="0"/>
          </a:p>
        </p:txBody>
      </p:sp>
      <p:sp>
        <p:nvSpPr>
          <p:cNvPr id="141338" name="TextBox 16"/>
          <p:cNvSpPr txBox="1">
            <a:spLocks noChangeArrowheads="1"/>
          </p:cNvSpPr>
          <p:nvPr/>
        </p:nvSpPr>
        <p:spPr bwMode="auto">
          <a:xfrm>
            <a:off x="685800" y="3352800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931E7"/>
                </a:solidFill>
              </a:rPr>
              <a:t>0.5</a:t>
            </a:r>
          </a:p>
        </p:txBody>
      </p:sp>
      <p:sp>
        <p:nvSpPr>
          <p:cNvPr id="141339" name="TextBox 17"/>
          <p:cNvSpPr txBox="1">
            <a:spLocks noChangeArrowheads="1"/>
          </p:cNvSpPr>
          <p:nvPr/>
        </p:nvSpPr>
        <p:spPr bwMode="auto">
          <a:xfrm>
            <a:off x="7413625" y="3440113"/>
            <a:ext cx="5064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931E7"/>
                </a:solidFill>
              </a:rPr>
              <a:t>0.5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Debate stance recognition using opinion analysis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28600" lvl="1" fontAlgn="auto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Learn debating preferences from the web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Exploited in an unsupervised approach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Combines the individual pieces of information to classify the overall stance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Summing Up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</a:rPr>
              <a:t>Looked at several tasks ranging from purely lexical to discourse classification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</a:rPr>
              <a:t>Identify subjective words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</a:rPr>
              <a:t>Classify their senses as subjective or objective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</a:rPr>
              <a:t>Recognize, in a text or conversation, whether a word is used with a subjective or objective sense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</a:rPr>
              <a:t>Sense-aware contextual subjectivity and sentiment analysis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</a:rPr>
              <a:t>Contextual polarity recognition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</a:rPr>
              <a:t>Discourse-Level Opinion Interpretation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</a:rPr>
              <a:t>Many ambiguities are involved in interpreting subjective language!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Summing Up</a:t>
            </a:r>
          </a:p>
        </p:txBody>
      </p:sp>
      <p:sp>
        <p:nvSpPr>
          <p:cNvPr id="144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Many other ambiguities than these!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Sarcasm and Irony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Yeah, he’s just wonderful.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You’re no different from the mob! Oh, there’s a big difference, Mrs. De Marco.  The mob is run by murdering, thieving, lying, cheating psychopaths.  We work for the President of the United States. </a:t>
            </a:r>
            <a:r>
              <a:rPr lang="en-US" smtClean="0">
                <a:solidFill>
                  <a:srgbClr val="990099"/>
                </a:solidFill>
              </a:rPr>
              <a:t>[Married to the Mob]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Literal versus non-literal language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He is a pain in the neck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Pointers</a:t>
            </a:r>
          </a:p>
        </p:txBody>
      </p:sp>
      <p:sp>
        <p:nvSpPr>
          <p:cNvPr id="146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Please see http://www.cs.pitt.edu/~wiebe </a:t>
            </a:r>
          </a:p>
          <a:p>
            <a:pPr lvl="1"/>
            <a:r>
              <a:rPr lang="en-US" smtClean="0">
                <a:solidFill>
                  <a:srgbClr val="990099"/>
                </a:solidFill>
              </a:rPr>
              <a:t>Publications</a:t>
            </a:r>
            <a:r>
              <a:rPr lang="en-US" smtClean="0"/>
              <a:t> </a:t>
            </a:r>
          </a:p>
          <a:p>
            <a:pPr lvl="1"/>
            <a:r>
              <a:rPr lang="en-US" smtClean="0">
                <a:solidFill>
                  <a:srgbClr val="0066FF"/>
                </a:solidFill>
              </a:rPr>
              <a:t>OpinionFinder</a:t>
            </a:r>
            <a:r>
              <a:rPr lang="en-US" smtClean="0"/>
              <a:t> </a:t>
            </a:r>
          </a:p>
          <a:p>
            <a:pPr lvl="1"/>
            <a:r>
              <a:rPr lang="en-US" smtClean="0">
                <a:solidFill>
                  <a:srgbClr val="990099"/>
                </a:solidFill>
              </a:rPr>
              <a:t>Subjectivity lexicon</a:t>
            </a:r>
            <a:r>
              <a:rPr lang="en-US" smtClean="0"/>
              <a:t> </a:t>
            </a:r>
          </a:p>
          <a:p>
            <a:pPr lvl="1"/>
            <a:r>
              <a:rPr lang="en-US" smtClean="0">
                <a:solidFill>
                  <a:srgbClr val="0066FF"/>
                </a:solidFill>
              </a:rPr>
              <a:t>MPQA manually annotated corpus</a:t>
            </a:r>
            <a:endParaRPr lang="en-US" smtClean="0"/>
          </a:p>
          <a:p>
            <a:pPr lvl="1"/>
            <a:r>
              <a:rPr lang="en-US" smtClean="0">
                <a:solidFill>
                  <a:srgbClr val="990099"/>
                </a:solidFill>
              </a:rPr>
              <a:t>Tutorials</a:t>
            </a:r>
          </a:p>
          <a:p>
            <a:pPr lvl="1"/>
            <a:r>
              <a:rPr lang="en-US" smtClean="0">
                <a:solidFill>
                  <a:srgbClr val="0066FF"/>
                </a:solidFill>
              </a:rPr>
              <a:t>Bibliography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ea typeface="ＭＳ Ｐゴシック"/>
                <a:cs typeface="ＭＳ Ｐゴシック"/>
              </a:rPr>
              <a:t>Acknowledgements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ea typeface="ＭＳ Ｐゴシック" pitchFamily="-65" charset="-128"/>
              <a:cs typeface="ＭＳ Ｐゴシック" pitchFamily="-65" charset="-128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ea typeface="ＭＳ Ｐゴシック" pitchFamily="-65" charset="-128"/>
              <a:cs typeface="ＭＳ Ｐゴシック" pitchFamily="-65" charset="-128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>
                <a:solidFill>
                  <a:srgbClr val="CC3300"/>
                </a:solidFill>
                <a:ea typeface="ＭＳ Ｐゴシック" pitchFamily="-65" charset="-128"/>
                <a:cs typeface="ＭＳ Ｐゴシック" pitchFamily="-65" charset="-128"/>
              </a:rPr>
              <a:t>Subjectivity Research Group, Pittsburgh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Cem Akkaya, Yaw Gyamfi, Paul Hoffman, Josef Ruppenhofer, Swapna Somasundaran, Theresa Wilson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Cornell: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> Claire Cardie, Eric Breck, Yejin Choi, Ves Stoyanov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>
                <a:solidFill>
                  <a:srgbClr val="9933FF"/>
                </a:solidFill>
                <a:ea typeface="ＭＳ Ｐゴシック" pitchFamily="-65" charset="-128"/>
                <a:cs typeface="ＭＳ Ｐゴシック" pitchFamily="-65" charset="-128"/>
              </a:rPr>
              <a:t>Utah: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> Ellen Riloff, Sidd Patwardhan, Bill Phillips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>
                <a:solidFill>
                  <a:srgbClr val="008000"/>
                </a:solidFill>
                <a:ea typeface="ＭＳ Ｐゴシック" pitchFamily="-65" charset="-128"/>
                <a:cs typeface="ＭＳ Ｐゴシック" pitchFamily="-65" charset="-128"/>
              </a:rPr>
              <a:t>UNT: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> Rada Mihalcea, Carmen Banea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>
                <a:solidFill>
                  <a:srgbClr val="006699"/>
                </a:solidFill>
                <a:ea typeface="ＭＳ Ｐゴシック" pitchFamily="-65" charset="-128"/>
                <a:cs typeface="ＭＳ Ｐゴシック" pitchFamily="-65" charset="-128"/>
              </a:rPr>
              <a:t>NLP@Pitt: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> Wendy Chapman, Rebecca Hwa, Pam Jordan, Diane Litman, …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14745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7460" name="Picture 6" descr="arda_old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1143000"/>
            <a:ext cx="1143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7461" name="Picture 7" descr="DHS_for_pp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1752600"/>
            <a:ext cx="2057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7462" name="Group 8"/>
          <p:cNvGrpSpPr>
            <a:grpSpLocks/>
          </p:cNvGrpSpPr>
          <p:nvPr/>
        </p:nvGrpSpPr>
        <p:grpSpPr bwMode="auto">
          <a:xfrm>
            <a:off x="3505200" y="5257800"/>
            <a:ext cx="2057400" cy="1524000"/>
            <a:chOff x="288" y="240"/>
            <a:chExt cx="1469" cy="1200"/>
          </a:xfrm>
        </p:grpSpPr>
        <p:grpSp>
          <p:nvGrpSpPr>
            <p:cNvPr id="147463" name="Group 9"/>
            <p:cNvGrpSpPr>
              <a:grpSpLocks/>
            </p:cNvGrpSpPr>
            <p:nvPr/>
          </p:nvGrpSpPr>
          <p:grpSpPr bwMode="auto">
            <a:xfrm>
              <a:off x="624" y="326"/>
              <a:ext cx="1133" cy="1114"/>
              <a:chOff x="4387" y="3134"/>
              <a:chExt cx="1133" cy="1114"/>
            </a:xfrm>
          </p:grpSpPr>
          <p:pic>
            <p:nvPicPr>
              <p:cNvPr id="147465" name="Picture 10" descr="utah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4992" y="3792"/>
                <a:ext cx="528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7466" name="Picture 11" descr="pitt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4755" y="3134"/>
                <a:ext cx="624" cy="6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7467" name="Picture 12" descr="Insignia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4387" y="3698"/>
                <a:ext cx="550" cy="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47464" name="Picture 13" descr="untLogo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88" y="240"/>
              <a:ext cx="672" cy="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8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Thank you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98475" y="1295400"/>
            <a:ext cx="7807325" cy="4144963"/>
          </a:xfrm>
        </p:spPr>
        <p:txBody>
          <a:bodyPr/>
          <a:lstStyle/>
          <a:p>
            <a:r>
              <a:rPr lang="en-US" smtClean="0"/>
              <a:t>The iPhone incarnate the 21st century whereas Blackberry symbolizes an outdated technology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>
              <a:solidFill>
                <a:srgbClr val="636C6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ACL 2009                             swapna@cs.pitt.edu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98475" y="1295400"/>
            <a:ext cx="7807325" cy="4144963"/>
          </a:xfrm>
        </p:spPr>
        <p:txBody>
          <a:bodyPr/>
          <a:lstStyle/>
          <a:p>
            <a:r>
              <a:rPr lang="en-US" smtClean="0"/>
              <a:t>The iPhone </a:t>
            </a:r>
            <a:r>
              <a:rPr lang="en-US" smtClean="0">
                <a:solidFill>
                  <a:srgbClr val="000080"/>
                </a:solidFill>
              </a:rPr>
              <a:t>incarnate the 21st century </a:t>
            </a:r>
            <a:r>
              <a:rPr lang="en-US" smtClean="0"/>
              <a:t>whereas Blackberry symbolizes an </a:t>
            </a:r>
            <a:r>
              <a:rPr lang="en-US" smtClean="0">
                <a:solidFill>
                  <a:srgbClr val="C92128"/>
                </a:solidFill>
              </a:rPr>
              <a:t>outdated technology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000080"/>
                </a:solidFill>
              </a:rPr>
              <a:t>Positive </a:t>
            </a:r>
            <a:r>
              <a:rPr lang="en-US" i="1" smtClean="0"/>
              <a:t>and </a:t>
            </a:r>
            <a:r>
              <a:rPr lang="en-US" i="1" smtClean="0">
                <a:solidFill>
                  <a:srgbClr val="C92128"/>
                </a:solidFill>
              </a:rPr>
              <a:t>negative </a:t>
            </a:r>
            <a:r>
              <a:rPr lang="en-US" i="1" smtClean="0"/>
              <a:t>opinions are employed to argue for a side</a:t>
            </a:r>
          </a:p>
          <a:p>
            <a:endParaRPr lang="en-US" smtClean="0"/>
          </a:p>
          <a:p>
            <a:endParaRPr lang="en-US" smtClean="0">
              <a:solidFill>
                <a:srgbClr val="636C6C"/>
              </a:solidFill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6324600" y="2287588"/>
            <a:ext cx="2286000" cy="612775"/>
          </a:xfrm>
          <a:prstGeom prst="borderCallout1">
            <a:avLst>
              <a:gd name="adj1" fmla="val 18750"/>
              <a:gd name="adj2" fmla="val -8333"/>
              <a:gd name="adj3" fmla="val -30017"/>
              <a:gd name="adj4" fmla="val -425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Side Classification: pro-iPhone stance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6" grpId="0" animBg="1"/>
    </p:bldLst>
  </p:timing>
</p:sld>
</file>

<file path=ppt/theme/theme1.xml><?xml version="1.0" encoding="utf-8"?>
<a:theme xmlns:a="http://schemas.openxmlformats.org/drawingml/2006/main" name="bluepresent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bluepresent.thmx</Template>
  <TotalTime>9655</TotalTime>
  <Words>3725</Words>
  <Application>Microsoft Macintosh PowerPoint</Application>
  <PresentationFormat>On-screen Show (4:3)</PresentationFormat>
  <Paragraphs>947</Paragraphs>
  <Slides>74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21</vt:i4>
      </vt:variant>
      <vt:variant>
        <vt:lpstr>Slide Titles</vt:lpstr>
      </vt:variant>
      <vt:variant>
        <vt:i4>74</vt:i4>
      </vt:variant>
    </vt:vector>
  </HeadingPairs>
  <TitlesOfParts>
    <vt:vector size="100" baseType="lpstr">
      <vt:lpstr>Arial</vt:lpstr>
      <vt:lpstr>Wingdings</vt:lpstr>
      <vt:lpstr>Calibri</vt:lpstr>
      <vt:lpstr>Monotype Sorts</vt:lpstr>
      <vt:lpstr>ＭＳ Ｐゴシック</vt:lpstr>
      <vt:lpstr>bluepresent</vt:lpstr>
      <vt:lpstr>bluepresent</vt:lpstr>
      <vt:lpstr>bluepresent</vt:lpstr>
      <vt:lpstr>bluepresent</vt:lpstr>
      <vt:lpstr>bluepresent</vt:lpstr>
      <vt:lpstr>bluepresent</vt:lpstr>
      <vt:lpstr>bluepresent</vt:lpstr>
      <vt:lpstr>bluepresent</vt:lpstr>
      <vt:lpstr>bluepresent</vt:lpstr>
      <vt:lpstr>bluepresent</vt:lpstr>
      <vt:lpstr>bluepresent</vt:lpstr>
      <vt:lpstr>bluepresent</vt:lpstr>
      <vt:lpstr>bluepresent</vt:lpstr>
      <vt:lpstr>bluepresent</vt:lpstr>
      <vt:lpstr>bluepresent</vt:lpstr>
      <vt:lpstr>bluepresent</vt:lpstr>
      <vt:lpstr>bluepresent</vt:lpstr>
      <vt:lpstr>bluepresent</vt:lpstr>
      <vt:lpstr>bluepresent</vt:lpstr>
      <vt:lpstr>bluepresent</vt:lpstr>
      <vt:lpstr>bluepresent</vt:lpstr>
      <vt:lpstr>Recognizing Stances in Online Debates </vt:lpstr>
      <vt:lpstr>Recognizing Stances in Online Debates </vt:lpstr>
      <vt:lpstr>Recognizing Stances in Online Debates </vt:lpstr>
      <vt:lpstr>Recognizing Stances in Online Debates </vt:lpstr>
      <vt:lpstr>Slide 5</vt:lpstr>
      <vt:lpstr>Slide 6</vt:lpstr>
      <vt:lpstr>Goal</vt:lpstr>
      <vt:lpstr>Challenges</vt:lpstr>
      <vt:lpstr>Challenges</vt:lpstr>
      <vt:lpstr>Challenges</vt:lpstr>
      <vt:lpstr>Challenges</vt:lpstr>
      <vt:lpstr>Challenges</vt:lpstr>
      <vt:lpstr>Challenges</vt:lpstr>
      <vt:lpstr>Challenges</vt:lpstr>
      <vt:lpstr>Challenges</vt:lpstr>
      <vt:lpstr>Challenges</vt:lpstr>
      <vt:lpstr>Challenges</vt:lpstr>
      <vt:lpstr>Challenges</vt:lpstr>
      <vt:lpstr>Challenges</vt:lpstr>
      <vt:lpstr>Challenges</vt:lpstr>
      <vt:lpstr>Challenges</vt:lpstr>
      <vt:lpstr>Challenges</vt:lpstr>
      <vt:lpstr>Challenges: Summary</vt:lpstr>
      <vt:lpstr>Challenges: Summary</vt:lpstr>
      <vt:lpstr>Challenges: Summary</vt:lpstr>
      <vt:lpstr>Our Approach</vt:lpstr>
      <vt:lpstr>Our Approach</vt:lpstr>
      <vt:lpstr>Our Approach</vt:lpstr>
      <vt:lpstr>Our Approach</vt:lpstr>
      <vt:lpstr>Methodology</vt:lpstr>
      <vt:lpstr>Methodology</vt:lpstr>
      <vt:lpstr>Methodology: Learning associations  </vt:lpstr>
      <vt:lpstr>Methodology: Learning associations  </vt:lpstr>
      <vt:lpstr>Methodology: Learning associations  </vt:lpstr>
      <vt:lpstr>Methodology: Learning associations  </vt:lpstr>
      <vt:lpstr>Methodology: Learning associations  </vt:lpstr>
      <vt:lpstr>Methodology: Learning associations  </vt:lpstr>
      <vt:lpstr>Methodology: Learning associations  </vt:lpstr>
      <vt:lpstr>Methodology: Learning associations  </vt:lpstr>
      <vt:lpstr>Methodology: Learning associations  </vt:lpstr>
      <vt:lpstr>Methodology: Learning associations  </vt:lpstr>
      <vt:lpstr>Slide 42</vt:lpstr>
      <vt:lpstr>Associations with topic-polarity</vt:lpstr>
      <vt:lpstr>Methodology: Learning associations  </vt:lpstr>
      <vt:lpstr>Slide 45</vt:lpstr>
      <vt:lpstr>Methodology</vt:lpstr>
      <vt:lpstr>Methodology: Stance Classification</vt:lpstr>
      <vt:lpstr>Methodology: Stance Classification</vt:lpstr>
      <vt:lpstr>Methodology: Stance Classification</vt:lpstr>
      <vt:lpstr>Methodology: Stance Classification</vt:lpstr>
      <vt:lpstr>Methodology: Stance Classification</vt:lpstr>
      <vt:lpstr>Slide 52</vt:lpstr>
      <vt:lpstr>Slide 53</vt:lpstr>
      <vt:lpstr>Slide 54</vt:lpstr>
      <vt:lpstr>Methodology: Stance Classification</vt:lpstr>
      <vt:lpstr>Methodology: Stance Classification</vt:lpstr>
      <vt:lpstr>Methodology: Stance Classification</vt:lpstr>
      <vt:lpstr>Concession Handling </vt:lpstr>
      <vt:lpstr>Concession Handling </vt:lpstr>
      <vt:lpstr>Slide 60</vt:lpstr>
      <vt:lpstr>Slide 61</vt:lpstr>
      <vt:lpstr>Methodology: Stance Classification</vt:lpstr>
      <vt:lpstr>Slide 63</vt:lpstr>
      <vt:lpstr>Slide 64</vt:lpstr>
      <vt:lpstr>Methodology: Stance Classification</vt:lpstr>
      <vt:lpstr>Slide 66</vt:lpstr>
      <vt:lpstr>Slide 67</vt:lpstr>
      <vt:lpstr>Slide 68</vt:lpstr>
      <vt:lpstr>Slide 69</vt:lpstr>
      <vt:lpstr>Summing Up</vt:lpstr>
      <vt:lpstr>Summing Up</vt:lpstr>
      <vt:lpstr>Pointers</vt:lpstr>
      <vt:lpstr>Acknowledgements</vt:lpstr>
      <vt:lpstr>Slide 74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Recognizing Stances in Online Debates</dc:title>
  <dc:creator>swapna</dc:creator>
  <cp:lastModifiedBy>Janyce M. Wiebe</cp:lastModifiedBy>
  <cp:revision>256</cp:revision>
  <cp:lastPrinted>2009-07-31T01:28:50Z</cp:lastPrinted>
  <dcterms:created xsi:type="dcterms:W3CDTF">2009-08-11T05:19:28Z</dcterms:created>
  <dcterms:modified xsi:type="dcterms:W3CDTF">2009-08-20T16:15:54Z</dcterms:modified>
</cp:coreProperties>
</file>