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notesSlides/notesSlide28.xml" ContentType="application/vnd.openxmlformats-officedocument.presentationml.notesSlide+xml"/>
  <Override PartName="/ppt/embeddings/oleObject2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308" r:id="rId9"/>
    <p:sldId id="267" r:id="rId10"/>
    <p:sldId id="271" r:id="rId11"/>
    <p:sldId id="330" r:id="rId12"/>
    <p:sldId id="329" r:id="rId13"/>
    <p:sldId id="275" r:id="rId14"/>
    <p:sldId id="266" r:id="rId15"/>
    <p:sldId id="273" r:id="rId16"/>
    <p:sldId id="276" r:id="rId17"/>
    <p:sldId id="277" r:id="rId18"/>
    <p:sldId id="296" r:id="rId19"/>
    <p:sldId id="297" r:id="rId20"/>
    <p:sldId id="298" r:id="rId21"/>
    <p:sldId id="299" r:id="rId22"/>
    <p:sldId id="300" r:id="rId23"/>
    <p:sldId id="322" r:id="rId24"/>
    <p:sldId id="274" r:id="rId25"/>
    <p:sldId id="278" r:id="rId26"/>
    <p:sldId id="314" r:id="rId27"/>
    <p:sldId id="323" r:id="rId28"/>
    <p:sldId id="321" r:id="rId29"/>
    <p:sldId id="279" r:id="rId30"/>
    <p:sldId id="324" r:id="rId31"/>
    <p:sldId id="295" r:id="rId32"/>
    <p:sldId id="309" r:id="rId33"/>
    <p:sldId id="310" r:id="rId34"/>
    <p:sldId id="286" r:id="rId35"/>
    <p:sldId id="304" r:id="rId36"/>
    <p:sldId id="305" r:id="rId37"/>
    <p:sldId id="303" r:id="rId38"/>
    <p:sldId id="287" r:id="rId39"/>
    <p:sldId id="288" r:id="rId40"/>
    <p:sldId id="289" r:id="rId41"/>
    <p:sldId id="290" r:id="rId42"/>
    <p:sldId id="316" r:id="rId43"/>
    <p:sldId id="328" r:id="rId44"/>
    <p:sldId id="325" r:id="rId45"/>
    <p:sldId id="317" r:id="rId46"/>
    <p:sldId id="327" r:id="rId47"/>
    <p:sldId id="318" r:id="rId48"/>
    <p:sldId id="319" r:id="rId49"/>
    <p:sldId id="320" r:id="rId50"/>
    <p:sldId id="32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8215" autoAdjust="0"/>
  </p:normalViewPr>
  <p:slideViewPr>
    <p:cSldViewPr snapToGrid="0" snapToObjects="1">
      <p:cViewPr>
        <p:scale>
          <a:sx n="99" d="100"/>
          <a:sy n="99" d="100"/>
        </p:scale>
        <p:origin x="-181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CDDF6-6C00-614F-869D-794CE9F07FE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4109-800F-4648-A3B5-B4188C42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4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CABBB-9FDF-D143-9C71-B1586F0D202C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414E4-C260-434E-8615-0288F375C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47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 everyone. this is Lingjia Deng from…</a:t>
            </a:r>
          </a:p>
          <a:p>
            <a:r>
              <a:rPr lang="en-US" dirty="0" smtClean="0"/>
              <a:t>It’s really my honor</a:t>
            </a:r>
            <a:r>
              <a:rPr lang="en-US" baseline="0" dirty="0" smtClean="0"/>
              <a:t> to share our work with everyone here today.</a:t>
            </a:r>
          </a:p>
          <a:p>
            <a:r>
              <a:rPr lang="en-US" baseline="0" dirty="0" smtClean="0"/>
              <a:t>This work is collaborated with my advisor, Dr. </a:t>
            </a:r>
            <a:r>
              <a:rPr lang="en-US" baseline="0" dirty="0" err="1" smtClean="0"/>
              <a:t>Janyce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Wiebe</a:t>
            </a:r>
            <a:r>
              <a:rPr lang="en-US" baseline="0" dirty="0" smtClean="0"/>
              <a:t> and my </a:t>
            </a:r>
            <a:r>
              <a:rPr lang="en-US" baseline="0" dirty="0" err="1" smtClean="0"/>
              <a:t>labmate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Yoonjung</a:t>
            </a:r>
            <a:r>
              <a:rPr lang="en-US" baseline="0" dirty="0" smtClean="0"/>
              <a:t> Choi</a:t>
            </a:r>
          </a:p>
          <a:p>
            <a:r>
              <a:rPr lang="en-US" baseline="0" dirty="0" smtClean="0"/>
              <a:t>In this work, we focus on joint inference…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9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work,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1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6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much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classifying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explicit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investigating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directly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sentiment;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bridge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goodFor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badFor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inferences;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previous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define…</a:t>
            </a:r>
          </a:p>
          <a:p>
            <a:r>
              <a:rPr lang="en-US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makes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automatic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 now, I’m always talking about </a:t>
            </a:r>
            <a:r>
              <a:rPr lang="en-US" baseline="0" dirty="0" smtClean="0"/>
              <a:t>inferences</a:t>
            </a:r>
            <a:r>
              <a:rPr lang="en-US" dirty="0" smtClean="0"/>
              <a:t>. Next I’ll talk about implicature, that </a:t>
            </a:r>
            <a:r>
              <a:rPr lang="en-US" baseline="0" dirty="0" smtClean="0"/>
              <a:t>how we do the opinion inference.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8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our example, the writer is negative toward the costs, and lower is a </a:t>
            </a:r>
            <a:r>
              <a:rPr lang="en-US" dirty="0" err="1" smtClean="0"/>
              <a:t>badFor</a:t>
            </a:r>
            <a:r>
              <a:rPr lang="en-US" dirty="0" smtClean="0"/>
              <a:t> event</a:t>
            </a:r>
          </a:p>
          <a:p>
            <a:r>
              <a:rPr lang="en-US" dirty="0" smtClean="0"/>
              <a:t>we infer the writer is positive toward the lower event, because it could decrease </a:t>
            </a:r>
            <a:r>
              <a:rPr lang="en-US" dirty="0" err="1" smtClean="0"/>
              <a:t>sth</a:t>
            </a:r>
            <a:r>
              <a:rPr lang="en-US" dirty="0" smtClean="0"/>
              <a:t> we don’t like</a:t>
            </a:r>
          </a:p>
          <a:p>
            <a:r>
              <a:rPr lang="en-US" dirty="0" smtClean="0"/>
              <a:t>further,</a:t>
            </a:r>
            <a:r>
              <a:rPr lang="en-US" baseline="0" dirty="0" smtClean="0"/>
              <a:t> we infer the writer is positive toward the bill, because it conducts the event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generalize it as a rule. </a:t>
            </a:r>
          </a:p>
          <a:p>
            <a:r>
              <a:rPr lang="en-US" baseline="0" dirty="0" smtClean="0"/>
              <a:t>If the writer is negative toward the theme, and it is a </a:t>
            </a:r>
            <a:r>
              <a:rPr lang="en-US" baseline="0" dirty="0" err="1" smtClean="0"/>
              <a:t>badFor</a:t>
            </a:r>
            <a:r>
              <a:rPr lang="en-US" baseline="0" dirty="0" smtClean="0"/>
              <a:t> event,</a:t>
            </a:r>
          </a:p>
          <a:p>
            <a:r>
              <a:rPr lang="en-US" baseline="0" dirty="0" smtClean="0"/>
              <a:t>then the writer is positive toward the event</a:t>
            </a:r>
          </a:p>
          <a:p>
            <a:r>
              <a:rPr lang="en-US" baseline="0" dirty="0" smtClean="0"/>
              <a:t>and the writer is positive toward the agent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2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previous</a:t>
            </a:r>
            <a:r>
              <a:rPr lang="en-US" baseline="0" dirty="0" smtClean="0"/>
              <a:t> work, we list all inference rules related to gfbf events. Here I summarize them in this today.</a:t>
            </a:r>
          </a:p>
          <a:p>
            <a:r>
              <a:rPr lang="en-US" baseline="0" dirty="0" smtClean="0"/>
              <a:t>We have two interesting discoveries: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is, if it is a </a:t>
            </a:r>
            <a:r>
              <a:rPr lang="en-US" baseline="0" dirty="0" err="1" smtClean="0"/>
              <a:t>goodFor</a:t>
            </a:r>
            <a:r>
              <a:rPr lang="en-US" baseline="0" dirty="0" smtClean="0"/>
              <a:t> event, </a:t>
            </a:r>
          </a:p>
          <a:p>
            <a:r>
              <a:rPr lang="en-US" baseline="0" dirty="0" smtClean="0"/>
              <a:t>second is, if it is a </a:t>
            </a:r>
            <a:r>
              <a:rPr lang="en-US" baseline="0" dirty="0" err="1" smtClean="0"/>
              <a:t>badFor</a:t>
            </a:r>
            <a:r>
              <a:rPr lang="en-US" baseline="0" dirty="0" smtClean="0"/>
              <a:t>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9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we go into the main part,</a:t>
            </a:r>
            <a:r>
              <a:rPr lang="en-US" baseline="0" dirty="0" smtClean="0"/>
              <a:t> the optimization framework.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I’ll talk about local detectors, and introduce how the optimization framework works, and then the objective function and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4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to what</a:t>
            </a:r>
            <a:r>
              <a:rPr lang="en-US" baseline="0" dirty="0" smtClean="0"/>
              <a:t> we state above, given a ……</a:t>
            </a:r>
          </a:p>
          <a:p>
            <a:r>
              <a:rPr lang="en-US" baseline="0" dirty="0" smtClean="0"/>
              <a:t>our goal is to answer the four questions below…</a:t>
            </a:r>
          </a:p>
          <a:p>
            <a:r>
              <a:rPr lang="en-US" baseline="0" dirty="0" smtClean="0"/>
              <a:t>Local detectors are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85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judging whether the event is </a:t>
            </a:r>
            <a:r>
              <a:rPr lang="en-US" dirty="0" err="1" smtClean="0"/>
              <a:t>goodfor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badfor</a:t>
            </a:r>
            <a:r>
              <a:rPr lang="en-US" baseline="0" dirty="0" smtClean="0"/>
              <a:t>, we utilize a sense-level gfbf lexicon developed by </a:t>
            </a:r>
            <a:r>
              <a:rPr lang="en-US" baseline="0" dirty="0" err="1" smtClean="0"/>
              <a:t>yoonjung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look up each gfbf span in the lexicon. if it has m….</a:t>
            </a:r>
          </a:p>
          <a:p>
            <a:r>
              <a:rPr lang="en-US" baseline="0" dirty="0" smtClean="0"/>
              <a:t>the event has a </a:t>
            </a:r>
            <a:r>
              <a:rPr lang="en-US" baseline="0" dirty="0" err="1" smtClean="0"/>
              <a:t>goodfor</a:t>
            </a:r>
            <a:r>
              <a:rPr lang="en-US" baseline="0" dirty="0" smtClean="0"/>
              <a:t> score, which is m divided by the sum of m and n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badfor</a:t>
            </a:r>
            <a:r>
              <a:rPr lang="en-US" baseline="0" dirty="0" smtClean="0"/>
              <a:t> score is n divided by the sum of m and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8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judging whether the event has a reverser or not, we utilize a word-level</a:t>
            </a:r>
            <a:r>
              <a:rPr lang="en-US" baseline="0" dirty="0" smtClean="0"/>
              <a:t> …developed by…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categorize the reversers into three categories</a:t>
            </a:r>
          </a:p>
          <a:p>
            <a:r>
              <a:rPr lang="en-US" baseline="0" dirty="0" smtClean="0"/>
              <a:t>first it is negation</a:t>
            </a:r>
          </a:p>
          <a:p>
            <a:r>
              <a:rPr lang="en-US" baseline="0" dirty="0" smtClean="0"/>
              <a:t>second is verb reverser, such as this sentence…</a:t>
            </a:r>
          </a:p>
          <a:p>
            <a:r>
              <a:rPr lang="en-US" baseline="0" dirty="0" smtClean="0"/>
              <a:t>“new rules…”</a:t>
            </a:r>
          </a:p>
          <a:p>
            <a:r>
              <a:rPr lang="en-US" baseline="0" dirty="0" smtClean="0"/>
              <a:t>the reverser prevent stops overcharging from happening</a:t>
            </a:r>
          </a:p>
          <a:p>
            <a:r>
              <a:rPr lang="en-US" baseline="0" dirty="0" smtClean="0"/>
              <a:t>third is other</a:t>
            </a:r>
          </a:p>
          <a:p>
            <a:r>
              <a:rPr lang="en-US" baseline="0" dirty="0" smtClean="0"/>
              <a:t>for example, without is the reverser of hurting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3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I’ll give a brief</a:t>
            </a:r>
            <a:r>
              <a:rPr lang="en-US" baseline="0" dirty="0" smtClean="0"/>
              <a:t> introduction about what this work could do. </a:t>
            </a:r>
          </a:p>
          <a:p>
            <a:r>
              <a:rPr lang="en-US" baseline="0" dirty="0" smtClean="0"/>
              <a:t>Then I’ll talk about the </a:t>
            </a:r>
            <a:r>
              <a:rPr lang="en-US" baseline="0" dirty="0" err="1" smtClean="0"/>
              <a:t>goodFor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badFor</a:t>
            </a:r>
            <a:r>
              <a:rPr lang="en-US" baseline="0" dirty="0" smtClean="0"/>
              <a:t> Implicature this work is relying on. </a:t>
            </a:r>
          </a:p>
          <a:p>
            <a:r>
              <a:rPr lang="en-US" baseline="0" dirty="0" smtClean="0"/>
              <a:t>Next I’ll introduce the whole framework in details, followed by the experiment result and the conclusions.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3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previous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slide</a:t>
            </a:r>
          </a:p>
          <a:p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stanford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reverser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gfbf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span</a:t>
            </a:r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reverser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reverser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is….</a:t>
            </a:r>
          </a:p>
          <a:p>
            <a:r>
              <a:rPr lang="en-US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reverser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reciprocal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6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extracting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spans,</a:t>
            </a:r>
          </a:p>
          <a:p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candidates</a:t>
            </a:r>
          </a:p>
          <a:p>
            <a:r>
              <a:rPr lang="en-US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semantic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semantic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role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labelling</a:t>
            </a:r>
            <a:endParaRPr lang="en-US" altLang="zh-CN" dirty="0" smtClean="0"/>
          </a:p>
          <a:p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syntactic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Stanford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parser</a:t>
            </a:r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candidate…</a:t>
            </a:r>
          </a:p>
          <a:p>
            <a:r>
              <a:rPr lang="en-US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6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locally,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adopt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previous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</a:p>
          <a:p>
            <a:endParaRPr lang="en-US" dirty="0" smtClean="0"/>
          </a:p>
          <a:p>
            <a:r>
              <a:rPr lang="en-US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majority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voting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5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resources</a:t>
            </a:r>
          </a:p>
          <a:p>
            <a:endParaRPr lang="en-US" dirty="0" smtClean="0"/>
          </a:p>
          <a:p>
            <a:r>
              <a:rPr lang="en-US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agent/theme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3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we go into the main part,</a:t>
            </a:r>
            <a:r>
              <a:rPr lang="en-US" baseline="0" dirty="0" smtClean="0"/>
              <a:t> the optimization framework.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I’ll talk about local detectors, and introduce how the optimization framework works, and then the objective function and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4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above,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gfbf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</a:t>
            </a:r>
          </a:p>
          <a:p>
            <a:endParaRPr lang="en-US" dirty="0" smtClean="0"/>
          </a:p>
          <a:p>
            <a:r>
              <a:rPr lang="en-US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scores: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goodfor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badfor</a:t>
            </a:r>
            <a:endParaRPr lang="en-US" altLang="zh-CN" dirty="0" smtClean="0"/>
          </a:p>
          <a:p>
            <a:r>
              <a:rPr lang="en-US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representing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reverser</a:t>
            </a:r>
          </a:p>
          <a:p>
            <a:r>
              <a:rPr lang="en-US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candidates</a:t>
            </a:r>
          </a:p>
          <a:p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negative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02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goal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to select a subset of labels containing:</a:t>
            </a:r>
          </a:p>
          <a:p>
            <a:r>
              <a:rPr lang="en-US" dirty="0" smtClean="0"/>
              <a:t>……</a:t>
            </a:r>
          </a:p>
          <a:p>
            <a:r>
              <a:rPr lang="en-US" dirty="0" smtClean="0"/>
              <a:t>……</a:t>
            </a:r>
          </a:p>
          <a:p>
            <a:r>
              <a:rPr lang="en-US" dirty="0" smtClean="0"/>
              <a:t>…..</a:t>
            </a:r>
          </a:p>
          <a:p>
            <a:r>
              <a:rPr lang="en-US" dirty="0" smtClean="0"/>
              <a:t>……</a:t>
            </a:r>
          </a:p>
          <a:p>
            <a:endParaRPr lang="en-US" dirty="0" smtClean="0"/>
          </a:p>
          <a:p>
            <a:r>
              <a:rPr lang="en-US" dirty="0" smtClean="0"/>
              <a:t>there’re so many labels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Fortunately, the…..</a:t>
            </a:r>
          </a:p>
          <a:p>
            <a:r>
              <a:rPr lang="en-US" baseline="0" dirty="0" smtClean="0"/>
              <a:t>these dependencies are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10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we go into the main part,</a:t>
            </a:r>
            <a:r>
              <a:rPr lang="en-US" baseline="0" dirty="0" smtClean="0"/>
              <a:t> the optimization framework.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I’ll talk about local detectors, and introduce how the optimization framework works, and then the objective function and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4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objective function, we have two sets of variables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is agent/theme</a:t>
            </a:r>
          </a:p>
          <a:p>
            <a:r>
              <a:rPr lang="en-US" baseline="0" dirty="0" smtClean="0"/>
              <a:t>the other is gfbf event </a:t>
            </a:r>
            <a:r>
              <a:rPr lang="en-US" baseline="0" dirty="0" err="1" smtClean="0"/>
              <a:t>itsefl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each variable has its set of labels</a:t>
            </a:r>
          </a:p>
          <a:p>
            <a:r>
              <a:rPr lang="en-US" baseline="0" dirty="0" smtClean="0"/>
              <a:t>either {}</a:t>
            </a:r>
          </a:p>
          <a:p>
            <a:r>
              <a:rPr lang="en-US" baseline="0" dirty="0" smtClean="0"/>
              <a:t>or {}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&lt;</a:t>
            </a:r>
            <a:r>
              <a:rPr lang="en-US" baseline="0" dirty="0" err="1" smtClean="0"/>
              <a:t>I,k,j</a:t>
            </a:r>
            <a:r>
              <a:rPr lang="en-US" baseline="0" dirty="0" smtClean="0"/>
              <a:t>&gt; is a triple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2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 with the previously slide,</a:t>
            </a:r>
          </a:p>
          <a:p>
            <a:r>
              <a:rPr lang="en-US" dirty="0" err="1" smtClean="0"/>
              <a:t>ic</a:t>
            </a:r>
            <a:r>
              <a:rPr lang="en-US" dirty="0" smtClean="0"/>
              <a:t> means</a:t>
            </a:r>
            <a:r>
              <a:rPr lang="en-US" baseline="0" dirty="0" smtClean="0"/>
              <a:t> that variable I is </a:t>
            </a:r>
            <a:r>
              <a:rPr lang="en-US" baseline="0" dirty="0" err="1" smtClean="0"/>
              <a:t>assinged</a:t>
            </a:r>
            <a:r>
              <a:rPr lang="en-US" baseline="0" dirty="0" smtClean="0"/>
              <a:t> with label c</a:t>
            </a:r>
          </a:p>
          <a:p>
            <a:endParaRPr lang="en-US" baseline="0" dirty="0" smtClean="0"/>
          </a:p>
          <a:p>
            <a:r>
              <a:rPr lang="en-US" baseline="0" dirty="0" smtClean="0"/>
              <a:t>p is the score returned by the local detector, representing the probability variable I being </a:t>
            </a:r>
            <a:r>
              <a:rPr lang="en-US" baseline="0" dirty="0" err="1" smtClean="0"/>
              <a:t>assinged</a:t>
            </a:r>
            <a:r>
              <a:rPr lang="en-US" baseline="0" dirty="0" smtClean="0"/>
              <a:t> with label c</a:t>
            </a:r>
          </a:p>
          <a:p>
            <a:r>
              <a:rPr lang="en-US" baseline="0" dirty="0" smtClean="0"/>
              <a:t>u is the binary indicator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thus, </a:t>
            </a:r>
          </a:p>
          <a:p>
            <a:r>
              <a:rPr lang="en-US" baseline="0" dirty="0" smtClean="0"/>
              <a:t>the first part of the objective function assigns values to u, meaning that </a:t>
            </a:r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try to </a:t>
            </a:r>
            <a:r>
              <a:rPr lang="en-US" dirty="0" smtClean="0"/>
              <a:t>maximize</a:t>
            </a:r>
            <a:r>
              <a:rPr lang="en-US" baseline="0" dirty="0" smtClean="0"/>
              <a:t> the scores given ……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besides this, </a:t>
            </a:r>
            <a:r>
              <a:rPr lang="en-US" baseline="0" dirty="0" err="1" smtClean="0"/>
              <a:t>epliso</a:t>
            </a:r>
            <a:r>
              <a:rPr lang="en-US" baseline="0" dirty="0" smtClean="0"/>
              <a:t> and theta are slack variables of triples, representing…..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thus, the second of the objective function assigns values to epsilon and theta, meaning that </a:t>
            </a:r>
          </a:p>
          <a:p>
            <a:r>
              <a:rPr lang="en-US" baseline="0" dirty="0" smtClean="0"/>
              <a:t>we try to minimize…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can see, we use ILP to solve this problem.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46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we go into the main part,</a:t>
            </a:r>
            <a:r>
              <a:rPr lang="en-US" baseline="0" dirty="0" smtClean="0"/>
              <a:t> the optimization framework.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I’ll talk about local detectors, and introduce how the optimization framework works, and then the objective function and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introduce our work</a:t>
            </a:r>
            <a:r>
              <a:rPr lang="en-US" baseline="0" dirty="0" smtClean="0"/>
              <a:t>, b</a:t>
            </a:r>
            <a:r>
              <a:rPr lang="en-US" dirty="0" smtClean="0"/>
              <a:t>efore go into details, let’s first image</a:t>
            </a:r>
            <a:r>
              <a:rPr lang="en-US" baseline="0" dirty="0" smtClean="0"/>
              <a:t> a scenario.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60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constraints,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 have basic</a:t>
            </a:r>
            <a:r>
              <a:rPr lang="en-US" altLang="zh-CN" baseline="0" dirty="0" smtClean="0"/>
              <a:t> constraints consistent with our description of the framework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gfbf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variable,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chooses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either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gf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bd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variable,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chooses…</a:t>
            </a:r>
          </a:p>
          <a:p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theme,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30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Besides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constraints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gfbf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imiplicatures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gf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</a:p>
          <a:p>
            <a:endParaRPr lang="en-US" dirty="0" smtClean="0"/>
          </a:p>
          <a:p>
            <a:r>
              <a:rPr lang="en-US" dirty="0" smtClean="0"/>
              <a:t>this part is</a:t>
            </a:r>
            <a:r>
              <a:rPr lang="en-US" baseline="0" dirty="0" smtClean="0"/>
              <a:t> 1 if it is </a:t>
            </a:r>
            <a:r>
              <a:rPr lang="en-US" baseline="0" dirty="0" err="1" smtClean="0"/>
              <a:t>gf</a:t>
            </a:r>
            <a:r>
              <a:rPr lang="en-US" baseline="0" dirty="0" smtClean="0"/>
              <a:t>; it is 0 if it is bf. this slack variable is 1 means this triple is an exception of the </a:t>
            </a:r>
            <a:r>
              <a:rPr lang="en-US" baseline="0" dirty="0" err="1" smtClean="0"/>
              <a:t>gf</a:t>
            </a:r>
            <a:r>
              <a:rPr lang="en-US" baseline="0" dirty="0" smtClean="0"/>
              <a:t> rule.</a:t>
            </a:r>
          </a:p>
          <a:p>
            <a:r>
              <a:rPr lang="en-US" baseline="0" dirty="0" smtClean="0"/>
              <a:t>if this is 1 and this is zero, that means this </a:t>
            </a:r>
            <a:r>
              <a:rPr lang="en-US" baseline="0" dirty="0" err="1" smtClean="0"/>
              <a:t>gf</a:t>
            </a:r>
            <a:r>
              <a:rPr lang="en-US" baseline="0" dirty="0" smtClean="0"/>
              <a:t> triple doesn’t violate the </a:t>
            </a:r>
            <a:r>
              <a:rPr lang="en-US" baseline="0" dirty="0" err="1" smtClean="0"/>
              <a:t>gf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sulres</a:t>
            </a:r>
            <a:r>
              <a:rPr lang="en-US" baseline="0" dirty="0" smtClean="0"/>
              <a:t>. and that constraints the this part to be 0.</a:t>
            </a:r>
          </a:p>
          <a:p>
            <a:r>
              <a:rPr lang="en-US" baseline="0" dirty="0" smtClean="0"/>
              <a:t>thus, if this sum is 1, representing agent I is positive, then this sum must be 1, representing theme j is positive.</a:t>
            </a:r>
          </a:p>
          <a:p>
            <a:r>
              <a:rPr lang="en-US" baseline="0" dirty="0" smtClean="0"/>
              <a:t>similarly, if this sum is 0, this sum must be 0 two, representing they must not be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49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 also the bf constraint.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bf event,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opposite</a:t>
            </a:r>
          </a:p>
          <a:p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this part is</a:t>
            </a:r>
            <a:r>
              <a:rPr lang="en-US" baseline="0" dirty="0" smtClean="0"/>
              <a:t> 1 if it is bf; it is 0 if it is </a:t>
            </a:r>
            <a:r>
              <a:rPr lang="en-US" baseline="0" dirty="0" err="1" smtClean="0"/>
              <a:t>gf</a:t>
            </a:r>
            <a:r>
              <a:rPr lang="en-US" baseline="0" dirty="0" smtClean="0"/>
              <a:t>. this slack variable is 1 means this triple is an exception of the </a:t>
            </a:r>
            <a:r>
              <a:rPr lang="en-US" baseline="0" dirty="0" err="1" smtClean="0"/>
              <a:t>bfrule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if this is 1 and this is zero, that means this bf triple doesn’t violate the bf </a:t>
            </a:r>
            <a:r>
              <a:rPr lang="en-US" baseline="0" dirty="0" err="1" smtClean="0"/>
              <a:t>sulres</a:t>
            </a:r>
            <a:r>
              <a:rPr lang="en-US" baseline="0" dirty="0" smtClean="0"/>
              <a:t>. and that constraints the this part to be 0.</a:t>
            </a:r>
          </a:p>
          <a:p>
            <a:r>
              <a:rPr lang="en-US" baseline="0" dirty="0" smtClean="0"/>
              <a:t>thus, if this sum is 1, representing agent I is positive, then this sum must be 0, representing theme cannot be positive.</a:t>
            </a:r>
          </a:p>
          <a:p>
            <a:r>
              <a:rPr lang="en-US" baseline="0" dirty="0" smtClean="0"/>
              <a:t>similarly, if this sum is 0, this sum must be 1, representing the agent cannot be positive and the theme must be positive.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8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implement the framework and evaluate on the gfbf</a:t>
            </a:r>
            <a:r>
              <a:rPr lang="en-US" baseline="0" dirty="0" smtClean="0"/>
              <a:t> corpus.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78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sentiment detection</a:t>
            </a:r>
            <a:r>
              <a:rPr lang="en-US" baseline="0" dirty="0" smtClean="0"/>
              <a:t> evaluation, we use precision, recall and F-measure.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two definitions of auto equals to gold</a:t>
            </a:r>
          </a:p>
          <a:p>
            <a:r>
              <a:rPr lang="en-US" baseline="0" dirty="0" smtClean="0"/>
              <a:t>Recall that we’re extracting….</a:t>
            </a:r>
          </a:p>
          <a:p>
            <a:r>
              <a:rPr lang="en-US" baseline="0" dirty="0" smtClean="0"/>
              <a:t>we choose one label from the four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strict evaluation, …</a:t>
            </a:r>
          </a:p>
          <a:p>
            <a:r>
              <a:rPr lang="en-US" baseline="0" dirty="0" smtClean="0"/>
              <a:t>by relaxed evaluation….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if auto chooses the variable agent2-pos, the gold is agent1-pos</a:t>
            </a:r>
          </a:p>
          <a:p>
            <a:r>
              <a:rPr lang="en-US" baseline="0" dirty="0" smtClean="0"/>
              <a:t>by strict evaluation it is wrong because the span is wrong</a:t>
            </a:r>
          </a:p>
          <a:p>
            <a:r>
              <a:rPr lang="en-US" baseline="0" dirty="0" smtClean="0"/>
              <a:t>however, by relaxed evaluation it is correct because the sentiment is 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69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sentiment detection, we have two baselines. </a:t>
            </a:r>
          </a:p>
          <a:p>
            <a:r>
              <a:rPr lang="en-US" dirty="0" smtClean="0"/>
              <a:t>The first one is local baseline. </a:t>
            </a:r>
          </a:p>
          <a:p>
            <a:r>
              <a:rPr lang="en-US" dirty="0" smtClean="0"/>
              <a:t>For the four labels, the baseline chooses the one with maximal local score</a:t>
            </a:r>
          </a:p>
          <a:p>
            <a:r>
              <a:rPr lang="en-US" dirty="0" smtClean="0"/>
              <a:t>if the local detector…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majority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baseline,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always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chooses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agent1-pos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table.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see,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both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stric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relaxed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both</a:t>
            </a:r>
            <a:r>
              <a:rPr lang="zh-CN" altLang="en-US" dirty="0" smtClean="0"/>
              <a:t> </a:t>
            </a:r>
            <a:r>
              <a:rPr lang="en-US" altLang="zh-CN" dirty="0" smtClean="0"/>
              <a:t>F-measure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much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baselines.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because,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implicit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sentiments.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However,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inference,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hurting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precision.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Actually</a:t>
            </a:r>
            <a:r>
              <a:rPr lang="zh-CN" altLang="en-US" dirty="0" smtClean="0"/>
              <a:t>,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co-reference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higher.</a:t>
            </a:r>
            <a:r>
              <a:rPr lang="zh-CN" altLang="en-US" dirty="0" smtClean="0"/>
              <a:t> </a:t>
            </a:r>
            <a:r>
              <a:rPr lang="en-US" altLang="zh-CN" dirty="0" smtClean="0"/>
              <a:t>Due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here.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1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extracting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agent/theme,</a:t>
            </a:r>
            <a:r>
              <a:rPr lang="zh-CN" altLang="en-US" dirty="0" smtClean="0"/>
              <a:t> </a:t>
            </a:r>
            <a:r>
              <a:rPr lang="en-US" altLang="zh-CN" dirty="0" smtClean="0"/>
              <a:t>judging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gfbf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polarity,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reverser,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For each part, the local baseline chooses the local detector’s result</a:t>
            </a:r>
          </a:p>
          <a:p>
            <a:endParaRPr lang="en-US" dirty="0" smtClean="0"/>
          </a:p>
          <a:p>
            <a:r>
              <a:rPr lang="en-US" dirty="0" smtClean="0"/>
              <a:t>As shown in this table, the ILP has</a:t>
            </a:r>
            <a:r>
              <a:rPr lang="en-US" baseline="0" dirty="0" smtClean="0"/>
              <a:t> higher performance than the baselines, especially 7 points more in accuracy in judging the gfbf polarity. </a:t>
            </a:r>
          </a:p>
          <a:p>
            <a:r>
              <a:rPr lang="en-US" baseline="0" dirty="0" smtClean="0"/>
              <a:t>That’s because the lexicon……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69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 the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32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locally,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adopt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previous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</a:p>
          <a:p>
            <a:endParaRPr lang="en-US" dirty="0" smtClean="0"/>
          </a:p>
          <a:p>
            <a:r>
              <a:rPr lang="en-US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majority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voting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5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resources</a:t>
            </a:r>
          </a:p>
          <a:p>
            <a:endParaRPr lang="en-US" dirty="0" smtClean="0"/>
          </a:p>
          <a:p>
            <a:r>
              <a:rPr lang="en-US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agent/theme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when the government proposed the bill of AC, we wanted to…</a:t>
            </a:r>
          </a:p>
          <a:p>
            <a:r>
              <a:rPr lang="en-US" dirty="0" smtClean="0"/>
              <a:t>Of</a:t>
            </a:r>
            <a:r>
              <a:rPr lang="en-US" baseline="0" dirty="0" smtClean="0"/>
              <a:t> course we can…</a:t>
            </a:r>
          </a:p>
          <a:p>
            <a:r>
              <a:rPr lang="en-US" baseline="0" dirty="0" smtClean="0"/>
              <a:t>However, from internet,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38FF2-C27B-3D4F-9AC1-B4B8373385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Traditionally in sentiment analysis work, we look up a sentiment lexicon and may</a:t>
            </a:r>
            <a:r>
              <a:rPr lang="en-US" baseline="0" dirty="0" smtClean="0"/>
              <a:t> find out that the writer is 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 toward the costs because ;</a:t>
            </a:r>
          </a:p>
          <a:p>
            <a:r>
              <a:rPr lang="en-US" baseline="0" dirty="0" smtClean="0"/>
              <a:t>However, what about the bill? That’s our focus but the writer doesn’t use any sentiment word modifying it</a:t>
            </a:r>
          </a:p>
          <a:p>
            <a:r>
              <a:rPr lang="en-US" baseline="0" dirty="0" smtClean="0"/>
              <a:t>As humans, we can see that the writer is positive toward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38FF2-C27B-3D4F-9AC1-B4B8373385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77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work, we</a:t>
            </a:r>
            <a:r>
              <a:rPr lang="en-US" baseline="0" dirty="0" smtClean="0"/>
              <a:t> focus on event such as lower</a:t>
            </a:r>
          </a:p>
          <a:p>
            <a:r>
              <a:rPr lang="en-US" baseline="0" dirty="0" smtClean="0"/>
              <a:t>We define it as a </a:t>
            </a:r>
            <a:r>
              <a:rPr lang="en-US" baseline="0" dirty="0" err="1" smtClean="0"/>
              <a:t>badFor</a:t>
            </a:r>
            <a:r>
              <a:rPr lang="en-US" baseline="0" dirty="0" smtClean="0"/>
              <a:t> event in our previous work. </a:t>
            </a:r>
          </a:p>
          <a:p>
            <a:r>
              <a:rPr lang="en-US" baseline="0" dirty="0" smtClean="0"/>
              <a:t>Each event is a triple, </a:t>
            </a:r>
            <a:r>
              <a:rPr lang="en-US" baseline="0" dirty="0" err="1" smtClean="0"/>
              <a:t>consiting</a:t>
            </a:r>
            <a:r>
              <a:rPr lang="en-US" baseline="0" dirty="0" smtClean="0"/>
              <a:t> of the event itself, the agent who conducts the event, and the theme who the event affects/</a:t>
            </a:r>
          </a:p>
          <a:p>
            <a:r>
              <a:rPr lang="en-US" baseline="0" dirty="0" smtClean="0"/>
              <a:t>From its wording, we can see that a </a:t>
            </a:r>
            <a:r>
              <a:rPr lang="en-US" baseline="0" dirty="0" err="1" smtClean="0"/>
              <a:t>godoFor</a:t>
            </a:r>
            <a:r>
              <a:rPr lang="en-US" baseline="0" dirty="0" smtClean="0"/>
              <a:t> event has a positive effect on the theme, such as</a:t>
            </a:r>
          </a:p>
          <a:p>
            <a:r>
              <a:rPr lang="en-US" baseline="0" dirty="0" smtClean="0"/>
              <a:t>and a </a:t>
            </a:r>
            <a:r>
              <a:rPr lang="en-US" baseline="0" dirty="0" err="1" smtClean="0"/>
              <a:t>badFor</a:t>
            </a:r>
            <a:r>
              <a:rPr lang="en-US" baseline="0" dirty="0" smtClean="0"/>
              <a:t> event has a negative effect on the theme, such 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Besides, we also introduce reverser in our previous work. A reverser is part of the event, and it </a:t>
            </a:r>
            <a:r>
              <a:rPr lang="en-US" baseline="0" dirty="0" err="1" smtClean="0"/>
              <a:t>filps</a:t>
            </a:r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such as negation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9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annotated a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corpus.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In the corpus, we annotate where are the events, what are the agents and the themes</a:t>
            </a:r>
          </a:p>
          <a:p>
            <a:r>
              <a:rPr lang="en-US" baseline="0" dirty="0" smtClean="0"/>
              <a:t>whether it is </a:t>
            </a:r>
            <a:r>
              <a:rPr lang="en-US" baseline="0" dirty="0" err="1" smtClean="0"/>
              <a:t>goodFor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badFor</a:t>
            </a:r>
            <a:r>
              <a:rPr lang="en-US" baseline="0" dirty="0" smtClean="0"/>
              <a:t>, and the writer’s sentiment toward…</a:t>
            </a:r>
          </a:p>
          <a:p>
            <a:r>
              <a:rPr lang="en-US" baseline="0" dirty="0" smtClean="0"/>
              <a:t>Surprisingly,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2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the ultimate goal</a:t>
            </a:r>
          </a:p>
          <a:p>
            <a:endParaRPr lang="en-US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build such a system 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a document, we</a:t>
            </a:r>
            <a:r>
              <a:rPr lang="en-US" baseline="0" dirty="0" smtClean="0"/>
              <a:t> need to answer several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Previously, we have developed a graph=based sentiment propagation model, which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4E4-C260-434E-8615-0288F375CF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7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BD2D-36A3-874A-82D6-ECBAD7944EC1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9360-B37F-0746-9A8F-257FF51B7E66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09A4-15A0-ED40-B654-77E7D57E191B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5144-171F-A046-891C-EB91598A82F9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B72-3D1C-9944-8CB4-4FEBE9147500}" type="datetime1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FF75-D6BC-DE40-9FA8-427BC9574D33}" type="datetime1">
              <a:rPr lang="en-US" smtClean="0"/>
              <a:t>8/18/14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672-FA16-004A-893D-E94283F6BE18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004B-81BD-704C-BB7E-E1CC80CFFCCB}" type="datetime1">
              <a:rPr lang="en-US" smtClean="0"/>
              <a:t>8/18/14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8961-4D25-0A44-8955-B97BC4E0C586}" type="datetime1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CC82-7842-C44D-8513-70DCF23CD6C4}" type="datetime1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3D6A23-E439-8448-9BA3-6EFF8362E955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08B9818-2161-8D4E-8727-C94B8AEAB3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pqa.cs.pitt.edu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996" y="1600200"/>
            <a:ext cx="8043898" cy="1780108"/>
          </a:xfrm>
        </p:spPr>
        <p:txBody>
          <a:bodyPr>
            <a:normAutofit fontScale="90000"/>
          </a:bodyPr>
          <a:lstStyle/>
          <a:p>
            <a:r>
              <a:rPr lang="en-US" dirty="0"/>
              <a:t>Joint Inference </a:t>
            </a:r>
            <a:r>
              <a:rPr lang="en-US" dirty="0" smtClean="0"/>
              <a:t>and</a:t>
            </a:r>
            <a:r>
              <a:rPr lang="zh-CN" altLang="en-US" dirty="0" smtClean="0"/>
              <a:t> </a:t>
            </a:r>
            <a:r>
              <a:rPr lang="en-US" dirty="0" smtClean="0"/>
              <a:t>Disambiguation </a:t>
            </a:r>
            <a:br>
              <a:rPr lang="en-US" dirty="0" smtClean="0"/>
            </a:br>
            <a:r>
              <a:rPr lang="en-US" dirty="0" smtClean="0"/>
              <a:t>of Implicit </a:t>
            </a:r>
            <a:r>
              <a:rPr lang="en-US" dirty="0"/>
              <a:t>Sentiments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via </a:t>
            </a:r>
            <a:r>
              <a:rPr lang="en-US" dirty="0"/>
              <a:t>Implicature Constraints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56001"/>
            <a:ext cx="7772400" cy="1473200"/>
          </a:xfrm>
        </p:spPr>
        <p:txBody>
          <a:bodyPr>
            <a:normAutofit/>
          </a:bodyPr>
          <a:lstStyle/>
          <a:p>
            <a:r>
              <a:rPr lang="en-US" dirty="0" smtClean="0"/>
              <a:t>Lingjia Deng*, </a:t>
            </a:r>
            <a:r>
              <a:rPr lang="en-US" dirty="0" err="1" smtClean="0"/>
              <a:t>Janyce</a:t>
            </a:r>
            <a:r>
              <a:rPr lang="en-US" dirty="0" smtClean="0"/>
              <a:t> </a:t>
            </a:r>
            <a:r>
              <a:rPr lang="en-US" dirty="0" err="1" smtClean="0"/>
              <a:t>Wiebe</a:t>
            </a:r>
            <a:r>
              <a:rPr lang="en-US" dirty="0" smtClean="0"/>
              <a:t>*^, </a:t>
            </a:r>
            <a:r>
              <a:rPr lang="en-US" dirty="0" err="1" smtClean="0"/>
              <a:t>Yoonjung</a:t>
            </a:r>
            <a:r>
              <a:rPr lang="en-US" dirty="0" smtClean="0"/>
              <a:t> Choi^</a:t>
            </a:r>
          </a:p>
          <a:p>
            <a:r>
              <a:rPr lang="en-US" dirty="0" smtClean="0"/>
              <a:t>* Intelligent Systems </a:t>
            </a:r>
            <a:r>
              <a:rPr lang="en-US" dirty="0"/>
              <a:t>Program, University of Pittsburgh</a:t>
            </a:r>
          </a:p>
          <a:p>
            <a:r>
              <a:rPr lang="en-US" dirty="0" smtClean="0"/>
              <a:t>^ Department </a:t>
            </a:r>
            <a:r>
              <a:rPr lang="en-US" dirty="0"/>
              <a:t>of Computer </a:t>
            </a:r>
            <a:r>
              <a:rPr lang="en-US" dirty="0" smtClean="0"/>
              <a:t>Science, University of Pittsburgh</a:t>
            </a:r>
            <a:endParaRPr lang="en-US" dirty="0"/>
          </a:p>
        </p:txBody>
      </p:sp>
      <p:pic>
        <p:nvPicPr>
          <p:cNvPr id="4" name="Picture 3" descr="PittLogoHi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4" y="5586997"/>
            <a:ext cx="1113586" cy="11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9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/>
              <a:t>G</a:t>
            </a:r>
            <a:r>
              <a:rPr lang="en-US" sz="2900" dirty="0" smtClean="0"/>
              <a:t>iven a document,</a:t>
            </a:r>
          </a:p>
          <a:p>
            <a:pPr lvl="1"/>
            <a:r>
              <a:rPr lang="en-US" sz="2600" dirty="0"/>
              <a:t>(Q1) </a:t>
            </a:r>
            <a:r>
              <a:rPr lang="en-US" sz="2600" dirty="0" smtClean="0"/>
              <a:t>  which </a:t>
            </a:r>
            <a:r>
              <a:rPr lang="en-US" sz="2600" dirty="0"/>
              <a:t>spans are </a:t>
            </a:r>
            <a:r>
              <a:rPr lang="en-US" sz="2600" dirty="0" err="1"/>
              <a:t>goodFor</a:t>
            </a:r>
            <a:r>
              <a:rPr lang="en-US" sz="2600" dirty="0"/>
              <a:t>/</a:t>
            </a:r>
            <a:r>
              <a:rPr lang="en-US" sz="2600" dirty="0" err="1"/>
              <a:t>badFor</a:t>
            </a:r>
            <a:r>
              <a:rPr lang="en-US" sz="2600" dirty="0"/>
              <a:t> events?</a:t>
            </a:r>
          </a:p>
          <a:p>
            <a:pPr lvl="1"/>
            <a:r>
              <a:rPr lang="en-US" sz="2600" dirty="0"/>
              <a:t>(Q2)   what is the polarity of the event: </a:t>
            </a:r>
            <a:r>
              <a:rPr lang="en-US" sz="2600" dirty="0" err="1"/>
              <a:t>goodFor</a:t>
            </a:r>
            <a:r>
              <a:rPr lang="en-US" sz="2600" dirty="0"/>
              <a:t> or </a:t>
            </a:r>
            <a:r>
              <a:rPr lang="en-US" sz="2600" dirty="0" err="1"/>
              <a:t>badFor</a:t>
            </a:r>
            <a:r>
              <a:rPr lang="en-US" sz="2600" dirty="0"/>
              <a:t>?</a:t>
            </a:r>
          </a:p>
          <a:p>
            <a:pPr lvl="1"/>
            <a:r>
              <a:rPr lang="en-US" sz="2600" dirty="0"/>
              <a:t>(Q3)   does this event has a reverser?</a:t>
            </a:r>
          </a:p>
          <a:p>
            <a:pPr lvl="1"/>
            <a:r>
              <a:rPr lang="en-US" sz="2600" dirty="0"/>
              <a:t>(Q4)   which spans are agents and themes?</a:t>
            </a:r>
          </a:p>
          <a:p>
            <a:pPr lvl="1"/>
            <a:r>
              <a:rPr lang="en-US" sz="2600" dirty="0"/>
              <a:t>(Q5)   what are the writer’s sentiments toward the agents &amp; themes?</a:t>
            </a:r>
          </a:p>
          <a:p>
            <a:endParaRPr lang="en-US" dirty="0"/>
          </a:p>
          <a:p>
            <a:r>
              <a:rPr lang="en-US" sz="2900" dirty="0" smtClean="0"/>
              <a:t>In this work,</a:t>
            </a:r>
          </a:p>
          <a:p>
            <a:pPr lvl="1"/>
            <a:r>
              <a:rPr lang="en-US" sz="2600" dirty="0" smtClean="0"/>
              <a:t>Utilize the manual annotations of (Q1)</a:t>
            </a:r>
          </a:p>
          <a:p>
            <a:pPr lvl="1"/>
            <a:r>
              <a:rPr lang="en-US" sz="2600" dirty="0" smtClean="0"/>
              <a:t>Automatically extract local results of (Q2)-(Q5)</a:t>
            </a:r>
          </a:p>
          <a:p>
            <a:pPr lvl="1"/>
            <a:r>
              <a:rPr lang="en-US" sz="2600" dirty="0" smtClean="0"/>
              <a:t>Optimize the local results using Integer Linear Programming</a:t>
            </a:r>
          </a:p>
          <a:p>
            <a:pPr lvl="1"/>
            <a:r>
              <a:rPr lang="en-US" sz="2600" dirty="0" smtClean="0"/>
              <a:t>Evaluate on (Q2)-(Q5)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</a:t>
            </a:r>
            <a:r>
              <a:rPr lang="en-US" dirty="0" err="1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2446-2AAB-8B49-98D6-FD2CC8F71CC9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>
                <a:solidFill>
                  <a:srgbClr val="073E87"/>
                </a:solidFill>
              </a:rPr>
              <a:t>Related Work</a:t>
            </a:r>
            <a:endParaRPr lang="en-US" dirty="0">
              <a:solidFill>
                <a:srgbClr val="073E87"/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GoodFor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BadFor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Implicature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Optimization Framework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 Result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08B-7904-1B4E-896F-F1618A6B1D87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4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21255"/>
            <a:ext cx="7408333" cy="42289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Sentiment</a:t>
            </a:r>
            <a:r>
              <a:rPr lang="en-US" dirty="0" smtClean="0"/>
              <a:t> </a:t>
            </a:r>
            <a:r>
              <a:rPr lang="en-US" dirty="0" err="1" smtClean="0"/>
              <a:t>Anlysis</a:t>
            </a:r>
            <a:endParaRPr lang="en-US" dirty="0" smtClean="0"/>
          </a:p>
          <a:p>
            <a:pPr lvl="1"/>
            <a:r>
              <a:rPr lang="en-US" dirty="0" smtClean="0"/>
              <a:t>Classifying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explicit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sentiment.</a:t>
            </a:r>
            <a:r>
              <a:rPr lang="zh-CN" altLang="en-US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Wiebe</a:t>
            </a:r>
            <a:r>
              <a:rPr lang="en-US" altLang="zh-CN" dirty="0"/>
              <a:t> et al., 2005; Johansson and </a:t>
            </a:r>
            <a:r>
              <a:rPr lang="en-US" altLang="zh-CN" dirty="0" err="1"/>
              <a:t>Moschitti</a:t>
            </a:r>
            <a:r>
              <a:rPr lang="en-US" altLang="zh-CN" dirty="0"/>
              <a:t>, 2013; Yang and </a:t>
            </a:r>
            <a:r>
              <a:rPr lang="en-US" altLang="zh-CN" dirty="0" err="1"/>
              <a:t>Cardie</a:t>
            </a:r>
            <a:r>
              <a:rPr lang="en-US" altLang="zh-CN" dirty="0"/>
              <a:t>, 2013)</a:t>
            </a:r>
            <a:endParaRPr lang="en-US" altLang="zh-CN" dirty="0" smtClean="0"/>
          </a:p>
          <a:p>
            <a:pPr lvl="1"/>
            <a:r>
              <a:rPr lang="en-US" dirty="0" smtClean="0"/>
              <a:t>Investigate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directly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sentiment. </a:t>
            </a:r>
            <a:r>
              <a:rPr lang="en-US" dirty="0"/>
              <a:t>(Zhang and Liu, 2011; </a:t>
            </a:r>
            <a:r>
              <a:rPr lang="en-US" dirty="0" err="1"/>
              <a:t>Feng</a:t>
            </a:r>
            <a:r>
              <a:rPr lang="en-US" dirty="0"/>
              <a:t> et al., 2013</a:t>
            </a:r>
            <a:r>
              <a:rPr lang="en-US" dirty="0" smtClean="0"/>
              <a:t>)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OURS</a:t>
            </a:r>
          </a:p>
          <a:p>
            <a:pPr lvl="1"/>
            <a:r>
              <a:rPr lang="en-US" dirty="0" smtClean="0"/>
              <a:t>Bridge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explicit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implicit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</a:t>
            </a:r>
          </a:p>
          <a:p>
            <a:endParaRPr lang="en-US" dirty="0"/>
          </a:p>
          <a:p>
            <a:r>
              <a:rPr lang="en-US" dirty="0" err="1" smtClean="0"/>
              <a:t>GoodFor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BadFor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Previous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inferences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goodFor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badFor</a:t>
            </a:r>
            <a:r>
              <a:rPr lang="zh-CN" altLang="en-US" dirty="0" smtClean="0"/>
              <a:t> </a:t>
            </a:r>
            <a:r>
              <a:rPr lang="en-US" altLang="zh-CN" dirty="0"/>
              <a:t>events. Choi and </a:t>
            </a:r>
            <a:r>
              <a:rPr lang="en-US" altLang="zh-CN" dirty="0" err="1"/>
              <a:t>Cardie</a:t>
            </a:r>
            <a:r>
              <a:rPr lang="en-US" altLang="zh-CN" dirty="0"/>
              <a:t>, 2008; </a:t>
            </a:r>
            <a:r>
              <a:rPr lang="en-US" altLang="zh-CN" dirty="0" err="1"/>
              <a:t>Moilanen</a:t>
            </a:r>
            <a:r>
              <a:rPr lang="en-US" altLang="zh-CN" dirty="0"/>
              <a:t> et al., 2010; </a:t>
            </a:r>
            <a:r>
              <a:rPr lang="en-US" altLang="zh-CN" dirty="0" err="1"/>
              <a:t>Anand</a:t>
            </a:r>
            <a:r>
              <a:rPr lang="en-US" altLang="zh-CN" dirty="0"/>
              <a:t> and </a:t>
            </a:r>
            <a:r>
              <a:rPr lang="en-US" altLang="zh-CN" dirty="0" err="1"/>
              <a:t>Reschke</a:t>
            </a:r>
            <a:r>
              <a:rPr lang="en-US" altLang="zh-CN" dirty="0"/>
              <a:t> 2010; 2011; </a:t>
            </a:r>
            <a:r>
              <a:rPr lang="en-US" altLang="zh-CN" dirty="0" err="1"/>
              <a:t>Goyal</a:t>
            </a:r>
            <a:r>
              <a:rPr lang="en-US" altLang="zh-CN" dirty="0"/>
              <a:t> et al., 2012)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en-US" altLang="zh-CN" dirty="0" smtClean="0"/>
              <a:t>OURS</a:t>
            </a:r>
          </a:p>
          <a:p>
            <a:pPr lvl="1"/>
            <a:r>
              <a:rPr lang="en-US" altLang="zh-CN" dirty="0" smtClean="0"/>
              <a:t>Define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revealing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inferences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goodFor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badFor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events.</a:t>
            </a:r>
            <a:r>
              <a:rPr lang="zh-CN" altLang="en-US" dirty="0" smtClean="0"/>
              <a:t> </a:t>
            </a:r>
            <a:r>
              <a:rPr lang="en-US" altLang="zh-CN" dirty="0" smtClean="0"/>
              <a:t>(Deng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Wiebe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EACL2014)</a:t>
            </a:r>
          </a:p>
          <a:p>
            <a:pPr lvl="1"/>
            <a:r>
              <a:rPr lang="en-US" altLang="zh-CN" dirty="0" smtClean="0"/>
              <a:t>Call for less manual annotations </a:t>
            </a:r>
            <a:r>
              <a:rPr lang="zh-CN" altLang="zh-CN" dirty="0" smtClean="0"/>
              <a:t>(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work)</a:t>
            </a:r>
          </a:p>
          <a:p>
            <a:pPr lvl="1"/>
            <a:endParaRPr lang="en-US" altLang="zh-CN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</a:t>
            </a:r>
            <a:r>
              <a:rPr lang="en-US" dirty="0" smtClean="0"/>
              <a:t>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Related Work</a:t>
            </a:r>
          </a:p>
          <a:p>
            <a:r>
              <a:rPr lang="en-US" dirty="0" err="1">
                <a:solidFill>
                  <a:srgbClr val="073E87"/>
                </a:solidFill>
              </a:rPr>
              <a:t>GoodFor</a:t>
            </a:r>
            <a:r>
              <a:rPr lang="en-US" dirty="0">
                <a:solidFill>
                  <a:srgbClr val="073E87"/>
                </a:solidFill>
              </a:rPr>
              <a:t>/</a:t>
            </a:r>
            <a:r>
              <a:rPr lang="en-US" dirty="0" err="1">
                <a:solidFill>
                  <a:srgbClr val="073E87"/>
                </a:solidFill>
              </a:rPr>
              <a:t>BadFor</a:t>
            </a:r>
            <a:r>
              <a:rPr lang="en-US" dirty="0">
                <a:solidFill>
                  <a:srgbClr val="073E87"/>
                </a:solidFill>
              </a:rPr>
              <a:t> Implicature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Optimization Framework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 Result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1262-082A-8D42-BDC4-CBE58B7C5237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“The bill will lower the skyrocketing healthcare costs.”</a:t>
            </a:r>
          </a:p>
          <a:p>
            <a:pPr lvl="1"/>
            <a:r>
              <a:rPr lang="en-US" dirty="0"/>
              <a:t>&lt;bill, lower, healthcare costs</a:t>
            </a:r>
            <a:r>
              <a:rPr lang="en-US" dirty="0" smtClean="0"/>
              <a:t>&gt;</a:t>
            </a:r>
          </a:p>
          <a:p>
            <a:pPr lvl="1"/>
            <a:endParaRPr lang="en-US" dirty="0"/>
          </a:p>
          <a:p>
            <a:r>
              <a:rPr lang="en-US" dirty="0" smtClean="0"/>
              <a:t>sentiment(healthcare costs) =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&amp;  lower = </a:t>
            </a:r>
            <a:r>
              <a:rPr lang="en-US" dirty="0" err="1" smtClean="0">
                <a:solidFill>
                  <a:srgbClr val="FF0000"/>
                </a:solidFill>
              </a:rPr>
              <a:t>badFor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ym typeface="Wingdings"/>
              </a:rPr>
              <a:t> sentiment(</a:t>
            </a:r>
            <a:r>
              <a:rPr lang="en-US" dirty="0" smtClean="0"/>
              <a:t>lower) =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ositive</a:t>
            </a:r>
            <a:r>
              <a:rPr lang="en-US" dirty="0" smtClean="0"/>
              <a:t>  &amp;  lower = </a:t>
            </a:r>
            <a:r>
              <a:rPr lang="en-US" dirty="0" err="1" smtClean="0"/>
              <a:t>badFor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sentiment(</a:t>
            </a:r>
            <a:r>
              <a:rPr lang="en-US" dirty="0" smtClean="0"/>
              <a:t>bill) = </a:t>
            </a:r>
            <a:r>
              <a:rPr lang="en-US" dirty="0" smtClean="0">
                <a:solidFill>
                  <a:srgbClr val="32AE51"/>
                </a:solidFill>
              </a:rPr>
              <a:t>positive</a:t>
            </a:r>
          </a:p>
          <a:p>
            <a:endParaRPr lang="en-US" dirty="0" smtClean="0"/>
          </a:p>
          <a:p>
            <a:r>
              <a:rPr lang="en-US" dirty="0" smtClean="0"/>
              <a:t>sentiment(theme) =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 &amp;  </a:t>
            </a:r>
            <a:r>
              <a:rPr lang="en-US" dirty="0" err="1" smtClean="0">
                <a:solidFill>
                  <a:srgbClr val="FF0000"/>
                </a:solidFill>
              </a:rPr>
              <a:t>badFor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ym typeface="Wingdings"/>
              </a:rPr>
              <a:t> sentiment(event) =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positive</a:t>
            </a:r>
            <a:r>
              <a:rPr lang="en-US" dirty="0" smtClean="0">
                <a:sym typeface="Wingdings"/>
              </a:rPr>
              <a:t>  &amp; 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badFor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 sentiment(agent) = </a:t>
            </a:r>
            <a:r>
              <a:rPr lang="en-US" dirty="0" smtClean="0">
                <a:solidFill>
                  <a:srgbClr val="32AE51"/>
                </a:solidFill>
                <a:sym typeface="Wingdings"/>
              </a:rPr>
              <a:t>positive</a:t>
            </a:r>
            <a:endParaRPr lang="en-US" dirty="0">
              <a:solidFill>
                <a:srgbClr val="32AE5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Implicature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9BBC-3992-9B46-95EC-72EBC9A6F725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0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952490"/>
            <a:ext cx="7408333" cy="2173671"/>
          </a:xfrm>
        </p:spPr>
        <p:txBody>
          <a:bodyPr/>
          <a:lstStyle/>
          <a:p>
            <a:r>
              <a:rPr lang="en-US" dirty="0" smtClean="0"/>
              <a:t>&lt;agent, </a:t>
            </a:r>
            <a:r>
              <a:rPr lang="en-US" dirty="0" err="1" smtClean="0"/>
              <a:t>goodFor</a:t>
            </a:r>
            <a:r>
              <a:rPr lang="en-US" dirty="0" smtClean="0"/>
              <a:t>, theme&gt;</a:t>
            </a:r>
          </a:p>
          <a:p>
            <a:pPr lvl="1"/>
            <a:r>
              <a:rPr lang="en-US" dirty="0" smtClean="0"/>
              <a:t>sentiment(agent) = sentiment(theme)</a:t>
            </a:r>
          </a:p>
          <a:p>
            <a:r>
              <a:rPr lang="en-US" dirty="0" smtClean="0"/>
              <a:t>&lt;agent, </a:t>
            </a:r>
            <a:r>
              <a:rPr lang="en-US" dirty="0" err="1" smtClean="0"/>
              <a:t>badFor</a:t>
            </a:r>
            <a:r>
              <a:rPr lang="en-US" dirty="0" smtClean="0"/>
              <a:t>, theme&gt;</a:t>
            </a:r>
          </a:p>
          <a:p>
            <a:pPr lvl="1"/>
            <a:r>
              <a:rPr lang="en-US" dirty="0" smtClean="0"/>
              <a:t>sentiment(agent) ≠ sentiment(theme)</a:t>
            </a:r>
          </a:p>
          <a:p>
            <a:pPr lvl="1"/>
            <a:r>
              <a:rPr lang="en-US" dirty="0" smtClean="0"/>
              <a:t>the sentiments are opposite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Implicature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52522"/>
              </p:ext>
            </p:extLst>
          </p:nvPr>
        </p:nvGraphicFramePr>
        <p:xfrm>
          <a:off x="608726" y="1940556"/>
          <a:ext cx="8078074" cy="184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29556"/>
                <a:gridCol w="1805676"/>
                <a:gridCol w="414568"/>
                <a:gridCol w="1938997"/>
                <a:gridCol w="19892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73E87"/>
                          </a:solidFill>
                        </a:rPr>
                        <a:t>sentiment(event)</a:t>
                      </a:r>
                      <a:endParaRPr lang="en-US" dirty="0">
                        <a:solidFill>
                          <a:srgbClr val="073E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73E87"/>
                          </a:solidFill>
                        </a:rPr>
                        <a:t>goodFor</a:t>
                      </a:r>
                      <a:r>
                        <a:rPr lang="en-US" dirty="0" smtClean="0">
                          <a:solidFill>
                            <a:srgbClr val="073E87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073E87"/>
                          </a:solidFill>
                        </a:rPr>
                        <a:t>badFor</a:t>
                      </a:r>
                      <a:endParaRPr lang="en-US" dirty="0">
                        <a:solidFill>
                          <a:srgbClr val="073E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73E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73E87"/>
                          </a:solidFill>
                        </a:rPr>
                        <a:t>sentiment</a:t>
                      </a:r>
                      <a:r>
                        <a:rPr lang="en-US" dirty="0" smtClean="0">
                          <a:solidFill>
                            <a:srgbClr val="073E87"/>
                          </a:solidFill>
                        </a:rPr>
                        <a:t>(agent)</a:t>
                      </a:r>
                      <a:endParaRPr lang="en-US" dirty="0">
                        <a:solidFill>
                          <a:srgbClr val="073E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73E87"/>
                          </a:solidFill>
                        </a:rPr>
                        <a:t>sentiment</a:t>
                      </a:r>
                      <a:r>
                        <a:rPr lang="en-US" dirty="0" smtClean="0">
                          <a:solidFill>
                            <a:srgbClr val="073E87"/>
                          </a:solidFill>
                        </a:rPr>
                        <a:t>(theme)</a:t>
                      </a:r>
                      <a:endParaRPr lang="en-US" dirty="0">
                        <a:solidFill>
                          <a:srgbClr val="073E87"/>
                        </a:solidFill>
                      </a:endParaRPr>
                    </a:p>
                  </a:txBody>
                  <a:tcPr/>
                </a:tc>
              </a:tr>
              <a:tr h="3054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AE51"/>
                          </a:solidFill>
                        </a:rPr>
                        <a:t>positive</a:t>
                      </a:r>
                      <a:endParaRPr lang="en-US" dirty="0">
                        <a:solidFill>
                          <a:srgbClr val="32AE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32AE51"/>
                          </a:solidFill>
                        </a:rPr>
                        <a:t>goodFor</a:t>
                      </a:r>
                      <a:endParaRPr lang="en-US" dirty="0">
                        <a:solidFill>
                          <a:srgbClr val="32AE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3E87"/>
                          </a:solidFill>
                          <a:sym typeface="Wingdings"/>
                        </a:rPr>
                        <a:t></a:t>
                      </a:r>
                      <a:endParaRPr lang="en-US" dirty="0">
                        <a:solidFill>
                          <a:srgbClr val="073E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AE51"/>
                          </a:solidFill>
                        </a:rPr>
                        <a:t>positive</a:t>
                      </a:r>
                      <a:endParaRPr lang="en-US" dirty="0">
                        <a:solidFill>
                          <a:srgbClr val="32AE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AE51"/>
                          </a:solidFill>
                        </a:rPr>
                        <a:t>positive</a:t>
                      </a:r>
                      <a:endParaRPr lang="en-US" dirty="0">
                        <a:solidFill>
                          <a:srgbClr val="32AE5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32AE51"/>
                          </a:solidFill>
                        </a:rPr>
                        <a:t>goooFor</a:t>
                      </a:r>
                      <a:endParaRPr lang="en-US" dirty="0">
                        <a:solidFill>
                          <a:srgbClr val="32AE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3E87"/>
                          </a:solidFill>
                          <a:sym typeface="Wingdings"/>
                        </a:rPr>
                        <a:t></a:t>
                      </a:r>
                      <a:endParaRPr lang="en-US" dirty="0">
                        <a:solidFill>
                          <a:srgbClr val="073E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AE51"/>
                          </a:solidFill>
                        </a:rPr>
                        <a:t>positive</a:t>
                      </a:r>
                      <a:endParaRPr lang="en-US" dirty="0">
                        <a:solidFill>
                          <a:srgbClr val="32AE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badFor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3E87"/>
                          </a:solidFill>
                          <a:sym typeface="Wingdings"/>
                        </a:rPr>
                        <a:t></a:t>
                      </a:r>
                      <a:endParaRPr lang="en-US" dirty="0">
                        <a:solidFill>
                          <a:srgbClr val="073E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AE51"/>
                          </a:solidFill>
                        </a:rPr>
                        <a:t>positive</a:t>
                      </a:r>
                      <a:endParaRPr lang="en-US" dirty="0">
                        <a:solidFill>
                          <a:srgbClr val="32AE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badFor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73E87"/>
                          </a:solidFill>
                          <a:sym typeface="Wingdings"/>
                        </a:rPr>
                        <a:t></a:t>
                      </a:r>
                      <a:endParaRPr lang="en-US" dirty="0">
                        <a:solidFill>
                          <a:srgbClr val="073E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2AE51"/>
                          </a:solidFill>
                        </a:rPr>
                        <a:t>positive</a:t>
                      </a:r>
                      <a:endParaRPr lang="en-US" dirty="0">
                        <a:solidFill>
                          <a:srgbClr val="32AE5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83329" y="3797741"/>
            <a:ext cx="300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（Deng and </a:t>
            </a:r>
            <a:r>
              <a:rPr lang="en-US" i="1" dirty="0" err="1" smtClean="0">
                <a:solidFill>
                  <a:schemeClr val="tx2"/>
                </a:solidFill>
              </a:rPr>
              <a:t>Wiebe</a:t>
            </a:r>
            <a:r>
              <a:rPr lang="en-US" i="1" dirty="0" smtClean="0">
                <a:solidFill>
                  <a:schemeClr val="tx2"/>
                </a:solidFill>
              </a:rPr>
              <a:t>, EACL 2014）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F607-F215-C640-9332-240CA5DFB2D9}" type="datetime1">
              <a:rPr lang="en-US" smtClean="0"/>
              <a:t>8/18/14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6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D6F0FF"/>
                </a:solidFill>
              </a:rPr>
              <a:t>Introduction</a:t>
            </a:r>
          </a:p>
          <a:p>
            <a:r>
              <a:rPr lang="en-US" dirty="0">
                <a:solidFill>
                  <a:srgbClr val="D6F0FF"/>
                </a:solidFill>
              </a:rPr>
              <a:t>Related Work</a:t>
            </a:r>
          </a:p>
          <a:p>
            <a:r>
              <a:rPr lang="en-US" dirty="0" err="1">
                <a:solidFill>
                  <a:srgbClr val="D6F0FF"/>
                </a:solidFill>
              </a:rPr>
              <a:t>GoodFor</a:t>
            </a:r>
            <a:r>
              <a:rPr lang="en-US" dirty="0">
                <a:solidFill>
                  <a:srgbClr val="D6F0FF"/>
                </a:solidFill>
              </a:rPr>
              <a:t>/</a:t>
            </a:r>
            <a:r>
              <a:rPr lang="en-US" dirty="0" err="1">
                <a:solidFill>
                  <a:srgbClr val="D6F0FF"/>
                </a:solidFill>
              </a:rPr>
              <a:t>BadFor</a:t>
            </a:r>
            <a:r>
              <a:rPr lang="en-US" dirty="0">
                <a:solidFill>
                  <a:srgbClr val="D6F0FF"/>
                </a:solidFill>
              </a:rPr>
              <a:t> Implicature</a:t>
            </a:r>
          </a:p>
          <a:p>
            <a:r>
              <a:rPr lang="en-US" dirty="0">
                <a:solidFill>
                  <a:srgbClr val="073E87"/>
                </a:solidFill>
              </a:rPr>
              <a:t>Optimization </a:t>
            </a:r>
            <a:r>
              <a:rPr lang="en-US" dirty="0" smtClean="0">
                <a:solidFill>
                  <a:srgbClr val="073E87"/>
                </a:solidFill>
              </a:rPr>
              <a:t>Framework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Local Detectors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Optimization Framework Overview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Objective Function and Constraints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Result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BC35-2E5A-7340-B0BD-FE47DB9DFD40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5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Given </a:t>
            </a:r>
            <a:r>
              <a:rPr lang="en-US" dirty="0" smtClean="0"/>
              <a:t>a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span in a </a:t>
            </a:r>
            <a:r>
              <a:rPr lang="en-US" dirty="0"/>
              <a:t>document,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Q2</a:t>
            </a:r>
            <a:r>
              <a:rPr lang="en-US" dirty="0" smtClean="0"/>
              <a:t>)    what </a:t>
            </a:r>
            <a:r>
              <a:rPr lang="en-US" dirty="0"/>
              <a:t>is the polarity of the </a:t>
            </a:r>
            <a:r>
              <a:rPr lang="en-US" dirty="0" smtClean="0"/>
              <a:t>event: </a:t>
            </a:r>
            <a:r>
              <a:rPr lang="en-US" dirty="0" err="1" smtClean="0"/>
              <a:t>goodFor</a:t>
            </a:r>
            <a:r>
              <a:rPr lang="en-US" dirty="0" smtClean="0"/>
              <a:t> or </a:t>
            </a:r>
            <a:r>
              <a:rPr lang="en-US" dirty="0" err="1" smtClean="0"/>
              <a:t>badFor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(Q3</a:t>
            </a:r>
            <a:r>
              <a:rPr lang="en-US" dirty="0" smtClean="0"/>
              <a:t>)    does </a:t>
            </a:r>
            <a:r>
              <a:rPr lang="en-US" dirty="0"/>
              <a:t>this event has a reverser?</a:t>
            </a:r>
          </a:p>
          <a:p>
            <a:pPr lvl="1"/>
            <a:r>
              <a:rPr lang="en-US" dirty="0"/>
              <a:t>(Q4</a:t>
            </a:r>
            <a:r>
              <a:rPr lang="en-US" dirty="0" smtClean="0"/>
              <a:t>)    which </a:t>
            </a:r>
            <a:r>
              <a:rPr lang="en-US" dirty="0"/>
              <a:t>spans are </a:t>
            </a:r>
            <a:r>
              <a:rPr lang="en-US" dirty="0" smtClean="0"/>
              <a:t>agent &amp; theme?</a:t>
            </a:r>
            <a:endParaRPr lang="en-US" dirty="0"/>
          </a:p>
          <a:p>
            <a:pPr lvl="1"/>
            <a:r>
              <a:rPr lang="en-US" dirty="0"/>
              <a:t>(Q5</a:t>
            </a:r>
            <a:r>
              <a:rPr lang="en-US" dirty="0" smtClean="0"/>
              <a:t>)    what </a:t>
            </a:r>
            <a:r>
              <a:rPr lang="en-US" dirty="0"/>
              <a:t>are the writer’s sentiments toward </a:t>
            </a:r>
            <a:r>
              <a:rPr lang="en-US" dirty="0" smtClean="0"/>
              <a:t>agent </a:t>
            </a:r>
            <a:r>
              <a:rPr lang="en-US" dirty="0"/>
              <a:t>&amp; </a:t>
            </a:r>
            <a:r>
              <a:rPr lang="en-US" dirty="0" smtClean="0"/>
              <a:t>theme?</a:t>
            </a:r>
          </a:p>
          <a:p>
            <a:endParaRPr lang="en-US" dirty="0"/>
          </a:p>
          <a:p>
            <a:r>
              <a:rPr lang="en-US" dirty="0" smtClean="0"/>
              <a:t>Each local detector is run to answer each question above.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/>
              <a:t>B</a:t>
            </a:r>
            <a:r>
              <a:rPr lang="en-US" dirty="0" err="1" smtClean="0"/>
              <a:t>adFor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1F3-DB77-6641-A22D-31E1954C5BCA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/>
            <a:r>
              <a:rPr lang="en-US" dirty="0"/>
              <a:t>(Q2) what is the polarity of the event: </a:t>
            </a:r>
            <a:r>
              <a:rPr lang="en-US" dirty="0" err="1"/>
              <a:t>goodFor</a:t>
            </a:r>
            <a:r>
              <a:rPr lang="en-US" dirty="0"/>
              <a:t> or </a:t>
            </a:r>
            <a:r>
              <a:rPr lang="en-US" dirty="0" err="1"/>
              <a:t>badFor</a:t>
            </a:r>
            <a:r>
              <a:rPr lang="en-US" dirty="0" smtClean="0"/>
              <a:t>?</a:t>
            </a:r>
          </a:p>
          <a:p>
            <a:pPr marL="274320" lvl="1"/>
            <a:endParaRPr lang="en-US" dirty="0" smtClean="0"/>
          </a:p>
          <a:p>
            <a:pPr marL="274320" lvl="1"/>
            <a:r>
              <a:rPr lang="en-US" dirty="0" smtClean="0"/>
              <a:t>A sense-level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lexicon </a:t>
            </a:r>
            <a:r>
              <a:rPr lang="en-US" sz="1800" dirty="0" smtClean="0"/>
              <a:t>(Choi et al., WASSA2014)</a:t>
            </a:r>
            <a:endParaRPr lang="en-US" dirty="0" smtClean="0"/>
          </a:p>
          <a:p>
            <a:pPr marL="274320" lvl="1"/>
            <a:endParaRPr lang="en-US" dirty="0" smtClean="0"/>
          </a:p>
          <a:p>
            <a:pPr marL="274320" lvl="1"/>
            <a:r>
              <a:rPr lang="en-US" dirty="0" smtClean="0"/>
              <a:t>A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span has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goodFor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senses and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badFor</a:t>
            </a:r>
            <a:r>
              <a:rPr lang="en-US" dirty="0" smtClean="0"/>
              <a:t> senses:</a:t>
            </a:r>
          </a:p>
          <a:p>
            <a:pPr marL="553720" lvl="2"/>
            <a:r>
              <a:rPr lang="en-US" i="1" dirty="0" err="1" smtClean="0">
                <a:solidFill>
                  <a:srgbClr val="DC9F0C"/>
                </a:solidFill>
              </a:rPr>
              <a:t>goodFor</a:t>
            </a:r>
            <a:r>
              <a:rPr lang="en-US" i="1" dirty="0" smtClean="0">
                <a:solidFill>
                  <a:srgbClr val="DC9F0C"/>
                </a:solidFill>
              </a:rPr>
              <a:t> score </a:t>
            </a:r>
            <a:r>
              <a:rPr lang="en-US" dirty="0" smtClean="0"/>
              <a:t>=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i="1" dirty="0" smtClean="0"/>
              <a:t> </a:t>
            </a:r>
            <a:r>
              <a:rPr lang="en-US" dirty="0" smtClean="0"/>
              <a:t>/ (</a:t>
            </a:r>
            <a:r>
              <a:rPr lang="en-US" i="1" dirty="0" err="1"/>
              <a:t>m</a:t>
            </a:r>
            <a:r>
              <a:rPr lang="en-US" dirty="0" err="1" smtClean="0"/>
              <a:t>+</a:t>
            </a:r>
            <a:r>
              <a:rPr lang="en-US" i="1" dirty="0" err="1"/>
              <a:t>n</a:t>
            </a:r>
            <a:r>
              <a:rPr lang="en-US" dirty="0" smtClean="0"/>
              <a:t>)</a:t>
            </a:r>
          </a:p>
          <a:p>
            <a:pPr marL="553720" lvl="2"/>
            <a:r>
              <a:rPr lang="en-US" i="1" dirty="0" err="1" smtClean="0">
                <a:solidFill>
                  <a:srgbClr val="DC9F0C"/>
                </a:solidFill>
              </a:rPr>
              <a:t>badFor</a:t>
            </a:r>
            <a:r>
              <a:rPr lang="en-US" i="1" dirty="0" smtClean="0">
                <a:solidFill>
                  <a:srgbClr val="DC9F0C"/>
                </a:solidFill>
              </a:rPr>
              <a:t> score </a:t>
            </a:r>
            <a:r>
              <a:rPr lang="en-US" dirty="0" smtClean="0"/>
              <a:t>=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/>
              <a:t> </a:t>
            </a:r>
            <a:r>
              <a:rPr lang="en-US" dirty="0" smtClean="0"/>
              <a:t>/ (</a:t>
            </a:r>
            <a:r>
              <a:rPr lang="en-US" i="1" dirty="0" err="1"/>
              <a:t>m</a:t>
            </a:r>
            <a:r>
              <a:rPr lang="en-US" dirty="0" err="1" smtClean="0"/>
              <a:t>+</a:t>
            </a:r>
            <a:r>
              <a:rPr lang="en-US" i="1" dirty="0" err="1"/>
              <a:t>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9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(Q3</a:t>
            </a:r>
            <a:r>
              <a:rPr lang="en-US" dirty="0" smtClean="0"/>
              <a:t>)  does </a:t>
            </a:r>
            <a:r>
              <a:rPr lang="en-US" dirty="0"/>
              <a:t>this event has a reverser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A word-level shifter lexicon </a:t>
            </a:r>
            <a:r>
              <a:rPr lang="en-US" sz="1900" dirty="0" smtClean="0"/>
              <a:t>(Wilson, 2008)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Three categories of reversers:</a:t>
            </a:r>
          </a:p>
          <a:p>
            <a:pPr lvl="1"/>
            <a:r>
              <a:rPr lang="en-US" dirty="0" smtClean="0"/>
              <a:t>negation</a:t>
            </a:r>
          </a:p>
          <a:p>
            <a:pPr lvl="2"/>
            <a:r>
              <a:rPr lang="en-US" dirty="0" smtClean="0"/>
              <a:t>They will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 smtClean="0"/>
              <a:t>lower</a:t>
            </a:r>
            <a:r>
              <a:rPr lang="en-US" dirty="0" smtClean="0"/>
              <a:t> your coverage</a:t>
            </a:r>
          </a:p>
          <a:p>
            <a:pPr lvl="1"/>
            <a:r>
              <a:rPr lang="en-US" dirty="0" smtClean="0"/>
              <a:t>verb reversers</a:t>
            </a:r>
          </a:p>
          <a:p>
            <a:pPr lvl="2"/>
            <a:r>
              <a:rPr lang="en-US" dirty="0" smtClean="0"/>
              <a:t>…new </a:t>
            </a:r>
            <a:r>
              <a:rPr lang="en-US" dirty="0"/>
              <a:t>rules to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prevent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companies </a:t>
            </a:r>
            <a:r>
              <a:rPr lang="en-US" dirty="0"/>
              <a:t>from </a:t>
            </a:r>
            <a:r>
              <a:rPr lang="en-US" b="1" u="sng" dirty="0"/>
              <a:t>overcharging</a:t>
            </a:r>
            <a:r>
              <a:rPr lang="en-US" dirty="0"/>
              <a:t>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others</a:t>
            </a:r>
          </a:p>
          <a:p>
            <a:pPr lvl="2"/>
            <a:r>
              <a:rPr lang="en-US" dirty="0" smtClean="0"/>
              <a:t>bureaucracy </a:t>
            </a:r>
            <a:r>
              <a:rPr lang="en-US" dirty="0"/>
              <a:t>will cut costs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without</a:t>
            </a:r>
            <a:r>
              <a:rPr lang="en-US" dirty="0"/>
              <a:t> </a:t>
            </a:r>
            <a:r>
              <a:rPr lang="en-US" b="1" u="sng" dirty="0"/>
              <a:t>hurting</a:t>
            </a:r>
            <a:r>
              <a:rPr lang="en-US" dirty="0"/>
              <a:t> the </a:t>
            </a:r>
            <a:r>
              <a:rPr lang="en-US" dirty="0" smtClean="0"/>
              <a:t>old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Detectors</a:t>
            </a:r>
          </a:p>
        </p:txBody>
      </p:sp>
    </p:spTree>
    <p:extLst>
      <p:ext uri="{BB962C8B-B14F-4D97-AF65-F5344CB8AC3E}">
        <p14:creationId xmlns:p14="http://schemas.microsoft.com/office/powerpoint/2010/main" val="26943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Related </a:t>
            </a:r>
            <a:r>
              <a:rPr lang="en-US" dirty="0" smtClean="0"/>
              <a:t>Work</a:t>
            </a:r>
            <a:endParaRPr lang="en-US" dirty="0" smtClean="0"/>
          </a:p>
          <a:p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Implicature</a:t>
            </a:r>
          </a:p>
          <a:p>
            <a:r>
              <a:rPr lang="en-US" dirty="0" smtClean="0"/>
              <a:t>Optimization Framework</a:t>
            </a:r>
          </a:p>
          <a:p>
            <a:r>
              <a:rPr lang="en-US" dirty="0" smtClean="0"/>
              <a:t>Experimental Result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3161-6E19-7344-90FD-6A4C54BF5541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8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6742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(Q3) does this event has a reverser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Find a reverser word in the sentence.</a:t>
            </a:r>
          </a:p>
          <a:p>
            <a:endParaRPr lang="en-US" dirty="0" smtClean="0"/>
          </a:p>
          <a:p>
            <a:r>
              <a:rPr lang="en-US" dirty="0" smtClean="0"/>
              <a:t>Stanford dependency parser: </a:t>
            </a:r>
          </a:p>
          <a:p>
            <a:pPr lvl="1"/>
            <a:r>
              <a:rPr lang="en-US" dirty="0" smtClean="0"/>
              <a:t>reverser word </a:t>
            </a:r>
            <a:r>
              <a:rPr lang="en-US" dirty="0" smtClean="0">
                <a:sym typeface="Wingdings"/>
              </a:rPr>
              <a:t>dependency path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span.</a:t>
            </a:r>
          </a:p>
          <a:p>
            <a:pPr lvl="1"/>
            <a:r>
              <a:rPr lang="en-US" dirty="0" smtClean="0"/>
              <a:t>negation: </a:t>
            </a:r>
            <a:r>
              <a:rPr lang="en-US" dirty="0" err="1" smtClean="0"/>
              <a:t>neg</a:t>
            </a:r>
            <a:endParaRPr lang="en-US" dirty="0" smtClean="0"/>
          </a:p>
          <a:p>
            <a:pPr lvl="1"/>
            <a:r>
              <a:rPr lang="en-US" dirty="0"/>
              <a:t>verb reverser: </a:t>
            </a:r>
            <a:r>
              <a:rPr lang="en-US" dirty="0" err="1"/>
              <a:t>xcomp</a:t>
            </a:r>
            <a:r>
              <a:rPr lang="en-US" dirty="0"/>
              <a:t>, </a:t>
            </a:r>
            <a:r>
              <a:rPr lang="en-US" dirty="0" err="1"/>
              <a:t>pcomp</a:t>
            </a:r>
            <a:r>
              <a:rPr lang="en-US" dirty="0"/>
              <a:t>, </a:t>
            </a:r>
            <a:r>
              <a:rPr lang="en-US" dirty="0" err="1" smtClean="0"/>
              <a:t>obj</a:t>
            </a:r>
            <a:endParaRPr lang="en-US" dirty="0"/>
          </a:p>
          <a:p>
            <a:pPr lvl="1"/>
            <a:r>
              <a:rPr lang="en-US" dirty="0"/>
              <a:t>others: </a:t>
            </a:r>
            <a:r>
              <a:rPr lang="en-US" dirty="0" err="1"/>
              <a:t>advmod</a:t>
            </a:r>
            <a:r>
              <a:rPr lang="en-US" dirty="0"/>
              <a:t>, </a:t>
            </a:r>
            <a:r>
              <a:rPr lang="en-US" dirty="0" err="1"/>
              <a:t>pcomp</a:t>
            </a:r>
            <a:r>
              <a:rPr lang="en-US" dirty="0"/>
              <a:t>, cc, </a:t>
            </a:r>
            <a:r>
              <a:rPr lang="en-US" dirty="0" err="1"/>
              <a:t>xcomp</a:t>
            </a:r>
            <a:r>
              <a:rPr lang="en-US" dirty="0"/>
              <a:t>, </a:t>
            </a:r>
            <a:r>
              <a:rPr lang="en-US" dirty="0" err="1"/>
              <a:t>nsubj</a:t>
            </a:r>
            <a:r>
              <a:rPr lang="en-US" dirty="0"/>
              <a:t>, </a:t>
            </a:r>
            <a:r>
              <a:rPr lang="en-US" dirty="0" err="1" smtClean="0"/>
              <a:t>neg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shorter the path is, the more likely there is a reverser.</a:t>
            </a:r>
          </a:p>
          <a:p>
            <a:pPr lvl="1"/>
            <a:r>
              <a:rPr lang="en-US" dirty="0" smtClean="0"/>
              <a:t>d = length of the path, </a:t>
            </a:r>
            <a:r>
              <a:rPr lang="en-US" dirty="0" err="1" smtClean="0"/>
              <a:t>σ</a:t>
            </a:r>
            <a:r>
              <a:rPr lang="en-US" dirty="0" smtClean="0"/>
              <a:t> = </a:t>
            </a:r>
            <a:r>
              <a:rPr lang="en-US" dirty="0" err="1" smtClean="0"/>
              <a:t>thredhold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DC9F0C"/>
                </a:solidFill>
              </a:rPr>
              <a:t>reversed score</a:t>
            </a:r>
            <a:r>
              <a:rPr lang="en-US" i="1" baseline="-25000" dirty="0" smtClean="0">
                <a:solidFill>
                  <a:srgbClr val="DC9F0C"/>
                </a:solidFill>
              </a:rPr>
              <a:t> </a:t>
            </a:r>
            <a:r>
              <a:rPr lang="en-US" dirty="0" smtClean="0"/>
              <a:t>= 1/d- </a:t>
            </a:r>
            <a:r>
              <a:rPr lang="en-US" dirty="0" err="1" smtClean="0"/>
              <a:t>σ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Detectors</a:t>
            </a:r>
          </a:p>
        </p:txBody>
      </p:sp>
    </p:spTree>
    <p:extLst>
      <p:ext uri="{BB962C8B-B14F-4D97-AF65-F5344CB8AC3E}">
        <p14:creationId xmlns:p14="http://schemas.microsoft.com/office/powerpoint/2010/main" val="403512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(Q4</a:t>
            </a:r>
            <a:r>
              <a:rPr lang="en-US" dirty="0" smtClean="0"/>
              <a:t>)  which </a:t>
            </a:r>
            <a:r>
              <a:rPr lang="en-US" dirty="0"/>
              <a:t>spans are agents </a:t>
            </a:r>
            <a:r>
              <a:rPr lang="en-US" dirty="0" smtClean="0"/>
              <a:t>&amp; themes?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agent candidates and two theme candidates.</a:t>
            </a:r>
          </a:p>
          <a:p>
            <a:pPr lvl="1"/>
            <a:r>
              <a:rPr lang="en-US" dirty="0" smtClean="0"/>
              <a:t>Semantic agent: semantic role labeling (A0&gt;A1&gt;A2)</a:t>
            </a:r>
          </a:p>
          <a:p>
            <a:pPr lvl="1"/>
            <a:r>
              <a:rPr lang="en-US" dirty="0" smtClean="0"/>
              <a:t>Syntactic agent: Stanford dependency parser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Semantic theme: semantic role labeling (A1&gt;A2&gt;A0)</a:t>
            </a:r>
          </a:p>
          <a:p>
            <a:pPr lvl="1"/>
            <a:r>
              <a:rPr lang="en-US" dirty="0" smtClean="0"/>
              <a:t>Syntactic theme: </a:t>
            </a:r>
            <a:r>
              <a:rPr lang="en-US" dirty="0"/>
              <a:t>Stanford dependency </a:t>
            </a:r>
            <a:r>
              <a:rPr lang="en-US" dirty="0" smtClean="0"/>
              <a:t>parser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Detectors</a:t>
            </a:r>
          </a:p>
        </p:txBody>
      </p:sp>
    </p:spTree>
    <p:extLst>
      <p:ext uri="{BB962C8B-B14F-4D97-AF65-F5344CB8AC3E}">
        <p14:creationId xmlns:p14="http://schemas.microsoft.com/office/powerpoint/2010/main" val="302816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5746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(Q5)   what are the writer’s </a:t>
            </a:r>
            <a:r>
              <a:rPr lang="en-US" dirty="0" smtClean="0"/>
              <a:t>sentiments toward agents &amp; themes?</a:t>
            </a:r>
          </a:p>
          <a:p>
            <a:endParaRPr lang="en-US" dirty="0"/>
          </a:p>
          <a:p>
            <a:r>
              <a:rPr lang="en-US" dirty="0" smtClean="0"/>
              <a:t>The same local sentiment detector from </a:t>
            </a:r>
            <a:r>
              <a:rPr lang="en-US" sz="1900" dirty="0" smtClean="0"/>
              <a:t>(Deng and </a:t>
            </a:r>
            <a:r>
              <a:rPr lang="en-US" sz="1900" dirty="0" err="1" smtClean="0"/>
              <a:t>Wiebe</a:t>
            </a:r>
            <a:r>
              <a:rPr lang="en-US" sz="1900" dirty="0" smtClean="0"/>
              <a:t>, EACL2014)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majority voting using:</a:t>
            </a:r>
          </a:p>
          <a:p>
            <a:pPr lvl="1"/>
            <a:r>
              <a:rPr lang="en-US" dirty="0" smtClean="0"/>
              <a:t>Opinion Finder </a:t>
            </a:r>
            <a:r>
              <a:rPr lang="en-US" sz="1900" dirty="0" smtClean="0"/>
              <a:t>(</a:t>
            </a:r>
            <a:r>
              <a:rPr lang="fr-FR" sz="1900" dirty="0"/>
              <a:t>Wilson et al., </a:t>
            </a:r>
            <a:r>
              <a:rPr lang="fr-FR" sz="1900" dirty="0" smtClean="0"/>
              <a:t>2005</a:t>
            </a:r>
            <a:r>
              <a:rPr lang="en-US" sz="1900" dirty="0" smtClean="0"/>
              <a:t>)</a:t>
            </a:r>
          </a:p>
          <a:p>
            <a:pPr lvl="1"/>
            <a:r>
              <a:rPr lang="en-US" dirty="0" smtClean="0"/>
              <a:t>Opinion Extractor </a:t>
            </a:r>
            <a:r>
              <a:rPr lang="en-US" sz="1900" dirty="0" smtClean="0"/>
              <a:t>(</a:t>
            </a:r>
            <a:r>
              <a:rPr lang="en-US" sz="1900" dirty="0"/>
              <a:t>Johansson and </a:t>
            </a:r>
            <a:r>
              <a:rPr lang="en-US" sz="1900" dirty="0" err="1"/>
              <a:t>Moschitti</a:t>
            </a:r>
            <a:r>
              <a:rPr lang="en-US" sz="1900" dirty="0"/>
              <a:t>, </a:t>
            </a:r>
            <a:r>
              <a:rPr lang="en-US" sz="1900" dirty="0" smtClean="0"/>
              <a:t>2013)</a:t>
            </a:r>
          </a:p>
          <a:p>
            <a:pPr lvl="1"/>
            <a:r>
              <a:rPr lang="en-US" dirty="0" smtClean="0"/>
              <a:t>MPQA subjectivity lexicon </a:t>
            </a:r>
            <a:r>
              <a:rPr lang="en-US" sz="1900" dirty="0" smtClean="0"/>
              <a:t>(</a:t>
            </a:r>
            <a:r>
              <a:rPr lang="fr-FR" sz="1900" dirty="0"/>
              <a:t>Wilson et al., </a:t>
            </a:r>
            <a:r>
              <a:rPr lang="fr-FR" sz="1900" dirty="0" smtClean="0"/>
              <a:t>2005</a:t>
            </a:r>
            <a:r>
              <a:rPr lang="en-US" sz="19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General Inquirer </a:t>
            </a:r>
            <a:r>
              <a:rPr lang="en-US" sz="1900" dirty="0" smtClean="0"/>
              <a:t>(</a:t>
            </a:r>
            <a:r>
              <a:rPr lang="fr-FR" sz="1900" dirty="0"/>
              <a:t>Stone et al., 1966</a:t>
            </a:r>
            <a:r>
              <a:rPr lang="fr-FR" sz="1900" dirty="0" smtClean="0"/>
              <a:t>)</a:t>
            </a:r>
            <a:endParaRPr lang="en-US" sz="1900" dirty="0" smtClean="0"/>
          </a:p>
          <a:p>
            <a:pPr lvl="1"/>
            <a:r>
              <a:rPr lang="en-US" dirty="0" smtClean="0"/>
              <a:t>connotation lexicon </a:t>
            </a:r>
            <a:r>
              <a:rPr lang="en-US" sz="1900" dirty="0" smtClean="0"/>
              <a:t>(</a:t>
            </a:r>
            <a:r>
              <a:rPr lang="nb-NO" sz="1900" dirty="0"/>
              <a:t>Feng et al., </a:t>
            </a:r>
            <a:r>
              <a:rPr lang="nb-NO" sz="1900" dirty="0" smtClean="0"/>
              <a:t>2013</a:t>
            </a:r>
            <a:r>
              <a:rPr lang="en-US" sz="1900" dirty="0" smtClean="0"/>
              <a:t>)</a:t>
            </a:r>
          </a:p>
          <a:p>
            <a:r>
              <a:rPr lang="en-US" i="1" dirty="0">
                <a:solidFill>
                  <a:srgbClr val="DC9F0C"/>
                </a:solidFill>
              </a:rPr>
              <a:t>positive score</a:t>
            </a:r>
            <a:r>
              <a:rPr lang="en-US" dirty="0"/>
              <a:t>, </a:t>
            </a:r>
            <a:r>
              <a:rPr lang="en-US" i="1" dirty="0">
                <a:solidFill>
                  <a:srgbClr val="DC9F0C"/>
                </a:solidFill>
              </a:rPr>
              <a:t>negative score </a:t>
            </a:r>
            <a:r>
              <a:rPr lang="en-US" dirty="0"/>
              <a:t>(0.5~</a:t>
            </a:r>
            <a:r>
              <a:rPr lang="en-US" dirty="0" smtClean="0"/>
              <a:t>1)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Detectors</a:t>
            </a:r>
          </a:p>
        </p:txBody>
      </p:sp>
    </p:spTree>
    <p:extLst>
      <p:ext uri="{BB962C8B-B14F-4D97-AF65-F5344CB8AC3E}">
        <p14:creationId xmlns:p14="http://schemas.microsoft.com/office/powerpoint/2010/main" val="407317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D6F0FF"/>
                </a:solidFill>
              </a:rPr>
              <a:t>Introduction</a:t>
            </a:r>
          </a:p>
          <a:p>
            <a:r>
              <a:rPr lang="en-US" dirty="0">
                <a:solidFill>
                  <a:srgbClr val="D6F0FF"/>
                </a:solidFill>
              </a:rPr>
              <a:t>Related Work</a:t>
            </a:r>
          </a:p>
          <a:p>
            <a:r>
              <a:rPr lang="en-US" dirty="0" err="1">
                <a:solidFill>
                  <a:srgbClr val="D6F0FF"/>
                </a:solidFill>
              </a:rPr>
              <a:t>GoodFor</a:t>
            </a:r>
            <a:r>
              <a:rPr lang="en-US" dirty="0">
                <a:solidFill>
                  <a:srgbClr val="D6F0FF"/>
                </a:solidFill>
              </a:rPr>
              <a:t>/</a:t>
            </a:r>
            <a:r>
              <a:rPr lang="en-US" dirty="0" err="1">
                <a:solidFill>
                  <a:srgbClr val="D6F0FF"/>
                </a:solidFill>
              </a:rPr>
              <a:t>BadFor</a:t>
            </a:r>
            <a:r>
              <a:rPr lang="en-US" dirty="0">
                <a:solidFill>
                  <a:srgbClr val="D6F0FF"/>
                </a:solidFill>
              </a:rPr>
              <a:t> Implicature</a:t>
            </a:r>
          </a:p>
          <a:p>
            <a:r>
              <a:rPr lang="en-US" dirty="0">
                <a:solidFill>
                  <a:srgbClr val="073E87"/>
                </a:solidFill>
              </a:rPr>
              <a:t>Optimization </a:t>
            </a:r>
            <a:r>
              <a:rPr lang="en-US" dirty="0" smtClean="0">
                <a:solidFill>
                  <a:srgbClr val="073E87"/>
                </a:solidFill>
              </a:rPr>
              <a:t>Framework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Local Detectors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Optimization Framework Overview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Objective Function and Constraints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Result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BC35-2E5A-7340-B0BD-FE47DB9DFD40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Framework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5" y="3414421"/>
            <a:ext cx="867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Agent1   Agent2   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reversed     </a:t>
            </a:r>
            <a:r>
              <a:rPr lang="en-US" sz="2400" dirty="0" err="1" smtClean="0"/>
              <a:t>goodFor</a:t>
            </a:r>
            <a:r>
              <a:rPr lang="en-US" sz="2400" dirty="0" smtClean="0"/>
              <a:t>   </a:t>
            </a:r>
            <a:r>
              <a:rPr lang="en-US" sz="2400" dirty="0" err="1" smtClean="0"/>
              <a:t>badFor</a:t>
            </a:r>
            <a:r>
              <a:rPr lang="en-US" sz="2400" dirty="0" smtClean="0"/>
              <a:t>     Theme1   Theme2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2150" y="4121506"/>
            <a:ext cx="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pos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0.7</a:t>
            </a: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neg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0.5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9169" y="4108866"/>
            <a:ext cx="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pos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0.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neg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0.6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9223" y="4108731"/>
            <a:ext cx="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17436"/>
                </a:solidFill>
              </a:rPr>
              <a:t>pos</a:t>
            </a:r>
            <a:r>
              <a:rPr lang="en-US" dirty="0" smtClean="0">
                <a:solidFill>
                  <a:srgbClr val="217436"/>
                </a:solidFill>
              </a:rPr>
              <a:t>: 0.5</a:t>
            </a:r>
          </a:p>
          <a:p>
            <a:r>
              <a:rPr lang="en-US" dirty="0" err="1" smtClean="0">
                <a:solidFill>
                  <a:srgbClr val="217436"/>
                </a:solidFill>
              </a:rPr>
              <a:t>neg</a:t>
            </a:r>
            <a:r>
              <a:rPr lang="en-US" dirty="0" smtClean="0">
                <a:solidFill>
                  <a:srgbClr val="217436"/>
                </a:solidFill>
              </a:rPr>
              <a:t>: 0.5</a:t>
            </a:r>
            <a:endParaRPr lang="en-US" dirty="0">
              <a:solidFill>
                <a:srgbClr val="21743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3380" y="4129603"/>
            <a:ext cx="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17436"/>
                </a:solidFill>
              </a:rPr>
              <a:t>pos</a:t>
            </a:r>
            <a:r>
              <a:rPr lang="en-US" dirty="0" smtClean="0">
                <a:solidFill>
                  <a:srgbClr val="217436"/>
                </a:solidFill>
              </a:rPr>
              <a:t>: 0.7</a:t>
            </a:r>
          </a:p>
          <a:p>
            <a:r>
              <a:rPr lang="en-US" dirty="0" err="1" smtClean="0">
                <a:solidFill>
                  <a:srgbClr val="217436"/>
                </a:solidFill>
              </a:rPr>
              <a:t>neg</a:t>
            </a:r>
            <a:r>
              <a:rPr lang="en-US" dirty="0" smtClean="0">
                <a:solidFill>
                  <a:srgbClr val="217436"/>
                </a:solidFill>
              </a:rPr>
              <a:t>: 0.</a:t>
            </a:r>
            <a:r>
              <a:rPr lang="en-US" altLang="zh-CN" dirty="0" smtClean="0">
                <a:solidFill>
                  <a:srgbClr val="217436"/>
                </a:solidFill>
              </a:rPr>
              <a:t>5</a:t>
            </a:r>
            <a:endParaRPr lang="en-US" dirty="0">
              <a:solidFill>
                <a:srgbClr val="21743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0494" y="4131082"/>
            <a:ext cx="144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reverser: 0.9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3838" y="4123270"/>
            <a:ext cx="279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goodFor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0.8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</a:rPr>
              <a:t>badFor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</a:rPr>
              <a:t>: 0.2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1097" y="3197967"/>
            <a:ext cx="2302656" cy="917206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525" y="3197967"/>
            <a:ext cx="2178969" cy="91720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69223" y="3197967"/>
            <a:ext cx="2355482" cy="91720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1167" y="3197967"/>
            <a:ext cx="1212671" cy="92530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FA4F-261A-6546-BF98-F02AB6329017}" type="datetime1">
              <a:rPr lang="en-US" smtClean="0"/>
              <a:t>8/18/14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0749" y="2543098"/>
            <a:ext cx="3916947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defTabSz="91440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(Q2)   is it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goodFor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or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badFor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020" y="2543098"/>
            <a:ext cx="3916947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1" defTabSz="91440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200" dirty="0">
                <a:solidFill>
                  <a:schemeClr val="tx2"/>
                </a:solidFill>
              </a:rPr>
              <a:t>(</a:t>
            </a:r>
            <a:r>
              <a:rPr lang="en-US" sz="2200" dirty="0" smtClean="0">
                <a:solidFill>
                  <a:schemeClr val="tx2"/>
                </a:solidFill>
              </a:rPr>
              <a:t>Q3)   is the polarity reversed?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691" y="4941392"/>
            <a:ext cx="5185835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defTabSz="91440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Q4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) which spans are agents and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themes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965" y="5466916"/>
            <a:ext cx="5185835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defTabSz="91440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Q5)   what are the writer’s sentiments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3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2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Framework Overview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1525" y="3197967"/>
            <a:ext cx="8673180" cy="1577967"/>
            <a:chOff x="251525" y="3197967"/>
            <a:chExt cx="8673180" cy="1577967"/>
          </a:xfrm>
        </p:grpSpPr>
        <p:sp>
          <p:nvSpPr>
            <p:cNvPr id="4" name="TextBox 3"/>
            <p:cNvSpPr txBox="1"/>
            <p:nvPr/>
          </p:nvSpPr>
          <p:spPr>
            <a:xfrm>
              <a:off x="251525" y="3414421"/>
              <a:ext cx="867318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Agent1   Agent2   </a:t>
              </a:r>
              <a:r>
                <a:rPr lang="zh-CN" altLang="en-US" sz="2400" dirty="0" smtClean="0"/>
                <a:t> </a:t>
              </a:r>
              <a:r>
                <a:rPr lang="en-US" sz="2400" dirty="0" smtClean="0"/>
                <a:t>reversed     </a:t>
              </a:r>
              <a:r>
                <a:rPr lang="en-US" sz="2400" dirty="0" err="1" smtClean="0"/>
                <a:t>goodFor</a:t>
              </a:r>
              <a:r>
                <a:rPr lang="en-US" sz="2400" dirty="0" smtClean="0"/>
                <a:t>   </a:t>
              </a:r>
              <a:r>
                <a:rPr lang="en-US" sz="2400" dirty="0" err="1" smtClean="0"/>
                <a:t>badFor</a:t>
              </a:r>
              <a:r>
                <a:rPr lang="en-US" sz="2400" dirty="0" smtClean="0"/>
                <a:t>     Theme1   Theme2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2150" y="4121506"/>
              <a:ext cx="981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3">
                      <a:lumMod val="50000"/>
                    </a:schemeClr>
                  </a:solidFill>
                </a:rPr>
                <a:t>pos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: 0.7</a:t>
              </a:r>
            </a:p>
            <a:p>
              <a:r>
                <a:rPr lang="en-US" dirty="0" err="1" smtClean="0">
                  <a:solidFill>
                    <a:schemeClr val="accent3">
                      <a:lumMod val="50000"/>
                    </a:schemeClr>
                  </a:solidFill>
                </a:rPr>
                <a:t>neg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: 0.5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49169" y="4108866"/>
              <a:ext cx="981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3">
                      <a:lumMod val="50000"/>
                    </a:schemeClr>
                  </a:solidFill>
                </a:rPr>
                <a:t>pos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: 0.</a:t>
              </a:r>
              <a:r>
                <a:rPr lang="en-US" altLang="zh-CN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en-US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en-US" dirty="0" err="1" smtClean="0">
                  <a:solidFill>
                    <a:schemeClr val="accent3">
                      <a:lumMod val="50000"/>
                    </a:schemeClr>
                  </a:solidFill>
                </a:rPr>
                <a:t>neg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: 0.6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69223" y="4108731"/>
              <a:ext cx="981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217436"/>
                  </a:solidFill>
                </a:rPr>
                <a:t>pos</a:t>
              </a:r>
              <a:r>
                <a:rPr lang="en-US" dirty="0" smtClean="0">
                  <a:solidFill>
                    <a:srgbClr val="217436"/>
                  </a:solidFill>
                </a:rPr>
                <a:t>: 0.5</a:t>
              </a:r>
            </a:p>
            <a:p>
              <a:r>
                <a:rPr lang="en-US" dirty="0" err="1" smtClean="0">
                  <a:solidFill>
                    <a:srgbClr val="217436"/>
                  </a:solidFill>
                </a:rPr>
                <a:t>neg</a:t>
              </a:r>
              <a:r>
                <a:rPr lang="en-US" dirty="0" smtClean="0">
                  <a:solidFill>
                    <a:srgbClr val="217436"/>
                  </a:solidFill>
                </a:rPr>
                <a:t>: 0.5</a:t>
              </a:r>
              <a:endParaRPr lang="en-US" dirty="0">
                <a:solidFill>
                  <a:srgbClr val="217436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43380" y="4129603"/>
              <a:ext cx="981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217436"/>
                  </a:solidFill>
                </a:rPr>
                <a:t>pos</a:t>
              </a:r>
              <a:r>
                <a:rPr lang="en-US" dirty="0" smtClean="0">
                  <a:solidFill>
                    <a:srgbClr val="217436"/>
                  </a:solidFill>
                </a:rPr>
                <a:t>: 0.7</a:t>
              </a:r>
            </a:p>
            <a:p>
              <a:r>
                <a:rPr lang="en-US" dirty="0" err="1" smtClean="0">
                  <a:solidFill>
                    <a:srgbClr val="217436"/>
                  </a:solidFill>
                </a:rPr>
                <a:t>neg</a:t>
              </a:r>
              <a:r>
                <a:rPr lang="en-US" dirty="0" smtClean="0">
                  <a:solidFill>
                    <a:srgbClr val="217436"/>
                  </a:solidFill>
                </a:rPr>
                <a:t>: 0.</a:t>
              </a:r>
              <a:r>
                <a:rPr lang="en-US" altLang="zh-CN" dirty="0" smtClean="0">
                  <a:solidFill>
                    <a:srgbClr val="217436"/>
                  </a:solidFill>
                </a:rPr>
                <a:t>5</a:t>
              </a:r>
              <a:endParaRPr lang="en-US" dirty="0">
                <a:solidFill>
                  <a:srgbClr val="217436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0494" y="4131082"/>
              <a:ext cx="1443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reverser: 0.9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3838" y="4123270"/>
              <a:ext cx="2795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</a:rPr>
                <a:t>goodFor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: 0.8</a:t>
              </a:r>
              <a:r>
                <a:rPr lang="zh-CN" altLang="en-US" dirty="0" smtClean="0">
                  <a:solidFill>
                    <a:schemeClr val="accent5">
                      <a:lumMod val="50000"/>
                    </a:schemeClr>
                  </a:solidFill>
                </a:rPr>
                <a:t>     </a:t>
              </a:r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badFor</a:t>
              </a:r>
              <a:r>
                <a:rPr lang="en-US" altLang="zh-CN" dirty="0" smtClean="0">
                  <a:solidFill>
                    <a:schemeClr val="accent5">
                      <a:lumMod val="50000"/>
                    </a:schemeClr>
                  </a:solidFill>
                </a:rPr>
                <a:t>: 0.2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11097" y="3197967"/>
              <a:ext cx="2302656" cy="917206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525" y="3197967"/>
              <a:ext cx="2178969" cy="917206"/>
            </a:xfrm>
            <a:prstGeom prst="rect">
              <a:avLst/>
            </a:prstGeom>
            <a:noFill/>
            <a:ln w="38100">
              <a:solidFill>
                <a:srgbClr val="32AE5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69223" y="3197967"/>
              <a:ext cx="2355482" cy="917206"/>
            </a:xfrm>
            <a:prstGeom prst="rect">
              <a:avLst/>
            </a:prstGeom>
            <a:noFill/>
            <a:ln w="38100">
              <a:solidFill>
                <a:srgbClr val="32AE5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61167" y="3197967"/>
              <a:ext cx="1212671" cy="92530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75-E8A4-F749-9A81-4892C3108A6B}" type="datetime1">
              <a:rPr lang="en-US" smtClean="0"/>
              <a:t>8/18/14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3 L 3.88889E-6 -0.1946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Framework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996" y="2080345"/>
            <a:ext cx="867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Agent1   Agent2   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reversed     </a:t>
            </a:r>
            <a:r>
              <a:rPr lang="en-US" sz="2400" dirty="0" err="1" smtClean="0"/>
              <a:t>goodFor</a:t>
            </a:r>
            <a:r>
              <a:rPr lang="en-US" sz="2400" dirty="0" smtClean="0"/>
              <a:t>   </a:t>
            </a:r>
            <a:r>
              <a:rPr lang="en-US" sz="2400" dirty="0" err="1" smtClean="0"/>
              <a:t>badFor</a:t>
            </a:r>
            <a:r>
              <a:rPr lang="en-US" sz="2400" dirty="0" smtClean="0"/>
              <a:t>     Theme1   Theme2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1621" y="2787430"/>
            <a:ext cx="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pos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0.7</a:t>
            </a: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neg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0.5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8640" y="2774790"/>
            <a:ext cx="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pos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0.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neg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0.6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8694" y="2774655"/>
            <a:ext cx="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17436"/>
                </a:solidFill>
              </a:rPr>
              <a:t>pos</a:t>
            </a:r>
            <a:r>
              <a:rPr lang="en-US" dirty="0" smtClean="0">
                <a:solidFill>
                  <a:srgbClr val="217436"/>
                </a:solidFill>
              </a:rPr>
              <a:t>: 0.5</a:t>
            </a:r>
          </a:p>
          <a:p>
            <a:r>
              <a:rPr lang="en-US" dirty="0" err="1" smtClean="0">
                <a:solidFill>
                  <a:srgbClr val="217436"/>
                </a:solidFill>
              </a:rPr>
              <a:t>neg</a:t>
            </a:r>
            <a:r>
              <a:rPr lang="en-US" dirty="0" smtClean="0">
                <a:solidFill>
                  <a:srgbClr val="217436"/>
                </a:solidFill>
              </a:rPr>
              <a:t>: 0.5</a:t>
            </a:r>
            <a:endParaRPr lang="en-US" dirty="0">
              <a:solidFill>
                <a:srgbClr val="21743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2851" y="2795527"/>
            <a:ext cx="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17436"/>
                </a:solidFill>
              </a:rPr>
              <a:t>pos</a:t>
            </a:r>
            <a:r>
              <a:rPr lang="en-US" dirty="0" smtClean="0">
                <a:solidFill>
                  <a:srgbClr val="217436"/>
                </a:solidFill>
              </a:rPr>
              <a:t>: 0.7</a:t>
            </a:r>
          </a:p>
          <a:p>
            <a:r>
              <a:rPr lang="en-US" dirty="0" err="1" smtClean="0">
                <a:solidFill>
                  <a:srgbClr val="217436"/>
                </a:solidFill>
              </a:rPr>
              <a:t>neg</a:t>
            </a:r>
            <a:r>
              <a:rPr lang="en-US" dirty="0" smtClean="0">
                <a:solidFill>
                  <a:srgbClr val="217436"/>
                </a:solidFill>
              </a:rPr>
              <a:t>: 0.</a:t>
            </a:r>
            <a:r>
              <a:rPr lang="en-US" altLang="zh-CN" dirty="0" smtClean="0">
                <a:solidFill>
                  <a:srgbClr val="217436"/>
                </a:solidFill>
              </a:rPr>
              <a:t>5</a:t>
            </a:r>
            <a:endParaRPr lang="en-US" dirty="0">
              <a:solidFill>
                <a:srgbClr val="21743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965" y="2797006"/>
            <a:ext cx="144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reverser: 0.9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3310" y="2789194"/>
            <a:ext cx="279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goodFor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0.8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</a:rPr>
              <a:t>badFor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</a:rPr>
              <a:t>: 0.2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0568" y="1863891"/>
            <a:ext cx="2302656" cy="917206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0996" y="1863891"/>
            <a:ext cx="2178969" cy="917206"/>
          </a:xfrm>
          <a:prstGeom prst="rect">
            <a:avLst/>
          </a:prstGeom>
          <a:noFill/>
          <a:ln w="38100">
            <a:solidFill>
              <a:srgbClr val="32AE5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68694" y="1863891"/>
            <a:ext cx="2355482" cy="917206"/>
          </a:xfrm>
          <a:prstGeom prst="rect">
            <a:avLst/>
          </a:prstGeom>
          <a:noFill/>
          <a:ln w="38100">
            <a:solidFill>
              <a:srgbClr val="32AE5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638" y="1863891"/>
            <a:ext cx="1212671" cy="92530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75-E8A4-F749-9A81-4892C3108A6B}" type="datetime1">
              <a:rPr lang="en-US" smtClean="0"/>
              <a:t>8/18/14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26</a:t>
            </a:fld>
            <a:endParaRPr lang="en-US"/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872067" y="3385945"/>
            <a:ext cx="7408333" cy="2592733"/>
          </a:xfrm>
        </p:spPr>
        <p:txBody>
          <a:bodyPr>
            <a:normAutofit/>
          </a:bodyPr>
          <a:lstStyle/>
          <a:p>
            <a:r>
              <a:rPr lang="en-US" dirty="0"/>
              <a:t>The framework </a:t>
            </a:r>
            <a:r>
              <a:rPr lang="en-US" dirty="0" smtClean="0"/>
              <a:t>selects </a:t>
            </a:r>
            <a:r>
              <a:rPr lang="en-US" dirty="0"/>
              <a:t>a subset of labels containing:</a:t>
            </a:r>
          </a:p>
          <a:p>
            <a:pPr lvl="1"/>
            <a:r>
              <a:rPr lang="en-US" dirty="0"/>
              <a:t>one label from the four agent sentiment labels,</a:t>
            </a:r>
          </a:p>
          <a:p>
            <a:pPr lvl="2"/>
            <a:r>
              <a:rPr lang="en-US" dirty="0"/>
              <a:t>Agent1-pos, Agent1-neg, Agent2-pos, Agent2-neg</a:t>
            </a:r>
          </a:p>
          <a:p>
            <a:pPr lvl="1"/>
            <a:r>
              <a:rPr lang="en-US" dirty="0"/>
              <a:t>one/no label from the reversed labels,</a:t>
            </a:r>
          </a:p>
          <a:p>
            <a:pPr lvl="1"/>
            <a:r>
              <a:rPr lang="en-US" dirty="0"/>
              <a:t>one label from the gfbf polarity labels,</a:t>
            </a:r>
          </a:p>
          <a:p>
            <a:pPr lvl="1"/>
            <a:r>
              <a:rPr lang="en-US" dirty="0"/>
              <a:t>one label from the four </a:t>
            </a:r>
            <a:r>
              <a:rPr lang="en-US" dirty="0" smtClean="0"/>
              <a:t>theme </a:t>
            </a:r>
            <a:r>
              <a:rPr lang="en-US" dirty="0"/>
              <a:t>sentiment labels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872067" y="3657430"/>
            <a:ext cx="7408333" cy="2592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Fortunately, the implicature rules in (Deng and </a:t>
            </a:r>
            <a:r>
              <a:rPr lang="en-US" dirty="0" err="1"/>
              <a:t>Wiebe</a:t>
            </a:r>
            <a:r>
              <a:rPr lang="en-US" dirty="0"/>
              <a:t>, </a:t>
            </a:r>
            <a:r>
              <a:rPr lang="en-US" dirty="0" smtClean="0"/>
              <a:t>EACL2014</a:t>
            </a:r>
            <a:r>
              <a:rPr lang="en-US" dirty="0"/>
              <a:t>) define dependencies among these ambiguities</a:t>
            </a:r>
            <a:r>
              <a:rPr lang="en-US" dirty="0" smtClean="0"/>
              <a:t>:</a:t>
            </a:r>
          </a:p>
          <a:p>
            <a:pPr lvl="1"/>
            <a:r>
              <a:rPr lang="en-US" altLang="zh-CN" dirty="0" err="1" smtClean="0"/>
              <a:t>goodFor</a:t>
            </a:r>
            <a:r>
              <a:rPr lang="en-US" altLang="zh-CN" dirty="0" smtClean="0"/>
              <a:t>: sentiment(agent) = sentiment(theme)</a:t>
            </a:r>
          </a:p>
          <a:p>
            <a:pPr lvl="1"/>
            <a:r>
              <a:rPr lang="en-US" dirty="0" err="1" smtClean="0"/>
              <a:t>badFor</a:t>
            </a:r>
            <a:r>
              <a:rPr lang="en-US" dirty="0" smtClean="0"/>
              <a:t>: sentiment(agent) ≠ sentiment(theme) </a:t>
            </a:r>
            <a:endParaRPr lang="en-US" dirty="0"/>
          </a:p>
          <a:p>
            <a:r>
              <a:rPr lang="en-US" dirty="0"/>
              <a:t>Theses dependencies are encoded as constraints in </a:t>
            </a:r>
            <a:r>
              <a:rPr lang="en-US" dirty="0" smtClean="0"/>
              <a:t>the framework.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1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8" grpId="0" build="p"/>
      <p:bldP spid="18" grpId="1" build="p"/>
      <p:bldP spid="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D6F0FF"/>
                </a:solidFill>
              </a:rPr>
              <a:t>Introduction</a:t>
            </a:r>
          </a:p>
          <a:p>
            <a:r>
              <a:rPr lang="en-US" dirty="0">
                <a:solidFill>
                  <a:srgbClr val="D6F0FF"/>
                </a:solidFill>
              </a:rPr>
              <a:t>Related Work</a:t>
            </a:r>
          </a:p>
          <a:p>
            <a:r>
              <a:rPr lang="en-US" dirty="0" err="1">
                <a:solidFill>
                  <a:srgbClr val="D6F0FF"/>
                </a:solidFill>
              </a:rPr>
              <a:t>GoodFor</a:t>
            </a:r>
            <a:r>
              <a:rPr lang="en-US" dirty="0">
                <a:solidFill>
                  <a:srgbClr val="D6F0FF"/>
                </a:solidFill>
              </a:rPr>
              <a:t>/</a:t>
            </a:r>
            <a:r>
              <a:rPr lang="en-US" dirty="0" err="1">
                <a:solidFill>
                  <a:srgbClr val="D6F0FF"/>
                </a:solidFill>
              </a:rPr>
              <a:t>BadFor</a:t>
            </a:r>
            <a:r>
              <a:rPr lang="en-US" dirty="0">
                <a:solidFill>
                  <a:srgbClr val="D6F0FF"/>
                </a:solidFill>
              </a:rPr>
              <a:t> Implicature</a:t>
            </a:r>
          </a:p>
          <a:p>
            <a:r>
              <a:rPr lang="en-US" dirty="0">
                <a:solidFill>
                  <a:srgbClr val="073E87"/>
                </a:solidFill>
              </a:rPr>
              <a:t>Optimization </a:t>
            </a:r>
            <a:r>
              <a:rPr lang="en-US" dirty="0" smtClean="0">
                <a:solidFill>
                  <a:srgbClr val="073E87"/>
                </a:solidFill>
              </a:rPr>
              <a:t>Framework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Local Detectors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Optimization Framework Overview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Objective Function </a:t>
            </a:r>
            <a:r>
              <a:rPr lang="en-US" dirty="0" smtClean="0">
                <a:solidFill>
                  <a:srgbClr val="C6E7FC"/>
                </a:solidFill>
              </a:rPr>
              <a:t>and Constraints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Result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BC35-2E5A-7340-B0BD-FE47DB9DFD40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Function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44511"/>
              </p:ext>
            </p:extLst>
          </p:nvPr>
        </p:nvGraphicFramePr>
        <p:xfrm>
          <a:off x="1439778" y="1965496"/>
          <a:ext cx="6206959" cy="92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" name="Equation" r:id="rId4" imgW="3479800" imgH="520700" progId="Equation.3">
                  <p:embed/>
                </p:oleObj>
              </mc:Choice>
              <mc:Fallback>
                <p:oleObj name="Equation" r:id="rId4" imgW="3479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9778" y="1965496"/>
                        <a:ext cx="6206959" cy="928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4463" y="2974483"/>
            <a:ext cx="2540000" cy="2554545"/>
          </a:xfrm>
          <a:prstGeom prst="rect">
            <a:avLst/>
          </a:prstGeom>
          <a:solidFill>
            <a:srgbClr val="C6E7FC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73E87"/>
                </a:solidFill>
              </a:rPr>
              <a:t>variable </a:t>
            </a:r>
            <a:r>
              <a:rPr lang="en-US" sz="2000" i="1" dirty="0" err="1" smtClean="0">
                <a:solidFill>
                  <a:srgbClr val="073E87"/>
                </a:solidFill>
              </a:rPr>
              <a:t>i</a:t>
            </a:r>
            <a:r>
              <a:rPr lang="en-US" sz="2000" i="1" dirty="0" smtClean="0">
                <a:solidFill>
                  <a:srgbClr val="073E87"/>
                </a:solidFill>
              </a:rPr>
              <a:t> could be:</a:t>
            </a:r>
          </a:p>
          <a:p>
            <a:endParaRPr lang="en-US" sz="2000" i="1" dirty="0" smtClean="0">
              <a:solidFill>
                <a:srgbClr val="073E87"/>
              </a:solidFill>
            </a:endParaRPr>
          </a:p>
          <a:p>
            <a:r>
              <a:rPr lang="en-US" sz="2000" i="1" dirty="0" err="1" smtClean="0">
                <a:solidFill>
                  <a:srgbClr val="073E87"/>
                </a:solidFill>
              </a:rPr>
              <a:t>i</a:t>
            </a:r>
            <a:r>
              <a:rPr lang="en-US" sz="2000" i="1" dirty="0" smtClean="0">
                <a:solidFill>
                  <a:srgbClr val="073E87"/>
                </a:solidFill>
              </a:rPr>
              <a:t> in Entity Set</a:t>
            </a:r>
          </a:p>
          <a:p>
            <a:r>
              <a:rPr lang="en-US" sz="2000" i="1" dirty="0" smtClean="0">
                <a:solidFill>
                  <a:srgbClr val="073E87"/>
                </a:solidFill>
              </a:rPr>
              <a:t>agent candidate</a:t>
            </a:r>
          </a:p>
          <a:p>
            <a:r>
              <a:rPr lang="en-US" sz="2000" i="1" dirty="0" smtClean="0">
                <a:solidFill>
                  <a:srgbClr val="073E87"/>
                </a:solidFill>
              </a:rPr>
              <a:t>theme candidate</a:t>
            </a:r>
          </a:p>
          <a:p>
            <a:endParaRPr lang="en-US" sz="2000" i="1" dirty="0">
              <a:solidFill>
                <a:srgbClr val="073E87"/>
              </a:solidFill>
            </a:endParaRPr>
          </a:p>
          <a:p>
            <a:r>
              <a:rPr lang="en-US" sz="2000" i="1" dirty="0" err="1" smtClean="0">
                <a:solidFill>
                  <a:srgbClr val="073E87"/>
                </a:solidFill>
              </a:rPr>
              <a:t>i</a:t>
            </a:r>
            <a:r>
              <a:rPr lang="en-US" sz="2000" i="1" dirty="0" smtClean="0">
                <a:solidFill>
                  <a:srgbClr val="073E87"/>
                </a:solidFill>
              </a:rPr>
              <a:t> in GFBF Set</a:t>
            </a:r>
          </a:p>
          <a:p>
            <a:r>
              <a:rPr lang="en-US" sz="2000" i="1" dirty="0" err="1" smtClean="0">
                <a:solidFill>
                  <a:srgbClr val="073E87"/>
                </a:solidFill>
              </a:rPr>
              <a:t>goodFor</a:t>
            </a:r>
            <a:r>
              <a:rPr lang="en-US" sz="2000" i="1" dirty="0" smtClean="0">
                <a:solidFill>
                  <a:srgbClr val="073E87"/>
                </a:solidFill>
              </a:rPr>
              <a:t>/</a:t>
            </a:r>
            <a:r>
              <a:rPr lang="en-US" sz="2000" i="1" dirty="0" err="1" smtClean="0">
                <a:solidFill>
                  <a:srgbClr val="073E87"/>
                </a:solidFill>
              </a:rPr>
              <a:t>badFor</a:t>
            </a:r>
            <a:r>
              <a:rPr lang="en-US" sz="2000" i="1" dirty="0" smtClean="0">
                <a:solidFill>
                  <a:srgbClr val="073E87"/>
                </a:solidFill>
              </a:rPr>
              <a:t> event</a:t>
            </a:r>
            <a:endParaRPr lang="en-US" sz="2000" i="1" dirty="0">
              <a:solidFill>
                <a:srgbClr val="073E8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6105" y="2974483"/>
            <a:ext cx="3542631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c is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one of the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</a:rPr>
              <a:t>lables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lang="en-US" sz="20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 in GFBF Set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c in {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</a:rPr>
              <a:t>goodFor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</a:rPr>
              <a:t>badFor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, reversed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}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 in Entity Set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c in {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positive, negative}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6105" y="2978802"/>
            <a:ext cx="525379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</a:rPr>
              <a:t>i,k,j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&gt; is a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&lt;agent,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goodFor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badFor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, theme&gt; triple</a:t>
            </a:r>
          </a:p>
          <a:p>
            <a:endParaRPr lang="en-US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</a:rPr>
              <a:t>,j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Entity Set;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k in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GFBF Set</a:t>
            </a:r>
            <a:endParaRPr lang="en-US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2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8.33333E-7 0.1949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4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900087"/>
            <a:ext cx="7408333" cy="3450696"/>
          </a:xfrm>
        </p:spPr>
        <p:txBody>
          <a:bodyPr/>
          <a:lstStyle/>
          <a:p>
            <a:r>
              <a:rPr lang="en-US" dirty="0"/>
              <a:t>The framework </a:t>
            </a:r>
            <a:r>
              <a:rPr lang="en-US" dirty="0" smtClean="0"/>
              <a:t>assigns values (0 or 1) to u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maximizing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scores given by the local detectors,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and assigns values (0 or 1) to </a:t>
            </a:r>
            <a:r>
              <a:rPr lang="el-GR" dirty="0"/>
              <a:t>ξ, δ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minimizing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cases where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goodFor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badFor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implicature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rules are violated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/>
              <a:t>Integer Linear Programming (ILP) is used.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1BD-A4E9-614A-9D96-AB36BD99F9A2}" type="datetime1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29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82840" y="3092441"/>
            <a:ext cx="301135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smtClean="0">
                <a:solidFill>
                  <a:schemeClr val="accent5">
                    <a:lumMod val="50000"/>
                  </a:schemeClr>
                </a:solidFill>
              </a:rPr>
              <a:t>p: score of local detector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4197" y="1617120"/>
            <a:ext cx="37882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smtClean="0">
                <a:solidFill>
                  <a:schemeClr val="accent5">
                    <a:lumMod val="50000"/>
                  </a:schemeClr>
                </a:solidFill>
              </a:rPr>
              <a:t>u: binary indicator of </a:t>
            </a:r>
            <a:r>
              <a:rPr lang="en-US" altLang="zh-CN" sz="2000" i="1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altLang="zh-CN" sz="2000" i="1" dirty="0" smtClean="0">
                <a:solidFill>
                  <a:schemeClr val="accent5">
                    <a:lumMod val="50000"/>
                  </a:schemeClr>
                </a:solidFill>
              </a:rPr>
              <a:t> choosing c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1139" y="2969330"/>
            <a:ext cx="422922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ξ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δ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: slack variables of triple &lt;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I,k,j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&gt;</a:t>
            </a:r>
          </a:p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representing this triple is an exception to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goodFor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badFor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rule (exception: 1)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28318"/>
              </p:ext>
            </p:extLst>
          </p:nvPr>
        </p:nvGraphicFramePr>
        <p:xfrm>
          <a:off x="1439778" y="1965496"/>
          <a:ext cx="6206959" cy="92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3" name="Equation" r:id="rId4" imgW="3479800" imgH="520700" progId="Equation.3">
                  <p:embed/>
                </p:oleObj>
              </mc:Choice>
              <mc:Fallback>
                <p:oleObj name="Equation" r:id="rId4" imgW="3479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9778" y="1965496"/>
                        <a:ext cx="6206959" cy="928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2206" y="1721860"/>
            <a:ext cx="3177528" cy="400110"/>
          </a:xfrm>
          <a:prstGeom prst="rect">
            <a:avLst/>
          </a:prstGeom>
          <a:solidFill>
            <a:srgbClr val="C6E7FC"/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73E87"/>
                </a:solidFill>
              </a:rPr>
              <a:t>ic</a:t>
            </a:r>
            <a:r>
              <a:rPr lang="en-US" sz="2000" i="1" dirty="0" smtClean="0">
                <a:solidFill>
                  <a:srgbClr val="073E87"/>
                </a:solidFill>
              </a:rPr>
              <a:t>: variable </a:t>
            </a:r>
            <a:r>
              <a:rPr lang="en-US" sz="2000" i="1" dirty="0" err="1" smtClean="0">
                <a:solidFill>
                  <a:srgbClr val="073E87"/>
                </a:solidFill>
              </a:rPr>
              <a:t>i</a:t>
            </a:r>
            <a:r>
              <a:rPr lang="en-US" sz="2000" i="1" dirty="0" smtClean="0">
                <a:solidFill>
                  <a:srgbClr val="073E87"/>
                </a:solidFill>
              </a:rPr>
              <a:t> assigned label c</a:t>
            </a:r>
          </a:p>
        </p:txBody>
      </p:sp>
    </p:spTree>
    <p:extLst>
      <p:ext uri="{BB962C8B-B14F-4D97-AF65-F5344CB8AC3E}">
        <p14:creationId xmlns:p14="http://schemas.microsoft.com/office/powerpoint/2010/main" val="32480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Related Work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GoodFor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BadFor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Implicature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Optimization Framework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 Result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08B-7904-1B4E-896F-F1618A6B1D87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D6F0FF"/>
                </a:solidFill>
              </a:rPr>
              <a:t>Introduction</a:t>
            </a:r>
          </a:p>
          <a:p>
            <a:r>
              <a:rPr lang="en-US" dirty="0">
                <a:solidFill>
                  <a:srgbClr val="D6F0FF"/>
                </a:solidFill>
              </a:rPr>
              <a:t>Related Work</a:t>
            </a:r>
          </a:p>
          <a:p>
            <a:r>
              <a:rPr lang="en-US" dirty="0" err="1">
                <a:solidFill>
                  <a:srgbClr val="D6F0FF"/>
                </a:solidFill>
              </a:rPr>
              <a:t>GoodFor</a:t>
            </a:r>
            <a:r>
              <a:rPr lang="en-US" dirty="0">
                <a:solidFill>
                  <a:srgbClr val="D6F0FF"/>
                </a:solidFill>
              </a:rPr>
              <a:t>/</a:t>
            </a:r>
            <a:r>
              <a:rPr lang="en-US" dirty="0" err="1">
                <a:solidFill>
                  <a:srgbClr val="D6F0FF"/>
                </a:solidFill>
              </a:rPr>
              <a:t>BadFor</a:t>
            </a:r>
            <a:r>
              <a:rPr lang="en-US" dirty="0">
                <a:solidFill>
                  <a:srgbClr val="D6F0FF"/>
                </a:solidFill>
              </a:rPr>
              <a:t> Implicature</a:t>
            </a:r>
          </a:p>
          <a:p>
            <a:r>
              <a:rPr lang="en-US" dirty="0">
                <a:solidFill>
                  <a:srgbClr val="073E87"/>
                </a:solidFill>
              </a:rPr>
              <a:t>Optimization </a:t>
            </a:r>
            <a:r>
              <a:rPr lang="en-US" dirty="0" smtClean="0">
                <a:solidFill>
                  <a:srgbClr val="073E87"/>
                </a:solidFill>
              </a:rPr>
              <a:t>Framework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Local Detectors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Optimization Framework Overview</a:t>
            </a:r>
          </a:p>
          <a:p>
            <a:pPr lvl="1"/>
            <a:r>
              <a:rPr lang="en-US" dirty="0" smtClean="0">
                <a:solidFill>
                  <a:srgbClr val="C6E7FC"/>
                </a:solidFill>
              </a:rPr>
              <a:t>Objective Function and </a:t>
            </a:r>
            <a:r>
              <a:rPr lang="en-US" dirty="0" smtClean="0">
                <a:solidFill>
                  <a:srgbClr val="073E87"/>
                </a:solidFill>
              </a:rPr>
              <a:t>Constraints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Result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BC35-2E5A-7340-B0BD-FE47DB9DFD40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0099"/>
            <a:ext cx="7408333" cy="4537222"/>
          </a:xfrm>
        </p:spPr>
        <p:txBody>
          <a:bodyPr/>
          <a:lstStyle/>
          <a:p>
            <a:r>
              <a:rPr lang="en-US" dirty="0" smtClean="0"/>
              <a:t>For a triple &lt;agent,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, theme&gt;,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, the framework chooses one from the two labels: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{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goodFor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badFor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}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for the agent, the framework chooses one from the four labels: </a:t>
            </a:r>
            <a:r>
              <a:rPr lang="en-US" dirty="0" smtClean="0">
                <a:solidFill>
                  <a:srgbClr val="936A08"/>
                </a:solidFill>
              </a:rPr>
              <a:t>{agent1-pos, agent1-neg, agent2-pos, agent2-neg}</a:t>
            </a:r>
          </a:p>
          <a:p>
            <a:pPr lvl="1"/>
            <a:r>
              <a:rPr lang="en-US" dirty="0" smtClean="0"/>
              <a:t>for the theme, it is the same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Constraints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840190"/>
              </p:ext>
            </p:extLst>
          </p:nvPr>
        </p:nvGraphicFramePr>
        <p:xfrm>
          <a:off x="3091393" y="3219445"/>
          <a:ext cx="2613136" cy="66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" name="Equation" r:id="rId4" imgW="1447800" imgH="368300" progId="Equation.3">
                  <p:embed/>
                </p:oleObj>
              </mc:Choice>
              <mc:Fallback>
                <p:oleObj name="Equation" r:id="rId4" imgW="144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1393" y="3219445"/>
                        <a:ext cx="2613136" cy="664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307374"/>
              </p:ext>
            </p:extLst>
          </p:nvPr>
        </p:nvGraphicFramePr>
        <p:xfrm>
          <a:off x="457200" y="5259813"/>
          <a:ext cx="412591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4" name="Equation" r:id="rId6" imgW="2286000" imgH="393700" progId="Equation.3">
                  <p:embed/>
                </p:oleObj>
              </mc:Choice>
              <mc:Fallback>
                <p:oleObj name="Equation" r:id="rId6" imgW="2286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5259813"/>
                        <a:ext cx="4125912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300251"/>
              </p:ext>
            </p:extLst>
          </p:nvPr>
        </p:nvGraphicFramePr>
        <p:xfrm>
          <a:off x="4802224" y="5259813"/>
          <a:ext cx="41481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5" name="Equation" r:id="rId8" imgW="2298700" imgH="393700" progId="Equation.3">
                  <p:embed/>
                </p:oleObj>
              </mc:Choice>
              <mc:Fallback>
                <p:oleObj name="Equation" r:id="rId8" imgW="2298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02224" y="5259813"/>
                        <a:ext cx="4148138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27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12941"/>
            <a:ext cx="7408333" cy="4537222"/>
          </a:xfrm>
        </p:spPr>
        <p:txBody>
          <a:bodyPr/>
          <a:lstStyle/>
          <a:p>
            <a:r>
              <a:rPr lang="en-US" dirty="0" smtClean="0"/>
              <a:t>In a </a:t>
            </a:r>
            <a:r>
              <a:rPr lang="en-US" dirty="0" err="1" smtClean="0"/>
              <a:t>goodFor</a:t>
            </a:r>
            <a:r>
              <a:rPr lang="en-US" dirty="0" smtClean="0"/>
              <a:t> event, sentiments are the same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GoodFor</a:t>
            </a:r>
            <a:r>
              <a:rPr lang="en-US" dirty="0" smtClean="0"/>
              <a:t> Implicature Constraints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387960"/>
              </p:ext>
            </p:extLst>
          </p:nvPr>
        </p:nvGraphicFramePr>
        <p:xfrm>
          <a:off x="1182688" y="2881313"/>
          <a:ext cx="58991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0" name="Equation" r:id="rId4" imgW="2768600" imgH="520700" progId="Equation.3">
                  <p:embed/>
                </p:oleObj>
              </mc:Choice>
              <mc:Fallback>
                <p:oleObj name="Equation" r:id="rId4" imgW="27686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2688" y="2881313"/>
                        <a:ext cx="5899150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06751"/>
              </p:ext>
            </p:extLst>
          </p:nvPr>
        </p:nvGraphicFramePr>
        <p:xfrm>
          <a:off x="1195388" y="4824997"/>
          <a:ext cx="587216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1" name="Equation" r:id="rId6" imgW="2755900" imgH="520700" progId="Equation.3">
                  <p:embed/>
                </p:oleObj>
              </mc:Choice>
              <mc:Fallback>
                <p:oleObj name="Equation" r:id="rId6" imgW="27559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5388" y="4824997"/>
                        <a:ext cx="5872162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944770" y="3421861"/>
            <a:ext cx="41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altLang="zh-CN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74414" y="3421861"/>
            <a:ext cx="5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>
                  <a:noFill/>
                </a:ln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en-US" altLang="zh-CN" sz="5400" b="1" cap="all" dirty="0">
              <a:ln w="0">
                <a:noFill/>
              </a:ln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4709" y="3421861"/>
            <a:ext cx="5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en-US" altLang="zh-CN" sz="5400" b="1" cap="all" dirty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6565" y="2419648"/>
            <a:ext cx="41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3430" y="2419648"/>
            <a:ext cx="566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CN" sz="5400" b="1" dirty="0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7416" y="1864403"/>
            <a:ext cx="5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en-US" altLang="zh-CN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74216" y="1864403"/>
            <a:ext cx="70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CN" sz="54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en-US" altLang="zh-CN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5259" y="2191100"/>
            <a:ext cx="162964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goodFor</a:t>
            </a:r>
            <a:r>
              <a:rPr lang="en-US" sz="2400" dirty="0" smtClean="0">
                <a:solidFill>
                  <a:schemeClr val="tx2"/>
                </a:solidFill>
              </a:rPr>
              <a:t>: 1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badFor</a:t>
            </a:r>
            <a:r>
              <a:rPr lang="en-US" sz="2400" dirty="0" smtClean="0">
                <a:solidFill>
                  <a:schemeClr val="tx2"/>
                </a:solidFill>
              </a:rPr>
              <a:t>: 0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3438" y="2203147"/>
            <a:ext cx="2366924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exception: 1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not exception: 0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75622" y="4189208"/>
            <a:ext cx="5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en-US" altLang="zh-CN" sz="5400" b="1" cap="all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34774" y="4189208"/>
            <a:ext cx="127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or  </a:t>
            </a:r>
            <a:r>
              <a:rPr lang="en-US" altLang="zh-CN" sz="54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1</a:t>
            </a:r>
            <a:endParaRPr lang="en-US" altLang="zh-CN" sz="5400" b="1" cap="all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15681" y="3622842"/>
            <a:ext cx="2730530" cy="722349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36420" y="4369103"/>
            <a:ext cx="2454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any</a:t>
            </a:r>
            <a:r>
              <a:rPr lang="zh-CN" altLang="en-US" sz="36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altLang="zh-CN" sz="36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value</a:t>
            </a:r>
            <a:endParaRPr lang="en-US" altLang="zh-CN" sz="3600" b="1" cap="all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82688" y="3990975"/>
            <a:ext cx="2983123" cy="0"/>
          </a:xfrm>
          <a:prstGeom prst="straightConnector1">
            <a:avLst/>
          </a:prstGeom>
          <a:ln w="38100"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77829" y="3747657"/>
            <a:ext cx="137168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574414" y="3722443"/>
            <a:ext cx="648416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51363" y="3640426"/>
            <a:ext cx="1223051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43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12941"/>
            <a:ext cx="7408333" cy="4537222"/>
          </a:xfrm>
        </p:spPr>
        <p:txBody>
          <a:bodyPr/>
          <a:lstStyle/>
          <a:p>
            <a:r>
              <a:rPr lang="en-US" dirty="0" smtClean="0"/>
              <a:t>In a </a:t>
            </a:r>
            <a:r>
              <a:rPr lang="en-US" dirty="0" err="1" smtClean="0"/>
              <a:t>badFor</a:t>
            </a:r>
            <a:r>
              <a:rPr lang="en-US" dirty="0" smtClean="0"/>
              <a:t> event, sentiments are opposite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BadFor</a:t>
            </a:r>
            <a:r>
              <a:rPr lang="en-US" dirty="0" smtClean="0"/>
              <a:t> Implicature Constraints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513133"/>
              </p:ext>
            </p:extLst>
          </p:nvPr>
        </p:nvGraphicFramePr>
        <p:xfrm>
          <a:off x="1006475" y="2787733"/>
          <a:ext cx="6249988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7" name="Equation" r:id="rId4" imgW="2933700" imgH="520700" progId="Equation.3">
                  <p:embed/>
                </p:oleObj>
              </mc:Choice>
              <mc:Fallback>
                <p:oleObj name="Equation" r:id="rId4" imgW="29337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475" y="2787733"/>
                        <a:ext cx="6249988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589893"/>
              </p:ext>
            </p:extLst>
          </p:nvPr>
        </p:nvGraphicFramePr>
        <p:xfrm>
          <a:off x="1006475" y="4772025"/>
          <a:ext cx="62499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8" name="Equation" r:id="rId6" imgW="2933700" imgH="520700" progId="Equation.3">
                  <p:embed/>
                </p:oleObj>
              </mc:Choice>
              <mc:Fallback>
                <p:oleObj name="Equation" r:id="rId6" imgW="29337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6475" y="4772025"/>
                        <a:ext cx="6249988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114709" y="3421861"/>
            <a:ext cx="5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en-US" altLang="zh-CN" sz="5400" b="1" cap="all" dirty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4047" y="2419648"/>
            <a:ext cx="41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altLang="zh-CN" sz="5400" b="1" cap="none" spc="0" dirty="0">
              <a:ln w="127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2268" y="2419648"/>
            <a:ext cx="5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en-US" altLang="zh-CN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5731" y="1864403"/>
            <a:ext cx="5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en-US" altLang="zh-CN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14443" y="1864403"/>
            <a:ext cx="41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altLang="zh-CN" sz="5400" b="1" cap="none" spc="0" dirty="0">
              <a:ln w="127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5259" y="2191100"/>
            <a:ext cx="162964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goodFor</a:t>
            </a:r>
            <a:r>
              <a:rPr lang="en-US" sz="2400" dirty="0" smtClean="0">
                <a:solidFill>
                  <a:schemeClr val="tx2"/>
                </a:solidFill>
              </a:rPr>
              <a:t>: 0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badFor</a:t>
            </a:r>
            <a:r>
              <a:rPr lang="en-US" sz="2400" dirty="0" smtClean="0">
                <a:solidFill>
                  <a:schemeClr val="tx2"/>
                </a:solidFill>
              </a:rPr>
              <a:t>: 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3438" y="2203147"/>
            <a:ext cx="2366924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exception: 1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not exception: 0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5622" y="4189208"/>
            <a:ext cx="5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en-US" altLang="zh-CN" sz="5400" b="1" cap="all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34774" y="4189208"/>
            <a:ext cx="127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or  </a:t>
            </a:r>
            <a:r>
              <a:rPr lang="en-US" altLang="zh-CN" sz="54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1</a:t>
            </a:r>
            <a:endParaRPr lang="en-US" altLang="zh-CN" sz="5400" b="1" cap="all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5681" y="3646754"/>
            <a:ext cx="2730530" cy="722349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36420" y="4369103"/>
            <a:ext cx="2454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any</a:t>
            </a:r>
            <a:r>
              <a:rPr lang="zh-CN" altLang="en-US" sz="36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altLang="zh-CN" sz="3600" b="1" cap="all" dirty="0" smtClean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value</a:t>
            </a:r>
            <a:endParaRPr lang="en-US" altLang="zh-CN" sz="3600" b="1" cap="all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44770" y="3421861"/>
            <a:ext cx="41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altLang="zh-CN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5312" y="3421861"/>
            <a:ext cx="5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>
                  <a:noFill/>
                </a:ln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en-US" altLang="zh-CN" sz="5400" b="1" cap="all" dirty="0">
              <a:ln w="0">
                <a:noFill/>
              </a:ln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06475" y="3990975"/>
            <a:ext cx="3419593" cy="0"/>
          </a:xfrm>
          <a:prstGeom prst="straightConnector1">
            <a:avLst/>
          </a:prstGeom>
          <a:ln w="38100"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63778" y="3530028"/>
            <a:ext cx="137168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91480" y="3530028"/>
            <a:ext cx="648416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51363" y="3640426"/>
            <a:ext cx="1223051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0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Related Work</a:t>
            </a:r>
          </a:p>
          <a:p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GoodFor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BadFor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Implicature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Optimization Framework</a:t>
            </a:r>
          </a:p>
          <a:p>
            <a:r>
              <a:rPr lang="en-US" dirty="0">
                <a:solidFill>
                  <a:srgbClr val="073E87"/>
                </a:solidFill>
              </a:rPr>
              <a:t>Experiment </a:t>
            </a:r>
            <a:r>
              <a:rPr lang="en-US" dirty="0" smtClean="0">
                <a:solidFill>
                  <a:srgbClr val="073E87"/>
                </a:solidFill>
              </a:rPr>
              <a:t>Result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The </a:t>
            </a:r>
            <a:r>
              <a:rPr lang="en-US" dirty="0" err="1" smtClean="0">
                <a:solidFill>
                  <a:srgbClr val="073E87"/>
                </a:solidFill>
              </a:rPr>
              <a:t>goodFor</a:t>
            </a:r>
            <a:r>
              <a:rPr lang="en-US" dirty="0" smtClean="0">
                <a:solidFill>
                  <a:srgbClr val="073E87"/>
                </a:solidFill>
              </a:rPr>
              <a:t>/</a:t>
            </a:r>
            <a:r>
              <a:rPr lang="en-US" dirty="0" err="1" smtClean="0">
                <a:solidFill>
                  <a:srgbClr val="073E87"/>
                </a:solidFill>
              </a:rPr>
              <a:t>badFor</a:t>
            </a:r>
            <a:r>
              <a:rPr lang="en-US" dirty="0" smtClean="0">
                <a:solidFill>
                  <a:srgbClr val="073E87"/>
                </a:solidFill>
              </a:rPr>
              <a:t> corpus </a:t>
            </a:r>
            <a:r>
              <a:rPr lang="en-US" sz="1800" dirty="0" smtClean="0">
                <a:solidFill>
                  <a:srgbClr val="073E87"/>
                </a:solidFill>
              </a:rPr>
              <a:t>(Deng et al., ACL2013 short)</a:t>
            </a:r>
            <a:endParaRPr lang="en-US" dirty="0">
              <a:solidFill>
                <a:srgbClr val="073E87"/>
              </a:solidFill>
            </a:endParaRP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08B-7904-1B4E-896F-F1618A6B1D87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sentiment detection evaluation:</a:t>
            </a:r>
          </a:p>
          <a:p>
            <a:pPr lvl="1"/>
            <a:r>
              <a:rPr lang="en-US" dirty="0"/>
              <a:t>Precision, Recall and F-measure on </a:t>
            </a:r>
            <a:r>
              <a:rPr lang="en-US" dirty="0">
                <a:solidFill>
                  <a:srgbClr val="FF0000"/>
                </a:solidFill>
              </a:rPr>
              <a:t>non-neutral </a:t>
            </a:r>
            <a:r>
              <a:rPr lang="en-US" altLang="zh-CN" dirty="0"/>
              <a:t>agents/themes</a:t>
            </a:r>
            <a:endParaRPr lang="en-US" dirty="0"/>
          </a:p>
          <a:p>
            <a:pPr lvl="2"/>
            <a:r>
              <a:rPr lang="en-US" dirty="0" smtClean="0"/>
              <a:t>only 8 agents/themes are neural in the corpus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“auto=gold” ?</a:t>
            </a:r>
          </a:p>
          <a:p>
            <a:pPr lvl="1"/>
            <a:r>
              <a:rPr lang="en-US" dirty="0"/>
              <a:t>we’re </a:t>
            </a:r>
            <a:r>
              <a:rPr lang="en-US" dirty="0" smtClean="0"/>
              <a:t>extracting agent/theme </a:t>
            </a:r>
            <a:r>
              <a:rPr lang="en-US" dirty="0"/>
              <a:t>span and </a:t>
            </a:r>
            <a:r>
              <a:rPr lang="en-US" dirty="0" smtClean="0"/>
              <a:t>detecting sentiment </a:t>
            </a:r>
            <a:r>
              <a:rPr lang="en-US" dirty="0"/>
              <a:t>simultaneously: </a:t>
            </a:r>
          </a:p>
          <a:p>
            <a:pPr lvl="2"/>
            <a:r>
              <a:rPr lang="en-US" dirty="0"/>
              <a:t>Agent1-pos, Agent1-neg, Agent2-pos, Agent2-</a:t>
            </a:r>
            <a:r>
              <a:rPr lang="en-US" dirty="0" smtClean="0"/>
              <a:t>neg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strict evaluation:</a:t>
            </a:r>
          </a:p>
          <a:p>
            <a:pPr lvl="2"/>
            <a:r>
              <a:rPr lang="en-US" dirty="0"/>
              <a:t>both the chosen </a:t>
            </a:r>
            <a:r>
              <a:rPr lang="en-US" dirty="0" smtClean="0"/>
              <a:t>span </a:t>
            </a:r>
            <a:r>
              <a:rPr lang="en-US" dirty="0"/>
              <a:t>and the sentiment are correct</a:t>
            </a:r>
          </a:p>
          <a:p>
            <a:pPr lvl="1"/>
            <a:r>
              <a:rPr lang="en-US" dirty="0"/>
              <a:t>relaxed evaluation:</a:t>
            </a:r>
          </a:p>
          <a:p>
            <a:pPr lvl="2"/>
            <a:r>
              <a:rPr lang="en-US" dirty="0"/>
              <a:t>the sentiment </a:t>
            </a:r>
            <a:r>
              <a:rPr lang="en-US" dirty="0" smtClean="0"/>
              <a:t>is correct</a:t>
            </a:r>
            <a:r>
              <a:rPr lang="en-US" dirty="0"/>
              <a:t>, regardless of the span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039235"/>
              </p:ext>
            </p:extLst>
          </p:nvPr>
        </p:nvGraphicFramePr>
        <p:xfrm>
          <a:off x="872067" y="2665811"/>
          <a:ext cx="3027854" cy="52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0" name="Equation" r:id="rId4" imgW="2273300" imgH="393700" progId="Equation.3">
                  <p:embed/>
                </p:oleObj>
              </mc:Choice>
              <mc:Fallback>
                <p:oleObj name="Equation" r:id="rId4" imgW="2273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2067" y="2665811"/>
                        <a:ext cx="3027854" cy="52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30567"/>
              </p:ext>
            </p:extLst>
          </p:nvPr>
        </p:nvGraphicFramePr>
        <p:xfrm>
          <a:off x="3966761" y="2669740"/>
          <a:ext cx="30273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1" name="Equation" r:id="rId6" imgW="2273300" imgH="431800" progId="Equation.3">
                  <p:embed/>
                </p:oleObj>
              </mc:Choice>
              <mc:Fallback>
                <p:oleObj name="Equation" r:id="rId6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6761" y="2669740"/>
                        <a:ext cx="3027363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25067"/>
              </p:ext>
            </p:extLst>
          </p:nvPr>
        </p:nvGraphicFramePr>
        <p:xfrm>
          <a:off x="7079916" y="2665811"/>
          <a:ext cx="1200484" cy="57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2" name="Equation" r:id="rId8" imgW="825500" imgH="393700" progId="Equation.3">
                  <p:embed/>
                </p:oleObj>
              </mc:Choice>
              <mc:Fallback>
                <p:oleObj name="Equation" r:id="rId8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9916" y="2665811"/>
                        <a:ext cx="1200484" cy="57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01895" y="3254255"/>
            <a:ext cx="2884905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Auto: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Agent2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Gold:  </a:t>
            </a:r>
            <a:r>
              <a:rPr lang="en-US" dirty="0" smtClean="0">
                <a:solidFill>
                  <a:srgbClr val="660066"/>
                </a:solidFill>
              </a:rPr>
              <a:t>Agent1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rgbClr val="32AE51"/>
                </a:solidFill>
              </a:rPr>
              <a:t>pos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strict</a:t>
            </a:r>
            <a:r>
              <a:rPr lang="en-US" dirty="0" smtClean="0">
                <a:solidFill>
                  <a:schemeClr val="tx2"/>
                </a:solidFill>
              </a:rPr>
              <a:t> evaluation: </a:t>
            </a:r>
            <a:r>
              <a:rPr lang="en-US" dirty="0" smtClean="0">
                <a:solidFill>
                  <a:srgbClr val="FF0000"/>
                </a:solidFill>
              </a:rPr>
              <a:t>wrong</a:t>
            </a:r>
          </a:p>
          <a:p>
            <a:r>
              <a:rPr lang="en-US" dirty="0" smtClean="0">
                <a:solidFill>
                  <a:srgbClr val="32AE51"/>
                </a:solidFill>
              </a:rPr>
              <a:t>relaxed</a:t>
            </a:r>
            <a:r>
              <a:rPr lang="en-US" dirty="0" smtClean="0">
                <a:solidFill>
                  <a:schemeClr val="tx2"/>
                </a:solidFill>
              </a:rPr>
              <a:t> evaluation: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correct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491" y="1480797"/>
            <a:ext cx="875672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(Q5)    what are the writers’ sentiments toward agents and themes?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251304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Local Baseline</a:t>
            </a:r>
          </a:p>
          <a:p>
            <a:pPr lvl="2"/>
            <a:r>
              <a:rPr lang="en-US" dirty="0" smtClean="0"/>
              <a:t>For (Agent1-pos, Agent1-neg, Agent2-pos, Agent2-neg), choose the one with maximal local score;</a:t>
            </a:r>
          </a:p>
          <a:p>
            <a:pPr lvl="2"/>
            <a:r>
              <a:rPr lang="en-US" dirty="0" smtClean="0"/>
              <a:t>If the local detector fails to detect any sentiment, the local baseline is wrong.</a:t>
            </a:r>
          </a:p>
          <a:p>
            <a:pPr lvl="1"/>
            <a:r>
              <a:rPr lang="en-US" dirty="0" smtClean="0"/>
              <a:t>Majority Baseline</a:t>
            </a:r>
          </a:p>
          <a:p>
            <a:pPr lvl="2"/>
            <a:r>
              <a:rPr lang="en-US" dirty="0" smtClean="0"/>
              <a:t>Always chooses Agent1-pos (semantic agent).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Performances of Sentiment Detection</a:t>
            </a:r>
            <a:endParaRPr lang="en-US" sz="36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69158"/>
              </p:ext>
            </p:extLst>
          </p:nvPr>
        </p:nvGraphicFramePr>
        <p:xfrm>
          <a:off x="621845" y="4027137"/>
          <a:ext cx="791437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13180"/>
                <a:gridCol w="1126708"/>
                <a:gridCol w="1126708"/>
                <a:gridCol w="1185572"/>
                <a:gridCol w="1126708"/>
                <a:gridCol w="849928"/>
                <a:gridCol w="118557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strict evaluation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relaxed</a:t>
                      </a:r>
                      <a:r>
                        <a:rPr lang="en-US" baseline="0" dirty="0" smtClean="0"/>
                        <a:t> evaluation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</a:t>
                      </a:r>
                      <a:r>
                        <a:rPr lang="en-US" altLang="zh-CN" baseline="0" dirty="0" smtClean="0"/>
                        <a:t>-measure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</a:t>
                      </a:r>
                      <a:r>
                        <a:rPr lang="en-US" altLang="zh-CN" baseline="0" dirty="0" smtClean="0"/>
                        <a:t>-measure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ILP+coref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0.4660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0.4660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0.4660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0.6471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effectLst/>
                        </a:rPr>
                        <a:t>0.4401</a:t>
                      </a:r>
                      <a:endParaRPr lang="en-US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0.4401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0.4401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0.5939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0.5939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0.4956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0.2891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0.3652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0.5983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0.3862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0.3862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0.3862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0730" y="4810382"/>
            <a:ext cx="8629632" cy="3078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9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49808"/>
            <a:ext cx="7408333" cy="41763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agent/theme span detector,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polarity detector, reverser detector:</a:t>
            </a:r>
          </a:p>
          <a:p>
            <a:pPr lvl="1"/>
            <a:r>
              <a:rPr lang="en-US" dirty="0"/>
              <a:t>Accuracy =  (# auto = gold) / (# </a:t>
            </a:r>
            <a:r>
              <a:rPr lang="en-US" dirty="0" smtClean="0"/>
              <a:t>all events in the corpus)</a:t>
            </a:r>
          </a:p>
          <a:p>
            <a:r>
              <a:rPr lang="en-US" dirty="0" smtClean="0"/>
              <a:t>Local Baseline:</a:t>
            </a:r>
          </a:p>
          <a:p>
            <a:pPr lvl="1"/>
            <a:r>
              <a:rPr lang="en-US" dirty="0" smtClean="0"/>
              <a:t>Local detector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 lexicon doesn’t cover all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words. But by the framework we could infer the polarity of the </a:t>
            </a:r>
            <a:r>
              <a:rPr lang="en-US" altLang="zh-CN" dirty="0" smtClean="0"/>
              <a:t>word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901355"/>
              </p:ext>
            </p:extLst>
          </p:nvPr>
        </p:nvGraphicFramePr>
        <p:xfrm>
          <a:off x="1491578" y="3774968"/>
          <a:ext cx="6146261" cy="138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7819"/>
                <a:gridCol w="1771806"/>
                <a:gridCol w="1645786"/>
                <a:gridCol w="14408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goodFor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badFor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polarity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being reversed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agent/theme</a:t>
                      </a:r>
                    </a:p>
                    <a:p>
                      <a:r>
                        <a:rPr lang="en-US" baseline="0" dirty="0" smtClean="0"/>
                        <a:t>span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0.7725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0.8900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0.6854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0.7068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0.8807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0.6667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19785" y="3643061"/>
            <a:ext cx="1808913" cy="1654772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491" y="1578228"/>
            <a:ext cx="875672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(Q2)   what is the polarity of the event: </a:t>
            </a:r>
            <a:r>
              <a:rPr lang="en-US" sz="2000" dirty="0" err="1">
                <a:solidFill>
                  <a:schemeClr val="tx2"/>
                </a:solidFill>
              </a:rPr>
              <a:t>goodFor</a:t>
            </a:r>
            <a:r>
              <a:rPr lang="en-US" sz="2000" dirty="0">
                <a:solidFill>
                  <a:schemeClr val="tx2"/>
                </a:solidFill>
              </a:rPr>
              <a:t> or </a:t>
            </a:r>
            <a:r>
              <a:rPr lang="en-US" sz="2000" dirty="0" err="1">
                <a:solidFill>
                  <a:schemeClr val="tx2"/>
                </a:solidFill>
              </a:rPr>
              <a:t>badFor</a:t>
            </a:r>
            <a:r>
              <a:rPr lang="en-US" sz="2000" dirty="0">
                <a:solidFill>
                  <a:schemeClr val="tx2"/>
                </a:solidFill>
              </a:rPr>
              <a:t>?</a:t>
            </a:r>
          </a:p>
          <a:p>
            <a:r>
              <a:rPr lang="en-US" sz="2000" dirty="0">
                <a:solidFill>
                  <a:schemeClr val="tx2"/>
                </a:solidFill>
              </a:rPr>
              <a:t>(Q3)   does this event has a reverser?</a:t>
            </a:r>
          </a:p>
          <a:p>
            <a:r>
              <a:rPr lang="en-US" sz="2000" dirty="0">
                <a:solidFill>
                  <a:schemeClr val="tx2"/>
                </a:solidFill>
              </a:rPr>
              <a:t>(Q4)   which spans are agents and themes?</a:t>
            </a:r>
          </a:p>
        </p:txBody>
      </p:sp>
    </p:spTree>
    <p:extLst>
      <p:ext uri="{BB962C8B-B14F-4D97-AF65-F5344CB8AC3E}">
        <p14:creationId xmlns:p14="http://schemas.microsoft.com/office/powerpoint/2010/main" val="326749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Related Work</a:t>
            </a:r>
          </a:p>
          <a:p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GoodFor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BadFor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Implicature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Optimization Framework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 Result</a:t>
            </a:r>
          </a:p>
          <a:p>
            <a:r>
              <a:rPr lang="en-US" dirty="0">
                <a:solidFill>
                  <a:srgbClr val="073E87"/>
                </a:solidFill>
              </a:rPr>
              <a:t>Conclusions</a:t>
            </a:r>
          </a:p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08B-7904-1B4E-896F-F1618A6B1D87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7146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ultimate goal of this work is</a:t>
            </a:r>
          </a:p>
          <a:p>
            <a:pPr lvl="1"/>
            <a:r>
              <a:rPr lang="en-US" dirty="0" smtClean="0"/>
              <a:t>utilizing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information</a:t>
            </a:r>
          </a:p>
          <a:p>
            <a:pPr lvl="1"/>
            <a:r>
              <a:rPr lang="en-US" dirty="0" smtClean="0"/>
              <a:t>to detect writer’s sentiments toward entities.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global </a:t>
            </a:r>
            <a:r>
              <a:rPr lang="en-US" dirty="0"/>
              <a:t>optimization framework jointly </a:t>
            </a:r>
            <a:r>
              <a:rPr lang="en-US" dirty="0" smtClean="0"/>
              <a:t>infers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polarity of gfbf </a:t>
            </a:r>
            <a:r>
              <a:rPr lang="en-US" dirty="0" smtClean="0"/>
              <a:t>events</a:t>
            </a:r>
            <a:endParaRPr lang="en-US" dirty="0"/>
          </a:p>
          <a:p>
            <a:pPr lvl="1"/>
            <a:r>
              <a:rPr lang="en-US" dirty="0" smtClean="0"/>
              <a:t>whether </a:t>
            </a:r>
            <a:r>
              <a:rPr lang="en-US" dirty="0"/>
              <a:t>or not they are reversed,</a:t>
            </a:r>
          </a:p>
          <a:p>
            <a:pPr lvl="1"/>
            <a:r>
              <a:rPr lang="en-US" dirty="0"/>
              <a:t>which candidate NPs are the agent and </a:t>
            </a:r>
            <a:r>
              <a:rPr lang="en-US" dirty="0" smtClean="0"/>
              <a:t>theme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writer’s sentiments toward them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Compared to the baselines, the framework</a:t>
            </a:r>
          </a:p>
          <a:p>
            <a:pPr lvl="1"/>
            <a:r>
              <a:rPr lang="en-US" dirty="0" smtClean="0"/>
              <a:t>improves 10 points in F-measure of sentiment detection</a:t>
            </a:r>
          </a:p>
          <a:p>
            <a:pPr lvl="1"/>
            <a:r>
              <a:rPr lang="en-US" dirty="0" smtClean="0"/>
              <a:t>improves 7 points in accuracy of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polarity disambiguation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39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Scenario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The government proposes the bill of Affordable Care Act. We want to </a:t>
            </a:r>
            <a:r>
              <a:rPr lang="en-US" dirty="0" smtClean="0"/>
              <a:t>get everyone’s </a:t>
            </a:r>
            <a:r>
              <a:rPr lang="en-US" dirty="0"/>
              <a:t>opinion of it.</a:t>
            </a:r>
          </a:p>
          <a:p>
            <a:r>
              <a:rPr lang="en-US" dirty="0"/>
              <a:t>We can collect opinions by doing </a:t>
            </a:r>
            <a:r>
              <a:rPr lang="en-US" dirty="0" smtClean="0"/>
              <a:t>a survey</a:t>
            </a:r>
            <a:r>
              <a:rPr lang="en-US" dirty="0"/>
              <a:t>, </a:t>
            </a:r>
            <a:r>
              <a:rPr lang="en-US" dirty="0" smtClean="0"/>
              <a:t>a questionnaire</a:t>
            </a:r>
            <a:r>
              <a:rPr lang="en-US" dirty="0"/>
              <a:t>, </a:t>
            </a:r>
            <a:r>
              <a:rPr lang="en-US" dirty="0" smtClean="0"/>
              <a:t>etc.</a:t>
            </a:r>
            <a:endParaRPr lang="en-US" dirty="0"/>
          </a:p>
          <a:p>
            <a:r>
              <a:rPr lang="en-US" dirty="0"/>
              <a:t>We can also collect the </a:t>
            </a:r>
            <a:r>
              <a:rPr lang="en-US" dirty="0" smtClean="0"/>
              <a:t>writers’ </a:t>
            </a:r>
            <a:r>
              <a:rPr lang="en-US" dirty="0"/>
              <a:t>stances by analyzing their posts online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407">
            <a:off x="7134599" y="5275782"/>
            <a:ext cx="1643007" cy="105621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7BE-9474-4A4A-81E8-2CF39FD09148}" type="datetime1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corpus is available at </a:t>
            </a:r>
            <a:r>
              <a:rPr lang="en-US" dirty="0" smtClean="0">
                <a:hlinkClick r:id="rId2"/>
              </a:rPr>
              <a:t>mpqa.cs.pitt.edu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4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Lingjia Deng and </a:t>
            </a:r>
            <a:r>
              <a:rPr lang="en-US" dirty="0" err="1"/>
              <a:t>Janyce</a:t>
            </a:r>
            <a:r>
              <a:rPr lang="en-US" dirty="0"/>
              <a:t> </a:t>
            </a:r>
            <a:r>
              <a:rPr lang="en-US" dirty="0" err="1"/>
              <a:t>Wiebe</a:t>
            </a:r>
            <a:r>
              <a:rPr lang="en-US" dirty="0"/>
              <a:t>. 2014. Sentiment propagation via implicature constraints. In Meeting of the European Chapter of the Association for Computational Linguistics (EACL-2014).</a:t>
            </a:r>
          </a:p>
          <a:p>
            <a:r>
              <a:rPr lang="en-US" dirty="0"/>
              <a:t>Lingjia Deng, </a:t>
            </a:r>
            <a:r>
              <a:rPr lang="en-US" dirty="0" err="1"/>
              <a:t>Yoonjung</a:t>
            </a:r>
            <a:r>
              <a:rPr lang="en-US" dirty="0"/>
              <a:t> Choi, and </a:t>
            </a:r>
            <a:r>
              <a:rPr lang="en-US" dirty="0" err="1"/>
              <a:t>Janyce</a:t>
            </a:r>
            <a:r>
              <a:rPr lang="en-US" dirty="0"/>
              <a:t> </a:t>
            </a:r>
            <a:r>
              <a:rPr lang="en-US" dirty="0" err="1"/>
              <a:t>Wiebe</a:t>
            </a:r>
            <a:r>
              <a:rPr lang="en-US" dirty="0"/>
              <a:t>. 2013. </a:t>
            </a:r>
            <a:r>
              <a:rPr lang="en-US" dirty="0" err="1"/>
              <a:t>Benefactive</a:t>
            </a:r>
            <a:r>
              <a:rPr lang="en-US" dirty="0"/>
              <a:t>/</a:t>
            </a:r>
            <a:r>
              <a:rPr lang="en-US" dirty="0" err="1"/>
              <a:t>malefactive</a:t>
            </a:r>
            <a:r>
              <a:rPr lang="en-US" dirty="0"/>
              <a:t> event and writer attitude anno- </a:t>
            </a:r>
            <a:r>
              <a:rPr lang="en-US" dirty="0" err="1"/>
              <a:t>tation</a:t>
            </a:r>
            <a:r>
              <a:rPr lang="en-US" dirty="0"/>
              <a:t>. In Proceedings of the 51st Annual Meeting of the Association for Computational Linguistics (Volume 2: Short Papers), pages 120–125, Sofia, Bulgaria, August. Association for Computational Linguistics.</a:t>
            </a:r>
          </a:p>
          <a:p>
            <a:r>
              <a:rPr lang="en-US" dirty="0"/>
              <a:t>Theresa Wilson, </a:t>
            </a:r>
            <a:r>
              <a:rPr lang="en-US" dirty="0" err="1"/>
              <a:t>Janyce</a:t>
            </a:r>
            <a:r>
              <a:rPr lang="en-US" dirty="0"/>
              <a:t> </a:t>
            </a:r>
            <a:r>
              <a:rPr lang="en-US" dirty="0" err="1"/>
              <a:t>Wiebe</a:t>
            </a:r>
            <a:r>
              <a:rPr lang="en-US" dirty="0"/>
              <a:t>, , and Paul Hoffmann. 2005. Recognizing contextual polarity in phrase-level</a:t>
            </a:r>
          </a:p>
          <a:p>
            <a:r>
              <a:rPr lang="en-US" dirty="0"/>
              <a:t>sentiment analysis. In HLP/EMNLP, pages 347–354.</a:t>
            </a:r>
          </a:p>
          <a:p>
            <a:r>
              <a:rPr lang="en-US" dirty="0"/>
              <a:t>Richard Johansson and Alessandro </a:t>
            </a:r>
            <a:r>
              <a:rPr lang="en-US" dirty="0" err="1"/>
              <a:t>Moschitti</a:t>
            </a:r>
            <a:r>
              <a:rPr lang="en-US" dirty="0"/>
              <a:t>. 2013. Relational features in fine-grained opinion analysis. </a:t>
            </a:r>
            <a:r>
              <a:rPr lang="en-US" dirty="0" err="1"/>
              <a:t>Compu</a:t>
            </a:r>
            <a:r>
              <a:rPr lang="en-US" dirty="0"/>
              <a:t>- </a:t>
            </a:r>
            <a:r>
              <a:rPr lang="en-US" dirty="0" err="1"/>
              <a:t>tational</a:t>
            </a:r>
            <a:r>
              <a:rPr lang="en-US" dirty="0"/>
              <a:t> Linguistics, 39(3).</a:t>
            </a:r>
          </a:p>
          <a:p>
            <a:r>
              <a:rPr lang="en-US" dirty="0"/>
              <a:t>P.J. Stone, D.C. </a:t>
            </a:r>
            <a:r>
              <a:rPr lang="en-US" dirty="0" err="1"/>
              <a:t>Dunphy</a:t>
            </a:r>
            <a:r>
              <a:rPr lang="en-US" dirty="0"/>
              <a:t>, M.S. Smith, and D.M. Ogilvie. 1966. The General Inquirer: A Computer Approach to Content Analysis. MIT Press, Cambridge.</a:t>
            </a:r>
          </a:p>
          <a:p>
            <a:r>
              <a:rPr lang="en-US" dirty="0"/>
              <a:t>Song </a:t>
            </a:r>
            <a:r>
              <a:rPr lang="en-US" dirty="0" err="1"/>
              <a:t>Feng</a:t>
            </a:r>
            <a:r>
              <a:rPr lang="en-US" dirty="0"/>
              <a:t>, Jun </a:t>
            </a:r>
            <a:r>
              <a:rPr lang="en-US" dirty="0" err="1"/>
              <a:t>Sak</a:t>
            </a:r>
            <a:r>
              <a:rPr lang="en-US" dirty="0"/>
              <a:t> Kang, </a:t>
            </a:r>
            <a:r>
              <a:rPr lang="en-US" dirty="0" err="1"/>
              <a:t>Polina</a:t>
            </a:r>
            <a:r>
              <a:rPr lang="en-US" dirty="0"/>
              <a:t> </a:t>
            </a:r>
            <a:r>
              <a:rPr lang="en-US" dirty="0" err="1"/>
              <a:t>Kuznetsova</a:t>
            </a:r>
            <a:r>
              <a:rPr lang="en-US" dirty="0"/>
              <a:t>, and </a:t>
            </a:r>
            <a:r>
              <a:rPr lang="en-US" dirty="0" err="1"/>
              <a:t>Yejin</a:t>
            </a:r>
            <a:r>
              <a:rPr lang="en-US" dirty="0"/>
              <a:t> Choi. 2013. Connotation lexicon: A dash of sentiment beneath the surface meaning. In Proceedings of the 51th Annual Meeting of the Association for Computational Linguistics (Volume 2: Short Papers), Sofia, Bulgaria, </a:t>
            </a:r>
            <a:r>
              <a:rPr lang="en-US" dirty="0" err="1"/>
              <a:t>Angust</a:t>
            </a:r>
            <a:r>
              <a:rPr lang="en-US" dirty="0"/>
              <a:t>. Association for Computational Linguistics.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8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892977"/>
            <a:ext cx="7408333" cy="3956445"/>
          </a:xfrm>
        </p:spPr>
        <p:txBody>
          <a:bodyPr>
            <a:normAutofit fontScale="92500" lnSpcReduction="20000"/>
          </a:bodyPr>
          <a:lstStyle/>
          <a:p>
            <a:endParaRPr lang="en-US" sz="2500" dirty="0" smtClean="0"/>
          </a:p>
          <a:p>
            <a:r>
              <a:rPr lang="en-US" dirty="0" smtClean="0"/>
              <a:t>Classify</a:t>
            </a:r>
            <a:r>
              <a:rPr lang="zh-CN" altLang="en-US" dirty="0" smtClean="0"/>
              <a:t> </a:t>
            </a:r>
            <a:r>
              <a:rPr lang="en-US" dirty="0" smtClean="0"/>
              <a:t>explicit </a:t>
            </a:r>
            <a:r>
              <a:rPr lang="en-US" dirty="0"/>
              <a:t>sentiments and extracting explicit opinion expressions, holders and targets (</a:t>
            </a:r>
            <a:r>
              <a:rPr lang="en-US" dirty="0" err="1"/>
              <a:t>Wiebe</a:t>
            </a:r>
            <a:r>
              <a:rPr lang="en-US" dirty="0"/>
              <a:t> et al., 2005; Johansson and </a:t>
            </a:r>
            <a:r>
              <a:rPr lang="en-US" dirty="0" err="1"/>
              <a:t>Moschitti</a:t>
            </a:r>
            <a:r>
              <a:rPr lang="en-US" dirty="0"/>
              <a:t>, 2013; Yang and </a:t>
            </a:r>
            <a:r>
              <a:rPr lang="en-US" dirty="0" err="1"/>
              <a:t>Cardie</a:t>
            </a:r>
            <a:r>
              <a:rPr lang="en-US" dirty="0"/>
              <a:t>, 2013). </a:t>
            </a:r>
          </a:p>
          <a:p>
            <a:endParaRPr lang="en-US" dirty="0"/>
          </a:p>
          <a:p>
            <a:r>
              <a:rPr lang="en-US" dirty="0" smtClean="0"/>
              <a:t>Identify </a:t>
            </a:r>
            <a:r>
              <a:rPr lang="en-US" dirty="0"/>
              <a:t>words/Phrases </a:t>
            </a:r>
            <a:r>
              <a:rPr lang="en-US" dirty="0" smtClean="0"/>
              <a:t>directly imply implicit </a:t>
            </a:r>
            <a:r>
              <a:rPr lang="en-US" dirty="0"/>
              <a:t>opinions. (Zhang and Liu, 2011; </a:t>
            </a:r>
            <a:r>
              <a:rPr lang="en-US" dirty="0" err="1"/>
              <a:t>Feng</a:t>
            </a:r>
            <a:r>
              <a:rPr lang="en-US" dirty="0"/>
              <a:t> et al., 2013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</a:t>
            </a:r>
            <a:r>
              <a:rPr lang="en-US" altLang="zh-CN" dirty="0" smtClean="0"/>
              <a:t>.g.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“sunshine”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connotation</a:t>
            </a:r>
          </a:p>
          <a:p>
            <a:pPr lvl="1"/>
            <a:endParaRPr lang="en-US" altLang="zh-CN" dirty="0" smtClean="0"/>
          </a:p>
          <a:p>
            <a:r>
              <a:rPr lang="en-US" altLang="zh-CN" sz="2200" i="1" u="sng" dirty="0" smtClean="0"/>
              <a:t>OURS</a:t>
            </a:r>
          </a:p>
          <a:p>
            <a:pPr lvl="1"/>
            <a:r>
              <a:rPr lang="en-US" dirty="0"/>
              <a:t>we focus on how we can bridge between explicit and implicit sentiments via </a:t>
            </a:r>
            <a:r>
              <a:rPr lang="en-US" dirty="0" smtClean="0"/>
              <a:t>inference</a:t>
            </a:r>
            <a:endParaRPr lang="en-US" altLang="zh-CN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F88-3C82-C64C-A0D0-9E3BE3BC6C6D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39039"/>
            <a:ext cx="7408333" cy="3450696"/>
          </a:xfrm>
        </p:spPr>
        <p:txBody>
          <a:bodyPr>
            <a:noAutofit/>
          </a:bodyPr>
          <a:lstStyle/>
          <a:p>
            <a:r>
              <a:rPr lang="en-US" sz="1800" dirty="0"/>
              <a:t>Infer an overall polarity of a sentence by compositional semantics. (Choi and </a:t>
            </a:r>
            <a:r>
              <a:rPr lang="en-US" sz="1800" dirty="0" err="1"/>
              <a:t>Cardie</a:t>
            </a:r>
            <a:r>
              <a:rPr lang="en-US" sz="1800" dirty="0"/>
              <a:t>, 2008; </a:t>
            </a:r>
            <a:r>
              <a:rPr lang="en-US" sz="1800" dirty="0" err="1"/>
              <a:t>Moilanen</a:t>
            </a:r>
            <a:r>
              <a:rPr lang="en-US" sz="1800" dirty="0"/>
              <a:t> et al., 2010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Identify </a:t>
            </a:r>
            <a:r>
              <a:rPr lang="en-US" sz="1800" dirty="0"/>
              <a:t>classes of </a:t>
            </a:r>
            <a:r>
              <a:rPr lang="en-US" sz="1800" dirty="0" err="1"/>
              <a:t>goodFor</a:t>
            </a:r>
            <a:r>
              <a:rPr lang="en-US" sz="1800" dirty="0"/>
              <a:t>/</a:t>
            </a:r>
            <a:r>
              <a:rPr lang="en-US" sz="1800" dirty="0" err="1"/>
              <a:t>badFor</a:t>
            </a:r>
            <a:r>
              <a:rPr lang="en-US" sz="1800" dirty="0"/>
              <a:t> terms, and carry out studies involving artificially constructed </a:t>
            </a:r>
            <a:r>
              <a:rPr lang="en-US" sz="1800" dirty="0" err="1"/>
              <a:t>goodFor</a:t>
            </a:r>
            <a:r>
              <a:rPr lang="en-US" sz="1800" dirty="0"/>
              <a:t>/</a:t>
            </a:r>
            <a:r>
              <a:rPr lang="en-US" sz="1800" dirty="0" err="1"/>
              <a:t>badFor</a:t>
            </a:r>
            <a:r>
              <a:rPr lang="en-US" sz="1800" dirty="0"/>
              <a:t> triples and corpus examples matching fixed linguistic templates. </a:t>
            </a:r>
            <a:r>
              <a:rPr lang="de-DE" sz="1800" dirty="0"/>
              <a:t>(Anand </a:t>
            </a:r>
            <a:r>
              <a:rPr lang="de-DE" sz="1800" dirty="0" err="1"/>
              <a:t>and</a:t>
            </a:r>
            <a:r>
              <a:rPr lang="de-DE" sz="1800" dirty="0"/>
              <a:t> Reschke 2010; 2011)</a:t>
            </a:r>
            <a:endParaRPr lang="en-US" sz="1800" dirty="0"/>
          </a:p>
          <a:p>
            <a:r>
              <a:rPr lang="en-US" sz="1800" dirty="0"/>
              <a:t>Generate a lexicon of </a:t>
            </a:r>
            <a:r>
              <a:rPr lang="en-US" sz="1800" i="1" dirty="0"/>
              <a:t>patient polarity verbs</a:t>
            </a:r>
            <a:r>
              <a:rPr lang="en-US" sz="1800" dirty="0"/>
              <a:t>, which correspond to </a:t>
            </a:r>
            <a:r>
              <a:rPr lang="en-US" sz="1800" dirty="0" err="1"/>
              <a:t>goodFor</a:t>
            </a:r>
            <a:r>
              <a:rPr lang="en-US" sz="1800" dirty="0"/>
              <a:t>/</a:t>
            </a:r>
            <a:r>
              <a:rPr lang="en-US" sz="1800" dirty="0" err="1"/>
              <a:t>badFor</a:t>
            </a:r>
            <a:r>
              <a:rPr lang="en-US" sz="1800" dirty="0"/>
              <a:t> events whose spans are verbs. </a:t>
            </a:r>
            <a:r>
              <a:rPr lang="fr-FR" sz="1800" dirty="0"/>
              <a:t>(Goyal et al., 2012) </a:t>
            </a:r>
            <a:endParaRPr lang="fr-FR" sz="1800" dirty="0" smtClean="0"/>
          </a:p>
          <a:p>
            <a:pPr lvl="1"/>
            <a:r>
              <a:rPr lang="fr-FR" sz="1600" dirty="0"/>
              <a:t>do not </a:t>
            </a:r>
            <a:r>
              <a:rPr lang="fr-FR" sz="1600" dirty="0" err="1"/>
              <a:t>cover</a:t>
            </a:r>
            <a:r>
              <a:rPr lang="fr-FR" sz="1600" dirty="0"/>
              <a:t> all cases relevant to </a:t>
            </a:r>
            <a:r>
              <a:rPr lang="fr-FR" sz="1600" dirty="0" err="1" smtClean="0"/>
              <a:t>goodFor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badFor</a:t>
            </a:r>
            <a:r>
              <a:rPr lang="zh-CN" altLang="en-US" sz="1600" dirty="0" smtClean="0"/>
              <a:t> </a:t>
            </a:r>
            <a:r>
              <a:rPr lang="fr-FR" sz="1600" dirty="0" err="1" smtClean="0"/>
              <a:t>events</a:t>
            </a:r>
            <a:endParaRPr lang="fr-FR" sz="1600" dirty="0" smtClean="0"/>
          </a:p>
          <a:p>
            <a:endParaRPr lang="fr-FR" sz="1800" dirty="0"/>
          </a:p>
          <a:p>
            <a:r>
              <a:rPr lang="fr-FR" sz="1800" i="1" u="sng" dirty="0" smtClean="0"/>
              <a:t>OURS</a:t>
            </a:r>
            <a:r>
              <a:rPr lang="zh-CN" altLang="en-US" sz="1800" i="1" u="sng" dirty="0" smtClean="0"/>
              <a:t> </a:t>
            </a:r>
            <a:r>
              <a:rPr lang="en-US" altLang="zh-CN" sz="1800" i="1" u="sng" dirty="0" smtClean="0"/>
              <a:t>(Deng</a:t>
            </a:r>
            <a:r>
              <a:rPr lang="zh-CN" altLang="en-US" sz="1800" i="1" u="sng" dirty="0" smtClean="0"/>
              <a:t> </a:t>
            </a:r>
            <a:r>
              <a:rPr lang="en-US" altLang="zh-CN" sz="1800" i="1" u="sng" dirty="0" smtClean="0"/>
              <a:t>and</a:t>
            </a:r>
            <a:r>
              <a:rPr lang="zh-CN" altLang="en-US" sz="1800" i="1" u="sng" dirty="0" smtClean="0"/>
              <a:t> </a:t>
            </a:r>
            <a:r>
              <a:rPr lang="en-US" altLang="zh-CN" sz="1800" i="1" u="sng" dirty="0" err="1" smtClean="0"/>
              <a:t>Wiebe</a:t>
            </a:r>
            <a:r>
              <a:rPr lang="en-US" altLang="zh-CN" sz="1800" i="1" u="sng" dirty="0" smtClean="0"/>
              <a:t>,</a:t>
            </a:r>
            <a:r>
              <a:rPr lang="zh-CN" altLang="en-US" sz="1800" i="1" u="sng" dirty="0" smtClean="0"/>
              <a:t> </a:t>
            </a:r>
            <a:r>
              <a:rPr lang="en-US" altLang="zh-CN" sz="1800" i="1" u="sng" dirty="0" smtClean="0"/>
              <a:t>2014)</a:t>
            </a:r>
            <a:endParaRPr lang="fr-FR" sz="1800" i="1" u="sng" dirty="0" smtClean="0"/>
          </a:p>
          <a:p>
            <a:pPr lvl="1"/>
            <a:r>
              <a:rPr lang="fr-FR" sz="1600" dirty="0" err="1"/>
              <a:t>defines</a:t>
            </a:r>
            <a:r>
              <a:rPr lang="fr-FR" sz="1600" dirty="0"/>
              <a:t> a </a:t>
            </a:r>
            <a:r>
              <a:rPr lang="fr-FR" sz="1600" dirty="0" err="1"/>
              <a:t>generalized</a:t>
            </a:r>
            <a:r>
              <a:rPr lang="fr-FR" sz="1600" dirty="0"/>
              <a:t> set of implicature </a:t>
            </a:r>
            <a:r>
              <a:rPr lang="fr-FR" sz="1600" dirty="0" err="1"/>
              <a:t>rules</a:t>
            </a:r>
            <a:r>
              <a:rPr lang="fr-FR" sz="1600" dirty="0"/>
              <a:t> and proposes a graph-</a:t>
            </a:r>
            <a:r>
              <a:rPr lang="fr-FR" sz="1600" dirty="0" err="1"/>
              <a:t>based</a:t>
            </a:r>
            <a:r>
              <a:rPr lang="fr-FR" sz="1600" dirty="0"/>
              <a:t> model to </a:t>
            </a:r>
            <a:r>
              <a:rPr lang="fr-FR" sz="1600" dirty="0" err="1"/>
              <a:t>achieve</a:t>
            </a:r>
            <a:r>
              <a:rPr lang="fr-FR" sz="1600" dirty="0"/>
              <a:t> sentiment propagation </a:t>
            </a:r>
            <a:r>
              <a:rPr lang="fr-FR" sz="1600" dirty="0" err="1"/>
              <a:t>between</a:t>
            </a:r>
            <a:r>
              <a:rPr lang="fr-FR" sz="1600" dirty="0"/>
              <a:t> the agents and </a:t>
            </a:r>
            <a:r>
              <a:rPr lang="fr-FR" sz="1600" dirty="0" err="1"/>
              <a:t>themes</a:t>
            </a:r>
            <a:r>
              <a:rPr lang="fr-FR" sz="1600" dirty="0"/>
              <a:t> of gfbf </a:t>
            </a:r>
            <a:r>
              <a:rPr lang="fr-FR" sz="1600" dirty="0" err="1" smtClean="0"/>
              <a:t>events</a:t>
            </a:r>
            <a:endParaRPr lang="fr-FR" sz="1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</p:spTree>
    <p:extLst>
      <p:ext uri="{BB962C8B-B14F-4D97-AF65-F5344CB8AC3E}">
        <p14:creationId xmlns:p14="http://schemas.microsoft.com/office/powerpoint/2010/main" val="2241377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5746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(Q5)   what are the writer’s </a:t>
            </a:r>
            <a:r>
              <a:rPr lang="en-US" dirty="0" smtClean="0"/>
              <a:t>sentiments toward agents &amp; themes?</a:t>
            </a:r>
          </a:p>
          <a:p>
            <a:endParaRPr lang="en-US" dirty="0"/>
          </a:p>
          <a:p>
            <a:r>
              <a:rPr lang="en-US" dirty="0" smtClean="0"/>
              <a:t>The same local sentiment detector from </a:t>
            </a:r>
            <a:r>
              <a:rPr lang="en-US" sz="1900" dirty="0" smtClean="0"/>
              <a:t>(Deng and </a:t>
            </a:r>
            <a:r>
              <a:rPr lang="en-US" sz="1900" dirty="0" err="1" smtClean="0"/>
              <a:t>Wiebe</a:t>
            </a:r>
            <a:r>
              <a:rPr lang="en-US" sz="1900" dirty="0" smtClean="0"/>
              <a:t>, EACL2014)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majority voting using:</a:t>
            </a:r>
          </a:p>
          <a:p>
            <a:pPr lvl="1"/>
            <a:r>
              <a:rPr lang="en-US" dirty="0" smtClean="0"/>
              <a:t>Opinion Finder </a:t>
            </a:r>
            <a:r>
              <a:rPr lang="en-US" sz="1900" dirty="0" smtClean="0"/>
              <a:t>(</a:t>
            </a:r>
            <a:r>
              <a:rPr lang="fr-FR" sz="1900" dirty="0"/>
              <a:t>Wilson et al., </a:t>
            </a:r>
            <a:r>
              <a:rPr lang="fr-FR" sz="1900" dirty="0" smtClean="0"/>
              <a:t>2005</a:t>
            </a:r>
            <a:r>
              <a:rPr lang="en-US" sz="1900" dirty="0" smtClean="0"/>
              <a:t>)</a:t>
            </a:r>
          </a:p>
          <a:p>
            <a:pPr lvl="1"/>
            <a:r>
              <a:rPr lang="en-US" dirty="0" smtClean="0"/>
              <a:t>Opinion Extractor </a:t>
            </a:r>
            <a:r>
              <a:rPr lang="en-US" sz="1900" dirty="0" smtClean="0"/>
              <a:t>(</a:t>
            </a:r>
            <a:r>
              <a:rPr lang="en-US" sz="1900" dirty="0"/>
              <a:t>Johansson and </a:t>
            </a:r>
            <a:r>
              <a:rPr lang="en-US" sz="1900" dirty="0" err="1"/>
              <a:t>Moschitti</a:t>
            </a:r>
            <a:r>
              <a:rPr lang="en-US" sz="1900" dirty="0"/>
              <a:t>, </a:t>
            </a:r>
            <a:r>
              <a:rPr lang="en-US" sz="1900" dirty="0" smtClean="0"/>
              <a:t>2013)</a:t>
            </a:r>
          </a:p>
          <a:p>
            <a:pPr lvl="1"/>
            <a:r>
              <a:rPr lang="en-US" dirty="0" smtClean="0"/>
              <a:t>MPQA subjectivity lexicon </a:t>
            </a:r>
            <a:r>
              <a:rPr lang="en-US" sz="1900" dirty="0" smtClean="0"/>
              <a:t>(</a:t>
            </a:r>
            <a:r>
              <a:rPr lang="fr-FR" sz="1900" dirty="0"/>
              <a:t>Wilson et al., </a:t>
            </a:r>
            <a:r>
              <a:rPr lang="fr-FR" sz="1900" dirty="0" smtClean="0"/>
              <a:t>2005</a:t>
            </a:r>
            <a:r>
              <a:rPr lang="en-US" sz="19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General Inquirer </a:t>
            </a:r>
            <a:r>
              <a:rPr lang="en-US" sz="1900" dirty="0" smtClean="0"/>
              <a:t>(</a:t>
            </a:r>
            <a:r>
              <a:rPr lang="fr-FR" sz="1900" dirty="0"/>
              <a:t>Stone et al., 1966</a:t>
            </a:r>
            <a:r>
              <a:rPr lang="fr-FR" sz="1900" dirty="0" smtClean="0"/>
              <a:t>)</a:t>
            </a:r>
            <a:endParaRPr lang="en-US" sz="1900" dirty="0" smtClean="0"/>
          </a:p>
          <a:p>
            <a:pPr lvl="1"/>
            <a:r>
              <a:rPr lang="en-US" dirty="0" smtClean="0"/>
              <a:t>connotation lexicon </a:t>
            </a:r>
            <a:r>
              <a:rPr lang="en-US" sz="1900" dirty="0" smtClean="0"/>
              <a:t>(</a:t>
            </a:r>
            <a:r>
              <a:rPr lang="nb-NO" sz="1900" dirty="0"/>
              <a:t>Feng et al., </a:t>
            </a:r>
            <a:r>
              <a:rPr lang="nb-NO" sz="1900" dirty="0" smtClean="0"/>
              <a:t>2013</a:t>
            </a:r>
            <a:r>
              <a:rPr lang="en-US" sz="1900" dirty="0" smtClean="0"/>
              <a:t>)</a:t>
            </a:r>
          </a:p>
          <a:p>
            <a:r>
              <a:rPr lang="en-US" i="1" dirty="0">
                <a:solidFill>
                  <a:srgbClr val="DC9F0C"/>
                </a:solidFill>
              </a:rPr>
              <a:t>positive score</a:t>
            </a:r>
            <a:r>
              <a:rPr lang="en-US" dirty="0"/>
              <a:t>, </a:t>
            </a:r>
            <a:r>
              <a:rPr lang="en-US" i="1" dirty="0">
                <a:solidFill>
                  <a:srgbClr val="DC9F0C"/>
                </a:solidFill>
              </a:rPr>
              <a:t>negative score </a:t>
            </a:r>
            <a:r>
              <a:rPr lang="en-US" dirty="0"/>
              <a:t>(0.5~</a:t>
            </a:r>
            <a:r>
              <a:rPr lang="en-US" dirty="0" smtClean="0"/>
              <a:t>1)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Detectors</a:t>
            </a:r>
          </a:p>
        </p:txBody>
      </p:sp>
    </p:spTree>
    <p:extLst>
      <p:ext uri="{BB962C8B-B14F-4D97-AF65-F5344CB8AC3E}">
        <p14:creationId xmlns:p14="http://schemas.microsoft.com/office/powerpoint/2010/main" val="151351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339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(Q5)   what are the writer’s sentiments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&lt;agent,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, theme&gt;</a:t>
            </a:r>
          </a:p>
          <a:p>
            <a:endParaRPr lang="en-US" dirty="0"/>
          </a:p>
          <a:p>
            <a:r>
              <a:rPr lang="en-US" dirty="0" smtClean="0"/>
              <a:t>1. sentiment toward agent/theme</a:t>
            </a:r>
          </a:p>
          <a:p>
            <a:r>
              <a:rPr lang="en-US" dirty="0" smtClean="0"/>
              <a:t>2. sentiment toward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event</a:t>
            </a:r>
          </a:p>
          <a:p>
            <a:pPr lvl="1"/>
            <a:r>
              <a:rPr lang="en-US" dirty="0" smtClean="0">
                <a:sym typeface="Wingdings"/>
              </a:rPr>
              <a:t>to increase coverage:</a:t>
            </a:r>
          </a:p>
          <a:p>
            <a:pPr lvl="1"/>
            <a:r>
              <a:rPr lang="en-US" dirty="0" smtClean="0">
                <a:sym typeface="Wingdings"/>
              </a:rPr>
              <a:t> sentiment toward theme</a:t>
            </a:r>
            <a:endParaRPr lang="en-US" dirty="0"/>
          </a:p>
          <a:p>
            <a:endParaRPr lang="en-US" i="1" dirty="0">
              <a:solidFill>
                <a:srgbClr val="DC9F0C"/>
              </a:solidFill>
            </a:endParaRPr>
          </a:p>
          <a:p>
            <a:r>
              <a:rPr lang="en-US" i="1" dirty="0" smtClean="0">
                <a:solidFill>
                  <a:srgbClr val="DC9F0C"/>
                </a:solidFill>
              </a:rPr>
              <a:t>positive score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DC9F0C"/>
                </a:solidFill>
              </a:rPr>
              <a:t>negative score </a:t>
            </a:r>
            <a:r>
              <a:rPr lang="en-US" dirty="0" smtClean="0"/>
              <a:t>(0.5~1)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Detectors</a:t>
            </a:r>
          </a:p>
        </p:txBody>
      </p:sp>
    </p:spTree>
    <p:extLst>
      <p:ext uri="{BB962C8B-B14F-4D97-AF65-F5344CB8AC3E}">
        <p14:creationId xmlns:p14="http://schemas.microsoft.com/office/powerpoint/2010/main" val="306861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29120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not train a system on the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corpus?</a:t>
            </a:r>
          </a:p>
          <a:p>
            <a:endParaRPr lang="en-US" dirty="0" smtClean="0"/>
          </a:p>
          <a:p>
            <a:r>
              <a:rPr lang="en-US" dirty="0"/>
              <a:t>Only the writer’s sentiments toward the agents and the themes of gfbf events are annotated in the </a:t>
            </a:r>
            <a:r>
              <a:rPr lang="en-US" dirty="0" smtClean="0"/>
              <a:t>corpus.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many false negatives of sentiments toward </a:t>
            </a:r>
            <a:r>
              <a:rPr lang="en-US" dirty="0" smtClean="0"/>
              <a:t>entities.</a:t>
            </a:r>
          </a:p>
          <a:p>
            <a:pPr lvl="1"/>
            <a:r>
              <a:rPr lang="en-US" dirty="0" smtClean="0"/>
              <a:t>e.g. the writer is positive toward X, but X is not part of any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event, so the positive sentiment is not annotated.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corpus does not support training a classifier.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Detectors</a:t>
            </a:r>
          </a:p>
        </p:txBody>
      </p:sp>
    </p:spTree>
    <p:extLst>
      <p:ext uri="{BB962C8B-B14F-4D97-AF65-F5344CB8AC3E}">
        <p14:creationId xmlns:p14="http://schemas.microsoft.com/office/powerpoint/2010/main" val="1553300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two agents/themes co-refer, they should the assigned with the same sentiment label.</a:t>
            </a:r>
          </a:p>
          <a:p>
            <a:r>
              <a:rPr lang="en-US" dirty="0" smtClean="0"/>
              <a:t>If two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events have the same agent, the two agents of the two events should be assigned with the same sentiment label.</a:t>
            </a:r>
          </a:p>
          <a:p>
            <a:pPr lvl="1"/>
            <a:r>
              <a:rPr lang="en-US" dirty="0"/>
              <a:t>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reform </a:t>
            </a:r>
            <a:r>
              <a:rPr lang="en-US" dirty="0"/>
              <a:t>will </a:t>
            </a:r>
            <a:r>
              <a:rPr lang="en-US" b="1" u="sng" dirty="0"/>
              <a:t>decrease</a:t>
            </a:r>
            <a:r>
              <a:rPr lang="en-US" dirty="0"/>
              <a:t> the healthcare costs and </a:t>
            </a:r>
            <a:r>
              <a:rPr lang="en-US" b="1" u="sng" dirty="0"/>
              <a:t>improve</a:t>
            </a:r>
            <a:r>
              <a:rPr lang="en-US" dirty="0"/>
              <a:t> the medical qualify as expected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If two agents/themes satisfy the criterions above,</a:t>
            </a:r>
            <a:endParaRPr lang="en-US" dirty="0"/>
          </a:p>
          <a:p>
            <a:r>
              <a:rPr lang="en-US" dirty="0" err="1" smtClean="0"/>
              <a:t>Coref</a:t>
            </a: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) =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Co-reference In the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7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47152"/>
            <a:ext cx="7408333" cy="3450696"/>
          </a:xfrm>
        </p:spPr>
        <p:txBody>
          <a:bodyPr/>
          <a:lstStyle/>
          <a:p>
            <a:r>
              <a:rPr lang="en-US" dirty="0"/>
              <a:t>New constraints (Similar to </a:t>
            </a:r>
            <a:r>
              <a:rPr lang="en-US" dirty="0" err="1"/>
              <a:t>goodFor</a:t>
            </a:r>
            <a:r>
              <a:rPr lang="en-US" dirty="0"/>
              <a:t> constraints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objective function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Co-reference In the Framework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96039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25146"/>
              </p:ext>
            </p:extLst>
          </p:nvPr>
        </p:nvGraphicFramePr>
        <p:xfrm>
          <a:off x="1901825" y="2546350"/>
          <a:ext cx="51403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9" name="Equation" r:id="rId5" imgW="2413000" imgH="520700" progId="Equation.3">
                  <p:embed/>
                </p:oleObj>
              </mc:Choice>
              <mc:Fallback>
                <p:oleObj name="Equation" r:id="rId5" imgW="2413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1825" y="2546350"/>
                        <a:ext cx="5140325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4111"/>
              </p:ext>
            </p:extLst>
          </p:nvPr>
        </p:nvGraphicFramePr>
        <p:xfrm>
          <a:off x="1900238" y="3608388"/>
          <a:ext cx="514032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0" name="Equation" r:id="rId7" imgW="2413000" imgH="520700" progId="Equation.3">
                  <p:embed/>
                </p:oleObj>
              </mc:Choice>
              <mc:Fallback>
                <p:oleObj name="Equation" r:id="rId7" imgW="2413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0238" y="3608388"/>
                        <a:ext cx="5140325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72503"/>
              </p:ext>
            </p:extLst>
          </p:nvPr>
        </p:nvGraphicFramePr>
        <p:xfrm>
          <a:off x="862013" y="5200650"/>
          <a:ext cx="73628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" name="Equation" r:id="rId9" imgW="4127500" imgH="520700" progId="Equation.3">
                  <p:embed/>
                </p:oleObj>
              </mc:Choice>
              <mc:Fallback>
                <p:oleObj name="Equation" r:id="rId9" imgW="41275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2013" y="5200650"/>
                        <a:ext cx="7362825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79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251304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(Q5) what’re the writer’s sentiments toward agents &amp; themes?</a:t>
            </a:r>
          </a:p>
          <a:p>
            <a:pPr lvl="1"/>
            <a:r>
              <a:rPr lang="en-US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Coref</a:t>
            </a:r>
            <a:r>
              <a:rPr lang="en-US" altLang="zh-CN" dirty="0" smtClean="0"/>
              <a:t> Baseline</a:t>
            </a:r>
          </a:p>
          <a:p>
            <a:pPr lvl="2"/>
            <a:r>
              <a:rPr lang="en-US" altLang="zh-CN" dirty="0" smtClean="0"/>
              <a:t>Following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baseline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</a:p>
          <a:p>
            <a:pPr lvl="2"/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agents/themes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co-ref,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sentiment.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49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Co-reference Performances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93818"/>
              </p:ext>
            </p:extLst>
          </p:nvPr>
        </p:nvGraphicFramePr>
        <p:xfrm>
          <a:off x="621845" y="4188281"/>
          <a:ext cx="7900311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13180"/>
                <a:gridCol w="1126708"/>
                <a:gridCol w="1126708"/>
                <a:gridCol w="1185572"/>
                <a:gridCol w="1126708"/>
                <a:gridCol w="835863"/>
                <a:gridCol w="118557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strict evaluation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relaxed</a:t>
                      </a:r>
                      <a:r>
                        <a:rPr lang="en-US" baseline="0" dirty="0" smtClean="0"/>
                        <a:t> evaluation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</a:t>
                      </a:r>
                      <a:r>
                        <a:rPr lang="en-US" altLang="zh-CN" baseline="0" dirty="0" smtClean="0"/>
                        <a:t>-measure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</a:t>
                      </a:r>
                      <a:r>
                        <a:rPr lang="en-US" altLang="zh-CN" baseline="0" dirty="0" smtClean="0"/>
                        <a:t>-measure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0.4401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0.4401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0.4401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ILP+coref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0.4660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0.4660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0.4660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0.6471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Local+coref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0.5025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0.3103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0.3836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06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“The bill will lower </a:t>
            </a:r>
            <a:r>
              <a:rPr lang="en-US" dirty="0" smtClean="0"/>
              <a:t>skyrocketing </a:t>
            </a:r>
            <a:r>
              <a:rPr lang="en-US" dirty="0"/>
              <a:t>healthcare costs.”</a:t>
            </a:r>
          </a:p>
          <a:p>
            <a:r>
              <a:rPr lang="en-US" dirty="0"/>
              <a:t>Explicit (Direct) Sentiment:</a:t>
            </a:r>
          </a:p>
          <a:p>
            <a:pPr lvl="1"/>
            <a:r>
              <a:rPr lang="en-US" dirty="0"/>
              <a:t>writer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/>
              <a:t> toward</a:t>
            </a:r>
            <a:r>
              <a:rPr lang="en-US" i="1" dirty="0"/>
              <a:t> </a:t>
            </a:r>
            <a:r>
              <a:rPr lang="en-US" i="1" u="sng" dirty="0" smtClean="0">
                <a:solidFill>
                  <a:srgbClr val="FF0000"/>
                </a:solidFill>
              </a:rPr>
              <a:t>skyrocketing</a:t>
            </a:r>
            <a:r>
              <a:rPr lang="en-US" i="1" u="sng" dirty="0" smtClean="0"/>
              <a:t> </a:t>
            </a:r>
            <a:r>
              <a:rPr lang="en-US" i="1" u="sng" dirty="0"/>
              <a:t>healthcare costs</a:t>
            </a:r>
          </a:p>
          <a:p>
            <a:pPr lvl="2"/>
            <a:r>
              <a:rPr lang="en-US" dirty="0"/>
              <a:t>The healthcare cost is too high. I cannot afford it.</a:t>
            </a:r>
          </a:p>
          <a:p>
            <a:r>
              <a:rPr lang="en-US" dirty="0"/>
              <a:t>Implicit (Inferred) Sentiment:</a:t>
            </a:r>
          </a:p>
          <a:p>
            <a:pPr lvl="1"/>
            <a:r>
              <a:rPr lang="en-US" dirty="0"/>
              <a:t>writer </a:t>
            </a:r>
            <a:r>
              <a:rPr lang="en-US" dirty="0">
                <a:solidFill>
                  <a:srgbClr val="009D00"/>
                </a:solidFill>
              </a:rPr>
              <a:t>positive</a:t>
            </a:r>
            <a:r>
              <a:rPr lang="en-US" dirty="0"/>
              <a:t> </a:t>
            </a:r>
            <a:r>
              <a:rPr lang="en-US" dirty="0" smtClean="0"/>
              <a:t>toward </a:t>
            </a:r>
            <a:r>
              <a:rPr lang="en-US" i="1" u="sng" dirty="0" smtClean="0"/>
              <a:t>the bill will lower costs</a:t>
            </a:r>
            <a:endParaRPr lang="en-US" i="1" u="sng" dirty="0"/>
          </a:p>
          <a:p>
            <a:pPr lvl="2"/>
            <a:r>
              <a:rPr lang="en-US" dirty="0"/>
              <a:t>There is a chance that the costs could be </a:t>
            </a:r>
            <a:r>
              <a:rPr lang="en-US" dirty="0" smtClean="0"/>
              <a:t>decreased! </a:t>
            </a:r>
            <a:r>
              <a:rPr lang="en-US" dirty="0"/>
              <a:t>I love </a:t>
            </a:r>
            <a:r>
              <a:rPr lang="en-US" dirty="0" smtClean="0"/>
              <a:t>it!</a:t>
            </a:r>
            <a:endParaRPr lang="en-US" dirty="0"/>
          </a:p>
          <a:p>
            <a:pPr lvl="1"/>
            <a:r>
              <a:rPr lang="en-US" dirty="0"/>
              <a:t>writer </a:t>
            </a:r>
            <a:r>
              <a:rPr lang="en-US" dirty="0">
                <a:solidFill>
                  <a:srgbClr val="009D00"/>
                </a:solidFill>
              </a:rPr>
              <a:t>positive</a:t>
            </a:r>
            <a:r>
              <a:rPr lang="en-US" dirty="0"/>
              <a:t> </a:t>
            </a:r>
            <a:r>
              <a:rPr lang="en-US" dirty="0" smtClean="0"/>
              <a:t>toward </a:t>
            </a:r>
            <a:r>
              <a:rPr lang="en-US" i="1" u="sng" dirty="0"/>
              <a:t>the bill</a:t>
            </a:r>
          </a:p>
          <a:p>
            <a:pPr lvl="2"/>
            <a:r>
              <a:rPr lang="en-US" dirty="0"/>
              <a:t>The bill is able to do </a:t>
            </a:r>
            <a:r>
              <a:rPr lang="en-US" dirty="0" smtClean="0"/>
              <a:t>this! </a:t>
            </a:r>
            <a:r>
              <a:rPr lang="en-US" dirty="0"/>
              <a:t>I’ll vote for </a:t>
            </a:r>
            <a:r>
              <a:rPr lang="en-US" dirty="0" smtClean="0"/>
              <a:t>it!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067" y="4616162"/>
            <a:ext cx="6863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about bill?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 descr="ne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59" y="3101546"/>
            <a:ext cx="1136541" cy="1229238"/>
          </a:xfrm>
          <a:prstGeom prst="rect">
            <a:avLst/>
          </a:prstGeom>
        </p:spPr>
      </p:pic>
      <p:pic>
        <p:nvPicPr>
          <p:cNvPr id="6" name="Picture 5" descr="happy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57" y="5354674"/>
            <a:ext cx="1669943" cy="125663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8D50-AADC-F549-9E23-37EF0054B35E}" type="datetime1">
              <a:rPr lang="en-US" smtClean="0"/>
              <a:t>8/18/14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49620"/>
            <a:ext cx="7408333" cy="3450696"/>
          </a:xfrm>
        </p:spPr>
        <p:txBody>
          <a:bodyPr>
            <a:normAutofit/>
          </a:bodyPr>
          <a:lstStyle/>
          <a:p>
            <a:r>
              <a:rPr lang="en-US" sz="2000" dirty="0"/>
              <a:t>(Q2)   what is the polarity of the event: </a:t>
            </a:r>
            <a:r>
              <a:rPr lang="en-US" sz="2000" dirty="0" err="1"/>
              <a:t>goodFor</a:t>
            </a:r>
            <a:r>
              <a:rPr lang="en-US" sz="2000" dirty="0"/>
              <a:t> or </a:t>
            </a:r>
            <a:r>
              <a:rPr lang="en-US" sz="2000" dirty="0" err="1"/>
              <a:t>badFor</a:t>
            </a:r>
            <a:r>
              <a:rPr lang="en-US" sz="2000" dirty="0"/>
              <a:t>?</a:t>
            </a:r>
          </a:p>
          <a:p>
            <a:r>
              <a:rPr lang="en-US" sz="2000" dirty="0"/>
              <a:t>(Q3)   does this event has a reverser?</a:t>
            </a:r>
          </a:p>
          <a:p>
            <a:r>
              <a:rPr lang="en-US" sz="2000" dirty="0"/>
              <a:t>(Q4)   which spans are agents and themes</a:t>
            </a:r>
            <a:r>
              <a:rPr lang="en-US" sz="2000" dirty="0" smtClean="0"/>
              <a:t>?</a:t>
            </a:r>
          </a:p>
          <a:p>
            <a:r>
              <a:rPr lang="en-US" sz="2000" dirty="0"/>
              <a:t>Local Baseline:</a:t>
            </a:r>
          </a:p>
          <a:p>
            <a:pPr lvl="1"/>
            <a:r>
              <a:rPr lang="en-US" sz="2000" dirty="0"/>
              <a:t>Local detector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50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Co-reference Performances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5292"/>
              </p:ext>
            </p:extLst>
          </p:nvPr>
        </p:nvGraphicFramePr>
        <p:xfrm>
          <a:off x="1491578" y="4070008"/>
          <a:ext cx="6146261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7819"/>
                <a:gridCol w="1771806"/>
                <a:gridCol w="1645786"/>
                <a:gridCol w="14408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goodFor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badFor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polarity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being reversed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agent/theme</a:t>
                      </a:r>
                    </a:p>
                    <a:p>
                      <a:r>
                        <a:rPr lang="en-US" baseline="0" dirty="0" smtClean="0"/>
                        <a:t>span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effectLst/>
                        </a:rPr>
                        <a:t>0.7725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0.8900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0.6854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ILP + </a:t>
                      </a:r>
                      <a:r>
                        <a:rPr lang="en-US" dirty="0" err="1" smtClean="0"/>
                        <a:t>coref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0.7747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0.8807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0.6710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0.7068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0.8807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0.6667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62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“The bill will lower </a:t>
            </a:r>
            <a:r>
              <a:rPr lang="en-US" dirty="0" smtClean="0"/>
              <a:t>skyrocketing </a:t>
            </a:r>
            <a:r>
              <a:rPr lang="en-US" dirty="0"/>
              <a:t>healthcare costs.”</a:t>
            </a:r>
          </a:p>
          <a:p>
            <a:pPr lvl="1"/>
            <a:r>
              <a:rPr lang="en-US" dirty="0"/>
              <a:t>&lt;bill, lower, healthcare costs&gt;</a:t>
            </a:r>
          </a:p>
          <a:p>
            <a:r>
              <a:rPr lang="en-US" dirty="0" err="1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Event </a:t>
            </a:r>
            <a:r>
              <a:rPr lang="en-US" sz="1900" dirty="0"/>
              <a:t>(Deng et al., </a:t>
            </a:r>
            <a:r>
              <a:rPr lang="en-US" sz="1900" dirty="0" smtClean="0"/>
              <a:t>ACL2013 </a:t>
            </a:r>
            <a:r>
              <a:rPr lang="en-US" sz="1900" dirty="0"/>
              <a:t>short</a:t>
            </a:r>
            <a:r>
              <a:rPr lang="en-US" sz="1900" dirty="0" smtClean="0"/>
              <a:t>)</a:t>
            </a:r>
            <a:endParaRPr lang="en-US" sz="1900" dirty="0"/>
          </a:p>
          <a:p>
            <a:pPr lvl="1"/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triple</a:t>
            </a:r>
            <a:r>
              <a:rPr lang="en-US" dirty="0"/>
              <a:t> &lt;agent, </a:t>
            </a:r>
            <a:r>
              <a:rPr lang="en-US" dirty="0" err="1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event, </a:t>
            </a:r>
            <a:r>
              <a:rPr lang="en-US" altLang="zh-CN" b="1" dirty="0"/>
              <a:t>theme</a:t>
            </a:r>
            <a:r>
              <a:rPr lang="en-US" dirty="0" smtClean="0"/>
              <a:t>&gt;</a:t>
            </a:r>
          </a:p>
          <a:p>
            <a:pPr lvl="1"/>
            <a:r>
              <a:rPr lang="en-US" dirty="0" err="1" smtClean="0"/>
              <a:t>goodFor</a:t>
            </a:r>
            <a:r>
              <a:rPr lang="en-US" dirty="0" smtClean="0"/>
              <a:t> </a:t>
            </a:r>
            <a:r>
              <a:rPr lang="en-US" dirty="0"/>
              <a:t>event: </a:t>
            </a:r>
            <a:r>
              <a:rPr lang="en-US" dirty="0" smtClean="0"/>
              <a:t>positive effect on the theme</a:t>
            </a:r>
          </a:p>
          <a:p>
            <a:pPr lvl="2"/>
            <a:r>
              <a:rPr lang="en-US" dirty="0" smtClean="0"/>
              <a:t>help</a:t>
            </a:r>
            <a:r>
              <a:rPr lang="en-US" dirty="0"/>
              <a:t>, increase,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 err="1"/>
              <a:t>badFor</a:t>
            </a:r>
            <a:r>
              <a:rPr lang="en-US" dirty="0"/>
              <a:t> event: </a:t>
            </a:r>
            <a:r>
              <a:rPr lang="en-US" dirty="0" smtClean="0"/>
              <a:t>negative effect on the theme</a:t>
            </a:r>
          </a:p>
          <a:p>
            <a:pPr lvl="2"/>
            <a:r>
              <a:rPr lang="en-US" dirty="0" smtClean="0"/>
              <a:t>harm, </a:t>
            </a:r>
            <a:r>
              <a:rPr lang="en-US" dirty="0"/>
              <a:t>decrease,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smtClean="0"/>
              <a:t>Reverser </a:t>
            </a:r>
            <a:r>
              <a:rPr lang="en-US" sz="1900" dirty="0"/>
              <a:t>(Deng et al., </a:t>
            </a:r>
            <a:r>
              <a:rPr lang="en-US" sz="1900" dirty="0" smtClean="0"/>
              <a:t>ACL2013 </a:t>
            </a:r>
            <a:r>
              <a:rPr lang="en-US" sz="1900" dirty="0"/>
              <a:t>short</a:t>
            </a:r>
            <a:r>
              <a:rPr lang="en-US" sz="1900" dirty="0" smtClean="0"/>
              <a:t>)</a:t>
            </a:r>
          </a:p>
          <a:p>
            <a:pPr lvl="1"/>
            <a:r>
              <a:rPr lang="en-US" sz="2000" dirty="0" smtClean="0"/>
              <a:t>A reverser flips the polarity of a </a:t>
            </a:r>
            <a:r>
              <a:rPr lang="en-US" sz="2000" dirty="0" err="1" smtClean="0"/>
              <a:t>goodFor</a:t>
            </a:r>
            <a:r>
              <a:rPr lang="en-US" sz="2000" dirty="0" smtClean="0"/>
              <a:t>/</a:t>
            </a:r>
            <a:r>
              <a:rPr lang="en-US" sz="2000" dirty="0" err="1" smtClean="0"/>
              <a:t>badFor</a:t>
            </a:r>
            <a:r>
              <a:rPr lang="en-US" sz="2000" dirty="0" smtClean="0"/>
              <a:t> event.</a:t>
            </a:r>
          </a:p>
          <a:p>
            <a:pPr lvl="1"/>
            <a:r>
              <a:rPr lang="en-US" sz="2000" dirty="0" smtClean="0"/>
              <a:t>e.g. The bill will </a:t>
            </a:r>
            <a:r>
              <a:rPr lang="en-US" sz="2000" u="sng" dirty="0" smtClean="0"/>
              <a:t>not</a:t>
            </a:r>
            <a:r>
              <a:rPr lang="en-US" sz="2000" dirty="0" smtClean="0"/>
              <a:t> </a:t>
            </a:r>
            <a:r>
              <a:rPr lang="en-US" sz="2000" i="1" dirty="0" smtClean="0"/>
              <a:t>lower</a:t>
            </a:r>
            <a:r>
              <a:rPr lang="en-US" sz="2000" dirty="0" smtClean="0"/>
              <a:t> the healthcare costs.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7E3F-5EBC-EF4F-A6BB-F170DB1242A0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6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Corpus </a:t>
            </a:r>
            <a:r>
              <a:rPr lang="en-US" sz="1800" dirty="0"/>
              <a:t>(Deng et al., </a:t>
            </a:r>
            <a:r>
              <a:rPr lang="en-US" sz="1800" dirty="0" smtClean="0"/>
              <a:t>ACL2013 </a:t>
            </a:r>
            <a:r>
              <a:rPr lang="en-US" sz="1800" dirty="0"/>
              <a:t>short)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134 political editorials</a:t>
            </a:r>
          </a:p>
          <a:p>
            <a:pPr lvl="1"/>
            <a:r>
              <a:rPr lang="en-US" dirty="0"/>
              <a:t>e.g. &lt;bill, lower, healthcare costs&gt;</a:t>
            </a:r>
          </a:p>
          <a:p>
            <a:pPr lvl="1"/>
            <a:r>
              <a:rPr lang="en-US" dirty="0"/>
              <a:t>e.g. &lt;positive, </a:t>
            </a:r>
            <a:r>
              <a:rPr lang="en-US" dirty="0" err="1"/>
              <a:t>badFor</a:t>
            </a:r>
            <a:r>
              <a:rPr lang="en-US" dirty="0"/>
              <a:t>, negative</a:t>
            </a:r>
            <a:r>
              <a:rPr lang="en-US" dirty="0" smtClean="0"/>
              <a:t>&gt;</a:t>
            </a:r>
          </a:p>
          <a:p>
            <a:pPr lvl="1"/>
            <a:r>
              <a:rPr lang="en-US" b="1" dirty="0" smtClean="0"/>
              <a:t>writer’s</a:t>
            </a:r>
            <a:r>
              <a:rPr lang="en-US" dirty="0" smtClean="0"/>
              <a:t> sentiments toward agent and theme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almost 20% sentences have clear </a:t>
            </a:r>
            <a:r>
              <a:rPr lang="en-US" dirty="0" err="1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events</a:t>
            </a:r>
          </a:p>
          <a:p>
            <a:pPr lvl="1"/>
            <a:r>
              <a:rPr lang="en-US" dirty="0"/>
              <a:t>available at </a:t>
            </a:r>
            <a:r>
              <a:rPr lang="en-US" u="sng" dirty="0" err="1" smtClean="0">
                <a:solidFill>
                  <a:srgbClr val="0000FF"/>
                </a:solidFill>
              </a:rPr>
              <a:t>mpqa.cs.pitt.edu</a:t>
            </a:r>
            <a:endParaRPr lang="en-US" u="sng" dirty="0" smtClean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D8A-E2D0-8E48-937F-9532897DFFB6}" type="datetime1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ultimate goal of this work is</a:t>
            </a:r>
          </a:p>
          <a:p>
            <a:pPr lvl="1"/>
            <a:r>
              <a:rPr lang="en-US" dirty="0" smtClean="0"/>
              <a:t>utilizing </a:t>
            </a:r>
            <a:r>
              <a:rPr lang="en-US" dirty="0" err="1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a triple &lt;agent,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, theme&gt;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detect writer’s sentiments toward </a:t>
            </a:r>
            <a:r>
              <a:rPr lang="en-US" dirty="0" smtClean="0"/>
              <a:t>entities</a:t>
            </a:r>
          </a:p>
          <a:p>
            <a:pPr lvl="2"/>
            <a:r>
              <a:rPr lang="en-US" dirty="0" smtClean="0"/>
              <a:t>entities: agents, themes</a:t>
            </a:r>
          </a:p>
          <a:p>
            <a:pPr lvl="2"/>
            <a:r>
              <a:rPr lang="en-US" dirty="0" smtClean="0"/>
              <a:t>Explicit sentiment</a:t>
            </a:r>
          </a:p>
          <a:p>
            <a:pPr lvl="2"/>
            <a:r>
              <a:rPr lang="en-US" dirty="0" smtClean="0"/>
              <a:t>Implicit sentiment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91D-B136-3C4D-87DA-D0F452C54FD6}" type="datetime1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</a:t>
            </a:r>
            <a:r>
              <a:rPr lang="en-US" dirty="0" err="1"/>
              <a:t>GoodFor</a:t>
            </a:r>
            <a:r>
              <a:rPr lang="en-US" dirty="0"/>
              <a:t>/</a:t>
            </a:r>
            <a:r>
              <a:rPr lang="en-US" dirty="0" err="1"/>
              <a:t>BadFor</a:t>
            </a:r>
            <a:r>
              <a:rPr lang="en-US" dirty="0"/>
              <a:t> Event</a:t>
            </a:r>
          </a:p>
        </p:txBody>
      </p:sp>
    </p:spTree>
    <p:extLst>
      <p:ext uri="{BB962C8B-B14F-4D97-AF65-F5344CB8AC3E}">
        <p14:creationId xmlns:p14="http://schemas.microsoft.com/office/powerpoint/2010/main" val="297503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</a:t>
            </a:r>
            <a:r>
              <a:rPr lang="en-US" dirty="0" err="1" smtClean="0"/>
              <a:t>GoodFor</a:t>
            </a:r>
            <a:r>
              <a:rPr lang="en-US" dirty="0" smtClean="0"/>
              <a:t>/</a:t>
            </a:r>
            <a:r>
              <a:rPr lang="en-US" dirty="0" err="1" smtClean="0"/>
              <a:t>BadFor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iven a document,</a:t>
            </a:r>
          </a:p>
          <a:p>
            <a:pPr lvl="1"/>
            <a:r>
              <a:rPr lang="en-US" sz="2600" dirty="0"/>
              <a:t>(Q1)   which spans are </a:t>
            </a:r>
            <a:r>
              <a:rPr lang="en-US" sz="2600" dirty="0" err="1"/>
              <a:t>goodFor</a:t>
            </a:r>
            <a:r>
              <a:rPr lang="en-US" sz="2600" dirty="0"/>
              <a:t>/</a:t>
            </a:r>
            <a:r>
              <a:rPr lang="en-US" sz="2600" dirty="0" err="1"/>
              <a:t>badFor</a:t>
            </a:r>
            <a:r>
              <a:rPr lang="en-US" sz="2600" dirty="0"/>
              <a:t> events?</a:t>
            </a:r>
          </a:p>
          <a:p>
            <a:pPr lvl="1"/>
            <a:r>
              <a:rPr lang="en-US" sz="2600" dirty="0"/>
              <a:t>(Q2)   </a:t>
            </a:r>
            <a:r>
              <a:rPr lang="en-US" sz="2600" dirty="0" smtClean="0"/>
              <a:t>what is the polarity of the event: </a:t>
            </a:r>
            <a:r>
              <a:rPr lang="en-US" sz="2600" dirty="0" err="1"/>
              <a:t>goodFor</a:t>
            </a:r>
            <a:r>
              <a:rPr lang="en-US" sz="2600" dirty="0"/>
              <a:t> or </a:t>
            </a:r>
            <a:r>
              <a:rPr lang="en-US" sz="2600" dirty="0" err="1"/>
              <a:t>badFor</a:t>
            </a:r>
            <a:r>
              <a:rPr lang="en-US" sz="2600" dirty="0"/>
              <a:t>?</a:t>
            </a:r>
          </a:p>
          <a:p>
            <a:pPr lvl="1"/>
            <a:r>
              <a:rPr lang="en-US" sz="2600" dirty="0"/>
              <a:t>(Q3)   </a:t>
            </a:r>
            <a:r>
              <a:rPr lang="en-US" sz="2600" dirty="0" smtClean="0"/>
              <a:t>does this event has a reverser?</a:t>
            </a:r>
            <a:endParaRPr lang="en-US" sz="2600" dirty="0"/>
          </a:p>
          <a:p>
            <a:pPr lvl="1"/>
            <a:r>
              <a:rPr lang="en-US" sz="2600" dirty="0"/>
              <a:t>(Q4)   which spans are agents and </a:t>
            </a:r>
            <a:r>
              <a:rPr lang="en-US" sz="2600" dirty="0" smtClean="0"/>
              <a:t>themes</a:t>
            </a:r>
            <a:r>
              <a:rPr lang="en-US" sz="2600" dirty="0"/>
              <a:t>?</a:t>
            </a:r>
          </a:p>
          <a:p>
            <a:pPr lvl="1"/>
            <a:r>
              <a:rPr lang="en-US" sz="2600" dirty="0"/>
              <a:t>(Q5)   what are the writer’s </a:t>
            </a:r>
            <a:r>
              <a:rPr lang="en-US" sz="2600" dirty="0" smtClean="0"/>
              <a:t>sentiments toward the agents &amp; themes?</a:t>
            </a:r>
          </a:p>
          <a:p>
            <a:pPr lvl="1"/>
            <a:endParaRPr lang="en-US" dirty="0"/>
          </a:p>
          <a:p>
            <a:r>
              <a:rPr lang="en-US" sz="2800" dirty="0"/>
              <a:t>Graph-based Sentiment </a:t>
            </a:r>
            <a:r>
              <a:rPr lang="en-US" sz="2900" dirty="0" smtClean="0"/>
              <a:t>Propagation </a:t>
            </a:r>
            <a:r>
              <a:rPr lang="en-US" sz="2300" dirty="0" smtClean="0"/>
              <a:t>(Deng and </a:t>
            </a:r>
            <a:r>
              <a:rPr lang="en-US" sz="2300" dirty="0" err="1" smtClean="0"/>
              <a:t>Wiebe</a:t>
            </a:r>
            <a:r>
              <a:rPr lang="en-US" sz="2300" dirty="0" smtClean="0"/>
              <a:t>, EACL2014)</a:t>
            </a:r>
            <a:endParaRPr lang="en-US" sz="2300" dirty="0"/>
          </a:p>
          <a:p>
            <a:pPr lvl="1"/>
            <a:r>
              <a:rPr lang="en-US" sz="2600" dirty="0"/>
              <a:t>Build a graph using manual annotations of (Q1)-(Q4)</a:t>
            </a:r>
          </a:p>
          <a:p>
            <a:pPr lvl="1"/>
            <a:r>
              <a:rPr lang="en-US" sz="2600" dirty="0"/>
              <a:t>Apply loopy belief propagation to infer sentiment</a:t>
            </a:r>
          </a:p>
          <a:p>
            <a:pPr lvl="1"/>
            <a:r>
              <a:rPr lang="en-US" sz="2600" dirty="0" smtClean="0"/>
              <a:t>Evaluate </a:t>
            </a:r>
            <a:r>
              <a:rPr lang="en-US" sz="2600" dirty="0"/>
              <a:t>only on the final part (</a:t>
            </a:r>
            <a:r>
              <a:rPr lang="en-US" sz="2600" dirty="0" smtClean="0"/>
              <a:t>Q5</a:t>
            </a:r>
            <a:r>
              <a:rPr lang="en-US" sz="2600" dirty="0"/>
              <a:t>)</a:t>
            </a:r>
            <a:endParaRPr lang="en-US" sz="2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1FA9-3F1D-DD4E-A887-81DB34EDBC8D}" type="datetime1">
              <a:rPr lang="en-US" smtClean="0"/>
              <a:t>8/18/14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Systems Program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9818-2161-8D4E-8727-C94B8AEAB3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1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4665</TotalTime>
  <Words>5768</Words>
  <Application>Microsoft Macintosh PowerPoint</Application>
  <PresentationFormat>On-screen Show (4:3)</PresentationFormat>
  <Paragraphs>1024</Paragraphs>
  <Slides>50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Waveform</vt:lpstr>
      <vt:lpstr>Equation</vt:lpstr>
      <vt:lpstr>Joint Inference and Disambiguation  of Implicit Sentiments  via Implicature Constraints</vt:lpstr>
      <vt:lpstr>Outline</vt:lpstr>
      <vt:lpstr>Outline</vt:lpstr>
      <vt:lpstr>Introduction</vt:lpstr>
      <vt:lpstr>Introduction</vt:lpstr>
      <vt:lpstr>GoodFor/BadFor Event</vt:lpstr>
      <vt:lpstr>GoodFor/BadFor Event</vt:lpstr>
      <vt:lpstr>Utilizing GoodFor/BadFor Event</vt:lpstr>
      <vt:lpstr>Utilizing GoodFor/BadFor Event</vt:lpstr>
      <vt:lpstr>Utilizing GoodFor/BadFor Event</vt:lpstr>
      <vt:lpstr>Outline</vt:lpstr>
      <vt:lpstr>Related Work</vt:lpstr>
      <vt:lpstr>Outline</vt:lpstr>
      <vt:lpstr>GoodFor/BadFor Implicature</vt:lpstr>
      <vt:lpstr>GoodFor/BadFor Implicature</vt:lpstr>
      <vt:lpstr>Outline</vt:lpstr>
      <vt:lpstr>Analyzing GoodFor/BadFor Event</vt:lpstr>
      <vt:lpstr>Local Detectors</vt:lpstr>
      <vt:lpstr>Local Detectors</vt:lpstr>
      <vt:lpstr>Local Detectors</vt:lpstr>
      <vt:lpstr>Local Detectors</vt:lpstr>
      <vt:lpstr>Local Detectors</vt:lpstr>
      <vt:lpstr>Outline</vt:lpstr>
      <vt:lpstr>Optimization Framework Overview</vt:lpstr>
      <vt:lpstr>Optimization Framework Overview</vt:lpstr>
      <vt:lpstr>Optimization Framework Overview</vt:lpstr>
      <vt:lpstr>Outline</vt:lpstr>
      <vt:lpstr>Objective Function</vt:lpstr>
      <vt:lpstr>Objective Function</vt:lpstr>
      <vt:lpstr>Outline</vt:lpstr>
      <vt:lpstr>Basic Constraints</vt:lpstr>
      <vt:lpstr>GoodFor Implicature Constraints</vt:lpstr>
      <vt:lpstr>BadFor Implicature Constraints</vt:lpstr>
      <vt:lpstr>Outline</vt:lpstr>
      <vt:lpstr>Evaluation Metrics</vt:lpstr>
      <vt:lpstr>Performances of Sentiment Detection</vt:lpstr>
      <vt:lpstr>Performances</vt:lpstr>
      <vt:lpstr>Outline</vt:lpstr>
      <vt:lpstr>Conclusions</vt:lpstr>
      <vt:lpstr>Questions?</vt:lpstr>
      <vt:lpstr>References</vt:lpstr>
      <vt:lpstr>Related Work</vt:lpstr>
      <vt:lpstr>Related Work</vt:lpstr>
      <vt:lpstr>Local Detectors</vt:lpstr>
      <vt:lpstr>Local Detectors</vt:lpstr>
      <vt:lpstr>Local Detectors</vt:lpstr>
      <vt:lpstr>Co-reference In the Framework</vt:lpstr>
      <vt:lpstr>Co-reference In the Framework</vt:lpstr>
      <vt:lpstr>Adding Co-reference Performances</vt:lpstr>
      <vt:lpstr>Adding Co-reference Performances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Lingjia Deng</dc:creator>
  <cp:lastModifiedBy>Lingjia Deng</cp:lastModifiedBy>
  <cp:revision>1109</cp:revision>
  <dcterms:created xsi:type="dcterms:W3CDTF">2014-07-07T03:32:11Z</dcterms:created>
  <dcterms:modified xsi:type="dcterms:W3CDTF">2014-08-18T07:41:07Z</dcterms:modified>
</cp:coreProperties>
</file>