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031200" cy="30175200"/>
  <p:notesSz cx="9144000" cy="6858000"/>
  <p:defaultTextStyle>
    <a:defPPr>
      <a:defRPr lang="en-US"/>
    </a:defPPr>
    <a:lvl1pPr marL="0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62933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925866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88800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851733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314666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777599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240532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703466" algn="l" defTabSz="146293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93" autoAdjust="0"/>
  </p:normalViewPr>
  <p:slideViewPr>
    <p:cSldViewPr snapToGrid="0" snapToObjects="1">
      <p:cViewPr>
        <p:scale>
          <a:sx n="63" d="100"/>
          <a:sy n="63" d="100"/>
        </p:scale>
        <p:origin x="-424" y="7848"/>
      </p:cViewPr>
      <p:guideLst>
        <p:guide orient="horz" pos="9504"/>
        <p:guide pos="66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9373872"/>
            <a:ext cx="17876520" cy="64681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4680" y="17099281"/>
            <a:ext cx="14721840" cy="7711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1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0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4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665411" y="5336540"/>
            <a:ext cx="11066940" cy="113659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943" y="5336540"/>
            <a:ext cx="32853948" cy="113659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20" y="19390363"/>
            <a:ext cx="17876520" cy="599313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320" y="12789540"/>
            <a:ext cx="17876520" cy="660082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293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92586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3888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173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46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759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053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34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0944" y="31083252"/>
            <a:ext cx="21958617" cy="87913210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0081" y="31083252"/>
            <a:ext cx="21962270" cy="87913210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0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1" y="1208407"/>
            <a:ext cx="18928080" cy="502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1" y="6754497"/>
            <a:ext cx="9292432" cy="281495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62933" indent="0">
              <a:buNone/>
              <a:defRPr sz="6400" b="1"/>
            </a:lvl2pPr>
            <a:lvl3pPr marL="2925866" indent="0">
              <a:buNone/>
              <a:defRPr sz="5700" b="1"/>
            </a:lvl3pPr>
            <a:lvl4pPr marL="4388800" indent="0">
              <a:buNone/>
              <a:defRPr sz="5200" b="1"/>
            </a:lvl4pPr>
            <a:lvl5pPr marL="5851733" indent="0">
              <a:buNone/>
              <a:defRPr sz="5200" b="1"/>
            </a:lvl5pPr>
            <a:lvl6pPr marL="7314666" indent="0">
              <a:buNone/>
              <a:defRPr sz="5200" b="1"/>
            </a:lvl6pPr>
            <a:lvl7pPr marL="8777599" indent="0">
              <a:buNone/>
              <a:defRPr sz="5200" b="1"/>
            </a:lvl7pPr>
            <a:lvl8pPr marL="10240532" indent="0">
              <a:buNone/>
              <a:defRPr sz="5200" b="1"/>
            </a:lvl8pPr>
            <a:lvl9pPr marL="11703466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1561" y="9569450"/>
            <a:ext cx="9292432" cy="17385667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83559" y="6754497"/>
            <a:ext cx="9296083" cy="281495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62933" indent="0">
              <a:buNone/>
              <a:defRPr sz="6400" b="1"/>
            </a:lvl2pPr>
            <a:lvl3pPr marL="2925866" indent="0">
              <a:buNone/>
              <a:defRPr sz="5700" b="1"/>
            </a:lvl3pPr>
            <a:lvl4pPr marL="4388800" indent="0">
              <a:buNone/>
              <a:defRPr sz="5200" b="1"/>
            </a:lvl4pPr>
            <a:lvl5pPr marL="5851733" indent="0">
              <a:buNone/>
              <a:defRPr sz="5200" b="1"/>
            </a:lvl5pPr>
            <a:lvl6pPr marL="7314666" indent="0">
              <a:buNone/>
              <a:defRPr sz="5200" b="1"/>
            </a:lvl6pPr>
            <a:lvl7pPr marL="8777599" indent="0">
              <a:buNone/>
              <a:defRPr sz="5200" b="1"/>
            </a:lvl7pPr>
            <a:lvl8pPr marL="10240532" indent="0">
              <a:buNone/>
              <a:defRPr sz="5200" b="1"/>
            </a:lvl8pPr>
            <a:lvl9pPr marL="11703466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83559" y="9569450"/>
            <a:ext cx="9296083" cy="17385667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1" y="1201421"/>
            <a:ext cx="6919120" cy="511302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2616" y="1201422"/>
            <a:ext cx="11757025" cy="25753698"/>
          </a:xfrm>
        </p:spPr>
        <p:txBody>
          <a:bodyPr/>
          <a:lstStyle>
            <a:lvl1pPr>
              <a:defRPr sz="10200"/>
            </a:lvl1pPr>
            <a:lvl2pPr>
              <a:defRPr sz="8900"/>
            </a:lvl2pPr>
            <a:lvl3pPr>
              <a:defRPr sz="76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1" y="6314443"/>
            <a:ext cx="6919120" cy="20640677"/>
          </a:xfrm>
        </p:spPr>
        <p:txBody>
          <a:bodyPr/>
          <a:lstStyle>
            <a:lvl1pPr marL="0" indent="0">
              <a:buNone/>
              <a:defRPr sz="4500"/>
            </a:lvl1pPr>
            <a:lvl2pPr marL="1462933" indent="0">
              <a:buNone/>
              <a:defRPr sz="3900"/>
            </a:lvl2pPr>
            <a:lvl3pPr marL="2925866" indent="0">
              <a:buNone/>
              <a:defRPr sz="3200"/>
            </a:lvl3pPr>
            <a:lvl4pPr marL="4388800" indent="0">
              <a:buNone/>
              <a:defRPr sz="2900"/>
            </a:lvl4pPr>
            <a:lvl5pPr marL="5851733" indent="0">
              <a:buNone/>
              <a:defRPr sz="2900"/>
            </a:lvl5pPr>
            <a:lvl6pPr marL="7314666" indent="0">
              <a:buNone/>
              <a:defRPr sz="2900"/>
            </a:lvl6pPr>
            <a:lvl7pPr marL="8777599" indent="0">
              <a:buNone/>
              <a:defRPr sz="2900"/>
            </a:lvl7pPr>
            <a:lvl8pPr marL="10240532" indent="0">
              <a:buNone/>
              <a:defRPr sz="2900"/>
            </a:lvl8pPr>
            <a:lvl9pPr marL="11703466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263" y="21122640"/>
            <a:ext cx="12618720" cy="2493647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22263" y="2696210"/>
            <a:ext cx="12618720" cy="18105120"/>
          </a:xfrm>
        </p:spPr>
        <p:txBody>
          <a:bodyPr/>
          <a:lstStyle>
            <a:lvl1pPr marL="0" indent="0">
              <a:buNone/>
              <a:defRPr sz="10200"/>
            </a:lvl1pPr>
            <a:lvl2pPr marL="1462933" indent="0">
              <a:buNone/>
              <a:defRPr sz="8900"/>
            </a:lvl2pPr>
            <a:lvl3pPr marL="2925866" indent="0">
              <a:buNone/>
              <a:defRPr sz="7600"/>
            </a:lvl3pPr>
            <a:lvl4pPr marL="4388800" indent="0">
              <a:buNone/>
              <a:defRPr sz="6400"/>
            </a:lvl4pPr>
            <a:lvl5pPr marL="5851733" indent="0">
              <a:buNone/>
              <a:defRPr sz="6400"/>
            </a:lvl5pPr>
            <a:lvl6pPr marL="7314666" indent="0">
              <a:buNone/>
              <a:defRPr sz="6400"/>
            </a:lvl6pPr>
            <a:lvl7pPr marL="8777599" indent="0">
              <a:buNone/>
              <a:defRPr sz="6400"/>
            </a:lvl7pPr>
            <a:lvl8pPr marL="10240532" indent="0">
              <a:buNone/>
              <a:defRPr sz="6400"/>
            </a:lvl8pPr>
            <a:lvl9pPr marL="11703466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2263" y="23616287"/>
            <a:ext cx="12618720" cy="3541392"/>
          </a:xfrm>
        </p:spPr>
        <p:txBody>
          <a:bodyPr/>
          <a:lstStyle>
            <a:lvl1pPr marL="0" indent="0">
              <a:buNone/>
              <a:defRPr sz="4500"/>
            </a:lvl1pPr>
            <a:lvl2pPr marL="1462933" indent="0">
              <a:buNone/>
              <a:defRPr sz="3900"/>
            </a:lvl2pPr>
            <a:lvl3pPr marL="2925866" indent="0">
              <a:buNone/>
              <a:defRPr sz="3200"/>
            </a:lvl3pPr>
            <a:lvl4pPr marL="4388800" indent="0">
              <a:buNone/>
              <a:defRPr sz="2900"/>
            </a:lvl4pPr>
            <a:lvl5pPr marL="5851733" indent="0">
              <a:buNone/>
              <a:defRPr sz="2900"/>
            </a:lvl5pPr>
            <a:lvl6pPr marL="7314666" indent="0">
              <a:buNone/>
              <a:defRPr sz="2900"/>
            </a:lvl6pPr>
            <a:lvl7pPr marL="8777599" indent="0">
              <a:buNone/>
              <a:defRPr sz="2900"/>
            </a:lvl7pPr>
            <a:lvl8pPr marL="10240532" indent="0">
              <a:buNone/>
              <a:defRPr sz="2900"/>
            </a:lvl8pPr>
            <a:lvl9pPr marL="11703466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1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1561" y="1208407"/>
            <a:ext cx="18928080" cy="5029200"/>
          </a:xfrm>
          <a:prstGeom prst="rect">
            <a:avLst/>
          </a:prstGeom>
        </p:spPr>
        <p:txBody>
          <a:bodyPr vert="horz" lIns="292587" tIns="146293" rIns="292587" bIns="1462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1" y="7040883"/>
            <a:ext cx="18928080" cy="19914237"/>
          </a:xfrm>
          <a:prstGeom prst="rect">
            <a:avLst/>
          </a:prstGeom>
        </p:spPr>
        <p:txBody>
          <a:bodyPr vert="horz" lIns="292587" tIns="146293" rIns="292587" bIns="1462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1560" y="27967942"/>
            <a:ext cx="4907280" cy="1606550"/>
          </a:xfrm>
          <a:prstGeom prst="rect">
            <a:avLst/>
          </a:prstGeom>
        </p:spPr>
        <p:txBody>
          <a:bodyPr vert="horz" lIns="292587" tIns="146293" rIns="292587" bIns="146293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F5B5-8D86-B64E-A7C9-EDDFDA47897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85660" y="27967942"/>
            <a:ext cx="6659880" cy="1606550"/>
          </a:xfrm>
          <a:prstGeom prst="rect">
            <a:avLst/>
          </a:prstGeom>
        </p:spPr>
        <p:txBody>
          <a:bodyPr vert="horz" lIns="292587" tIns="146293" rIns="292587" bIns="146293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72360" y="27967942"/>
            <a:ext cx="4907280" cy="1606550"/>
          </a:xfrm>
          <a:prstGeom prst="rect">
            <a:avLst/>
          </a:prstGeom>
        </p:spPr>
        <p:txBody>
          <a:bodyPr vert="horz" lIns="292587" tIns="146293" rIns="292587" bIns="146293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9727-699A-FF4E-BACA-2CB03F5F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4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33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00" indent="-1097200" algn="l" defTabSz="146293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266" indent="-914333" algn="l" defTabSz="1462933" rtl="0" eaLnBrk="1" latinLnBrk="0" hangingPunct="1">
        <a:spcBef>
          <a:spcPct val="20000"/>
        </a:spcBef>
        <a:buFont typeface="Arial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333" indent="-731466" algn="l" defTabSz="1462933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266" indent="-731466" algn="l" defTabSz="1462933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199" indent="-731466" algn="l" defTabSz="1462933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132" indent="-731466" algn="l" defTabSz="146293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065" indent="-731466" algn="l" defTabSz="146293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999" indent="-731466" algn="l" defTabSz="146293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4932" indent="-731466" algn="l" defTabSz="146293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62933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925866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800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51733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314666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777599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0532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3466" algn="l" defTabSz="146293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1031200" cy="3303447"/>
          </a:xfrm>
          <a:prstGeom prst="rect">
            <a:avLst/>
          </a:prstGeom>
          <a:solidFill>
            <a:srgbClr val="435EAB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626" tIns="45313" rIns="90626" bIns="45313" rtlCol="0" anchor="ctr"/>
          <a:lstStyle/>
          <a:p>
            <a:pPr algn="ctr"/>
            <a:endParaRPr lang="en-US"/>
          </a:p>
        </p:txBody>
      </p:sp>
      <p:pic>
        <p:nvPicPr>
          <p:cNvPr id="6" name="Picture 5" descr="pitt-logal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37" y="172798"/>
            <a:ext cx="3097588" cy="3130649"/>
          </a:xfrm>
          <a:prstGeom prst="rect">
            <a:avLst/>
          </a:prstGeom>
        </p:spPr>
      </p:pic>
      <p:sp>
        <p:nvSpPr>
          <p:cNvPr id="7" name="Title 59"/>
          <p:cNvSpPr txBox="1">
            <a:spLocks/>
          </p:cNvSpPr>
          <p:nvPr/>
        </p:nvSpPr>
        <p:spPr>
          <a:xfrm>
            <a:off x="2676350" y="46432"/>
            <a:ext cx="16115332" cy="1301489"/>
          </a:xfrm>
          <a:prstGeom prst="rect">
            <a:avLst/>
          </a:prstGeom>
        </p:spPr>
        <p:txBody>
          <a:bodyPr lIns="90622" tIns="45310" rIns="90622" bIns="45310" anchor="ctr" anchorCtr="0"/>
          <a:lstStyle/>
          <a:p>
            <a:pPr algn="ctr" defTabSz="4349839">
              <a:spcBef>
                <a:spcPct val="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Sentiment Propagation via Implicature Constraints</a:t>
            </a:r>
          </a:p>
        </p:txBody>
      </p:sp>
      <p:sp>
        <p:nvSpPr>
          <p:cNvPr id="8" name="Text Placeholder 113"/>
          <p:cNvSpPr txBox="1">
            <a:spLocks/>
          </p:cNvSpPr>
          <p:nvPr/>
        </p:nvSpPr>
        <p:spPr>
          <a:xfrm>
            <a:off x="2676350" y="1999357"/>
            <a:ext cx="16109790" cy="1150791"/>
          </a:xfrm>
          <a:prstGeom prst="rect">
            <a:avLst/>
          </a:prstGeom>
        </p:spPr>
        <p:txBody>
          <a:bodyPr lIns="90626" tIns="45313" rIns="90626" bIns="45313"/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altLang="zh-CN" sz="3200" dirty="0">
                <a:solidFill>
                  <a:schemeClr val="bg1"/>
                </a:solidFill>
              </a:rPr>
              <a:t>Intelligent Systems Program, Department of Computer Science</a:t>
            </a:r>
          </a:p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</a:rPr>
              <a:t>U</a:t>
            </a:r>
            <a:r>
              <a:rPr lang="en-US" altLang="zh-CN" sz="3200" dirty="0">
                <a:solidFill>
                  <a:schemeClr val="bg1"/>
                </a:solidFill>
              </a:rPr>
              <a:t>niversity of Pittsburgh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 Placeholder 114"/>
          <p:cNvSpPr txBox="1">
            <a:spLocks/>
          </p:cNvSpPr>
          <p:nvPr/>
        </p:nvSpPr>
        <p:spPr>
          <a:xfrm>
            <a:off x="2681892" y="1142195"/>
            <a:ext cx="16109790" cy="1150791"/>
          </a:xfrm>
          <a:prstGeom prst="rect">
            <a:avLst/>
          </a:prstGeom>
        </p:spPr>
        <p:txBody>
          <a:bodyPr lIns="90626" tIns="45313" rIns="90626" bIns="45313"/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4800" dirty="0">
                <a:solidFill>
                  <a:schemeClr val="bg1"/>
                </a:solidFill>
              </a:rPr>
              <a:t>Lingjia Deng, </a:t>
            </a:r>
            <a:r>
              <a:rPr lang="en-US" sz="4800" dirty="0" err="1">
                <a:solidFill>
                  <a:schemeClr val="bg1"/>
                </a:solidFill>
              </a:rPr>
              <a:t>Janyce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Wiebe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6334" y="4152837"/>
            <a:ext cx="10015267" cy="8124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vert="horz" lIns="90626" tIns="45313" rIns="90626" bIns="45313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Work in opinion mining and sentiment analysis tends to focus on explicit expressions of opinions.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Consider this sentence:</a:t>
            </a:r>
          </a:p>
          <a:p>
            <a:pPr lvl="1" defTabSz="906262">
              <a:buClr>
                <a:srgbClr val="F07F09"/>
              </a:buClr>
            </a:pP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The 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reform could curb the </a:t>
            </a:r>
            <a:r>
              <a:rPr lang="en-US" sz="3200" dirty="0">
                <a:solidFill>
                  <a:srgbClr val="FF0000"/>
                </a:solidFill>
                <a:latin typeface="Gill Sans MT"/>
                <a:cs typeface="Gill Sans MT"/>
              </a:rPr>
              <a:t>skyrocketing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 healthcare costs.</a:t>
            </a:r>
          </a:p>
          <a:p>
            <a:pPr lvl="1"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Explicit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sentiment:</a:t>
            </a:r>
          </a:p>
          <a:p>
            <a:pPr lvl="2" defTabSz="906262">
              <a:buClr>
                <a:srgbClr val="F07F09"/>
              </a:buClr>
            </a:pPr>
            <a:r>
              <a:rPr lang="en-US" sz="2800" dirty="0" smtClean="0">
                <a:solidFill>
                  <a:srgbClr val="FF0000"/>
                </a:solidFill>
                <a:latin typeface="Gill Sans MT"/>
                <a:cs typeface="Gill Sans MT"/>
              </a:rPr>
              <a:t>negative </a:t>
            </a:r>
            <a:r>
              <a:rPr lang="en-US" sz="2800" dirty="0">
                <a:solidFill>
                  <a:srgbClr val="FF0000"/>
                </a:solidFill>
                <a:latin typeface="Gill Sans MT"/>
                <a:cs typeface="Gill Sans MT"/>
              </a:rPr>
              <a:t>toward the skyrocketing healthcare costs</a:t>
            </a:r>
          </a:p>
          <a:p>
            <a:pPr lvl="1"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Implicit sentiment:</a:t>
            </a:r>
          </a:p>
          <a:p>
            <a:pPr lvl="2" defTabSz="906262">
              <a:buClr>
                <a:srgbClr val="F07F09"/>
              </a:buClr>
            </a:pPr>
            <a:r>
              <a:rPr lang="en-US" sz="2800" dirty="0">
                <a:solidFill>
                  <a:srgbClr val="008000"/>
                </a:solidFill>
                <a:latin typeface="Gill Sans MT"/>
                <a:cs typeface="Gill Sans MT"/>
              </a:rPr>
              <a:t>positive toward the curb event </a:t>
            </a:r>
            <a:r>
              <a:rPr lang="en-US" sz="28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(because it is decreasing the cost)</a:t>
            </a:r>
          </a:p>
          <a:p>
            <a:pPr lvl="2" defTabSz="906262">
              <a:buClr>
                <a:srgbClr val="F07F09"/>
              </a:buClr>
            </a:pPr>
            <a:r>
              <a:rPr lang="en-US" sz="2800" dirty="0">
                <a:solidFill>
                  <a:srgbClr val="008000"/>
                </a:solidFill>
                <a:latin typeface="Gill Sans MT"/>
                <a:cs typeface="Gill Sans MT"/>
              </a:rPr>
              <a:t>positive toward the reform </a:t>
            </a:r>
            <a:r>
              <a:rPr lang="en-US" sz="28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(because it initiates the curb event)</a:t>
            </a: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We propose four implicature rules for sentiment inference, encoded in a graph-based model to achieve sentiment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propagation. The model itself has a 89% chance of propagating sentiment correctly.</a:t>
            </a: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500201" y="4203639"/>
            <a:ext cx="10229551" cy="11606262"/>
          </a:xfrm>
          <a:prstGeom prst="rect">
            <a:avLst/>
          </a:prstGeom>
          <a:solidFill>
            <a:schemeClr val="bg1"/>
          </a:solidFill>
        </p:spPr>
        <p:txBody>
          <a:bodyPr vert="horz" lIns="90626" tIns="45313" rIns="90626" bIns="45313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In the graph, each node represents an annotated noun phrase agent or object span.  An edge connects two nodes if they participate in a gfbf event.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Each node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i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 has a positive and negative sentiment score: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Φ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),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Φ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), assigned by explicit sentiment classifier.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Each edge has four scores:</a:t>
            </a:r>
          </a:p>
          <a:p>
            <a:pPr lvl="1" defTabSz="906262">
              <a:buClr>
                <a:srgbClr val="F07F09"/>
              </a:buClr>
            </a:pPr>
            <a:r>
              <a:rPr lang="en-US" altLang="zh-CN" sz="29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if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goodFor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, </a:t>
            </a:r>
            <a:r>
              <a:rPr lang="zh-CN" altLang="en-US" sz="29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Ψ</a:t>
            </a:r>
            <a:r>
              <a:rPr lang="en-US" altLang="zh-CN" sz="29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ij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,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) =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Ψ</a:t>
            </a:r>
            <a:r>
              <a:rPr lang="en-US" altLang="zh-CN" sz="29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ij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,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) = 1</a:t>
            </a:r>
          </a:p>
          <a:p>
            <a:pPr lvl="1" defTabSz="906262">
              <a:buClr>
                <a:srgbClr val="F07F09"/>
              </a:buClr>
            </a:pPr>
            <a:r>
              <a:rPr lang="en-US" altLang="zh-CN" sz="29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if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badFor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,  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Ψ</a:t>
            </a:r>
            <a:r>
              <a:rPr lang="en-US" altLang="zh-CN" sz="29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ij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,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) = </a:t>
            </a:r>
            <a:r>
              <a:rPr lang="en-US" altLang="zh-CN" sz="29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Ψ</a:t>
            </a:r>
            <a:r>
              <a:rPr lang="en-US" altLang="zh-CN" sz="29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ij</a:t>
            </a:r>
            <a:r>
              <a:rPr lang="en-US" altLang="zh-CN" sz="2900" dirty="0" smtClean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altLang="zh-CN" sz="2900" dirty="0" err="1" smtClean="0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altLang="zh-CN" sz="2900" dirty="0" smtClean="0">
                <a:solidFill>
                  <a:srgbClr val="323232"/>
                </a:solidFill>
                <a:latin typeface="Gill Sans MT"/>
                <a:cs typeface="Gill Sans MT"/>
              </a:rPr>
              <a:t>, </a:t>
            </a:r>
            <a:r>
              <a:rPr lang="en-US" altLang="zh-CN" sz="2900" dirty="0" err="1" smtClean="0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altLang="zh-CN" sz="2900" dirty="0" smtClean="0">
                <a:solidFill>
                  <a:srgbClr val="323232"/>
                </a:solidFill>
                <a:latin typeface="Gill Sans MT"/>
                <a:cs typeface="Gill Sans MT"/>
              </a:rPr>
              <a:t>) </a:t>
            </a:r>
            <a:r>
              <a:rPr lang="en-US" altLang="zh-CN" sz="2900" dirty="0">
                <a:solidFill>
                  <a:srgbClr val="323232"/>
                </a:solidFill>
                <a:latin typeface="Gill Sans MT"/>
                <a:cs typeface="Gill Sans MT"/>
              </a:rPr>
              <a:t>= 1</a:t>
            </a:r>
            <a:endParaRPr lang="en-US" sz="2900" dirty="0">
              <a:solidFill>
                <a:srgbClr val="323232"/>
              </a:solidFill>
              <a:latin typeface="Gill Sans MT"/>
              <a:cs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Each node propagates “sentiment message” to its neighbor nodes: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m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</a:rPr>
              <a:t>i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  <a:sym typeface="Wingdings"/>
              </a:rPr>
              <a:t>j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pos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),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m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</a:rPr>
              <a:t>i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  <a:sym typeface="Wingdings"/>
              </a:rPr>
              <a:t>j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(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neg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), defined by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Φ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</a:t>
            </a:r>
            <a:r>
              <a:rPr lang="en-US" sz="32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 </a:t>
            </a:r>
            <a:r>
              <a:rPr lang="en-US" altLang="zh-CN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Ψ</a:t>
            </a:r>
            <a:r>
              <a:rPr lang="en-US" altLang="zh-CN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ij</a:t>
            </a:r>
            <a:r>
              <a:rPr lang="en-US" altLang="zh-CN" sz="32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, and the sentiment message propagated by its other neighbors </a:t>
            </a:r>
            <a:r>
              <a:rPr lang="en-US" altLang="zh-CN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m</a:t>
            </a:r>
            <a:r>
              <a:rPr lang="en-US" altLang="zh-CN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k</a:t>
            </a:r>
            <a:r>
              <a:rPr lang="en-US" altLang="zh-CN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  <a:sym typeface="Wingdings"/>
              </a:rPr>
              <a:t>i</a:t>
            </a:r>
            <a:r>
              <a:rPr lang="en-US" altLang="zh-CN" sz="3200" dirty="0">
                <a:solidFill>
                  <a:srgbClr val="323232"/>
                </a:solidFill>
                <a:latin typeface="Gill Sans MT"/>
                <a:ea typeface="Lucida Grande"/>
                <a:cs typeface="Gill Sans MT"/>
                <a:sym typeface="Wingdings"/>
              </a:rPr>
              <a:t> </a:t>
            </a:r>
            <a:r>
              <a:rPr lang="en-US" altLang="zh-CN" sz="3200" dirty="0" smtClean="0">
                <a:solidFill>
                  <a:srgbClr val="323232"/>
                </a:solidFill>
                <a:latin typeface="Gill Sans MT"/>
                <a:ea typeface="Lucida Grande"/>
                <a:cs typeface="Gill Sans MT"/>
                <a:sym typeface="Wingdings"/>
              </a:rPr>
              <a:t>.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After propagation, the sentiment score of each node consists </a:t>
            </a:r>
            <a:r>
              <a:rPr lang="en-US" sz="3200" dirty="0" smtClean="0">
                <a:solidFill>
                  <a:srgbClr val="323232"/>
                </a:solidFill>
                <a:latin typeface="Gill Sans MT"/>
                <a:cs typeface="Gill Sans MT"/>
              </a:rPr>
              <a:t>(1) explicit 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sentiment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Φ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ea typeface="Lucida Grande"/>
                <a:cs typeface="Gill Sans MT"/>
              </a:rPr>
              <a:t>i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 </a:t>
            </a:r>
            <a:r>
              <a:rPr lang="en-US" sz="3200" dirty="0" smtClean="0">
                <a:solidFill>
                  <a:srgbClr val="323232"/>
                </a:solidFill>
                <a:latin typeface="Gill Sans MT"/>
                <a:cs typeface="Gill Sans MT"/>
              </a:rPr>
              <a:t>(2) propagated 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sentiment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m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</a:rPr>
              <a:t>k</a:t>
            </a:r>
            <a:r>
              <a:rPr lang="en-US" sz="3200" baseline="-25000" dirty="0" err="1">
                <a:solidFill>
                  <a:srgbClr val="323232"/>
                </a:solidFill>
                <a:latin typeface="Gill Sans MT"/>
                <a:cs typeface="Gill Sans MT"/>
                <a:sym typeface="Wingdings"/>
              </a:rPr>
              <a:t>i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  <a:sym typeface="Wingdings"/>
              </a:rPr>
              <a:t> </a:t>
            </a:r>
            <a:r>
              <a:rPr lang="en-US" sz="3200" dirty="0" smtClean="0">
                <a:solidFill>
                  <a:srgbClr val="323232"/>
                </a:solidFill>
                <a:latin typeface="Gill Sans MT"/>
                <a:cs typeface="Gill Sans MT"/>
              </a:rPr>
              <a:t>.</a:t>
            </a:r>
            <a:endParaRPr lang="en-US" sz="3200" dirty="0">
              <a:solidFill>
                <a:srgbClr val="323232"/>
              </a:solidFill>
              <a:latin typeface="Gill Sans MT"/>
              <a:cs typeface="Gill Sans MT"/>
            </a:endParaRPr>
          </a:p>
        </p:txBody>
      </p:sp>
      <p:pic>
        <p:nvPicPr>
          <p:cNvPr id="16" name="Picture 15" descr="Screen Shot 2014-04-14 at 12.52.5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696" y="11515502"/>
            <a:ext cx="7168457" cy="4294398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10500204" y="16655452"/>
            <a:ext cx="10305930" cy="51778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vert="horz" lIns="90626" tIns="45313" rIns="90626" bIns="45313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We use 125 documents from the corpus of (Dent et al., 2013), which provides gfbf annotations.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Baseline: Explicit sentiment classifier</a:t>
            </a:r>
          </a:p>
          <a:p>
            <a:pPr lvl="1"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majority voting by five available, widely-used resources</a:t>
            </a:r>
          </a:p>
          <a:p>
            <a:pPr lvl="1" defTabSz="906262">
              <a:buClr>
                <a:srgbClr val="F07F09"/>
              </a:buClr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a simple discourse heuristics</a:t>
            </a:r>
          </a:p>
          <a:p>
            <a:pPr lvl="1" defTabSz="906262">
              <a:buClr>
                <a:srgbClr val="F07F09"/>
              </a:buClr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lvl="1" defTabSz="906262">
              <a:buClr>
                <a:srgbClr val="F07F09"/>
              </a:buClr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lvl="1" defTabSz="906262">
              <a:buClr>
                <a:srgbClr val="F07F09"/>
              </a:buClr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lvl="1" defTabSz="906262">
              <a:buClr>
                <a:srgbClr val="F07F09"/>
              </a:buClr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243368"/>
              </p:ext>
            </p:extLst>
          </p:nvPr>
        </p:nvGraphicFramePr>
        <p:xfrm>
          <a:off x="11202392" y="19526997"/>
          <a:ext cx="8561686" cy="207143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541902"/>
                <a:gridCol w="1853206"/>
                <a:gridCol w="1876449"/>
                <a:gridCol w="1290129"/>
              </a:tblGrid>
              <a:tr h="51644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Accuracy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Precision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Recall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  <a:tr h="5164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Majority (positive)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0.5438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0.5621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0.5443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  <a:tr h="5164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Explicit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0.3703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0.5698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0.3703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  <a:tr h="5164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LBP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0.5412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0.6660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0.5419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</a:tbl>
          </a:graphicData>
        </a:graphic>
      </p:graphicFrame>
      <p:sp>
        <p:nvSpPr>
          <p:cNvPr id="23" name="Text Placeholder 75"/>
          <p:cNvSpPr txBox="1">
            <a:spLocks/>
          </p:cNvSpPr>
          <p:nvPr/>
        </p:nvSpPr>
        <p:spPr>
          <a:xfrm>
            <a:off x="10500204" y="22590609"/>
            <a:ext cx="10305934" cy="7469711"/>
          </a:xfrm>
          <a:prstGeom prst="rect">
            <a:avLst/>
          </a:prstGeom>
          <a:solidFill>
            <a:srgbClr val="FFFFFF"/>
          </a:solidFill>
        </p:spPr>
        <p:txBody>
          <a:bodyPr wrap="square" lIns="226555" tIns="226555" rIns="226555" bIns="226555">
            <a:spAutoFit/>
          </a:bodyPr>
          <a:lstStyle/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Assign the gold standard polarity to an arbitrary node, and conduct LBP on the graph. </a:t>
            </a: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Run this experiment on each node in the graph.</a:t>
            </a: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For node </a:t>
            </a:r>
            <a:r>
              <a:rPr lang="en-US" sz="3200" i="1" dirty="0">
                <a:solidFill>
                  <a:sysClr val="windowText" lastClr="000000"/>
                </a:solidFill>
                <a:latin typeface="Gill Sans MT"/>
                <a:cs typeface="Gill Sans MT"/>
              </a:rPr>
              <a:t>a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, if there are S nodes in the same graph with it,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node </a:t>
            </a:r>
            <a:r>
              <a:rPr lang="en-US" sz="3200" i="1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a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 is given 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gold standard label once and is propagated for S-1 times. </a:t>
            </a:r>
            <a:endParaRPr lang="en-US" sz="3200" dirty="0" smtClean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correctness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(a) = (# times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propagated 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correctly) / (S-1) </a:t>
            </a: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endParaRPr lang="en-US" sz="3200" dirty="0">
              <a:solidFill>
                <a:sysClr val="windowText" lastClr="000000"/>
              </a:solidFill>
              <a:latin typeface="Gill Sans MT"/>
              <a:cs typeface="Gill Sans MT"/>
            </a:endParaRPr>
          </a:p>
          <a:p>
            <a:pPr marL="271879" indent="-271879" defTabSz="906262">
              <a:spcBef>
                <a:spcPts val="595"/>
              </a:spcBef>
              <a:buClr>
                <a:srgbClr val="F07F09"/>
              </a:buClr>
              <a:buSzPct val="76000"/>
              <a:buFont typeface="Wingdings 3"/>
              <a:buChar char=""/>
              <a:defRPr/>
            </a:pP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This shows the graph model will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propagate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to assign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the 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unknown nodes with correct labels </a:t>
            </a:r>
            <a:r>
              <a:rPr lang="en-US" sz="3200" dirty="0" smtClean="0">
                <a:solidFill>
                  <a:sysClr val="windowText" lastClr="000000"/>
                </a:solidFill>
                <a:latin typeface="Gill Sans MT"/>
                <a:cs typeface="Gill Sans MT"/>
              </a:rPr>
              <a:t>89% </a:t>
            </a:r>
            <a:r>
              <a:rPr lang="en-US" sz="3200" dirty="0">
                <a:solidFill>
                  <a:sysClr val="windowText" lastClr="000000"/>
                </a:solidFill>
                <a:latin typeface="Gill Sans MT"/>
                <a:cs typeface="Gill Sans MT"/>
              </a:rPr>
              <a:t>of the time.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46335" y="13129722"/>
            <a:ext cx="10015265" cy="161384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vert="horz" lIns="90626" tIns="45313" rIns="90626" bIns="45313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Rule1 sent(gfbf event)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sent(object)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Rule1.1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Rule1.2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Rule1.3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 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Rule1.4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 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Rule2 sent(object)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sent(gfbf event)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Rule2.1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Rule2.2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Rule2.3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Rule2.4 sent(object)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Rule3: sent(gfbf event)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sent(agent)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3.1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3.2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3.3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 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3.4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 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Rule4: sent(agent)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sent(gfbf event)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4.1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4.2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goodFor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4.3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pos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prstClr val="black"/>
                </a:solidFill>
                <a:latin typeface="Gill Sans MT"/>
              </a:rPr>
              <a:t>4.4 sent(agent)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ill Sans MT"/>
                <a:sym typeface="Wingdings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 sent(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badFor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) = </a:t>
            </a:r>
            <a:r>
              <a:rPr lang="en-US" sz="3200" dirty="0" err="1">
                <a:solidFill>
                  <a:prstClr val="black"/>
                </a:solidFill>
                <a:latin typeface="Gill Sans MT"/>
              </a:rPr>
              <a:t>neg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Regardless of the writer’s sentiment toward the event, 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if the event is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goodFor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, then the writer’s sentiment toward the agent and object are the same, </a:t>
            </a:r>
          </a:p>
          <a:p>
            <a:pPr defTabSz="906262">
              <a:buClr>
                <a:srgbClr val="F07F09"/>
              </a:buClr>
            </a:pP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if the event is </a:t>
            </a:r>
            <a:r>
              <a:rPr lang="en-US" sz="3200" dirty="0" err="1">
                <a:solidFill>
                  <a:srgbClr val="323232"/>
                </a:solidFill>
                <a:latin typeface="Gill Sans MT"/>
                <a:cs typeface="Gill Sans MT"/>
              </a:rPr>
              <a:t>badFor</a:t>
            </a:r>
            <a:r>
              <a:rPr lang="en-US" sz="3200" dirty="0">
                <a:solidFill>
                  <a:srgbClr val="323232"/>
                </a:solidFill>
                <a:latin typeface="Gill Sans MT"/>
                <a:cs typeface="Gill Sans MT"/>
              </a:rPr>
              <a:t>, the writer’s sentiment toward the agent and object are opposite. 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0191"/>
              </p:ext>
            </p:extLst>
          </p:nvPr>
        </p:nvGraphicFramePr>
        <p:xfrm>
          <a:off x="11202392" y="26684979"/>
          <a:ext cx="8751717" cy="198029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4181347"/>
                <a:gridCol w="2244575"/>
                <a:gridCol w="2325795"/>
              </a:tblGrid>
              <a:tr h="941759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# </a:t>
                      </a:r>
                      <a:r>
                        <a:rPr lang="en-US" altLang="zh-CN" sz="2800" dirty="0" err="1" smtClean="0"/>
                        <a:t>subgraph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average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correctness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  <a:tr h="5164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</a:t>
                      </a:r>
                      <a:r>
                        <a:rPr lang="en-US" sz="2800" dirty="0" err="1" smtClean="0"/>
                        <a:t>subgraphs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983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0.8874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</a:tr>
              <a:tr h="5164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multi-node </a:t>
                      </a:r>
                      <a:r>
                        <a:rPr lang="en-US" sz="2800" dirty="0" err="1" smtClean="0"/>
                        <a:t>subgraphs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169</a:t>
                      </a:r>
                      <a:endParaRPr lang="en-US" sz="2800" dirty="0"/>
                    </a:p>
                  </a:txBody>
                  <a:tcPr marL="89913" marR="89913" marT="45569" marB="4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0.9030</a:t>
                      </a:r>
                    </a:p>
                  </a:txBody>
                  <a:tcPr marL="89913" marR="89913" marT="45569" marB="45569"/>
                </a:tc>
              </a:tr>
            </a:tbl>
          </a:graphicData>
        </a:graphic>
      </p:graphicFrame>
      <p:sp>
        <p:nvSpPr>
          <p:cNvPr id="27" name="Text Placeholder 74"/>
          <p:cNvSpPr txBox="1">
            <a:spLocks/>
          </p:cNvSpPr>
          <p:nvPr/>
        </p:nvSpPr>
        <p:spPr>
          <a:xfrm>
            <a:off x="246337" y="29507974"/>
            <a:ext cx="10015265" cy="55234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defTabSz="4349839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CONTACT: </a:t>
            </a:r>
            <a:r>
              <a:rPr lang="en-US" sz="2400" b="1" dirty="0" err="1">
                <a:solidFill>
                  <a:schemeClr val="bg1"/>
                </a:solidFill>
              </a:rPr>
              <a:t>Janyce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Wiebe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wiebe@cs.pitt.edu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61"/>
          <p:cNvSpPr txBox="1">
            <a:spLocks/>
          </p:cNvSpPr>
          <p:nvPr/>
        </p:nvSpPr>
        <p:spPr>
          <a:xfrm>
            <a:off x="246337" y="3528182"/>
            <a:ext cx="10015264" cy="67545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MOTIVATION AND INTRODUCTION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 Placeholder 69"/>
          <p:cNvSpPr txBox="1">
            <a:spLocks/>
          </p:cNvSpPr>
          <p:nvPr/>
        </p:nvSpPr>
        <p:spPr>
          <a:xfrm>
            <a:off x="10500201" y="3528182"/>
            <a:ext cx="10227875" cy="67545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b="1">
                <a:solidFill>
                  <a:schemeClr val="bg1"/>
                </a:solidFill>
              </a:rPr>
              <a:t>THE GRAPH-BASED MODEL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 Placeholder 70"/>
          <p:cNvSpPr txBox="1">
            <a:spLocks/>
          </p:cNvSpPr>
          <p:nvPr/>
        </p:nvSpPr>
        <p:spPr>
          <a:xfrm>
            <a:off x="10500201" y="15979996"/>
            <a:ext cx="10305933" cy="67545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BASELINE, EVALUATION AND PERFORMANCE</a:t>
            </a:r>
          </a:p>
        </p:txBody>
      </p:sp>
      <p:sp>
        <p:nvSpPr>
          <p:cNvPr id="24" name="Text Placeholder 70"/>
          <p:cNvSpPr txBox="1">
            <a:spLocks/>
          </p:cNvSpPr>
          <p:nvPr/>
        </p:nvSpPr>
        <p:spPr>
          <a:xfrm>
            <a:off x="10500204" y="22051964"/>
            <a:ext cx="10305933" cy="67545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CAPABILITY OF GRAPH MODEL ITSELF  </a:t>
            </a:r>
          </a:p>
        </p:txBody>
      </p:sp>
      <p:sp>
        <p:nvSpPr>
          <p:cNvPr id="12" name="Text Placeholder 65"/>
          <p:cNvSpPr txBox="1">
            <a:spLocks/>
          </p:cNvSpPr>
          <p:nvPr/>
        </p:nvSpPr>
        <p:spPr>
          <a:xfrm>
            <a:off x="246335" y="12458778"/>
            <a:ext cx="10015265" cy="675456"/>
          </a:xfrm>
          <a:prstGeom prst="rect">
            <a:avLst/>
          </a:prstGeom>
          <a:solidFill>
            <a:srgbClr val="385380"/>
          </a:solidFill>
        </p:spPr>
        <p:txBody>
          <a:bodyPr wrap="square" lIns="90622" tIns="90622" rIns="90622" bIns="90622" anchor="ctr" anchorCtr="0">
            <a:spAutoFit/>
          </a:bodyPr>
          <a:lstStyle/>
          <a:p>
            <a:pPr marL="1631190" indent="-1631190" algn="ctr" defTabSz="4349839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IMPLICATURE RULES</a:t>
            </a:r>
          </a:p>
        </p:txBody>
      </p:sp>
      <p:pic>
        <p:nvPicPr>
          <p:cNvPr id="28" name="Picture 27" descr="pitt-logal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1407" y="172798"/>
            <a:ext cx="3097588" cy="313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7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802</Words>
  <Application>Microsoft Macintosh PowerPoint</Application>
  <PresentationFormat>Custom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Lingjia Deng</dc:creator>
  <cp:lastModifiedBy>Lingjia Deng</cp:lastModifiedBy>
  <cp:revision>68</cp:revision>
  <dcterms:created xsi:type="dcterms:W3CDTF">2014-04-23T18:19:00Z</dcterms:created>
  <dcterms:modified xsi:type="dcterms:W3CDTF">2014-04-24T16:29:11Z</dcterms:modified>
</cp:coreProperties>
</file>