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3" r:id="rId1"/>
  </p:sldMasterIdLst>
  <p:notesMasterIdLst>
    <p:notesMasterId r:id="rId117"/>
  </p:notesMasterIdLst>
  <p:handoutMasterIdLst>
    <p:handoutMasterId r:id="rId118"/>
  </p:handoutMasterIdLst>
  <p:sldIdLst>
    <p:sldId id="256" r:id="rId2"/>
    <p:sldId id="260" r:id="rId3"/>
    <p:sldId id="413" r:id="rId4"/>
    <p:sldId id="414" r:id="rId5"/>
    <p:sldId id="415" r:id="rId6"/>
    <p:sldId id="401" r:id="rId7"/>
    <p:sldId id="263" r:id="rId8"/>
    <p:sldId id="261" r:id="rId9"/>
    <p:sldId id="264" r:id="rId10"/>
    <p:sldId id="397" r:id="rId11"/>
    <p:sldId id="396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416" r:id="rId35"/>
    <p:sldId id="417" r:id="rId36"/>
    <p:sldId id="418" r:id="rId37"/>
    <p:sldId id="428" r:id="rId38"/>
    <p:sldId id="419" r:id="rId39"/>
    <p:sldId id="420" r:id="rId40"/>
    <p:sldId id="421" r:id="rId41"/>
    <p:sldId id="423" r:id="rId42"/>
    <p:sldId id="424" r:id="rId43"/>
    <p:sldId id="425" r:id="rId44"/>
    <p:sldId id="426" r:id="rId45"/>
    <p:sldId id="427" r:id="rId46"/>
    <p:sldId id="363" r:id="rId47"/>
    <p:sldId id="366" r:id="rId48"/>
    <p:sldId id="369" r:id="rId49"/>
    <p:sldId id="431" r:id="rId50"/>
    <p:sldId id="432" r:id="rId51"/>
    <p:sldId id="370" r:id="rId52"/>
    <p:sldId id="372" r:id="rId53"/>
    <p:sldId id="373" r:id="rId54"/>
    <p:sldId id="374" r:id="rId55"/>
    <p:sldId id="376" r:id="rId56"/>
    <p:sldId id="377" r:id="rId57"/>
    <p:sldId id="433" r:id="rId58"/>
    <p:sldId id="434" r:id="rId59"/>
    <p:sldId id="435" r:id="rId60"/>
    <p:sldId id="436" r:id="rId61"/>
    <p:sldId id="437" r:id="rId62"/>
    <p:sldId id="438" r:id="rId63"/>
    <p:sldId id="439" r:id="rId64"/>
    <p:sldId id="440" r:id="rId65"/>
    <p:sldId id="442" r:id="rId66"/>
    <p:sldId id="444" r:id="rId67"/>
    <p:sldId id="464" r:id="rId68"/>
    <p:sldId id="406" r:id="rId69"/>
    <p:sldId id="407" r:id="rId70"/>
    <p:sldId id="465" r:id="rId71"/>
    <p:sldId id="451" r:id="rId72"/>
    <p:sldId id="408" r:id="rId73"/>
    <p:sldId id="409" r:id="rId74"/>
    <p:sldId id="410" r:id="rId75"/>
    <p:sldId id="411" r:id="rId76"/>
    <p:sldId id="452" r:id="rId77"/>
    <p:sldId id="454" r:id="rId78"/>
    <p:sldId id="455" r:id="rId79"/>
    <p:sldId id="456" r:id="rId80"/>
    <p:sldId id="458" r:id="rId81"/>
    <p:sldId id="457" r:id="rId82"/>
    <p:sldId id="459" r:id="rId83"/>
    <p:sldId id="461" r:id="rId84"/>
    <p:sldId id="460" r:id="rId85"/>
    <p:sldId id="462" r:id="rId86"/>
    <p:sldId id="274" r:id="rId87"/>
    <p:sldId id="275" r:id="rId88"/>
    <p:sldId id="276" r:id="rId89"/>
    <p:sldId id="277" r:id="rId90"/>
    <p:sldId id="278" r:id="rId91"/>
    <p:sldId id="279" r:id="rId92"/>
    <p:sldId id="280" r:id="rId93"/>
    <p:sldId id="281" r:id="rId94"/>
    <p:sldId id="463" r:id="rId95"/>
    <p:sldId id="286" r:id="rId96"/>
    <p:sldId id="288" r:id="rId97"/>
    <p:sldId id="289" r:id="rId98"/>
    <p:sldId id="290" r:id="rId99"/>
    <p:sldId id="292" r:id="rId100"/>
    <p:sldId id="399" r:id="rId101"/>
    <p:sldId id="316" r:id="rId102"/>
    <p:sldId id="400" r:id="rId103"/>
    <p:sldId id="328" r:id="rId104"/>
    <p:sldId id="317" r:id="rId105"/>
    <p:sldId id="318" r:id="rId106"/>
    <p:sldId id="319" r:id="rId107"/>
    <p:sldId id="321" r:id="rId108"/>
    <p:sldId id="322" r:id="rId109"/>
    <p:sldId id="320" r:id="rId110"/>
    <p:sldId id="323" r:id="rId111"/>
    <p:sldId id="324" r:id="rId112"/>
    <p:sldId id="447" r:id="rId113"/>
    <p:sldId id="450" r:id="rId114"/>
    <p:sldId id="445" r:id="rId115"/>
    <p:sldId id="446" r:id="rId1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AA"/>
    <a:srgbClr val="CA20FF"/>
    <a:srgbClr val="731292"/>
    <a:srgbClr val="C922FF"/>
    <a:srgbClr val="38AD08"/>
    <a:srgbClr val="54FF0E"/>
    <a:srgbClr val="26F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1" autoAdjust="0"/>
    <p:restoredTop sz="76990" autoAdjust="0"/>
  </p:normalViewPr>
  <p:slideViewPr>
    <p:cSldViewPr snapToGrid="0" snapToObjects="1">
      <p:cViewPr>
        <p:scale>
          <a:sx n="94" d="100"/>
          <a:sy n="94" d="100"/>
        </p:scale>
        <p:origin x="-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10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presProps" Target="presProps.xml"/><Relationship Id="rId121" Type="http://schemas.openxmlformats.org/officeDocument/2006/relationships/viewProps" Target="viewProps.xml"/><Relationship Id="rId122" Type="http://schemas.openxmlformats.org/officeDocument/2006/relationships/theme" Target="theme/theme1.xml"/><Relationship Id="rId12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notesMaster" Target="notesMasters/notesMaster1.xml"/><Relationship Id="rId118" Type="http://schemas.openxmlformats.org/officeDocument/2006/relationships/handoutMaster" Target="handoutMasters/handoutMaster1.xml"/><Relationship Id="rId119" Type="http://schemas.openxmlformats.org/officeDocument/2006/relationships/printerSettings" Target="printerSettings/printerSettings1.bin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+effect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Initial</c:v>
                </c:pt>
                <c:pt idx="1">
                  <c:v>1st</c:v>
                </c:pt>
                <c:pt idx="2">
                  <c:v>2nd</c:v>
                </c:pt>
                <c:pt idx="3">
                  <c:v>3rd</c:v>
                </c:pt>
                <c:pt idx="4">
                  <c:v>4th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0.667</c:v>
                </c:pt>
                <c:pt idx="1">
                  <c:v>0.672</c:v>
                </c:pt>
                <c:pt idx="2">
                  <c:v>0.672</c:v>
                </c:pt>
                <c:pt idx="3">
                  <c:v>0.672</c:v>
                </c:pt>
                <c:pt idx="4">
                  <c:v>0.684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-effect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Initial</c:v>
                </c:pt>
                <c:pt idx="1">
                  <c:v>1st</c:v>
                </c:pt>
                <c:pt idx="2">
                  <c:v>2nd</c:v>
                </c:pt>
                <c:pt idx="3">
                  <c:v>3rd</c:v>
                </c:pt>
                <c:pt idx="4">
                  <c:v>4th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0.692</c:v>
                </c:pt>
                <c:pt idx="1">
                  <c:v>0.704</c:v>
                </c:pt>
                <c:pt idx="2">
                  <c:v>0.706</c:v>
                </c:pt>
                <c:pt idx="3">
                  <c:v>0.712</c:v>
                </c:pt>
                <c:pt idx="4">
                  <c:v>0.732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0617704"/>
        <c:axId val="-2008741928"/>
      </c:lineChart>
      <c:catAx>
        <c:axId val="-2080617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08741928"/>
        <c:crosses val="autoZero"/>
        <c:auto val="1"/>
        <c:lblAlgn val="ctr"/>
        <c:lblOffset val="100"/>
        <c:noMultiLvlLbl val="0"/>
      </c:catAx>
      <c:valAx>
        <c:axId val="-2008741928"/>
        <c:scaling>
          <c:orientation val="minMax"/>
          <c:min val="0.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F-score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0231640601399191"/>
              <c:y val="0.05836026944820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80617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+effect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65.63</c:v>
                </c:pt>
                <c:pt idx="1">
                  <c:v>62.5</c:v>
                </c:pt>
                <c:pt idx="2">
                  <c:v>63.79</c:v>
                </c:pt>
                <c:pt idx="3">
                  <c:v>59.83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-effect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73.55</c:v>
                </c:pt>
                <c:pt idx="1">
                  <c:v>73.97</c:v>
                </c:pt>
                <c:pt idx="2">
                  <c:v>77.78</c:v>
                </c:pt>
                <c:pt idx="3">
                  <c:v>70.3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1567304"/>
        <c:axId val="-2011564296"/>
      </c:lineChart>
      <c:catAx>
        <c:axId val="-2011567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11564296"/>
        <c:crosses val="autoZero"/>
        <c:auto val="1"/>
        <c:lblAlgn val="ctr"/>
        <c:lblOffset val="100"/>
        <c:noMultiLvlLbl val="0"/>
      </c:catAx>
      <c:valAx>
        <c:axId val="-2011564296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200" b="1" i="0" baseline="0" dirty="0" smtClean="0">
                    <a:effectLst/>
                  </a:rPr>
                  <a:t>Accuracy (%)</a:t>
                </a:r>
                <a:endParaRPr lang="en-US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231640601399191"/>
              <c:y val="0.05836026944820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011567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D0DBF-CC8A-784A-82D3-9B3D18CF4AF3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3FD2-31BB-2240-AD5A-08BE51754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4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C566B-B7FB-3249-8BFB-4B4F2576F208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ED21-2667-D14A-BB6E-4EB8D0F75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96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1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2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3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language, in text and dialog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9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states – I mentioned that term </a:t>
            </a:r>
            <a:r>
              <a:rPr lang="en-US" dirty="0" smtClean="0"/>
              <a:t>before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ones that come up in this talk are mainly sentiment; then to some extent belief and intention in the last section.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events</a:t>
            </a:r>
            <a:r>
              <a:rPr lang="en-US" baseline="0" dirty="0" smtClean="0"/>
              <a:t> like defeating – </a:t>
            </a:r>
            <a:endParaRPr lang="en-US" dirty="0" smtClean="0"/>
          </a:p>
          <a:p>
            <a:r>
              <a:rPr lang="en-US" dirty="0" smtClean="0"/>
              <a:t>Lowering </a:t>
            </a:r>
            <a:r>
              <a:rPr lang="en-US" dirty="0" smtClean="0"/>
              <a:t>costs negatively affects them along an</a:t>
            </a:r>
            <a:r>
              <a:rPr lang="en-US" baseline="0" dirty="0" smtClean="0"/>
              <a:t> increase/decrease dimension</a:t>
            </a:r>
          </a:p>
          <a:p>
            <a:r>
              <a:rPr lang="en-US" baseline="0" dirty="0" smtClean="0"/>
              <a:t>Curbing them is also negative along the increase/decrease dimension</a:t>
            </a:r>
          </a:p>
          <a:p>
            <a:r>
              <a:rPr lang="en-US" baseline="0" dirty="0" smtClean="0"/>
              <a:t>[if it comes up, you can say that the change is both a positive sentiment and a +effect.</a:t>
            </a:r>
          </a:p>
          <a:p>
            <a:r>
              <a:rPr lang="en-US" baseline="0" dirty="0" smtClean="0"/>
              <a:t>It’s not as syntactically clear, but this is saying that lowering costs will positively</a:t>
            </a:r>
          </a:p>
          <a:p>
            <a:r>
              <a:rPr lang="en-US" baseline="0" dirty="0" smtClean="0"/>
              <a:t>Affect the entire health-care system]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work with triples – agent,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41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have tremendous positive change, a sentiment attributed to the writer</a:t>
            </a:r>
          </a:p>
          <a:p>
            <a:r>
              <a:rPr lang="en-US" dirty="0" smtClean="0"/>
              <a:t>That’s what we mean by the thought cloud.</a:t>
            </a:r>
          </a:p>
          <a:p>
            <a:r>
              <a:rPr lang="en-US" dirty="0" smtClean="0"/>
              <a:t>The target is the lowering event,</a:t>
            </a:r>
            <a:r>
              <a:rPr lang="en-US" baseline="0" dirty="0" smtClean="0"/>
              <a:t> where the bill is the agent, </a:t>
            </a:r>
          </a:p>
          <a:p>
            <a:r>
              <a:rPr lang="en-US" baseline="0" dirty="0" smtClean="0"/>
              <a:t>And the health care costs are the theme.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11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Writer expresses a positive sentiment toward the bill negatively affecting</a:t>
            </a:r>
          </a:p>
          <a:p>
            <a:r>
              <a:rPr lang="en-US" dirty="0" smtClean="0"/>
              <a:t>  health care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2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writer’s attitude toward the costs?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95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infer he has a negative sentiment toward them,</a:t>
            </a:r>
          </a:p>
          <a:p>
            <a:r>
              <a:rPr lang="en-US" dirty="0" smtClean="0"/>
              <a:t>Since he is positive toward</a:t>
            </a:r>
            <a:r>
              <a:rPr lang="en-US" baseline="0" dirty="0" smtClean="0"/>
              <a:t> them being negatively affected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68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</a:t>
            </a:r>
            <a:r>
              <a:rPr lang="en-US" baseline="0" dirty="0" smtClean="0"/>
              <a:t> writer’s attitude toward the bill?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6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infer he has a positive attitude toward the bill,</a:t>
            </a:r>
          </a:p>
          <a:p>
            <a:r>
              <a:rPr lang="en-US" baseline="0" dirty="0" smtClean="0"/>
              <a:t>Since it is the agent of an event that will negatively affect </a:t>
            </a:r>
          </a:p>
          <a:p>
            <a:r>
              <a:rPr lang="en-US" baseline="0" dirty="0" smtClean="0"/>
              <a:t>The costs, toward which he is negative.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3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in</a:t>
            </a:r>
            <a:r>
              <a:rPr lang="en-US" baseline="0" dirty="0" smtClean="0"/>
              <a:t> this example, we saw sentiments toward an event being propagated to sentiments toward entities.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Inference may go in the other direction as well</a:t>
            </a:r>
            <a:r>
              <a:rPr lang="en-US" baseline="0" dirty="0" smtClean="0"/>
              <a:t>.  From entity to event and to other entities and so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These are books that give excellent reviews</a:t>
            </a:r>
          </a:p>
          <a:p>
            <a:r>
              <a:rPr lang="en-US" baseline="0" dirty="0" smtClean="0"/>
              <a:t>Different terms </a:t>
            </a:r>
            <a:r>
              <a:rPr lang="en-US" baseline="0" dirty="0" smtClean="0"/>
              <a:t>reflecting various goals and models – </a:t>
            </a:r>
            <a:r>
              <a:rPr lang="en-US" baseline="0" dirty="0" smtClean="0"/>
              <a:t>these are the terms that we use in our group</a:t>
            </a:r>
          </a:p>
          <a:p>
            <a:r>
              <a:rPr lang="en-US" baseline="0" dirty="0" smtClean="0"/>
              <a:t>More and more work on more fine-grained deeper extraction – more  than just classifying a document or sentence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5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sentiment toward an entity, we infer a sentiment toward the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33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Then, from</a:t>
            </a:r>
            <a:r>
              <a:rPr lang="en-US" baseline="0" dirty="0" smtClean="0"/>
              <a:t> the sentiment toward the event, we infer a sentiment toward the agent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36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we expand the overall picture.   Top:</a:t>
            </a:r>
            <a:r>
              <a:rPr lang="en-US" baseline="0" dirty="0" smtClean="0"/>
              <a:t>  explicit opinion frame extraction from before</a:t>
            </a:r>
          </a:p>
          <a:p>
            <a:r>
              <a:rPr lang="en-US" baseline="0" dirty="0" smtClean="0"/>
              <a:t>Expand on left and right – information extraction of +/- events </a:t>
            </a:r>
          </a:p>
          <a:p>
            <a:r>
              <a:rPr lang="en-US" baseline="0" dirty="0" smtClean="0"/>
              <a:t>(I’m actually not going to talk much about the bottom – connotations; one will come in a later example; perhaps they will come up in discussion)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9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Composition </a:t>
            </a:r>
            <a:r>
              <a:rPr lang="en-US" baseline="0" dirty="0" smtClean="0"/>
              <a:t>– consider “failed to defeat the bill” – this is not bad for the bill!</a:t>
            </a:r>
          </a:p>
          <a:p>
            <a:r>
              <a:rPr lang="en-US" baseline="0" dirty="0" smtClean="0"/>
              <a:t>Right:   semantic role labeling – which NP is the agent?  Which is the theme, or the main affected entity?   Co-ref:  which NPs refer to the same thing?  Entity linking – which things are essentially the same thing?   </a:t>
            </a:r>
            <a:endParaRPr lang="en-US" baseline="0" dirty="0" smtClean="0"/>
          </a:p>
          <a:p>
            <a:r>
              <a:rPr lang="en-US" baseline="0" dirty="0" smtClean="0"/>
              <a:t>***Note </a:t>
            </a:r>
            <a:r>
              <a:rPr lang="en-US" baseline="0" dirty="0" smtClean="0"/>
              <a:t>that the components listed for the sides and bottom are also used inside the top, and there are other NLP components needed  – but I didn’t want to make the diagram even more complicated.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Below are notes to me:   The connotation never changes (after </a:t>
            </a:r>
            <a:r>
              <a:rPr lang="en-US" dirty="0" err="1" smtClean="0"/>
              <a:t>wsd</a:t>
            </a:r>
            <a:r>
              <a:rPr lang="en-US" dirty="0" smtClean="0"/>
              <a:t> &amp; semantic composition)</a:t>
            </a:r>
            <a:r>
              <a:rPr lang="en-US" baseline="0" dirty="0" smtClean="0"/>
              <a:t>    But inference decides whether to infer a sentiment from a connotation and attribute to some source.   Why inference?  Because evidence to the contrary could block a connotation leading to a sentiment.</a:t>
            </a:r>
          </a:p>
          <a:p>
            <a:r>
              <a:rPr lang="en-US" baseline="0" dirty="0" smtClean="0"/>
              <a:t>Three boxes for each – lexical resources; </a:t>
            </a:r>
            <a:r>
              <a:rPr lang="en-US" baseline="0" dirty="0" err="1" smtClean="0"/>
              <a:t>wsd</a:t>
            </a:r>
            <a:r>
              <a:rPr lang="en-US" baseline="0" dirty="0" smtClean="0"/>
              <a:t>; semantic composition.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top box – is to extract the explicit opinions; the connotations can add more</a:t>
            </a:r>
          </a:p>
          <a:p>
            <a:r>
              <a:rPr lang="en-US" baseline="0" dirty="0" smtClean="0"/>
              <a:t>----- Meeting Notes (6/3/15 13:57) -----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what</a:t>
            </a:r>
            <a:r>
              <a:rPr lang="en-US" baseline="0" dirty="0" smtClean="0"/>
              <a:t> have we been focusing on?   I’ll talk about this work first.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what</a:t>
            </a:r>
            <a:r>
              <a:rPr lang="en-US" baseline="0" dirty="0" smtClean="0"/>
              <a:t> have we been focusing on?   I’ll talk about this work first.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our first experiments, we experimented with the idea of sentiment propagation as illustrated in the previous examples.   </a:t>
            </a:r>
            <a:endParaRPr lang="en-US" baseline="0" dirty="0" smtClean="0"/>
          </a:p>
          <a:p>
            <a:r>
              <a:rPr lang="en-US" baseline="0" dirty="0" smtClean="0"/>
              <a:t>loopy </a:t>
            </a:r>
            <a:r>
              <a:rPr lang="en-US" baseline="0" dirty="0" smtClean="0"/>
              <a:t>belief propagation to propagate sentiments toward events and entities in a graph</a:t>
            </a:r>
            <a:r>
              <a:rPr lang="en-US" baseline="0" dirty="0" smtClean="0"/>
              <a:t>,</a:t>
            </a:r>
          </a:p>
          <a:p>
            <a:r>
              <a:rPr lang="en-US" baseline="0" dirty="0" smtClean="0"/>
              <a:t> </a:t>
            </a:r>
            <a:r>
              <a:rPr lang="en-US" baseline="0" dirty="0" smtClean="0"/>
              <a:t>to demonstrate that such inference can improve automatic sentiment </a:t>
            </a:r>
            <a:r>
              <a:rPr lang="en-US" baseline="0" dirty="0" err="1" smtClean="0"/>
              <a:t>analys</a:t>
            </a:r>
            <a:endParaRPr lang="en-US" baseline="0" dirty="0" smtClean="0"/>
          </a:p>
          <a:p>
            <a:r>
              <a:rPr lang="en-US" baseline="0" dirty="0" smtClean="0"/>
              <a:t> </a:t>
            </a:r>
            <a:r>
              <a:rPr lang="en-US" baseline="0" dirty="0" smtClean="0"/>
              <a:t>See the arrows to the left and right.</a:t>
            </a:r>
          </a:p>
          <a:p>
            <a:r>
              <a:rPr lang="en-US" baseline="0" dirty="0" smtClean="0"/>
              <a:t>See the bidirectional arrow to sentiment analysis.   The baseline system was a system to recognize explicit sentiments.   Inference added and modified the sentiment judgments.   Demonstrated that such inference can improve sentiment analysis.    I won’t talk about this work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62" dirty="0" smtClean="0">
                <a:solidFill>
                  <a:srgbClr val="3366FF"/>
                </a:solidFill>
              </a:rPr>
              <a:t>Demonstrates that</a:t>
            </a:r>
            <a:r>
              <a:rPr lang="en-US" sz="2162" baseline="0" dirty="0" smtClean="0">
                <a:solidFill>
                  <a:srgbClr val="3366FF"/>
                </a:solidFill>
              </a:rPr>
              <a:t> </a:t>
            </a:r>
            <a:r>
              <a:rPr lang="en-US" sz="2162" baseline="0" dirty="0" err="1" smtClean="0">
                <a:solidFill>
                  <a:srgbClr val="3366FF"/>
                </a:solidFill>
              </a:rPr>
              <a:t>implicature</a:t>
            </a:r>
            <a:r>
              <a:rPr lang="en-US" sz="2162" baseline="0" dirty="0" smtClean="0">
                <a:solidFill>
                  <a:srgbClr val="3366FF"/>
                </a:solidFill>
              </a:rPr>
              <a:t> </a:t>
            </a:r>
            <a:r>
              <a:rPr lang="en-US" sz="2162" dirty="0" smtClean="0">
                <a:solidFill>
                  <a:srgbClr val="3366FF"/>
                </a:solidFill>
              </a:rPr>
              <a:t> constraints may be exploited to resolve multiple interdependent ambiguities; I will talk about this further (outline item</a:t>
            </a:r>
            <a:r>
              <a:rPr lang="en-US" sz="2162" baseline="0" dirty="0" smtClean="0">
                <a:solidFill>
                  <a:srgbClr val="3366FF"/>
                </a:solidFill>
              </a:rPr>
              <a:t> 2)</a:t>
            </a:r>
            <a:endParaRPr lang="en-US" sz="2162" dirty="0" smtClean="0">
              <a:solidFill>
                <a:srgbClr val="3366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But more extracting what we might call opinion frames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1D8FA-23AD-2346-998F-C7A069C49B7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28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conceptual understanding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94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conceptual </a:t>
            </a:r>
            <a:r>
              <a:rPr lang="en-US" dirty="0" smtClean="0"/>
              <a:t>understanding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94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smtClean="0"/>
              <a:t>conceptual understanding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94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SHOWS WORDNET OUTPUT – widely used lexical resource in NLP</a:t>
            </a:r>
          </a:p>
          <a:p>
            <a:r>
              <a:rPr lang="en-US" dirty="0" smtClean="0"/>
              <a:t>Words </a:t>
            </a:r>
            <a:r>
              <a:rPr lang="en-US" dirty="0" smtClean="0"/>
              <a:t>often have mixtures of +E, -E, and Null – neither – senses – we see substantial</a:t>
            </a:r>
            <a:r>
              <a:rPr lang="en-US" baseline="0" dirty="0" smtClean="0"/>
              <a:t> sense ambiguity</a:t>
            </a:r>
          </a:p>
          <a:p>
            <a:r>
              <a:rPr lang="en-US" baseline="0" dirty="0" smtClean="0"/>
              <a:t>Even with such a long time scheduled, my talk is long.  So I’m actually going to skip this topic (or not, see how it goes)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082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a verb sense graph, where</a:t>
            </a:r>
            <a:r>
              <a:rPr lang="en-US" baseline="0" dirty="0" smtClean="0"/>
              <a:t> each node is a verb sense, and edges represent relations in </a:t>
            </a:r>
            <a:r>
              <a:rPr lang="en-US" baseline="0" dirty="0" err="1" smtClean="0"/>
              <a:t>WordNet</a:t>
            </a:r>
            <a:r>
              <a:rPr lang="en-US" baseline="0" dirty="0" smtClean="0"/>
              <a:t>. </a:t>
            </a:r>
            <a:endParaRPr lang="en-US" baseline="0" dirty="0" smtClean="0"/>
          </a:p>
          <a:p>
            <a:r>
              <a:rPr lang="en-US" baseline="0" dirty="0" smtClean="0"/>
              <a:t>The structure of </a:t>
            </a:r>
            <a:r>
              <a:rPr lang="en-US" baseline="0" dirty="0" err="1" smtClean="0"/>
              <a:t>wordnet</a:t>
            </a:r>
            <a:r>
              <a:rPr lang="en-US" baseline="0" dirty="0" smtClean="0"/>
              <a:t> is:  it is a graph; each node is a set of senses – </a:t>
            </a:r>
            <a:r>
              <a:rPr lang="en-US" baseline="0" dirty="0" err="1" smtClean="0"/>
              <a:t>synsets</a:t>
            </a:r>
            <a:r>
              <a:rPr lang="en-US" baseline="0" dirty="0" smtClean="0"/>
              <a:t> – when those words are used with those senses, they are synonyms.</a:t>
            </a:r>
          </a:p>
          <a:p>
            <a:r>
              <a:rPr lang="en-US" baseline="0" dirty="0" smtClean="0"/>
              <a:t>So, when you destroy destruct, those are actually two SENSES of those words</a:t>
            </a:r>
          </a:p>
          <a:p>
            <a:r>
              <a:rPr lang="en-US" baseline="0" dirty="0" err="1" smtClean="0"/>
              <a:t>Synsets</a:t>
            </a:r>
            <a:r>
              <a:rPr lang="en-US" baseline="0" dirty="0" smtClean="0"/>
              <a:t> connected by relations  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39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WordNet</a:t>
            </a:r>
            <a:r>
              <a:rPr lang="en-US" baseline="0" dirty="0" smtClean="0"/>
              <a:t>:  </a:t>
            </a:r>
            <a:r>
              <a:rPr lang="en-US" baseline="0" dirty="0" err="1" smtClean="0"/>
              <a:t>hypernym</a:t>
            </a:r>
            <a:r>
              <a:rPr lang="en-US" baseline="0" dirty="0" smtClean="0"/>
              <a:t> parent relationship.   A </a:t>
            </a:r>
            <a:r>
              <a:rPr lang="en-US" baseline="0" dirty="0" err="1" smtClean="0"/>
              <a:t>hypernym</a:t>
            </a:r>
            <a:r>
              <a:rPr lang="en-US" baseline="0" dirty="0" smtClean="0"/>
              <a:t> is a more general sense.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39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troponym</a:t>
            </a:r>
            <a:r>
              <a:rPr lang="en-US" dirty="0" smtClean="0"/>
              <a:t> is defined</a:t>
            </a:r>
            <a:r>
              <a:rPr lang="en-US" baseline="0" dirty="0" smtClean="0"/>
              <a:t> for verb senses in </a:t>
            </a:r>
            <a:r>
              <a:rPr lang="en-US" baseline="0" dirty="0" err="1" smtClean="0"/>
              <a:t>wordnet</a:t>
            </a:r>
            <a:r>
              <a:rPr lang="en-US" baseline="0" dirty="0" smtClean="0"/>
              <a:t>.   It is a more specific sense, such as these two </a:t>
            </a:r>
            <a:r>
              <a:rPr lang="en-US" baseline="0" dirty="0" err="1" smtClean="0"/>
              <a:t>troponyms</a:t>
            </a:r>
            <a:r>
              <a:rPr lang="en-US" baseline="0" dirty="0" smtClean="0"/>
              <a:t> of destroy.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use these relations plus others (</a:t>
            </a:r>
            <a:r>
              <a:rPr lang="en-US" baseline="0" dirty="0" err="1" smtClean="0"/>
              <a:t>synonymn</a:t>
            </a:r>
            <a:r>
              <a:rPr lang="en-US" baseline="0" dirty="0" smtClean="0"/>
              <a:t> antonym, entail, and verb group) to build a graph which contains all the verb senses in </a:t>
            </a:r>
            <a:r>
              <a:rPr lang="en-US" baseline="0" dirty="0" err="1" smtClean="0"/>
              <a:t>wordnet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39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create a seed set of senses and manually labeled them as +E, -E, or Null</a:t>
            </a:r>
          </a:p>
          <a:p>
            <a:r>
              <a:rPr lang="en-US" dirty="0" smtClean="0"/>
              <a:t>Then, propagate</a:t>
            </a:r>
            <a:r>
              <a:rPr lang="en-US" baseline="0" dirty="0" smtClean="0"/>
              <a:t> the +effect/-effect labels from the senses that have been labeled so far.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105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And, propagate negative and positive 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7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Most fine-grained work is on expression extraction; there are so many papers I will just refer you to the books cited on the previous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1D8FA-23AD-2346-998F-C7A069C49B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28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 shows F-score on the fixed test set as</a:t>
            </a:r>
            <a:r>
              <a:rPr lang="en-US" baseline="0" dirty="0" smtClean="0"/>
              <a:t> the seed set contains more labeled data.  Fortunately as one would hope, performance does increase</a:t>
            </a:r>
          </a:p>
          <a:p>
            <a:r>
              <a:rPr lang="en-US" baseline="0" dirty="0" smtClean="0"/>
              <a:t>RIGHT:  So, on each iteration, the system presents the human annotator with its top-ranked 5% of the senses which have not yet been manually annotated</a:t>
            </a:r>
          </a:p>
          <a:p>
            <a:r>
              <a:rPr lang="en-US" baseline="0" dirty="0" smtClean="0"/>
              <a:t>              We assessed the accuracy on the newly annotated data, comparing the automatic and human labels and found that performance is generally maintained.</a:t>
            </a:r>
          </a:p>
          <a:p>
            <a:r>
              <a:rPr lang="en-US" baseline="0" dirty="0" smtClean="0"/>
              <a:t>               Of course, we don’t know how many iterations such accuracy will be maintained, because we don’t in fact know what proportion of verbs have +/-effect labels!  </a:t>
            </a:r>
          </a:p>
          <a:p>
            <a:r>
              <a:rPr lang="en-US" baseline="0" dirty="0" smtClean="0"/>
              <a:t>              This experiment provides evidence that the system will be useful to guide manual annotation of more senses.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475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013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now consider this sentence</a:t>
            </a:r>
          </a:p>
          <a:p>
            <a:r>
              <a:rPr lang="en-US" dirty="0" smtClean="0"/>
              <a:t>Why</a:t>
            </a:r>
            <a:r>
              <a:rPr lang="en-US" baseline="0" dirty="0" smtClean="0"/>
              <a:t> is the speaker  negative toward the event?   Well, we have no idea </a:t>
            </a:r>
            <a:r>
              <a:rPr lang="en-US" baseline="0" dirty="0" smtClean="0"/>
              <a:t>–</a:t>
            </a:r>
          </a:p>
          <a:p>
            <a:r>
              <a:rPr lang="en-US" baseline="0" dirty="0" smtClean="0"/>
              <a:t>Or</a:t>
            </a:r>
            <a:r>
              <a:rPr lang="en-US" baseline="0" dirty="0" smtClean="0"/>
              <a:t>, </a:t>
            </a:r>
            <a:r>
              <a:rPr lang="en-US" baseline="0" dirty="0" smtClean="0"/>
              <a:t>they </a:t>
            </a:r>
            <a:r>
              <a:rPr lang="en-US" baseline="0" dirty="0" smtClean="0"/>
              <a:t>are in a boat, and the bridge was their point of safety!   Then, the speaker is positive toward them and the bridge</a:t>
            </a:r>
          </a:p>
          <a:p>
            <a:r>
              <a:rPr lang="en-US" baseline="0" dirty="0" smtClean="0"/>
              <a:t>The point is our +/-Effect sentiment inference system should not make the inferences </a:t>
            </a:r>
            <a:r>
              <a:rPr lang="en-US" baseline="0" dirty="0" err="1" smtClean="0"/>
              <a:t>X’ed</a:t>
            </a:r>
            <a:r>
              <a:rPr lang="en-US" baseline="0" dirty="0" smtClean="0"/>
              <a:t> out because this sense of pass is Null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013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Tractable</a:t>
            </a:r>
            <a:r>
              <a:rPr lang="en-US" baseline="0" dirty="0" smtClean="0"/>
              <a:t> – can build a system with better performance than for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979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method is</a:t>
            </a:r>
            <a:r>
              <a:rPr lang="en-US" baseline="0" dirty="0" smtClean="0"/>
              <a:t> based on </a:t>
            </a:r>
            <a:r>
              <a:rPr lang="en-US" baseline="0" dirty="0" err="1" smtClean="0"/>
              <a:t>selectional</a:t>
            </a:r>
            <a:r>
              <a:rPr lang="en-US" baseline="0" dirty="0" smtClean="0"/>
              <a:t> preferences– preferences of verbs to co-occur with certain types of arguments</a:t>
            </a:r>
          </a:p>
          <a:p>
            <a:r>
              <a:rPr lang="en-US" baseline="0" dirty="0" smtClean="0"/>
              <a:t>We explored selection preferences because they seem particularly appropriate for our task - +/-effect is a semantic property that involves affected entities</a:t>
            </a:r>
          </a:p>
          <a:p>
            <a:r>
              <a:rPr lang="en-US" baseline="0" dirty="0" smtClean="0"/>
              <a:t>S1&amp;S3 are null; expect to co-occur with hill and similar words like ridge and mountain; expect such words to co-occur more with S1 &amp; S3 than with S2 &amp; S4</a:t>
            </a:r>
          </a:p>
          <a:p>
            <a:r>
              <a:rPr lang="en-US" baseline="0" dirty="0" smtClean="0"/>
              <a:t>S2 &amp; S4 are +effect; expect to co-occur with sales, prices, and similar words.  Expect THOSE words to co-occur more with S2&amp;S4 than with S1 and S3.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66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Latent </a:t>
            </a:r>
            <a:r>
              <a:rPr lang="en-US" dirty="0" err="1" smtClean="0"/>
              <a:t>Dirichlet</a:t>
            </a:r>
            <a:r>
              <a:rPr lang="en-US" baseline="0" dirty="0" smtClean="0"/>
              <a:t> Allocation</a:t>
            </a:r>
          </a:p>
          <a:p>
            <a:r>
              <a:rPr lang="en-US" baseline="0" dirty="0" smtClean="0"/>
              <a:t>A typical use in NLP is to model the  relations between documents and their terms.  The latent variable corresponds to topics </a:t>
            </a:r>
          </a:p>
          <a:p>
            <a:r>
              <a:rPr lang="en-US" baseline="0" dirty="0" smtClean="0"/>
              <a:t>We use it to model relationships between sets of senses – a set of senses that all have the same +/-effect label  - and their arguments.  The latent variable corresponds to classes of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332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rest of the talk</a:t>
            </a:r>
            <a:r>
              <a:rPr lang="en-US" baseline="0" dirty="0" smtClean="0"/>
              <a:t> is about 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62" dirty="0" smtClean="0">
                <a:solidFill>
                  <a:srgbClr val="3366FF"/>
                </a:solidFill>
              </a:rPr>
              <a:t>Exploiting</a:t>
            </a:r>
            <a:r>
              <a:rPr lang="en-US" sz="2162" baseline="0" dirty="0" smtClean="0">
                <a:solidFill>
                  <a:srgbClr val="3366FF"/>
                </a:solidFill>
              </a:rPr>
              <a:t> </a:t>
            </a:r>
            <a:r>
              <a:rPr lang="en-US" sz="2162" baseline="0" dirty="0" err="1" smtClean="0">
                <a:solidFill>
                  <a:srgbClr val="3366FF"/>
                </a:solidFill>
              </a:rPr>
              <a:t>implicature</a:t>
            </a:r>
            <a:r>
              <a:rPr lang="en-US" sz="2162" baseline="0" dirty="0" smtClean="0">
                <a:solidFill>
                  <a:srgbClr val="3366FF"/>
                </a:solidFill>
              </a:rPr>
              <a:t> constraints </a:t>
            </a:r>
            <a:r>
              <a:rPr lang="en-US" sz="2162" dirty="0" smtClean="0">
                <a:solidFill>
                  <a:srgbClr val="3366FF"/>
                </a:solidFill>
              </a:rPr>
              <a:t>to resolve multiple interdependent ambiguities [don’t mention ILP</a:t>
            </a:r>
            <a:r>
              <a:rPr lang="en-US" sz="2162" baseline="0" dirty="0" smtClean="0">
                <a:solidFill>
                  <a:srgbClr val="3366FF"/>
                </a:solidFill>
              </a:rPr>
              <a:t> here]</a:t>
            </a:r>
            <a:endParaRPr lang="en-US" sz="2162" dirty="0" smtClean="0">
              <a:solidFill>
                <a:srgbClr val="3366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Actually not training on this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65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source of all the sentiments Is the writer; that is, this work only considers sentiments held by the writer.</a:t>
            </a:r>
          </a:p>
          <a:p>
            <a:r>
              <a:rPr lang="en-US" baseline="0" dirty="0" smtClean="0"/>
              <a:t>These are all possibilities of positive/negative sentiment toward +/- effect events.</a:t>
            </a:r>
          </a:p>
          <a:p>
            <a:r>
              <a:rPr lang="en-US" baseline="0" dirty="0" smtClean="0"/>
              <a:t>So, e.g., - read the first row</a:t>
            </a:r>
          </a:p>
          <a:p>
            <a:r>
              <a:rPr lang="en-US" baseline="0" dirty="0" smtClean="0"/>
              <a:t>Fortunately, it turns out that for +Effect events,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93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I’ll mention a notable line of work by Claire </a:t>
            </a:r>
            <a:r>
              <a:rPr lang="en-US" baseline="0" dirty="0" err="1" smtClean="0"/>
              <a:t>Cardie</a:t>
            </a:r>
            <a:r>
              <a:rPr lang="en-US" baseline="0" dirty="0" smtClean="0"/>
              <a:t> and her group </a:t>
            </a:r>
            <a:r>
              <a:rPr lang="en-US" baseline="0" dirty="0" smtClean="0"/>
              <a:t>– DO frame extraction;  on </a:t>
            </a:r>
            <a:r>
              <a:rPr lang="en-US" baseline="0" dirty="0" smtClean="0"/>
              <a:t>joint extraction via learning and inference techniques.</a:t>
            </a:r>
          </a:p>
          <a:p>
            <a:r>
              <a:rPr lang="en-US" baseline="0" dirty="0" smtClean="0"/>
              <a:t>In general,  joint prediction has recently become extremely important in NLP, since NLP involves vast numbers of interdependent ambiguities</a:t>
            </a:r>
          </a:p>
          <a:p>
            <a:r>
              <a:rPr lang="en-US" baseline="0" dirty="0" smtClean="0"/>
              <a:t>But, to date, almost all sentiment analysis addresses explicit opinions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1D8FA-23AD-2346-998F-C7A069C49B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28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paper, we</a:t>
            </a:r>
            <a:r>
              <a:rPr lang="en-US" baseline="0" dirty="0" smtClean="0"/>
              <a:t> consider 5 ambiguities to be resolved, and address Q2-Q5</a:t>
            </a:r>
          </a:p>
          <a:p>
            <a:r>
              <a:rPr lang="en-US" baseline="0" dirty="0" smtClean="0"/>
              <a:t>We do not address Q1 – the system is told which spans are +/- effect events.  (this is due to the nature of the data; we use different data in the next inference paper, so we automate Q1 as well)</a:t>
            </a:r>
          </a:p>
          <a:p>
            <a:r>
              <a:rPr lang="en-US" baseline="0" dirty="0" smtClean="0"/>
              <a:t>We build local, individual detectors for Q2-Q5.</a:t>
            </a:r>
          </a:p>
          <a:p>
            <a:r>
              <a:rPr lang="en-US" baseline="0" dirty="0" smtClean="0"/>
              <a:t>Identify the two most likely agent NP  candidates; the two most likely theme NP candidates.</a:t>
            </a:r>
          </a:p>
          <a:p>
            <a:r>
              <a:rPr lang="en-US" baseline="0" dirty="0" smtClean="0"/>
              <a:t>For each candidate, how likely it is that the writer is positive toward it; how likely the writer is negative toward it.</a:t>
            </a:r>
          </a:p>
          <a:p>
            <a:r>
              <a:rPr lang="en-US" baseline="0" dirty="0" smtClean="0"/>
              <a:t>How likely the polarity of the event is +effect versus –effect; and how likely it is that the polarity of the</a:t>
            </a:r>
          </a:p>
          <a:p>
            <a:r>
              <a:rPr lang="en-US" baseline="0" dirty="0" smtClean="0"/>
              <a:t>Event is reversed.    A clear case is negation:  “did not defeat” reverses the negative polarity of “defeat”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04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paper, we</a:t>
            </a:r>
            <a:r>
              <a:rPr lang="en-US" baseline="0" dirty="0" smtClean="0"/>
              <a:t> consider 5 ambiguities to be resolved, and address Q2-Q5</a:t>
            </a:r>
          </a:p>
          <a:p>
            <a:r>
              <a:rPr lang="en-US" baseline="0" dirty="0" smtClean="0"/>
              <a:t>We do not address Q1 – the system is told which spans are +/- effect events.  (this is due to the nature of the data; we use different data in the next inference paper, so we automate Q1 as well)</a:t>
            </a:r>
          </a:p>
          <a:p>
            <a:r>
              <a:rPr lang="en-US" baseline="0" dirty="0" smtClean="0"/>
              <a:t>We build local, individual detectors for Q2-Q5.</a:t>
            </a:r>
          </a:p>
          <a:p>
            <a:r>
              <a:rPr lang="en-US" baseline="0" dirty="0" smtClean="0"/>
              <a:t>Identify the two most likely agent NP  candidates; the two most likely theme NP candidates.</a:t>
            </a:r>
          </a:p>
          <a:p>
            <a:r>
              <a:rPr lang="en-US" baseline="0" dirty="0" smtClean="0"/>
              <a:t>For each candidate, how likely it is that the writer is positive toward it; how likely the writer is negative toward it.</a:t>
            </a:r>
          </a:p>
          <a:p>
            <a:r>
              <a:rPr lang="en-US" baseline="0" dirty="0" smtClean="0"/>
              <a:t>How likely the polarity of the event is +effect versus –effect; and how likely it is that the polarity of the</a:t>
            </a:r>
          </a:p>
          <a:p>
            <a:r>
              <a:rPr lang="en-US" baseline="0" dirty="0" smtClean="0"/>
              <a:t>Event is reversed.    A clear case is negation:  “did not defeat” reverses the negative polarity of “defeat”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04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local</a:t>
            </a:r>
            <a:r>
              <a:rPr lang="zh-CN" altLang="en-US" dirty="0" smtClean="0"/>
              <a:t> </a:t>
            </a:r>
            <a:r>
              <a:rPr lang="en-US" altLang="zh-CN" dirty="0" smtClean="0"/>
              <a:t>detectors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introduce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above,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gfbf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</a:t>
            </a:r>
          </a:p>
          <a:p>
            <a:endParaRPr lang="en-US" dirty="0" smtClean="0"/>
          </a:p>
          <a:p>
            <a:r>
              <a:rPr lang="en-US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scores: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goodfor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badfor</a:t>
            </a:r>
            <a:endParaRPr lang="en-US" altLang="zh-CN" dirty="0" smtClean="0"/>
          </a:p>
          <a:p>
            <a:r>
              <a:rPr lang="en-US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score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representing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reverser</a:t>
            </a:r>
          </a:p>
          <a:p>
            <a:r>
              <a:rPr lang="en-US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agent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candidates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theme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candidates</a:t>
            </a:r>
          </a:p>
          <a:p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candidate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negative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0245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04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04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see the paper for details – we had a strict</a:t>
            </a:r>
            <a:r>
              <a:rPr lang="en-US" baseline="0" dirty="0" smtClean="0"/>
              <a:t> and a more relaxed evaluation.  Under both, </a:t>
            </a:r>
          </a:p>
          <a:p>
            <a:r>
              <a:rPr lang="en-US" baseline="0" dirty="0" smtClean="0"/>
              <a:t>The F measure increases substantially, due to improvement in recall.   </a:t>
            </a:r>
          </a:p>
          <a:p>
            <a:r>
              <a:rPr lang="en-US" baseline="0" dirty="0" smtClean="0"/>
              <a:t>Thus, doing joint inference with ILP improves the performance of the local sentiment detector.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171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the other 3 ambiguities,</a:t>
            </a:r>
            <a:r>
              <a:rPr lang="en-US" baseline="0" dirty="0" smtClean="0"/>
              <a:t> these are accuracy.  </a:t>
            </a:r>
            <a:r>
              <a:rPr lang="en-US" dirty="0" smtClean="0"/>
              <a:t> the</a:t>
            </a:r>
            <a:r>
              <a:rPr lang="en-US" baseline="0" dirty="0" smtClean="0"/>
              <a:t> </a:t>
            </a:r>
            <a:r>
              <a:rPr lang="en-US" dirty="0" smtClean="0"/>
              <a:t>ones on the right improved by 1</a:t>
            </a:r>
            <a:r>
              <a:rPr lang="en-US" baseline="0" dirty="0" smtClean="0"/>
              <a:t> and 2 percentage points.</a:t>
            </a:r>
            <a:endParaRPr lang="en-US" dirty="0" smtClean="0"/>
          </a:p>
          <a:p>
            <a:r>
              <a:rPr lang="en-US" dirty="0" smtClean="0"/>
              <a:t>at</a:t>
            </a:r>
            <a:r>
              <a:rPr lang="en-US" baseline="0" dirty="0" smtClean="0"/>
              <a:t> least the ILP framework did not degrade the performance on those tasks.</a:t>
            </a:r>
          </a:p>
          <a:p>
            <a:r>
              <a:rPr lang="en-US" baseline="0" dirty="0" smtClean="0"/>
              <a:t>Interestingly, the accuracy of the +/- effect polarity improves substantially,</a:t>
            </a:r>
          </a:p>
          <a:p>
            <a:r>
              <a:rPr lang="en-US" baseline="0" dirty="0" smtClean="0"/>
              <a:t>As shown in the box.   The main reason is that the +/- local detector relies on a </a:t>
            </a:r>
          </a:p>
          <a:p>
            <a:r>
              <a:rPr lang="en-US" baseline="0" dirty="0" smtClean="0"/>
              <a:t>Lexicon, and the lexicon does not cover all words.   The ILP framework is able, In several instances, to infer the +/- polarities – the ones that would make the</a:t>
            </a:r>
          </a:p>
          <a:p>
            <a:r>
              <a:rPr lang="en-US" baseline="0" dirty="0" smtClean="0"/>
              <a:t>Overall interpretation more likely.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6985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609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those who happen to know about MPQA, it wasn’t that data that was used in the previous experiments, but rather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7565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 of a rule relative</a:t>
            </a:r>
            <a:r>
              <a:rPr lang="en-US" baseline="0" dirty="0" smtClean="0"/>
              <a:t> to others in the entire rule </a:t>
            </a:r>
            <a:r>
              <a:rPr lang="en-US" baseline="0" dirty="0" smtClean="0"/>
              <a:t>set</a:t>
            </a:r>
          </a:p>
          <a:p>
            <a:r>
              <a:rPr lang="en-US" baseline="0" dirty="0" smtClean="0"/>
              <a:t>Set of decisions that together give the highest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2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So you know what I mean, here are some clear easy examples</a:t>
            </a:r>
          </a:p>
          <a:p>
            <a:r>
              <a:rPr lang="en-US" baseline="0" dirty="0" smtClean="0"/>
              <a:t>Can have it toward event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--Rather</a:t>
            </a:r>
            <a:r>
              <a:rPr lang="en-US" baseline="0" dirty="0" smtClean="0"/>
              <a:t> than filling out this work at all, go </a:t>
            </a:r>
            <a:r>
              <a:rPr lang="en-US" baseline="0" dirty="0" smtClean="0"/>
              <a:t>through an example to give you a flavor of the </a:t>
            </a:r>
            <a:r>
              <a:rPr lang="en-US" baseline="0" dirty="0" smtClean="0"/>
              <a:t>work - specifically, I’ll show atoms and then an inference rules over those atoms</a:t>
            </a:r>
          </a:p>
          <a:p>
            <a:r>
              <a:rPr lang="en-US" baseline="0" dirty="0" smtClean="0"/>
              <a:t>--LOCAL DETECTORS give us the atoms – many ATOMS! , including opposite ones such as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(insulting), </a:t>
            </a:r>
            <a:r>
              <a:rPr lang="en-US" baseline="0" dirty="0" err="1" smtClean="0"/>
              <a:t>pos</a:t>
            </a:r>
            <a:r>
              <a:rPr lang="en-US" baseline="0" dirty="0" smtClean="0"/>
              <a:t>(insulting); candidates the system considers – atoms assigned soft truth values</a:t>
            </a:r>
          </a:p>
          <a:p>
            <a:r>
              <a:rPr lang="en-US" baseline="0" dirty="0" smtClean="0"/>
              <a:t>--README THEM FIRST.</a:t>
            </a:r>
          </a:p>
          <a:p>
            <a:r>
              <a:rPr lang="en-US" baseline="0" dirty="0" smtClean="0"/>
              <a:t>--Private state actions – where private states are directly expressed via actions – booing, shaking </a:t>
            </a:r>
            <a:r>
              <a:rPr lang="en-US" baseline="0" dirty="0" err="1" smtClean="0"/>
              <a:t>fist;etc</a:t>
            </a:r>
            <a:endParaRPr lang="en-US" baseline="0" dirty="0" smtClean="0"/>
          </a:p>
          <a:p>
            <a:r>
              <a:rPr lang="en-US" baseline="0" dirty="0" smtClean="0"/>
              <a:t>--target of issue fatwa – insulting; </a:t>
            </a:r>
            <a:r>
              <a:rPr lang="en-US" baseline="0" dirty="0" err="1" smtClean="0"/>
              <a:t>rushdie</a:t>
            </a:r>
            <a:r>
              <a:rPr lang="en-US" baseline="0" dirty="0" smtClean="0"/>
              <a:t> is also a target, but I’m just showing what’s needed for the inference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[</a:t>
            </a:r>
            <a:r>
              <a:rPr lang="en-US" baseline="0" dirty="0" smtClean="0"/>
              <a:t>note for me:  good observation – it doesn’t come out in this talk, but one rule is that if you are negative toward S and S is the source of a sentiment Y, then you are negative toward the sentiment Y]</a:t>
            </a:r>
          </a:p>
          <a:p>
            <a:r>
              <a:rPr lang="en-US" baseline="0" dirty="0" smtClean="0"/>
              <a:t>[now I’m just not dealing with things at that level of detail.   Last section of this talks gets more detailed]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830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can write more concise rules using these direct relationships between sources and targets (don’t say entities!)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830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it all slowly</a:t>
            </a:r>
          </a:p>
          <a:p>
            <a:r>
              <a:rPr lang="en-US" dirty="0" smtClean="0"/>
              <a:t>Since</a:t>
            </a:r>
            <a:r>
              <a:rPr lang="en-US" baseline="0" dirty="0" smtClean="0"/>
              <a:t> he’s negative toward the prophet being insulted, it’s a reasonable inference that he’s positive toward the Prophet!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830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rule that’s used; if you look back at the previous slides, we have</a:t>
            </a:r>
            <a:r>
              <a:rPr lang="en-US" baseline="0" dirty="0" smtClean="0"/>
              <a:t> all the matches needed for the </a:t>
            </a:r>
            <a:r>
              <a:rPr lang="en-US" baseline="0" dirty="0" err="1" smtClean="0"/>
              <a:t>fule</a:t>
            </a:r>
            <a:r>
              <a:rPr lang="en-US" baseline="0" dirty="0" smtClean="0"/>
              <a:t> to fire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830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Senitments</a:t>
            </a:r>
            <a:r>
              <a:rPr lang="en-US" baseline="0" dirty="0" smtClean="0"/>
              <a:t> toward sentiments – NLP has rarely worked with sentiments toward sentiments – usually the targets are aspects of products or other entities; these</a:t>
            </a:r>
          </a:p>
          <a:p>
            <a:r>
              <a:rPr lang="en-US" baseline="0" dirty="0" smtClean="0"/>
              <a:t>Inferences are novel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069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feel this is a really promising avenue for continuing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3988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One </a:t>
            </a:r>
            <a:r>
              <a:rPr lang="en-US" baseline="0" dirty="0" smtClean="0"/>
              <a:t>difference you’ll from before is that we will work with nested belief and sentiment spaces.  Earlier – insulting the prophet was according to the writer, according to Imam; others might not think </a:t>
            </a:r>
            <a:r>
              <a:rPr lang="en-US" baseline="0" dirty="0" smtClean="0"/>
              <a:t>that what  </a:t>
            </a:r>
            <a:r>
              <a:rPr lang="en-US" baseline="0" dirty="0" smtClean="0"/>
              <a:t>Rushdie </a:t>
            </a:r>
            <a:r>
              <a:rPr lang="en-US" baseline="0" dirty="0" smtClean="0"/>
              <a:t> did was insulting </a:t>
            </a:r>
            <a:r>
              <a:rPr lang="en-US" baseline="0" dirty="0" smtClean="0"/>
              <a:t>the Prophet.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640F0-CB48-A347-BBF2-BD6557A4F718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944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Here, we are taking a  large view, and seeing how various things fit together.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In </a:t>
            </a:r>
            <a:r>
              <a:rPr lang="en-US" baseline="0" dirty="0" smtClean="0"/>
              <a:t>the context of the article, the writer is negative toward the IC tolerating the ….</a:t>
            </a:r>
          </a:p>
          <a:p>
            <a:r>
              <a:rPr lang="en-US" baseline="0" dirty="0" smtClean="0"/>
              <a:t>Tolerating in this sentence is positive in that the IC is letting them do it.</a:t>
            </a:r>
          </a:p>
          <a:p>
            <a:r>
              <a:rPr lang="en-US" baseline="0" dirty="0" smtClean="0"/>
              <a:t>Writer is positive toward the </a:t>
            </a:r>
            <a:r>
              <a:rPr lang="en-US" baseline="0" dirty="0" err="1" smtClean="0"/>
              <a:t>P’ians</a:t>
            </a:r>
            <a:r>
              <a:rPr lang="en-US" baseline="0" dirty="0" smtClean="0"/>
              <a:t> – he is sympathetic toward them</a:t>
            </a:r>
          </a:p>
          <a:p>
            <a:r>
              <a:rPr lang="en-US" baseline="0" dirty="0" smtClean="0"/>
              <a:t>Negative toward </a:t>
            </a:r>
            <a:r>
              <a:rPr lang="en-US" baseline="0" dirty="0" err="1" smtClean="0"/>
              <a:t>israel</a:t>
            </a:r>
            <a:r>
              <a:rPr lang="en-US" baseline="0" dirty="0" smtClean="0"/>
              <a:t> because they are negatively affecting them;  Negative toward the IC because they are letting Israel do it</a:t>
            </a:r>
          </a:p>
          <a:p>
            <a:r>
              <a:rPr lang="en-US" baseline="0" dirty="0" smtClean="0"/>
              <a:t>Then nested private states – writer believes Israel is negative </a:t>
            </a:r>
            <a:r>
              <a:rPr lang="en-US" baseline="0" dirty="0" err="1" smtClean="0"/>
              <a:t>towrd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P’ians</a:t>
            </a:r>
            <a:r>
              <a:rPr lang="en-US" baseline="0" dirty="0" smtClean="0"/>
              <a:t> because they are hurting them 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1015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Actually, there are many notions of polarity</a:t>
            </a:r>
            <a:r>
              <a:rPr lang="en-US" baseline="0" dirty="0" smtClean="0"/>
              <a:t> relevant for understanding opinions and sentiment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the last</a:t>
            </a:r>
            <a:r>
              <a:rPr lang="en-US" baseline="0" dirty="0" smtClean="0"/>
              <a:t> two sentences from the previous slide</a:t>
            </a:r>
          </a:p>
          <a:p>
            <a:r>
              <a:rPr lang="en-US" baseline="0" dirty="0" smtClean="0"/>
              <a:t>They have some interesting structure we can exploit to recognize additional sentiments  </a:t>
            </a:r>
          </a:p>
          <a:p>
            <a:r>
              <a:rPr lang="en-US" baseline="0" dirty="0" smtClean="0"/>
              <a:t>Oh No sentence –  writer is sad the bill was defeated, implying </a:t>
            </a:r>
          </a:p>
          <a:p>
            <a:r>
              <a:rPr lang="en-US" baseline="0" dirty="0" smtClean="0"/>
              <a:t>Yeah sentence – writer is glad the bill was defeated, implying </a:t>
            </a:r>
          </a:p>
          <a:p>
            <a:r>
              <a:rPr lang="en-US" baseline="0" dirty="0" smtClean="0"/>
              <a:t>Different targets:  The explicit or direct sentiments are toward the events in these cases; the inferred ones toward the</a:t>
            </a:r>
          </a:p>
          <a:p>
            <a:r>
              <a:rPr lang="en-US" baseline="0" dirty="0" smtClean="0"/>
              <a:t>     agents and themes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329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</a:t>
            </a:r>
            <a:r>
              <a:rPr lang="en-US" baseline="0" dirty="0" smtClean="0"/>
              <a:t> IF IT COMES UP: </a:t>
            </a:r>
            <a:r>
              <a:rPr lang="en-US" dirty="0" smtClean="0"/>
              <a:t>This </a:t>
            </a:r>
            <a:r>
              <a:rPr lang="en-US" dirty="0" smtClean="0"/>
              <a:t>rule applies whether or not the action was actually performed.</a:t>
            </a:r>
          </a:p>
          <a:p>
            <a:r>
              <a:rPr lang="en-US" dirty="0" smtClean="0"/>
              <a:t>The purview of this work is inferences about cognitive</a:t>
            </a:r>
            <a:r>
              <a:rPr lang="en-US" baseline="0" dirty="0" smtClean="0"/>
              <a:t> private states, not about events themselves.</a:t>
            </a:r>
          </a:p>
          <a:p>
            <a:r>
              <a:rPr lang="en-US" baseline="0" dirty="0" smtClean="0"/>
              <a:t>Where at all possible, the sentiments concluded about the rules are about the </a:t>
            </a:r>
            <a:r>
              <a:rPr lang="en-US" baseline="0" dirty="0" err="1" smtClean="0"/>
              <a:t>ideaOf</a:t>
            </a:r>
            <a:r>
              <a:rPr lang="en-US" baseline="0" dirty="0" smtClean="0"/>
              <a:t> an event, </a:t>
            </a:r>
          </a:p>
          <a:p>
            <a:r>
              <a:rPr lang="en-US" baseline="0" dirty="0" smtClean="0"/>
              <a:t>Rather than the event itself.  That is, the concept of it.   </a:t>
            </a:r>
          </a:p>
          <a:p>
            <a:r>
              <a:rPr lang="en-US" baseline="0" dirty="0" smtClean="0"/>
              <a:t>It was interesting to discover in the course of this work that many of the inferences go through</a:t>
            </a:r>
          </a:p>
          <a:p>
            <a:r>
              <a:rPr lang="en-US" baseline="0" dirty="0" smtClean="0"/>
              <a:t>Even if the event didn’t happen.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probably familiar with reasoning in belief spaces.  We are extending to sentiment.   If you are negative toward an action, then you are negative toward its consequences.</a:t>
            </a:r>
          </a:p>
          <a:p>
            <a:r>
              <a:rPr lang="en-US" baseline="0" dirty="0" smtClean="0"/>
              <a:t>Negative toward getting a virus; and toward your files being corrupted by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2688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That is, these are two private states.  The writer </a:t>
            </a:r>
            <a:r>
              <a:rPr lang="en-US" baseline="0" dirty="0" err="1" smtClean="0"/>
              <a:t>pos</a:t>
            </a:r>
            <a:r>
              <a:rPr lang="en-US" baseline="0" dirty="0" smtClean="0"/>
              <a:t> believes…  (this was a slow point when I gave this talk before)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I.e., a node is built:  type private state; attitude type believes; polarity is positive.  Child:  a node representing</a:t>
            </a:r>
            <a:r>
              <a:rPr lang="en-US" baseline="0" dirty="0" smtClean="0"/>
              <a:t> the writer, edge label is source; child, a node representing the event – type +/-effect, polarity is +effect; child representing he with label agent; child, </a:t>
            </a:r>
            <a:r>
              <a:rPr lang="en-US" baseline="0" dirty="0" err="1" smtClean="0"/>
              <a:t>represnting</a:t>
            </a:r>
            <a:r>
              <a:rPr lang="en-US" baseline="0" dirty="0" smtClean="0"/>
              <a:t> war, edge label is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[</a:t>
            </a:r>
            <a:r>
              <a:rPr lang="en-US" baseline="0" dirty="0" smtClean="0"/>
              <a:t>In my lexicon save from X is positive for any X; deprive of Y is negative no matter what Y is]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already</a:t>
            </a:r>
            <a:r>
              <a:rPr lang="en-US" baseline="0" dirty="0" smtClean="0"/>
              <a:t> believed that the writer is positive toward war, then this inference would be blocked.   </a:t>
            </a:r>
          </a:p>
          <a:p>
            <a:r>
              <a:rPr lang="en-US" baseline="0" dirty="0" smtClean="0"/>
              <a:t>[This is more restrictive than it needs to be – it is safe and conservative.   Generalizing it is an area of future work.]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2373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actually saw </a:t>
            </a:r>
            <a:r>
              <a:rPr lang="en-US" baseline="0" dirty="0" err="1" smtClean="0"/>
              <a:t>ideaOf</a:t>
            </a:r>
            <a:r>
              <a:rPr lang="en-US" baseline="0" dirty="0" smtClean="0"/>
              <a:t> earlier.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showing all the</a:t>
            </a:r>
            <a:r>
              <a:rPr lang="en-US" baseline="0" dirty="0" smtClean="0"/>
              <a:t> private states spaces the premise is in; I’m following one line of reasoning for 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new type of inference we haven’t seen before in </a:t>
            </a:r>
            <a:r>
              <a:rPr lang="en-US" smtClean="0"/>
              <a:t>this talk.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 no rule directly</a:t>
            </a:r>
            <a:r>
              <a:rPr lang="en-US" baseline="0" dirty="0" smtClean="0"/>
              <a:t> from sentiment toward event to sentiment toward agent as in the </a:t>
            </a:r>
            <a:r>
              <a:rPr lang="en-US" baseline="0" dirty="0" err="1" smtClean="0"/>
              <a:t>coling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eacl</a:t>
            </a:r>
            <a:r>
              <a:rPr lang="en-US" baseline="0" dirty="0" smtClean="0"/>
              <a:t> papers.</a:t>
            </a:r>
          </a:p>
          <a:p>
            <a:r>
              <a:rPr lang="en-US" baseline="0" dirty="0" smtClean="0"/>
              <a:t>Rather, this is inferred using the other rules, which exist for their own reasons.</a:t>
            </a:r>
          </a:p>
          <a:p>
            <a:r>
              <a:rPr lang="en-US" baseline="0" dirty="0" smtClean="0"/>
              <a:t>This makes the system more expressive – the many nested private states, and more ways that inferences may be blocked.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Resulting in a richer overall interpretation</a:t>
            </a:r>
          </a:p>
          <a:p>
            <a:r>
              <a:rPr lang="en-US" dirty="0" smtClean="0"/>
              <a:t>The rule-based system –</a:t>
            </a:r>
            <a:r>
              <a:rPr lang="en-US" baseline="0" dirty="0" smtClean="0"/>
              <a:t> built to conceptually understand </a:t>
            </a:r>
            <a:r>
              <a:rPr lang="en-US" baseline="0" dirty="0" err="1" smtClean="0"/>
              <a:t>implicatures</a:t>
            </a:r>
            <a:r>
              <a:rPr lang="en-US" baseline="0" dirty="0" smtClean="0"/>
              <a:t> and how things fit together;  </a:t>
            </a:r>
            <a:r>
              <a:rPr lang="en-US" baseline="0" dirty="0" err="1" smtClean="0"/>
              <a:t>lookahead</a:t>
            </a:r>
            <a:r>
              <a:rPr lang="en-US" baseline="0" dirty="0" smtClean="0"/>
              <a:t>, guidance for future progress in this general research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412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r>
              <a:rPr lang="en-US" baseline="0" dirty="0" smtClean="0"/>
              <a:t> for funding supporting this work and on the work developing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2736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annotated a </a:t>
            </a:r>
            <a:r>
              <a:rPr lang="en-US" dirty="0" err="1" smtClean="0"/>
              <a:t>goodFor</a:t>
            </a:r>
            <a:r>
              <a:rPr lang="en-US" dirty="0" smtClean="0"/>
              <a:t>/</a:t>
            </a:r>
            <a:r>
              <a:rPr lang="en-US" dirty="0" err="1" smtClean="0"/>
              <a:t>badFor</a:t>
            </a:r>
            <a:r>
              <a:rPr lang="en-US" dirty="0" smtClean="0"/>
              <a:t> corpus.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In the corpus, we annotate where are the events, what are the agents and the themes</a:t>
            </a:r>
          </a:p>
          <a:p>
            <a:r>
              <a:rPr lang="en-US" baseline="0" dirty="0" smtClean="0"/>
              <a:t>whether it is </a:t>
            </a:r>
            <a:r>
              <a:rPr lang="en-US" baseline="0" dirty="0" err="1" smtClean="0"/>
              <a:t>goodFor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badFor</a:t>
            </a:r>
            <a:r>
              <a:rPr lang="en-US" baseline="0" dirty="0" smtClean="0"/>
              <a:t>, and the writer’s sentiment toward…</a:t>
            </a:r>
          </a:p>
          <a:p>
            <a:r>
              <a:rPr lang="en-US" baseline="0" dirty="0" smtClean="0"/>
              <a:t>Surprisingly,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414E4-C260-434E-8615-0288F375CF5C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20941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has been</a:t>
            </a:r>
            <a:r>
              <a:rPr lang="en-US" baseline="0" dirty="0" smtClean="0"/>
              <a:t> much work on developing lexicons; I will talk about developing what we call +/-effect </a:t>
            </a:r>
            <a:r>
              <a:rPr lang="en-US" baseline="0" dirty="0" err="1" smtClean="0"/>
              <a:t>wordnet</a:t>
            </a:r>
            <a:endParaRPr lang="en-US" baseline="0" dirty="0" smtClean="0"/>
          </a:p>
          <a:p>
            <a:r>
              <a:rPr lang="en-US" baseline="0" dirty="0" smtClean="0"/>
              <a:t>But before getting into that, I want to point out that – turns out ….</a:t>
            </a:r>
          </a:p>
          <a:p>
            <a:r>
              <a:rPr lang="en-US" baseline="0" dirty="0" smtClean="0"/>
              <a:t>These are different, which we can see because they often don’t coincide with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25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states – a term I have used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– widely used lexical resource in NLP; sense – what we call a meaning of a word.</a:t>
            </a:r>
          </a:p>
          <a:p>
            <a:endParaRPr lang="en-US" dirty="0" smtClean="0"/>
          </a:p>
          <a:p>
            <a:r>
              <a:rPr lang="en-US" dirty="0" smtClean="0"/>
              <a:t>This is, I feel,</a:t>
            </a:r>
            <a:r>
              <a:rPr lang="en-US" baseline="0" dirty="0" smtClean="0"/>
              <a:t> borderline as to whether it is sentiment bearing or not, but it is listed as </a:t>
            </a:r>
            <a:r>
              <a:rPr lang="en-US" dirty="0" smtClean="0"/>
              <a:t>Non-sentiment-bearing in </a:t>
            </a:r>
            <a:r>
              <a:rPr lang="en-US" dirty="0" err="1" smtClean="0"/>
              <a:t>sentiwordnet</a:t>
            </a:r>
            <a:r>
              <a:rPr lang="en-US" dirty="0" smtClean="0"/>
              <a:t>,</a:t>
            </a:r>
            <a:r>
              <a:rPr lang="en-US" baseline="0" dirty="0" smtClean="0"/>
              <a:t> a widely used lexicon</a:t>
            </a:r>
          </a:p>
          <a:p>
            <a:r>
              <a:rPr lang="en-US" baseline="0" dirty="0" smtClean="0"/>
              <a:t>But it clearly has a negative connotation, but is +effect</a:t>
            </a:r>
          </a:p>
          <a:p>
            <a:r>
              <a:rPr lang="en-US" baseline="0" dirty="0" smtClean="0"/>
              <a:t>People working in this area need to be careful about the type of polarity they are addressing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FED21-2667-D14A-BB6E-4EB8D0F75C32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2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B684925B-66CE-6B43-AA72-B986CEE057B7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412C0F82-C454-7749-B0DD-976ADF040145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800F069-7A15-8D44-98EC-4C6F02C20484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57D7D951-9D02-814C-80C0-09380302F487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9F772C6B-A9EF-A642-99DA-C8AD663B90D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00876F69-9386-4144-B7CC-22EF694E0C11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D43984DB-E704-324E-83D3-4238561EEEF1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44BAC962-8F95-8F42-89DF-6F7F97E93C2B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3BFFB417-1835-A744-9130-6F7CBC6DED9F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9012AEE-CE0E-5D40-990A-B7C6EC66CC2D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73358F-807C-6240-BCB5-3D8DD656C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852"/>
            <a:ext cx="7543800" cy="25939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Framework for Explicit and Implicit </a:t>
            </a:r>
            <a:r>
              <a:rPr lang="en-US" sz="3200" dirty="0" smtClean="0"/>
              <a:t>Sentiment Analysis </a:t>
            </a:r>
            <a:r>
              <a:rPr lang="en-US" sz="3200" dirty="0" smtClean="0"/>
              <a:t>in </a:t>
            </a:r>
            <a:r>
              <a:rPr lang="en-US" sz="3200" dirty="0" smtClean="0"/>
              <a:t>Text and Dialog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608" y="4025972"/>
            <a:ext cx="6566560" cy="16128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Janyce </a:t>
            </a:r>
            <a:r>
              <a:rPr lang="en-US" dirty="0" smtClean="0">
                <a:solidFill>
                  <a:schemeClr val="tx1"/>
                </a:solidFill>
              </a:rPr>
              <a:t>Wiebe</a:t>
            </a:r>
          </a:p>
          <a:p>
            <a:r>
              <a:rPr lang="en-US" sz="1800" dirty="0" smtClean="0">
                <a:solidFill>
                  <a:srgbClr val="2042AA"/>
                </a:solidFill>
              </a:rPr>
              <a:t>Department of Computer Science</a:t>
            </a:r>
          </a:p>
          <a:p>
            <a:r>
              <a:rPr lang="en-US" sz="1800" dirty="0" smtClean="0">
                <a:solidFill>
                  <a:srgbClr val="2042AA"/>
                </a:solidFill>
              </a:rPr>
              <a:t>Intelligent Systems Program</a:t>
            </a:r>
            <a:endParaRPr lang="en-US" sz="1800" dirty="0" smtClean="0">
              <a:solidFill>
                <a:srgbClr val="2042AA"/>
              </a:solidFill>
            </a:endParaRPr>
          </a:p>
          <a:p>
            <a:r>
              <a:rPr lang="en-US" sz="1800" dirty="0" smtClean="0">
                <a:solidFill>
                  <a:srgbClr val="2042AA"/>
                </a:solidFill>
              </a:rPr>
              <a:t>University of Pittsburgh</a:t>
            </a:r>
            <a:endParaRPr lang="en-US" sz="1800" dirty="0">
              <a:solidFill>
                <a:srgbClr val="2042A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249E-3B4B-5C4B-B2E7-FB246084F4DB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pitt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712" y="379545"/>
            <a:ext cx="1115568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5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addressed in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Conversational </a:t>
            </a:r>
            <a:r>
              <a:rPr lang="en-US" dirty="0" err="1" smtClean="0">
                <a:solidFill>
                  <a:srgbClr val="0000FF"/>
                </a:solidFill>
              </a:rPr>
              <a:t>Implicature</a:t>
            </a:r>
            <a:r>
              <a:rPr lang="en-US" dirty="0" smtClean="0">
                <a:solidFill>
                  <a:srgbClr val="0000FF"/>
                </a:solidFill>
              </a:rPr>
              <a:t> -- defeasible inferences that may not go through in context</a:t>
            </a:r>
          </a:p>
          <a:p>
            <a:r>
              <a:rPr lang="en-US" dirty="0" smtClean="0"/>
              <a:t>Arising from inference over directly expressed </a:t>
            </a:r>
            <a:r>
              <a:rPr lang="en-US" i="1" dirty="0" smtClean="0">
                <a:solidFill>
                  <a:srgbClr val="FF0000"/>
                </a:solidFill>
              </a:rPr>
              <a:t>private states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r>
              <a:rPr lang="en-US" sz="1600" dirty="0" smtClean="0">
                <a:solidFill>
                  <a:srgbClr val="3366FF"/>
                </a:solidFill>
              </a:rPr>
              <a:t>[</a:t>
            </a:r>
            <a:r>
              <a:rPr lang="en-US" sz="1600" dirty="0">
                <a:solidFill>
                  <a:srgbClr val="3366FF"/>
                </a:solidFill>
              </a:rPr>
              <a:t>Wiebe CL 1994&amp;2004; Wiebe et al. LRE 2005; Deng &amp; Wiebe NAACL2015</a:t>
            </a:r>
            <a:r>
              <a:rPr lang="en-US" sz="1600" dirty="0" smtClean="0">
                <a:solidFill>
                  <a:srgbClr val="3366FF"/>
                </a:solidFill>
              </a:rPr>
              <a:t>]</a:t>
            </a:r>
            <a:endParaRPr lang="en-US" sz="1600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States of a </a:t>
            </a:r>
            <a:r>
              <a:rPr lang="en-US" dirty="0" smtClean="0">
                <a:solidFill>
                  <a:srgbClr val="0000FF"/>
                </a:solidFill>
              </a:rPr>
              <a:t>SOURCE</a:t>
            </a:r>
            <a:r>
              <a:rPr lang="en-US" dirty="0" smtClean="0"/>
              <a:t> holding an </a:t>
            </a:r>
            <a:r>
              <a:rPr lang="en-US" dirty="0" smtClean="0">
                <a:solidFill>
                  <a:srgbClr val="0000FF"/>
                </a:solidFill>
              </a:rPr>
              <a:t>ATTITUDE</a:t>
            </a:r>
            <a:r>
              <a:rPr lang="en-US" dirty="0" smtClean="0"/>
              <a:t>, optionally toward a </a:t>
            </a:r>
            <a:r>
              <a:rPr lang="en-US" dirty="0" smtClean="0">
                <a:solidFill>
                  <a:srgbClr val="0000FF"/>
                </a:solidFill>
              </a:rPr>
              <a:t>TARGET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ATTITUDE TYPES:  </a:t>
            </a:r>
          </a:p>
          <a:p>
            <a:pPr lvl="1"/>
            <a:r>
              <a:rPr lang="en-US" dirty="0" smtClean="0"/>
              <a:t>Sentiment:   positive and negative evaluations, emotions, and judgments – </a:t>
            </a:r>
            <a:r>
              <a:rPr lang="en-US" i="1" dirty="0" smtClean="0">
                <a:solidFill>
                  <a:srgbClr val="FF0000"/>
                </a:solidFill>
              </a:rPr>
              <a:t>the main focus of this work</a:t>
            </a:r>
          </a:p>
          <a:p>
            <a:pPr lvl="1"/>
            <a:r>
              <a:rPr lang="en-US" dirty="0" smtClean="0">
                <a:solidFill>
                  <a:srgbClr val="2F2B20"/>
                </a:solidFill>
              </a:rPr>
              <a:t>Belief and intention – </a:t>
            </a:r>
            <a:r>
              <a:rPr lang="en-US" i="1" dirty="0" smtClean="0">
                <a:solidFill>
                  <a:srgbClr val="FF0000"/>
                </a:solidFill>
              </a:rPr>
              <a:t>play roles in the full set of rules in the rule-based system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5418-B6E4-8546-A4F4-19FD9268B465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2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inference is from connotation to sentiment; </a:t>
            </a:r>
            <a:r>
              <a:rPr lang="en-US" i="1" dirty="0" smtClean="0">
                <a:solidFill>
                  <a:srgbClr val="FF0000"/>
                </a:solidFill>
              </a:rPr>
              <a:t>war</a:t>
            </a:r>
            <a:r>
              <a:rPr lang="en-US" dirty="0" smtClean="0"/>
              <a:t> is in the </a:t>
            </a:r>
            <a:r>
              <a:rPr lang="en-US" i="1" dirty="0" smtClean="0"/>
              <a:t>connotation lexicon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53500" y="2431229"/>
            <a:ext cx="6123007" cy="923330"/>
            <a:chOff x="1153500" y="3508097"/>
            <a:chExt cx="6123007" cy="923330"/>
          </a:xfrm>
        </p:grpSpPr>
        <p:grpSp>
          <p:nvGrpSpPr>
            <p:cNvPr id="7" name="Group 13"/>
            <p:cNvGrpSpPr/>
            <p:nvPr/>
          </p:nvGrpSpPr>
          <p:grpSpPr>
            <a:xfrm>
              <a:off x="1153500" y="3508097"/>
              <a:ext cx="6123007" cy="904229"/>
              <a:chOff x="1954193" y="1421972"/>
              <a:chExt cx="4865412" cy="79511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60303" y="1421972"/>
                <a:ext cx="4859302" cy="795117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54193" y="1421972"/>
                <a:ext cx="716099" cy="324765"/>
              </a:xfrm>
              <a:prstGeom prst="rect">
                <a:avLst/>
              </a:prstGeom>
              <a:noFill/>
              <a:ln>
                <a:solidFill>
                  <a:schemeClr val="accent1">
                    <a:alpha val="98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Rule10</a:t>
                </a:r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2054694" y="3508097"/>
              <a:ext cx="522181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Writer positive believes A +effect T &amp;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T's anchor is negative in the connotation lexicon  </a:t>
              </a:r>
            </a:p>
            <a:p>
              <a:r>
                <a:rPr lang="en-US" dirty="0" err="1" smtClean="0">
                  <a:solidFill>
                    <a:srgbClr val="C922FF"/>
                  </a:solidFill>
                  <a:sym typeface="Wingdings"/>
                </a:rPr>
                <a:t></a:t>
              </a:r>
              <a:r>
                <a:rPr lang="en-US" dirty="0" smtClean="0">
                  <a:solidFill>
                    <a:srgbClr val="C922FF"/>
                  </a:solidFill>
                  <a:sym typeface="Wingdings"/>
                </a:rPr>
                <a:t> w</a:t>
              </a:r>
              <a:r>
                <a:rPr lang="en-US" dirty="0" smtClean="0">
                  <a:solidFill>
                    <a:srgbClr val="C922FF"/>
                  </a:solidFill>
                </a:rPr>
                <a:t>riter negative sentiment toward T</a:t>
              </a:r>
              <a:endParaRPr lang="en-US" dirty="0">
                <a:solidFill>
                  <a:srgbClr val="C922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92230" y="4693951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9319" y="3686130"/>
            <a:ext cx="25931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writer positive believes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Bush +effect wars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9864" y="5102760"/>
            <a:ext cx="2886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wars</a:t>
            </a:r>
            <a:endParaRPr lang="en-US" sz="2000" dirty="0">
              <a:solidFill>
                <a:srgbClr val="C9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2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5" grpId="0"/>
      <p:bldP spid="16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writer’s negative sentiment toward wars, the system infers a negative sentiment toward triggering wars</a:t>
            </a: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grpSp>
        <p:nvGrpSpPr>
          <p:cNvPr id="7" name="Group 13"/>
          <p:cNvGrpSpPr/>
          <p:nvPr/>
        </p:nvGrpSpPr>
        <p:grpSpPr>
          <a:xfrm>
            <a:off x="570801" y="2550188"/>
            <a:ext cx="7168735" cy="646332"/>
            <a:chOff x="1153500" y="3488996"/>
            <a:chExt cx="7168735" cy="646332"/>
          </a:xfrm>
        </p:grpSpPr>
        <p:grpSp>
          <p:nvGrpSpPr>
            <p:cNvPr id="8" name="Group 13"/>
            <p:cNvGrpSpPr/>
            <p:nvPr/>
          </p:nvGrpSpPr>
          <p:grpSpPr>
            <a:xfrm>
              <a:off x="1153500" y="3508097"/>
              <a:ext cx="6314933" cy="627231"/>
              <a:chOff x="1954193" y="1421972"/>
              <a:chExt cx="5017919" cy="55154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60302" y="1421973"/>
                <a:ext cx="5011810" cy="55154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54193" y="1421972"/>
                <a:ext cx="716099" cy="324765"/>
              </a:xfrm>
              <a:prstGeom prst="rect">
                <a:avLst/>
              </a:prstGeom>
              <a:noFill/>
              <a:ln>
                <a:solidFill>
                  <a:schemeClr val="accent1">
                    <a:alpha val="98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Rule8</a:t>
                </a:r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2151524" y="3488996"/>
              <a:ext cx="6170711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S positive believes A +effect T &amp; S negative sentiment toward T  </a:t>
              </a:r>
            </a:p>
            <a:p>
              <a:r>
                <a:rPr lang="en-US" dirty="0" smtClean="0">
                  <a:solidFill>
                    <a:srgbClr val="C922FF"/>
                  </a:solidFill>
                  <a:sym typeface="Wingdings"/>
                </a:rPr>
                <a:t> </a:t>
              </a:r>
              <a:r>
                <a:rPr lang="en-US" dirty="0" smtClean="0">
                  <a:solidFill>
                    <a:srgbClr val="C922FF"/>
                  </a:solidFill>
                </a:rPr>
                <a:t>S  negative sentiment toward A +effect T</a:t>
              </a:r>
              <a:endParaRPr lang="en-US" dirty="0">
                <a:solidFill>
                  <a:srgbClr val="C922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0375" y="4901041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9318" y="3465234"/>
            <a:ext cx="46045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writer positive believes that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Bush +effect wars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wars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9864" y="5343384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Bush +effect wars</a:t>
            </a:r>
            <a:endParaRPr lang="en-US" sz="2000" dirty="0">
              <a:solidFill>
                <a:srgbClr val="C922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5" grpId="0"/>
      <p:bldP spid="16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writer’s negative sentiment toward wars, the system infers a </a:t>
            </a:r>
            <a:r>
              <a:rPr lang="en-US" dirty="0" smtClean="0">
                <a:solidFill>
                  <a:srgbClr val="FF0000"/>
                </a:solidFill>
              </a:rPr>
              <a:t>negative sentiment </a:t>
            </a:r>
            <a:r>
              <a:rPr lang="en-US" dirty="0" smtClean="0"/>
              <a:t>toward triggering wars, i.e.</a:t>
            </a:r>
            <a:r>
              <a:rPr lang="en-US" dirty="0" smtClean="0">
                <a:solidFill>
                  <a:srgbClr val="38AD08"/>
                </a:solidFill>
              </a:rPr>
              <a:t>, +effect </a:t>
            </a:r>
            <a:r>
              <a:rPr lang="en-US" dirty="0" smtClean="0">
                <a:solidFill>
                  <a:srgbClr val="FF0000"/>
                </a:solidFill>
              </a:rPr>
              <a:t>wars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grpSp>
        <p:nvGrpSpPr>
          <p:cNvPr id="7" name="Group 13"/>
          <p:cNvGrpSpPr/>
          <p:nvPr/>
        </p:nvGrpSpPr>
        <p:grpSpPr>
          <a:xfrm>
            <a:off x="570801" y="2550188"/>
            <a:ext cx="7168735" cy="646332"/>
            <a:chOff x="1153500" y="3488996"/>
            <a:chExt cx="7168735" cy="646332"/>
          </a:xfrm>
        </p:grpSpPr>
        <p:grpSp>
          <p:nvGrpSpPr>
            <p:cNvPr id="8" name="Group 13"/>
            <p:cNvGrpSpPr/>
            <p:nvPr/>
          </p:nvGrpSpPr>
          <p:grpSpPr>
            <a:xfrm>
              <a:off x="1153500" y="3508097"/>
              <a:ext cx="6314933" cy="627231"/>
              <a:chOff x="1954193" y="1421972"/>
              <a:chExt cx="5017919" cy="55154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60302" y="1421973"/>
                <a:ext cx="5011810" cy="55154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54193" y="1421972"/>
                <a:ext cx="716099" cy="324765"/>
              </a:xfrm>
              <a:prstGeom prst="rect">
                <a:avLst/>
              </a:prstGeom>
              <a:noFill/>
              <a:ln>
                <a:solidFill>
                  <a:schemeClr val="accent1">
                    <a:alpha val="98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Rule8</a:t>
                </a:r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2151524" y="3488996"/>
              <a:ext cx="6170711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S positive believes A +effect T &amp; S negative sentiment toward T  </a:t>
              </a:r>
            </a:p>
            <a:p>
              <a:r>
                <a:rPr lang="en-US" dirty="0" smtClean="0">
                  <a:solidFill>
                    <a:srgbClr val="C922FF"/>
                  </a:solidFill>
                  <a:sym typeface="Wingdings"/>
                </a:rPr>
                <a:t> </a:t>
              </a:r>
              <a:r>
                <a:rPr lang="en-US" dirty="0" smtClean="0">
                  <a:solidFill>
                    <a:srgbClr val="C922FF"/>
                  </a:solidFill>
                </a:rPr>
                <a:t>S  negative sentiment toward A +effect T</a:t>
              </a:r>
              <a:endParaRPr lang="en-US" dirty="0">
                <a:solidFill>
                  <a:srgbClr val="C922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0375" y="4901041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9318" y="3465234"/>
            <a:ext cx="46045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writer positive believes that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Bush +effect wars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wars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9864" y="5343384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Bush +effect wars</a:t>
            </a:r>
            <a:endParaRPr lang="en-US" sz="2000" dirty="0">
              <a:solidFill>
                <a:srgbClr val="C9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5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5" grpId="0"/>
      <p:bldP spid="16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Purview of this work is in inference about private states, not toward events themselves.   So we “Lift” the event into a concept and reason about that: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grpSp>
        <p:nvGrpSpPr>
          <p:cNvPr id="7" name="Group 13"/>
          <p:cNvGrpSpPr/>
          <p:nvPr/>
        </p:nvGrpSpPr>
        <p:grpSpPr>
          <a:xfrm>
            <a:off x="570801" y="2759362"/>
            <a:ext cx="7168735" cy="646332"/>
            <a:chOff x="1153500" y="3488996"/>
            <a:chExt cx="7168735" cy="646332"/>
          </a:xfrm>
        </p:grpSpPr>
        <p:grpSp>
          <p:nvGrpSpPr>
            <p:cNvPr id="8" name="Group 13"/>
            <p:cNvGrpSpPr/>
            <p:nvPr/>
          </p:nvGrpSpPr>
          <p:grpSpPr>
            <a:xfrm>
              <a:off x="1153500" y="3508097"/>
              <a:ext cx="6314933" cy="627231"/>
              <a:chOff x="1954193" y="1421972"/>
              <a:chExt cx="5017919" cy="55154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60302" y="1421973"/>
                <a:ext cx="5011810" cy="55154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54193" y="1421972"/>
                <a:ext cx="716099" cy="324765"/>
              </a:xfrm>
              <a:prstGeom prst="rect">
                <a:avLst/>
              </a:prstGeom>
              <a:noFill/>
              <a:ln>
                <a:solidFill>
                  <a:schemeClr val="accent1">
                    <a:alpha val="98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Rule1</a:t>
                </a:r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2151524" y="3488996"/>
              <a:ext cx="6170711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S negative sentiment toward A +effect T  </a:t>
              </a:r>
            </a:p>
            <a:p>
              <a:r>
                <a:rPr lang="en-US" dirty="0" err="1" smtClean="0">
                  <a:solidFill>
                    <a:srgbClr val="C922FF"/>
                  </a:solidFill>
                  <a:sym typeface="Wingdings"/>
                </a:rPr>
                <a:t></a:t>
              </a:r>
              <a:r>
                <a:rPr lang="en-US" dirty="0" smtClean="0">
                  <a:solidFill>
                    <a:srgbClr val="C922FF"/>
                  </a:solidFill>
                  <a:sym typeface="Wingdings"/>
                </a:rPr>
                <a:t> </a:t>
              </a:r>
              <a:r>
                <a:rPr lang="en-US" dirty="0" smtClean="0">
                  <a:solidFill>
                    <a:srgbClr val="C922FF"/>
                  </a:solidFill>
                </a:rPr>
                <a:t>S negative sentiment toward the </a:t>
              </a:r>
              <a:r>
                <a:rPr lang="en-US" dirty="0" err="1" smtClean="0">
                  <a:solidFill>
                    <a:srgbClr val="C922FF"/>
                  </a:solidFill>
                </a:rPr>
                <a:t>ideaOf</a:t>
              </a:r>
              <a:r>
                <a:rPr lang="en-US" dirty="0" smtClean="0">
                  <a:solidFill>
                    <a:srgbClr val="C922FF"/>
                  </a:solidFill>
                </a:rPr>
                <a:t> A +/- effect T</a:t>
              </a:r>
              <a:endParaRPr lang="en-US" dirty="0">
                <a:solidFill>
                  <a:srgbClr val="C922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0375" y="4713889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9864" y="5169600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</a:t>
            </a:r>
            <a:r>
              <a:rPr lang="en-US" sz="2000" dirty="0" err="1" smtClean="0">
                <a:solidFill>
                  <a:srgbClr val="C922FF"/>
                </a:solidFill>
              </a:rPr>
              <a:t>ideaOf</a:t>
            </a:r>
            <a:r>
              <a:rPr lang="en-US" sz="2000" dirty="0" smtClean="0">
                <a:solidFill>
                  <a:srgbClr val="C922FF"/>
                </a:solidFill>
              </a:rPr>
              <a:t>  Bush +effect wars</a:t>
            </a:r>
            <a:endParaRPr lang="en-US" sz="2000" dirty="0">
              <a:solidFill>
                <a:srgbClr val="C922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9864" y="3661884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       Bush +effect wars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6" grpId="0"/>
      <p:bldP spid="17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infer that the triggering event is intentional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</a:t>
            </a:r>
            <a:r>
              <a:rPr lang="en-US" dirty="0" smtClean="0">
                <a:solidFill>
                  <a:srgbClr val="2F2B20"/>
                </a:solidFill>
              </a:rPr>
              <a:t>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0280" y="4321189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9319" y="3465234"/>
            <a:ext cx="4768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Bush +effect wars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9864" y="4860174"/>
            <a:ext cx="4559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Bush intend 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      Bush +effect wars</a:t>
            </a:r>
            <a:endParaRPr lang="en-US" sz="2000" dirty="0">
              <a:solidFill>
                <a:srgbClr val="C922FF"/>
              </a:solidFill>
            </a:endParaRPr>
          </a:p>
        </p:txBody>
      </p:sp>
      <p:grpSp>
        <p:nvGrpSpPr>
          <p:cNvPr id="22" name="Group 13"/>
          <p:cNvGrpSpPr/>
          <p:nvPr/>
        </p:nvGrpSpPr>
        <p:grpSpPr>
          <a:xfrm>
            <a:off x="1429602" y="2151659"/>
            <a:ext cx="6076459" cy="961484"/>
            <a:chOff x="1954193" y="1371626"/>
            <a:chExt cx="4828424" cy="845463"/>
          </a:xfrm>
        </p:grpSpPr>
        <p:grpSp>
          <p:nvGrpSpPr>
            <p:cNvPr id="23" name="Group 9"/>
            <p:cNvGrpSpPr/>
            <p:nvPr/>
          </p:nvGrpSpPr>
          <p:grpSpPr>
            <a:xfrm>
              <a:off x="1960303" y="1371626"/>
              <a:ext cx="4822315" cy="845463"/>
              <a:chOff x="869708" y="2270742"/>
              <a:chExt cx="5502682" cy="151202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869708" y="2360780"/>
                <a:ext cx="3966504" cy="142199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90326" y="2270742"/>
                <a:ext cx="4682064" cy="10164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  <a:sym typeface="Wingdings"/>
                  </a:rPr>
                  <a:t>A +effect T, where A is animate</a:t>
                </a:r>
              </a:p>
              <a:p>
                <a:r>
                  <a:rPr lang="en-US" dirty="0" err="1" smtClean="0">
                    <a:solidFill>
                      <a:srgbClr val="C922FF"/>
                    </a:solidFill>
                    <a:sym typeface="Wingdings"/>
                  </a:rPr>
                  <a:t></a:t>
                </a:r>
                <a:r>
                  <a:rPr lang="en-US" dirty="0" smtClean="0">
                    <a:solidFill>
                      <a:srgbClr val="C922FF"/>
                    </a:solidFill>
                    <a:sym typeface="Wingdings"/>
                  </a:rPr>
                  <a:t> A intend A +effect T</a:t>
                </a:r>
                <a:endParaRPr lang="en-US" i="1" dirty="0">
                  <a:solidFill>
                    <a:srgbClr val="C922FF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954193" y="1421972"/>
              <a:ext cx="716099" cy="3247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Rule6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5" grpId="0"/>
      <p:bldP spid="16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thus that Bush is positive toward the </a:t>
            </a:r>
            <a:r>
              <a:rPr lang="en-US" dirty="0" err="1" smtClean="0"/>
              <a:t>ideaOf</a:t>
            </a:r>
            <a:r>
              <a:rPr lang="en-US" dirty="0" smtClean="0"/>
              <a:t> doing the action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0280" y="4638727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9864" y="3534798"/>
            <a:ext cx="4409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</a:t>
            </a:r>
            <a:r>
              <a:rPr lang="en-US" sz="2000" dirty="0" smtClean="0">
                <a:solidFill>
                  <a:srgbClr val="3366FF"/>
                </a:solidFill>
              </a:rPr>
              <a:t>Bush intend 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             Bush +effect wars</a:t>
            </a:r>
            <a:endParaRPr lang="en-US" sz="2000" dirty="0">
              <a:solidFill>
                <a:srgbClr val="3366FF"/>
              </a:solidFill>
            </a:endParaRPr>
          </a:p>
        </p:txBody>
      </p:sp>
      <p:grpSp>
        <p:nvGrpSpPr>
          <p:cNvPr id="17" name="Group 13"/>
          <p:cNvGrpSpPr/>
          <p:nvPr/>
        </p:nvGrpSpPr>
        <p:grpSpPr>
          <a:xfrm>
            <a:off x="987842" y="2344944"/>
            <a:ext cx="6825710" cy="961483"/>
            <a:chOff x="1954193" y="1371627"/>
            <a:chExt cx="5423788" cy="845462"/>
          </a:xfrm>
        </p:grpSpPr>
        <p:grpSp>
          <p:nvGrpSpPr>
            <p:cNvPr id="18" name="Group 9"/>
            <p:cNvGrpSpPr/>
            <p:nvPr/>
          </p:nvGrpSpPr>
          <p:grpSpPr>
            <a:xfrm>
              <a:off x="1960303" y="1371627"/>
              <a:ext cx="5417678" cy="845462"/>
              <a:chOff x="869708" y="2270745"/>
              <a:chExt cx="6182043" cy="151202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69708" y="2360781"/>
                <a:ext cx="5777467" cy="142199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690326" y="2270745"/>
                <a:ext cx="5361425" cy="1113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3366FF"/>
                    </a:solidFill>
                    <a:sym typeface="Wingdings"/>
                  </a:rPr>
                  <a:t>A intend A +effect T</a:t>
                </a:r>
              </a:p>
              <a:p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 A positive sentiment toward A +effect T</a:t>
                </a:r>
                <a:endParaRPr lang="en-US" sz="2000" i="1" dirty="0">
                  <a:solidFill>
                    <a:srgbClr val="C922FF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954193" y="1421972"/>
              <a:ext cx="716099" cy="3247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Rule7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030409" y="4984962"/>
            <a:ext cx="38848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Bush positive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        Bush +effect wars</a:t>
            </a:r>
            <a:endParaRPr lang="en-US" sz="2000" dirty="0">
              <a:solidFill>
                <a:srgbClr val="C922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6" grpId="0"/>
      <p:bldP spid="2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a negative sentiment toward someone else’s sentiment, then you disagree with them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0280" y="4638727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366617" y="2344944"/>
            <a:ext cx="7710584" cy="1216936"/>
            <a:chOff x="1954193" y="1371627"/>
            <a:chExt cx="6027290" cy="848988"/>
          </a:xfrm>
        </p:grpSpPr>
        <p:grpSp>
          <p:nvGrpSpPr>
            <p:cNvPr id="8" name="Group 9"/>
            <p:cNvGrpSpPr/>
            <p:nvPr/>
          </p:nvGrpSpPr>
          <p:grpSpPr>
            <a:xfrm>
              <a:off x="1960303" y="1371627"/>
              <a:ext cx="6021180" cy="848988"/>
              <a:chOff x="869708" y="2270744"/>
              <a:chExt cx="6870691" cy="151833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69708" y="2360778"/>
                <a:ext cx="6870691" cy="142829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690326" y="2270744"/>
                <a:ext cx="6050073" cy="12672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3366FF"/>
                    </a:solidFill>
                    <a:sym typeface="Wingdings"/>
                  </a:rPr>
                  <a:t> S1 negative sentiment toward S2 positive sentiment toward Z</a:t>
                </a:r>
              </a:p>
              <a:p>
                <a:pPr>
                  <a:buFont typeface="Wingdings" pitchFamily="-105" charset="2"/>
                  <a:buChar char="à"/>
                </a:pP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S1 disagrees with S2 that </a:t>
                </a:r>
                <a:r>
                  <a:rPr lang="en-US" sz="2000" dirty="0" err="1" smtClean="0">
                    <a:solidFill>
                      <a:srgbClr val="C922FF"/>
                    </a:solidFill>
                    <a:sym typeface="Wingdings"/>
                  </a:rPr>
                  <a:t>isGood</a:t>
                </a: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 Z &amp; </a:t>
                </a:r>
              </a:p>
              <a:p>
                <a:pPr>
                  <a:buFont typeface="Wingdings" pitchFamily="-105" charset="2"/>
                  <a:buChar char="à"/>
                </a:pP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S1 negative sentiment toward Z</a:t>
                </a:r>
                <a:endParaRPr lang="en-US" sz="2000" dirty="0">
                  <a:solidFill>
                    <a:srgbClr val="C922FF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954193" y="1421972"/>
              <a:ext cx="716099" cy="257662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Rule3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030409" y="4984962"/>
            <a:ext cx="36957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disagrees with Bush that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</a:t>
            </a:r>
            <a:r>
              <a:rPr lang="en-US" sz="2000" dirty="0" err="1" smtClean="0">
                <a:solidFill>
                  <a:srgbClr val="C922FF"/>
                </a:solidFill>
              </a:rPr>
              <a:t>isGood</a:t>
            </a:r>
            <a:r>
              <a:rPr lang="en-US" sz="2000" dirty="0" smtClean="0">
                <a:solidFill>
                  <a:srgbClr val="C922FF"/>
                </a:solidFill>
              </a:rPr>
              <a:t> Bush +effect wars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Bush +effect wars</a:t>
            </a:r>
            <a:endParaRPr lang="en-US" sz="2000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7149" y="3604896"/>
            <a:ext cx="38848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</a:t>
            </a:r>
            <a:r>
              <a:rPr lang="en-US" sz="2000" dirty="0" smtClean="0">
                <a:solidFill>
                  <a:srgbClr val="3366FF"/>
                </a:solidFill>
              </a:rPr>
              <a:t>Bush positive sentiment toward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             </a:t>
            </a:r>
            <a:r>
              <a:rPr lang="en-US" sz="2000" dirty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rgbClr val="3366FF"/>
                </a:solidFill>
              </a:rPr>
              <a:t>Bush +effect wars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22" grpId="0"/>
      <p:bldP spid="1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Disagreeing with someone is a reason to be negative toward them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0280" y="4486861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1540042" y="2344944"/>
            <a:ext cx="4975869" cy="885599"/>
            <a:chOff x="1954193" y="1371627"/>
            <a:chExt cx="6199280" cy="848988"/>
          </a:xfrm>
        </p:grpSpPr>
        <p:grpSp>
          <p:nvGrpSpPr>
            <p:cNvPr id="8" name="Group 9"/>
            <p:cNvGrpSpPr/>
            <p:nvPr/>
          </p:nvGrpSpPr>
          <p:grpSpPr>
            <a:xfrm>
              <a:off x="1960303" y="1371627"/>
              <a:ext cx="6193170" cy="848988"/>
              <a:chOff x="869708" y="2270744"/>
              <a:chExt cx="7066949" cy="151833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69708" y="2360778"/>
                <a:ext cx="6870691" cy="142829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886584" y="2270744"/>
                <a:ext cx="6050073" cy="12136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3366FF"/>
                    </a:solidFill>
                    <a:sym typeface="Wingdings"/>
                  </a:rPr>
                  <a:t> S1 disagrees with S2 that *</a:t>
                </a: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 </a:t>
                </a:r>
              </a:p>
              <a:p>
                <a:pPr>
                  <a:buFont typeface="Wingdings" pitchFamily="-105" charset="2"/>
                  <a:buChar char="à"/>
                </a:pP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S1 negative sentiment toward S2</a:t>
                </a:r>
                <a:endParaRPr lang="en-US" sz="2000" dirty="0">
                  <a:solidFill>
                    <a:srgbClr val="C922FF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954193" y="1421972"/>
              <a:ext cx="897256" cy="354064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Rule4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030409" y="4984962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Bush</a:t>
            </a:r>
            <a:endParaRPr lang="en-US" sz="2000" dirty="0">
              <a:solidFill>
                <a:srgbClr val="C922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0954" y="3494448"/>
            <a:ext cx="3474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writer disagrees with Bush that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       </a:t>
            </a:r>
            <a:r>
              <a:rPr lang="en-US" sz="2000" dirty="0" err="1" smtClean="0">
                <a:solidFill>
                  <a:srgbClr val="3366FF"/>
                </a:solidFill>
              </a:rPr>
              <a:t>isGood</a:t>
            </a:r>
            <a:r>
              <a:rPr lang="en-US" sz="2000" dirty="0" smtClean="0">
                <a:solidFill>
                  <a:srgbClr val="3366FF"/>
                </a:solidFill>
              </a:rPr>
              <a:t>  Bush +effect wars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22" grpId="0"/>
      <p:bldP spid="1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have a new reason to infer that the writer is negative toward wars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0280" y="4638727"/>
            <a:ext cx="410764" cy="369332"/>
          </a:xfrm>
          <a:prstGeom prst="rect">
            <a:avLst/>
          </a:prstGeom>
          <a:noFill/>
          <a:ln>
            <a:solidFill>
              <a:srgbClr val="C92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922FF"/>
                </a:solidFill>
                <a:sym typeface="Wingdings"/>
              </a:rPr>
              <a:t></a:t>
            </a:r>
            <a:endParaRPr lang="en-US" dirty="0">
              <a:solidFill>
                <a:srgbClr val="C922FF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1263943" y="2386362"/>
            <a:ext cx="6025036" cy="1078880"/>
            <a:chOff x="1954194" y="1371627"/>
            <a:chExt cx="6027289" cy="726977"/>
          </a:xfrm>
        </p:grpSpPr>
        <p:grpSp>
          <p:nvGrpSpPr>
            <p:cNvPr id="8" name="Group 9"/>
            <p:cNvGrpSpPr/>
            <p:nvPr/>
          </p:nvGrpSpPr>
          <p:grpSpPr>
            <a:xfrm>
              <a:off x="1960303" y="1371627"/>
              <a:ext cx="6021180" cy="726977"/>
              <a:chOff x="869708" y="2270744"/>
              <a:chExt cx="6870691" cy="130012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69708" y="2360780"/>
                <a:ext cx="6870691" cy="121009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690326" y="2270744"/>
                <a:ext cx="6050073" cy="8832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3366FF"/>
                    </a:solidFill>
                    <a:sym typeface="Wingdings"/>
                  </a:rPr>
                  <a:t> S1 negative sentiment toward A +effect T</a:t>
                </a: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 </a:t>
                </a:r>
              </a:p>
              <a:p>
                <a:pPr>
                  <a:buFont typeface="Wingdings" pitchFamily="-105" charset="2"/>
                  <a:buChar char="à"/>
                </a:pPr>
                <a:r>
                  <a:rPr lang="en-US" sz="2000" dirty="0" smtClean="0">
                    <a:solidFill>
                      <a:srgbClr val="C922FF"/>
                    </a:solidFill>
                    <a:sym typeface="Wingdings"/>
                  </a:rPr>
                  <a:t>S1 negative sentiment toward T</a:t>
                </a:r>
                <a:endParaRPr lang="en-US" sz="2000" dirty="0">
                  <a:solidFill>
                    <a:srgbClr val="C922FF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954194" y="1421972"/>
              <a:ext cx="725265" cy="2488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Rule2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030409" y="4984962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wars</a:t>
            </a:r>
            <a:endParaRPr lang="en-US" sz="2000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7149" y="3604896"/>
            <a:ext cx="3673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writer negative sentiment toward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     Bush +effect wars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22" grpId="0"/>
      <p:bldP spid="1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Inferences toward wars</a:t>
            </a:r>
          </a:p>
          <a:p>
            <a:pPr lvl="1"/>
            <a:r>
              <a:rPr lang="en-US" i="1" dirty="0" smtClean="0"/>
              <a:t>writer has a negative sentiment toward wars</a:t>
            </a:r>
          </a:p>
          <a:p>
            <a:pPr lvl="1"/>
            <a:r>
              <a:rPr lang="en-US" i="1" dirty="0" smtClean="0"/>
              <a:t>writer believes that Bush has a positive sentiment toward wars </a:t>
            </a:r>
          </a:p>
          <a:p>
            <a:pPr lvl="1"/>
            <a:r>
              <a:rPr lang="en-US" i="1" dirty="0" smtClean="0"/>
              <a:t>writer has a negative sentiment toward Bush having a positive sentiment  toward wars</a:t>
            </a:r>
          </a:p>
          <a:p>
            <a:pPr lvl="1"/>
            <a:r>
              <a:rPr lang="en-US" i="1" dirty="0" smtClean="0"/>
              <a:t>…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109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addressed in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Conversational </a:t>
            </a:r>
            <a:r>
              <a:rPr lang="en-US" dirty="0" err="1">
                <a:solidFill>
                  <a:srgbClr val="0000FF"/>
                </a:solidFill>
              </a:rPr>
              <a:t>Implicatures</a:t>
            </a:r>
            <a:r>
              <a:rPr lang="en-US" dirty="0">
                <a:solidFill>
                  <a:srgbClr val="0000FF"/>
                </a:solidFill>
              </a:rPr>
              <a:t> -- defeasible inferences that may not go through in </a:t>
            </a:r>
            <a:r>
              <a:rPr lang="en-US" dirty="0" smtClean="0">
                <a:solidFill>
                  <a:srgbClr val="0000FF"/>
                </a:solidFill>
              </a:rPr>
              <a:t>context</a:t>
            </a:r>
          </a:p>
          <a:p>
            <a:r>
              <a:rPr lang="en-US" dirty="0"/>
              <a:t>Arising from inference over directly expressed </a:t>
            </a:r>
            <a:r>
              <a:rPr lang="en-US" i="1" dirty="0"/>
              <a:t>private states </a:t>
            </a:r>
            <a:endParaRPr lang="en-US" i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Events that positively or negatively affect entities </a:t>
            </a:r>
            <a:r>
              <a:rPr lang="en-US" i="1" dirty="0" smtClean="0">
                <a:solidFill>
                  <a:srgbClr val="3366FF"/>
                </a:solidFill>
              </a:rPr>
              <a:t>+/- effect  events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Footnote:  </a:t>
            </a:r>
            <a:r>
              <a:rPr lang="en-US" i="1" dirty="0" err="1" smtClean="0">
                <a:solidFill>
                  <a:srgbClr val="3366FF"/>
                </a:solidFill>
              </a:rPr>
              <a:t>goodFor</a:t>
            </a:r>
            <a:r>
              <a:rPr lang="en-US" i="1" dirty="0" smtClean="0">
                <a:solidFill>
                  <a:srgbClr val="3366FF"/>
                </a:solidFill>
              </a:rPr>
              <a:t>/</a:t>
            </a:r>
            <a:r>
              <a:rPr lang="en-US" i="1" dirty="0" err="1" smtClean="0">
                <a:solidFill>
                  <a:srgbClr val="3366FF"/>
                </a:solidFill>
              </a:rPr>
              <a:t>badFor</a:t>
            </a:r>
            <a:r>
              <a:rPr lang="en-US" i="1" dirty="0" smtClean="0">
                <a:solidFill>
                  <a:srgbClr val="3366FF"/>
                </a:solidFill>
              </a:rPr>
              <a:t> first few papers</a:t>
            </a:r>
          </a:p>
          <a:p>
            <a:endParaRPr lang="en-US" i="1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Oh no!  The voters defeated </a:t>
            </a:r>
            <a:r>
              <a:rPr lang="en-US" dirty="0" smtClean="0">
                <a:solidFill>
                  <a:srgbClr val="FF0000"/>
                </a:solidFill>
              </a:rPr>
              <a:t>[-effect] </a:t>
            </a:r>
            <a:r>
              <a:rPr lang="en-US" dirty="0" smtClean="0"/>
              <a:t>the bill.</a:t>
            </a:r>
          </a:p>
          <a:p>
            <a:r>
              <a:rPr lang="en-US" dirty="0" smtClean="0"/>
              <a:t>The bill would lower </a:t>
            </a:r>
            <a:r>
              <a:rPr lang="en-US" dirty="0" smtClean="0">
                <a:solidFill>
                  <a:srgbClr val="FF0000"/>
                </a:solidFill>
              </a:rPr>
              <a:t>[-effect] </a:t>
            </a:r>
            <a:r>
              <a:rPr lang="en-US" dirty="0" smtClean="0"/>
              <a:t>health care costs, which would be a tremendous positive change across the entire health-care system</a:t>
            </a:r>
          </a:p>
          <a:p>
            <a:r>
              <a:rPr lang="en-US" dirty="0" smtClean="0"/>
              <a:t>The bill will curb </a:t>
            </a:r>
            <a:r>
              <a:rPr lang="en-US" dirty="0" smtClean="0">
                <a:solidFill>
                  <a:srgbClr val="FF0000"/>
                </a:solidFill>
              </a:rPr>
              <a:t>[-effect] </a:t>
            </a:r>
            <a:r>
              <a:rPr lang="en-US" dirty="0" smtClean="0"/>
              <a:t>skyrocketing health care costs.</a:t>
            </a:r>
          </a:p>
          <a:p>
            <a:pPr marL="114300" indent="0">
              <a:buNone/>
            </a:pPr>
            <a:r>
              <a:rPr lang="en-US" dirty="0" smtClean="0"/>
              <a:t>  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5418-B6E4-8546-A4F4-19FD9268B465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MPQA annotators marked the writer’s negative sentiment, choosing long spans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They were not able to pinpoint any clear sentiment phrases</a:t>
            </a:r>
          </a:p>
          <a:p>
            <a:r>
              <a:rPr lang="en-US" dirty="0" smtClean="0"/>
              <a:t>A machine learning system trained on such examples would have difficulty recognizing such sentiments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The </a:t>
            </a:r>
            <a:r>
              <a:rPr lang="en-US" dirty="0" err="1" smtClean="0">
                <a:solidFill>
                  <a:srgbClr val="3366FF"/>
                </a:solidFill>
              </a:rPr>
              <a:t>implicature</a:t>
            </a:r>
            <a:r>
              <a:rPr lang="en-US" dirty="0" smtClean="0">
                <a:solidFill>
                  <a:srgbClr val="3366FF"/>
                </a:solidFill>
              </a:rPr>
              <a:t> system is able to infer the writer’s negative sentiment toward the trigger event from</a:t>
            </a:r>
          </a:p>
          <a:p>
            <a:pPr lvl="1"/>
            <a:r>
              <a:rPr lang="en-US" dirty="0" smtClean="0"/>
              <a:t>The negative connotation of </a:t>
            </a:r>
            <a:r>
              <a:rPr lang="en-US" i="1" dirty="0" smtClean="0"/>
              <a:t>war</a:t>
            </a:r>
          </a:p>
          <a:p>
            <a:pPr lvl="1"/>
            <a:r>
              <a:rPr lang="en-US" dirty="0" smtClean="0"/>
              <a:t>The  effect event information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2F2B20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for both explicit and implicit sentiment</a:t>
            </a:r>
          </a:p>
          <a:p>
            <a:r>
              <a:rPr lang="en-US" dirty="0" smtClean="0"/>
              <a:t>Introduced opinion </a:t>
            </a:r>
            <a:r>
              <a:rPr lang="en-US" dirty="0" err="1" smtClean="0"/>
              <a:t>implicatures</a:t>
            </a:r>
            <a:endParaRPr lang="en-US" dirty="0" smtClean="0"/>
          </a:p>
          <a:p>
            <a:r>
              <a:rPr lang="en-US" dirty="0" smtClean="0"/>
              <a:t>Idea of sentiment propagation among entities and events</a:t>
            </a:r>
          </a:p>
          <a:p>
            <a:r>
              <a:rPr lang="en-US" dirty="0" smtClean="0"/>
              <a:t>Addressed sense ambiguities for a necessary information extraction task (+/-events)</a:t>
            </a:r>
          </a:p>
          <a:p>
            <a:r>
              <a:rPr lang="en-US" dirty="0" smtClean="0"/>
              <a:t>Identified several related ambiguities</a:t>
            </a:r>
          </a:p>
          <a:p>
            <a:r>
              <a:rPr lang="en-US" dirty="0" smtClean="0"/>
              <a:t>Exploited </a:t>
            </a:r>
            <a:r>
              <a:rPr lang="en-US" dirty="0" err="1" smtClean="0"/>
              <a:t>implicatures</a:t>
            </a:r>
            <a:r>
              <a:rPr lang="en-US" dirty="0"/>
              <a:t> </a:t>
            </a:r>
            <a:r>
              <a:rPr lang="en-US" dirty="0" smtClean="0"/>
              <a:t>to define constraints for joint prediction</a:t>
            </a:r>
          </a:p>
          <a:p>
            <a:pPr lvl="1"/>
            <a:r>
              <a:rPr lang="en-US" dirty="0" smtClean="0"/>
              <a:t>Integer Linear Programming model</a:t>
            </a:r>
          </a:p>
          <a:p>
            <a:pPr lvl="1"/>
            <a:r>
              <a:rPr lang="en-US" dirty="0" smtClean="0"/>
              <a:t>Probabilistic Soft Logic Models for ambitious sentiment analysis</a:t>
            </a:r>
          </a:p>
          <a:p>
            <a:r>
              <a:rPr lang="en-US" dirty="0" smtClean="0"/>
              <a:t>Ended with a rule-based system with fuller rule  set and richer inference mechanisms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112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04" y="403733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rda_old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29250"/>
            <a:ext cx="14478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DHS_for_pp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582" y="4801238"/>
            <a:ext cx="20574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21257" y="2189688"/>
            <a:ext cx="2248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Thank You</a:t>
            </a:r>
            <a:endParaRPr lang="en-US" sz="3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56443" y="567866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DARPA DEFT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6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GoodFor</a:t>
            </a:r>
            <a:r>
              <a:rPr lang="en-US" dirty="0"/>
              <a:t>/</a:t>
            </a:r>
            <a:r>
              <a:rPr lang="en-US" dirty="0" err="1"/>
              <a:t>BadFor</a:t>
            </a:r>
            <a:r>
              <a:rPr lang="en-US" dirty="0"/>
              <a:t> Corpus </a:t>
            </a:r>
            <a:r>
              <a:rPr lang="en-US" sz="1800" dirty="0"/>
              <a:t>(Deng et al., </a:t>
            </a:r>
            <a:r>
              <a:rPr lang="en-US" sz="1800" dirty="0" smtClean="0"/>
              <a:t>ACL2013)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134 political editorials</a:t>
            </a:r>
          </a:p>
          <a:p>
            <a:pPr lvl="1"/>
            <a:r>
              <a:rPr lang="en-US" dirty="0"/>
              <a:t>e.g. &lt;bill, lower, healthcare costs&gt;</a:t>
            </a:r>
          </a:p>
          <a:p>
            <a:pPr lvl="1"/>
            <a:r>
              <a:rPr lang="en-US" dirty="0"/>
              <a:t>e.g. &lt;positive, </a:t>
            </a:r>
            <a:r>
              <a:rPr lang="en-US" dirty="0" err="1"/>
              <a:t>badFor</a:t>
            </a:r>
            <a:r>
              <a:rPr lang="en-US" dirty="0"/>
              <a:t>, negative</a:t>
            </a:r>
            <a:r>
              <a:rPr lang="en-US" dirty="0" smtClean="0"/>
              <a:t>&gt;</a:t>
            </a:r>
          </a:p>
          <a:p>
            <a:pPr lvl="1"/>
            <a:r>
              <a:rPr lang="en-US" b="1" dirty="0" smtClean="0"/>
              <a:t>writer’s</a:t>
            </a:r>
            <a:r>
              <a:rPr lang="en-US" dirty="0" smtClean="0"/>
              <a:t> sentiments toward agent and theme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almost 20% sentences have clear </a:t>
            </a:r>
            <a:r>
              <a:rPr lang="en-US" dirty="0" err="1"/>
              <a:t>goodFor</a:t>
            </a:r>
            <a:r>
              <a:rPr lang="en-US" dirty="0"/>
              <a:t>/</a:t>
            </a:r>
            <a:r>
              <a:rPr lang="en-US" dirty="0" err="1"/>
              <a:t>badFor</a:t>
            </a:r>
            <a:r>
              <a:rPr lang="en-US" dirty="0"/>
              <a:t> events</a:t>
            </a:r>
          </a:p>
          <a:p>
            <a:pPr lvl="1"/>
            <a:r>
              <a:rPr lang="en-US" dirty="0"/>
              <a:t>available at </a:t>
            </a:r>
            <a:r>
              <a:rPr lang="en-US" u="sng" dirty="0" err="1" smtClean="0">
                <a:solidFill>
                  <a:srgbClr val="0000FF"/>
                </a:solidFill>
              </a:rPr>
              <a:t>mpqa.cs.pitt.edu</a:t>
            </a:r>
            <a:endParaRPr lang="en-US" u="sng" dirty="0" smtClean="0">
              <a:solidFill>
                <a:srgbClr val="0000FF"/>
              </a:solidFill>
            </a:endParaRPr>
          </a:p>
          <a:p>
            <a:endParaRPr lang="en-US" u="sng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GoodFor</a:t>
            </a:r>
            <a:r>
              <a:rPr lang="en-US" dirty="0"/>
              <a:t>/</a:t>
            </a:r>
            <a:r>
              <a:rPr lang="en-US" dirty="0" err="1"/>
              <a:t>BadFor</a:t>
            </a:r>
            <a:r>
              <a:rPr lang="en-US" dirty="0"/>
              <a:t> </a:t>
            </a:r>
            <a:r>
              <a:rPr lang="en-US" dirty="0" smtClean="0"/>
              <a:t>Corpus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FD8A-E2D0-8E48-937F-9532897DFFB6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Intelligent Systems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2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Polarities relevant to sentiment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been much work in sentiment analysis developing lexicons</a:t>
            </a:r>
          </a:p>
          <a:p>
            <a:r>
              <a:rPr lang="en-US" dirty="0" smtClean="0"/>
              <a:t>It turns out there are several related polarities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Sentiment lexicons </a:t>
            </a:r>
            <a:r>
              <a:rPr lang="en-US" sz="1600" dirty="0" smtClean="0">
                <a:solidFill>
                  <a:srgbClr val="3366FF"/>
                </a:solidFill>
              </a:rPr>
              <a:t>[</a:t>
            </a:r>
            <a:r>
              <a:rPr lang="en-US" sz="1600" dirty="0" err="1" smtClean="0">
                <a:solidFill>
                  <a:srgbClr val="3366FF"/>
                </a:solidFill>
              </a:rPr>
              <a:t>Esuli</a:t>
            </a:r>
            <a:r>
              <a:rPr lang="en-US" sz="1600" dirty="0" smtClean="0">
                <a:solidFill>
                  <a:srgbClr val="3366FF"/>
                </a:solidFill>
              </a:rPr>
              <a:t> and </a:t>
            </a:r>
            <a:r>
              <a:rPr lang="en-US" sz="1600" dirty="0" err="1" smtClean="0">
                <a:solidFill>
                  <a:srgbClr val="3366FF"/>
                </a:solidFill>
              </a:rPr>
              <a:t>Sebastiani</a:t>
            </a:r>
            <a:r>
              <a:rPr lang="en-US" sz="1600" dirty="0" smtClean="0">
                <a:solidFill>
                  <a:srgbClr val="3366FF"/>
                </a:solidFill>
              </a:rPr>
              <a:t> 2006; Hu and Liu 2002]</a:t>
            </a:r>
          </a:p>
          <a:p>
            <a:pPr lvl="2"/>
            <a:r>
              <a:rPr lang="en-US" sz="1800" dirty="0" smtClean="0">
                <a:solidFill>
                  <a:srgbClr val="2F2B20"/>
                </a:solidFill>
              </a:rPr>
              <a:t>Explicit sentiment words – </a:t>
            </a:r>
            <a:r>
              <a:rPr lang="en-US" sz="1800" i="1" dirty="0" smtClean="0">
                <a:solidFill>
                  <a:srgbClr val="FF0000"/>
                </a:solidFill>
              </a:rPr>
              <a:t>happy, idiot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Connotation lexicons </a:t>
            </a:r>
            <a:r>
              <a:rPr lang="en-US" sz="1600" dirty="0" smtClean="0">
                <a:solidFill>
                  <a:srgbClr val="3366FF"/>
                </a:solidFill>
              </a:rPr>
              <a:t>[Kang et al. 2014]</a:t>
            </a:r>
          </a:p>
          <a:p>
            <a:pPr lvl="2"/>
            <a:r>
              <a:rPr lang="en-US" sz="1800" dirty="0" smtClean="0">
                <a:solidFill>
                  <a:srgbClr val="2F2B20"/>
                </a:solidFill>
              </a:rPr>
              <a:t>Words with positive and negative associations </a:t>
            </a:r>
            <a:r>
              <a:rPr lang="en-US" sz="1800" i="1" dirty="0" smtClean="0">
                <a:solidFill>
                  <a:srgbClr val="2F2B20"/>
                </a:solidFill>
              </a:rPr>
              <a:t>– </a:t>
            </a:r>
            <a:r>
              <a:rPr lang="en-US" sz="1800" i="1" dirty="0" smtClean="0">
                <a:solidFill>
                  <a:srgbClr val="FF0000"/>
                </a:solidFill>
              </a:rPr>
              <a:t>puppy, war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+/Effect lexicons </a:t>
            </a:r>
            <a:r>
              <a:rPr lang="en-US" sz="1800" dirty="0" smtClean="0">
                <a:solidFill>
                  <a:srgbClr val="3366FF"/>
                </a:solidFill>
              </a:rPr>
              <a:t>[current topic]</a:t>
            </a:r>
          </a:p>
          <a:p>
            <a:pPr lvl="2"/>
            <a:r>
              <a:rPr lang="en-US" dirty="0" smtClean="0"/>
              <a:t>+/- effects on entities – </a:t>
            </a:r>
            <a:r>
              <a:rPr lang="en-US" i="1" dirty="0" smtClean="0">
                <a:solidFill>
                  <a:srgbClr val="FF0000"/>
                </a:solidFill>
              </a:rPr>
              <a:t>create/destroy, gain/lose, benefit/injure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WordNet</a:t>
            </a:r>
            <a:r>
              <a:rPr lang="en-US" dirty="0" smtClean="0"/>
              <a:t> Entry for </a:t>
            </a:r>
            <a:r>
              <a:rPr lang="en-US" i="1" dirty="0" smtClean="0"/>
              <a:t>perpetrate: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r>
              <a:rPr lang="en-US" b="1" dirty="0" smtClean="0">
                <a:solidFill>
                  <a:srgbClr val="2F2B20"/>
                </a:solidFill>
              </a:rPr>
              <a:t>Perpetrate: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2F2B20"/>
                </a:solidFill>
              </a:rPr>
              <a:t>S: (v) perpetrate, commit, pull (perform an act, usually with a negative connotation) “perpetrate a crime”; “pull a bank robbery”</a:t>
            </a:r>
            <a:endParaRPr lang="en-US" dirty="0">
              <a:solidFill>
                <a:srgbClr val="2F2B20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Non-sentiment-bearing </a:t>
            </a:r>
            <a:r>
              <a:rPr lang="en-US" dirty="0" smtClean="0">
                <a:solidFill>
                  <a:srgbClr val="2F2B20"/>
                </a:solidFill>
              </a:rPr>
              <a:t>in </a:t>
            </a:r>
            <a:r>
              <a:rPr lang="en-US" dirty="0" err="1" smtClean="0">
                <a:solidFill>
                  <a:srgbClr val="2F2B20"/>
                </a:solidFill>
              </a:rPr>
              <a:t>SentiWordNet</a:t>
            </a:r>
            <a:endParaRPr lang="en-US" sz="1600" dirty="0" smtClean="0">
              <a:solidFill>
                <a:srgbClr val="2F2B2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Negative connotation </a:t>
            </a:r>
          </a:p>
          <a:p>
            <a:r>
              <a:rPr lang="en-US" dirty="0" smtClean="0">
                <a:solidFill>
                  <a:srgbClr val="38AD08"/>
                </a:solidFill>
              </a:rPr>
              <a:t>+Effect  </a:t>
            </a:r>
            <a:r>
              <a:rPr lang="en-US" dirty="0" smtClean="0"/>
              <a:t>since it brings the crime into existence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3200" dirty="0"/>
              <a:t>The bill would lower health care costs, which would be a tremendous </a:t>
            </a:r>
            <a:r>
              <a:rPr lang="en-US" sz="3200" dirty="0" smtClean="0"/>
              <a:t>positive </a:t>
            </a:r>
            <a:r>
              <a:rPr lang="en-US" sz="3200" dirty="0"/>
              <a:t>change across the entire health-care system.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15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3200" dirty="0"/>
              <a:t>The bill would lower health care costs, which would be </a:t>
            </a:r>
            <a:r>
              <a:rPr lang="en-US" sz="3200" dirty="0">
                <a:solidFill>
                  <a:srgbClr val="38AD08"/>
                </a:solidFill>
              </a:rPr>
              <a:t>a tremendous </a:t>
            </a:r>
            <a:r>
              <a:rPr lang="en-US" sz="3200" dirty="0" smtClean="0">
                <a:solidFill>
                  <a:srgbClr val="38AD08"/>
                </a:solidFill>
              </a:rPr>
              <a:t>positive </a:t>
            </a:r>
            <a:r>
              <a:rPr lang="en-US" sz="3200" dirty="0">
                <a:solidFill>
                  <a:srgbClr val="38AD08"/>
                </a:solidFill>
              </a:rPr>
              <a:t>change</a:t>
            </a:r>
            <a:r>
              <a:rPr lang="en-US" sz="3200" dirty="0">
                <a:solidFill>
                  <a:srgbClr val="008000"/>
                </a:solidFill>
              </a:rPr>
              <a:t> </a:t>
            </a:r>
            <a:r>
              <a:rPr lang="en-US" sz="3200" dirty="0"/>
              <a:t>across the entire health-care system.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92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8480" y="2130778"/>
            <a:ext cx="6129744" cy="493889"/>
          </a:xfrm>
          <a:prstGeom prst="rect">
            <a:avLst/>
          </a:prstGeom>
          <a:solidFill>
            <a:srgbClr val="38AD08">
              <a:alpha val="7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3200" dirty="0"/>
              <a:t>The bill would lower health care costs, which would be </a:t>
            </a:r>
            <a:r>
              <a:rPr lang="en-US" sz="3200" dirty="0">
                <a:solidFill>
                  <a:srgbClr val="38AD08"/>
                </a:solidFill>
              </a:rPr>
              <a:t>a tremendous </a:t>
            </a:r>
            <a:r>
              <a:rPr lang="en-US" sz="3200" dirty="0" smtClean="0">
                <a:solidFill>
                  <a:srgbClr val="38AD08"/>
                </a:solidFill>
              </a:rPr>
              <a:t>positive </a:t>
            </a:r>
            <a:r>
              <a:rPr lang="en-US" sz="3200" dirty="0">
                <a:solidFill>
                  <a:srgbClr val="38AD08"/>
                </a:solidFill>
              </a:rPr>
              <a:t>change </a:t>
            </a:r>
            <a:r>
              <a:rPr lang="en-US" sz="3200" dirty="0"/>
              <a:t>across the entire health-care system.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449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8480" y="2130778"/>
            <a:ext cx="6129744" cy="493889"/>
          </a:xfrm>
          <a:prstGeom prst="rect">
            <a:avLst/>
          </a:prstGeom>
          <a:solidFill>
            <a:srgbClr val="38AD08">
              <a:alpha val="7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3200" u="sng" dirty="0"/>
              <a:t>The bill </a:t>
            </a:r>
            <a:r>
              <a:rPr lang="en-US" sz="3200" dirty="0"/>
              <a:t>would </a:t>
            </a:r>
            <a:r>
              <a:rPr lang="en-US" sz="3200" u="sng" dirty="0"/>
              <a:t>lower</a:t>
            </a:r>
            <a:r>
              <a:rPr lang="en-US" sz="3200" dirty="0"/>
              <a:t> </a:t>
            </a:r>
            <a:r>
              <a:rPr lang="en-US" sz="3200" u="sng" dirty="0"/>
              <a:t>health care costs</a:t>
            </a:r>
            <a:r>
              <a:rPr lang="en-US" sz="3200" dirty="0"/>
              <a:t>, which would be </a:t>
            </a:r>
            <a:r>
              <a:rPr lang="en-US" sz="3200" dirty="0">
                <a:solidFill>
                  <a:srgbClr val="38AD08"/>
                </a:solidFill>
              </a:rPr>
              <a:t>a tremendous </a:t>
            </a:r>
            <a:r>
              <a:rPr lang="en-US" sz="3200" dirty="0" smtClean="0">
                <a:solidFill>
                  <a:srgbClr val="38AD08"/>
                </a:solidFill>
              </a:rPr>
              <a:t>positive </a:t>
            </a:r>
            <a:r>
              <a:rPr lang="en-US" sz="3200" dirty="0">
                <a:solidFill>
                  <a:srgbClr val="38AD08"/>
                </a:solidFill>
              </a:rPr>
              <a:t>change </a:t>
            </a:r>
            <a:r>
              <a:rPr lang="en-US" sz="3200" dirty="0"/>
              <a:t>across the entire health-care system.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98889" y="762000"/>
            <a:ext cx="43462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&lt;agent, -Effect, theme&gt;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665111" y="1346776"/>
            <a:ext cx="1679222" cy="671113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3539423" y="1346776"/>
            <a:ext cx="1032578" cy="671113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9667" y="1346776"/>
            <a:ext cx="0" cy="671113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52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8AD08"/>
                </a:solidFill>
              </a:rPr>
              <a:t>Tremendous positive change</a:t>
            </a:r>
            <a:endParaRPr lang="en-US" sz="14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lower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283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</p:spTree>
    <p:extLst>
      <p:ext uri="{BB962C8B-B14F-4D97-AF65-F5344CB8AC3E}">
        <p14:creationId xmlns:p14="http://schemas.microsoft.com/office/powerpoint/2010/main" val="83194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</p:spTree>
    <p:extLst>
      <p:ext uri="{BB962C8B-B14F-4D97-AF65-F5344CB8AC3E}">
        <p14:creationId xmlns:p14="http://schemas.microsoft.com/office/powerpoint/2010/main" val="64772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-sentiment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</p:spTree>
    <p:extLst>
      <p:ext uri="{BB962C8B-B14F-4D97-AF65-F5344CB8AC3E}">
        <p14:creationId xmlns:p14="http://schemas.microsoft.com/office/powerpoint/2010/main" val="138476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 and Opinion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great deal of recent work </a:t>
            </a:r>
            <a:r>
              <a:rPr lang="en-US" sz="1600" dirty="0">
                <a:solidFill>
                  <a:srgbClr val="3366FF"/>
                </a:solidFill>
              </a:rPr>
              <a:t>[</a:t>
            </a:r>
            <a:r>
              <a:rPr lang="en-US" sz="1600" dirty="0" smtClean="0">
                <a:solidFill>
                  <a:srgbClr val="3366FF"/>
                </a:solidFill>
              </a:rPr>
              <a:t>Liu 2012; 2015; Pang and Lee 2008</a:t>
            </a:r>
            <a:r>
              <a:rPr lang="en-US" sz="1600" dirty="0">
                <a:solidFill>
                  <a:srgbClr val="3366FF"/>
                </a:solidFill>
              </a:rPr>
              <a:t>]</a:t>
            </a:r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Many different terms</a:t>
            </a:r>
          </a:p>
          <a:p>
            <a:r>
              <a:rPr lang="en-US" dirty="0" smtClean="0"/>
              <a:t>Ours </a:t>
            </a:r>
            <a:r>
              <a:rPr lang="en-US" sz="1600" dirty="0" smtClean="0">
                <a:solidFill>
                  <a:srgbClr val="3366FF"/>
                </a:solidFill>
              </a:rPr>
              <a:t>[Wiebe CL 1994&amp;2004; Wiebe et al. LRE 2005; Deng &amp; Wiebe NAACL2015]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Opinion</a:t>
            </a:r>
            <a:r>
              <a:rPr lang="en-US" dirty="0" smtClean="0"/>
              <a:t> (general term)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Private State</a:t>
            </a:r>
            <a:r>
              <a:rPr lang="en-US" dirty="0" smtClean="0">
                <a:solidFill>
                  <a:srgbClr val="3366FF"/>
                </a:solidFill>
              </a:rPr>
              <a:t>:  &lt;source, attitude, target&gt;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Sentiment:</a:t>
            </a:r>
            <a:r>
              <a:rPr lang="en-US" dirty="0" smtClean="0"/>
              <a:t> positive and negative evaluations and emotions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Subjective expression:</a:t>
            </a:r>
            <a:r>
              <a:rPr lang="en-US" dirty="0" smtClean="0"/>
              <a:t> linguistic expression of a private state</a:t>
            </a:r>
          </a:p>
          <a:p>
            <a:r>
              <a:rPr lang="en-US" dirty="0" smtClean="0"/>
              <a:t>Many advances have been made in NLP</a:t>
            </a:r>
          </a:p>
          <a:p>
            <a:pPr lvl="1"/>
            <a:r>
              <a:rPr lang="en-US" dirty="0" smtClean="0"/>
              <a:t>Assess the overall sentiment of a document</a:t>
            </a:r>
          </a:p>
          <a:p>
            <a:pPr lvl="1"/>
            <a:r>
              <a:rPr lang="en-US" dirty="0" smtClean="0"/>
              <a:t>Assess whether a sentence is opinionated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Fine-grained extraction of opinion frames</a:t>
            </a:r>
            <a:r>
              <a:rPr lang="en-US" i="1" dirty="0" smtClean="0">
                <a:solidFill>
                  <a:srgbClr val="FF0000"/>
                </a:solidFill>
              </a:rPr>
              <a:t> ...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9983-341F-6A48-A67A-170FB0A15584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4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-sentiment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/>
          <p:cNvSpPr/>
          <p:nvPr/>
        </p:nvSpPr>
        <p:spPr>
          <a:xfrm>
            <a:off x="2789438" y="3835993"/>
            <a:ext cx="2088444" cy="834776"/>
          </a:xfrm>
          <a:prstGeom prst="cloudCallout">
            <a:avLst>
              <a:gd name="adj1" fmla="val -95726"/>
              <a:gd name="adj2" fmla="val -54760"/>
            </a:avLst>
          </a:prstGeom>
          <a:noFill/>
          <a:ln w="3810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7F7F7F"/>
                </a:solidFill>
              </a:rPr>
              <a:t>?</a:t>
            </a: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92086" y="4253243"/>
            <a:ext cx="2684059" cy="1193902"/>
          </a:xfrm>
          <a:prstGeom prst="bentConnector3">
            <a:avLst>
              <a:gd name="adj1" fmla="val 55"/>
            </a:avLst>
          </a:prstGeom>
          <a:ln w="38100">
            <a:solidFill>
              <a:srgbClr val="7F7F7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</p:spTree>
    <p:extLst>
      <p:ext uri="{BB962C8B-B14F-4D97-AF65-F5344CB8AC3E}">
        <p14:creationId xmlns:p14="http://schemas.microsoft.com/office/powerpoint/2010/main" val="43567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-sentiment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/>
          <p:cNvSpPr/>
          <p:nvPr/>
        </p:nvSpPr>
        <p:spPr>
          <a:xfrm>
            <a:off x="2789438" y="3835993"/>
            <a:ext cx="2088444" cy="834776"/>
          </a:xfrm>
          <a:prstGeom prst="cloudCallout">
            <a:avLst>
              <a:gd name="adj1" fmla="val -95726"/>
              <a:gd name="adj2" fmla="val -54760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92086" y="4253243"/>
            <a:ext cx="2684059" cy="1193902"/>
          </a:xfrm>
          <a:prstGeom prst="bentConnector3">
            <a:avLst>
              <a:gd name="adj1" fmla="val 55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</p:spTree>
    <p:extLst>
      <p:ext uri="{BB962C8B-B14F-4D97-AF65-F5344CB8AC3E}">
        <p14:creationId xmlns:p14="http://schemas.microsoft.com/office/powerpoint/2010/main" val="177820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-sentiment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/>
          <p:cNvSpPr/>
          <p:nvPr/>
        </p:nvSpPr>
        <p:spPr>
          <a:xfrm>
            <a:off x="2789438" y="3835993"/>
            <a:ext cx="2088444" cy="834776"/>
          </a:xfrm>
          <a:prstGeom prst="cloudCallout">
            <a:avLst>
              <a:gd name="adj1" fmla="val -95726"/>
              <a:gd name="adj2" fmla="val -54760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92086" y="4253243"/>
            <a:ext cx="2684059" cy="1193902"/>
          </a:xfrm>
          <a:prstGeom prst="bentConnector3">
            <a:avLst>
              <a:gd name="adj1" fmla="val 55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280" y="310445"/>
            <a:ext cx="83210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bill would lower health care costs, which would be </a:t>
            </a:r>
            <a:r>
              <a:rPr lang="en-US" sz="2400" dirty="0" smtClean="0">
                <a:solidFill>
                  <a:srgbClr val="38AD08"/>
                </a:solidFill>
              </a:rPr>
              <a:t>a</a:t>
            </a:r>
            <a:r>
              <a:rPr lang="zh-CN" altLang="en-US" sz="2400" dirty="0" smtClean="0">
                <a:solidFill>
                  <a:srgbClr val="38AD08"/>
                </a:solidFill>
              </a:rPr>
              <a:t> </a:t>
            </a:r>
            <a:r>
              <a:rPr lang="en-US" sz="2400" dirty="0" smtClean="0">
                <a:solidFill>
                  <a:srgbClr val="38AD08"/>
                </a:solidFill>
              </a:rPr>
              <a:t>tremendous </a:t>
            </a:r>
            <a:r>
              <a:rPr lang="en-US" sz="2400" dirty="0">
                <a:solidFill>
                  <a:srgbClr val="38AD08"/>
                </a:solidFill>
              </a:rPr>
              <a:t>positive change </a:t>
            </a:r>
            <a:r>
              <a:rPr lang="en-US" sz="2400" dirty="0"/>
              <a:t>across the entire </a:t>
            </a:r>
            <a:r>
              <a:rPr lang="en-US" sz="2400" dirty="0" smtClean="0"/>
              <a:t>healthcare </a:t>
            </a:r>
            <a:r>
              <a:rPr lang="en-US" sz="2400" dirty="0"/>
              <a:t>system. </a:t>
            </a:r>
          </a:p>
        </p:txBody>
      </p:sp>
    </p:spTree>
    <p:extLst>
      <p:ext uri="{BB962C8B-B14F-4D97-AF65-F5344CB8AC3E}">
        <p14:creationId xmlns:p14="http://schemas.microsoft.com/office/powerpoint/2010/main" val="138569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4000" dirty="0"/>
              <a:t>The bill would curb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skyrocketing </a:t>
            </a:r>
            <a:r>
              <a:rPr lang="en-US" sz="4000" dirty="0"/>
              <a:t>health care </a:t>
            </a:r>
            <a:r>
              <a:rPr lang="en-US" sz="4000" dirty="0" smtClean="0"/>
              <a:t>costs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94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4000" dirty="0"/>
              <a:t>The bill would curb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skyrocketing </a:t>
            </a:r>
            <a:r>
              <a:rPr lang="en-US" sz="4000" dirty="0"/>
              <a:t>health care </a:t>
            </a:r>
            <a:r>
              <a:rPr lang="en-US" sz="4000" dirty="0" smtClean="0"/>
              <a:t>costs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406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1681" y="3189111"/>
            <a:ext cx="3434080" cy="493889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4000" dirty="0"/>
              <a:t>The bill would curb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skyrocketing </a:t>
            </a:r>
            <a:r>
              <a:rPr lang="en-US" sz="4000" dirty="0"/>
              <a:t>health care </a:t>
            </a:r>
            <a:r>
              <a:rPr lang="en-US" sz="4000" dirty="0" smtClean="0"/>
              <a:t>costs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227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81681" y="3189111"/>
            <a:ext cx="3434080" cy="493889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86891"/>
          </a:xfrm>
        </p:spPr>
        <p:txBody>
          <a:bodyPr>
            <a:normAutofit/>
          </a:bodyPr>
          <a:lstStyle/>
          <a:p>
            <a:r>
              <a:rPr lang="en-US" sz="4000" dirty="0"/>
              <a:t>The </a:t>
            </a:r>
            <a:r>
              <a:rPr lang="en-US" sz="4000" u="sng" dirty="0"/>
              <a:t>bill</a:t>
            </a:r>
            <a:r>
              <a:rPr lang="en-US" sz="4000" dirty="0"/>
              <a:t> would </a:t>
            </a:r>
            <a:r>
              <a:rPr lang="en-US" sz="4000" u="sng" dirty="0"/>
              <a:t>curb</a:t>
            </a:r>
            <a:r>
              <a:rPr lang="en-US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skyrocketing </a:t>
            </a:r>
            <a:r>
              <a:rPr lang="en-US" sz="4000" u="sng" dirty="0"/>
              <a:t>health care </a:t>
            </a:r>
            <a:r>
              <a:rPr lang="en-US" sz="4000" u="sng" dirty="0" smtClean="0"/>
              <a:t>costs</a:t>
            </a:r>
            <a:r>
              <a:rPr lang="en-US" sz="40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6889" y="1030111"/>
            <a:ext cx="5870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&lt;agent, -Effect, </a:t>
            </a:r>
            <a:r>
              <a:rPr lang="en-US" altLang="zh-CN" sz="3600" dirty="0" smtClean="0"/>
              <a:t>theme</a:t>
            </a:r>
            <a:r>
              <a:rPr lang="en-US" sz="3600" dirty="0" smtClean="0"/>
              <a:t>&gt;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857903" y="1676442"/>
            <a:ext cx="1373541" cy="849447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2"/>
          </p:cNvCxnSpPr>
          <p:nvPr/>
        </p:nvCxnSpPr>
        <p:spPr>
          <a:xfrm flipH="1">
            <a:off x="4009778" y="1676442"/>
            <a:ext cx="562222" cy="1004669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56121" y="1676442"/>
            <a:ext cx="625768" cy="1413891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69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curb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1467556" y="1322868"/>
            <a:ext cx="3256185" cy="834776"/>
          </a:xfrm>
          <a:prstGeom prst="cloudCallout">
            <a:avLst>
              <a:gd name="adj1" fmla="val -47916"/>
              <a:gd name="adj2" fmla="val 230919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skyrocketing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51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-sentiment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</p:spTree>
    <p:extLst>
      <p:ext uri="{BB962C8B-B14F-4D97-AF65-F5344CB8AC3E}">
        <p14:creationId xmlns:p14="http://schemas.microsoft.com/office/powerpoint/2010/main" val="36993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-sentiment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</p:spTree>
    <p:extLst>
      <p:ext uri="{BB962C8B-B14F-4D97-AF65-F5344CB8AC3E}">
        <p14:creationId xmlns:p14="http://schemas.microsoft.com/office/powerpoint/2010/main" val="36993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Frame Extraction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286000" y="1447800"/>
            <a:ext cx="4153300" cy="1505084"/>
            <a:chOff x="2613535" y="1519014"/>
            <a:chExt cx="4153300" cy="1505084"/>
          </a:xfrm>
        </p:grpSpPr>
        <p:sp>
          <p:nvSpPr>
            <p:cNvPr id="36" name="Rounded Rectangle 35"/>
            <p:cNvSpPr/>
            <p:nvPr/>
          </p:nvSpPr>
          <p:spPr>
            <a:xfrm>
              <a:off x="5607098" y="2649055"/>
              <a:ext cx="1014690" cy="304800"/>
            </a:xfrm>
            <a:prstGeom prst="round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341680" y="2665609"/>
              <a:ext cx="1066800" cy="30480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638805" y="2672743"/>
              <a:ext cx="980780" cy="292818"/>
            </a:xfrm>
            <a:prstGeom prst="roundRect">
              <a:avLst/>
            </a:prstGeom>
            <a:solidFill>
              <a:srgbClr val="FAE36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13535" y="2562433"/>
              <a:ext cx="41533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Chavez faced America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's hostility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0" name="Left Brace 39"/>
            <p:cNvSpPr/>
            <p:nvPr/>
          </p:nvSpPr>
          <p:spPr>
            <a:xfrm rot="5400000">
              <a:off x="6014922" y="2042191"/>
              <a:ext cx="199042" cy="1014690"/>
            </a:xfrm>
            <a:prstGeom prst="leftBrace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675781" y="2129556"/>
              <a:ext cx="927188" cy="320459"/>
            </a:xfrm>
            <a:prstGeom prst="round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7604" y="209523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Subjective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3" name="Left Brace 42"/>
            <p:cNvSpPr/>
            <p:nvPr/>
          </p:nvSpPr>
          <p:spPr>
            <a:xfrm rot="5400000">
              <a:off x="4762654" y="2026919"/>
              <a:ext cx="224854" cy="1066798"/>
            </a:xfrm>
            <a:prstGeom prst="leftBrac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367340" y="2123508"/>
              <a:ext cx="927188" cy="320459"/>
            </a:xfrm>
            <a:prstGeom prst="round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36092" y="2085743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Source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 rot="5400000">
              <a:off x="3000698" y="2064203"/>
              <a:ext cx="256996" cy="980778"/>
            </a:xfrm>
            <a:prstGeom prst="leftBrace">
              <a:avLst/>
            </a:prstGeom>
            <a:noFill/>
            <a:ln w="25400" cap="flat" cmpd="sng" algn="ctr">
              <a:solidFill>
                <a:srgbClr val="DFCA78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31119" y="2108933"/>
              <a:ext cx="613066" cy="320459"/>
            </a:xfrm>
            <a:prstGeom prst="roundRect">
              <a:avLst/>
            </a:prstGeom>
            <a:solidFill>
              <a:srgbClr val="E7D268"/>
            </a:solidFill>
            <a:ln w="25400" cap="flat" cmpd="sng" algn="ctr">
              <a:solidFill>
                <a:srgbClr val="9D9A6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58381" y="2072148"/>
              <a:ext cx="75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Target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70687" y="1780622"/>
              <a:ext cx="788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IS-FROM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54534" y="1981793"/>
              <a:ext cx="147457" cy="137944"/>
            </a:xfrm>
            <a:custGeom>
              <a:avLst/>
              <a:gdLst>
                <a:gd name="connsiteX0" fmla="*/ 147457 w 147457"/>
                <a:gd name="connsiteY0" fmla="*/ 137944 h 137944"/>
                <a:gd name="connsiteX1" fmla="*/ 23785 w 147457"/>
                <a:gd name="connsiteY1" fmla="*/ 9513 h 137944"/>
                <a:gd name="connsiteX2" fmla="*/ 2 w 147457"/>
                <a:gd name="connsiteY2" fmla="*/ 9513 h 13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57" h="137944">
                  <a:moveTo>
                    <a:pt x="147457" y="137944"/>
                  </a:moveTo>
                  <a:cubicBezTo>
                    <a:pt x="97909" y="84431"/>
                    <a:pt x="48361" y="30918"/>
                    <a:pt x="23785" y="9513"/>
                  </a:cubicBezTo>
                  <a:cubicBezTo>
                    <a:pt x="-791" y="-11892"/>
                    <a:pt x="2" y="9513"/>
                    <a:pt x="2" y="9513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17260" y="1977035"/>
              <a:ext cx="118916" cy="104648"/>
            </a:xfrm>
            <a:custGeom>
              <a:avLst/>
              <a:gdLst>
                <a:gd name="connsiteX0" fmla="*/ 118916 w 118916"/>
                <a:gd name="connsiteY0" fmla="*/ 0 h 104648"/>
                <a:gd name="connsiteX1" fmla="*/ 0 w 118916"/>
                <a:gd name="connsiteY1" fmla="*/ 104648 h 10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916" h="104648">
                  <a:moveTo>
                    <a:pt x="118916" y="0"/>
                  </a:moveTo>
                  <a:lnTo>
                    <a:pt x="0" y="104648"/>
                  </a:ln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675309" y="1519014"/>
              <a:ext cx="883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IS-ABOUT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02143" y="1675109"/>
              <a:ext cx="1680623" cy="439074"/>
            </a:xfrm>
            <a:custGeom>
              <a:avLst/>
              <a:gdLst>
                <a:gd name="connsiteX0" fmla="*/ 1680623 w 1680623"/>
                <a:gd name="connsiteY0" fmla="*/ 439074 h 439074"/>
                <a:gd name="connsiteX1" fmla="*/ 1231602 w 1680623"/>
                <a:gd name="connsiteY1" fmla="*/ 54243 h 439074"/>
                <a:gd name="connsiteX2" fmla="*/ 0 w 1680623"/>
                <a:gd name="connsiteY2" fmla="*/ 2932 h 43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0623" h="439074">
                  <a:moveTo>
                    <a:pt x="1680623" y="439074"/>
                  </a:moveTo>
                  <a:cubicBezTo>
                    <a:pt x="1596164" y="283003"/>
                    <a:pt x="1511706" y="126933"/>
                    <a:pt x="1231602" y="54243"/>
                  </a:cubicBezTo>
                  <a:cubicBezTo>
                    <a:pt x="951498" y="-18447"/>
                    <a:pt x="0" y="2932"/>
                    <a:pt x="0" y="2932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90933" y="1678041"/>
              <a:ext cx="513168" cy="423314"/>
            </a:xfrm>
            <a:custGeom>
              <a:avLst/>
              <a:gdLst>
                <a:gd name="connsiteX0" fmla="*/ 513168 w 513168"/>
                <a:gd name="connsiteY0" fmla="*/ 0 h 423314"/>
                <a:gd name="connsiteX1" fmla="*/ 153950 w 513168"/>
                <a:gd name="connsiteY1" fmla="*/ 102622 h 423314"/>
                <a:gd name="connsiteX2" fmla="*/ 0 w 513168"/>
                <a:gd name="connsiteY2" fmla="*/ 423314 h 42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3168" h="423314">
                  <a:moveTo>
                    <a:pt x="513168" y="0"/>
                  </a:moveTo>
                  <a:cubicBezTo>
                    <a:pt x="376323" y="16035"/>
                    <a:pt x="239478" y="32070"/>
                    <a:pt x="153950" y="102622"/>
                  </a:cubicBezTo>
                  <a:cubicBezTo>
                    <a:pt x="68422" y="173174"/>
                    <a:pt x="0" y="423314"/>
                    <a:pt x="0" y="423314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</p:grpSp>
      <p:sp>
        <p:nvSpPr>
          <p:cNvPr id="59" name="Left Brace 58"/>
          <p:cNvSpPr/>
          <p:nvPr/>
        </p:nvSpPr>
        <p:spPr>
          <a:xfrm>
            <a:off x="4839987" y="4595659"/>
            <a:ext cx="377274" cy="401263"/>
          </a:xfrm>
          <a:prstGeom prst="leftBrace">
            <a:avLst/>
          </a:prstGeom>
          <a:noFill/>
          <a:ln w="25400" cap="flat" cmpd="sng" algn="ctr">
            <a:solidFill>
              <a:srgbClr val="7F7F7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65796" y="5213613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Opinion argument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65796" y="4592955"/>
            <a:ext cx="189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Opinion attribute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Left Brace 62"/>
          <p:cNvSpPr/>
          <p:nvPr/>
        </p:nvSpPr>
        <p:spPr>
          <a:xfrm>
            <a:off x="4838960" y="5112071"/>
            <a:ext cx="404973" cy="470874"/>
          </a:xfrm>
          <a:prstGeom prst="leftBrace">
            <a:avLst/>
          </a:prstGeom>
          <a:noFill/>
          <a:ln w="25400" cap="flat" cmpd="sng" algn="ctr">
            <a:solidFill>
              <a:srgbClr val="7F7F7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24000" y="4050268"/>
            <a:ext cx="3201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Opinion/subjective expression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4838960" y="4329545"/>
            <a:ext cx="431727" cy="93179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69" name="Group 68"/>
          <p:cNvGrpSpPr/>
          <p:nvPr/>
        </p:nvGrpSpPr>
        <p:grpSpPr>
          <a:xfrm>
            <a:off x="5082164" y="3048000"/>
            <a:ext cx="2840063" cy="2794000"/>
            <a:chOff x="5082164" y="3048000"/>
            <a:chExt cx="2840063" cy="2794000"/>
          </a:xfrm>
        </p:grpSpPr>
        <p:sp>
          <p:nvSpPr>
            <p:cNvPr id="57" name="TextBox 56"/>
            <p:cNvSpPr txBox="1"/>
            <p:nvPr/>
          </p:nvSpPr>
          <p:spPr>
            <a:xfrm>
              <a:off x="5096347" y="3822371"/>
              <a:ext cx="1688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Opinion Frame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flipH="1">
              <a:off x="5176597" y="4191703"/>
              <a:ext cx="274563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Trigger: “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hostility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Polarity: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negative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ntensity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high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Source: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America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Target: “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Chavez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5791200" y="3048000"/>
              <a:ext cx="0" cy="564837"/>
            </a:xfrm>
            <a:prstGeom prst="straightConnector1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5" name="Rectangle 34"/>
            <p:cNvSpPr/>
            <p:nvPr/>
          </p:nvSpPr>
          <p:spPr>
            <a:xfrm>
              <a:off x="5082164" y="3794176"/>
              <a:ext cx="2463214" cy="20478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98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3" grpId="0" animBg="1"/>
      <p:bldP spid="6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-sentiment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</p:spTree>
    <p:extLst>
      <p:ext uri="{BB962C8B-B14F-4D97-AF65-F5344CB8AC3E}">
        <p14:creationId xmlns:p14="http://schemas.microsoft.com/office/powerpoint/2010/main" val="36993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F0000"/>
                  </a:solidFill>
                </a:rPr>
                <a:t>-Effect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BFBFBF"/>
                </a:solidFill>
              </a:rPr>
              <a:t>-sentiment</a:t>
            </a:r>
            <a:endParaRPr lang="en-US" sz="2000" dirty="0">
              <a:solidFill>
                <a:srgbClr val="BFBFBF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rgbClr val="BFBFB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/>
          <p:cNvSpPr/>
          <p:nvPr/>
        </p:nvSpPr>
        <p:spPr>
          <a:xfrm>
            <a:off x="2789438" y="3835993"/>
            <a:ext cx="2088444" cy="834776"/>
          </a:xfrm>
          <a:prstGeom prst="cloudCallout">
            <a:avLst>
              <a:gd name="adj1" fmla="val -95726"/>
              <a:gd name="adj2" fmla="val -54760"/>
            </a:avLst>
          </a:prstGeom>
          <a:noFill/>
          <a:ln w="38100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BFBFBF"/>
                </a:solidFill>
              </a:rPr>
              <a:t>?</a:t>
            </a: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92086" y="4253243"/>
            <a:ext cx="2684059" cy="1193902"/>
          </a:xfrm>
          <a:prstGeom prst="bentConnector3">
            <a:avLst>
              <a:gd name="adj1" fmla="val 55"/>
            </a:avLst>
          </a:prstGeom>
          <a:ln w="38100">
            <a:solidFill>
              <a:srgbClr val="BFBFB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</p:spTree>
    <p:extLst>
      <p:ext uri="{BB962C8B-B14F-4D97-AF65-F5344CB8AC3E}">
        <p14:creationId xmlns:p14="http://schemas.microsoft.com/office/powerpoint/2010/main" val="233146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FF0000"/>
                  </a:solidFill>
                </a:rPr>
                <a:t>-Effect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BFBFBF"/>
                </a:solidFill>
              </a:rPr>
              <a:t>-sentiment</a:t>
            </a:r>
            <a:endParaRPr lang="en-US" sz="2000" dirty="0">
              <a:solidFill>
                <a:srgbClr val="BFBFBF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rgbClr val="BFBFB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/>
          <p:cNvSpPr/>
          <p:nvPr/>
        </p:nvSpPr>
        <p:spPr>
          <a:xfrm>
            <a:off x="2789438" y="3835993"/>
            <a:ext cx="2088444" cy="834776"/>
          </a:xfrm>
          <a:prstGeom prst="cloudCallout">
            <a:avLst>
              <a:gd name="adj1" fmla="val -95726"/>
              <a:gd name="adj2" fmla="val -54760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92086" y="4253243"/>
            <a:ext cx="2684059" cy="1193902"/>
          </a:xfrm>
          <a:prstGeom prst="bentConnector3">
            <a:avLst>
              <a:gd name="adj1" fmla="val 55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</p:spTree>
    <p:extLst>
      <p:ext uri="{BB962C8B-B14F-4D97-AF65-F5344CB8AC3E}">
        <p14:creationId xmlns:p14="http://schemas.microsoft.com/office/powerpoint/2010/main" val="233146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9392" y="5447145"/>
            <a:ext cx="912693" cy="8591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bill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542126" y="4539551"/>
            <a:ext cx="1204873" cy="108323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</a:t>
            </a:r>
          </a:p>
          <a:p>
            <a:pPr algn="ctr"/>
            <a:r>
              <a:rPr lang="en-US" sz="2000" dirty="0" smtClean="0"/>
              <a:t>care</a:t>
            </a:r>
          </a:p>
          <a:p>
            <a:pPr algn="ctr"/>
            <a:r>
              <a:rPr lang="en-US" sz="2000" dirty="0" smtClean="0"/>
              <a:t>costs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79392" y="3889644"/>
            <a:ext cx="658693" cy="6108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2638778" y="2525881"/>
            <a:ext cx="2088444" cy="834776"/>
          </a:xfrm>
          <a:prstGeom prst="cloudCallout">
            <a:avLst>
              <a:gd name="adj1" fmla="val -99104"/>
              <a:gd name="adj2" fmla="val 102448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352687" y="3315927"/>
            <a:ext cx="1727637" cy="982047"/>
          </a:xfrm>
          <a:prstGeom prst="bentConnector3">
            <a:avLst>
              <a:gd name="adj1" fmla="val 176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192085" y="4567773"/>
            <a:ext cx="4350041" cy="1323058"/>
            <a:chOff x="2192085" y="3622336"/>
            <a:chExt cx="4350041" cy="1323058"/>
          </a:xfrm>
        </p:grpSpPr>
        <p:cxnSp>
          <p:nvCxnSpPr>
            <p:cNvPr id="8" name="Elbow Connector 7"/>
            <p:cNvCxnSpPr>
              <a:stCxn id="3" idx="3"/>
              <a:endCxn id="5" idx="1"/>
            </p:cNvCxnSpPr>
            <p:nvPr/>
          </p:nvCxnSpPr>
          <p:spPr>
            <a:xfrm flipV="1">
              <a:off x="2192085" y="4149844"/>
              <a:ext cx="4350041" cy="795550"/>
            </a:xfrm>
            <a:prstGeom prst="bentConnector3">
              <a:avLst>
                <a:gd name="adj1" fmla="val 68814"/>
              </a:avLst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9444" y="3622336"/>
              <a:ext cx="12135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FF0000"/>
                  </a:solidFill>
                </a:rPr>
                <a:t>-Effect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loud Callout 11"/>
          <p:cNvSpPr/>
          <p:nvPr/>
        </p:nvSpPr>
        <p:spPr>
          <a:xfrm>
            <a:off x="2635297" y="1322868"/>
            <a:ext cx="2088444" cy="834776"/>
          </a:xfrm>
          <a:prstGeom prst="cloudCallout">
            <a:avLst>
              <a:gd name="adj1" fmla="val -97753"/>
              <a:gd name="adj2" fmla="val 21401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-sentiment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endCxn id="5" idx="0"/>
          </p:cNvCxnSpPr>
          <p:nvPr/>
        </p:nvCxnSpPr>
        <p:spPr>
          <a:xfrm rot="16200000" flipH="1">
            <a:off x="4534505" y="1929493"/>
            <a:ext cx="2799294" cy="2420821"/>
          </a:xfrm>
          <a:prstGeom prst="bentConnector3">
            <a:avLst>
              <a:gd name="adj1" fmla="val -410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/>
          <p:cNvSpPr/>
          <p:nvPr/>
        </p:nvSpPr>
        <p:spPr>
          <a:xfrm>
            <a:off x="2789438" y="3835993"/>
            <a:ext cx="2088444" cy="834776"/>
          </a:xfrm>
          <a:prstGeom prst="cloudCallout">
            <a:avLst>
              <a:gd name="adj1" fmla="val -95726"/>
              <a:gd name="adj2" fmla="val -54760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38AD08"/>
                </a:solidFill>
              </a:rPr>
              <a:t>+sentiment</a:t>
            </a:r>
            <a:endParaRPr lang="en-US" sz="2000" dirty="0">
              <a:solidFill>
                <a:srgbClr val="38AD08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2192086" y="4253243"/>
            <a:ext cx="2684059" cy="1193902"/>
          </a:xfrm>
          <a:prstGeom prst="bentConnector3">
            <a:avLst>
              <a:gd name="adj1" fmla="val 55"/>
            </a:avLst>
          </a:prstGeom>
          <a:ln w="38100"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9223" y="310445"/>
            <a:ext cx="7763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bill would curb </a:t>
            </a:r>
            <a:r>
              <a:rPr lang="en-US" sz="2400" dirty="0" smtClean="0">
                <a:solidFill>
                  <a:srgbClr val="FF0000"/>
                </a:solidFill>
              </a:rPr>
              <a:t>skyrocketing </a:t>
            </a:r>
            <a:r>
              <a:rPr lang="en-US" sz="2400" dirty="0"/>
              <a:t>health care costs.</a:t>
            </a:r>
          </a:p>
        </p:txBody>
      </p:sp>
    </p:spTree>
    <p:extLst>
      <p:ext uri="{BB962C8B-B14F-4D97-AF65-F5344CB8AC3E}">
        <p14:creationId xmlns:p14="http://schemas.microsoft.com/office/powerpoint/2010/main" val="233146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34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9416" y="2053373"/>
            <a:ext cx="1840806" cy="3433752"/>
            <a:chOff x="219416" y="2220493"/>
            <a:chExt cx="1840806" cy="3433752"/>
          </a:xfrm>
        </p:grpSpPr>
        <p:sp>
          <p:nvSpPr>
            <p:cNvPr id="8" name="Rectangle 7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nd their 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15" name="Rectangle 14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Explicit Opinion-Frame Extraction</a:t>
              </a:r>
            </a:p>
          </p:txBody>
        </p:sp>
      </p:grpSp>
      <p:cxnSp>
        <p:nvCxnSpPr>
          <p:cNvPr id="36" name="Straight Arrow Connector 35"/>
          <p:cNvCxnSpPr>
            <a:stCxn id="20" idx="1"/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9562"/>
          </a:xfrm>
          <a:prstGeom prst="straightConnector1">
            <a:avLst/>
          </a:prstGeom>
          <a:ln w="38100"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9562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9" idx="0"/>
            <a:endCxn id="6" idx="2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462731" y="5451630"/>
            <a:ext cx="3740048" cy="1283515"/>
            <a:chOff x="2462731" y="5451630"/>
            <a:chExt cx="3740048" cy="1283515"/>
          </a:xfrm>
        </p:grpSpPr>
        <p:sp>
          <p:nvSpPr>
            <p:cNvPr id="48" name="Rectangle 47"/>
            <p:cNvSpPr/>
            <p:nvPr/>
          </p:nvSpPr>
          <p:spPr>
            <a:xfrm>
              <a:off x="2660267" y="5565905"/>
              <a:ext cx="3344334" cy="10431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Recognizing Connotations and their polarities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62731" y="5451630"/>
              <a:ext cx="3740048" cy="128351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47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35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19416" y="2053373"/>
            <a:ext cx="1840806" cy="3433752"/>
            <a:chOff x="176711" y="861373"/>
            <a:chExt cx="1563284" cy="3433752"/>
          </a:xfrm>
        </p:grpSpPr>
        <p:sp>
          <p:nvSpPr>
            <p:cNvPr id="7" name="Rectangle 6"/>
            <p:cNvSpPr/>
            <p:nvPr/>
          </p:nvSpPr>
          <p:spPr>
            <a:xfrm>
              <a:off x="351908" y="2246606"/>
              <a:ext cx="117246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+/- Effect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1908" y="987958"/>
              <a:ext cx="1172464" cy="11250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6711" y="861373"/>
              <a:ext cx="1563284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1908" y="3260561"/>
              <a:ext cx="117246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0861" y="1922252"/>
            <a:ext cx="1794931" cy="3462025"/>
            <a:chOff x="6513194" y="2021282"/>
            <a:chExt cx="1794931" cy="3462025"/>
          </a:xfrm>
        </p:grpSpPr>
        <p:sp>
          <p:nvSpPr>
            <p:cNvPr id="14" name="Rectangle 13"/>
            <p:cNvSpPr/>
            <p:nvPr/>
          </p:nvSpPr>
          <p:spPr>
            <a:xfrm>
              <a:off x="6717804" y="3306225"/>
              <a:ext cx="1406876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Co-reference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Resolution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85347" y="2179006"/>
              <a:ext cx="1439333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Semantic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Role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Labeling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513194" y="2021282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17804" y="4451484"/>
              <a:ext cx="1406876" cy="8491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Entity Linking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32045" y="112884"/>
            <a:ext cx="3344333" cy="2286006"/>
            <a:chOff x="2102556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2631720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319" y="1312061"/>
              <a:ext cx="134504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Source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319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Opinion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8551" y="131206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Target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48551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Calibri"/>
                </a:rPr>
                <a:t>Opinion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Polarity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1813834" y="2179958"/>
            <a:ext cx="6894" cy="546058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6" idx="2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9969" y="5451630"/>
            <a:ext cx="4802912" cy="1229068"/>
            <a:chOff x="2060223" y="5451630"/>
            <a:chExt cx="4802912" cy="1229068"/>
          </a:xfrm>
        </p:grpSpPr>
        <p:sp>
          <p:nvSpPr>
            <p:cNvPr id="37" name="Rectangle 36"/>
            <p:cNvSpPr/>
            <p:nvPr/>
          </p:nvSpPr>
          <p:spPr>
            <a:xfrm>
              <a:off x="3738388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Connotation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38197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3847145" y="3664708"/>
              <a:ext cx="1229068" cy="480291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85479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74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9416" y="2053373"/>
            <a:ext cx="1840806" cy="3433752"/>
          </a:xfrm>
          <a:prstGeom prst="roundRect">
            <a:avLst/>
          </a:prstGeom>
          <a:solidFill>
            <a:srgbClr val="FFFF00"/>
          </a:soli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36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715" y="3438606"/>
            <a:ext cx="1380606" cy="903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/>
              </a:rPr>
              <a:t>+/- Effect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libri"/>
              </a:rPr>
              <a:t>Lexical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libri"/>
              </a:rPr>
              <a:t>Resources</a:t>
            </a:r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715" y="2179958"/>
            <a:ext cx="1380606" cy="1125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Word Sense</a:t>
            </a:r>
            <a:endParaRPr lang="en-US" sz="1400" dirty="0">
              <a:solidFill>
                <a:schemeClr val="bg1"/>
              </a:solidFill>
              <a:latin typeface="Calibri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Disambiguation</a:t>
            </a:r>
            <a:endParaRPr lang="en-US" sz="1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5715" y="4452561"/>
            <a:ext cx="1380606" cy="903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FFFF"/>
                </a:solidFill>
                <a:latin typeface="Calibri"/>
                <a:ea typeface="宋体"/>
              </a:rPr>
              <a:t>Semantic Composition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470861" y="1922252"/>
            <a:ext cx="1794931" cy="3462025"/>
            <a:chOff x="6513194" y="2021282"/>
            <a:chExt cx="1794931" cy="3462025"/>
          </a:xfrm>
        </p:grpSpPr>
        <p:sp>
          <p:nvSpPr>
            <p:cNvPr id="14" name="Rectangle 13"/>
            <p:cNvSpPr/>
            <p:nvPr/>
          </p:nvSpPr>
          <p:spPr>
            <a:xfrm>
              <a:off x="6717804" y="3306225"/>
              <a:ext cx="1406876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Co-reference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Resolution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85347" y="2179006"/>
              <a:ext cx="1439333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Semantic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Role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Labeling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513194" y="2021282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17804" y="4451484"/>
              <a:ext cx="1406876" cy="8491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Entity Linking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32045" y="112884"/>
            <a:ext cx="3344333" cy="2286006"/>
            <a:chOff x="2102556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2631720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319" y="1312061"/>
              <a:ext cx="134504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Source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319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Opinion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8551" y="131206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Target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48551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Calibri"/>
                </a:rPr>
                <a:t>Opinion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Polarity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36" name="Straight Arrow Connector 35"/>
          <p:cNvCxnSpPr>
            <a:stCxn id="20" idx="1"/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6" idx="2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9969" y="5451630"/>
            <a:ext cx="4802912" cy="1229068"/>
            <a:chOff x="2060223" y="5451630"/>
            <a:chExt cx="4802912" cy="1229068"/>
          </a:xfrm>
        </p:grpSpPr>
        <p:sp>
          <p:nvSpPr>
            <p:cNvPr id="37" name="Rectangle 36"/>
            <p:cNvSpPr/>
            <p:nvPr/>
          </p:nvSpPr>
          <p:spPr>
            <a:xfrm>
              <a:off x="3738388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Connotation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38197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3847145" y="3664708"/>
              <a:ext cx="1229068" cy="480291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85479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9416" y="277041"/>
            <a:ext cx="1443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[Choi and Wiebe: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EMNLP 2014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WASSA 2014]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5055" y="609600"/>
            <a:ext cx="156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Outline item 1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2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9416" y="2053373"/>
            <a:ext cx="1840806" cy="3433752"/>
          </a:xfrm>
          <a:prstGeom prst="roundRect">
            <a:avLst/>
          </a:prstGeom>
          <a:solidFill>
            <a:srgbClr val="FFFF00"/>
          </a:soli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37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715" y="3438606"/>
            <a:ext cx="1380606" cy="903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/>
              </a:rPr>
              <a:t>+/- Effect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Calibri"/>
              </a:rPr>
              <a:t>Lexical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Calibri"/>
              </a:rPr>
              <a:t>Resources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715" y="2179958"/>
            <a:ext cx="1380606" cy="1125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alibri"/>
              </a:rPr>
              <a:t>Word Sense</a:t>
            </a:r>
            <a:endParaRPr lang="en-US" sz="1400" dirty="0">
              <a:solidFill>
                <a:srgbClr val="FF0000"/>
              </a:solidFill>
              <a:latin typeface="Calibri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Calibri"/>
              </a:rPr>
              <a:t>Disambiguation</a:t>
            </a:r>
            <a:endParaRPr lang="en-US" sz="14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5715" y="4452561"/>
            <a:ext cx="1380606" cy="903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FFFF"/>
                </a:solidFill>
                <a:latin typeface="Calibri"/>
                <a:ea typeface="宋体"/>
              </a:rPr>
              <a:t>Semantic Composition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470861" y="1922252"/>
            <a:ext cx="1794931" cy="3462025"/>
            <a:chOff x="6513194" y="2021282"/>
            <a:chExt cx="1794931" cy="3462025"/>
          </a:xfrm>
        </p:grpSpPr>
        <p:sp>
          <p:nvSpPr>
            <p:cNvPr id="14" name="Rectangle 13"/>
            <p:cNvSpPr/>
            <p:nvPr/>
          </p:nvSpPr>
          <p:spPr>
            <a:xfrm>
              <a:off x="6717804" y="3306225"/>
              <a:ext cx="1406876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Co-reference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Resolution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85347" y="2179006"/>
              <a:ext cx="1439333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Semantic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Role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Labeling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513194" y="2021282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17804" y="4451484"/>
              <a:ext cx="1406876" cy="8491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Entity Linking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32045" y="112884"/>
            <a:ext cx="3344333" cy="2286006"/>
            <a:chOff x="2102556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2631720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319" y="1312061"/>
              <a:ext cx="134504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Source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319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Opinion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8551" y="131206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Target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48551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Calibri"/>
                </a:rPr>
                <a:t>Opinion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Polarity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36" name="Straight Arrow Connector 35"/>
          <p:cNvCxnSpPr>
            <a:stCxn id="20" idx="1"/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6" idx="2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9969" y="5451630"/>
            <a:ext cx="4802912" cy="1229068"/>
            <a:chOff x="2060223" y="5451630"/>
            <a:chExt cx="4802912" cy="1229068"/>
          </a:xfrm>
        </p:grpSpPr>
        <p:sp>
          <p:nvSpPr>
            <p:cNvPr id="37" name="Rectangle 36"/>
            <p:cNvSpPr/>
            <p:nvPr/>
          </p:nvSpPr>
          <p:spPr>
            <a:xfrm>
              <a:off x="3738388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Connotation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38197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3847145" y="3664708"/>
              <a:ext cx="1229068" cy="480291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85479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7811" y="277041"/>
            <a:ext cx="2147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Coarse-grained WSD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[Choi and </a:t>
            </a:r>
            <a:r>
              <a:rPr lang="en-US" sz="1400" dirty="0" smtClean="0">
                <a:solidFill>
                  <a:srgbClr val="FF0000"/>
                </a:solidFill>
              </a:rPr>
              <a:t>Wiebe]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5831" y="609600"/>
            <a:ext cx="156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Outline item </a:t>
            </a:r>
            <a:r>
              <a:rPr lang="en-US" i="1" dirty="0">
                <a:solidFill>
                  <a:srgbClr val="FF0000"/>
                </a:solidFill>
              </a:rPr>
              <a:t>2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38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19416" y="2053373"/>
            <a:ext cx="1840806" cy="3433752"/>
            <a:chOff x="176711" y="861373"/>
            <a:chExt cx="1563284" cy="3433752"/>
          </a:xfrm>
        </p:grpSpPr>
        <p:sp>
          <p:nvSpPr>
            <p:cNvPr id="7" name="Rectangle 6"/>
            <p:cNvSpPr/>
            <p:nvPr/>
          </p:nvSpPr>
          <p:spPr>
            <a:xfrm>
              <a:off x="351908" y="2246606"/>
              <a:ext cx="117246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+/- Effect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1908" y="987958"/>
              <a:ext cx="1172464" cy="11250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6711" y="861373"/>
              <a:ext cx="1563284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1908" y="3260561"/>
              <a:ext cx="117246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0861" y="1922252"/>
            <a:ext cx="1794931" cy="3462025"/>
            <a:chOff x="6513194" y="2021282"/>
            <a:chExt cx="1794931" cy="3462025"/>
          </a:xfrm>
        </p:grpSpPr>
        <p:sp>
          <p:nvSpPr>
            <p:cNvPr id="14" name="Rectangle 13"/>
            <p:cNvSpPr/>
            <p:nvPr/>
          </p:nvSpPr>
          <p:spPr>
            <a:xfrm>
              <a:off x="6717804" y="3306225"/>
              <a:ext cx="1406876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Co-reference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Resolution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85347" y="2179006"/>
              <a:ext cx="1439333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Semantic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Role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Labeling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513194" y="2021282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17804" y="4451484"/>
              <a:ext cx="1406876" cy="8491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Entity Linking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32045" y="112884"/>
            <a:ext cx="3344333" cy="2286006"/>
            <a:chOff x="2102556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2631720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319" y="1312061"/>
              <a:ext cx="134504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Source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319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Opinion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8551" y="131206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Target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48551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Calibri"/>
                </a:rPr>
                <a:t>Opinion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Polarity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36" name="Straight Arrow Connector 35"/>
          <p:cNvCxnSpPr>
            <a:stCxn id="20" idx="1"/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6" idx="2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9969" y="5451630"/>
            <a:ext cx="4802912" cy="1229068"/>
            <a:chOff x="2060223" y="5451630"/>
            <a:chExt cx="4802912" cy="1229068"/>
          </a:xfrm>
        </p:grpSpPr>
        <p:sp>
          <p:nvSpPr>
            <p:cNvPr id="37" name="Rectangle 36"/>
            <p:cNvSpPr/>
            <p:nvPr/>
          </p:nvSpPr>
          <p:spPr>
            <a:xfrm>
              <a:off x="3738388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Connotation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38197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3847145" y="3664708"/>
              <a:ext cx="1229068" cy="480291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85479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871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39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634448"/>
            <a:ext cx="23496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Sentiment Propagation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[Deng and Wiebe EACL2014]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Sentiment  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Frame Extraction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416" y="2053373"/>
            <a:ext cx="1840806" cy="3433752"/>
            <a:chOff x="219416" y="2220493"/>
            <a:chExt cx="1840806" cy="3433752"/>
          </a:xfrm>
        </p:grpSpPr>
        <p:sp>
          <p:nvSpPr>
            <p:cNvPr id="46" name="Rectangle 45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nd their 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49" name="Rectangle 48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51497" y="609600"/>
            <a:ext cx="30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W</a:t>
            </a:r>
            <a:r>
              <a:rPr lang="en-US" sz="1600" i="1" dirty="0" smtClean="0">
                <a:solidFill>
                  <a:srgbClr val="FF0000"/>
                </a:solidFill>
              </a:rPr>
              <a:t>on’t </a:t>
            </a:r>
            <a:r>
              <a:rPr lang="en-US" sz="1600" i="1" dirty="0" smtClean="0">
                <a:solidFill>
                  <a:srgbClr val="FF0000"/>
                </a:solidFill>
              </a:rPr>
              <a:t>talk more about this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0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Frame Extraction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286000" y="1447800"/>
            <a:ext cx="4153300" cy="1505084"/>
            <a:chOff x="2613535" y="1519014"/>
            <a:chExt cx="4153300" cy="1505084"/>
          </a:xfrm>
        </p:grpSpPr>
        <p:sp>
          <p:nvSpPr>
            <p:cNvPr id="36" name="Rounded Rectangle 35"/>
            <p:cNvSpPr/>
            <p:nvPr/>
          </p:nvSpPr>
          <p:spPr>
            <a:xfrm>
              <a:off x="5607098" y="2649055"/>
              <a:ext cx="1014690" cy="304800"/>
            </a:xfrm>
            <a:prstGeom prst="round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341680" y="2665609"/>
              <a:ext cx="1066800" cy="30480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638805" y="2672743"/>
              <a:ext cx="980780" cy="292818"/>
            </a:xfrm>
            <a:prstGeom prst="roundRect">
              <a:avLst/>
            </a:prstGeom>
            <a:solidFill>
              <a:srgbClr val="FAE36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13535" y="2562433"/>
              <a:ext cx="41533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Chavez faced America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's hostility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0" name="Left Brace 39"/>
            <p:cNvSpPr/>
            <p:nvPr/>
          </p:nvSpPr>
          <p:spPr>
            <a:xfrm rot="5400000">
              <a:off x="6014922" y="2042191"/>
              <a:ext cx="199042" cy="1014690"/>
            </a:xfrm>
            <a:prstGeom prst="leftBrace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675781" y="2129556"/>
              <a:ext cx="927188" cy="320459"/>
            </a:xfrm>
            <a:prstGeom prst="round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7604" y="209523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Subjective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3" name="Left Brace 42"/>
            <p:cNvSpPr/>
            <p:nvPr/>
          </p:nvSpPr>
          <p:spPr>
            <a:xfrm rot="5400000">
              <a:off x="4762654" y="2026919"/>
              <a:ext cx="224854" cy="1066798"/>
            </a:xfrm>
            <a:prstGeom prst="leftBrac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367340" y="2123508"/>
              <a:ext cx="927188" cy="320459"/>
            </a:xfrm>
            <a:prstGeom prst="round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36092" y="2085743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Source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 rot="5400000">
              <a:off x="3000698" y="2064203"/>
              <a:ext cx="256996" cy="980778"/>
            </a:xfrm>
            <a:prstGeom prst="leftBrace">
              <a:avLst/>
            </a:prstGeom>
            <a:noFill/>
            <a:ln w="25400" cap="flat" cmpd="sng" algn="ctr">
              <a:solidFill>
                <a:srgbClr val="DFCA78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31119" y="2108933"/>
              <a:ext cx="613066" cy="320459"/>
            </a:xfrm>
            <a:prstGeom prst="roundRect">
              <a:avLst/>
            </a:prstGeom>
            <a:solidFill>
              <a:srgbClr val="E7D268"/>
            </a:solidFill>
            <a:ln w="25400" cap="flat" cmpd="sng" algn="ctr">
              <a:solidFill>
                <a:srgbClr val="9D9A6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58381" y="2072148"/>
              <a:ext cx="75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Target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70687" y="1780622"/>
              <a:ext cx="788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IS-FROM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54534" y="1981793"/>
              <a:ext cx="147457" cy="137944"/>
            </a:xfrm>
            <a:custGeom>
              <a:avLst/>
              <a:gdLst>
                <a:gd name="connsiteX0" fmla="*/ 147457 w 147457"/>
                <a:gd name="connsiteY0" fmla="*/ 137944 h 137944"/>
                <a:gd name="connsiteX1" fmla="*/ 23785 w 147457"/>
                <a:gd name="connsiteY1" fmla="*/ 9513 h 137944"/>
                <a:gd name="connsiteX2" fmla="*/ 2 w 147457"/>
                <a:gd name="connsiteY2" fmla="*/ 9513 h 13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57" h="137944">
                  <a:moveTo>
                    <a:pt x="147457" y="137944"/>
                  </a:moveTo>
                  <a:cubicBezTo>
                    <a:pt x="97909" y="84431"/>
                    <a:pt x="48361" y="30918"/>
                    <a:pt x="23785" y="9513"/>
                  </a:cubicBezTo>
                  <a:cubicBezTo>
                    <a:pt x="-791" y="-11892"/>
                    <a:pt x="2" y="9513"/>
                    <a:pt x="2" y="9513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17260" y="1977035"/>
              <a:ext cx="118916" cy="104648"/>
            </a:xfrm>
            <a:custGeom>
              <a:avLst/>
              <a:gdLst>
                <a:gd name="connsiteX0" fmla="*/ 118916 w 118916"/>
                <a:gd name="connsiteY0" fmla="*/ 0 h 104648"/>
                <a:gd name="connsiteX1" fmla="*/ 0 w 118916"/>
                <a:gd name="connsiteY1" fmla="*/ 104648 h 10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916" h="104648">
                  <a:moveTo>
                    <a:pt x="118916" y="0"/>
                  </a:moveTo>
                  <a:lnTo>
                    <a:pt x="0" y="104648"/>
                  </a:ln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675309" y="1519014"/>
              <a:ext cx="883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IS-ABOUT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02143" y="1675109"/>
              <a:ext cx="1680623" cy="439074"/>
            </a:xfrm>
            <a:custGeom>
              <a:avLst/>
              <a:gdLst>
                <a:gd name="connsiteX0" fmla="*/ 1680623 w 1680623"/>
                <a:gd name="connsiteY0" fmla="*/ 439074 h 439074"/>
                <a:gd name="connsiteX1" fmla="*/ 1231602 w 1680623"/>
                <a:gd name="connsiteY1" fmla="*/ 54243 h 439074"/>
                <a:gd name="connsiteX2" fmla="*/ 0 w 1680623"/>
                <a:gd name="connsiteY2" fmla="*/ 2932 h 43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0623" h="439074">
                  <a:moveTo>
                    <a:pt x="1680623" y="439074"/>
                  </a:moveTo>
                  <a:cubicBezTo>
                    <a:pt x="1596164" y="283003"/>
                    <a:pt x="1511706" y="126933"/>
                    <a:pt x="1231602" y="54243"/>
                  </a:cubicBezTo>
                  <a:cubicBezTo>
                    <a:pt x="951498" y="-18447"/>
                    <a:pt x="0" y="2932"/>
                    <a:pt x="0" y="2932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90933" y="1678041"/>
              <a:ext cx="513168" cy="423314"/>
            </a:xfrm>
            <a:custGeom>
              <a:avLst/>
              <a:gdLst>
                <a:gd name="connsiteX0" fmla="*/ 513168 w 513168"/>
                <a:gd name="connsiteY0" fmla="*/ 0 h 423314"/>
                <a:gd name="connsiteX1" fmla="*/ 153950 w 513168"/>
                <a:gd name="connsiteY1" fmla="*/ 102622 h 423314"/>
                <a:gd name="connsiteX2" fmla="*/ 0 w 513168"/>
                <a:gd name="connsiteY2" fmla="*/ 423314 h 42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3168" h="423314">
                  <a:moveTo>
                    <a:pt x="513168" y="0"/>
                  </a:moveTo>
                  <a:cubicBezTo>
                    <a:pt x="376323" y="16035"/>
                    <a:pt x="239478" y="32070"/>
                    <a:pt x="153950" y="102622"/>
                  </a:cubicBezTo>
                  <a:cubicBezTo>
                    <a:pt x="68422" y="173174"/>
                    <a:pt x="0" y="423314"/>
                    <a:pt x="0" y="423314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</p:grpSp>
      <p:sp>
        <p:nvSpPr>
          <p:cNvPr id="59" name="Left Brace 58"/>
          <p:cNvSpPr/>
          <p:nvPr/>
        </p:nvSpPr>
        <p:spPr>
          <a:xfrm>
            <a:off x="4839987" y="4595659"/>
            <a:ext cx="377274" cy="401263"/>
          </a:xfrm>
          <a:prstGeom prst="leftBrace">
            <a:avLst/>
          </a:prstGeom>
          <a:noFill/>
          <a:ln w="25400" cap="flat" cmpd="sng" algn="ctr">
            <a:solidFill>
              <a:srgbClr val="7F7F7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65796" y="5213613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Opinion argument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65796" y="4592955"/>
            <a:ext cx="189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Opinion attribute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Left Brace 62"/>
          <p:cNvSpPr/>
          <p:nvPr/>
        </p:nvSpPr>
        <p:spPr>
          <a:xfrm>
            <a:off x="4838960" y="5112071"/>
            <a:ext cx="404973" cy="470874"/>
          </a:xfrm>
          <a:prstGeom prst="leftBrace">
            <a:avLst/>
          </a:prstGeom>
          <a:noFill/>
          <a:ln w="25400" cap="flat" cmpd="sng" algn="ctr">
            <a:solidFill>
              <a:srgbClr val="7F7F7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24000" y="4050268"/>
            <a:ext cx="3201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Opinion/subjective expression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4838960" y="4329545"/>
            <a:ext cx="431727" cy="93179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69" name="Group 68"/>
          <p:cNvGrpSpPr/>
          <p:nvPr/>
        </p:nvGrpSpPr>
        <p:grpSpPr>
          <a:xfrm>
            <a:off x="5082164" y="3048000"/>
            <a:ext cx="2840063" cy="2794000"/>
            <a:chOff x="5082164" y="3048000"/>
            <a:chExt cx="2840063" cy="2794000"/>
          </a:xfrm>
        </p:grpSpPr>
        <p:sp>
          <p:nvSpPr>
            <p:cNvPr id="57" name="TextBox 56"/>
            <p:cNvSpPr txBox="1"/>
            <p:nvPr/>
          </p:nvSpPr>
          <p:spPr>
            <a:xfrm>
              <a:off x="5096347" y="3822371"/>
              <a:ext cx="1688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Opinion Frame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flipH="1">
              <a:off x="5176597" y="4191703"/>
              <a:ext cx="274563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Trigger: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"/>
                  <a:cs typeface="Courier"/>
                </a:rPr>
                <a:t>hostility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”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Polarity: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negative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ntensity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high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Source: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America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Target: “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Chavez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5791200" y="3048000"/>
              <a:ext cx="0" cy="564837"/>
            </a:xfrm>
            <a:prstGeom prst="straightConnector1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5" name="Rectangle 34"/>
            <p:cNvSpPr/>
            <p:nvPr/>
          </p:nvSpPr>
          <p:spPr>
            <a:xfrm>
              <a:off x="5082164" y="3794176"/>
              <a:ext cx="2463214" cy="20478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4031" y="3458553"/>
            <a:ext cx="4942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fine-grained work is on expression extraction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7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40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 flipV="1">
            <a:off x="2349622" y="3048000"/>
            <a:ext cx="1005487" cy="87980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634448"/>
            <a:ext cx="26536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Joint Inference using ILP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[Deng, Choi, Wiebe COLING2014]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Sentiment  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Frame Extraction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416" y="2053374"/>
            <a:ext cx="2130206" cy="1638718"/>
            <a:chOff x="219416" y="2220493"/>
            <a:chExt cx="1840806" cy="3433752"/>
          </a:xfrm>
        </p:grpSpPr>
        <p:sp>
          <p:nvSpPr>
            <p:cNvPr id="46" name="Rectangle 45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49" name="Rectangle 48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9159" y="3983092"/>
            <a:ext cx="1840806" cy="1855147"/>
            <a:chOff x="219416" y="2220493"/>
            <a:chExt cx="1840806" cy="3433752"/>
          </a:xfrm>
        </p:grpSpPr>
        <p:sp>
          <p:nvSpPr>
            <p:cNvPr id="20" name="Rectangle 19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65831" y="609600"/>
            <a:ext cx="156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Outline item 3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02578" y="3960655"/>
            <a:ext cx="1095048" cy="10054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38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41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 flipV="1">
            <a:off x="2349622" y="3048000"/>
            <a:ext cx="1005487" cy="87980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634448"/>
            <a:ext cx="265236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Joint Prediction for Entity/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 Sentiment Analysis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Using Probabilistic Soft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Logic </a:t>
            </a:r>
            <a:r>
              <a:rPr lang="en-US" dirty="0" smtClean="0">
                <a:solidFill>
                  <a:srgbClr val="FF0000"/>
                </a:solidFill>
              </a:rPr>
              <a:t>[Deng and Wiebe]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Sentiment 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Frame Extraction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416" y="2053374"/>
            <a:ext cx="2130206" cy="1638718"/>
            <a:chOff x="219416" y="2220493"/>
            <a:chExt cx="1840806" cy="3433752"/>
          </a:xfrm>
        </p:grpSpPr>
        <p:sp>
          <p:nvSpPr>
            <p:cNvPr id="46" name="Rectangle 45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49" name="Rectangle 48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9159" y="3983092"/>
            <a:ext cx="1840806" cy="1855147"/>
            <a:chOff x="219416" y="2220493"/>
            <a:chExt cx="1840806" cy="3433752"/>
          </a:xfrm>
        </p:grpSpPr>
        <p:sp>
          <p:nvSpPr>
            <p:cNvPr id="20" name="Rectangle 19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65831" y="609600"/>
            <a:ext cx="1942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Richer sources,</a:t>
            </a:r>
          </a:p>
          <a:p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i="1" dirty="0" smtClean="0">
                <a:solidFill>
                  <a:srgbClr val="FF0000"/>
                </a:solidFill>
              </a:rPr>
              <a:t>argets, and rules;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fully automatic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02578" y="3960655"/>
            <a:ext cx="1095048" cy="10054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30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42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 flipV="1">
            <a:off x="2349622" y="3048000"/>
            <a:ext cx="1005487" cy="87980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634448"/>
            <a:ext cx="265236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Joint Prediction for Entity/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 Sentiment Analysis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Using Probabilistic Soft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Logic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Deng and Wiebe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Sentiment Frame 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Extraction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416" y="2053374"/>
            <a:ext cx="2130206" cy="1638718"/>
            <a:chOff x="219416" y="2220493"/>
            <a:chExt cx="1840806" cy="3433752"/>
          </a:xfrm>
        </p:grpSpPr>
        <p:sp>
          <p:nvSpPr>
            <p:cNvPr id="46" name="Rectangle 45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49" name="Rectangle 48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9159" y="3983092"/>
            <a:ext cx="1840806" cy="1855147"/>
            <a:chOff x="219416" y="2220493"/>
            <a:chExt cx="1840806" cy="3433752"/>
          </a:xfrm>
        </p:grpSpPr>
        <p:sp>
          <p:nvSpPr>
            <p:cNvPr id="20" name="Rectangle 19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65831" y="609600"/>
            <a:ext cx="156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Outline item 4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02578" y="3960655"/>
            <a:ext cx="1095048" cy="10054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6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8-Point Star 20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43</a:t>
            </a:fld>
            <a:endParaRPr lang="en-US">
              <a:latin typeface="Calibri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9416" y="2053373"/>
            <a:ext cx="1840806" cy="3433752"/>
            <a:chOff x="219416" y="2220493"/>
            <a:chExt cx="1840806" cy="3433752"/>
          </a:xfrm>
        </p:grpSpPr>
        <p:sp>
          <p:nvSpPr>
            <p:cNvPr id="8" name="Rectangle 7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nd their 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15" name="Rectangle 14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Explicit Opinion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-Frame Extraction</a:t>
              </a:r>
            </a:p>
          </p:txBody>
        </p:sp>
      </p:grpSp>
      <p:cxnSp>
        <p:nvCxnSpPr>
          <p:cNvPr id="36" name="Straight Arrow Connector 35"/>
          <p:cNvCxnSpPr>
            <a:stCxn id="20" idx="1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67105" y="3927807"/>
            <a:ext cx="1203756" cy="956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060222" y="3927807"/>
            <a:ext cx="1294887" cy="956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9" idx="0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462731" y="5451630"/>
            <a:ext cx="3740048" cy="1283515"/>
            <a:chOff x="2462731" y="5451630"/>
            <a:chExt cx="3740048" cy="1283515"/>
          </a:xfrm>
        </p:grpSpPr>
        <p:sp>
          <p:nvSpPr>
            <p:cNvPr id="48" name="Rectangle 47"/>
            <p:cNvSpPr/>
            <p:nvPr/>
          </p:nvSpPr>
          <p:spPr>
            <a:xfrm>
              <a:off x="2660267" y="5565905"/>
              <a:ext cx="3344334" cy="10431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Recognizing Connotations and their polarities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62731" y="5451630"/>
              <a:ext cx="3740048" cy="128351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2" name="8-Point Star 21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381" y="609600"/>
            <a:ext cx="1961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Rule-Based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[Wiebe and Deng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arXiv</a:t>
            </a:r>
            <a:r>
              <a:rPr lang="en-US" dirty="0" smtClean="0">
                <a:solidFill>
                  <a:srgbClr val="FF0000"/>
                </a:solidFill>
              </a:rPr>
              <a:t> 2014]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2779" y="278368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Assumes prior NLP</a:t>
            </a:r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omponents exist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focuses on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nferences themselves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2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8-Point Star 20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44</a:t>
            </a:fld>
            <a:endParaRPr lang="en-US">
              <a:latin typeface="Calibri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9416" y="2053373"/>
            <a:ext cx="1840806" cy="3433752"/>
            <a:chOff x="219416" y="2220493"/>
            <a:chExt cx="1840806" cy="3433752"/>
          </a:xfrm>
        </p:grpSpPr>
        <p:sp>
          <p:nvSpPr>
            <p:cNvPr id="8" name="Rectangle 7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nd their 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15" name="Rectangle 14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Explicit Opinion-Frame Extraction</a:t>
              </a:r>
            </a:p>
          </p:txBody>
        </p:sp>
      </p:grpSp>
      <p:cxnSp>
        <p:nvCxnSpPr>
          <p:cNvPr id="36" name="Straight Arrow Connector 35"/>
          <p:cNvCxnSpPr>
            <a:stCxn id="20" idx="1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67105" y="3927807"/>
            <a:ext cx="1203756" cy="956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060222" y="3927807"/>
            <a:ext cx="1294887" cy="956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9" idx="0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462731" y="5451630"/>
            <a:ext cx="3740048" cy="1283515"/>
            <a:chOff x="2462731" y="5451630"/>
            <a:chExt cx="3740048" cy="1283515"/>
          </a:xfrm>
        </p:grpSpPr>
        <p:sp>
          <p:nvSpPr>
            <p:cNvPr id="48" name="Rectangle 47"/>
            <p:cNvSpPr/>
            <p:nvPr/>
          </p:nvSpPr>
          <p:spPr>
            <a:xfrm>
              <a:off x="2660267" y="5565905"/>
              <a:ext cx="3344334" cy="10431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Recognizing Connotations and their polarities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62731" y="5451630"/>
              <a:ext cx="3740048" cy="128351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2" name="8-Point Star 21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381" y="609600"/>
            <a:ext cx="1961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Rule-Based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[Wiebe and Deng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arXiv</a:t>
            </a:r>
            <a:r>
              <a:rPr lang="en-US" dirty="0" smtClean="0">
                <a:solidFill>
                  <a:srgbClr val="FF0000"/>
                </a:solidFill>
              </a:rPr>
              <a:t> 2014]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2779" y="278368"/>
            <a:ext cx="229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Fuller rule set and</a:t>
            </a:r>
          </a:p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nference mechanisms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1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8-Point Star 20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45</a:t>
            </a:fld>
            <a:endParaRPr lang="en-US">
              <a:latin typeface="Calibri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9416" y="2053373"/>
            <a:ext cx="1840806" cy="3433752"/>
            <a:chOff x="219416" y="2220493"/>
            <a:chExt cx="1840806" cy="3433752"/>
          </a:xfrm>
        </p:grpSpPr>
        <p:sp>
          <p:nvSpPr>
            <p:cNvPr id="8" name="Rectangle 7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nd their 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15" name="Rectangle 14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Explicit Opinion-Frame Extraction</a:t>
              </a:r>
            </a:p>
          </p:txBody>
        </p:sp>
      </p:grpSp>
      <p:cxnSp>
        <p:nvCxnSpPr>
          <p:cNvPr id="36" name="Straight Arrow Connector 35"/>
          <p:cNvCxnSpPr>
            <a:stCxn id="20" idx="1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67105" y="3927807"/>
            <a:ext cx="1203756" cy="956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060222" y="3927807"/>
            <a:ext cx="1294887" cy="956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9" idx="0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462731" y="5451630"/>
            <a:ext cx="3740048" cy="1283515"/>
            <a:chOff x="2462731" y="5451630"/>
            <a:chExt cx="3740048" cy="1283515"/>
          </a:xfrm>
        </p:grpSpPr>
        <p:sp>
          <p:nvSpPr>
            <p:cNvPr id="48" name="Rectangle 47"/>
            <p:cNvSpPr/>
            <p:nvPr/>
          </p:nvSpPr>
          <p:spPr>
            <a:xfrm>
              <a:off x="2660267" y="5565905"/>
              <a:ext cx="3344334" cy="10431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Recognizing Connotations and their polarities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62731" y="5451630"/>
              <a:ext cx="3740048" cy="128351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2" name="8-Point Star 21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381" y="609600"/>
            <a:ext cx="1961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Rule-Based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[Wiebe and Deng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arXiv</a:t>
            </a:r>
            <a:r>
              <a:rPr lang="en-US" dirty="0" smtClean="0">
                <a:solidFill>
                  <a:srgbClr val="FF0000"/>
                </a:solidFill>
              </a:rPr>
              <a:t> 2014]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2779" y="278368"/>
            <a:ext cx="157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Outline Item </a:t>
            </a:r>
            <a:r>
              <a:rPr lang="en-US" i="1" dirty="0">
                <a:solidFill>
                  <a:srgbClr val="FF0000"/>
                </a:solidFill>
              </a:rPr>
              <a:t>5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5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Sense-level +/-Effect Ambiguity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E.g., </a:t>
            </a:r>
            <a:r>
              <a:rPr lang="en-US" b="1" i="1" dirty="0" smtClean="0"/>
              <a:t>carry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S: (v) carry (win in an election) "The senator carried his home state" </a:t>
            </a:r>
            <a:endParaRPr lang="en-US" dirty="0" smtClean="0"/>
          </a:p>
          <a:p>
            <a:pPr marL="777240" lvl="2" indent="0">
              <a:buNone/>
            </a:pPr>
            <a:r>
              <a:rPr lang="en-US" dirty="0" smtClean="0">
                <a:solidFill>
                  <a:srgbClr val="38AD08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rgbClr val="38AD08"/>
                </a:solidFill>
                <a:sym typeface="Wingdings"/>
              </a:rPr>
              <a:t>+effect </a:t>
            </a:r>
            <a:r>
              <a:rPr lang="en-US" dirty="0" smtClean="0">
                <a:solidFill>
                  <a:srgbClr val="38AD08"/>
                </a:solidFill>
                <a:sym typeface="Wingdings"/>
              </a:rPr>
              <a:t>on the agent, </a:t>
            </a:r>
            <a:r>
              <a:rPr lang="en-US" i="1" dirty="0" smtClean="0">
                <a:solidFill>
                  <a:srgbClr val="38AD08"/>
                </a:solidFill>
                <a:sym typeface="Wingdings"/>
              </a:rPr>
              <a:t>the senator</a:t>
            </a:r>
            <a:endParaRPr lang="en-US" i="1" dirty="0">
              <a:solidFill>
                <a:srgbClr val="38AD08"/>
              </a:solidFill>
            </a:endParaRPr>
          </a:p>
          <a:p>
            <a:pPr lvl="1"/>
            <a:r>
              <a:rPr lang="en-US" dirty="0"/>
              <a:t>S: (v) carry (keep up with financial support) "The Federal Government carried the province for many </a:t>
            </a:r>
            <a:r>
              <a:rPr lang="en-US" dirty="0" smtClean="0"/>
              <a:t>years</a:t>
            </a:r>
            <a:r>
              <a:rPr lang="en-US" dirty="0"/>
              <a:t>" </a:t>
            </a:r>
            <a:endParaRPr lang="en-US" dirty="0" smtClean="0"/>
          </a:p>
          <a:p>
            <a:pPr marL="777240" lvl="2" indent="0">
              <a:buNone/>
            </a:pPr>
            <a:r>
              <a:rPr lang="en-US" dirty="0" smtClean="0">
                <a:solidFill>
                  <a:srgbClr val="38AD08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rgbClr val="38AD08"/>
                </a:solidFill>
                <a:sym typeface="Wingdings"/>
              </a:rPr>
              <a:t>+effect </a:t>
            </a:r>
            <a:r>
              <a:rPr lang="en-US" dirty="0" smtClean="0">
                <a:solidFill>
                  <a:srgbClr val="38AD08"/>
                </a:solidFill>
                <a:sym typeface="Wingdings"/>
              </a:rPr>
              <a:t>on the theme, </a:t>
            </a:r>
            <a:r>
              <a:rPr lang="en-US" i="1" dirty="0" smtClean="0">
                <a:solidFill>
                  <a:srgbClr val="38AD08"/>
                </a:solidFill>
                <a:sym typeface="Wingdings"/>
              </a:rPr>
              <a:t>the province</a:t>
            </a:r>
            <a:endParaRPr lang="en-US" i="1" dirty="0">
              <a:solidFill>
                <a:srgbClr val="38AD08"/>
              </a:solidFill>
            </a:endParaRPr>
          </a:p>
          <a:p>
            <a:pPr lvl="1"/>
            <a:r>
              <a:rPr lang="en-US" dirty="0"/>
              <a:t>S: (v) carry (capture after a fight) "The troops carried the town after a brief </a:t>
            </a:r>
            <a:r>
              <a:rPr lang="en-US" dirty="0" smtClean="0"/>
              <a:t>fight”</a:t>
            </a:r>
          </a:p>
          <a:p>
            <a:pPr marL="777240" lvl="2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-effect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on the theme, 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the town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-2850955" y="325590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42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+/-</a:t>
            </a:r>
            <a:r>
              <a:rPr lang="en-US" dirty="0" err="1" smtClean="0"/>
              <a:t>EffectWordNet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sense-level +/-Effect lexicon</a:t>
            </a:r>
          </a:p>
          <a:p>
            <a:r>
              <a:rPr lang="en-US" dirty="0" smtClean="0"/>
              <a:t>Combine two methods to maximize the effectiveness of each type of information</a:t>
            </a:r>
          </a:p>
          <a:p>
            <a:pPr lvl="1"/>
            <a:r>
              <a:rPr lang="en-US" dirty="0" smtClean="0"/>
              <a:t>A graph-based method using WordNet relations</a:t>
            </a:r>
          </a:p>
          <a:p>
            <a:pPr lvl="1"/>
            <a:r>
              <a:rPr lang="en-US" dirty="0" smtClean="0"/>
              <a:t>A classifier using gloss information</a:t>
            </a:r>
          </a:p>
          <a:p>
            <a:r>
              <a:rPr lang="en-US" dirty="0" smtClean="0"/>
              <a:t>Provide evidence that the model is an effective way to guide manual annotation to find +/-effect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08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Verb-Sense Graph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2374" y="1958733"/>
            <a:ext cx="8316677" cy="4338647"/>
            <a:chOff x="457198" y="1958733"/>
            <a:chExt cx="8316677" cy="4338647"/>
          </a:xfrm>
        </p:grpSpPr>
        <p:sp>
          <p:nvSpPr>
            <p:cNvPr id="6" name="Rounded Rectangle 5"/>
            <p:cNvSpPr/>
            <p:nvPr/>
          </p:nvSpPr>
          <p:spPr>
            <a:xfrm>
              <a:off x="4044039" y="272070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disassemble, dismantle, …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25779" y="3961349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destroy, destruct</a:t>
              </a:r>
              <a:endParaRPr lang="en-US" sz="1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96142" y="433046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extinguish, eliminate, …</a:t>
              </a:r>
              <a:endParaRPr lang="en-US" sz="16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57198" y="320377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cut out</a:t>
              </a:r>
              <a:endParaRPr lang="en-US" sz="16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7200" y="573812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decouple</a:t>
              </a:r>
              <a:endParaRPr lang="en-US" sz="1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96143" y="2015210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excise</a:t>
              </a:r>
              <a:endParaRPr lang="en-US" sz="16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83724" y="1958733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strike</a:t>
              </a:r>
              <a:endParaRPr lang="en-US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875310" y="544079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end</a:t>
              </a:r>
              <a:endParaRPr lang="en-US" sz="16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37511" y="5674834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demolish</a:t>
              </a:r>
              <a:endParaRPr lang="en-US" sz="16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34931" y="442856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unmake, undo</a:t>
              </a:r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34932" y="297205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destruct</a:t>
              </a:r>
              <a:endParaRPr lang="en-US" sz="1600" dirty="0"/>
            </a:p>
          </p:txBody>
        </p:sp>
        <p:cxnSp>
          <p:nvCxnSpPr>
            <p:cNvPr id="19" name="Straight Connector 18"/>
            <p:cNvCxnSpPr>
              <a:stCxn id="9" idx="3"/>
              <a:endCxn id="8" idx="1"/>
            </p:cNvCxnSpPr>
            <p:nvPr/>
          </p:nvCxnSpPr>
          <p:spPr>
            <a:xfrm flipV="1">
              <a:off x="3135085" y="4240977"/>
              <a:ext cx="1790694" cy="36911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2"/>
              <a:endCxn id="9" idx="0"/>
            </p:cNvCxnSpPr>
            <p:nvPr/>
          </p:nvCxnSpPr>
          <p:spPr>
            <a:xfrm>
              <a:off x="1126670" y="3763030"/>
              <a:ext cx="1338944" cy="56743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0"/>
              <a:endCxn id="12" idx="2"/>
            </p:cNvCxnSpPr>
            <p:nvPr/>
          </p:nvCxnSpPr>
          <p:spPr>
            <a:xfrm flipV="1">
              <a:off x="1126670" y="2574465"/>
              <a:ext cx="1338945" cy="629310"/>
            </a:xfrm>
            <a:prstGeom prst="line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0"/>
              <a:endCxn id="9" idx="2"/>
            </p:cNvCxnSpPr>
            <p:nvPr/>
          </p:nvCxnSpPr>
          <p:spPr>
            <a:xfrm flipV="1">
              <a:off x="1126672" y="4889720"/>
              <a:ext cx="1338942" cy="84840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0"/>
              <a:endCxn id="8" idx="2"/>
            </p:cNvCxnSpPr>
            <p:nvPr/>
          </p:nvCxnSpPr>
          <p:spPr>
            <a:xfrm flipV="1">
              <a:off x="4544782" y="4520604"/>
              <a:ext cx="1050469" cy="920194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0"/>
              <a:endCxn id="8" idx="2"/>
            </p:cNvCxnSpPr>
            <p:nvPr/>
          </p:nvCxnSpPr>
          <p:spPr>
            <a:xfrm flipH="1" flipV="1">
              <a:off x="5595251" y="4520604"/>
              <a:ext cx="1311732" cy="115423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6" idx="1"/>
              <a:endCxn id="8" idx="3"/>
            </p:cNvCxnSpPr>
            <p:nvPr/>
          </p:nvCxnSpPr>
          <p:spPr>
            <a:xfrm flipH="1" flipV="1">
              <a:off x="6264722" y="4240977"/>
              <a:ext cx="1170209" cy="467219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7" idx="1"/>
              <a:endCxn id="8" idx="0"/>
            </p:cNvCxnSpPr>
            <p:nvPr/>
          </p:nvCxnSpPr>
          <p:spPr>
            <a:xfrm flipH="1">
              <a:off x="5595251" y="3251684"/>
              <a:ext cx="1839681" cy="70966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3" idx="1"/>
              <a:endCxn id="6" idx="0"/>
            </p:cNvCxnSpPr>
            <p:nvPr/>
          </p:nvCxnSpPr>
          <p:spPr>
            <a:xfrm flipH="1">
              <a:off x="4713511" y="2238361"/>
              <a:ext cx="1170213" cy="48234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6" idx="2"/>
              <a:endCxn id="8" idx="0"/>
            </p:cNvCxnSpPr>
            <p:nvPr/>
          </p:nvCxnSpPr>
          <p:spPr>
            <a:xfrm>
              <a:off x="4713511" y="3279961"/>
              <a:ext cx="881740" cy="681388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578128" y="407450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9646" y="478528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7522" y="500614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69512" y="346433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33636" y="337742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01529" y="2219841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195" y="4166809"/>
              <a:ext cx="905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hypernym</a:t>
              </a:r>
              <a:endParaRPr lang="en-US" sz="1400" i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69863" y="524401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202" y="393320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94011" y="265984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4852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Verb-Sense Graph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05886" y="1958733"/>
            <a:ext cx="8316677" cy="4338647"/>
            <a:chOff x="457198" y="1958733"/>
            <a:chExt cx="8316677" cy="4338647"/>
          </a:xfrm>
        </p:grpSpPr>
        <p:sp>
          <p:nvSpPr>
            <p:cNvPr id="6" name="Rounded Rectangle 5"/>
            <p:cNvSpPr/>
            <p:nvPr/>
          </p:nvSpPr>
          <p:spPr>
            <a:xfrm>
              <a:off x="4044039" y="272070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disassemble, dismantle, …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25779" y="3961349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destroy, destruct</a:t>
              </a:r>
              <a:endParaRPr lang="en-US" sz="1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96142" y="433046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extinguish, eliminate, …</a:t>
              </a:r>
              <a:endParaRPr lang="en-US" sz="16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57198" y="320377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cut out</a:t>
              </a:r>
              <a:endParaRPr lang="en-US" sz="16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7200" y="573812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decouple</a:t>
              </a:r>
              <a:endParaRPr lang="en-US" sz="1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96143" y="2015210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excise</a:t>
              </a:r>
              <a:endParaRPr lang="en-US" sz="16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83724" y="1958733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strike</a:t>
              </a:r>
              <a:endParaRPr lang="en-US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875310" y="544079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end</a:t>
              </a:r>
              <a:endParaRPr lang="en-US" sz="16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37511" y="5674834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demolish</a:t>
              </a:r>
              <a:endParaRPr lang="en-US" sz="16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34931" y="442856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unmake, undo</a:t>
              </a:r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34932" y="297205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destruct</a:t>
              </a:r>
              <a:endParaRPr lang="en-US" sz="1600" dirty="0"/>
            </a:p>
          </p:txBody>
        </p:sp>
        <p:cxnSp>
          <p:nvCxnSpPr>
            <p:cNvPr id="19" name="Straight Connector 18"/>
            <p:cNvCxnSpPr>
              <a:stCxn id="9" idx="3"/>
              <a:endCxn id="8" idx="1"/>
            </p:cNvCxnSpPr>
            <p:nvPr/>
          </p:nvCxnSpPr>
          <p:spPr>
            <a:xfrm flipV="1">
              <a:off x="3135085" y="4240977"/>
              <a:ext cx="1790694" cy="36911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2"/>
              <a:endCxn id="9" idx="0"/>
            </p:cNvCxnSpPr>
            <p:nvPr/>
          </p:nvCxnSpPr>
          <p:spPr>
            <a:xfrm>
              <a:off x="1126670" y="3763030"/>
              <a:ext cx="1338944" cy="56743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0"/>
              <a:endCxn id="12" idx="2"/>
            </p:cNvCxnSpPr>
            <p:nvPr/>
          </p:nvCxnSpPr>
          <p:spPr>
            <a:xfrm flipV="1">
              <a:off x="1126670" y="2574465"/>
              <a:ext cx="1338945" cy="629310"/>
            </a:xfrm>
            <a:prstGeom prst="line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0"/>
              <a:endCxn id="9" idx="2"/>
            </p:cNvCxnSpPr>
            <p:nvPr/>
          </p:nvCxnSpPr>
          <p:spPr>
            <a:xfrm flipV="1">
              <a:off x="1126672" y="4889720"/>
              <a:ext cx="1338942" cy="84840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0"/>
              <a:endCxn id="8" idx="2"/>
            </p:cNvCxnSpPr>
            <p:nvPr/>
          </p:nvCxnSpPr>
          <p:spPr>
            <a:xfrm flipV="1">
              <a:off x="4544782" y="4520604"/>
              <a:ext cx="1050469" cy="920194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0"/>
              <a:endCxn id="8" idx="2"/>
            </p:cNvCxnSpPr>
            <p:nvPr/>
          </p:nvCxnSpPr>
          <p:spPr>
            <a:xfrm flipH="1" flipV="1">
              <a:off x="5595251" y="4520604"/>
              <a:ext cx="1311732" cy="115423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6" idx="1"/>
              <a:endCxn id="8" idx="3"/>
            </p:cNvCxnSpPr>
            <p:nvPr/>
          </p:nvCxnSpPr>
          <p:spPr>
            <a:xfrm flipH="1" flipV="1">
              <a:off x="6264722" y="4240977"/>
              <a:ext cx="1170209" cy="467219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7" idx="1"/>
              <a:endCxn id="8" idx="0"/>
            </p:cNvCxnSpPr>
            <p:nvPr/>
          </p:nvCxnSpPr>
          <p:spPr>
            <a:xfrm flipH="1">
              <a:off x="5595251" y="3251684"/>
              <a:ext cx="1839681" cy="70966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3" idx="1"/>
              <a:endCxn id="6" idx="0"/>
            </p:cNvCxnSpPr>
            <p:nvPr/>
          </p:nvCxnSpPr>
          <p:spPr>
            <a:xfrm flipH="1">
              <a:off x="4713511" y="2238361"/>
              <a:ext cx="1170213" cy="48234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6" idx="2"/>
              <a:endCxn id="8" idx="0"/>
            </p:cNvCxnSpPr>
            <p:nvPr/>
          </p:nvCxnSpPr>
          <p:spPr>
            <a:xfrm>
              <a:off x="4713511" y="3279961"/>
              <a:ext cx="881740" cy="681388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578128" y="407450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9646" y="478528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7522" y="500614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69512" y="346433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33636" y="337742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01529" y="2219841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195" y="4166809"/>
              <a:ext cx="9769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err="1" smtClean="0">
                  <a:solidFill>
                    <a:srgbClr val="3366FF"/>
                  </a:solidFill>
                </a:rPr>
                <a:t>hypernym</a:t>
              </a:r>
              <a:endParaRPr lang="en-US" sz="1400" b="1" i="1" dirty="0">
                <a:solidFill>
                  <a:srgbClr val="3366FF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69863" y="524401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202" y="393320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94011" y="265984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1216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Frame Extraction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286000" y="1447800"/>
            <a:ext cx="4153300" cy="1505084"/>
            <a:chOff x="2613535" y="1519014"/>
            <a:chExt cx="4153300" cy="1505084"/>
          </a:xfrm>
        </p:grpSpPr>
        <p:sp>
          <p:nvSpPr>
            <p:cNvPr id="36" name="Rounded Rectangle 35"/>
            <p:cNvSpPr/>
            <p:nvPr/>
          </p:nvSpPr>
          <p:spPr>
            <a:xfrm>
              <a:off x="5607098" y="2649055"/>
              <a:ext cx="1014690" cy="304800"/>
            </a:xfrm>
            <a:prstGeom prst="round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341680" y="2665609"/>
              <a:ext cx="1066800" cy="30480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638805" y="2672743"/>
              <a:ext cx="980780" cy="292818"/>
            </a:xfrm>
            <a:prstGeom prst="roundRect">
              <a:avLst/>
            </a:prstGeom>
            <a:solidFill>
              <a:srgbClr val="FAE36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13535" y="2562433"/>
              <a:ext cx="41533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Chavez faced America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's hostility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0" name="Left Brace 39"/>
            <p:cNvSpPr/>
            <p:nvPr/>
          </p:nvSpPr>
          <p:spPr>
            <a:xfrm rot="5400000">
              <a:off x="6014922" y="2042191"/>
              <a:ext cx="199042" cy="1014690"/>
            </a:xfrm>
            <a:prstGeom prst="leftBrace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675781" y="2129556"/>
              <a:ext cx="927188" cy="320459"/>
            </a:xfrm>
            <a:prstGeom prst="round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7604" y="209523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Subjective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3" name="Left Brace 42"/>
            <p:cNvSpPr/>
            <p:nvPr/>
          </p:nvSpPr>
          <p:spPr>
            <a:xfrm rot="5400000">
              <a:off x="4762654" y="2026919"/>
              <a:ext cx="224854" cy="1066798"/>
            </a:xfrm>
            <a:prstGeom prst="leftBrac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367340" y="2123508"/>
              <a:ext cx="927188" cy="320459"/>
            </a:xfrm>
            <a:prstGeom prst="round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36092" y="2085743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Source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 rot="5400000">
              <a:off x="3000698" y="2064203"/>
              <a:ext cx="256996" cy="980778"/>
            </a:xfrm>
            <a:prstGeom prst="leftBrace">
              <a:avLst/>
            </a:prstGeom>
            <a:noFill/>
            <a:ln w="25400" cap="flat" cmpd="sng" algn="ctr">
              <a:solidFill>
                <a:srgbClr val="DFCA78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31119" y="2108933"/>
              <a:ext cx="613066" cy="320459"/>
            </a:xfrm>
            <a:prstGeom prst="roundRect">
              <a:avLst/>
            </a:prstGeom>
            <a:solidFill>
              <a:srgbClr val="E7D268"/>
            </a:solidFill>
            <a:ln w="25400" cap="flat" cmpd="sng" algn="ctr">
              <a:solidFill>
                <a:srgbClr val="9D9A6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58381" y="2072148"/>
              <a:ext cx="75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Target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70687" y="1780622"/>
              <a:ext cx="788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IS-FROM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54534" y="1981793"/>
              <a:ext cx="147457" cy="137944"/>
            </a:xfrm>
            <a:custGeom>
              <a:avLst/>
              <a:gdLst>
                <a:gd name="connsiteX0" fmla="*/ 147457 w 147457"/>
                <a:gd name="connsiteY0" fmla="*/ 137944 h 137944"/>
                <a:gd name="connsiteX1" fmla="*/ 23785 w 147457"/>
                <a:gd name="connsiteY1" fmla="*/ 9513 h 137944"/>
                <a:gd name="connsiteX2" fmla="*/ 2 w 147457"/>
                <a:gd name="connsiteY2" fmla="*/ 9513 h 13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57" h="137944">
                  <a:moveTo>
                    <a:pt x="147457" y="137944"/>
                  </a:moveTo>
                  <a:cubicBezTo>
                    <a:pt x="97909" y="84431"/>
                    <a:pt x="48361" y="30918"/>
                    <a:pt x="23785" y="9513"/>
                  </a:cubicBezTo>
                  <a:cubicBezTo>
                    <a:pt x="-791" y="-11892"/>
                    <a:pt x="2" y="9513"/>
                    <a:pt x="2" y="9513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17260" y="1977035"/>
              <a:ext cx="118916" cy="104648"/>
            </a:xfrm>
            <a:custGeom>
              <a:avLst/>
              <a:gdLst>
                <a:gd name="connsiteX0" fmla="*/ 118916 w 118916"/>
                <a:gd name="connsiteY0" fmla="*/ 0 h 104648"/>
                <a:gd name="connsiteX1" fmla="*/ 0 w 118916"/>
                <a:gd name="connsiteY1" fmla="*/ 104648 h 10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916" h="104648">
                  <a:moveTo>
                    <a:pt x="118916" y="0"/>
                  </a:moveTo>
                  <a:lnTo>
                    <a:pt x="0" y="104648"/>
                  </a:ln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675309" y="1519014"/>
              <a:ext cx="883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aramond"/>
                  <a:cs typeface="Garamond"/>
                </a:rPr>
                <a:t>IS-ABOUT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cs typeface="Garamond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02143" y="1675109"/>
              <a:ext cx="1680623" cy="439074"/>
            </a:xfrm>
            <a:custGeom>
              <a:avLst/>
              <a:gdLst>
                <a:gd name="connsiteX0" fmla="*/ 1680623 w 1680623"/>
                <a:gd name="connsiteY0" fmla="*/ 439074 h 439074"/>
                <a:gd name="connsiteX1" fmla="*/ 1231602 w 1680623"/>
                <a:gd name="connsiteY1" fmla="*/ 54243 h 439074"/>
                <a:gd name="connsiteX2" fmla="*/ 0 w 1680623"/>
                <a:gd name="connsiteY2" fmla="*/ 2932 h 43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0623" h="439074">
                  <a:moveTo>
                    <a:pt x="1680623" y="439074"/>
                  </a:moveTo>
                  <a:cubicBezTo>
                    <a:pt x="1596164" y="283003"/>
                    <a:pt x="1511706" y="126933"/>
                    <a:pt x="1231602" y="54243"/>
                  </a:cubicBezTo>
                  <a:cubicBezTo>
                    <a:pt x="951498" y="-18447"/>
                    <a:pt x="0" y="2932"/>
                    <a:pt x="0" y="2932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90933" y="1678041"/>
              <a:ext cx="513168" cy="423314"/>
            </a:xfrm>
            <a:custGeom>
              <a:avLst/>
              <a:gdLst>
                <a:gd name="connsiteX0" fmla="*/ 513168 w 513168"/>
                <a:gd name="connsiteY0" fmla="*/ 0 h 423314"/>
                <a:gd name="connsiteX1" fmla="*/ 153950 w 513168"/>
                <a:gd name="connsiteY1" fmla="*/ 102622 h 423314"/>
                <a:gd name="connsiteX2" fmla="*/ 0 w 513168"/>
                <a:gd name="connsiteY2" fmla="*/ 423314 h 42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3168" h="423314">
                  <a:moveTo>
                    <a:pt x="513168" y="0"/>
                  </a:moveTo>
                  <a:cubicBezTo>
                    <a:pt x="376323" y="16035"/>
                    <a:pt x="239478" y="32070"/>
                    <a:pt x="153950" y="102622"/>
                  </a:cubicBezTo>
                  <a:cubicBezTo>
                    <a:pt x="68422" y="173174"/>
                    <a:pt x="0" y="423314"/>
                    <a:pt x="0" y="423314"/>
                  </a:cubicBezTo>
                </a:path>
              </a:pathLst>
            </a:custGeom>
            <a:noFill/>
            <a:ln w="25400" cap="flat" cmpd="sng" algn="ctr">
              <a:solidFill>
                <a:srgbClr val="000000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082164" y="3794176"/>
            <a:ext cx="2840063" cy="2047824"/>
            <a:chOff x="5082164" y="3794176"/>
            <a:chExt cx="2840063" cy="2047824"/>
          </a:xfrm>
        </p:grpSpPr>
        <p:sp>
          <p:nvSpPr>
            <p:cNvPr id="57" name="TextBox 56"/>
            <p:cNvSpPr txBox="1"/>
            <p:nvPr/>
          </p:nvSpPr>
          <p:spPr>
            <a:xfrm>
              <a:off x="5096347" y="3822371"/>
              <a:ext cx="1688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Opinion Frame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flipH="1">
              <a:off x="5176597" y="4191703"/>
              <a:ext cx="274563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Trigger: “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hostility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Polarity: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negative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ntensity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: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high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Source: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America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Target: “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"/>
                  <a:cs typeface="Courier"/>
                </a:rPr>
                <a:t>Chavez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”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"/>
                <a:cs typeface="Courier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82164" y="3794176"/>
              <a:ext cx="2463214" cy="20478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aramond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4661" y="3211106"/>
            <a:ext cx="495520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Notable: work by </a:t>
            </a:r>
            <a:r>
              <a:rPr lang="en-US" dirty="0" err="1" smtClean="0">
                <a:solidFill>
                  <a:srgbClr val="FF0000"/>
                </a:solidFill>
              </a:rPr>
              <a:t>Cardie</a:t>
            </a:r>
            <a:r>
              <a:rPr lang="en-US" dirty="0" smtClean="0">
                <a:solidFill>
                  <a:srgbClr val="FF0000"/>
                </a:solidFill>
              </a:rPr>
              <a:t> and her group 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joint extraction: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Expressions and sources [EMNLP 2006]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Expressions, sources, and targets [ACL 2013]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Expressions and attributes [TACL2014/ACL2015]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3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Verb-Sense Graph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2374" y="1958733"/>
            <a:ext cx="8316677" cy="4338647"/>
            <a:chOff x="457198" y="1958733"/>
            <a:chExt cx="8316677" cy="4338647"/>
          </a:xfrm>
        </p:grpSpPr>
        <p:sp>
          <p:nvSpPr>
            <p:cNvPr id="6" name="Rounded Rectangle 5"/>
            <p:cNvSpPr/>
            <p:nvPr/>
          </p:nvSpPr>
          <p:spPr>
            <a:xfrm>
              <a:off x="4044039" y="272070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disassemble, dismantle, …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25779" y="3961349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destroy, destruct</a:t>
              </a:r>
              <a:endParaRPr lang="en-US" sz="1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96142" y="433046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extinguish, eliminate, …</a:t>
              </a:r>
              <a:endParaRPr lang="en-US" sz="16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57198" y="320377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cut out</a:t>
              </a:r>
              <a:endParaRPr lang="en-US" sz="16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7200" y="573812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decouple</a:t>
              </a:r>
              <a:endParaRPr lang="en-US" sz="1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96143" y="2015210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excise</a:t>
              </a:r>
              <a:endParaRPr lang="en-US" sz="16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83724" y="1958733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strike</a:t>
              </a:r>
              <a:endParaRPr lang="en-US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875310" y="544079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end</a:t>
              </a:r>
              <a:endParaRPr lang="en-US" sz="16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37511" y="5674834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demolish</a:t>
              </a:r>
              <a:endParaRPr lang="en-US" sz="16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34931" y="442856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unmake, undo</a:t>
              </a:r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34932" y="297205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destruct</a:t>
              </a:r>
              <a:endParaRPr lang="en-US" sz="1600" dirty="0"/>
            </a:p>
          </p:txBody>
        </p:sp>
        <p:cxnSp>
          <p:nvCxnSpPr>
            <p:cNvPr id="19" name="Straight Connector 18"/>
            <p:cNvCxnSpPr>
              <a:stCxn id="9" idx="3"/>
              <a:endCxn id="8" idx="1"/>
            </p:cNvCxnSpPr>
            <p:nvPr/>
          </p:nvCxnSpPr>
          <p:spPr>
            <a:xfrm flipV="1">
              <a:off x="3135085" y="4240977"/>
              <a:ext cx="1790694" cy="369116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arrow"/>
              <a:tailEnd type="none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2"/>
              <a:endCxn id="9" idx="0"/>
            </p:cNvCxnSpPr>
            <p:nvPr/>
          </p:nvCxnSpPr>
          <p:spPr>
            <a:xfrm>
              <a:off x="1126670" y="3763030"/>
              <a:ext cx="1338944" cy="56743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0"/>
              <a:endCxn id="12" idx="2"/>
            </p:cNvCxnSpPr>
            <p:nvPr/>
          </p:nvCxnSpPr>
          <p:spPr>
            <a:xfrm flipV="1">
              <a:off x="1126670" y="2574465"/>
              <a:ext cx="1338945" cy="629310"/>
            </a:xfrm>
            <a:prstGeom prst="line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0"/>
              <a:endCxn id="9" idx="2"/>
            </p:cNvCxnSpPr>
            <p:nvPr/>
          </p:nvCxnSpPr>
          <p:spPr>
            <a:xfrm flipV="1">
              <a:off x="1126672" y="4889720"/>
              <a:ext cx="1338942" cy="84840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0"/>
              <a:endCxn id="8" idx="2"/>
            </p:cNvCxnSpPr>
            <p:nvPr/>
          </p:nvCxnSpPr>
          <p:spPr>
            <a:xfrm flipV="1">
              <a:off x="4544782" y="4520604"/>
              <a:ext cx="1050469" cy="920194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0"/>
              <a:endCxn id="8" idx="2"/>
            </p:cNvCxnSpPr>
            <p:nvPr/>
          </p:nvCxnSpPr>
          <p:spPr>
            <a:xfrm flipH="1" flipV="1">
              <a:off x="5595251" y="4520604"/>
              <a:ext cx="1311732" cy="115423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6" idx="1"/>
              <a:endCxn id="8" idx="3"/>
            </p:cNvCxnSpPr>
            <p:nvPr/>
          </p:nvCxnSpPr>
          <p:spPr>
            <a:xfrm flipH="1" flipV="1">
              <a:off x="6264722" y="4240977"/>
              <a:ext cx="1170209" cy="467219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7" idx="1"/>
              <a:endCxn id="8" idx="0"/>
            </p:cNvCxnSpPr>
            <p:nvPr/>
          </p:nvCxnSpPr>
          <p:spPr>
            <a:xfrm flipH="1">
              <a:off x="5595251" y="3251684"/>
              <a:ext cx="1839681" cy="70966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3" idx="1"/>
              <a:endCxn id="6" idx="0"/>
            </p:cNvCxnSpPr>
            <p:nvPr/>
          </p:nvCxnSpPr>
          <p:spPr>
            <a:xfrm flipH="1">
              <a:off x="4713511" y="2238361"/>
              <a:ext cx="1170213" cy="48234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6" idx="2"/>
              <a:endCxn id="8" idx="0"/>
            </p:cNvCxnSpPr>
            <p:nvPr/>
          </p:nvCxnSpPr>
          <p:spPr>
            <a:xfrm>
              <a:off x="4713511" y="3279961"/>
              <a:ext cx="881740" cy="681388"/>
            </a:xfrm>
            <a:prstGeom prst="line">
              <a:avLst/>
            </a:prstGeom>
            <a:ln w="28575" cmpd="sng">
              <a:solidFill>
                <a:srgbClr val="3366FF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578128" y="4074509"/>
              <a:ext cx="941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>
                  <a:solidFill>
                    <a:srgbClr val="3366FF"/>
                  </a:solidFill>
                </a:rPr>
                <a:t>troponym</a:t>
              </a:r>
              <a:endParaRPr lang="en-US" sz="1400" i="1" dirty="0">
                <a:solidFill>
                  <a:srgbClr val="3366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9646" y="478528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7522" y="500614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69512" y="3464332"/>
              <a:ext cx="941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>
                  <a:solidFill>
                    <a:srgbClr val="3366FF"/>
                  </a:solidFill>
                </a:rPr>
                <a:t>troponym</a:t>
              </a:r>
              <a:endParaRPr lang="en-US" sz="1400" i="1" dirty="0">
                <a:solidFill>
                  <a:srgbClr val="3366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33636" y="337742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01529" y="2219841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195" y="4166809"/>
              <a:ext cx="905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hypernym</a:t>
              </a:r>
              <a:endParaRPr lang="en-US" sz="1400" i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69863" y="524401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202" y="393320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94011" y="265984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5678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Verb-Sense Graph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05886" y="1972243"/>
            <a:ext cx="8316677" cy="4338647"/>
            <a:chOff x="457198" y="1958733"/>
            <a:chExt cx="8316677" cy="4338647"/>
          </a:xfrm>
        </p:grpSpPr>
        <p:sp>
          <p:nvSpPr>
            <p:cNvPr id="6" name="Rounded Rectangle 5"/>
            <p:cNvSpPr/>
            <p:nvPr/>
          </p:nvSpPr>
          <p:spPr>
            <a:xfrm>
              <a:off x="4044039" y="272070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disassemble, dismantle, …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25779" y="3961349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destroy, destruct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96142" y="433046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extinguish, eliminate, …</a:t>
              </a:r>
              <a:endParaRPr lang="en-US" sz="16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57198" y="320377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cut out</a:t>
              </a:r>
              <a:endParaRPr lang="en-US" sz="16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7200" y="5738125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decouple</a:t>
              </a:r>
              <a:endParaRPr lang="en-US" sz="1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96143" y="2015210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excise</a:t>
              </a:r>
              <a:endParaRPr lang="en-US" sz="16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83724" y="1958733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strike</a:t>
              </a:r>
              <a:endParaRPr lang="en-US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875310" y="544079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end</a:t>
              </a:r>
              <a:endParaRPr lang="en-US" sz="16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37511" y="5674834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demolish</a:t>
              </a:r>
              <a:endParaRPr lang="en-US" sz="16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34931" y="4428568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unmake, undo</a:t>
              </a:r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34932" y="2972056"/>
              <a:ext cx="1338943" cy="55925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destruct</a:t>
              </a:r>
              <a:endParaRPr lang="en-US" sz="1600" dirty="0"/>
            </a:p>
          </p:txBody>
        </p:sp>
        <p:cxnSp>
          <p:nvCxnSpPr>
            <p:cNvPr id="19" name="Straight Connector 18"/>
            <p:cNvCxnSpPr>
              <a:stCxn id="9" idx="3"/>
              <a:endCxn id="8" idx="1"/>
            </p:cNvCxnSpPr>
            <p:nvPr/>
          </p:nvCxnSpPr>
          <p:spPr>
            <a:xfrm flipV="1">
              <a:off x="3135085" y="4240977"/>
              <a:ext cx="1790694" cy="36911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2"/>
              <a:endCxn id="9" idx="0"/>
            </p:cNvCxnSpPr>
            <p:nvPr/>
          </p:nvCxnSpPr>
          <p:spPr>
            <a:xfrm>
              <a:off x="1126670" y="3763030"/>
              <a:ext cx="1338944" cy="56743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0"/>
              <a:endCxn id="12" idx="2"/>
            </p:cNvCxnSpPr>
            <p:nvPr/>
          </p:nvCxnSpPr>
          <p:spPr>
            <a:xfrm flipV="1">
              <a:off x="1126670" y="2574465"/>
              <a:ext cx="1338945" cy="629310"/>
            </a:xfrm>
            <a:prstGeom prst="line">
              <a:avLst/>
            </a:prstGeom>
            <a:ln w="12700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0"/>
              <a:endCxn id="9" idx="2"/>
            </p:cNvCxnSpPr>
            <p:nvPr/>
          </p:nvCxnSpPr>
          <p:spPr>
            <a:xfrm flipV="1">
              <a:off x="1126672" y="4889720"/>
              <a:ext cx="1338942" cy="84840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0"/>
              <a:endCxn id="8" idx="2"/>
            </p:cNvCxnSpPr>
            <p:nvPr/>
          </p:nvCxnSpPr>
          <p:spPr>
            <a:xfrm flipV="1">
              <a:off x="4544782" y="4520604"/>
              <a:ext cx="1050469" cy="920194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0"/>
              <a:endCxn id="8" idx="2"/>
            </p:cNvCxnSpPr>
            <p:nvPr/>
          </p:nvCxnSpPr>
          <p:spPr>
            <a:xfrm flipH="1" flipV="1">
              <a:off x="5595251" y="4520604"/>
              <a:ext cx="1311732" cy="115423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6" idx="1"/>
              <a:endCxn id="8" idx="3"/>
            </p:cNvCxnSpPr>
            <p:nvPr/>
          </p:nvCxnSpPr>
          <p:spPr>
            <a:xfrm flipH="1" flipV="1">
              <a:off x="6264722" y="4240977"/>
              <a:ext cx="1170209" cy="467219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7" idx="1"/>
              <a:endCxn id="8" idx="0"/>
            </p:cNvCxnSpPr>
            <p:nvPr/>
          </p:nvCxnSpPr>
          <p:spPr>
            <a:xfrm flipH="1">
              <a:off x="5595251" y="3251684"/>
              <a:ext cx="1839681" cy="70966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3" idx="1"/>
              <a:endCxn id="6" idx="0"/>
            </p:cNvCxnSpPr>
            <p:nvPr/>
          </p:nvCxnSpPr>
          <p:spPr>
            <a:xfrm flipH="1">
              <a:off x="4713511" y="2238361"/>
              <a:ext cx="1170213" cy="482345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6" idx="2"/>
              <a:endCxn id="8" idx="0"/>
            </p:cNvCxnSpPr>
            <p:nvPr/>
          </p:nvCxnSpPr>
          <p:spPr>
            <a:xfrm>
              <a:off x="4713511" y="3279961"/>
              <a:ext cx="881740" cy="681388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578128" y="407450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9646" y="478528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7522" y="500614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69512" y="346433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33636" y="337742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01529" y="2219841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195" y="4166809"/>
              <a:ext cx="905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hypernym</a:t>
              </a:r>
              <a:endParaRPr lang="en-US" sz="1400" i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69863" y="524401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202" y="393320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94011" y="265984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574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Verb-Sense Graph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2374" y="1958733"/>
            <a:ext cx="8316677" cy="4338647"/>
            <a:chOff x="457198" y="1958733"/>
            <a:chExt cx="8316677" cy="4338647"/>
          </a:xfrm>
        </p:grpSpPr>
        <p:sp>
          <p:nvSpPr>
            <p:cNvPr id="6" name="Rounded Rectangle 5"/>
            <p:cNvSpPr/>
            <p:nvPr/>
          </p:nvSpPr>
          <p:spPr>
            <a:xfrm>
              <a:off x="4044039" y="2720706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disassemble, dismantle, …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25779" y="3961349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destroy, destruct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96142" y="4330465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extinguish, eliminate, …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57198" y="3203775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cut out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7200" y="5738125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decouple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96143" y="2015210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excise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83724" y="1958733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strike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875310" y="5440798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end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37511" y="5674834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demolish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34931" y="4428568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unmake, undo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34932" y="2972056"/>
              <a:ext cx="1338943" cy="5592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destruct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Connector 18"/>
            <p:cNvCxnSpPr>
              <a:stCxn id="9" idx="3"/>
              <a:endCxn id="8" idx="1"/>
            </p:cNvCxnSpPr>
            <p:nvPr/>
          </p:nvCxnSpPr>
          <p:spPr>
            <a:xfrm flipV="1">
              <a:off x="3135085" y="4240977"/>
              <a:ext cx="1790694" cy="369116"/>
            </a:xfrm>
            <a:prstGeom prst="line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2"/>
              <a:endCxn id="9" idx="0"/>
            </p:cNvCxnSpPr>
            <p:nvPr/>
          </p:nvCxnSpPr>
          <p:spPr>
            <a:xfrm>
              <a:off x="1126670" y="3763030"/>
              <a:ext cx="1338944" cy="567435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0"/>
              <a:endCxn id="12" idx="2"/>
            </p:cNvCxnSpPr>
            <p:nvPr/>
          </p:nvCxnSpPr>
          <p:spPr>
            <a:xfrm flipV="1">
              <a:off x="1126670" y="2574465"/>
              <a:ext cx="1338945" cy="629310"/>
            </a:xfrm>
            <a:prstGeom prst="line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0"/>
              <a:endCxn id="9" idx="2"/>
            </p:cNvCxnSpPr>
            <p:nvPr/>
          </p:nvCxnSpPr>
          <p:spPr>
            <a:xfrm flipV="1">
              <a:off x="1126672" y="4889720"/>
              <a:ext cx="1338942" cy="848405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0"/>
              <a:endCxn id="8" idx="2"/>
            </p:cNvCxnSpPr>
            <p:nvPr/>
          </p:nvCxnSpPr>
          <p:spPr>
            <a:xfrm flipV="1">
              <a:off x="4544782" y="4520604"/>
              <a:ext cx="1050469" cy="920194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0"/>
              <a:endCxn id="8" idx="2"/>
            </p:cNvCxnSpPr>
            <p:nvPr/>
          </p:nvCxnSpPr>
          <p:spPr>
            <a:xfrm flipH="1" flipV="1">
              <a:off x="5595251" y="4520604"/>
              <a:ext cx="1311732" cy="1154230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6" idx="1"/>
              <a:endCxn id="8" idx="3"/>
            </p:cNvCxnSpPr>
            <p:nvPr/>
          </p:nvCxnSpPr>
          <p:spPr>
            <a:xfrm flipH="1" flipV="1">
              <a:off x="6264722" y="4240977"/>
              <a:ext cx="1170209" cy="467219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7" idx="1"/>
              <a:endCxn id="8" idx="0"/>
            </p:cNvCxnSpPr>
            <p:nvPr/>
          </p:nvCxnSpPr>
          <p:spPr>
            <a:xfrm flipH="1">
              <a:off x="5595251" y="3251684"/>
              <a:ext cx="1839681" cy="709665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3" idx="1"/>
              <a:endCxn id="6" idx="0"/>
            </p:cNvCxnSpPr>
            <p:nvPr/>
          </p:nvCxnSpPr>
          <p:spPr>
            <a:xfrm flipH="1">
              <a:off x="4713511" y="2238361"/>
              <a:ext cx="1170213" cy="482345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6" idx="2"/>
              <a:endCxn id="8" idx="0"/>
            </p:cNvCxnSpPr>
            <p:nvPr/>
          </p:nvCxnSpPr>
          <p:spPr>
            <a:xfrm>
              <a:off x="4713511" y="3279961"/>
              <a:ext cx="881740" cy="681388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578128" y="407450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9646" y="478528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7522" y="5006145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69512" y="346433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33636" y="3377422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01529" y="2219841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195" y="4166809"/>
              <a:ext cx="905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hypernym</a:t>
              </a:r>
              <a:endParaRPr lang="en-US" sz="1400" i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69863" y="524401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202" y="3933200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94011" y="2659849"/>
              <a:ext cx="9046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err="1" smtClean="0"/>
                <a:t>troponym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77218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Verb-Sense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0068"/>
          </a:xfrm>
        </p:spPr>
        <p:txBody>
          <a:bodyPr>
            <a:normAutofit/>
          </a:bodyPr>
          <a:lstStyle/>
          <a:p>
            <a:r>
              <a:rPr lang="en-US" dirty="0" smtClean="0"/>
              <a:t>Label inference</a:t>
            </a:r>
          </a:p>
          <a:p>
            <a:pPr lvl="1"/>
            <a:r>
              <a:rPr lang="en-US" dirty="0" smtClean="0"/>
              <a:t>Propagation from seed labels to the unlabeled nodes</a:t>
            </a:r>
          </a:p>
          <a:p>
            <a:pPr lvl="1"/>
            <a:r>
              <a:rPr lang="en-US" dirty="0" smtClean="0"/>
              <a:t>Use a classic graph-based semi-supervised learning method, local and global consistency [Zhou et al. NIPS 2004]</a:t>
            </a:r>
          </a:p>
          <a:p>
            <a:pPr lvl="1"/>
            <a:r>
              <a:rPr lang="en-US" dirty="0" smtClean="0"/>
              <a:t>Cost function includes two penalty components</a:t>
            </a:r>
          </a:p>
          <a:p>
            <a:pPr lvl="2"/>
            <a:r>
              <a:rPr lang="en-US" dirty="0" smtClean="0"/>
              <a:t>Cost should not change too much between nearby points</a:t>
            </a:r>
          </a:p>
          <a:p>
            <a:pPr lvl="2"/>
            <a:r>
              <a:rPr lang="en-US" dirty="0" smtClean="0"/>
              <a:t>Cost should not change too much from the initial label assignment</a:t>
            </a:r>
          </a:p>
        </p:txBody>
      </p:sp>
    </p:spTree>
    <p:extLst>
      <p:ext uri="{BB962C8B-B14F-4D97-AF65-F5344CB8AC3E}">
        <p14:creationId xmlns:p14="http://schemas.microsoft.com/office/powerpoint/2010/main" val="315912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a Gloss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i="1" dirty="0" smtClean="0">
                <a:solidFill>
                  <a:srgbClr val="3366FF"/>
                </a:solidFill>
              </a:rPr>
              <a:t>gloss: </a:t>
            </a:r>
            <a:r>
              <a:rPr lang="en-US" dirty="0" smtClean="0">
                <a:solidFill>
                  <a:srgbClr val="3366FF"/>
                </a:solidFill>
              </a:rPr>
              <a:t> definition + optional examples</a:t>
            </a:r>
          </a:p>
          <a:p>
            <a:r>
              <a:rPr lang="en-US" dirty="0" smtClean="0"/>
              <a:t>SVM classifier with bag-of-words and sentiment-word features</a:t>
            </a:r>
          </a:p>
          <a:p>
            <a:r>
              <a:rPr lang="en-US" dirty="0" smtClean="0"/>
              <a:t>A hybrid model:  combining the graph-based model and gloss classifier gives the best results</a:t>
            </a:r>
          </a:p>
        </p:txBody>
      </p:sp>
    </p:spTree>
    <p:extLst>
      <p:ext uri="{BB962C8B-B14F-4D97-AF65-F5344CB8AC3E}">
        <p14:creationId xmlns:p14="http://schemas.microsoft.com/office/powerpoint/2010/main" val="397370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32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method </a:t>
            </a:r>
            <a:r>
              <a:rPr lang="en-US" dirty="0"/>
              <a:t>can guide annotation efforts to find other words that have +/-effect senses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Method: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Rank all unlabeled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Choose the top 5% and manually annotate them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them to the seed 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Rerun the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8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Annotation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977566"/>
              </p:ext>
            </p:extLst>
          </p:nvPr>
        </p:nvGraphicFramePr>
        <p:xfrm>
          <a:off x="150569" y="4124275"/>
          <a:ext cx="3943979" cy="241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229420"/>
              </p:ext>
            </p:extLst>
          </p:nvPr>
        </p:nvGraphicFramePr>
        <p:xfrm>
          <a:off x="4174935" y="4124275"/>
          <a:ext cx="4386105" cy="241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2479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F-score increases on the fixed test set for both +/-effect classes as more seeds are added. (Left graph)</a:t>
            </a:r>
          </a:p>
          <a:p>
            <a:r>
              <a:rPr lang="en-US" sz="2000" dirty="0" smtClean="0"/>
              <a:t>The accuracy on the newly labeled annotated data in Step 2 is generally maintained. (Right graph)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673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Coarse-Grained +/-Effect WSD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saw, there is substantial +/-effect sense ambiguity</a:t>
            </a:r>
          </a:p>
          <a:p>
            <a:r>
              <a:rPr lang="en-US" dirty="0" smtClean="0"/>
              <a:t>Words often have mixtures of senses with different labels</a:t>
            </a:r>
          </a:p>
          <a:p>
            <a:pPr lvl="1"/>
            <a:r>
              <a:rPr lang="en-US" dirty="0" smtClean="0"/>
              <a:t>Most commonly, </a:t>
            </a:r>
            <a:r>
              <a:rPr lang="en-US" dirty="0" smtClean="0">
                <a:solidFill>
                  <a:srgbClr val="38AD08"/>
                </a:solidFill>
              </a:rPr>
              <a:t>+effect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null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–effect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null</a:t>
            </a:r>
          </a:p>
          <a:p>
            <a:r>
              <a:rPr lang="en-US" dirty="0" smtClean="0"/>
              <a:t>These ambiguities affect opinion inferences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6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Explicit: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Oh no! </a:t>
            </a:r>
            <a:r>
              <a:rPr lang="en-US" dirty="0" smtClean="0"/>
              <a:t>The voters passed the bill </a:t>
            </a:r>
            <a:r>
              <a:rPr lang="en-US" i="1" dirty="0" smtClean="0">
                <a:solidFill>
                  <a:srgbClr val="FF0000"/>
                </a:solidFill>
              </a:rPr>
              <a:t>–sentiment toward the event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Infer: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2F2B20"/>
                </a:solidFill>
              </a:rPr>
              <a:t>Oh no! </a:t>
            </a:r>
            <a:r>
              <a:rPr lang="en-US" dirty="0" smtClean="0">
                <a:solidFill>
                  <a:srgbClr val="FF0000"/>
                </a:solidFill>
              </a:rPr>
              <a:t>The voters </a:t>
            </a:r>
            <a:r>
              <a:rPr lang="en-US" dirty="0" smtClean="0"/>
              <a:t>passed </a:t>
            </a:r>
            <a:r>
              <a:rPr lang="en-US" dirty="0" smtClean="0">
                <a:solidFill>
                  <a:srgbClr val="FF0000"/>
                </a:solidFill>
              </a:rPr>
              <a:t>the bill </a:t>
            </a:r>
            <a:r>
              <a:rPr lang="en-US" i="1" dirty="0" smtClean="0">
                <a:solidFill>
                  <a:srgbClr val="FF0000"/>
                </a:solidFill>
              </a:rPr>
              <a:t>–sentiment toward arguments</a:t>
            </a:r>
          </a:p>
          <a:p>
            <a:endParaRPr lang="en-US" dirty="0" smtClean="0">
              <a:solidFill>
                <a:srgbClr val="2F2B20"/>
              </a:solidFill>
            </a:endParaRPr>
          </a:p>
          <a:p>
            <a:r>
              <a:rPr lang="en-US" dirty="0" smtClean="0">
                <a:solidFill>
                  <a:srgbClr val="2F2B20"/>
                </a:solidFill>
              </a:rPr>
              <a:t>The inference </a:t>
            </a:r>
            <a:r>
              <a:rPr lang="en-US" b="1" dirty="0" smtClean="0">
                <a:solidFill>
                  <a:srgbClr val="38AD08"/>
                </a:solidFill>
              </a:rPr>
              <a:t>is</a:t>
            </a:r>
            <a:r>
              <a:rPr lang="en-US" b="1" dirty="0" smtClean="0">
                <a:solidFill>
                  <a:srgbClr val="2F2B20"/>
                </a:solidFill>
              </a:rPr>
              <a:t> </a:t>
            </a:r>
            <a:r>
              <a:rPr lang="en-US" dirty="0" smtClean="0">
                <a:solidFill>
                  <a:srgbClr val="2F2B20"/>
                </a:solidFill>
              </a:rPr>
              <a:t>warranted by this sense of </a:t>
            </a:r>
            <a:r>
              <a:rPr lang="en-US" i="1" dirty="0" smtClean="0">
                <a:solidFill>
                  <a:srgbClr val="38AD08"/>
                </a:solidFill>
              </a:rPr>
              <a:t>passed</a:t>
            </a:r>
          </a:p>
          <a:p>
            <a:endParaRPr lang="en-US" dirty="0" smtClean="0">
              <a:solidFill>
                <a:srgbClr val="2F2B20"/>
              </a:solidFill>
            </a:endParaRPr>
          </a:p>
          <a:p>
            <a:r>
              <a:rPr lang="en-US" dirty="0" smtClean="0">
                <a:solidFill>
                  <a:srgbClr val="2F2B20"/>
                </a:solidFill>
              </a:rPr>
              <a:t>S: (v) </a:t>
            </a:r>
            <a:r>
              <a:rPr lang="en-US" b="1" dirty="0" smtClean="0">
                <a:solidFill>
                  <a:srgbClr val="38AD08"/>
                </a:solidFill>
              </a:rPr>
              <a:t>+effect </a:t>
            </a:r>
            <a:r>
              <a:rPr lang="en-US" dirty="0" smtClean="0"/>
              <a:t>legislate, pass (make laws, bills, etc. or bring into effect by legislation)</a:t>
            </a:r>
            <a:endParaRPr lang="en-US" b="1" dirty="0">
              <a:solidFill>
                <a:srgbClr val="38AD0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6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Explicit: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Oh no! </a:t>
            </a:r>
            <a:r>
              <a:rPr lang="en-US" dirty="0" smtClean="0"/>
              <a:t>They passed the bridge  </a:t>
            </a:r>
            <a:r>
              <a:rPr lang="en-US" i="1" dirty="0" smtClean="0">
                <a:solidFill>
                  <a:srgbClr val="FF0000"/>
                </a:solidFill>
              </a:rPr>
              <a:t>–sentiment toward the event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Infer??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2F2B20"/>
                </a:solidFill>
              </a:rPr>
              <a:t>  Oh no! </a:t>
            </a:r>
            <a:r>
              <a:rPr lang="en-US" dirty="0" smtClean="0">
                <a:solidFill>
                  <a:srgbClr val="FF0000"/>
                </a:solidFill>
              </a:rPr>
              <a:t>They </a:t>
            </a:r>
            <a:r>
              <a:rPr lang="en-US" dirty="0" smtClean="0"/>
              <a:t>passed </a:t>
            </a:r>
            <a:r>
              <a:rPr lang="en-US" dirty="0" smtClean="0">
                <a:solidFill>
                  <a:srgbClr val="FF0000"/>
                </a:solidFill>
              </a:rPr>
              <a:t>the bridge  </a:t>
            </a:r>
            <a:r>
              <a:rPr lang="en-US" i="1" dirty="0" smtClean="0">
                <a:solidFill>
                  <a:srgbClr val="FF0000"/>
                </a:solidFill>
              </a:rPr>
              <a:t>–sentiment toward arguments</a:t>
            </a:r>
          </a:p>
          <a:p>
            <a:endParaRPr lang="en-US" dirty="0" smtClean="0">
              <a:solidFill>
                <a:srgbClr val="2F2B20"/>
              </a:solidFill>
            </a:endParaRPr>
          </a:p>
          <a:p>
            <a:r>
              <a:rPr lang="en-US" dirty="0" smtClean="0">
                <a:solidFill>
                  <a:srgbClr val="2F2B20"/>
                </a:solidFill>
              </a:rPr>
              <a:t>The inference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2F2B20"/>
                </a:solidFill>
              </a:rPr>
              <a:t> warranted by this sense of </a:t>
            </a:r>
            <a:r>
              <a:rPr lang="en-US" i="1" dirty="0" smtClean="0">
                <a:solidFill>
                  <a:srgbClr val="3366FF"/>
                </a:solidFill>
              </a:rPr>
              <a:t>passed</a:t>
            </a:r>
          </a:p>
          <a:p>
            <a:endParaRPr lang="en-US" dirty="0" smtClean="0">
              <a:solidFill>
                <a:srgbClr val="2F2B20"/>
              </a:solidFill>
            </a:endParaRPr>
          </a:p>
          <a:p>
            <a:r>
              <a:rPr lang="en-US" dirty="0" smtClean="0">
                <a:solidFill>
                  <a:srgbClr val="2F2B20"/>
                </a:solidFill>
              </a:rPr>
              <a:t>S: (v) </a:t>
            </a:r>
            <a:r>
              <a:rPr lang="en-US" b="1" dirty="0" smtClean="0">
                <a:solidFill>
                  <a:srgbClr val="3366FF"/>
                </a:solidFill>
              </a:rPr>
              <a:t>Null</a:t>
            </a:r>
            <a:r>
              <a:rPr lang="en-US" b="1" dirty="0" smtClean="0">
                <a:solidFill>
                  <a:srgbClr val="38AD08"/>
                </a:solidFill>
              </a:rPr>
              <a:t> </a:t>
            </a:r>
            <a:r>
              <a:rPr lang="en-US" dirty="0" smtClean="0"/>
              <a:t>travel by, pass by, surpass, go past, go by, pass (move past)</a:t>
            </a:r>
            <a:endParaRPr lang="en-US" b="1" dirty="0">
              <a:solidFill>
                <a:srgbClr val="38AD0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9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NLP research has mainly addressed explicit opinion expressions 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38AD08"/>
                </a:solidFill>
              </a:rPr>
              <a:t>support</a:t>
            </a:r>
            <a:r>
              <a:rPr lang="en-US" dirty="0" smtClean="0"/>
              <a:t> the bill    </a:t>
            </a:r>
            <a:r>
              <a:rPr lang="en-US" i="1" dirty="0" smtClean="0">
                <a:solidFill>
                  <a:srgbClr val="38AD08"/>
                </a:solidFill>
              </a:rPr>
              <a:t>+ sentiment toward the bill</a:t>
            </a:r>
          </a:p>
          <a:p>
            <a:r>
              <a:rPr lang="en-US" dirty="0" smtClean="0"/>
              <a:t>The car is </a:t>
            </a:r>
            <a:r>
              <a:rPr lang="en-US" dirty="0" smtClean="0">
                <a:solidFill>
                  <a:srgbClr val="38AD08"/>
                </a:solidFill>
              </a:rPr>
              <a:t>wonderful  </a:t>
            </a:r>
            <a:r>
              <a:rPr lang="en-US" i="1" dirty="0" smtClean="0">
                <a:solidFill>
                  <a:srgbClr val="38AD08"/>
                </a:solidFill>
              </a:rPr>
              <a:t>+ sentiment toward the car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idiot    </a:t>
            </a:r>
            <a:r>
              <a:rPr lang="en-US" i="1" dirty="0" smtClean="0">
                <a:solidFill>
                  <a:srgbClr val="FF0000"/>
                </a:solidFill>
              </a:rPr>
              <a:t>-sentiment toward the referent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Oh no!  </a:t>
            </a:r>
            <a:r>
              <a:rPr lang="en-US" dirty="0" smtClean="0"/>
              <a:t>The voters defeated the bill </a:t>
            </a:r>
            <a:r>
              <a:rPr lang="en-US" i="1" dirty="0" smtClean="0">
                <a:solidFill>
                  <a:srgbClr val="FF0000"/>
                </a:solidFill>
              </a:rPr>
              <a:t>–sentiment toward the event</a:t>
            </a:r>
          </a:p>
          <a:p>
            <a:r>
              <a:rPr lang="en-US" dirty="0" smtClean="0">
                <a:solidFill>
                  <a:srgbClr val="38AD08"/>
                </a:solidFill>
              </a:rPr>
              <a:t>Yeah!  </a:t>
            </a:r>
            <a:r>
              <a:rPr lang="en-US" dirty="0" smtClean="0"/>
              <a:t>The voters defeated the bill </a:t>
            </a:r>
            <a:r>
              <a:rPr lang="en-US" i="1" dirty="0" smtClean="0">
                <a:solidFill>
                  <a:srgbClr val="38AD08"/>
                </a:solidFill>
              </a:rPr>
              <a:t>+sentiment toward the event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5FA6-0AF0-EE40-B548-D487A885E068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1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Coarse-Grained WSD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pinpoint individual sense</a:t>
            </a:r>
          </a:p>
          <a:p>
            <a:r>
              <a:rPr lang="en-US" dirty="0" smtClean="0"/>
              <a:t>Suppose for word </a:t>
            </a:r>
            <a:r>
              <a:rPr lang="en-US" i="1" dirty="0" smtClean="0">
                <a:solidFill>
                  <a:srgbClr val="660066"/>
                </a:solidFill>
              </a:rPr>
              <a:t>W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-effect </a:t>
            </a:r>
            <a:r>
              <a:rPr lang="en-US" dirty="0" smtClean="0"/>
              <a:t>senses:  </a:t>
            </a:r>
            <a:r>
              <a:rPr lang="en-US" dirty="0" smtClean="0">
                <a:solidFill>
                  <a:srgbClr val="FF0000"/>
                </a:solidFill>
              </a:rPr>
              <a:t>{S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,S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,S</a:t>
            </a:r>
            <a:r>
              <a:rPr lang="en-US" baseline="-25000" dirty="0" smtClean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US" dirty="0" smtClean="0">
                <a:solidFill>
                  <a:srgbClr val="38AD08"/>
                </a:solidFill>
              </a:rPr>
              <a:t>+effect </a:t>
            </a:r>
            <a:r>
              <a:rPr lang="en-US" dirty="0" smtClean="0"/>
              <a:t>senses: </a:t>
            </a:r>
            <a:r>
              <a:rPr lang="en-US" dirty="0" smtClean="0">
                <a:solidFill>
                  <a:srgbClr val="38AD08"/>
                </a:solidFill>
              </a:rPr>
              <a:t>{S</a:t>
            </a:r>
            <a:r>
              <a:rPr lang="en-US" baseline="-25000" dirty="0" smtClean="0">
                <a:solidFill>
                  <a:srgbClr val="38AD08"/>
                </a:solidFill>
              </a:rPr>
              <a:t>2</a:t>
            </a:r>
            <a:r>
              <a:rPr lang="en-US" dirty="0" smtClean="0">
                <a:solidFill>
                  <a:srgbClr val="38AD08"/>
                </a:solidFill>
              </a:rPr>
              <a:t>}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Null</a:t>
            </a:r>
            <a:r>
              <a:rPr lang="en-US" dirty="0" smtClean="0"/>
              <a:t> senses:      </a:t>
            </a:r>
            <a:r>
              <a:rPr lang="en-US" dirty="0" smtClean="0">
                <a:solidFill>
                  <a:srgbClr val="3366FF"/>
                </a:solidFill>
              </a:rPr>
              <a:t>{S</a:t>
            </a:r>
            <a:r>
              <a:rPr lang="en-US" baseline="-25000" dirty="0" smtClean="0">
                <a:solidFill>
                  <a:srgbClr val="3366FF"/>
                </a:solidFill>
              </a:rPr>
              <a:t>4</a:t>
            </a:r>
            <a:r>
              <a:rPr lang="en-US" dirty="0" smtClean="0">
                <a:solidFill>
                  <a:srgbClr val="3366FF"/>
                </a:solidFill>
              </a:rPr>
              <a:t>,S</a:t>
            </a:r>
            <a:r>
              <a:rPr lang="en-US" baseline="-25000" dirty="0" smtClean="0">
                <a:solidFill>
                  <a:srgbClr val="3366FF"/>
                </a:solidFill>
              </a:rPr>
              <a:t>5</a:t>
            </a:r>
            <a:r>
              <a:rPr lang="en-US" dirty="0" smtClean="0">
                <a:solidFill>
                  <a:srgbClr val="3366FF"/>
                </a:solidFill>
              </a:rPr>
              <a:t>,S</a:t>
            </a:r>
            <a:r>
              <a:rPr lang="en-US" baseline="-25000" dirty="0" smtClean="0">
                <a:solidFill>
                  <a:srgbClr val="3366FF"/>
                </a:solidFill>
              </a:rPr>
              <a:t>6</a:t>
            </a:r>
            <a:r>
              <a:rPr lang="en-US" dirty="0" smtClean="0">
                <a:solidFill>
                  <a:srgbClr val="3366FF"/>
                </a:solidFill>
              </a:rPr>
              <a:t>}</a:t>
            </a:r>
            <a:endParaRPr lang="en-US" dirty="0" smtClean="0"/>
          </a:p>
          <a:p>
            <a:r>
              <a:rPr lang="en-US" dirty="0" smtClean="0"/>
              <a:t>To recognize that instance </a:t>
            </a:r>
            <a:r>
              <a:rPr lang="en-US" i="1" dirty="0" smtClean="0">
                <a:solidFill>
                  <a:srgbClr val="660066"/>
                </a:solidFill>
              </a:rPr>
              <a:t>w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i="1" dirty="0" smtClean="0">
                <a:solidFill>
                  <a:srgbClr val="660066"/>
                </a:solidFill>
              </a:rPr>
              <a:t>W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–effect</a:t>
            </a:r>
            <a:r>
              <a:rPr lang="en-US" dirty="0" smtClean="0"/>
              <a:t>, for example</a:t>
            </a:r>
          </a:p>
          <a:p>
            <a:pPr marL="708660" lvl="2">
              <a:buClr>
                <a:schemeClr val="accent1"/>
              </a:buClr>
            </a:pPr>
            <a:r>
              <a:rPr lang="en-US" dirty="0" smtClean="0">
                <a:solidFill>
                  <a:srgbClr val="2F2B20"/>
                </a:solidFill>
              </a:rPr>
              <a:t>only need to determine that w is used with </a:t>
            </a:r>
            <a:r>
              <a:rPr lang="en-US" i="1" dirty="0" smtClean="0">
                <a:solidFill>
                  <a:srgbClr val="2F2B20"/>
                </a:solidFill>
              </a:rPr>
              <a:t>one</a:t>
            </a:r>
            <a:r>
              <a:rPr lang="en-US" dirty="0" smtClean="0">
                <a:solidFill>
                  <a:srgbClr val="2F2B20"/>
                </a:solidFill>
              </a:rPr>
              <a:t> of </a:t>
            </a:r>
            <a:r>
              <a:rPr lang="en-US" dirty="0">
                <a:solidFill>
                  <a:srgbClr val="FF0000"/>
                </a:solidFill>
              </a:rPr>
              <a:t>{S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,S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,S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Thus, </a:t>
            </a:r>
            <a:r>
              <a:rPr lang="en-US" dirty="0" smtClean="0"/>
              <a:t>given </a:t>
            </a:r>
            <a:r>
              <a:rPr lang="en-US" dirty="0" smtClean="0"/>
              <a:t>+/-labels on senses, </a:t>
            </a:r>
            <a:r>
              <a:rPr lang="en-US" dirty="0" smtClean="0"/>
              <a:t>we </a:t>
            </a:r>
            <a:r>
              <a:rPr lang="en-US" dirty="0" smtClean="0"/>
              <a:t>perform coarse-grained </a:t>
            </a:r>
            <a:r>
              <a:rPr lang="en-US" dirty="0" smtClean="0"/>
              <a:t>WSD 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Coarse-grained WSD </a:t>
            </a:r>
            <a:r>
              <a:rPr lang="en-US" dirty="0" smtClean="0"/>
              <a:t>is often </a:t>
            </a:r>
            <a:r>
              <a:rPr lang="en-US" dirty="0" smtClean="0"/>
              <a:t>more tractable than fine-grained WSD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Supervised WSD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Supervised WSD usually most accurate</a:t>
            </a:r>
          </a:p>
          <a:p>
            <a:r>
              <a:rPr lang="en-US" dirty="0" smtClean="0"/>
              <a:t>But sense-tagged training data is limited</a:t>
            </a:r>
          </a:p>
          <a:p>
            <a:r>
              <a:rPr lang="en-US" dirty="0" smtClean="0"/>
              <a:t>We exploit </a:t>
            </a:r>
            <a:r>
              <a:rPr lang="en-US" dirty="0" err="1" smtClean="0"/>
              <a:t>WordNet</a:t>
            </a:r>
            <a:r>
              <a:rPr lang="en-US" dirty="0" smtClean="0"/>
              <a:t>, but do not require sense-tagged trainin</a:t>
            </a:r>
            <a:r>
              <a:rPr lang="en-US" dirty="0" smtClean="0"/>
              <a:t>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Selectional</a:t>
            </a:r>
            <a:r>
              <a:rPr lang="en-US" dirty="0" smtClean="0"/>
              <a:t>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/>
              <a:t>climb:</a:t>
            </a:r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: (v) </a:t>
            </a:r>
            <a:r>
              <a:rPr lang="en-US" b="1" dirty="0">
                <a:solidFill>
                  <a:srgbClr val="3366FF"/>
                </a:solidFill>
              </a:rPr>
              <a:t>Null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/>
              <a:t>climb, climb up, mount, go up (</a:t>
            </a:r>
            <a:r>
              <a:rPr lang="en-US" dirty="0" smtClean="0"/>
              <a:t>go upward </a:t>
            </a:r>
            <a:r>
              <a:rPr lang="en-US" dirty="0"/>
              <a:t>with gradual or continuous progress</a:t>
            </a:r>
            <a:r>
              <a:rPr lang="en-US" dirty="0" smtClean="0"/>
              <a:t>) “</a:t>
            </a:r>
            <a:r>
              <a:rPr lang="en-US" dirty="0"/>
              <a:t>Did you ever climb up the hill behind </a:t>
            </a:r>
            <a:r>
              <a:rPr lang="en-US" dirty="0" smtClean="0"/>
              <a:t>your house</a:t>
            </a:r>
            <a:r>
              <a:rPr lang="en-US" dirty="0"/>
              <a:t>?”</a:t>
            </a:r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: (v) </a:t>
            </a:r>
            <a:r>
              <a:rPr lang="en-US" b="1" dirty="0">
                <a:solidFill>
                  <a:srgbClr val="38AD08"/>
                </a:solidFill>
              </a:rPr>
              <a:t>+effect </a:t>
            </a:r>
            <a:r>
              <a:rPr lang="en-US" dirty="0"/>
              <a:t>wax, mount, climb, rise (go up </a:t>
            </a:r>
            <a:r>
              <a:rPr lang="en-US" dirty="0" smtClean="0"/>
              <a:t>or advance</a:t>
            </a:r>
            <a:r>
              <a:rPr lang="en-US" dirty="0"/>
              <a:t>) “Sales were climbing after prices </a:t>
            </a:r>
            <a:r>
              <a:rPr lang="en-US" dirty="0" smtClean="0"/>
              <a:t>were lowered</a:t>
            </a:r>
            <a:r>
              <a:rPr lang="en-US" dirty="0"/>
              <a:t>”</a:t>
            </a:r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baseline="-25000" dirty="0"/>
              <a:t>3</a:t>
            </a:r>
            <a:r>
              <a:rPr lang="en-US" dirty="0"/>
              <a:t>: (v) </a:t>
            </a:r>
            <a:r>
              <a:rPr lang="en-US" b="1" dirty="0">
                <a:solidFill>
                  <a:srgbClr val="3366FF"/>
                </a:solidFill>
              </a:rPr>
              <a:t>Null</a:t>
            </a:r>
            <a:r>
              <a:rPr lang="en-US" dirty="0"/>
              <a:t> climb (slope upward) “The </a:t>
            </a:r>
            <a:r>
              <a:rPr lang="en-US" dirty="0" smtClean="0"/>
              <a:t>path climbed </a:t>
            </a:r>
            <a:r>
              <a:rPr lang="en-US" dirty="0"/>
              <a:t>all the way to the top of the hill”</a:t>
            </a:r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baseline="-25000" dirty="0"/>
              <a:t>4</a:t>
            </a:r>
            <a:r>
              <a:rPr lang="en-US" dirty="0"/>
              <a:t>: (v) </a:t>
            </a:r>
            <a:r>
              <a:rPr lang="en-US" b="1" dirty="0">
                <a:solidFill>
                  <a:srgbClr val="38AD08"/>
                </a:solidFill>
              </a:rPr>
              <a:t>+effect </a:t>
            </a:r>
            <a:r>
              <a:rPr lang="en-US" dirty="0"/>
              <a:t>rise, go up, climb (</a:t>
            </a:r>
            <a:r>
              <a:rPr lang="en-US" dirty="0" smtClean="0"/>
              <a:t>increase in </a:t>
            </a:r>
            <a:r>
              <a:rPr lang="en-US" dirty="0"/>
              <a:t>value or to a higher point) “prices </a:t>
            </a:r>
            <a:r>
              <a:rPr lang="en-US" dirty="0" smtClean="0"/>
              <a:t>climbed steeply</a:t>
            </a:r>
            <a:r>
              <a:rPr lang="en-US" dirty="0"/>
              <a:t>”; “the value of our house rose </a:t>
            </a:r>
            <a:r>
              <a:rPr lang="en-US" dirty="0" smtClean="0"/>
              <a:t>sharply last </a:t>
            </a:r>
            <a:r>
              <a:rPr lang="en-US" dirty="0"/>
              <a:t>year”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for </a:t>
            </a:r>
            <a:r>
              <a:rPr lang="en-US" dirty="0" err="1" smtClean="0"/>
              <a:t>Selectional</a:t>
            </a:r>
            <a:r>
              <a:rPr lang="en-US" dirty="0" smtClean="0"/>
              <a:t>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LDA topic models</a:t>
            </a:r>
          </a:p>
          <a:p>
            <a:r>
              <a:rPr lang="en-US" dirty="0" smtClean="0"/>
              <a:t>Typical NLP use:   </a:t>
            </a:r>
            <a:r>
              <a:rPr lang="en-US" dirty="0" smtClean="0">
                <a:solidFill>
                  <a:srgbClr val="3366FF"/>
                </a:solidFill>
              </a:rPr>
              <a:t>Document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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Terms     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                                  </a:t>
            </a:r>
            <a:r>
              <a:rPr lang="en-US" dirty="0" smtClean="0">
                <a:solidFill>
                  <a:srgbClr val="38AD08"/>
                </a:solidFill>
                <a:sym typeface="Wingdings"/>
              </a:rPr>
              <a:t>Latent variable:  Topics</a:t>
            </a:r>
          </a:p>
          <a:p>
            <a:r>
              <a:rPr lang="en-US" dirty="0" smtClean="0">
                <a:sym typeface="Wingdings"/>
              </a:rPr>
              <a:t>Our use:                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{</a:t>
            </a:r>
            <a:r>
              <a:rPr lang="en-US" dirty="0">
                <a:solidFill>
                  <a:srgbClr val="3366FF"/>
                </a:solidFill>
                <a:sym typeface="Wingdings"/>
              </a:rPr>
              <a:t>S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enses}       </a:t>
            </a:r>
            <a:r>
              <a:rPr lang="en-US" dirty="0" smtClean="0">
                <a:sym typeface="Wingdings"/>
              </a:rPr>
              <a:t>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Arguments 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                                  </a:t>
            </a:r>
            <a:r>
              <a:rPr lang="en-US" dirty="0" smtClean="0">
                <a:solidFill>
                  <a:srgbClr val="38AD08"/>
                </a:solidFill>
                <a:sym typeface="Wingdings"/>
              </a:rPr>
              <a:t>Latent variable: Argument Classes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4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topic (argument class) distributions of a word instance and candidate sense groups</a:t>
            </a:r>
          </a:p>
          <a:p>
            <a:r>
              <a:rPr lang="en-US" dirty="0" smtClean="0"/>
              <a:t>Choose the sense group with the highest similarity value</a:t>
            </a:r>
          </a:p>
          <a:p>
            <a:r>
              <a:rPr lang="en-US" dirty="0" smtClean="0"/>
              <a:t>Assign the sense group label as the instance label</a:t>
            </a:r>
          </a:p>
          <a:p>
            <a:endParaRPr lang="en-US" dirty="0"/>
          </a:p>
          <a:p>
            <a:r>
              <a:rPr lang="en-US" dirty="0" smtClean="0"/>
              <a:t>Experimented with different methods for defining arguments using </a:t>
            </a:r>
            <a:r>
              <a:rPr lang="en-US" dirty="0" err="1" smtClean="0"/>
              <a:t>WordNet</a:t>
            </a:r>
            <a:r>
              <a:rPr lang="en-US" dirty="0" smtClean="0"/>
              <a:t> relations and glosses</a:t>
            </a:r>
          </a:p>
          <a:p>
            <a:r>
              <a:rPr lang="en-US" dirty="0" smtClean="0"/>
              <a:t>Clustered senses automatically to create purer argument </a:t>
            </a:r>
            <a:r>
              <a:rPr lang="en-US" dirty="0" smtClean="0"/>
              <a:t>sets</a:t>
            </a:r>
            <a:r>
              <a:rPr lang="en-US" dirty="0" smtClean="0"/>
              <a:t> </a:t>
            </a:r>
            <a:r>
              <a:rPr lang="en-US" dirty="0" smtClean="0"/>
              <a:t>for the LDA model</a:t>
            </a:r>
          </a:p>
          <a:p>
            <a:r>
              <a:rPr lang="en-US" dirty="0" smtClean="0"/>
              <a:t>Achieved quite good performance for an approach to a WSD task that is not supervised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3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65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19416" y="2053373"/>
            <a:ext cx="1840806" cy="3433752"/>
            <a:chOff x="176711" y="861373"/>
            <a:chExt cx="1563284" cy="3433752"/>
          </a:xfrm>
        </p:grpSpPr>
        <p:sp>
          <p:nvSpPr>
            <p:cNvPr id="7" name="Rectangle 6"/>
            <p:cNvSpPr/>
            <p:nvPr/>
          </p:nvSpPr>
          <p:spPr>
            <a:xfrm>
              <a:off x="351908" y="2246606"/>
              <a:ext cx="117246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+/- Effect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1908" y="987958"/>
              <a:ext cx="1172464" cy="11250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6711" y="861373"/>
              <a:ext cx="1563284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1908" y="3260561"/>
              <a:ext cx="117246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0861" y="1922252"/>
            <a:ext cx="1794931" cy="3462025"/>
            <a:chOff x="6513194" y="2021282"/>
            <a:chExt cx="1794931" cy="3462025"/>
          </a:xfrm>
        </p:grpSpPr>
        <p:sp>
          <p:nvSpPr>
            <p:cNvPr id="14" name="Rectangle 13"/>
            <p:cNvSpPr/>
            <p:nvPr/>
          </p:nvSpPr>
          <p:spPr>
            <a:xfrm>
              <a:off x="6717804" y="3306225"/>
              <a:ext cx="1406876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Co-reference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Resolution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85347" y="2179006"/>
              <a:ext cx="1439333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Semantic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Role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Labeling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513194" y="2021282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17804" y="4451484"/>
              <a:ext cx="1406876" cy="8491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Entity Linking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32045" y="112884"/>
            <a:ext cx="3344333" cy="2286006"/>
            <a:chOff x="2102556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2631720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319" y="1312061"/>
              <a:ext cx="1345044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Source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319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Opinion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8551" y="131206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Target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  <a:latin typeface="Calibri"/>
                </a:rPr>
                <a:t>Extractor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48551" y="277041"/>
              <a:ext cx="1359152" cy="903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Calibri"/>
                </a:rPr>
                <a:t>Opinion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Polarity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36" name="Straight Arrow Connector 35"/>
          <p:cNvCxnSpPr>
            <a:stCxn id="20" idx="1"/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>
            <a:off x="2060222" y="3927807"/>
            <a:ext cx="1294887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6" idx="2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9969" y="5451630"/>
            <a:ext cx="4802912" cy="1229068"/>
            <a:chOff x="2060223" y="5451630"/>
            <a:chExt cx="4802912" cy="1229068"/>
          </a:xfrm>
        </p:grpSpPr>
        <p:sp>
          <p:nvSpPr>
            <p:cNvPr id="37" name="Rectangle 36"/>
            <p:cNvSpPr/>
            <p:nvPr/>
          </p:nvSpPr>
          <p:spPr>
            <a:xfrm>
              <a:off x="3738388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Connotation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Lexical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Resources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38197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Word Sense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Disambiguation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3847145" y="3664708"/>
              <a:ext cx="1229068" cy="480291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85479" y="5640165"/>
              <a:ext cx="1380606" cy="866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Calibri"/>
                  <a:ea typeface="宋体"/>
                </a:rPr>
                <a:t>Semantic Composition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09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66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 flipV="1">
            <a:off x="2349622" y="3048000"/>
            <a:ext cx="1005487" cy="879807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634448"/>
            <a:ext cx="26536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Joint Inference using ILP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[Deng, Choi, Wiebe COLING2014]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Sentiment Frame Extraction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416" y="2053374"/>
            <a:ext cx="2130206" cy="1638718"/>
            <a:chOff x="219416" y="2220493"/>
            <a:chExt cx="1840806" cy="3433752"/>
          </a:xfrm>
        </p:grpSpPr>
        <p:sp>
          <p:nvSpPr>
            <p:cNvPr id="46" name="Rectangle 45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49" name="Rectangle 48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9159" y="3983092"/>
            <a:ext cx="1840806" cy="1855147"/>
            <a:chOff x="219416" y="2220493"/>
            <a:chExt cx="1840806" cy="3433752"/>
          </a:xfrm>
        </p:grpSpPr>
        <p:sp>
          <p:nvSpPr>
            <p:cNvPr id="20" name="Rectangle 19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H="1">
            <a:off x="2302578" y="3960655"/>
            <a:ext cx="1095048" cy="1005487"/>
          </a:xfrm>
          <a:prstGeom prst="straightConnector1">
            <a:avLst/>
          </a:prstGeom>
          <a:ln w="381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24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z="2400" dirty="0" smtClean="0"/>
              <a:t>[Deng, Choi, Wiebe ACL 2013]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Editorials and blogs</a:t>
            </a:r>
          </a:p>
          <a:p>
            <a:r>
              <a:rPr lang="en-US" dirty="0" smtClean="0"/>
              <a:t>+/- events, their agents and themes, their polarities, whether the polarity is reversed</a:t>
            </a:r>
          </a:p>
          <a:p>
            <a:pPr lvl="1"/>
            <a:r>
              <a:rPr lang="en-US" dirty="0" smtClean="0">
                <a:solidFill>
                  <a:srgbClr val="38AD08"/>
                </a:solidFill>
              </a:rPr>
              <a:t>Fail</a:t>
            </a:r>
            <a:r>
              <a:rPr lang="en-US" dirty="0" smtClean="0">
                <a:solidFill>
                  <a:srgbClr val="2F2B20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stop</a:t>
            </a:r>
            <a:r>
              <a:rPr lang="en-US" dirty="0" smtClean="0">
                <a:solidFill>
                  <a:srgbClr val="2F2B20"/>
                </a:solidFill>
              </a:rPr>
              <a:t> the virus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Didn’t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smtClean="0">
                <a:solidFill>
                  <a:srgbClr val="38AD08"/>
                </a:solidFill>
              </a:rPr>
              <a:t>help</a:t>
            </a:r>
            <a:r>
              <a:rPr lang="en-US" dirty="0" smtClean="0">
                <a:solidFill>
                  <a:srgbClr val="2F2B20"/>
                </a:solidFill>
              </a:rPr>
              <a:t> John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The writer’s sentiment toward the agents and themes of +/-events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Used in this work for evaluation only</a:t>
            </a:r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952490"/>
            <a:ext cx="7408333" cy="2173671"/>
          </a:xfrm>
        </p:spPr>
        <p:txBody>
          <a:bodyPr>
            <a:normAutofit/>
          </a:bodyPr>
          <a:lstStyle/>
          <a:p>
            <a:r>
              <a:rPr lang="en-US" dirty="0" smtClean="0"/>
              <a:t>&lt;agent, </a:t>
            </a:r>
            <a:r>
              <a:rPr lang="en-US" altLang="zh-CN" dirty="0" smtClean="0"/>
              <a:t>+Effect</a:t>
            </a:r>
            <a:r>
              <a:rPr lang="en-US" dirty="0" smtClean="0"/>
              <a:t>, theme&gt;</a:t>
            </a:r>
          </a:p>
          <a:p>
            <a:pPr lvl="1"/>
            <a:r>
              <a:rPr lang="en-US" dirty="0" smtClean="0"/>
              <a:t>sentiment(agent) = sentiment(theme)</a:t>
            </a:r>
          </a:p>
          <a:p>
            <a:r>
              <a:rPr lang="en-US" dirty="0" smtClean="0"/>
              <a:t>&lt;agent, </a:t>
            </a:r>
            <a:r>
              <a:rPr lang="en-US" dirty="0"/>
              <a:t>-</a:t>
            </a:r>
            <a:r>
              <a:rPr lang="en-US" altLang="zh-CN" dirty="0" smtClean="0"/>
              <a:t>Effect</a:t>
            </a:r>
            <a:r>
              <a:rPr lang="en-US" dirty="0" smtClean="0"/>
              <a:t>, theme&gt;</a:t>
            </a:r>
          </a:p>
          <a:p>
            <a:pPr lvl="1"/>
            <a:r>
              <a:rPr lang="en-US" dirty="0" smtClean="0"/>
              <a:t>sentiment(agent) ≠ sentiment(theme)</a:t>
            </a:r>
          </a:p>
          <a:p>
            <a:pPr lvl="1"/>
            <a:r>
              <a:rPr lang="en-US" dirty="0" smtClean="0"/>
              <a:t>the sentiments are opposite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0916"/>
              </p:ext>
            </p:extLst>
          </p:nvPr>
        </p:nvGraphicFramePr>
        <p:xfrm>
          <a:off x="1052159" y="1595345"/>
          <a:ext cx="7039682" cy="184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31300"/>
                <a:gridCol w="1055422"/>
                <a:gridCol w="414568"/>
                <a:gridCol w="1829292"/>
                <a:gridCol w="190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sentiment(event)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+/- Effect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sentiment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(agent)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sentiment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(theme)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54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positive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+Effect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F664C"/>
                          </a:solidFill>
                          <a:sym typeface="Wingdings"/>
                        </a:rPr>
                        <a:t></a:t>
                      </a:r>
                      <a:endParaRPr lang="en-US" dirty="0">
                        <a:solidFill>
                          <a:srgbClr val="6F66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positive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positive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+Effect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F664C"/>
                          </a:solidFill>
                          <a:sym typeface="Wingdings"/>
                        </a:rPr>
                        <a:t></a:t>
                      </a:r>
                      <a:endParaRPr lang="en-US" dirty="0">
                        <a:solidFill>
                          <a:srgbClr val="6F66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positive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-Effect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F664C"/>
                          </a:solidFill>
                          <a:sym typeface="Wingdings"/>
                        </a:rPr>
                        <a:t></a:t>
                      </a:r>
                      <a:endParaRPr lang="en-US" dirty="0">
                        <a:solidFill>
                          <a:srgbClr val="6F66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positive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-Effect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F664C"/>
                          </a:solidFill>
                          <a:sym typeface="Wingdings"/>
                        </a:rPr>
                        <a:t></a:t>
                      </a:r>
                      <a:endParaRPr lang="en-US" dirty="0">
                        <a:solidFill>
                          <a:srgbClr val="6F66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negative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2AE51"/>
                          </a:solidFill>
                        </a:rPr>
                        <a:t>positive</a:t>
                      </a:r>
                      <a:endParaRPr lang="en-US" dirty="0">
                        <a:solidFill>
                          <a:srgbClr val="32AE5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20215" y="3444877"/>
            <a:ext cx="337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2"/>
                </a:solidFill>
              </a:rPr>
              <a:t>（Deng and </a:t>
            </a:r>
            <a:r>
              <a:rPr lang="en-US" i="1" dirty="0" err="1" smtClean="0">
                <a:solidFill>
                  <a:schemeClr val="tx2"/>
                </a:solidFill>
              </a:rPr>
              <a:t>Wiebe</a:t>
            </a:r>
            <a:r>
              <a:rPr lang="en-US" i="1" dirty="0" smtClean="0">
                <a:solidFill>
                  <a:schemeClr val="tx2"/>
                </a:solidFill>
              </a:rPr>
              <a:t>, EACL 2014）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F607-F215-C640-9332-240CA5DFB2D9}" type="datetime1">
              <a:rPr lang="en-US" smtClean="0"/>
              <a:pPr/>
              <a:t>6/3/15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1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6924" y="2080345"/>
            <a:ext cx="81234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Agent1   Agent2   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reversed    +Effect  -Effect    Theme1 Theme2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844536" y="1863891"/>
            <a:ext cx="1974704" cy="917206"/>
          </a:xfrm>
          <a:prstGeom prst="rect">
            <a:avLst/>
          </a:prstGeom>
          <a:noFill/>
          <a:ln w="38100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160" y="1863891"/>
            <a:ext cx="2070251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6677" y="1857449"/>
            <a:ext cx="2247504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0577" y="1863891"/>
            <a:ext cx="1212671" cy="92530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E875-E8A4-F749-9A81-4892C3108A6B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872067" y="3160519"/>
            <a:ext cx="7408333" cy="2592733"/>
          </a:xfrm>
        </p:spPr>
        <p:txBody>
          <a:bodyPr>
            <a:normAutofit/>
          </a:bodyPr>
          <a:lstStyle/>
          <a:p>
            <a:r>
              <a:rPr lang="en-US" dirty="0"/>
              <a:t>Given a document,</a:t>
            </a:r>
          </a:p>
          <a:p>
            <a:r>
              <a:rPr lang="en-US" dirty="0"/>
              <a:t>(Q1)   which spans are </a:t>
            </a:r>
            <a:r>
              <a:rPr lang="en-US" dirty="0" smtClean="0"/>
              <a:t>+/- Effect events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0000FF"/>
                </a:solidFill>
              </a:rPr>
              <a:t>(Q2)   what is the polarity of the event: </a:t>
            </a:r>
            <a:r>
              <a:rPr lang="en-US" dirty="0" smtClean="0">
                <a:solidFill>
                  <a:srgbClr val="0000FF"/>
                </a:solidFill>
              </a:rPr>
              <a:t>+Effect or -Effect?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(Q3)   does this event has a reverser?</a:t>
            </a:r>
          </a:p>
          <a:p>
            <a:r>
              <a:rPr lang="en-US" dirty="0">
                <a:solidFill>
                  <a:srgbClr val="0000FF"/>
                </a:solidFill>
              </a:rPr>
              <a:t>(Q4)   which spans are agents and themes?</a:t>
            </a:r>
          </a:p>
          <a:p>
            <a:r>
              <a:rPr lang="en-US" dirty="0">
                <a:solidFill>
                  <a:srgbClr val="0000FF"/>
                </a:solidFill>
              </a:rPr>
              <a:t>(Q5)   what are the writer’s sentiments toward the agents &amp; themes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vs. Implicit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many opinions are expressed implicitly via inference</a:t>
            </a:r>
          </a:p>
          <a:p>
            <a:r>
              <a:rPr lang="en-US" dirty="0">
                <a:solidFill>
                  <a:srgbClr val="FF0000"/>
                </a:solidFill>
              </a:rPr>
              <a:t>Oh no!  </a:t>
            </a:r>
            <a:r>
              <a:rPr lang="en-US" dirty="0"/>
              <a:t>The voters defeated the bill </a:t>
            </a:r>
            <a:r>
              <a:rPr lang="en-US" i="1" dirty="0">
                <a:solidFill>
                  <a:srgbClr val="FF0000"/>
                </a:solidFill>
              </a:rPr>
              <a:t>–sentiment toward the </a:t>
            </a:r>
            <a:r>
              <a:rPr lang="en-US" i="1" dirty="0" smtClean="0">
                <a:solidFill>
                  <a:srgbClr val="FF0000"/>
                </a:solidFill>
              </a:rPr>
              <a:t>event</a:t>
            </a:r>
          </a:p>
          <a:p>
            <a:r>
              <a:rPr lang="en-US" dirty="0">
                <a:solidFill>
                  <a:srgbClr val="FF0000"/>
                </a:solidFill>
              </a:rPr>
              <a:t>Oh no!  The voters </a:t>
            </a:r>
            <a:r>
              <a:rPr lang="en-US" dirty="0"/>
              <a:t>defeated </a:t>
            </a:r>
            <a:r>
              <a:rPr lang="en-US" dirty="0">
                <a:solidFill>
                  <a:srgbClr val="38AD08"/>
                </a:solidFill>
              </a:rPr>
              <a:t>the </a:t>
            </a:r>
            <a:r>
              <a:rPr lang="en-US" dirty="0" smtClean="0">
                <a:solidFill>
                  <a:srgbClr val="38AD08"/>
                </a:solidFill>
              </a:rPr>
              <a:t>bill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38AD08"/>
                </a:solidFill>
              </a:rPr>
              <a:t>Yeah!  </a:t>
            </a:r>
            <a:r>
              <a:rPr lang="en-US" dirty="0"/>
              <a:t>The voters defeated the bill </a:t>
            </a:r>
            <a:r>
              <a:rPr lang="en-US" i="1" dirty="0">
                <a:solidFill>
                  <a:srgbClr val="38AD08"/>
                </a:solidFill>
              </a:rPr>
              <a:t>+sentiment toward the </a:t>
            </a:r>
            <a:r>
              <a:rPr lang="en-US" i="1" dirty="0" smtClean="0">
                <a:solidFill>
                  <a:srgbClr val="38AD08"/>
                </a:solidFill>
              </a:rPr>
              <a:t>event</a:t>
            </a:r>
            <a:endParaRPr lang="en-US" dirty="0" smtClean="0"/>
          </a:p>
          <a:p>
            <a:r>
              <a:rPr lang="en-US" dirty="0" smtClean="0">
                <a:solidFill>
                  <a:srgbClr val="38AD08"/>
                </a:solidFill>
              </a:rPr>
              <a:t>Yeah!  The voters </a:t>
            </a:r>
            <a:r>
              <a:rPr lang="en-US" dirty="0" smtClean="0"/>
              <a:t>defeated </a:t>
            </a:r>
            <a:r>
              <a:rPr lang="en-US" dirty="0" smtClean="0">
                <a:solidFill>
                  <a:srgbClr val="FF0000"/>
                </a:solidFill>
              </a:rPr>
              <a:t>the bill</a:t>
            </a:r>
            <a:endParaRPr lang="en-US" dirty="0" smtClean="0"/>
          </a:p>
          <a:p>
            <a:r>
              <a:rPr lang="en-US" dirty="0" smtClean="0"/>
              <a:t>Explicit recognition is not enough</a:t>
            </a:r>
          </a:p>
          <a:p>
            <a:pPr lvl="1"/>
            <a:r>
              <a:rPr lang="en-US" dirty="0" smtClean="0"/>
              <a:t>Different targets (the voters; the bill)</a:t>
            </a:r>
          </a:p>
          <a:p>
            <a:pPr lvl="1"/>
            <a:r>
              <a:rPr lang="en-US" dirty="0" smtClean="0"/>
              <a:t>Often, opposite polarities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10DD-55E4-6743-BFDD-0E4698989089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6924" y="2080345"/>
            <a:ext cx="81234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Agent1   Agent2   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reversed    +Effect  -Effect    Theme1 Theme2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844536" y="1863891"/>
            <a:ext cx="1974704" cy="917206"/>
          </a:xfrm>
          <a:prstGeom prst="rect">
            <a:avLst/>
          </a:prstGeom>
          <a:noFill/>
          <a:ln w="38100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160" y="1863891"/>
            <a:ext cx="2070251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6677" y="1857449"/>
            <a:ext cx="2247504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0577" y="1863891"/>
            <a:ext cx="1212671" cy="92530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E875-E8A4-F749-9A81-4892C3108A6B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872067" y="3160519"/>
            <a:ext cx="7408333" cy="259273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Local detectors created using existing tools and resources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Q2)   what is the polarity of the event: </a:t>
            </a:r>
            <a:r>
              <a:rPr lang="en-US" dirty="0" smtClean="0">
                <a:solidFill>
                  <a:srgbClr val="0000FF"/>
                </a:solidFill>
              </a:rPr>
              <a:t>+Effect or -Effect?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(Q3)   does this event has a reverser?</a:t>
            </a:r>
          </a:p>
          <a:p>
            <a:r>
              <a:rPr lang="en-US" dirty="0">
                <a:solidFill>
                  <a:srgbClr val="0000FF"/>
                </a:solidFill>
              </a:rPr>
              <a:t>(Q4)   which spans are agents and themes?</a:t>
            </a:r>
          </a:p>
          <a:p>
            <a:r>
              <a:rPr lang="en-US" dirty="0">
                <a:solidFill>
                  <a:srgbClr val="0000FF"/>
                </a:solidFill>
              </a:rPr>
              <a:t>(Q5)   what are the writer’s sentiments toward the agents &amp; themes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 smtClean="0"/>
              <a:t>Each local detector is run to provide local answers to the questions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2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Optimization Framework 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5" y="3414421"/>
            <a:ext cx="867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Agent1   Agent2   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reversed     </a:t>
            </a:r>
            <a:r>
              <a:rPr lang="en-US" sz="2400" dirty="0" smtClean="0"/>
              <a:t>+effect     -effect       </a:t>
            </a:r>
            <a:r>
              <a:rPr lang="en-US" sz="2400" dirty="0" smtClean="0"/>
              <a:t>Theme1   Theme2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2150" y="4121506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pos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 0.7</a:t>
            </a:r>
          </a:p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neg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 0.5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9169" y="4108866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pos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 0.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neg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 0.6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9223" y="4108731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217436"/>
                </a:solidFill>
              </a:rPr>
              <a:t>pos</a:t>
            </a:r>
            <a:r>
              <a:rPr lang="en-US" dirty="0" smtClean="0">
                <a:solidFill>
                  <a:srgbClr val="217436"/>
                </a:solidFill>
              </a:rPr>
              <a:t>: 0.5</a:t>
            </a:r>
          </a:p>
          <a:p>
            <a:r>
              <a:rPr lang="en-US" dirty="0" err="1" smtClean="0">
                <a:solidFill>
                  <a:srgbClr val="217436"/>
                </a:solidFill>
              </a:rPr>
              <a:t>neg</a:t>
            </a:r>
            <a:r>
              <a:rPr lang="en-US" dirty="0" smtClean="0">
                <a:solidFill>
                  <a:srgbClr val="217436"/>
                </a:solidFill>
              </a:rPr>
              <a:t>: 0.5</a:t>
            </a:r>
            <a:endParaRPr lang="en-US" dirty="0">
              <a:solidFill>
                <a:srgbClr val="21743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8556" y="4129603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217436"/>
                </a:solidFill>
              </a:rPr>
              <a:t>pos</a:t>
            </a:r>
            <a:r>
              <a:rPr lang="en-US" dirty="0" smtClean="0">
                <a:solidFill>
                  <a:srgbClr val="217436"/>
                </a:solidFill>
              </a:rPr>
              <a:t>: 0.7</a:t>
            </a:r>
          </a:p>
          <a:p>
            <a:r>
              <a:rPr lang="en-US" dirty="0" err="1" smtClean="0">
                <a:solidFill>
                  <a:srgbClr val="217436"/>
                </a:solidFill>
              </a:rPr>
              <a:t>neg</a:t>
            </a:r>
            <a:r>
              <a:rPr lang="en-US" dirty="0" smtClean="0">
                <a:solidFill>
                  <a:srgbClr val="217436"/>
                </a:solidFill>
              </a:rPr>
              <a:t>: 0.</a:t>
            </a:r>
            <a:r>
              <a:rPr lang="en-US" altLang="zh-CN" dirty="0" smtClean="0">
                <a:solidFill>
                  <a:srgbClr val="217436"/>
                </a:solidFill>
              </a:rPr>
              <a:t>5</a:t>
            </a:r>
            <a:endParaRPr lang="en-US" dirty="0">
              <a:solidFill>
                <a:srgbClr val="21743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0494" y="4131082"/>
            <a:ext cx="1443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reverser: 0.9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3838" y="4123270"/>
            <a:ext cx="279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goodFor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 0.8</a:t>
            </a:r>
            <a:r>
              <a:rPr lang="zh-CN" altLang="en-US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en-US" altLang="zh-CN" dirty="0" err="1" smtClean="0">
                <a:solidFill>
                  <a:schemeClr val="accent5">
                    <a:lumMod val="50000"/>
                  </a:schemeClr>
                </a:solidFill>
              </a:rPr>
              <a:t>badFor</a:t>
            </a:r>
            <a:r>
              <a:rPr lang="en-US" altLang="zh-CN" dirty="0" smtClean="0">
                <a:solidFill>
                  <a:schemeClr val="accent5">
                    <a:lumMod val="50000"/>
                  </a:schemeClr>
                </a:solidFill>
              </a:rPr>
              <a:t>: 0.2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1097" y="3197967"/>
            <a:ext cx="2302656" cy="917206"/>
          </a:xfrm>
          <a:prstGeom prst="rect">
            <a:avLst/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525" y="3197967"/>
            <a:ext cx="2178969" cy="91720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69223" y="3197967"/>
            <a:ext cx="2355482" cy="91720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1167" y="3197967"/>
            <a:ext cx="1212671" cy="92530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FA4F-261A-6546-BF98-F02AB6329017}" type="datetime1">
              <a:rPr lang="en-US" smtClean="0"/>
              <a:t>6/3/15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Intelligent Systems Program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t>71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10749" y="2543098"/>
            <a:ext cx="3916947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 defTabSz="91440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(Q2)   is it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+effect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or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-effect?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020" y="2543098"/>
            <a:ext cx="3916947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lvl="1" defTabSz="91440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Q3)   is the polarity reversed?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691" y="4941392"/>
            <a:ext cx="5185835" cy="430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 defTabSz="91440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Q4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) which spans are agents and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themes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sz="2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0965" y="5466916"/>
            <a:ext cx="5185835" cy="430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 defTabSz="91440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Q5)   what are the writer’s sentiments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2" grpId="0" animBg="1"/>
      <p:bldP spid="21" grpId="0" animBg="1"/>
      <p:bldP spid="22" grpId="0" animBg="1"/>
      <p:bldP spid="23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Joint Inference and</a:t>
            </a:r>
            <a:r>
              <a:rPr lang="zh-CN" altLang="en-US" sz="3200" dirty="0"/>
              <a:t> </a:t>
            </a:r>
            <a:r>
              <a:rPr lang="en-US" sz="3200" dirty="0"/>
              <a:t>Disambiguation </a:t>
            </a:r>
            <a:br>
              <a:rPr lang="en-US" sz="3200" dirty="0"/>
            </a:br>
            <a:r>
              <a:rPr lang="en-US" sz="3200" dirty="0"/>
              <a:t>of Implicit Sentiments </a:t>
            </a:r>
            <a:br>
              <a:rPr lang="en-US" sz="3200" dirty="0"/>
            </a:br>
            <a:r>
              <a:rPr lang="en-US" sz="3200" dirty="0"/>
              <a:t>via Implicature </a:t>
            </a:r>
            <a:r>
              <a:rPr lang="en-US" sz="3200" dirty="0" smtClean="0"/>
              <a:t>Constraints (</a:t>
            </a:r>
            <a:r>
              <a:rPr lang="en-US" sz="3200" dirty="0" err="1" smtClean="0"/>
              <a:t>Coling</a:t>
            </a:r>
            <a:r>
              <a:rPr lang="en-US" sz="3200" dirty="0" smtClean="0"/>
              <a:t> 2014)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6924" y="2080345"/>
            <a:ext cx="81234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Agent1   Agent2   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reversed    +Effect  -Effect    Theme1 Theme2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1621" y="2787430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0.7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8086" y="2774790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</a:t>
            </a:r>
            <a:r>
              <a:rPr lang="en-US" altLang="zh-CN" dirty="0" smtClean="0">
                <a:solidFill>
                  <a:srgbClr val="008000"/>
                </a:solidFill>
              </a:rPr>
              <a:t>5</a:t>
            </a:r>
            <a:endParaRPr lang="en-US" dirty="0" smtClean="0">
              <a:solidFill>
                <a:srgbClr val="008000"/>
              </a:solidFill>
            </a:endParaRPr>
          </a:p>
          <a:p>
            <a:pPr algn="r"/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0.6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6677" y="2774655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0.5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2856" y="2795527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0.7</a:t>
            </a:r>
          </a:p>
          <a:p>
            <a:pPr algn="r"/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</a:t>
            </a:r>
            <a:r>
              <a:rPr lang="en-US" altLang="zh-CN" dirty="0" smtClean="0">
                <a:solidFill>
                  <a:srgbClr val="008000"/>
                </a:solidFill>
              </a:rPr>
              <a:t>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4688" y="2797006"/>
            <a:ext cx="144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reversed: 0.9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6750" y="2789194"/>
            <a:ext cx="233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+Effect: 0.8</a:t>
            </a:r>
            <a:r>
              <a:rPr lang="zh-CN" altLang="en-US" dirty="0" smtClean="0">
                <a:solidFill>
                  <a:srgbClr val="FF6600"/>
                </a:solidFill>
              </a:rPr>
              <a:t> </a:t>
            </a:r>
            <a:r>
              <a:rPr lang="en-US" altLang="zh-CN" dirty="0" smtClean="0">
                <a:solidFill>
                  <a:srgbClr val="FF6600"/>
                </a:solidFill>
              </a:rPr>
              <a:t>-Effect: 0.2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44536" y="1863891"/>
            <a:ext cx="1974704" cy="917206"/>
          </a:xfrm>
          <a:prstGeom prst="rect">
            <a:avLst/>
          </a:prstGeom>
          <a:noFill/>
          <a:ln w="38100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160" y="1863891"/>
            <a:ext cx="2070251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6677" y="1857449"/>
            <a:ext cx="2247504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0577" y="1863891"/>
            <a:ext cx="1212671" cy="92530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E875-E8A4-F749-9A81-4892C3108A6B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872067" y="3494025"/>
            <a:ext cx="7408333" cy="31023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framework selects a subset of labels containing: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label from the four agent sentiment labels,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Agent2-neg: the agent span is agent2, the polarity is negative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one/no label from the reversed labels,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one label: the event is reversed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label from the +/- Effect polarity labels,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+Effect: the event is +Effect event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label from the four theme sentiment labels.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Theme2-pos: the theme span is theme2, the polarity is positive</a:t>
            </a:r>
          </a:p>
        </p:txBody>
      </p:sp>
    </p:spTree>
    <p:extLst>
      <p:ext uri="{BB962C8B-B14F-4D97-AF65-F5344CB8AC3E}">
        <p14:creationId xmlns:p14="http://schemas.microsoft.com/office/powerpoint/2010/main" val="77411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6924" y="2080345"/>
            <a:ext cx="81234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Agent1   Agent2   </a:t>
            </a:r>
            <a:r>
              <a:rPr lang="zh-CN" altLang="en-US" sz="2400" dirty="0" smtClean="0"/>
              <a:t> </a:t>
            </a:r>
            <a:r>
              <a:rPr lang="en-US" sz="2400" dirty="0" smtClean="0"/>
              <a:t>reversed    +Effect  -Effect    Theme1 Theme2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1621" y="2787430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0.7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8086" y="2774790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</a:t>
            </a:r>
            <a:r>
              <a:rPr lang="en-US" altLang="zh-CN" dirty="0" smtClean="0">
                <a:solidFill>
                  <a:srgbClr val="008000"/>
                </a:solidFill>
              </a:rPr>
              <a:t>5</a:t>
            </a:r>
            <a:endParaRPr lang="en-US" dirty="0" smtClean="0">
              <a:solidFill>
                <a:srgbClr val="008000"/>
              </a:solidFill>
            </a:endParaRPr>
          </a:p>
          <a:p>
            <a:pPr algn="r"/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0.6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6677" y="2774655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0.5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2856" y="2795527"/>
            <a:ext cx="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8000"/>
                </a:solidFill>
              </a:rPr>
              <a:t>pos</a:t>
            </a:r>
            <a:r>
              <a:rPr lang="en-US" dirty="0" smtClean="0">
                <a:solidFill>
                  <a:srgbClr val="008000"/>
                </a:solidFill>
              </a:rPr>
              <a:t>: 0.7</a:t>
            </a:r>
          </a:p>
          <a:p>
            <a:pPr algn="r"/>
            <a:r>
              <a:rPr lang="en-US" dirty="0" err="1" smtClean="0">
                <a:solidFill>
                  <a:srgbClr val="008000"/>
                </a:solidFill>
              </a:rPr>
              <a:t>neg</a:t>
            </a:r>
            <a:r>
              <a:rPr lang="en-US" dirty="0" smtClean="0">
                <a:solidFill>
                  <a:srgbClr val="008000"/>
                </a:solidFill>
              </a:rPr>
              <a:t>: 0.</a:t>
            </a:r>
            <a:r>
              <a:rPr lang="en-US" altLang="zh-CN" dirty="0" smtClean="0">
                <a:solidFill>
                  <a:srgbClr val="008000"/>
                </a:solidFill>
              </a:rPr>
              <a:t>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4688" y="2797006"/>
            <a:ext cx="144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reversed: 0.9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6750" y="2789194"/>
            <a:ext cx="233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+Effect: 0.8</a:t>
            </a:r>
            <a:r>
              <a:rPr lang="zh-CN" altLang="en-US" dirty="0" smtClean="0">
                <a:solidFill>
                  <a:srgbClr val="FF6600"/>
                </a:solidFill>
              </a:rPr>
              <a:t> </a:t>
            </a:r>
            <a:r>
              <a:rPr lang="en-US" altLang="zh-CN" dirty="0" smtClean="0">
                <a:solidFill>
                  <a:srgbClr val="FF6600"/>
                </a:solidFill>
              </a:rPr>
              <a:t>-Effect: 0.2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44536" y="1863891"/>
            <a:ext cx="1974704" cy="917206"/>
          </a:xfrm>
          <a:prstGeom prst="rect">
            <a:avLst/>
          </a:prstGeom>
          <a:noFill/>
          <a:ln w="38100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160" y="1863891"/>
            <a:ext cx="2070251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6677" y="1857449"/>
            <a:ext cx="2247504" cy="917206"/>
          </a:xfrm>
          <a:prstGeom prst="rect">
            <a:avLst/>
          </a:prstGeom>
          <a:noFill/>
          <a:ln w="38100">
            <a:solidFill>
              <a:srgbClr val="32AE5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0577" y="1863891"/>
            <a:ext cx="1212671" cy="92530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E875-E8A4-F749-9A81-4892C3108A6B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9818-2161-8D4E-8727-C94B8AEAB31E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872067" y="3494025"/>
            <a:ext cx="7408333" cy="3043563"/>
          </a:xfrm>
        </p:spPr>
        <p:txBody>
          <a:bodyPr>
            <a:normAutofit/>
          </a:bodyPr>
          <a:lstStyle/>
          <a:p>
            <a:r>
              <a:rPr lang="en-US" dirty="0"/>
              <a:t>Fortunately, the implicature rules </a:t>
            </a:r>
            <a:r>
              <a:rPr lang="en-US" dirty="0" smtClean="0"/>
              <a:t>define </a:t>
            </a:r>
            <a:r>
              <a:rPr lang="en-US" dirty="0"/>
              <a:t>dependencies among these ambiguities:</a:t>
            </a:r>
          </a:p>
          <a:p>
            <a:pPr lvl="1"/>
            <a:r>
              <a:rPr lang="en-US" altLang="zh-CN" dirty="0"/>
              <a:t>+Effect: sentiment(agent) = sentiment(theme)</a:t>
            </a:r>
          </a:p>
          <a:p>
            <a:pPr lvl="1"/>
            <a:r>
              <a:rPr lang="en-US" dirty="0"/>
              <a:t>-Effect: sentiment(agent) ≠ sentiment(theme)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dependencies are encoded as constraints in the Integer Linear Program (ILP) framework.</a:t>
            </a:r>
          </a:p>
          <a:p>
            <a:r>
              <a:rPr lang="en-US" dirty="0"/>
              <a:t>The ILP framework </a:t>
            </a:r>
            <a:r>
              <a:rPr lang="en-US" dirty="0" smtClean="0"/>
              <a:t>selects a </a:t>
            </a:r>
            <a:r>
              <a:rPr lang="en-US" dirty="0"/>
              <a:t>subset of </a:t>
            </a:r>
            <a:r>
              <a:rPr lang="en-US" dirty="0" smtClean="0"/>
              <a:t>labels which maximize scores and minimize constraint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41262"/>
            <a:ext cx="7408333" cy="3438520"/>
          </a:xfrm>
        </p:spPr>
        <p:txBody>
          <a:bodyPr>
            <a:noAutofit/>
          </a:bodyPr>
          <a:lstStyle/>
          <a:p>
            <a:r>
              <a:rPr lang="en-US" sz="2000" dirty="0"/>
              <a:t>(Q5</a:t>
            </a:r>
            <a:r>
              <a:rPr lang="en-US" sz="2000" dirty="0" smtClean="0"/>
              <a:t>)   what </a:t>
            </a:r>
            <a:r>
              <a:rPr lang="en-US" sz="2000" dirty="0"/>
              <a:t>are the writer’s sentiments toward the agents &amp; themes? </a:t>
            </a:r>
            <a:endParaRPr lang="en-US" sz="20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Performance for Sentiment Detection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209061"/>
              </p:ext>
            </p:extLst>
          </p:nvPr>
        </p:nvGraphicFramePr>
        <p:xfrm>
          <a:off x="392702" y="2711856"/>
          <a:ext cx="7887698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13180"/>
                <a:gridCol w="1126708"/>
                <a:gridCol w="1126708"/>
                <a:gridCol w="1185572"/>
                <a:gridCol w="1126708"/>
                <a:gridCol w="823250"/>
                <a:gridCol w="11855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strict evaluation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relaxed</a:t>
                      </a:r>
                      <a:r>
                        <a:rPr lang="en-US" baseline="0" dirty="0" smtClean="0"/>
                        <a:t> evaluation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</a:t>
                      </a:r>
                      <a:r>
                        <a:rPr lang="en-US" altLang="zh-CN" baseline="0" dirty="0" smtClean="0"/>
                        <a:t>-measure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</a:t>
                      </a:r>
                      <a:r>
                        <a:rPr lang="en-US" altLang="zh-CN" baseline="0" dirty="0" smtClean="0"/>
                        <a:t>-measure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</a:rPr>
                        <a:t>0.4401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0.4401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0.4401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0.5939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0.5939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0.4956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0.2891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0.3652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0.5983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11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417638"/>
            <a:ext cx="7408333" cy="51783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(Q2)   what is the polarity of the event: +Effect or -Effect?</a:t>
            </a:r>
          </a:p>
          <a:p>
            <a:r>
              <a:rPr lang="en-US" dirty="0"/>
              <a:t>(Q3)   does this event has a reverser?</a:t>
            </a:r>
          </a:p>
          <a:p>
            <a:r>
              <a:rPr lang="en-US" dirty="0"/>
              <a:t>(Q4)   which spans are agents and themes?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Evaluation: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Accuracy =  (# ILP output = Gold Standard) / (# all events in the corpus)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Local Baseline: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Local detector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lexicon doesn’t cover all +/- Effect words. But by the framework we can infer the polarity of the </a:t>
            </a:r>
            <a:r>
              <a:rPr lang="en-US" altLang="zh-CN" dirty="0" smtClean="0"/>
              <a:t>word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017184"/>
              </p:ext>
            </p:extLst>
          </p:nvPr>
        </p:nvGraphicFramePr>
        <p:xfrm>
          <a:off x="1491578" y="4167198"/>
          <a:ext cx="6146261" cy="1381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87819"/>
                <a:gridCol w="1771806"/>
                <a:gridCol w="1645786"/>
                <a:gridCol w="1440850"/>
              </a:tblGrid>
              <a:tr h="32182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+/- Effect</a:t>
                      </a:r>
                    </a:p>
                    <a:p>
                      <a:pPr algn="ctr"/>
                      <a:r>
                        <a:rPr lang="en-US" dirty="0" smtClean="0"/>
                        <a:t>polarity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being reversed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agent/theme</a:t>
                      </a:r>
                    </a:p>
                    <a:p>
                      <a:pPr algn="ctr"/>
                      <a:r>
                        <a:rPr lang="en-US" baseline="0" dirty="0" smtClean="0"/>
                        <a:t>span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0.7725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0.8900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0.6854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0.7068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0.8807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0.6667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4445" y="4049917"/>
            <a:ext cx="1808913" cy="1654772"/>
          </a:xfrm>
          <a:prstGeom prst="rect">
            <a:avLst/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1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8-Point Star 29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76</a:t>
            </a:fld>
            <a:endParaRPr lang="en-US">
              <a:latin typeface="Calibri"/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>
            <a:endCxn id="6" idx="6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0"/>
          </p:cNvCxnSpPr>
          <p:nvPr/>
        </p:nvCxnSpPr>
        <p:spPr>
          <a:xfrm>
            <a:off x="5267105" y="3927807"/>
            <a:ext cx="120375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</p:cNvCxnSpPr>
          <p:nvPr/>
        </p:nvCxnSpPr>
        <p:spPr>
          <a:xfrm flipH="1" flipV="1">
            <a:off x="2349622" y="3048000"/>
            <a:ext cx="1005487" cy="87980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634448"/>
            <a:ext cx="265236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Joint Prediction for Entity/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 Sentiment Analysis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Using Probabilistic Soft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Logic </a:t>
            </a:r>
            <a:r>
              <a:rPr lang="en-US" dirty="0" smtClean="0">
                <a:solidFill>
                  <a:srgbClr val="FF0000"/>
                </a:solidFill>
              </a:rPr>
              <a:t>[Deng and Wiebe]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35" name="Rounded Rectangle 34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Sentiment Frame Extraction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9416" y="2053374"/>
            <a:ext cx="2130206" cy="1638718"/>
            <a:chOff x="219416" y="2220493"/>
            <a:chExt cx="1840806" cy="3433752"/>
          </a:xfrm>
        </p:grpSpPr>
        <p:sp>
          <p:nvSpPr>
            <p:cNvPr id="46" name="Rectangle 45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49" name="Rectangle 48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9159" y="3983092"/>
            <a:ext cx="1840806" cy="1855147"/>
            <a:chOff x="219416" y="2220493"/>
            <a:chExt cx="1840806" cy="3433752"/>
          </a:xfrm>
        </p:grpSpPr>
        <p:sp>
          <p:nvSpPr>
            <p:cNvPr id="20" name="Rectangle 19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65831" y="609600"/>
            <a:ext cx="1942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Richer sources,</a:t>
            </a:r>
          </a:p>
          <a:p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i="1" dirty="0" smtClean="0">
                <a:solidFill>
                  <a:srgbClr val="FF0000"/>
                </a:solidFill>
              </a:rPr>
              <a:t>argets, and rules;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fully automatic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02578" y="3960655"/>
            <a:ext cx="1095048" cy="10054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13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MPQA plus new annotations added recently </a:t>
            </a:r>
            <a:r>
              <a:rPr lang="en-US" sz="1600" dirty="0" smtClean="0"/>
              <a:t>[</a:t>
            </a:r>
            <a:r>
              <a:rPr lang="en-US" sz="1600" dirty="0" smtClean="0"/>
              <a:t>Deng and Wiebe NAACL2015] </a:t>
            </a:r>
            <a:r>
              <a:rPr lang="en-US" dirty="0" smtClean="0"/>
              <a:t>supports more ambitious task</a:t>
            </a:r>
            <a:endParaRPr lang="en-US" sz="1600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ully automatic system (no oracle information)</a:t>
            </a:r>
          </a:p>
          <a:p>
            <a:pPr lvl="1"/>
            <a:r>
              <a:rPr lang="en-US" dirty="0" smtClean="0"/>
              <a:t>Sources need not be the writer</a:t>
            </a:r>
          </a:p>
          <a:p>
            <a:pPr lvl="1"/>
            <a:r>
              <a:rPr lang="en-US" dirty="0" smtClean="0"/>
              <a:t>Many more target candidates</a:t>
            </a:r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Soft Logic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type of Statistical Relational Learning; a variation of Markov Logic Networks designed to have efficient inference </a:t>
            </a:r>
            <a:r>
              <a:rPr lang="en-US" sz="1800" dirty="0" smtClean="0"/>
              <a:t>[</a:t>
            </a:r>
            <a:r>
              <a:rPr lang="en-US" sz="1800" dirty="0" err="1" smtClean="0"/>
              <a:t>Broecheler</a:t>
            </a:r>
            <a:r>
              <a:rPr lang="en-US" sz="1800" dirty="0" smtClean="0"/>
              <a:t>, </a:t>
            </a:r>
            <a:r>
              <a:rPr lang="en-US" sz="1800" dirty="0" err="1" smtClean="0"/>
              <a:t>Mihalkova</a:t>
            </a:r>
            <a:r>
              <a:rPr lang="en-US" sz="1800" dirty="0" smtClean="0"/>
              <a:t>, </a:t>
            </a:r>
            <a:r>
              <a:rPr lang="en-US" sz="1800" dirty="0" err="1" smtClean="0"/>
              <a:t>Getoor</a:t>
            </a:r>
            <a:r>
              <a:rPr lang="en-US" sz="1800" dirty="0" smtClean="0"/>
              <a:t> UAI 2010</a:t>
            </a:r>
            <a:r>
              <a:rPr lang="en-US" sz="1800" dirty="0" smtClean="0"/>
              <a:t>]</a:t>
            </a:r>
            <a:endParaRPr lang="en-US" sz="1800" dirty="0" smtClean="0"/>
          </a:p>
          <a:p>
            <a:pPr lvl="1"/>
            <a:r>
              <a:rPr lang="en-US" sz="1800" dirty="0" smtClean="0"/>
              <a:t>Grounded atoms assigned scores for soft truth values</a:t>
            </a:r>
          </a:p>
          <a:p>
            <a:pPr lvl="1"/>
            <a:r>
              <a:rPr lang="en-US" sz="1800" dirty="0" smtClean="0"/>
              <a:t>If-then rules assigned weights reflecting importance</a:t>
            </a:r>
          </a:p>
          <a:p>
            <a:pPr lvl="1"/>
            <a:r>
              <a:rPr lang="en-US" sz="1800" dirty="0" smtClean="0"/>
              <a:t>PSL takes as input </a:t>
            </a:r>
            <a:r>
              <a:rPr lang="en-US" sz="1800" dirty="0" smtClean="0"/>
              <a:t>all  </a:t>
            </a:r>
            <a:r>
              <a:rPr lang="en-US" sz="1800" dirty="0" smtClean="0"/>
              <a:t>the local </a:t>
            </a:r>
            <a:r>
              <a:rPr lang="en-US" sz="1800" dirty="0" smtClean="0"/>
              <a:t>scores of atoms,  </a:t>
            </a:r>
            <a:r>
              <a:rPr lang="en-US" sz="1800" dirty="0" smtClean="0"/>
              <a:t>and </a:t>
            </a:r>
            <a:r>
              <a:rPr lang="en-US" sz="1800" dirty="0" smtClean="0"/>
              <a:t>the constraints </a:t>
            </a:r>
            <a:r>
              <a:rPr lang="en-US" sz="1800" dirty="0" smtClean="0"/>
              <a:t>defined by rules among atoms, and jointly resolves the ambiguities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0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1417638"/>
            <a:ext cx="7501154" cy="15275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When the Imam (May God be satisfied with him) issued the fatwa against Salman Rushdie for insulting the Prophet (peace be upon him), the countries that are so-called supporters of human rights protested against the fatwa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Local </a:t>
            </a:r>
            <a:r>
              <a:rPr lang="en-US" dirty="0" smtClean="0"/>
              <a:t>detectors give, e.g.: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SOURCE(issue Fatwa, Imam)</a:t>
            </a:r>
          </a:p>
          <a:p>
            <a:pPr marL="114300" indent="0">
              <a:buNone/>
            </a:pPr>
            <a:r>
              <a:rPr lang="en-US" dirty="0" smtClean="0"/>
              <a:t>          TARGET(issue Fatwa, insulting)</a:t>
            </a:r>
          </a:p>
          <a:p>
            <a:pPr marL="114300" indent="0">
              <a:buNone/>
            </a:pPr>
            <a:r>
              <a:rPr lang="en-US" dirty="0" smtClean="0"/>
              <a:t>          NEG(issue Fatwa)</a:t>
            </a:r>
          </a:p>
          <a:p>
            <a:pPr marL="114300" indent="0">
              <a:buNone/>
            </a:pPr>
            <a:r>
              <a:rPr lang="en-US" dirty="0" smtClean="0"/>
              <a:t>          TARGET(insulting, Prophet)</a:t>
            </a:r>
          </a:p>
          <a:p>
            <a:pPr marL="114300" indent="0">
              <a:buNone/>
            </a:pPr>
            <a:r>
              <a:rPr lang="en-US" dirty="0" smtClean="0"/>
              <a:t>          NEG(insulting)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7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</a:t>
            </a:r>
            <a:r>
              <a:rPr lang="en-US" dirty="0" smtClean="0">
                <a:solidFill>
                  <a:srgbClr val="0000FF"/>
                </a:solidFill>
              </a:rPr>
              <a:t>AND</a:t>
            </a:r>
            <a:r>
              <a:rPr lang="en-US" dirty="0" smtClean="0"/>
              <a:t> Implicit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162" dirty="0" smtClean="0"/>
              <a:t>Previous work focuses on assigning </a:t>
            </a:r>
            <a:r>
              <a:rPr lang="en-US" sz="2162" dirty="0" smtClean="0">
                <a:solidFill>
                  <a:srgbClr val="3366FF"/>
                </a:solidFill>
              </a:rPr>
              <a:t>one single sentiment </a:t>
            </a:r>
            <a:r>
              <a:rPr lang="en-US" sz="2162" dirty="0" smtClean="0"/>
              <a:t>to a document, sentence, expression, phrase, word, sense</a:t>
            </a:r>
          </a:p>
          <a:p>
            <a:endParaRPr lang="en-US" sz="2162" dirty="0"/>
          </a:p>
          <a:p>
            <a:r>
              <a:rPr lang="en-US" sz="2162" dirty="0" smtClean="0"/>
              <a:t>By inferring implicit opinions, system </a:t>
            </a:r>
            <a:r>
              <a:rPr lang="en-US" sz="2162" dirty="0" smtClean="0">
                <a:solidFill>
                  <a:srgbClr val="3366FF"/>
                </a:solidFill>
              </a:rPr>
              <a:t>recognizes sentiments toward events and entities</a:t>
            </a:r>
            <a:r>
              <a:rPr lang="en-US" sz="2162" dirty="0" smtClean="0"/>
              <a:t> that are not direct targets of opinions, producing </a:t>
            </a:r>
            <a:r>
              <a:rPr lang="en-US" sz="2162" dirty="0" smtClean="0">
                <a:solidFill>
                  <a:srgbClr val="3366FF"/>
                </a:solidFill>
              </a:rPr>
              <a:t>a richer interpretation</a:t>
            </a:r>
          </a:p>
          <a:p>
            <a:endParaRPr lang="en-US" sz="2162" dirty="0" smtClean="0">
              <a:solidFill>
                <a:srgbClr val="3366FF"/>
              </a:solidFill>
            </a:endParaRPr>
          </a:p>
          <a:p>
            <a:r>
              <a:rPr lang="en-US" sz="2162" dirty="0" smtClean="0"/>
              <a:t>The bill would lower health care costs, which would be a tremendous positive change across the entire health-care system</a:t>
            </a:r>
          </a:p>
          <a:p>
            <a:endParaRPr lang="en-US" sz="2162" dirty="0" smtClean="0">
              <a:solidFill>
                <a:srgbClr val="3366FF"/>
              </a:solidFill>
            </a:endParaRPr>
          </a:p>
          <a:p>
            <a:r>
              <a:rPr lang="en-US" sz="2162" dirty="0" smtClean="0">
                <a:solidFill>
                  <a:srgbClr val="38AD08"/>
                </a:solidFill>
              </a:rPr>
              <a:t>The bill </a:t>
            </a:r>
            <a:r>
              <a:rPr lang="en-US" sz="2162" dirty="0" smtClean="0"/>
              <a:t>would</a:t>
            </a:r>
            <a:r>
              <a:rPr lang="en-US" sz="2162" dirty="0" smtClean="0">
                <a:solidFill>
                  <a:srgbClr val="3366FF"/>
                </a:solidFill>
              </a:rPr>
              <a:t> </a:t>
            </a:r>
            <a:r>
              <a:rPr lang="en-US" sz="2162" dirty="0" smtClean="0">
                <a:solidFill>
                  <a:srgbClr val="38AD08"/>
                </a:solidFill>
              </a:rPr>
              <a:t>lower</a:t>
            </a:r>
            <a:r>
              <a:rPr lang="en-US" sz="2162" dirty="0" smtClean="0">
                <a:solidFill>
                  <a:srgbClr val="3366FF"/>
                </a:solidFill>
              </a:rPr>
              <a:t> </a:t>
            </a:r>
            <a:r>
              <a:rPr lang="en-US" sz="2162" dirty="0" smtClean="0">
                <a:solidFill>
                  <a:srgbClr val="FF0000"/>
                </a:solidFill>
              </a:rPr>
              <a:t>health care costs</a:t>
            </a:r>
            <a:r>
              <a:rPr lang="en-US" sz="2162" dirty="0" smtClean="0">
                <a:solidFill>
                  <a:srgbClr val="2F2B20"/>
                </a:solidFill>
              </a:rPr>
              <a:t>, which would be a </a:t>
            </a:r>
            <a:r>
              <a:rPr lang="en-US" sz="2162" dirty="0" smtClean="0">
                <a:solidFill>
                  <a:srgbClr val="38AD08"/>
                </a:solidFill>
              </a:rPr>
              <a:t>tremendous positive change</a:t>
            </a:r>
            <a:r>
              <a:rPr lang="en-US" sz="2162" dirty="0" smtClean="0">
                <a:solidFill>
                  <a:srgbClr val="2F2B20"/>
                </a:solidFill>
              </a:rPr>
              <a:t> across </a:t>
            </a:r>
            <a:r>
              <a:rPr lang="en-US" sz="2162" dirty="0" smtClean="0">
                <a:solidFill>
                  <a:srgbClr val="38AD08"/>
                </a:solidFill>
              </a:rPr>
              <a:t>the entire health-care system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E6F7-A7DE-454A-A7E1-03D142F45A43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1417638"/>
            <a:ext cx="7501154" cy="15275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dirty="0" smtClean="0"/>
              <a:t>When the Imam (May God be satisfied with him) issued the fatwa against Salman Rushdie for insulting the Prophet (peace be upon him), the countries that are so-called supporters of human rights protested against the fatwa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Aggregate information so we can work </a:t>
            </a:r>
            <a:r>
              <a:rPr lang="en-US" dirty="0" smtClean="0"/>
              <a:t>NEG/POSPAIR relation    </a:t>
            </a:r>
            <a:r>
              <a:rPr lang="en-US" dirty="0" smtClean="0">
                <a:solidFill>
                  <a:srgbClr val="3366FF"/>
                </a:solidFill>
              </a:rPr>
              <a:t>SOURCE</a:t>
            </a:r>
            <a:r>
              <a:rPr lang="en-US" dirty="0">
                <a:solidFill>
                  <a:srgbClr val="3366FF"/>
                </a:solidFill>
              </a:rPr>
              <a:t>(</a:t>
            </a:r>
            <a:r>
              <a:rPr lang="en-US" dirty="0" err="1">
                <a:solidFill>
                  <a:srgbClr val="3366FF"/>
                </a:solidFill>
              </a:rPr>
              <a:t>y,s</a:t>
            </a:r>
            <a:r>
              <a:rPr lang="en-US" dirty="0">
                <a:solidFill>
                  <a:srgbClr val="3366FF"/>
                </a:solidFill>
              </a:rPr>
              <a:t>) ∧ ETARGET(</a:t>
            </a:r>
            <a:r>
              <a:rPr lang="en-US" dirty="0" err="1">
                <a:solidFill>
                  <a:srgbClr val="3366FF"/>
                </a:solidFill>
              </a:rPr>
              <a:t>y,t</a:t>
            </a:r>
            <a:r>
              <a:rPr lang="en-US" dirty="0">
                <a:solidFill>
                  <a:srgbClr val="3366FF"/>
                </a:solidFill>
              </a:rPr>
              <a:t>) ∧ NEG(y) </a:t>
            </a:r>
            <a:r>
              <a:rPr lang="en-US" dirty="0"/>
              <a:t>⇒ </a:t>
            </a:r>
            <a:r>
              <a:rPr lang="en-US" dirty="0">
                <a:solidFill>
                  <a:srgbClr val="FF0000"/>
                </a:solidFill>
              </a:rPr>
              <a:t>NEGPAIR(</a:t>
            </a:r>
            <a:r>
              <a:rPr lang="en-US" dirty="0" err="1">
                <a:solidFill>
                  <a:srgbClr val="FF0000"/>
                </a:solidFill>
              </a:rPr>
              <a:t>s,t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</a:p>
          <a:p>
            <a:pPr marL="114300" indent="0">
              <a:buNone/>
            </a:pPr>
            <a:r>
              <a:rPr lang="en-US" dirty="0" smtClean="0"/>
              <a:t>     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3366FF"/>
                </a:solidFill>
              </a:rPr>
              <a:t>SOURCE</a:t>
            </a:r>
            <a:r>
              <a:rPr lang="en-US" dirty="0" smtClean="0">
                <a:solidFill>
                  <a:srgbClr val="3366FF"/>
                </a:solidFill>
              </a:rPr>
              <a:t>(issue Fatwa, Imam)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     TARGET(issue Fatwa, insulting)</a:t>
            </a:r>
          </a:p>
          <a:p>
            <a:pPr marL="11430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NEG(issue Fatwa)</a:t>
            </a:r>
          </a:p>
          <a:p>
            <a:pPr marL="11430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NEGPAIR(Imam, insulting)</a:t>
            </a:r>
          </a:p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/>
              <a:t>         </a:t>
            </a:r>
          </a:p>
          <a:p>
            <a:pPr marL="114300" indent="0">
              <a:buNone/>
            </a:pPr>
            <a:r>
              <a:rPr lang="en-US" dirty="0" smtClean="0"/>
              <a:t>  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6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1417638"/>
            <a:ext cx="7501154" cy="15275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When the Imam (May God be satisfied with him) issued the fatwa against Salman Rushdie for insulting the Prophet (peace be upon him), the countries that are so-called supporters of human rights protested against the fatwa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Now, we have the basis for inferring  that Imam is positive toward the Prophet</a:t>
            </a:r>
            <a:endParaRPr lang="en-US" dirty="0"/>
          </a:p>
          <a:p>
            <a:r>
              <a:rPr lang="en-US" dirty="0" smtClean="0">
                <a:solidFill>
                  <a:srgbClr val="38AD08"/>
                </a:solidFill>
              </a:rPr>
              <a:t>If S</a:t>
            </a:r>
            <a:r>
              <a:rPr lang="en-US" baseline="-25000" dirty="0" smtClean="0">
                <a:solidFill>
                  <a:srgbClr val="38AD08"/>
                </a:solidFill>
              </a:rPr>
              <a:t>1</a:t>
            </a:r>
            <a:r>
              <a:rPr lang="en-US" dirty="0" smtClean="0">
                <a:solidFill>
                  <a:srgbClr val="38AD08"/>
                </a:solidFill>
              </a:rPr>
              <a:t> is negative toward S</a:t>
            </a:r>
            <a:r>
              <a:rPr lang="en-US" baseline="-25000" dirty="0" smtClean="0">
                <a:solidFill>
                  <a:srgbClr val="38AD08"/>
                </a:solidFill>
              </a:rPr>
              <a:t>2</a:t>
            </a:r>
            <a:r>
              <a:rPr lang="en-US" dirty="0" smtClean="0">
                <a:solidFill>
                  <a:srgbClr val="38AD08"/>
                </a:solidFill>
              </a:rPr>
              <a:t> being negative toward T, infer that S</a:t>
            </a:r>
            <a:r>
              <a:rPr lang="en-US" baseline="-25000" dirty="0" smtClean="0">
                <a:solidFill>
                  <a:srgbClr val="38AD08"/>
                </a:solidFill>
              </a:rPr>
              <a:t>1</a:t>
            </a:r>
            <a:r>
              <a:rPr lang="en-US" dirty="0" smtClean="0">
                <a:solidFill>
                  <a:srgbClr val="38AD08"/>
                </a:solidFill>
              </a:rPr>
              <a:t> is positive toward T --- S</a:t>
            </a:r>
            <a:r>
              <a:rPr lang="en-US" baseline="-25000" dirty="0" smtClean="0">
                <a:solidFill>
                  <a:srgbClr val="38AD08"/>
                </a:solidFill>
              </a:rPr>
              <a:t>1 </a:t>
            </a:r>
            <a:r>
              <a:rPr lang="en-US" dirty="0" smtClean="0">
                <a:solidFill>
                  <a:srgbClr val="38AD08"/>
                </a:solidFill>
              </a:rPr>
              <a:t>disagrees with S</a:t>
            </a:r>
            <a:r>
              <a:rPr lang="en-US" baseline="-25000" dirty="0" smtClean="0">
                <a:solidFill>
                  <a:srgbClr val="38AD08"/>
                </a:solidFill>
              </a:rPr>
              <a:t>2</a:t>
            </a:r>
            <a:r>
              <a:rPr lang="en-US" dirty="0" smtClean="0">
                <a:solidFill>
                  <a:srgbClr val="38AD08"/>
                </a:solidFill>
              </a:rPr>
              <a:t>!</a:t>
            </a:r>
          </a:p>
          <a:p>
            <a:r>
              <a:rPr lang="en-US" dirty="0" smtClean="0"/>
              <a:t>Imam is negative toward insulting the Prophet </a:t>
            </a:r>
            <a:r>
              <a:rPr lang="en-US" dirty="0" smtClean="0">
                <a:sym typeface="Wingdings"/>
              </a:rPr>
              <a:t> </a:t>
            </a:r>
            <a:endParaRPr lang="en-US" dirty="0">
              <a:sym typeface="Wingdings"/>
            </a:endParaRPr>
          </a:p>
          <a:p>
            <a:pPr marL="114300" indent="0">
              <a:buNone/>
            </a:pPr>
            <a:r>
              <a:rPr lang="en-US" dirty="0" smtClean="0">
                <a:sym typeface="Wingdings"/>
              </a:rPr>
              <a:t>    </a:t>
            </a:r>
            <a:r>
              <a:rPr lang="en-US" dirty="0" smtClean="0"/>
              <a:t>Imam is positive toward the Prophet!</a:t>
            </a:r>
            <a:endParaRPr lang="en-US" dirty="0"/>
          </a:p>
          <a:p>
            <a:endParaRPr lang="en-US" dirty="0" smtClean="0">
              <a:solidFill>
                <a:srgbClr val="38AD0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5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1417638"/>
            <a:ext cx="7501154" cy="15275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When the Imam (May God be satisfied with him) issued the fatwa against Salman Rushdie for insulting the Prophet (peace be upon him), the countries that are so-called supporters of human rights protested against the fatwa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/>
              <a:t>NEGPAIR(</a:t>
            </a:r>
            <a:r>
              <a:rPr lang="en-US" dirty="0">
                <a:solidFill>
                  <a:srgbClr val="3366FF"/>
                </a:solidFill>
              </a:rPr>
              <a:t>s1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y2</a:t>
            </a:r>
            <a:r>
              <a:rPr lang="en-US" dirty="0"/>
              <a:t>) ∧ ETARGET(</a:t>
            </a:r>
            <a:r>
              <a:rPr lang="en-US" dirty="0">
                <a:solidFill>
                  <a:srgbClr val="FF0000"/>
                </a:solidFill>
              </a:rPr>
              <a:t>y2</a:t>
            </a:r>
            <a:r>
              <a:rPr lang="en-US" dirty="0"/>
              <a:t>,</a:t>
            </a:r>
            <a:r>
              <a:rPr lang="en-US" dirty="0">
                <a:solidFill>
                  <a:srgbClr val="38AD08"/>
                </a:solidFill>
              </a:rPr>
              <a:t>t2</a:t>
            </a:r>
            <a:r>
              <a:rPr lang="en-US" dirty="0"/>
              <a:t>) ∧ NEG(</a:t>
            </a:r>
            <a:r>
              <a:rPr lang="en-US" dirty="0">
                <a:solidFill>
                  <a:srgbClr val="FF0000"/>
                </a:solidFill>
              </a:rPr>
              <a:t>y2</a:t>
            </a:r>
            <a:r>
              <a:rPr lang="en-US" dirty="0"/>
              <a:t>) ⇒ POSPAIR(</a:t>
            </a:r>
            <a:r>
              <a:rPr lang="en-US" dirty="0">
                <a:solidFill>
                  <a:srgbClr val="3366FF"/>
                </a:solidFill>
              </a:rPr>
              <a:t>s1</a:t>
            </a:r>
            <a:r>
              <a:rPr lang="en-US" dirty="0"/>
              <a:t>, </a:t>
            </a:r>
            <a:r>
              <a:rPr lang="en-US" dirty="0">
                <a:solidFill>
                  <a:srgbClr val="38AD08"/>
                </a:solidFill>
              </a:rPr>
              <a:t>t2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NEGPAIR(</a:t>
            </a:r>
            <a:r>
              <a:rPr lang="en-US" dirty="0" err="1" smtClean="0">
                <a:solidFill>
                  <a:srgbClr val="3366FF"/>
                </a:solidFill>
              </a:rPr>
              <a:t>Imam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FF0000"/>
                </a:solidFill>
              </a:rPr>
              <a:t>insulting</a:t>
            </a:r>
            <a:r>
              <a:rPr lang="en-US" dirty="0" smtClean="0"/>
              <a:t>) </a:t>
            </a:r>
            <a:r>
              <a:rPr lang="en-US" dirty="0"/>
              <a:t>∧ ETARGET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insulting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38AD08"/>
                </a:solidFill>
              </a:rPr>
              <a:t>Prophet</a:t>
            </a:r>
            <a:r>
              <a:rPr lang="en-US" dirty="0" smtClean="0"/>
              <a:t>) </a:t>
            </a:r>
            <a:r>
              <a:rPr lang="en-US" dirty="0"/>
              <a:t>∧ NEG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insulting</a:t>
            </a:r>
            <a:r>
              <a:rPr lang="en-US" dirty="0" smtClean="0"/>
              <a:t>) </a:t>
            </a:r>
            <a:r>
              <a:rPr lang="en-US" dirty="0"/>
              <a:t>⇒ POSPAIR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3366FF"/>
                </a:solidFill>
              </a:rPr>
              <a:t>Imam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8AD08"/>
                </a:solidFill>
              </a:rPr>
              <a:t>Prophet</a:t>
            </a:r>
            <a:r>
              <a:rPr lang="en-US" dirty="0" smtClean="0"/>
              <a:t>) 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>
              <a:solidFill>
                <a:srgbClr val="38AD0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rules related to the one just shown that involve sentiments toward sentiments</a:t>
            </a:r>
          </a:p>
          <a:p>
            <a:r>
              <a:rPr lang="en-US" dirty="0" smtClean="0"/>
              <a:t>Local detectors for +/-effect events and their </a:t>
            </a:r>
            <a:r>
              <a:rPr lang="en-US" dirty="0" smtClean="0"/>
              <a:t>arguments and +/- effect inferences are made, as in the last work</a:t>
            </a:r>
            <a:endParaRPr lang="en-US" dirty="0" smtClean="0"/>
          </a:p>
          <a:p>
            <a:r>
              <a:rPr lang="en-US" dirty="0" smtClean="0"/>
              <a:t>But the rules are more general – the source does not need to be the writer</a:t>
            </a:r>
          </a:p>
          <a:p>
            <a:r>
              <a:rPr lang="en-US" dirty="0" smtClean="0"/>
              <a:t>The various types of rules are combined into one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6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challenging that in previous NLP work:</a:t>
            </a:r>
          </a:p>
          <a:p>
            <a:pPr lvl="1"/>
            <a:r>
              <a:rPr lang="en-US" dirty="0" smtClean="0"/>
              <a:t>Sources other than the writer +</a:t>
            </a:r>
          </a:p>
          <a:p>
            <a:pPr lvl="1"/>
            <a:r>
              <a:rPr lang="en-US" dirty="0" smtClean="0"/>
              <a:t>Targets of both explicit and implicit sentiments +</a:t>
            </a:r>
          </a:p>
          <a:p>
            <a:pPr lvl="1"/>
            <a:r>
              <a:rPr lang="en-US" dirty="0" smtClean="0"/>
              <a:t>Sentiment polarity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While performance is not high, the PSL models substantially improve over local sentiment detection in accuracy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8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8-Point Star 20"/>
          <p:cNvSpPr/>
          <p:nvPr/>
        </p:nvSpPr>
        <p:spPr>
          <a:xfrm>
            <a:off x="3055213" y="2645077"/>
            <a:ext cx="2468870" cy="2542818"/>
          </a:xfrm>
          <a:prstGeom prst="star8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Inference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>
                <a:solidFill>
                  <a:srgbClr val="DFDCB7"/>
                </a:solidFill>
                <a:latin typeface="Calibri"/>
              </a:rPr>
              <a:pPr/>
              <a:t>6/3/15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>
                <a:latin typeface="Calibri"/>
              </a:rPr>
              <a:pPr/>
              <a:t>85</a:t>
            </a:fld>
            <a:endParaRPr lang="en-US">
              <a:latin typeface="Calibri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9416" y="2053373"/>
            <a:ext cx="1840806" cy="3433752"/>
            <a:chOff x="219416" y="2220493"/>
            <a:chExt cx="1840806" cy="3433752"/>
          </a:xfrm>
        </p:grpSpPr>
        <p:sp>
          <p:nvSpPr>
            <p:cNvPr id="8" name="Rectangle 7"/>
            <p:cNvSpPr/>
            <p:nvPr/>
          </p:nvSpPr>
          <p:spPr>
            <a:xfrm>
              <a:off x="383381" y="2347078"/>
              <a:ext cx="1507507" cy="31045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Recognizing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</a:p>
            <a:p>
              <a:pPr algn="ctr"/>
              <a:r>
                <a:rPr lang="en-US" sz="2000" dirty="0">
                  <a:solidFill>
                    <a:srgbClr val="FFFFFF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nd their polarities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9416" y="2220493"/>
              <a:ext cx="1840806" cy="3433752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0861" y="2072660"/>
            <a:ext cx="1794931" cy="3462025"/>
            <a:chOff x="6470861" y="2206356"/>
            <a:chExt cx="1794931" cy="3462025"/>
          </a:xfrm>
        </p:grpSpPr>
        <p:sp>
          <p:nvSpPr>
            <p:cNvPr id="15" name="Rectangle 14"/>
            <p:cNvSpPr/>
            <p:nvPr/>
          </p:nvSpPr>
          <p:spPr>
            <a:xfrm>
              <a:off x="6657125" y="2406413"/>
              <a:ext cx="1439333" cy="3087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Extracting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Agents &amp;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Themes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of +/-Effect</a:t>
              </a:r>
            </a:p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Events</a:t>
              </a:r>
              <a:endParaRPr lang="en-US" sz="2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70861" y="2206356"/>
              <a:ext cx="1794931" cy="346202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2045" y="112884"/>
            <a:ext cx="3344333" cy="2286006"/>
            <a:chOff x="2632045" y="112884"/>
            <a:chExt cx="3344333" cy="2286006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3161209" y="-416280"/>
              <a:ext cx="2286006" cy="3344333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72252" y="277041"/>
              <a:ext cx="2890454" cy="19293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FFFF"/>
                  </a:solidFill>
                  <a:latin typeface="Calibri"/>
                </a:rPr>
                <a:t>Explicit Opinion-Frame Extraction</a:t>
              </a:r>
            </a:p>
          </p:txBody>
        </p:sp>
      </p:grpSp>
      <p:cxnSp>
        <p:nvCxnSpPr>
          <p:cNvPr id="36" name="Straight Arrow Connector 35"/>
          <p:cNvCxnSpPr>
            <a:stCxn id="20" idx="1"/>
          </p:cNvCxnSpPr>
          <p:nvPr/>
        </p:nvCxnSpPr>
        <p:spPr>
          <a:xfrm>
            <a:off x="4304213" y="2398889"/>
            <a:ext cx="6894" cy="546058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67105" y="3927807"/>
            <a:ext cx="1203756" cy="956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060222" y="3927807"/>
            <a:ext cx="1294887" cy="956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9" idx="0"/>
          </p:cNvCxnSpPr>
          <p:nvPr/>
        </p:nvCxnSpPr>
        <p:spPr>
          <a:xfrm flipH="1" flipV="1">
            <a:off x="4311107" y="4910666"/>
            <a:ext cx="21648" cy="540964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462731" y="5451630"/>
            <a:ext cx="3740048" cy="1283515"/>
            <a:chOff x="2462731" y="5451630"/>
            <a:chExt cx="3740048" cy="1283515"/>
          </a:xfrm>
        </p:grpSpPr>
        <p:sp>
          <p:nvSpPr>
            <p:cNvPr id="48" name="Rectangle 47"/>
            <p:cNvSpPr/>
            <p:nvPr/>
          </p:nvSpPr>
          <p:spPr>
            <a:xfrm>
              <a:off x="2660267" y="5565905"/>
              <a:ext cx="3344334" cy="10431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Recognizing Connotations and their polarities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62731" y="5451630"/>
              <a:ext cx="3740048" cy="1283515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2" name="8-Point Star 21"/>
          <p:cNvSpPr/>
          <p:nvPr/>
        </p:nvSpPr>
        <p:spPr>
          <a:xfrm>
            <a:off x="3355109" y="2944947"/>
            <a:ext cx="1911996" cy="196571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</a:rPr>
              <a:t>Inference</a:t>
            </a:r>
            <a:endParaRPr lang="en-US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381" y="609600"/>
            <a:ext cx="1961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Rule-Based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[Wiebe and Deng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arXiv</a:t>
            </a:r>
            <a:r>
              <a:rPr lang="en-US" dirty="0" smtClean="0">
                <a:solidFill>
                  <a:srgbClr val="FF0000"/>
                </a:solidFill>
              </a:rPr>
              <a:t> 2014]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8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Framework </a:t>
            </a:r>
            <a:br>
              <a:rPr lang="en-US" dirty="0" smtClean="0"/>
            </a:br>
            <a:r>
              <a:rPr lang="en-US" sz="1800" dirty="0" smtClean="0">
                <a:solidFill>
                  <a:srgbClr val="0000FF"/>
                </a:solidFill>
              </a:rPr>
              <a:t>[Wiebe &amp; Deng </a:t>
            </a:r>
            <a:r>
              <a:rPr lang="en-US" sz="1800" dirty="0" err="1" smtClean="0">
                <a:solidFill>
                  <a:srgbClr val="0000FF"/>
                </a:solidFill>
              </a:rPr>
              <a:t>arXiv</a:t>
            </a:r>
            <a:r>
              <a:rPr lang="en-US" sz="1800" dirty="0" smtClean="0">
                <a:solidFill>
                  <a:srgbClr val="0000FF"/>
                </a:solidFill>
              </a:rPr>
              <a:t> 2014]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Fuller rule set and inference mechanisms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Ontology, knowledge-representation scheme, inference mechanisms, rule schemas </a:t>
            </a:r>
          </a:p>
          <a:p>
            <a:r>
              <a:rPr lang="en-US" dirty="0" smtClean="0"/>
              <a:t>Event and explicit sentiment needed as input, to focus on inferences and interactions among </a:t>
            </a:r>
          </a:p>
          <a:p>
            <a:pPr lvl="1"/>
            <a:r>
              <a:rPr lang="en-US" dirty="0" smtClean="0"/>
              <a:t>explicit sentiment</a:t>
            </a:r>
          </a:p>
          <a:p>
            <a:pPr lvl="1"/>
            <a:r>
              <a:rPr lang="en-US" dirty="0" smtClean="0"/>
              <a:t>implicit sentiment</a:t>
            </a:r>
          </a:p>
          <a:p>
            <a:pPr lvl="1"/>
            <a:r>
              <a:rPr lang="en-US" dirty="0" smtClean="0"/>
              <a:t>connotation</a:t>
            </a:r>
          </a:p>
          <a:p>
            <a:pPr lvl="1"/>
            <a:r>
              <a:rPr lang="en-US" dirty="0" smtClean="0"/>
              <a:t>semantic composition</a:t>
            </a:r>
          </a:p>
          <a:p>
            <a:pPr lvl="1"/>
            <a:r>
              <a:rPr lang="en-US" dirty="0" smtClean="0"/>
              <a:t> +/-effect events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E0AA-DD13-604E-A526-A7CEA1C64C89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However, it appears as if the international community (IC) is tolerating the Israeli campaign of suppression against the Palestinians (</a:t>
            </a:r>
            <a:r>
              <a:rPr lang="en-US" sz="1800" i="1" dirty="0" err="1"/>
              <a:t>P’ians</a:t>
            </a:r>
            <a:r>
              <a:rPr lang="en-US" sz="1800" i="1" dirty="0" smtClean="0"/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9400" y="4194767"/>
            <a:ext cx="68146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writer is positive toward the </a:t>
            </a:r>
            <a:r>
              <a:rPr lang="en-US" i="1" dirty="0" err="1"/>
              <a:t>P’ians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writer is negative toward Israel</a:t>
            </a:r>
            <a:br>
              <a:rPr lang="en-US" i="1" dirty="0"/>
            </a:br>
            <a:r>
              <a:rPr lang="en-US" i="1" dirty="0"/>
              <a:t>writer is negative toward IC</a:t>
            </a:r>
            <a:br>
              <a:rPr lang="en-US" i="1" dirty="0"/>
            </a:br>
            <a:r>
              <a:rPr lang="en-US" i="1" dirty="0"/>
              <a:t>writer believes that Israel is negative toward the </a:t>
            </a:r>
            <a:r>
              <a:rPr lang="en-US" i="1" dirty="0" err="1"/>
              <a:t>P’ians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i="1" dirty="0" smtClean="0"/>
              <a:t>writer </a:t>
            </a:r>
            <a:r>
              <a:rPr lang="en-US" i="1" dirty="0"/>
              <a:t>believes that IC is negative toward the </a:t>
            </a:r>
            <a:r>
              <a:rPr lang="en-US" i="1" dirty="0" err="1"/>
              <a:t>P’ians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i="1" dirty="0" smtClean="0"/>
              <a:t>writer </a:t>
            </a:r>
            <a:r>
              <a:rPr lang="en-US" i="1" dirty="0"/>
              <a:t>believes that IC is positive toward Israel </a:t>
            </a:r>
          </a:p>
          <a:p>
            <a:r>
              <a:rPr lang="en-US" i="1" dirty="0"/>
              <a:t>writer believes that IC believes that Israel is negative toward the </a:t>
            </a:r>
            <a:r>
              <a:rPr lang="en-US" i="1" dirty="0" err="1"/>
              <a:t>P’ians</a:t>
            </a:r>
            <a:r>
              <a:rPr lang="en-US" i="1" dirty="0"/>
              <a:t> 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712408" y="2301808"/>
            <a:ext cx="3906167" cy="1313093"/>
            <a:chOff x="1712408" y="2301808"/>
            <a:chExt cx="3906167" cy="1313093"/>
          </a:xfrm>
        </p:grpSpPr>
        <p:sp>
          <p:nvSpPr>
            <p:cNvPr id="4" name="Rectangle 3"/>
            <p:cNvSpPr/>
            <p:nvPr/>
          </p:nvSpPr>
          <p:spPr>
            <a:xfrm>
              <a:off x="1712408" y="2671140"/>
              <a:ext cx="3906167" cy="94376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Writer </a:t>
              </a:r>
              <a:r>
                <a:rPr lang="en-US" dirty="0" smtClean="0">
                  <a:solidFill>
                    <a:srgbClr val="FF0000"/>
                  </a:solidFill>
                </a:rPr>
                <a:t>negative sentiment toward</a:t>
              </a:r>
            </a:p>
            <a:p>
              <a:pPr algn="ctr"/>
              <a:r>
                <a:rPr lang="en-US" dirty="0" smtClean="0"/>
                <a:t>IC </a:t>
              </a:r>
              <a:r>
                <a:rPr lang="en-US" dirty="0" smtClean="0">
                  <a:solidFill>
                    <a:srgbClr val="38AD08"/>
                  </a:solidFill>
                </a:rPr>
                <a:t>positive sentiment toward</a:t>
              </a:r>
            </a:p>
            <a:p>
              <a:pPr algn="ctr"/>
              <a:r>
                <a:rPr lang="en-US" dirty="0" smtClean="0"/>
                <a:t>      Israeli </a:t>
              </a:r>
              <a:r>
                <a:rPr lang="en-US" dirty="0" smtClean="0">
                  <a:solidFill>
                    <a:srgbClr val="FF0000"/>
                  </a:solidFill>
                  <a:sym typeface="Wingdings"/>
                </a:rPr>
                <a:t>–effect 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err="1" smtClean="0"/>
                <a:t>P’ians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69667" y="2301808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INPUT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46024" y="3864565"/>
            <a:ext cx="41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 INFERENCES MADE BY THE SYSTEM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814-3511-3445-BCB1-80B817176F4F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6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rules link actions to private states</a:t>
            </a:r>
          </a:p>
          <a:p>
            <a:r>
              <a:rPr lang="en-US" dirty="0" smtClean="0"/>
              <a:t>Inferences are carried out in </a:t>
            </a:r>
            <a:r>
              <a:rPr lang="en-US" i="1" dirty="0" smtClean="0">
                <a:solidFill>
                  <a:srgbClr val="0000FF"/>
                </a:solidFill>
              </a:rPr>
              <a:t>private state spaces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8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Forward inference triggered from the input</a:t>
            </a:r>
          </a:p>
          <a:p>
            <a:r>
              <a:rPr lang="en-US" dirty="0" smtClean="0"/>
              <a:t>Rules apply repeatedly until no new conclusions can be drawn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Conclusions are private states (belief, sentiment, intention, agreement)</a:t>
            </a:r>
          </a:p>
          <a:p>
            <a:r>
              <a:rPr lang="en-US" dirty="0" smtClean="0"/>
              <a:t>Ten rule schemas,  parameterized by polarity</a:t>
            </a:r>
          </a:p>
          <a:p>
            <a:pPr lvl="1"/>
            <a:r>
              <a:rPr lang="en-US" dirty="0" smtClean="0">
                <a:solidFill>
                  <a:srgbClr val="38AD08"/>
                </a:solidFill>
              </a:rPr>
              <a:t>positive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sentiment </a:t>
            </a:r>
          </a:p>
          <a:p>
            <a:pPr lvl="1"/>
            <a:r>
              <a:rPr lang="en-US" dirty="0" smtClean="0">
                <a:solidFill>
                  <a:srgbClr val="38AD08"/>
                </a:solidFill>
              </a:rPr>
              <a:t>+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–</a:t>
            </a:r>
            <a:r>
              <a:rPr lang="en-US" dirty="0" smtClean="0"/>
              <a:t> effect event</a:t>
            </a:r>
          </a:p>
          <a:p>
            <a:pPr lvl="1"/>
            <a:r>
              <a:rPr lang="en-US" dirty="0" smtClean="0">
                <a:solidFill>
                  <a:srgbClr val="38AD08"/>
                </a:solidFill>
              </a:rPr>
              <a:t>agree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disagree</a:t>
            </a:r>
          </a:p>
          <a:p>
            <a:pPr lvl="1"/>
            <a:r>
              <a:rPr lang="en-US" dirty="0" err="1" smtClean="0">
                <a:solidFill>
                  <a:srgbClr val="38AD08"/>
                </a:solidFill>
              </a:rPr>
              <a:t>isGood</a:t>
            </a:r>
            <a:r>
              <a:rPr lang="en-US" dirty="0" smtClean="0">
                <a:solidFill>
                  <a:srgbClr val="38AD08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isBad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38AD08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negative </a:t>
            </a:r>
            <a:r>
              <a:rPr lang="en-US" dirty="0" smtClean="0">
                <a:solidFill>
                  <a:srgbClr val="2F2B20"/>
                </a:solidFill>
              </a:rPr>
              <a:t>connotation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addressed in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Conversational </a:t>
            </a:r>
            <a:r>
              <a:rPr lang="en-US" dirty="0" err="1" smtClean="0">
                <a:solidFill>
                  <a:srgbClr val="0000FF"/>
                </a:solidFill>
              </a:rPr>
              <a:t>Implicatures</a:t>
            </a:r>
            <a:r>
              <a:rPr lang="en-US" dirty="0" smtClean="0">
                <a:solidFill>
                  <a:srgbClr val="0000FF"/>
                </a:solidFill>
              </a:rPr>
              <a:t> (Grice 1975)  -- defeasible inferences that may not go through in context</a:t>
            </a:r>
          </a:p>
          <a:p>
            <a:r>
              <a:rPr lang="en-US" dirty="0" smtClean="0">
                <a:solidFill>
                  <a:srgbClr val="2F2B20"/>
                </a:solidFill>
              </a:rPr>
              <a:t>Sp2:  I have 3 children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Conversational </a:t>
            </a:r>
            <a:r>
              <a:rPr lang="en-US" dirty="0" err="1" smtClean="0">
                <a:solidFill>
                  <a:srgbClr val="008000"/>
                </a:solidFill>
              </a:rPr>
              <a:t>implicature</a:t>
            </a:r>
            <a:r>
              <a:rPr lang="en-US" dirty="0" smtClean="0">
                <a:solidFill>
                  <a:srgbClr val="008000"/>
                </a:solidFill>
              </a:rPr>
              <a:t> (inference):  </a:t>
            </a:r>
            <a:r>
              <a:rPr lang="en-US" dirty="0"/>
              <a:t>Sp2 has exactly 3 children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But consider this context!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2F2B20"/>
                </a:solidFill>
              </a:rPr>
              <a:t>Sp1: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/>
              <a:t>We need 3 children to hand out flyers at the faire.</a:t>
            </a:r>
          </a:p>
          <a:p>
            <a:r>
              <a:rPr lang="en-US" dirty="0" smtClean="0"/>
              <a:t>Sp2:  I have 3 children … in fact I have 4! </a:t>
            </a:r>
            <a:r>
              <a:rPr lang="en-US" i="1" dirty="0" smtClean="0">
                <a:solidFill>
                  <a:srgbClr val="FF0000"/>
                </a:solidFill>
              </a:rPr>
              <a:t>– thus defeating the inference in context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2F2B2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5418-B6E4-8546-A4F4-19FD9268B465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performed an action, infer A intended to perform the action </a:t>
            </a:r>
            <a:r>
              <a:rPr lang="en-US" i="1" dirty="0" smtClean="0">
                <a:solidFill>
                  <a:srgbClr val="3366FF"/>
                </a:solidFill>
              </a:rPr>
              <a:t>(unless there is evidence to the contrary)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 of evidence against Rule6: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He </a:t>
            </a:r>
            <a:r>
              <a:rPr lang="en-US" b="1" i="1" dirty="0" smtClean="0">
                <a:solidFill>
                  <a:srgbClr val="3366FF"/>
                </a:solidFill>
              </a:rPr>
              <a:t>accidental</a:t>
            </a:r>
            <a:r>
              <a:rPr lang="en-US" i="1" dirty="0" smtClean="0">
                <a:solidFill>
                  <a:srgbClr val="3366FF"/>
                </a:solidFill>
              </a:rPr>
              <a:t>ly …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90</a:t>
            </a:fld>
            <a:endParaRPr lang="en-US"/>
          </a:p>
        </p:txBody>
      </p:sp>
      <p:grpSp>
        <p:nvGrpSpPr>
          <p:cNvPr id="11" name="Group 13"/>
          <p:cNvGrpSpPr/>
          <p:nvPr/>
        </p:nvGrpSpPr>
        <p:grpSpPr>
          <a:xfrm>
            <a:off x="1429602" y="2662481"/>
            <a:ext cx="6076459" cy="961484"/>
            <a:chOff x="1954193" y="1371626"/>
            <a:chExt cx="4828424" cy="845463"/>
          </a:xfrm>
        </p:grpSpPr>
        <p:grpSp>
          <p:nvGrpSpPr>
            <p:cNvPr id="12" name="Group 9"/>
            <p:cNvGrpSpPr/>
            <p:nvPr/>
          </p:nvGrpSpPr>
          <p:grpSpPr>
            <a:xfrm>
              <a:off x="1960303" y="1371626"/>
              <a:ext cx="4822314" cy="845463"/>
              <a:chOff x="869708" y="2270742"/>
              <a:chExt cx="5502682" cy="151202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869708" y="2360780"/>
                <a:ext cx="3966504" cy="142199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90326" y="2270742"/>
                <a:ext cx="4682064" cy="10164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/>
                  </a:rPr>
                  <a:t>A +/-effect T, where A is animate</a:t>
                </a:r>
              </a:p>
              <a:p>
                <a:r>
                  <a:rPr lang="en-US" dirty="0" err="1" smtClean="0">
                    <a:sym typeface="Wingdings"/>
                  </a:rPr>
                  <a:t></a:t>
                </a:r>
                <a:r>
                  <a:rPr lang="en-US" dirty="0" smtClean="0">
                    <a:sym typeface="Wingdings"/>
                  </a:rPr>
                  <a:t> A intend A +/-effect T</a:t>
                </a:r>
                <a:endParaRPr lang="en-US" i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954193" y="1421972"/>
              <a:ext cx="716099" cy="3247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189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intends to perform an action, then A has a positive sentiment toward the idea of doing the action  </a:t>
            </a:r>
            <a:r>
              <a:rPr lang="en-US" i="1" dirty="0" smtClean="0">
                <a:solidFill>
                  <a:srgbClr val="3366FF"/>
                </a:solidFill>
              </a:rPr>
              <a:t>(unless there is evidence to the contrary)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of evidence against Rule6: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The insurance companies will be </a:t>
            </a:r>
            <a:r>
              <a:rPr lang="en-US" b="1" i="1" dirty="0" smtClean="0">
                <a:solidFill>
                  <a:srgbClr val="3366FF"/>
                </a:solidFill>
              </a:rPr>
              <a:t>forced to </a:t>
            </a:r>
            <a:r>
              <a:rPr lang="en-US" i="1" dirty="0" smtClean="0">
                <a:solidFill>
                  <a:srgbClr val="3366FF"/>
                </a:solidFill>
              </a:rPr>
              <a:t>refund the fees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91</a:t>
            </a:fld>
            <a:endParaRPr lang="en-US"/>
          </a:p>
        </p:txBody>
      </p:sp>
      <p:grpSp>
        <p:nvGrpSpPr>
          <p:cNvPr id="10" name="Group 13"/>
          <p:cNvGrpSpPr/>
          <p:nvPr/>
        </p:nvGrpSpPr>
        <p:grpSpPr>
          <a:xfrm>
            <a:off x="1250137" y="3049050"/>
            <a:ext cx="6825710" cy="961483"/>
            <a:chOff x="1954193" y="1371627"/>
            <a:chExt cx="5423788" cy="845462"/>
          </a:xfrm>
        </p:grpSpPr>
        <p:grpSp>
          <p:nvGrpSpPr>
            <p:cNvPr id="11" name="Group 9"/>
            <p:cNvGrpSpPr/>
            <p:nvPr/>
          </p:nvGrpSpPr>
          <p:grpSpPr>
            <a:xfrm>
              <a:off x="1960303" y="1371627"/>
              <a:ext cx="5417678" cy="845462"/>
              <a:chOff x="869708" y="2270745"/>
              <a:chExt cx="6182043" cy="151202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869708" y="2360781"/>
                <a:ext cx="5777467" cy="142199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90326" y="2270745"/>
                <a:ext cx="5361425" cy="1113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ym typeface="Wingdings"/>
                  </a:rPr>
                  <a:t>A intend A +/-effect T</a:t>
                </a:r>
              </a:p>
              <a:p>
                <a:r>
                  <a:rPr lang="en-US" sz="2000" dirty="0" smtClean="0">
                    <a:sym typeface="Wingdings"/>
                  </a:rPr>
                  <a:t> A positive sentiment toward A +/-effect T</a:t>
                </a:r>
                <a:endParaRPr lang="en-US" sz="2000" i="1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54193" y="1421972"/>
              <a:ext cx="716099" cy="3247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189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Private-State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3366FF"/>
                </a:solidFill>
              </a:rPr>
              <a:t>P</a:t>
            </a:r>
            <a:r>
              <a:rPr lang="en-US" dirty="0" smtClean="0"/>
              <a:t> being in a private-state space: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Writer </a:t>
            </a:r>
            <a:r>
              <a:rPr lang="en-US" dirty="0" smtClean="0"/>
              <a:t>belief or sentiment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A</a:t>
            </a:r>
            <a:r>
              <a:rPr lang="en-US" sz="2000" baseline="-25000" dirty="0" smtClean="0">
                <a:solidFill>
                  <a:srgbClr val="3366FF"/>
                </a:solidFill>
              </a:rPr>
              <a:t>1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/>
              <a:t>belief or sentiment</a:t>
            </a:r>
          </a:p>
          <a:p>
            <a:pPr lvl="2">
              <a:buNone/>
            </a:pPr>
            <a:r>
              <a:rPr lang="en-US" sz="1800" dirty="0" smtClean="0"/>
              <a:t>…</a:t>
            </a:r>
          </a:p>
          <a:p>
            <a:pPr lvl="3">
              <a:buNone/>
            </a:pPr>
            <a:r>
              <a:rPr lang="en-US" sz="2200" dirty="0" smtClean="0">
                <a:solidFill>
                  <a:srgbClr val="3366FF"/>
                </a:solidFill>
              </a:rPr>
              <a:t>A</a:t>
            </a:r>
            <a:r>
              <a:rPr lang="en-US" sz="2200" baseline="-25000" dirty="0" smtClean="0">
                <a:solidFill>
                  <a:srgbClr val="3366FF"/>
                </a:solidFill>
              </a:rPr>
              <a:t>n</a:t>
            </a:r>
            <a:r>
              <a:rPr lang="en-US" sz="2200" dirty="0" smtClean="0"/>
              <a:t> belief or sentiment</a:t>
            </a:r>
          </a:p>
          <a:p>
            <a:pPr lvl="5">
              <a:buNone/>
            </a:pPr>
            <a:r>
              <a:rPr lang="en-US" sz="2000" i="1" dirty="0" smtClean="0">
                <a:solidFill>
                  <a:srgbClr val="3366FF"/>
                </a:solidFill>
              </a:rPr>
              <a:t>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in PS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,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Q</a:t>
            </a:r>
            <a:r>
              <a:rPr lang="en-US" dirty="0" smtClean="0">
                <a:sym typeface="Wingdings"/>
              </a:rPr>
              <a:t>:</a:t>
            </a:r>
          </a:p>
          <a:p>
            <a:pPr marL="754380" lvl="1" indent="-342900">
              <a:buNone/>
            </a:pPr>
            <a:r>
              <a:rPr lang="en-US" sz="2000" dirty="0" smtClean="0">
                <a:sym typeface="Wingdings"/>
              </a:rPr>
              <a:t>Infer </a:t>
            </a:r>
            <a:r>
              <a:rPr lang="en-US" sz="2000" i="1" dirty="0" smtClean="0">
                <a:sym typeface="Wingdings"/>
              </a:rPr>
              <a:t>Q </a:t>
            </a:r>
            <a:r>
              <a:rPr lang="en-US" sz="2000" dirty="0" smtClean="0">
                <a:sym typeface="Wingdings"/>
              </a:rPr>
              <a:t>in all spaces that </a:t>
            </a:r>
            <a:r>
              <a:rPr lang="en-US" sz="2000" i="1" dirty="0" smtClean="0"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 is in</a:t>
            </a:r>
          </a:p>
          <a:p>
            <a:pPr marL="754380" lvl="1" indent="-342900">
              <a:buNone/>
            </a:pPr>
            <a:endParaRPr lang="en-US" sz="2000" dirty="0" smtClean="0">
              <a:sym typeface="Wingdings"/>
            </a:endParaRPr>
          </a:p>
          <a:p>
            <a:pPr marL="754380" lvl="1" indent="-34290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54380" lvl="1" indent="-342900">
              <a:buNone/>
            </a:pPr>
            <a:endParaRPr lang="en-US" sz="2000" dirty="0" smtClean="0">
              <a:sym typeface="Wingdings"/>
            </a:endParaRPr>
          </a:p>
          <a:p>
            <a:pPr marL="754380" lvl="1" indent="-342900">
              <a:buNone/>
            </a:pPr>
            <a:endParaRPr lang="en-US" sz="2000" dirty="0" smtClean="0"/>
          </a:p>
          <a:p>
            <a:pPr marL="754380" lvl="1" indent="-342900"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marL="754380" lvl="1" indent="-34290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754380" lvl="1" indent="-342900">
              <a:buNone/>
            </a:pPr>
            <a:endParaRPr lang="en-US" sz="2000" dirty="0" smtClean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94</a:t>
            </a:fld>
            <a:endParaRPr lang="en-US"/>
          </a:p>
        </p:txBody>
      </p:sp>
      <p:grpSp>
        <p:nvGrpSpPr>
          <p:cNvPr id="6" name="Group 13"/>
          <p:cNvGrpSpPr/>
          <p:nvPr/>
        </p:nvGrpSpPr>
        <p:grpSpPr>
          <a:xfrm>
            <a:off x="1954192" y="398297"/>
            <a:ext cx="6123008" cy="961484"/>
            <a:chOff x="1954193" y="1371626"/>
            <a:chExt cx="4865412" cy="845463"/>
          </a:xfrm>
        </p:grpSpPr>
        <p:grpSp>
          <p:nvGrpSpPr>
            <p:cNvPr id="7" name="Group 9"/>
            <p:cNvGrpSpPr/>
            <p:nvPr/>
          </p:nvGrpSpPr>
          <p:grpSpPr>
            <a:xfrm>
              <a:off x="1960303" y="1371626"/>
              <a:ext cx="4859302" cy="845463"/>
              <a:chOff x="869708" y="2270742"/>
              <a:chExt cx="5544888" cy="1512029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69708" y="2360780"/>
                <a:ext cx="5544888" cy="142199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90326" y="2270742"/>
                <a:ext cx="4682064" cy="10164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3366FF"/>
                    </a:solidFill>
                    <a:sym typeface="Wingdings"/>
                  </a:rPr>
                  <a:t>P</a:t>
                </a:r>
              </a:p>
              <a:p>
                <a:r>
                  <a:rPr lang="en-US" dirty="0" smtClean="0">
                    <a:solidFill>
                      <a:srgbClr val="CA20FF"/>
                    </a:solidFill>
                    <a:sym typeface="Wingdings"/>
                  </a:rPr>
                  <a:t> </a:t>
                </a:r>
                <a:r>
                  <a:rPr lang="en-US" i="1" dirty="0" smtClean="0">
                    <a:solidFill>
                      <a:srgbClr val="CA20FF"/>
                    </a:solidFill>
                    <a:sym typeface="Wingdings"/>
                  </a:rPr>
                  <a:t>Q</a:t>
                </a:r>
                <a:endParaRPr lang="en-US" i="1" dirty="0">
                  <a:solidFill>
                    <a:srgbClr val="CA20FF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954193" y="1421972"/>
              <a:ext cx="716099" cy="3247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Rule2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07745" y="1784762"/>
            <a:ext cx="57505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Suppose </a:t>
            </a:r>
            <a:r>
              <a:rPr lang="en-US" sz="2000" dirty="0" smtClean="0">
                <a:solidFill>
                  <a:srgbClr val="3366FF"/>
                </a:solidFill>
              </a:rPr>
              <a:t>the precondition </a:t>
            </a:r>
            <a:r>
              <a:rPr lang="en-US" sz="2000" dirty="0" smtClean="0"/>
              <a:t>is already in two PS spaces: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10737" y="4147834"/>
            <a:ext cx="410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A20FF"/>
                </a:solidFill>
                <a:sym typeface="Wingdings"/>
              </a:rPr>
              <a:t></a:t>
            </a:r>
            <a:endParaRPr lang="en-US" b="1" dirty="0">
              <a:solidFill>
                <a:srgbClr val="CA2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12353" y="2779248"/>
            <a:ext cx="5954591" cy="667242"/>
            <a:chOff x="812353" y="2779248"/>
            <a:chExt cx="5954591" cy="667242"/>
          </a:xfrm>
        </p:grpSpPr>
        <p:sp>
          <p:nvSpPr>
            <p:cNvPr id="8" name="TextBox 7"/>
            <p:cNvSpPr txBox="1"/>
            <p:nvPr/>
          </p:nvSpPr>
          <p:spPr>
            <a:xfrm>
              <a:off x="4296722" y="2800159"/>
              <a:ext cx="24702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w</a:t>
              </a:r>
              <a:r>
                <a:rPr lang="en-US" dirty="0" smtClean="0">
                  <a:solidFill>
                    <a:srgbClr val="FF6600"/>
                  </a:solidFill>
                </a:rPr>
                <a:t>riter positive believes</a:t>
              </a:r>
            </a:p>
            <a:p>
              <a:r>
                <a:rPr lang="en-US" dirty="0">
                  <a:solidFill>
                    <a:srgbClr val="FF6600"/>
                  </a:solidFill>
                </a:rPr>
                <a:t> </a:t>
              </a:r>
              <a:r>
                <a:rPr lang="en-US" dirty="0" smtClean="0">
                  <a:solidFill>
                    <a:srgbClr val="FF6600"/>
                  </a:solidFill>
                </a:rPr>
                <a:t>     IC positive sentiment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2353" y="2779248"/>
              <a:ext cx="2364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w</a:t>
              </a:r>
              <a:r>
                <a:rPr lang="en-US" dirty="0" smtClean="0">
                  <a:solidFill>
                    <a:srgbClr val="FF6600"/>
                  </a:solidFill>
                </a:rPr>
                <a:t>riter positive believes</a:t>
              </a:r>
            </a:p>
            <a:p>
              <a:r>
                <a:rPr lang="en-US" dirty="0">
                  <a:solidFill>
                    <a:srgbClr val="FF6600"/>
                  </a:solidFill>
                </a:rPr>
                <a:t> </a:t>
              </a:r>
              <a:r>
                <a:rPr lang="en-US" dirty="0" smtClean="0">
                  <a:solidFill>
                    <a:srgbClr val="FF6600"/>
                  </a:solidFill>
                </a:rPr>
                <a:t>     IC positive believes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76261" y="3562900"/>
            <a:ext cx="375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37913" y="5371961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A20FF"/>
                </a:solidFill>
              </a:rPr>
              <a:t>Q</a:t>
            </a:r>
            <a:endParaRPr lang="en-US" sz="2800" b="1" dirty="0">
              <a:solidFill>
                <a:srgbClr val="CA2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16119" y="2774068"/>
            <a:ext cx="5954591" cy="667242"/>
            <a:chOff x="812353" y="2779248"/>
            <a:chExt cx="5954591" cy="667242"/>
          </a:xfrm>
        </p:grpSpPr>
        <p:sp>
          <p:nvSpPr>
            <p:cNvPr id="21" name="TextBox 20"/>
            <p:cNvSpPr txBox="1"/>
            <p:nvPr/>
          </p:nvSpPr>
          <p:spPr>
            <a:xfrm>
              <a:off x="4296722" y="2800159"/>
              <a:ext cx="24702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w</a:t>
              </a:r>
              <a:r>
                <a:rPr lang="en-US" dirty="0" smtClean="0">
                  <a:solidFill>
                    <a:srgbClr val="FF6600"/>
                  </a:solidFill>
                </a:rPr>
                <a:t>riter positive believes</a:t>
              </a:r>
            </a:p>
            <a:p>
              <a:r>
                <a:rPr lang="en-US" dirty="0">
                  <a:solidFill>
                    <a:srgbClr val="FF6600"/>
                  </a:solidFill>
                </a:rPr>
                <a:t> </a:t>
              </a:r>
              <a:r>
                <a:rPr lang="en-US" dirty="0" smtClean="0">
                  <a:solidFill>
                    <a:srgbClr val="FF6600"/>
                  </a:solidFill>
                </a:rPr>
                <a:t>     IC positive sentiment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2353" y="2779248"/>
              <a:ext cx="2364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w</a:t>
              </a:r>
              <a:r>
                <a:rPr lang="en-US" dirty="0" smtClean="0">
                  <a:solidFill>
                    <a:srgbClr val="FF6600"/>
                  </a:solidFill>
                </a:rPr>
                <a:t>riter positive believes</a:t>
              </a:r>
            </a:p>
            <a:p>
              <a:r>
                <a:rPr lang="en-US" dirty="0">
                  <a:solidFill>
                    <a:srgbClr val="FF6600"/>
                  </a:solidFill>
                </a:rPr>
                <a:t> </a:t>
              </a:r>
              <a:r>
                <a:rPr lang="en-US" dirty="0" smtClean="0">
                  <a:solidFill>
                    <a:srgbClr val="FF6600"/>
                  </a:solidFill>
                </a:rPr>
                <a:t>     IC positive believes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100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7383E-6 3.40736E-6 L 3.37383E-6 0.2586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9" grpId="0"/>
      <p:bldP spid="17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573451" cy="769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54380" lvl="1" indent="-342900">
              <a:buNone/>
            </a:pPr>
            <a:endParaRPr lang="en-US" sz="2000" dirty="0" smtClean="0">
              <a:sym typeface="Wingdings"/>
            </a:endParaRPr>
          </a:p>
          <a:p>
            <a:pPr marL="754380" lvl="1" indent="-342900">
              <a:buNone/>
            </a:pPr>
            <a:endParaRPr lang="en-US" sz="2000" dirty="0" smtClean="0"/>
          </a:p>
          <a:p>
            <a:pPr marL="754380" lvl="1" indent="-342900">
              <a:buNone/>
            </a:pPr>
            <a:endParaRPr lang="en-US" sz="2000" dirty="0" smtClean="0"/>
          </a:p>
          <a:p>
            <a:pPr marL="754380" lvl="1" indent="-342900">
              <a:buNone/>
            </a:pPr>
            <a:endParaRPr lang="en-US" sz="2000" dirty="0" smtClean="0"/>
          </a:p>
          <a:p>
            <a:pPr marL="754380" lvl="1" indent="-342900">
              <a:buNone/>
            </a:pPr>
            <a:endParaRPr lang="en-US" sz="2000" dirty="0" smtClean="0"/>
          </a:p>
          <a:p>
            <a:pPr marL="754380" lvl="1" indent="-342900">
              <a:buNone/>
            </a:pPr>
            <a:r>
              <a:rPr lang="en-US" sz="2000" dirty="0" smtClean="0">
                <a:solidFill>
                  <a:srgbClr val="FF6600"/>
                </a:solidFill>
              </a:rPr>
              <a:t>writer positive believes             writer positive believes</a:t>
            </a:r>
          </a:p>
          <a:p>
            <a:pPr marL="754380" lvl="1" indent="-342900">
              <a:buNone/>
            </a:pPr>
            <a:r>
              <a:rPr lang="en-US" sz="2000" dirty="0" smtClean="0">
                <a:solidFill>
                  <a:srgbClr val="FF6600"/>
                </a:solidFill>
              </a:rPr>
              <a:t>      IC positive sentiment                 IC positive believes</a:t>
            </a:r>
          </a:p>
          <a:p>
            <a:pPr marL="754380" lvl="1" indent="-342900">
              <a:buNone/>
            </a:pPr>
            <a:r>
              <a:rPr lang="en-US" sz="2000" dirty="0" smtClean="0"/>
              <a:t>   </a:t>
            </a:r>
            <a:r>
              <a:rPr lang="en-US" dirty="0"/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3366FF"/>
                </a:solidFill>
              </a:rPr>
              <a:t>Israel positive sentiment toward </a:t>
            </a:r>
            <a:r>
              <a:rPr lang="en-US" sz="2000" dirty="0" err="1" smtClean="0">
                <a:solidFill>
                  <a:srgbClr val="3366FF"/>
                </a:solidFill>
              </a:rPr>
              <a:t>ideaOf</a:t>
            </a:r>
            <a:r>
              <a:rPr lang="en-US" sz="2000" dirty="0" smtClean="0">
                <a:solidFill>
                  <a:srgbClr val="3366FF"/>
                </a:solidFill>
              </a:rPr>
              <a:t> Israel campaign …</a:t>
            </a:r>
            <a:r>
              <a:rPr lang="en-US" sz="2000" dirty="0" err="1" smtClean="0">
                <a:solidFill>
                  <a:srgbClr val="3366FF"/>
                </a:solidFill>
              </a:rPr>
              <a:t>P’ians</a:t>
            </a:r>
            <a:endParaRPr lang="en-US" sz="2000" dirty="0" smtClean="0">
              <a:solidFill>
                <a:srgbClr val="3366FF"/>
              </a:solidFill>
            </a:endParaRPr>
          </a:p>
          <a:p>
            <a:pPr marL="754380" lvl="1" indent="-342900"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marL="754380" lvl="1" indent="-342900"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marL="754380" lvl="1" indent="-342900">
              <a:buNone/>
            </a:pPr>
            <a:r>
              <a:rPr lang="en-US" sz="2000" dirty="0" smtClean="0">
                <a:solidFill>
                  <a:srgbClr val="FF6600"/>
                </a:solidFill>
              </a:rPr>
              <a:t>Writer positive believes            writer positive believes</a:t>
            </a:r>
          </a:p>
          <a:p>
            <a:pPr marL="754380" lvl="1" indent="-342900">
              <a:buNone/>
            </a:pPr>
            <a:r>
              <a:rPr lang="en-US" sz="2000" dirty="0" smtClean="0">
                <a:solidFill>
                  <a:srgbClr val="FF6600"/>
                </a:solidFill>
              </a:rPr>
              <a:t>      IC positive sentiment                IC positive believes</a:t>
            </a:r>
          </a:p>
          <a:p>
            <a:pPr marL="754380" lvl="1" indent="-34290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               </a:t>
            </a:r>
            <a:r>
              <a:rPr lang="en-US" sz="2000" dirty="0" smtClean="0">
                <a:solidFill>
                  <a:srgbClr val="C922FF"/>
                </a:solidFill>
              </a:rPr>
              <a:t>Israel negative sentiment toward </a:t>
            </a:r>
            <a:r>
              <a:rPr lang="en-US" sz="2000" dirty="0" err="1" smtClean="0">
                <a:solidFill>
                  <a:srgbClr val="C922FF"/>
                </a:solidFill>
              </a:rPr>
              <a:t>P’ians</a:t>
            </a:r>
            <a:endParaRPr lang="en-US" sz="2000" dirty="0" smtClean="0">
              <a:solidFill>
                <a:srgbClr val="C922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95</a:t>
            </a:fld>
            <a:endParaRPr lang="en-US"/>
          </a:p>
        </p:txBody>
      </p:sp>
      <p:grpSp>
        <p:nvGrpSpPr>
          <p:cNvPr id="6" name="Group 13"/>
          <p:cNvGrpSpPr/>
          <p:nvPr/>
        </p:nvGrpSpPr>
        <p:grpSpPr>
          <a:xfrm>
            <a:off x="1954192" y="398297"/>
            <a:ext cx="6123007" cy="961484"/>
            <a:chOff x="1954193" y="1371626"/>
            <a:chExt cx="4865412" cy="845463"/>
          </a:xfrm>
        </p:grpSpPr>
        <p:grpSp>
          <p:nvGrpSpPr>
            <p:cNvPr id="7" name="Group 9"/>
            <p:cNvGrpSpPr/>
            <p:nvPr/>
          </p:nvGrpSpPr>
          <p:grpSpPr>
            <a:xfrm>
              <a:off x="1960303" y="1371626"/>
              <a:ext cx="4859302" cy="845463"/>
              <a:chOff x="869708" y="2270742"/>
              <a:chExt cx="5544888" cy="1512029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69708" y="2360780"/>
                <a:ext cx="5544888" cy="142199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90326" y="2270742"/>
                <a:ext cx="4682064" cy="10164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3366FF"/>
                    </a:solidFill>
                    <a:sym typeface="Wingdings"/>
                  </a:rPr>
                  <a:t>S</a:t>
                </a:r>
                <a:r>
                  <a:rPr lang="en-US" dirty="0" smtClean="0">
                    <a:solidFill>
                      <a:srgbClr val="3366FF"/>
                    </a:solidFill>
                    <a:sym typeface="Wingdings"/>
                  </a:rPr>
                  <a:t> positive sentiment toward </a:t>
                </a:r>
                <a:r>
                  <a:rPr lang="en-US" dirty="0" err="1" smtClean="0">
                    <a:solidFill>
                      <a:srgbClr val="3366FF"/>
                    </a:solidFill>
                    <a:sym typeface="Wingdings"/>
                  </a:rPr>
                  <a:t>ideaOf</a:t>
                </a:r>
                <a:r>
                  <a:rPr lang="en-US" dirty="0" smtClean="0">
                    <a:solidFill>
                      <a:srgbClr val="3366FF"/>
                    </a:solidFill>
                    <a:sym typeface="Wingdings"/>
                  </a:rPr>
                  <a:t>  </a:t>
                </a:r>
                <a:r>
                  <a:rPr lang="en-US" i="1" dirty="0" smtClean="0">
                    <a:solidFill>
                      <a:srgbClr val="3366FF"/>
                    </a:solidFill>
                    <a:sym typeface="Wingdings"/>
                  </a:rPr>
                  <a:t>A</a:t>
                </a:r>
                <a:r>
                  <a:rPr lang="en-US" dirty="0" smtClean="0">
                    <a:solidFill>
                      <a:srgbClr val="3366FF"/>
                    </a:solidFill>
                    <a:sym typeface="Wingdings"/>
                  </a:rPr>
                  <a:t>  -effect </a:t>
                </a:r>
                <a:r>
                  <a:rPr lang="en-US" i="1" dirty="0" smtClean="0">
                    <a:solidFill>
                      <a:srgbClr val="3366FF"/>
                    </a:solidFill>
                    <a:sym typeface="Wingdings"/>
                  </a:rPr>
                  <a:t>T</a:t>
                </a:r>
              </a:p>
              <a:p>
                <a:r>
                  <a:rPr lang="en-US" dirty="0" err="1" smtClean="0">
                    <a:solidFill>
                      <a:srgbClr val="CA20FF"/>
                    </a:solidFill>
                    <a:sym typeface="Wingdings"/>
                  </a:rPr>
                  <a:t></a:t>
                </a:r>
                <a:r>
                  <a:rPr lang="en-US" dirty="0" smtClean="0">
                    <a:solidFill>
                      <a:srgbClr val="CA20FF"/>
                    </a:solidFill>
                    <a:sym typeface="Wingdings"/>
                  </a:rPr>
                  <a:t> </a:t>
                </a:r>
                <a:r>
                  <a:rPr lang="en-US" i="1" dirty="0" smtClean="0">
                    <a:solidFill>
                      <a:srgbClr val="CA20FF"/>
                    </a:solidFill>
                    <a:sym typeface="Wingdings"/>
                  </a:rPr>
                  <a:t>S</a:t>
                </a:r>
                <a:r>
                  <a:rPr lang="en-US" dirty="0" smtClean="0">
                    <a:solidFill>
                      <a:srgbClr val="CA20FF"/>
                    </a:solidFill>
                    <a:sym typeface="Wingdings"/>
                  </a:rPr>
                  <a:t> negative sentiment toward </a:t>
                </a:r>
                <a:r>
                  <a:rPr lang="en-US" i="1" dirty="0" smtClean="0">
                    <a:solidFill>
                      <a:srgbClr val="CA20FF"/>
                    </a:solidFill>
                    <a:sym typeface="Wingdings"/>
                  </a:rPr>
                  <a:t>T</a:t>
                </a:r>
                <a:endParaRPr lang="en-US" i="1" dirty="0">
                  <a:solidFill>
                    <a:srgbClr val="CA20FF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954193" y="1421972"/>
              <a:ext cx="716099" cy="324765"/>
            </a:xfrm>
            <a:prstGeom prst="rect">
              <a:avLst/>
            </a:prstGeom>
            <a:noFill/>
            <a:ln>
              <a:solidFill>
                <a:schemeClr val="accent1">
                  <a:alpha val="98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Rule2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7200" y="1805460"/>
            <a:ext cx="687194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Israel positive sentiment toward </a:t>
            </a:r>
            <a:r>
              <a:rPr lang="en-US" sz="2000" dirty="0" err="1" smtClean="0">
                <a:solidFill>
                  <a:srgbClr val="3366FF"/>
                </a:solidFill>
              </a:rPr>
              <a:t>ideaOf</a:t>
            </a:r>
            <a:r>
              <a:rPr lang="en-US" sz="2000" dirty="0" smtClean="0">
                <a:solidFill>
                  <a:srgbClr val="3366FF"/>
                </a:solidFill>
              </a:rPr>
              <a:t> Israel campaign … </a:t>
            </a:r>
            <a:r>
              <a:rPr lang="en-US" sz="2000" dirty="0" err="1" smtClean="0">
                <a:solidFill>
                  <a:srgbClr val="3366FF"/>
                </a:solidFill>
              </a:rPr>
              <a:t>P’ians</a:t>
            </a:r>
            <a:endParaRPr lang="en-US" sz="2000" dirty="0" smtClean="0">
              <a:solidFill>
                <a:srgbClr val="3366FF"/>
              </a:solidFill>
            </a:endParaRPr>
          </a:p>
          <a:p>
            <a:r>
              <a:rPr lang="en-US" sz="2000" dirty="0" err="1" smtClean="0">
                <a:solidFill>
                  <a:srgbClr val="C922FF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rgbClr val="C922FF"/>
                </a:solidFill>
                <a:sym typeface="Wingdings"/>
              </a:rPr>
              <a:t> Israel negative sentiment toward </a:t>
            </a:r>
            <a:r>
              <a:rPr lang="en-US" sz="2000" dirty="0" err="1" smtClean="0">
                <a:solidFill>
                  <a:srgbClr val="C922FF"/>
                </a:solidFill>
                <a:sym typeface="Wingdings"/>
              </a:rPr>
              <a:t>P’ians</a:t>
            </a:r>
            <a:endParaRPr lang="en-US" sz="2000" dirty="0">
              <a:solidFill>
                <a:srgbClr val="C922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969" y="2730462"/>
            <a:ext cx="57505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Suppose </a:t>
            </a:r>
            <a:r>
              <a:rPr lang="en-US" sz="2000" dirty="0" smtClean="0">
                <a:solidFill>
                  <a:srgbClr val="3366FF"/>
                </a:solidFill>
              </a:rPr>
              <a:t>the precondition </a:t>
            </a:r>
            <a:r>
              <a:rPr lang="en-US" sz="2000" dirty="0" smtClean="0"/>
              <a:t>is already in two PS spaces: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4693951"/>
            <a:ext cx="410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ym typeface="Wingdings"/>
              </a:rPr>
              <a:t>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the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Excerpts from the system output </a:t>
            </a:r>
          </a:p>
          <a:p>
            <a:pPr lvl="1"/>
            <a:r>
              <a:rPr lang="en-US" dirty="0" smtClean="0">
                <a:solidFill>
                  <a:srgbClr val="C922FF"/>
                </a:solidFill>
              </a:rPr>
              <a:t>(In the </a:t>
            </a:r>
            <a:r>
              <a:rPr lang="en-US" dirty="0" err="1" smtClean="0">
                <a:solidFill>
                  <a:srgbClr val="C922FF"/>
                </a:solidFill>
              </a:rPr>
              <a:t>arXiv</a:t>
            </a:r>
            <a:r>
              <a:rPr lang="en-US" dirty="0" smtClean="0">
                <a:solidFill>
                  <a:srgbClr val="C922FF"/>
                </a:solidFill>
              </a:rPr>
              <a:t> report; simplifications here)</a:t>
            </a:r>
          </a:p>
          <a:p>
            <a:r>
              <a:rPr lang="en-US" dirty="0" smtClean="0"/>
              <a:t>We will focus on the </a:t>
            </a:r>
            <a:r>
              <a:rPr lang="en-US" b="1" dirty="0" smtClean="0"/>
              <a:t>triggering</a:t>
            </a:r>
            <a:r>
              <a:rPr lang="en-US" dirty="0" smtClean="0"/>
              <a:t> event in this 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The input to the system concerning </a:t>
            </a:r>
            <a:r>
              <a:rPr lang="en-US" i="1" dirty="0" smtClean="0">
                <a:solidFill>
                  <a:srgbClr val="3366FF"/>
                </a:solidFill>
              </a:rPr>
              <a:t>trigger</a:t>
            </a:r>
            <a:r>
              <a:rPr lang="en-US" dirty="0" smtClean="0">
                <a:solidFill>
                  <a:srgbClr val="3366FF"/>
                </a:solidFill>
              </a:rPr>
              <a:t> is:</a:t>
            </a:r>
          </a:p>
          <a:p>
            <a:pPr lvl="2">
              <a:buNone/>
            </a:pPr>
            <a:r>
              <a:rPr lang="en-US" dirty="0" smtClean="0"/>
              <a:t>E1:   &lt;Bush, +effect (trigger), wars (</a:t>
            </a:r>
            <a:r>
              <a:rPr lang="en-US" dirty="0" err="1" smtClean="0"/>
              <a:t>war:lexEntry</a:t>
            </a:r>
            <a:r>
              <a:rPr lang="en-US" dirty="0" smtClean="0"/>
              <a:t>)&gt; </a:t>
            </a:r>
          </a:p>
          <a:p>
            <a:pPr lvl="2">
              <a:buNone/>
            </a:pPr>
            <a:r>
              <a:rPr lang="en-US" dirty="0" smtClean="0"/>
              <a:t>B1:   &lt;writer, positive believes, E1&gt; </a:t>
            </a:r>
          </a:p>
          <a:p>
            <a:pPr lvl="2">
              <a:buNone/>
            </a:pPr>
            <a:endParaRPr lang="en-US" dirty="0"/>
          </a:p>
          <a:p>
            <a:r>
              <a:rPr lang="en-US" dirty="0">
                <a:solidFill>
                  <a:srgbClr val="3366FF"/>
                </a:solidFill>
              </a:rPr>
              <a:t>Note: this means that the writer believes </a:t>
            </a:r>
            <a:r>
              <a:rPr lang="en-US" b="1" dirty="0">
                <a:solidFill>
                  <a:srgbClr val="3366FF"/>
                </a:solidFill>
              </a:rPr>
              <a:t>something</a:t>
            </a:r>
            <a:r>
              <a:rPr lang="en-US" dirty="0">
                <a:solidFill>
                  <a:srgbClr val="3366FF"/>
                </a:solidFill>
              </a:rPr>
              <a:t> about the event; it does not commit to the belief that the event occurred 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2839546"/>
            <a:ext cx="71815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[Bush] 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the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Which is mapped to the graphical representation:</a:t>
            </a:r>
          </a:p>
          <a:p>
            <a:pPr lvl="2">
              <a:buNone/>
            </a:pPr>
            <a:r>
              <a:rPr lang="en-US" dirty="0" smtClean="0"/>
              <a:t>writer positive believes that</a:t>
            </a:r>
          </a:p>
          <a:p>
            <a:pPr lvl="2">
              <a:buNone/>
            </a:pPr>
            <a:r>
              <a:rPr lang="en-US" dirty="0" smtClean="0"/>
              <a:t>     Bush +effect wars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the MPQA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Which is mapped to the graphical representation:</a:t>
            </a:r>
          </a:p>
          <a:p>
            <a:pPr lvl="2">
              <a:buNone/>
            </a:pPr>
            <a:r>
              <a:rPr lang="en-US" dirty="0" smtClean="0"/>
              <a:t>writer positive believes that</a:t>
            </a:r>
          </a:p>
          <a:p>
            <a:pPr lvl="2">
              <a:buNone/>
            </a:pPr>
            <a:r>
              <a:rPr lang="en-US" dirty="0" smtClean="0"/>
              <a:t>     Bush +effect wars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I.e., a node is  built</a:t>
            </a:r>
          </a:p>
          <a:p>
            <a:pPr lvl="1"/>
            <a:r>
              <a:rPr lang="en-US" i="1" dirty="0" smtClean="0"/>
              <a:t>Type</a:t>
            </a:r>
            <a:r>
              <a:rPr lang="en-US" dirty="0" smtClean="0"/>
              <a:t> private state, </a:t>
            </a:r>
            <a:r>
              <a:rPr lang="en-US" i="1" dirty="0" smtClean="0"/>
              <a:t>attitude type </a:t>
            </a:r>
            <a:r>
              <a:rPr lang="en-US" dirty="0" smtClean="0"/>
              <a:t>believes, </a:t>
            </a:r>
            <a:r>
              <a:rPr lang="en-US" i="1" dirty="0" smtClean="0"/>
              <a:t>polarity </a:t>
            </a:r>
            <a:r>
              <a:rPr lang="en-US" dirty="0" smtClean="0"/>
              <a:t>positive</a:t>
            </a:r>
          </a:p>
          <a:p>
            <a:pPr lvl="1"/>
            <a:r>
              <a:rPr lang="en-US" dirty="0" smtClean="0">
                <a:solidFill>
                  <a:srgbClr val="C922FF"/>
                </a:solidFill>
              </a:rPr>
              <a:t>Child: a node representing writer, edge label </a:t>
            </a:r>
            <a:r>
              <a:rPr lang="en-US" i="1" dirty="0" smtClean="0">
                <a:solidFill>
                  <a:srgbClr val="C922FF"/>
                </a:solidFill>
              </a:rPr>
              <a:t>source</a:t>
            </a:r>
          </a:p>
          <a:p>
            <a:pPr lvl="1"/>
            <a:r>
              <a:rPr lang="en-US" dirty="0" smtClean="0">
                <a:solidFill>
                  <a:srgbClr val="C922FF"/>
                </a:solidFill>
              </a:rPr>
              <a:t>Child: node representing the event, edge label </a:t>
            </a:r>
            <a:r>
              <a:rPr lang="en-US" i="1" dirty="0" smtClean="0">
                <a:solidFill>
                  <a:srgbClr val="C922FF"/>
                </a:solidFill>
              </a:rPr>
              <a:t>target</a:t>
            </a:r>
          </a:p>
          <a:p>
            <a:pPr lvl="2"/>
            <a:r>
              <a:rPr lang="en-US" i="1" dirty="0" smtClean="0"/>
              <a:t>Type</a:t>
            </a:r>
            <a:r>
              <a:rPr lang="en-US" dirty="0" smtClean="0"/>
              <a:t> +/-effect, </a:t>
            </a:r>
            <a:r>
              <a:rPr lang="en-US" i="1" dirty="0" smtClean="0"/>
              <a:t>polarity</a:t>
            </a:r>
            <a:r>
              <a:rPr lang="en-US" dirty="0" smtClean="0"/>
              <a:t> +effect</a:t>
            </a:r>
          </a:p>
          <a:p>
            <a:pPr lvl="2"/>
            <a:r>
              <a:rPr lang="en-US" dirty="0" smtClean="0">
                <a:solidFill>
                  <a:srgbClr val="C922FF"/>
                </a:solidFill>
              </a:rPr>
              <a:t>Child: node representing </a:t>
            </a:r>
            <a:r>
              <a:rPr lang="en-US" i="1" dirty="0" smtClean="0">
                <a:solidFill>
                  <a:srgbClr val="C922FF"/>
                </a:solidFill>
              </a:rPr>
              <a:t>Bush</a:t>
            </a:r>
            <a:r>
              <a:rPr lang="en-US" dirty="0" smtClean="0">
                <a:solidFill>
                  <a:srgbClr val="C922FF"/>
                </a:solidFill>
              </a:rPr>
              <a:t>, edge label </a:t>
            </a:r>
            <a:r>
              <a:rPr lang="en-US" i="1" dirty="0" smtClean="0">
                <a:solidFill>
                  <a:srgbClr val="C922FF"/>
                </a:solidFill>
              </a:rPr>
              <a:t>agent</a:t>
            </a:r>
          </a:p>
          <a:p>
            <a:pPr lvl="2"/>
            <a:r>
              <a:rPr lang="en-US" dirty="0" smtClean="0">
                <a:solidFill>
                  <a:srgbClr val="C922FF"/>
                </a:solidFill>
              </a:rPr>
              <a:t>Child: node representing </a:t>
            </a:r>
            <a:r>
              <a:rPr lang="en-US" i="1" dirty="0" smtClean="0">
                <a:solidFill>
                  <a:srgbClr val="C922FF"/>
                </a:solidFill>
              </a:rPr>
              <a:t>war</a:t>
            </a:r>
            <a:r>
              <a:rPr lang="en-US" dirty="0" smtClean="0">
                <a:solidFill>
                  <a:srgbClr val="C922FF"/>
                </a:solidFill>
              </a:rPr>
              <a:t>, edge label </a:t>
            </a:r>
            <a:r>
              <a:rPr lang="en-US" i="1" dirty="0" smtClean="0">
                <a:solidFill>
                  <a:srgbClr val="C922FF"/>
                </a:solidFill>
              </a:rPr>
              <a:t>theme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Note: this means that the writer believes something about the event; it does not commit to the belief that the event occurred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1352938"/>
            <a:ext cx="71293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[Bush]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484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first inference is from connotation to sentiment; </a:t>
            </a:r>
            <a:r>
              <a:rPr lang="en-US" i="1" dirty="0" smtClean="0">
                <a:solidFill>
                  <a:srgbClr val="FF0000"/>
                </a:solidFill>
              </a:rPr>
              <a:t>war</a:t>
            </a:r>
            <a:r>
              <a:rPr lang="en-US" dirty="0" smtClean="0"/>
              <a:t> is in the </a:t>
            </a:r>
            <a:r>
              <a:rPr lang="en-US" i="1" dirty="0" smtClean="0"/>
              <a:t>connotation lexicon.   </a:t>
            </a:r>
            <a:r>
              <a:rPr lang="en-US" dirty="0" smtClean="0"/>
              <a:t>Since the sentence are the writer’s words, this rule is applied only for the </a:t>
            </a:r>
            <a:r>
              <a:rPr lang="en-US" dirty="0" smtClean="0"/>
              <a:t>writer</a:t>
            </a:r>
            <a:endParaRPr lang="en-US" dirty="0" smtClean="0"/>
          </a:p>
          <a:p>
            <a:r>
              <a:rPr lang="en-US" dirty="0" smtClean="0"/>
              <a:t>This is an important move;  connotations are usually treated like positivity and negativity not attributed to any SELF/holder/source. </a:t>
            </a:r>
          </a:p>
          <a:p>
            <a:r>
              <a:rPr lang="en-US" dirty="0" smtClean="0"/>
              <a:t>This inference could be blocked by outside evidence or previously made inferences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6F9B-3C9B-4344-9AC1-9E13E354613E}" type="datetime1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358F-807C-6240-BCB5-3D8DD656C043}" type="slidenum">
              <a:rPr lang="en-US" smtClean="0"/>
              <a:pPr/>
              <a:t>99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7105" y="579802"/>
            <a:ext cx="65294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 is therefore planning to </a:t>
            </a:r>
            <a:r>
              <a:rPr lang="en-US" dirty="0" smtClean="0">
                <a:solidFill>
                  <a:srgbClr val="38AD08"/>
                </a:solidFill>
              </a:rPr>
              <a:t>trigger</a:t>
            </a:r>
            <a:r>
              <a:rPr lang="en-US" dirty="0" smtClean="0"/>
              <a:t> wars here and there to revive the </a:t>
            </a:r>
          </a:p>
          <a:p>
            <a:r>
              <a:rPr lang="en-US" dirty="0" smtClean="0"/>
              <a:t>flagging arms industry.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7189" y="1588920"/>
            <a:ext cx="2886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22FF"/>
                </a:solidFill>
              </a:rPr>
              <a:t>writer negative sentiment</a:t>
            </a:r>
          </a:p>
          <a:p>
            <a:r>
              <a:rPr lang="en-US" sz="2000" dirty="0" smtClean="0">
                <a:solidFill>
                  <a:srgbClr val="C922FF"/>
                </a:solidFill>
              </a:rPr>
              <a:t>       wars</a:t>
            </a:r>
            <a:endParaRPr lang="en-US" sz="2000" dirty="0">
              <a:solidFill>
                <a:srgbClr val="C922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5498</TotalTime>
  <Words>10016</Words>
  <Application>Microsoft Macintosh PowerPoint</Application>
  <PresentationFormat>On-screen Show (4:3)</PresentationFormat>
  <Paragraphs>1786</Paragraphs>
  <Slides>115</Slides>
  <Notes>90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16" baseType="lpstr">
      <vt:lpstr>Adjacency</vt:lpstr>
      <vt:lpstr>A Framework for Explicit and Implicit Sentiment Analysis in Text and Dialog</vt:lpstr>
      <vt:lpstr>Sentiment and Opinion Analysis</vt:lpstr>
      <vt:lpstr>Opinion Frame Extraction</vt:lpstr>
      <vt:lpstr>Opinion Frame Extraction</vt:lpstr>
      <vt:lpstr>Opinion Frame Extraction</vt:lpstr>
      <vt:lpstr>Explicit Opinions</vt:lpstr>
      <vt:lpstr>Explicit vs. Implicit Opinions</vt:lpstr>
      <vt:lpstr>Explicit AND Implicit Opinions</vt:lpstr>
      <vt:lpstr>Inferences addressed in this work</vt:lpstr>
      <vt:lpstr>Inferences addressed in this work</vt:lpstr>
      <vt:lpstr>Inferences addressed in this work</vt:lpstr>
      <vt:lpstr>The bill would lower health care costs, which would be a tremendous positive change across the entire health-care system.  </vt:lpstr>
      <vt:lpstr>The bill would lower health care costs, which would be a tremendous positive change across the entire health-care system.  </vt:lpstr>
      <vt:lpstr>The bill would lower health care costs, which would be a tremendous positive change across the entire health-care system.  </vt:lpstr>
      <vt:lpstr>The bill would lower health care costs, which would be a tremendous positive change across the entire health-care system.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bill would curb  skyrocketing health care costs.</vt:lpstr>
      <vt:lpstr>The bill would curb  skyrocketing health care costs.</vt:lpstr>
      <vt:lpstr>The bill would curb  skyrocketing health care costs.</vt:lpstr>
      <vt:lpstr>The bill would curb  skyrocketing health care costs.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Sense-level +/-Effect Ambiguity</vt:lpstr>
      <vt:lpstr>+/-EffectWordNet</vt:lpstr>
      <vt:lpstr>Verb-Sense Graph</vt:lpstr>
      <vt:lpstr>Verb-Sense Graph</vt:lpstr>
      <vt:lpstr>Verb-Sense Graph</vt:lpstr>
      <vt:lpstr>Verb-Sense Graph</vt:lpstr>
      <vt:lpstr>Verb-Sense Graph</vt:lpstr>
      <vt:lpstr>Verb-Sense Graph</vt:lpstr>
      <vt:lpstr>Integrate a Gloss Classifier</vt:lpstr>
      <vt:lpstr>Guided Annotation</vt:lpstr>
      <vt:lpstr>Guided Annotation</vt:lpstr>
      <vt:lpstr>Coarse-Grained +/-Effect WSD</vt:lpstr>
      <vt:lpstr>PowerPoint Presentation</vt:lpstr>
      <vt:lpstr>PowerPoint Presentation</vt:lpstr>
      <vt:lpstr>Task: Coarse-Grained WSD </vt:lpstr>
      <vt:lpstr>Not Supervised WSD</vt:lpstr>
      <vt:lpstr>Selectional Preferences</vt:lpstr>
      <vt:lpstr>Method for Selectional Preferences</vt:lpstr>
      <vt:lpstr>WSD</vt:lpstr>
      <vt:lpstr>PowerPoint Presentation</vt:lpstr>
      <vt:lpstr>PowerPoint Presentation</vt:lpstr>
      <vt:lpstr>Data [Deng, Choi, Wiebe ACL 2013]</vt:lpstr>
      <vt:lpstr>Rules </vt:lpstr>
      <vt:lpstr>PowerPoint Presentation</vt:lpstr>
      <vt:lpstr>PowerPoint Presentation</vt:lpstr>
      <vt:lpstr>Optimization Framework Overview</vt:lpstr>
      <vt:lpstr>Joint Inference and Disambiguation  of Implicit Sentiments  via Implicature Constraints (Coling 2014)</vt:lpstr>
      <vt:lpstr>PowerPoint Presentation</vt:lpstr>
      <vt:lpstr>Performance for Sentiment Detection</vt:lpstr>
      <vt:lpstr>Performances</vt:lpstr>
      <vt:lpstr>PowerPoint Presentation</vt:lpstr>
      <vt:lpstr>Data</vt:lpstr>
      <vt:lpstr>Probabilistic Soft Logic </vt:lpstr>
      <vt:lpstr>Example from MPQA corpus</vt:lpstr>
      <vt:lpstr>Example from MPQA corpus</vt:lpstr>
      <vt:lpstr>Example from MPQA corpus</vt:lpstr>
      <vt:lpstr>Example from MPQA corpus</vt:lpstr>
      <vt:lpstr>Rules</vt:lpstr>
      <vt:lpstr>Performance</vt:lpstr>
      <vt:lpstr>PowerPoint Presentation</vt:lpstr>
      <vt:lpstr>Rule-Based Framework  [Wiebe &amp; Deng arXiv 2014]</vt:lpstr>
      <vt:lpstr>Example Conclusions</vt:lpstr>
      <vt:lpstr>How?</vt:lpstr>
      <vt:lpstr>Explicit Rules</vt:lpstr>
      <vt:lpstr>Example Schemas</vt:lpstr>
      <vt:lpstr>Example Schemas</vt:lpstr>
      <vt:lpstr>Private-State Spaces</vt:lpstr>
      <vt:lpstr>Reasoning in PS Spaces</vt:lpstr>
      <vt:lpstr>PowerPoint Presentation</vt:lpstr>
      <vt:lpstr>PowerPoint Presentation</vt:lpstr>
      <vt:lpstr>Example from the MPQA Corpus</vt:lpstr>
      <vt:lpstr>Example from the MPQA Corpus</vt:lpstr>
      <vt:lpstr>Example from the MPQA Corpus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  <vt:lpstr>GoodFor/BadFor Corpus</vt:lpstr>
      <vt:lpstr>Polarities relevant to sentiment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Janyce Wiebe</dc:creator>
  <cp:lastModifiedBy>Janyce Wiebe</cp:lastModifiedBy>
  <cp:revision>325</cp:revision>
  <dcterms:created xsi:type="dcterms:W3CDTF">2014-10-05T21:53:47Z</dcterms:created>
  <dcterms:modified xsi:type="dcterms:W3CDTF">2015-06-04T12:43:23Z</dcterms:modified>
</cp:coreProperties>
</file>