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1" r:id="rId4"/>
    <p:sldId id="265" r:id="rId5"/>
    <p:sldId id="266" r:id="rId6"/>
    <p:sldId id="267" r:id="rId7"/>
    <p:sldId id="264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8691-CC67-234A-963E-7175EAD575FC}" type="datetimeFigureOut">
              <a:rPr lang="en-US" smtClean="0"/>
              <a:pPr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CF53-B607-984D-806E-C43620C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8691-CC67-234A-963E-7175EAD575FC}" type="datetimeFigureOut">
              <a:rPr lang="en-US" smtClean="0"/>
              <a:pPr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CF53-B607-984D-806E-C43620C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8691-CC67-234A-963E-7175EAD575FC}" type="datetimeFigureOut">
              <a:rPr lang="en-US" smtClean="0"/>
              <a:pPr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CF53-B607-984D-806E-C43620C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8691-CC67-234A-963E-7175EAD575FC}" type="datetimeFigureOut">
              <a:rPr lang="en-US" smtClean="0"/>
              <a:pPr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CF53-B607-984D-806E-C43620C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8691-CC67-234A-963E-7175EAD575FC}" type="datetimeFigureOut">
              <a:rPr lang="en-US" smtClean="0"/>
              <a:pPr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CF53-B607-984D-806E-C43620C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8691-CC67-234A-963E-7175EAD575FC}" type="datetimeFigureOut">
              <a:rPr lang="en-US" smtClean="0"/>
              <a:pPr/>
              <a:t>1/4/15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CF53-B607-984D-806E-C43620C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8691-CC67-234A-963E-7175EAD575FC}" type="datetimeFigureOut">
              <a:rPr lang="en-US" smtClean="0"/>
              <a:pPr/>
              <a:t>1/4/15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CF53-B607-984D-806E-C43620C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8691-CC67-234A-963E-7175EAD575FC}" type="datetimeFigureOut">
              <a:rPr lang="en-US" smtClean="0"/>
              <a:pPr/>
              <a:t>1/4/15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CF53-B607-984D-806E-C43620C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8691-CC67-234A-963E-7175EAD575FC}" type="datetimeFigureOut">
              <a:rPr lang="en-US" smtClean="0"/>
              <a:pPr/>
              <a:t>1/4/15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CF53-B607-984D-806E-C43620C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8691-CC67-234A-963E-7175EAD575FC}" type="datetimeFigureOut">
              <a:rPr lang="en-US" smtClean="0"/>
              <a:pPr/>
              <a:t>1/4/15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CF53-B607-984D-806E-C43620C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8691-CC67-234A-963E-7175EAD575FC}" type="datetimeFigureOut">
              <a:rPr lang="en-US" smtClean="0"/>
              <a:pPr/>
              <a:t>1/4/15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CF53-B607-984D-806E-C43620C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78691-CC67-234A-963E-7175EAD575FC}" type="datetimeFigureOut">
              <a:rPr lang="en-US" smtClean="0"/>
              <a:pPr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FCF53-B607-984D-806E-C43620C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wiebe@cs.pitt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1" Type="http://schemas.microsoft.com/office/2007/relationships/media" Target="file://localhost/afs/cs.pitt.edu/usr0/wiebe/private/Courses/CS0007/FilesDianeSentJune2009new.tgz/lectures-source/w1/W1L1.key/DNA_orbit_animated_small-2.gif" TargetMode="External"/><Relationship Id="rId2" Type="http://schemas.openxmlformats.org/officeDocument/2006/relationships/video" Target="file://localhost/afs/cs.pitt.edu/usr0/wiebe/private/Courses/CS0007/FilesDianeSentJune2009new.tgz/lectures-source/w1/W1L1.key/DNA_orbit_animated_small-2.gi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 0008</a:t>
            </a:r>
            <a:br>
              <a:rPr lang="en-US" dirty="0" smtClean="0"/>
            </a:br>
            <a:r>
              <a:rPr lang="en-US" dirty="0" smtClean="0"/>
              <a:t>Introduction to Computer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 Wiebe: </a:t>
            </a:r>
            <a:r>
              <a:rPr lang="en-US" dirty="0" smtClean="0">
                <a:hlinkClick r:id="rId2"/>
              </a:rPr>
              <a:t>wiebe@cs.pitt.edu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what the course is about</a:t>
            </a:r>
          </a:p>
          <a:p>
            <a:r>
              <a:rPr lang="en-US" dirty="0" smtClean="0"/>
              <a:t>Go over the syllabus</a:t>
            </a:r>
          </a:p>
          <a:p>
            <a:r>
              <a:rPr lang="en-US" dirty="0" smtClean="0"/>
              <a:t>Get our feet wet with a first program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Teaches the basics of programming</a:t>
            </a:r>
          </a:p>
          <a:p>
            <a:r>
              <a:rPr lang="en-US" dirty="0" smtClean="0"/>
              <a:t>Uses Python</a:t>
            </a:r>
          </a:p>
          <a:p>
            <a:pPr lvl="1"/>
            <a:r>
              <a:rPr lang="en-US" dirty="0" smtClean="0"/>
              <a:t>Industrial strength programming language used at 1000s of companies.  One of four official Google languages (the others are Java, C++, and Go)</a:t>
            </a:r>
          </a:p>
          <a:p>
            <a:pPr lvl="1"/>
            <a:r>
              <a:rPr lang="en-US" dirty="0" smtClean="0"/>
              <a:t>Clean syntax</a:t>
            </a:r>
          </a:p>
          <a:p>
            <a:pPr lvl="1"/>
            <a:r>
              <a:rPr lang="en-US" dirty="0" smtClean="0"/>
              <a:t>Free, well documented, well supported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Programming ideas are the same from one language to another</a:t>
            </a:r>
          </a:p>
          <a:p>
            <a:r>
              <a:rPr lang="en-US" dirty="0" smtClean="0"/>
              <a:t>Once you learn one language, it is straightforward to learn others</a:t>
            </a:r>
          </a:p>
          <a:p>
            <a:r>
              <a:rPr lang="en-US" dirty="0" smtClean="0"/>
              <a:t>Python programs are shorter and simpler than Java programs.   So, you can concentrate on the ideas, and learn programming concepts quicker.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Java:</a:t>
            </a:r>
          </a:p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HelloWorld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public static void main (String[] </a:t>
            </a:r>
            <a:r>
              <a:rPr lang="en-US" dirty="0" err="1" smtClean="0"/>
              <a:t>args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{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System.out.println(“Hello</a:t>
            </a:r>
            <a:r>
              <a:rPr lang="en-US" dirty="0" smtClean="0"/>
              <a:t>, world!”);</a:t>
            </a:r>
          </a:p>
          <a:p>
            <a:pPr>
              <a:buNone/>
            </a:pPr>
            <a:r>
              <a:rPr lang="en-US" dirty="0" smtClean="0"/>
              <a:t>    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Python:</a:t>
            </a:r>
          </a:p>
          <a:p>
            <a:pPr>
              <a:buNone/>
            </a:pPr>
            <a:r>
              <a:rPr lang="en-US" dirty="0" err="1" smtClean="0"/>
              <a:t>print(“Hello</a:t>
            </a:r>
            <a:r>
              <a:rPr lang="en-US" dirty="0" smtClean="0"/>
              <a:t>, world!”)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Java: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myCounter</a:t>
            </a:r>
            <a:r>
              <a:rPr lang="en-US" dirty="0" smtClean="0"/>
              <a:t> = 0;</a:t>
            </a:r>
          </a:p>
          <a:p>
            <a:pPr>
              <a:buNone/>
            </a:pPr>
            <a:r>
              <a:rPr lang="en-US" dirty="0" smtClean="0"/>
              <a:t>String </a:t>
            </a:r>
            <a:r>
              <a:rPr lang="en-US" dirty="0" err="1" smtClean="0"/>
              <a:t>myString</a:t>
            </a:r>
            <a:r>
              <a:rPr lang="en-US" dirty="0" smtClean="0"/>
              <a:t> = </a:t>
            </a:r>
            <a:r>
              <a:rPr lang="en-US" dirty="0" err="1" smtClean="0"/>
              <a:t>String.valueOf(myCounter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If (myString.equals(“0”)) …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Python:</a:t>
            </a:r>
          </a:p>
          <a:p>
            <a:pPr>
              <a:buNone/>
            </a:pPr>
            <a:r>
              <a:rPr lang="en-US" dirty="0" err="1" smtClean="0"/>
              <a:t>myCounter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err="1" smtClean="0"/>
              <a:t>myString</a:t>
            </a:r>
            <a:r>
              <a:rPr lang="en-US" dirty="0" smtClean="0"/>
              <a:t> = </a:t>
            </a:r>
            <a:r>
              <a:rPr lang="en-US" dirty="0" err="1" smtClean="0"/>
              <a:t>str(myCounter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If </a:t>
            </a:r>
            <a:r>
              <a:rPr lang="en-US" dirty="0" err="1" smtClean="0"/>
              <a:t>myString</a:t>
            </a:r>
            <a:r>
              <a:rPr lang="en-US" dirty="0" smtClean="0"/>
              <a:t> == “O”: …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Later in the course, we will discuss appropriate uses of the two languages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sorts of problems are solved with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Remove red-eye from a picture</a:t>
            </a:r>
          </a:p>
          <a:p>
            <a:r>
              <a:rPr lang="en-US" dirty="0" smtClean="0"/>
              <a:t>Find the complement of a DNA strand</a:t>
            </a:r>
          </a:p>
          <a:p>
            <a:r>
              <a:rPr lang="en-US" dirty="0" smtClean="0"/>
              <a:t>Display maps with airplane flight paths</a:t>
            </a:r>
          </a:p>
          <a:p>
            <a:r>
              <a:rPr lang="en-US" dirty="0" smtClean="0"/>
              <a:t>Multiply matrices</a:t>
            </a:r>
          </a:p>
          <a:p>
            <a:r>
              <a:rPr lang="en-US" dirty="0" smtClean="0"/>
              <a:t>Assess the reading level of a text book </a:t>
            </a:r>
          </a:p>
          <a:p>
            <a:r>
              <a:rPr lang="en-US" dirty="0" smtClean="0"/>
              <a:t>Programming is used in all areas</a:t>
            </a:r>
          </a:p>
          <a:p>
            <a:endParaRPr lang="en-US" dirty="0"/>
          </a:p>
        </p:txBody>
      </p:sp>
      <p:pic>
        <p:nvPicPr>
          <p:cNvPr id="8" name="DNA_orbit_animated_small-2.gif">
            <a:hlinkClick r:id="" action="ppaction://media"/>
          </p:cNvPr>
          <p:cNvPicPr>
            <a:picLocks noGrp="1"/>
          </p:cNvPicPr>
          <p:nvPr>
            <p:ph sz="half" idx="2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577888" y="1254720"/>
            <a:ext cx="1880066" cy="309901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6248" y="1600200"/>
            <a:ext cx="1551123" cy="20131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27773" y="4637841"/>
            <a:ext cx="2430085" cy="1488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 and Course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http://www.cs.pitt.edu/~wiebe/courses/CS0008</a:t>
            </a:r>
            <a:r>
              <a:rPr lang="en-US" dirty="0" smtClean="0">
                <a:solidFill>
                  <a:srgbClr val="FF0000"/>
                </a:solidFill>
              </a:rPr>
              <a:t>/Sp2015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The link is reachable from </a:t>
            </a:r>
            <a:r>
              <a:rPr lang="en-US" dirty="0" err="1" smtClean="0">
                <a:solidFill>
                  <a:srgbClr val="008000"/>
                </a:solidFill>
              </a:rPr>
              <a:t>courseweb</a:t>
            </a:r>
            <a:r>
              <a:rPr lang="en-US" dirty="0" smtClean="0">
                <a:solidFill>
                  <a:srgbClr val="008000"/>
                </a:solidFill>
              </a:rPr>
              <a:t>, under “syllabus”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302</Words>
  <Application>Microsoft Macintosh PowerPoint</Application>
  <PresentationFormat>On-screen Show (4:3)</PresentationFormat>
  <Paragraphs>49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CS 0008 Introduction to Computer Programming</vt:lpstr>
      <vt:lpstr>Today</vt:lpstr>
      <vt:lpstr>This Course</vt:lpstr>
      <vt:lpstr>This Course</vt:lpstr>
      <vt:lpstr>Examples</vt:lpstr>
      <vt:lpstr>Examples</vt:lpstr>
      <vt:lpstr>What sorts of problems are solved with programming?</vt:lpstr>
      <vt:lpstr>Syllabus and Course Website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0007 Introduction to Computer Programming</dc:title>
  <dc:creator>Janyce Wiebe</dc:creator>
  <cp:lastModifiedBy>Janyce Wiebe</cp:lastModifiedBy>
  <cp:revision>7</cp:revision>
  <dcterms:created xsi:type="dcterms:W3CDTF">2013-08-25T18:14:20Z</dcterms:created>
  <dcterms:modified xsi:type="dcterms:W3CDTF">2015-01-04T18:29:29Z</dcterms:modified>
</cp:coreProperties>
</file>