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72" r:id="rId9"/>
    <p:sldId id="262" r:id="rId10"/>
    <p:sldId id="273" r:id="rId11"/>
    <p:sldId id="274" r:id="rId12"/>
    <p:sldId id="289" r:id="rId13"/>
    <p:sldId id="290" r:id="rId14"/>
    <p:sldId id="263" r:id="rId15"/>
    <p:sldId id="275" r:id="rId16"/>
    <p:sldId id="264" r:id="rId17"/>
    <p:sldId id="276" r:id="rId18"/>
    <p:sldId id="277" r:id="rId19"/>
    <p:sldId id="278" r:id="rId20"/>
    <p:sldId id="279" r:id="rId21"/>
    <p:sldId id="265" r:id="rId22"/>
    <p:sldId id="266" r:id="rId23"/>
    <p:sldId id="267" r:id="rId24"/>
    <p:sldId id="269" r:id="rId25"/>
    <p:sldId id="270" r:id="rId26"/>
    <p:sldId id="271" r:id="rId27"/>
    <p:sldId id="280" r:id="rId28"/>
    <p:sldId id="281" r:id="rId29"/>
    <p:sldId id="285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09ABE-00B7-4640-A673-AAAF294F4BE7}" type="datetimeFigureOut">
              <a:rPr lang="en-US" smtClean="0"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9134-C3FF-6646-9FA7-DABD971E8D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Cutting the Electric Bill for Internet-Scale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124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Asfandyar</a:t>
            </a:r>
            <a:r>
              <a:rPr lang="en-US" dirty="0" smtClean="0"/>
              <a:t> </a:t>
            </a:r>
            <a:r>
              <a:rPr lang="en-US" dirty="0" err="1" smtClean="0"/>
              <a:t>Qureshi</a:t>
            </a:r>
            <a:r>
              <a:rPr lang="en-US" dirty="0" smtClean="0"/>
              <a:t>, Rick Weber, </a:t>
            </a:r>
          </a:p>
          <a:p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Balakrishnan,John</a:t>
            </a:r>
            <a:r>
              <a:rPr lang="en-US" dirty="0" smtClean="0"/>
              <a:t> </a:t>
            </a:r>
            <a:r>
              <a:rPr lang="en-US" dirty="0" err="1" smtClean="0"/>
              <a:t>Guttag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Bruce </a:t>
            </a:r>
            <a:r>
              <a:rPr lang="en-US" dirty="0" err="1" smtClean="0"/>
              <a:t>Maggs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 Patrick McClory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variation.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Different Market types.</a:t>
            </a:r>
          </a:p>
          <a:p>
            <a:endParaRPr lang="en-US" dirty="0" smtClean="0"/>
          </a:p>
          <a:p>
            <a:r>
              <a:rPr lang="en-US" dirty="0" smtClean="0"/>
              <a:t>Hour-to-Hour Volatility.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401955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Daily Variation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Variation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0" y="1417638"/>
            <a:ext cx="8159750" cy="47416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Variation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1835150"/>
            <a:ext cx="8483600" cy="3187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authors approach would fail if hourly prices are well correlated at different locations.</a:t>
            </a:r>
          </a:p>
          <a:p>
            <a:r>
              <a:rPr lang="en-US" dirty="0" smtClean="0"/>
              <a:t>Locations in different regional markets are never highly correlated, even when nearby.</a:t>
            </a:r>
          </a:p>
          <a:p>
            <a:r>
              <a:rPr lang="en-US" dirty="0" smtClean="0"/>
              <a:t>Locations in the same region are not always well correlated.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Correlation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676400"/>
            <a:ext cx="8572500" cy="4521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Differentials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order for this dynamic approach to yield substantial savings the price differential between two locations must:</a:t>
            </a:r>
          </a:p>
          <a:p>
            <a:pPr lvl="1"/>
            <a:r>
              <a:rPr lang="en-US" dirty="0" smtClean="0"/>
              <a:t>Vary in time</a:t>
            </a:r>
          </a:p>
          <a:p>
            <a:pPr lvl="1"/>
            <a:r>
              <a:rPr lang="en-US" dirty="0" smtClean="0"/>
              <a:t>The distribution will ideally have a zero mean and a reasonably high variance.</a:t>
            </a:r>
          </a:p>
          <a:p>
            <a:r>
              <a:rPr lang="en-US" dirty="0" smtClean="0"/>
              <a:t>Neither site strictly better than the other, and a dynamic approach, always buying from the cheaper of the two, could yield meaningful savings.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Differentials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8991600" cy="30035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in 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854200"/>
            <a:ext cx="8559800" cy="3149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Time-of-Day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1905000"/>
            <a:ext cx="8648700" cy="2330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235450"/>
            <a:ext cx="7912100" cy="673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the rise of “Internet-scale” systems and “cloud-computing” services, there is an increasing trend toward massive, geographically distributed systems</a:t>
            </a:r>
          </a:p>
          <a:p>
            <a:pPr lvl="1"/>
            <a:r>
              <a:rPr lang="en-US" dirty="0" smtClean="0"/>
              <a:t>Increasing in size at a rapid clip</a:t>
            </a:r>
          </a:p>
          <a:p>
            <a:r>
              <a:rPr lang="en-US" dirty="0" smtClean="0"/>
              <a:t>Conventional approach for reducing energy costs has been to reduce the amount of energy consumed.</a:t>
            </a:r>
          </a:p>
          <a:p>
            <a:r>
              <a:rPr lang="en-US" dirty="0" smtClean="0"/>
              <a:t>Alternative approach – map computation to locations where energy is cheaper.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Duration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987550"/>
            <a:ext cx="8496300" cy="28829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Akamai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data was collected at 5-minute intervals on servers housed in </a:t>
            </a:r>
            <a:r>
              <a:rPr lang="en-US" dirty="0" err="1" smtClean="0"/>
              <a:t>Akamai’s</a:t>
            </a:r>
            <a:r>
              <a:rPr lang="en-US" dirty="0" smtClean="0"/>
              <a:t> public clusters.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each cluster - # of hits and bytes served to clients, a rough geography of where clients originated, and the load.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Akamai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 energy-price rerouting so that it does not increase the 95</a:t>
            </a:r>
            <a:r>
              <a:rPr lang="en-US" baseline="30000" dirty="0" smtClean="0"/>
              <a:t>th</a:t>
            </a:r>
            <a:r>
              <a:rPr lang="en-US" dirty="0" smtClean="0"/>
              <a:t> percentile for bandwidth at any location.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geographic distance as an estimator for network performance in simulations.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Cluster energy consumption adapted from Google’s empirical study of data centers:</a:t>
            </a:r>
          </a:p>
          <a:p>
            <a:pPr>
              <a:buNone/>
            </a:pPr>
            <a:r>
              <a:rPr lang="en-US" dirty="0" err="1" smtClean="0"/>
              <a:t>P_cluster(u_t</a:t>
            </a:r>
            <a:r>
              <a:rPr lang="en-US" dirty="0" smtClean="0"/>
              <a:t>) = </a:t>
            </a:r>
            <a:r>
              <a:rPr lang="en-US" dirty="0" err="1" smtClean="0"/>
              <a:t>F(n</a:t>
            </a:r>
            <a:r>
              <a:rPr lang="en-US" dirty="0" smtClean="0"/>
              <a:t>) + </a:t>
            </a:r>
            <a:r>
              <a:rPr lang="en-US" dirty="0" err="1" smtClean="0"/>
              <a:t>V(u_t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smtClean="0"/>
              <a:t>) + </a:t>
            </a:r>
            <a:r>
              <a:rPr lang="en-US" dirty="0" err="1" smtClean="0">
                <a:latin typeface="Symbol"/>
              </a:rPr>
              <a:t>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F(n</a:t>
            </a:r>
            <a:r>
              <a:rPr lang="en-US" dirty="0" smtClean="0"/>
              <a:t>) = </a:t>
            </a:r>
            <a:r>
              <a:rPr lang="en-US" dirty="0" err="1" smtClean="0"/>
              <a:t>n</a:t>
            </a:r>
            <a:r>
              <a:rPr lang="en-US" dirty="0" smtClean="0"/>
              <a:t> * (</a:t>
            </a:r>
            <a:r>
              <a:rPr lang="en-US" dirty="0" err="1" smtClean="0"/>
              <a:t>P_idle</a:t>
            </a:r>
            <a:r>
              <a:rPr lang="en-US" dirty="0" smtClean="0"/>
              <a:t> + (PUE-1) * </a:t>
            </a:r>
            <a:r>
              <a:rPr lang="en-US" dirty="0" err="1" smtClean="0"/>
              <a:t>P_peak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V(u_t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smtClean="0"/>
              <a:t>) = </a:t>
            </a:r>
            <a:r>
              <a:rPr lang="en-US" dirty="0" err="1" smtClean="0"/>
              <a:t>n</a:t>
            </a:r>
            <a:r>
              <a:rPr lang="en-US" dirty="0" smtClean="0"/>
              <a:t> * (</a:t>
            </a:r>
            <a:r>
              <a:rPr lang="en-US" dirty="0" err="1" smtClean="0"/>
              <a:t>P_peak</a:t>
            </a:r>
            <a:r>
              <a:rPr lang="en-US" dirty="0" smtClean="0"/>
              <a:t> – </a:t>
            </a:r>
            <a:r>
              <a:rPr lang="en-US" dirty="0" err="1" smtClean="0"/>
              <a:t>P_idle</a:t>
            </a:r>
            <a:r>
              <a:rPr lang="en-US" dirty="0" smtClean="0"/>
              <a:t>) * (2u_t – </a:t>
            </a:r>
            <a:r>
              <a:rPr lang="en-US" dirty="0" err="1" smtClean="0"/>
              <a:t>u_t^r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PUE – Power Usage Effectiveness – ratio of total power delivered to data center to the power delivered for computing equipment.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through </a:t>
            </a:r>
            <a:r>
              <a:rPr lang="en-US" dirty="0" err="1" smtClean="0"/>
              <a:t>Akamai</a:t>
            </a:r>
            <a:r>
              <a:rPr lang="en-US" dirty="0" smtClean="0"/>
              <a:t> usage statistics, let a routing module allocate traffic to clusters.  Modeled energy consumption at each cluster, and used observed hourly market prices to calculate energy expenditures.</a:t>
            </a:r>
          </a:p>
          <a:p>
            <a:r>
              <a:rPr lang="en-US" dirty="0" smtClean="0"/>
              <a:t>Used hourly real-time market prices for 29 locations.</a:t>
            </a:r>
          </a:p>
          <a:p>
            <a:pPr lvl="1"/>
            <a:r>
              <a:rPr lang="en-US" dirty="0" smtClean="0"/>
              <a:t>Only had traffic data for </a:t>
            </a:r>
            <a:r>
              <a:rPr lang="en-US" dirty="0" err="1" smtClean="0"/>
              <a:t>Akamai</a:t>
            </a:r>
            <a:r>
              <a:rPr lang="en-US" dirty="0" smtClean="0"/>
              <a:t> public clusters in 9 of those locations.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two routing schemes:</a:t>
            </a:r>
          </a:p>
          <a:p>
            <a:r>
              <a:rPr lang="en-US" dirty="0" err="1" smtClean="0"/>
              <a:t>Akamai’s</a:t>
            </a:r>
            <a:r>
              <a:rPr lang="en-US" dirty="0" smtClean="0"/>
              <a:t> original allocation</a:t>
            </a:r>
          </a:p>
          <a:p>
            <a:r>
              <a:rPr lang="en-US" dirty="0" smtClean="0"/>
              <a:t>Distance constrained electricity price optimizer.</a:t>
            </a:r>
          </a:p>
          <a:p>
            <a:pPr lvl="1"/>
            <a:r>
              <a:rPr lang="en-US" dirty="0" smtClean="0"/>
              <a:t>Distance threshold</a:t>
            </a:r>
          </a:p>
          <a:p>
            <a:pPr lvl="1"/>
            <a:r>
              <a:rPr lang="en-US" dirty="0" smtClean="0"/>
              <a:t>Price threshold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Optimistic future – 0% idle, 1.1 PUE</a:t>
            </a:r>
          </a:p>
          <a:p>
            <a:r>
              <a:rPr lang="en-US" dirty="0" smtClean="0"/>
              <a:t>Cutting-edge/Google – 60% idle, 1.3 PUE</a:t>
            </a:r>
          </a:p>
          <a:p>
            <a:r>
              <a:rPr lang="en-US" dirty="0" smtClean="0"/>
              <a:t>State-of-the-art – 65% idle, 1.7 PUE</a:t>
            </a:r>
          </a:p>
          <a:p>
            <a:r>
              <a:rPr lang="en-US" dirty="0" smtClean="0"/>
              <a:t>Disabled Power Management – 95% idle, 2.0 PUE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1530350"/>
            <a:ext cx="8331200" cy="37973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Distance Threshold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1752600"/>
            <a:ext cx="8356600" cy="45466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Delays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1835150"/>
            <a:ext cx="8509000" cy="3187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" y="1047750"/>
            <a:ext cx="9138666" cy="38290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5029200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Wh</a:t>
            </a:r>
            <a:r>
              <a:rPr lang="en-US" dirty="0" smtClean="0"/>
              <a:t> = </a:t>
            </a:r>
            <a:r>
              <a:rPr lang="en-US" dirty="0" err="1" smtClean="0"/>
              <a:t>n</a:t>
            </a:r>
            <a:r>
              <a:rPr lang="en-US" dirty="0" smtClean="0"/>
              <a:t> * (</a:t>
            </a:r>
            <a:r>
              <a:rPr lang="en-US" dirty="0" err="1" smtClean="0"/>
              <a:t>P_idle</a:t>
            </a:r>
            <a:r>
              <a:rPr lang="en-US" dirty="0" smtClean="0"/>
              <a:t> + (</a:t>
            </a:r>
            <a:r>
              <a:rPr lang="en-US" dirty="0" err="1" smtClean="0"/>
              <a:t>P_peak</a:t>
            </a:r>
            <a:r>
              <a:rPr lang="en-US" dirty="0" smtClean="0"/>
              <a:t> – </a:t>
            </a:r>
            <a:r>
              <a:rPr lang="en-US" dirty="0" err="1" smtClean="0"/>
              <a:t>P_idle</a:t>
            </a:r>
            <a:r>
              <a:rPr lang="en-US" dirty="0" smtClean="0"/>
              <a:t>) * U + (PUE -1) * </a:t>
            </a:r>
            <a:r>
              <a:rPr lang="en-US" dirty="0" err="1" smtClean="0"/>
              <a:t>P_peak</a:t>
            </a:r>
            <a:r>
              <a:rPr lang="en-US" dirty="0" smtClean="0"/>
              <a:t>) * 365 * 24</a:t>
            </a:r>
          </a:p>
          <a:p>
            <a:endParaRPr lang="en-US" dirty="0" smtClean="0"/>
          </a:p>
          <a:p>
            <a:r>
              <a:rPr lang="en-US" dirty="0" smtClean="0"/>
              <a:t>Server numbers estimated from a variety of sources.</a:t>
            </a:r>
          </a:p>
          <a:p>
            <a:r>
              <a:rPr lang="en-US" dirty="0" smtClean="0"/>
              <a:t>PUE = 2, U= 30%, </a:t>
            </a:r>
            <a:r>
              <a:rPr lang="en-US" dirty="0" err="1" smtClean="0"/>
              <a:t>P_peak</a:t>
            </a:r>
            <a:r>
              <a:rPr lang="en-US" dirty="0" smtClean="0"/>
              <a:t> = 250 W, </a:t>
            </a:r>
            <a:r>
              <a:rPr lang="en-US" dirty="0" err="1" smtClean="0"/>
              <a:t>P_idle</a:t>
            </a:r>
            <a:r>
              <a:rPr lang="en-US" dirty="0" smtClean="0"/>
              <a:t> = 60-75% </a:t>
            </a:r>
            <a:r>
              <a:rPr lang="en-US" dirty="0" err="1" smtClean="0"/>
              <a:t>P_peak</a:t>
            </a:r>
            <a:endParaRPr lang="en-US" dirty="0" smtClean="0"/>
          </a:p>
          <a:p>
            <a:r>
              <a:rPr lang="en-US" dirty="0" smtClean="0"/>
              <a:t>$60 per </a:t>
            </a:r>
            <a:r>
              <a:rPr lang="en-US" dirty="0" err="1" smtClean="0"/>
              <a:t>MWh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optimizations</a:t>
            </a:r>
          </a:p>
          <a:p>
            <a:endParaRPr lang="en-US" dirty="0" smtClean="0"/>
          </a:p>
          <a:p>
            <a:r>
              <a:rPr lang="en-US" dirty="0" smtClean="0"/>
              <a:t>RTO Interaction</a:t>
            </a:r>
          </a:p>
          <a:p>
            <a:endParaRPr lang="en-US" dirty="0" smtClean="0"/>
          </a:p>
          <a:p>
            <a:r>
              <a:rPr lang="en-US" dirty="0" smtClean="0"/>
              <a:t>Weather Differentials</a:t>
            </a:r>
          </a:p>
          <a:p>
            <a:endParaRPr lang="en-US" dirty="0" smtClean="0"/>
          </a:p>
          <a:p>
            <a:r>
              <a:rPr lang="en-US" dirty="0" smtClean="0"/>
              <a:t>Environmental Cost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Electricity Prices vary</a:t>
            </a:r>
          </a:p>
          <a:p>
            <a:pPr lvl="1"/>
            <a:r>
              <a:rPr lang="en-US" dirty="0" smtClean="0"/>
              <a:t>Over time, geographically</a:t>
            </a:r>
          </a:p>
          <a:p>
            <a:r>
              <a:rPr lang="en-US" dirty="0" smtClean="0"/>
              <a:t>Large distributed systems already incorporate request routing and replication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 large system composed of server clusters spread out geographically, want to map client requests to clusters such that the total electricity cost of the system is minimized.</a:t>
            </a:r>
          </a:p>
          <a:p>
            <a:r>
              <a:rPr lang="en-US" dirty="0" smtClean="0"/>
              <a:t>Assume the system is fully replicated.</a:t>
            </a:r>
          </a:p>
          <a:p>
            <a:r>
              <a:rPr lang="en-US" dirty="0" smtClean="0"/>
              <a:t>Optimize for cost every hour, with no knowledge of the future.</a:t>
            </a:r>
          </a:p>
          <a:p>
            <a:r>
              <a:rPr lang="en-US" dirty="0" smtClean="0"/>
              <a:t>Cost is in dollars, not Joules.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Maximum reduction in cost depends on the energy elasticity of the clusters</a:t>
            </a:r>
          </a:p>
          <a:p>
            <a:r>
              <a:rPr lang="en-US" dirty="0" smtClean="0"/>
              <a:t>Ideally in the absence of load a server would draw no power.</a:t>
            </a:r>
          </a:p>
          <a:p>
            <a:pPr lvl="1"/>
            <a:r>
              <a:rPr lang="en-US" dirty="0" smtClean="0"/>
              <a:t>State of the art – idle power around 60% of peak power.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Wholesale Electricity </a:t>
            </a:r>
            <a:r>
              <a:rPr lang="en-US" dirty="0"/>
              <a:t>M</a:t>
            </a:r>
            <a:r>
              <a:rPr lang="en-US" dirty="0" smtClean="0"/>
              <a:t>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Day-ahead Markets (futures) – provide hourly prices for delivery during the following day.  </a:t>
            </a:r>
          </a:p>
          <a:p>
            <a:pPr lvl="1"/>
            <a:r>
              <a:rPr lang="en-US" dirty="0" smtClean="0"/>
              <a:t>The outcome is based on expected load.</a:t>
            </a:r>
          </a:p>
          <a:p>
            <a:r>
              <a:rPr lang="en-US" dirty="0" smtClean="0"/>
              <a:t>Real-time Markets (spot) – balancing markets where prices are calculated at some time interval (~ 5 minutes).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authors assume a simple market model that assumes the following: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Real-time prices are known and vary hourly.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electric bill paid by the service operator is proportional to consumption and indexed to wholesale prices.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request routing behavior induced by our method does not significantly alter prices and market behavior.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Market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Obtained market data from government sources, trade publication archives and public data archives maintained by different </a:t>
            </a:r>
            <a:r>
              <a:rPr lang="en-US" dirty="0" err="1" smtClean="0"/>
              <a:t>RTOs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for 30 locations, covering January 2006 through March 2009.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876</Words>
  <Application>Microsoft Macintosh PowerPoint</Application>
  <PresentationFormat>On-screen Show (4:3)</PresentationFormat>
  <Paragraphs>106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Cutting the Electric Bill for Internet-Scale Systems</vt:lpstr>
      <vt:lpstr>Introduction</vt:lpstr>
      <vt:lpstr>Slide 3</vt:lpstr>
      <vt:lpstr>Key Observations</vt:lpstr>
      <vt:lpstr>Problem Specification</vt:lpstr>
      <vt:lpstr>Energy Elasticity</vt:lpstr>
      <vt:lpstr>Wholesale Electricity Markets</vt:lpstr>
      <vt:lpstr>Market Assumptions</vt:lpstr>
      <vt:lpstr>Empirical Market Analysis</vt:lpstr>
      <vt:lpstr>Price Variation</vt:lpstr>
      <vt:lpstr>Daily Variation</vt:lpstr>
      <vt:lpstr>Market Variation</vt:lpstr>
      <vt:lpstr>Hourly Variation</vt:lpstr>
      <vt:lpstr>Geographic Correlation</vt:lpstr>
      <vt:lpstr>Geographic Correlation</vt:lpstr>
      <vt:lpstr>Price Differentials</vt:lpstr>
      <vt:lpstr>Price Differentials</vt:lpstr>
      <vt:lpstr>Evolution in Time</vt:lpstr>
      <vt:lpstr>Time-of-Day</vt:lpstr>
      <vt:lpstr>Differential Duration</vt:lpstr>
      <vt:lpstr>Akamai Data</vt:lpstr>
      <vt:lpstr>Akamai Data</vt:lpstr>
      <vt:lpstr>Energy Model</vt:lpstr>
      <vt:lpstr>Simulation</vt:lpstr>
      <vt:lpstr>Routing Schemes</vt:lpstr>
      <vt:lpstr>Energy Models</vt:lpstr>
      <vt:lpstr>Slide 27</vt:lpstr>
      <vt:lpstr>Effect of Distance Threshold</vt:lpstr>
      <vt:lpstr>Reaction Delays</vt:lpstr>
      <vt:lpstr>Future Work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Cutting the Electric Bill for Internet-Scale Systems</dc:title>
  <dc:creator>Patrick McClory</dc:creator>
  <cp:lastModifiedBy>Patrick McClory</cp:lastModifiedBy>
  <cp:revision>114</cp:revision>
  <dcterms:created xsi:type="dcterms:W3CDTF">2010-04-25T21:03:27Z</dcterms:created>
  <dcterms:modified xsi:type="dcterms:W3CDTF">2010-04-26T18:23:04Z</dcterms:modified>
</cp:coreProperties>
</file>