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8" r:id="rId3"/>
    <p:sldId id="259" r:id="rId4"/>
    <p:sldId id="283" r:id="rId5"/>
    <p:sldId id="284" r:id="rId6"/>
    <p:sldId id="285" r:id="rId7"/>
    <p:sldId id="276" r:id="rId8"/>
    <p:sldId id="275" r:id="rId9"/>
    <p:sldId id="260" r:id="rId10"/>
    <p:sldId id="261" r:id="rId11"/>
    <p:sldId id="262" r:id="rId12"/>
    <p:sldId id="263" r:id="rId13"/>
    <p:sldId id="264" r:id="rId14"/>
    <p:sldId id="286" r:id="rId15"/>
    <p:sldId id="265" r:id="rId16"/>
    <p:sldId id="266" r:id="rId17"/>
    <p:sldId id="267" r:id="rId18"/>
    <p:sldId id="279" r:id="rId19"/>
    <p:sldId id="268" r:id="rId20"/>
    <p:sldId id="271" r:id="rId21"/>
    <p:sldId id="277" r:id="rId22"/>
    <p:sldId id="278" r:id="rId23"/>
    <p:sldId id="269" r:id="rId24"/>
    <p:sldId id="272" r:id="rId25"/>
    <p:sldId id="270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E36B-CDF6-5F4C-9CE8-A906B665135A}" type="datetimeFigureOut">
              <a:rPr lang="en-US" smtClean="0"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83F6-D71B-674D-9F1C-2AD1492BD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ElasticTree</a:t>
            </a:r>
            <a:r>
              <a:rPr lang="en-US" dirty="0" smtClean="0"/>
              <a:t>: Saving Energy in Data Center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Brandon Heller, </a:t>
            </a:r>
            <a:r>
              <a:rPr lang="en-US" dirty="0" err="1" smtClean="0"/>
              <a:t>Srini</a:t>
            </a:r>
            <a:r>
              <a:rPr lang="en-US" dirty="0" smtClean="0"/>
              <a:t> </a:t>
            </a:r>
            <a:r>
              <a:rPr lang="en-US" dirty="0" err="1" smtClean="0"/>
              <a:t>Seetharaman</a:t>
            </a:r>
            <a:r>
              <a:rPr lang="en-US" dirty="0" smtClean="0"/>
              <a:t>, </a:t>
            </a:r>
            <a:r>
              <a:rPr lang="en-US" dirty="0" err="1" smtClean="0"/>
              <a:t>Priya</a:t>
            </a:r>
            <a:r>
              <a:rPr lang="en-US" dirty="0" smtClean="0"/>
              <a:t> </a:t>
            </a:r>
            <a:r>
              <a:rPr lang="en-US" dirty="0" err="1" smtClean="0"/>
              <a:t>Mahadevan</a:t>
            </a:r>
            <a:r>
              <a:rPr lang="en-US" dirty="0" smtClean="0"/>
              <a:t>, </a:t>
            </a:r>
            <a:r>
              <a:rPr lang="en-US" dirty="0" err="1" smtClean="0"/>
              <a:t>Yiannis</a:t>
            </a:r>
            <a:r>
              <a:rPr lang="en-US" dirty="0" smtClean="0"/>
              <a:t> </a:t>
            </a:r>
            <a:r>
              <a:rPr lang="en-US" dirty="0" err="1" smtClean="0"/>
              <a:t>Yiakoumis</a:t>
            </a:r>
            <a:r>
              <a:rPr lang="en-US" dirty="0" smtClean="0"/>
              <a:t>, </a:t>
            </a:r>
            <a:r>
              <a:rPr lang="en-US" dirty="0" err="1" smtClean="0"/>
              <a:t>Puneed</a:t>
            </a:r>
            <a:r>
              <a:rPr lang="en-US" dirty="0" smtClean="0"/>
              <a:t> Sharma, </a:t>
            </a:r>
            <a:r>
              <a:rPr lang="en-US" dirty="0" err="1" smtClean="0"/>
              <a:t>Sujata</a:t>
            </a:r>
            <a:r>
              <a:rPr lang="en-US" dirty="0" smtClean="0"/>
              <a:t> </a:t>
            </a:r>
            <a:r>
              <a:rPr lang="en-US" dirty="0" err="1" smtClean="0"/>
              <a:t>Banerjee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Nick </a:t>
            </a:r>
            <a:r>
              <a:rPr lang="en-US" dirty="0" err="1" smtClean="0"/>
              <a:t>McKeown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Presented by Patrick McClory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ElasticTree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6916825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752600"/>
            <a:ext cx="869950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developed three different methods for computing a minimum-power network subset:</a:t>
            </a:r>
          </a:p>
          <a:p>
            <a:pPr lvl="1"/>
            <a:r>
              <a:rPr lang="en-US" dirty="0" smtClean="0"/>
              <a:t>Formal Model</a:t>
            </a:r>
          </a:p>
          <a:p>
            <a:pPr lvl="1"/>
            <a:r>
              <a:rPr lang="en-US" dirty="0" smtClean="0"/>
              <a:t>Greedy-Bin Packing</a:t>
            </a:r>
          </a:p>
          <a:p>
            <a:pPr lvl="1"/>
            <a:r>
              <a:rPr lang="en-US" dirty="0" smtClean="0"/>
              <a:t>Topology-aware Heuristic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the standard multi-commodity flow (MCF) problem with additional constraints which force flows to be assigned to only active links and switches.</a:t>
            </a:r>
          </a:p>
          <a:p>
            <a:r>
              <a:rPr lang="en-US" dirty="0" smtClean="0"/>
              <a:t>Objective function: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4800600"/>
            <a:ext cx="8216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MCF problem is NP-complete</a:t>
            </a:r>
          </a:p>
          <a:p>
            <a:r>
              <a:rPr lang="en-US" dirty="0" smtClean="0"/>
              <a:t>An instance of the MCF problem can easily be reduced to the Formal Model problem (just set the costs for each link and switch to be 0).</a:t>
            </a:r>
          </a:p>
          <a:p>
            <a:r>
              <a:rPr lang="en-US" dirty="0" smtClean="0"/>
              <a:t>So the Formal Model problem is also NP-complete.</a:t>
            </a:r>
          </a:p>
          <a:p>
            <a:r>
              <a:rPr lang="en-US" dirty="0" smtClean="0"/>
              <a:t>Still scales well for networks with less than 1000 nodes, and supports arbitrary topologies.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Bin-Packing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Evaluates possible flow paths from left to right.  The flow is assigned to the first path with sufficient capacity.</a:t>
            </a:r>
          </a:p>
          <a:p>
            <a:r>
              <a:rPr lang="en-US" dirty="0" smtClean="0"/>
              <a:t>Repeat for all flows.</a:t>
            </a:r>
          </a:p>
          <a:p>
            <a:r>
              <a:rPr lang="en-US" dirty="0" smtClean="0"/>
              <a:t>Solutions within a bound of optimal aren’t guaranteed, but in practice high quality subsets result.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Topology-Aware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Takes advantage of the regularity of the fat tree topology.</a:t>
            </a:r>
          </a:p>
          <a:p>
            <a:r>
              <a:rPr lang="en-US" dirty="0" smtClean="0"/>
              <a:t>An edge switch doesn’t care which aggregation switches are active, but instead how many are active.</a:t>
            </a:r>
          </a:p>
          <a:p>
            <a:r>
              <a:rPr lang="en-US" dirty="0" smtClean="0"/>
              <a:t>The number of switches in a layer is equal to the number of links required to support the traffic of the most active switch above or below (whichever is higher).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 experiments on three different hardware configurations, using different vendors and tree sizes.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505200"/>
            <a:ext cx="8039100" cy="1689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001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Demand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6192787" cy="4736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efforts to reduce energy consumption in Data Centers is focused on servers and cooling, which account for about 70% of a data center’s total power budget.</a:t>
            </a:r>
          </a:p>
          <a:p>
            <a:r>
              <a:rPr lang="en-US" dirty="0" smtClean="0"/>
              <a:t>This paper focuses on reducing network power consumption, which consumes 10-20% of the total power.</a:t>
            </a:r>
          </a:p>
          <a:p>
            <a:pPr lvl="1"/>
            <a:r>
              <a:rPr lang="en-US" dirty="0" smtClean="0"/>
              <a:t>3 billion kWh in 2006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Demand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17638"/>
            <a:ext cx="6089926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in a Realistic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Collected traces from a production data center hosting an </a:t>
            </a:r>
            <a:r>
              <a:rPr lang="en-US" dirty="0" err="1" smtClean="0"/>
              <a:t>e</a:t>
            </a:r>
            <a:r>
              <a:rPr lang="en-US" dirty="0" smtClean="0"/>
              <a:t>-commerce application with 292 servers.</a:t>
            </a:r>
          </a:p>
          <a:p>
            <a:r>
              <a:rPr lang="en-US" dirty="0" smtClean="0"/>
              <a:t>Application didn’t generate much network traffic so scaled traffic up by a factor of 10 to increase utilization.</a:t>
            </a:r>
          </a:p>
          <a:p>
            <a:r>
              <a:rPr lang="en-US" dirty="0" smtClean="0"/>
              <a:t>Need a fat tree with </a:t>
            </a:r>
            <a:r>
              <a:rPr lang="en-US" dirty="0" err="1" smtClean="0"/>
              <a:t>k</a:t>
            </a:r>
            <a:r>
              <a:rPr lang="en-US" dirty="0" smtClean="0"/>
              <a:t>=12 to support 292 servers, </a:t>
            </a:r>
            <a:r>
              <a:rPr lang="en-US" dirty="0" err="1" smtClean="0"/>
              <a:t>testbed</a:t>
            </a:r>
            <a:r>
              <a:rPr lang="en-US" dirty="0" smtClean="0"/>
              <a:t> only supported up to </a:t>
            </a:r>
            <a:r>
              <a:rPr lang="en-US" dirty="0" err="1" smtClean="0"/>
              <a:t>k</a:t>
            </a:r>
            <a:r>
              <a:rPr lang="en-US" dirty="0" smtClean="0"/>
              <a:t>=12, so simulated results using the greedy bin-packing optimizer.</a:t>
            </a:r>
          </a:p>
          <a:p>
            <a:pPr lvl="1"/>
            <a:r>
              <a:rPr lang="en-US" dirty="0" smtClean="0"/>
              <a:t>Assumed excess servers and switches were always powered off.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Data Center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17638"/>
            <a:ext cx="6178550" cy="51292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only a MST in a Fat Tree topology is powered on, power consumption is minimized, but all fault tolerance has been discarded.</a:t>
            </a:r>
          </a:p>
          <a:p>
            <a:r>
              <a:rPr lang="en-US" dirty="0" smtClean="0"/>
              <a:t>MST+1 configuration – one additional edge switch per pod, and one additional switch in the core.</a:t>
            </a:r>
          </a:p>
          <a:p>
            <a:r>
              <a:rPr lang="en-US" dirty="0" smtClean="0"/>
              <a:t>As the network size increases, the incremental cost of additional fault tolerance becomes an insignificant part of the total network power.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60350"/>
            <a:ext cx="7810500" cy="6337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vs. Demand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7638"/>
            <a:ext cx="6794500" cy="49435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capacity reserved at every link by the solver.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5092700" cy="36761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Optimizers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91862"/>
            <a:ext cx="5683250" cy="44676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potential for power savings in data center networks due to two main reasons:</a:t>
            </a:r>
          </a:p>
          <a:p>
            <a:pPr lvl="1"/>
            <a:r>
              <a:rPr lang="en-US" dirty="0" smtClean="0"/>
              <a:t>Networks are over provisioned for worst case load</a:t>
            </a:r>
          </a:p>
          <a:p>
            <a:pPr lvl="1"/>
            <a:r>
              <a:rPr lang="en-US" dirty="0" smtClean="0"/>
              <a:t>Newer network topologies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centers are typically provisioned for peak workload, and run well below capacity most of the time.</a:t>
            </a:r>
          </a:p>
          <a:p>
            <a:r>
              <a:rPr lang="en-US" dirty="0" smtClean="0"/>
              <a:t>Rare events may cause traffic to hit the peak capacity, but most of the time traffic can be satisfied by a subset of the network links and switches.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111250"/>
            <a:ext cx="6489700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price difference between commodity and non-commodity switches provides strong incentive to build large scale communication networks from many small commodity switches, rather than fewer larger and more expensive ones.</a:t>
            </a:r>
          </a:p>
          <a:p>
            <a:r>
              <a:rPr lang="en-US" dirty="0" smtClean="0"/>
              <a:t>With an increase in the number of switches and links, there are more opportunities for shutting down network elements.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Data Center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676400"/>
            <a:ext cx="85979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Fat-Tree Topology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828800"/>
            <a:ext cx="8178800" cy="4025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Today’s network elements are not energy proportional</a:t>
            </a:r>
          </a:p>
          <a:p>
            <a:pPr lvl="1"/>
            <a:r>
              <a:rPr lang="en-US" dirty="0" smtClean="0"/>
              <a:t>Fixed overheads such as fans, switch chips, and transceivers waste power at low loads.</a:t>
            </a:r>
          </a:p>
          <a:p>
            <a:r>
              <a:rPr lang="en-US" dirty="0" smtClean="0"/>
              <a:t>Approach: a network of on-off non-proportional elements can act as an energy proportional ensemble.</a:t>
            </a:r>
          </a:p>
          <a:p>
            <a:pPr lvl="1"/>
            <a:r>
              <a:rPr lang="en-US" dirty="0" smtClean="0"/>
              <a:t>Turn off the links and switches that we don’t need to keep available only as much capacity as required.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739</Words>
  <Application>Microsoft Macintosh PowerPoint</Application>
  <PresentationFormat>On-screen Show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ElasticTree: Saving Energy in Data Center Networks</vt:lpstr>
      <vt:lpstr>Introduction</vt:lpstr>
      <vt:lpstr>Data Center Networks</vt:lpstr>
      <vt:lpstr>Over Provisioning</vt:lpstr>
      <vt:lpstr>Slide 5</vt:lpstr>
      <vt:lpstr>Network Topologies</vt:lpstr>
      <vt:lpstr>Typical Data Center Network</vt:lpstr>
      <vt:lpstr>Fat-Tree Topology</vt:lpstr>
      <vt:lpstr>Energy Proportionality</vt:lpstr>
      <vt:lpstr>ElasticTree</vt:lpstr>
      <vt:lpstr>Example</vt:lpstr>
      <vt:lpstr>Optimizers</vt:lpstr>
      <vt:lpstr>Formal Model</vt:lpstr>
      <vt:lpstr>Formal Model</vt:lpstr>
      <vt:lpstr>Greedy Bin-Packing</vt:lpstr>
      <vt:lpstr>Topology-Aware Heuristic</vt:lpstr>
      <vt:lpstr>Experimental Setup</vt:lpstr>
      <vt:lpstr>Slide 18</vt:lpstr>
      <vt:lpstr>Uniform Demand</vt:lpstr>
      <vt:lpstr>Variable Demand</vt:lpstr>
      <vt:lpstr>Traffic in a Realistic Data Center</vt:lpstr>
      <vt:lpstr>Realistic Data Center Results</vt:lpstr>
      <vt:lpstr>Fault Tolerance</vt:lpstr>
      <vt:lpstr>Slide 24</vt:lpstr>
      <vt:lpstr>Latency vs. Demand</vt:lpstr>
      <vt:lpstr>Safety Margins</vt:lpstr>
      <vt:lpstr>Comparison of Optimizers</vt:lpstr>
    </vt:vector>
  </TitlesOfParts>
  <Company>University of Delaware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ElasticTree: Saving Energy in Data Center Networks</dc:title>
  <dc:creator>Patrick McClory</dc:creator>
  <cp:lastModifiedBy>Patrick McClory</cp:lastModifiedBy>
  <cp:revision>72</cp:revision>
  <dcterms:created xsi:type="dcterms:W3CDTF">2010-04-12T04:04:29Z</dcterms:created>
  <dcterms:modified xsi:type="dcterms:W3CDTF">2010-04-12T18:22:42Z</dcterms:modified>
</cp:coreProperties>
</file>