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5"/>
  </p:notesMasterIdLst>
  <p:sldIdLst>
    <p:sldId id="256" r:id="rId2"/>
    <p:sldId id="262" r:id="rId3"/>
    <p:sldId id="263" r:id="rId4"/>
    <p:sldId id="260" r:id="rId5"/>
    <p:sldId id="264" r:id="rId6"/>
    <p:sldId id="265" r:id="rId7"/>
    <p:sldId id="258" r:id="rId8"/>
    <p:sldId id="269" r:id="rId9"/>
    <p:sldId id="272" r:id="rId10"/>
    <p:sldId id="273" r:id="rId11"/>
    <p:sldId id="275" r:id="rId12"/>
    <p:sldId id="276" r:id="rId13"/>
    <p:sldId id="267" r:id="rId14"/>
    <p:sldId id="277" r:id="rId15"/>
    <p:sldId id="278" r:id="rId16"/>
    <p:sldId id="279" r:id="rId17"/>
    <p:sldId id="280" r:id="rId18"/>
    <p:sldId id="281" r:id="rId19"/>
    <p:sldId id="282" r:id="rId20"/>
    <p:sldId id="283" r:id="rId21"/>
    <p:sldId id="285" r:id="rId22"/>
    <p:sldId id="268" r:id="rId23"/>
    <p:sldId id="284" r:id="rId24"/>
    <p:sldId id="286" r:id="rId25"/>
    <p:sldId id="289" r:id="rId26"/>
    <p:sldId id="290" r:id="rId27"/>
    <p:sldId id="287" r:id="rId28"/>
    <p:sldId id="301" r:id="rId29"/>
    <p:sldId id="266" r:id="rId30"/>
    <p:sldId id="291" r:id="rId31"/>
    <p:sldId id="292" r:id="rId32"/>
    <p:sldId id="293" r:id="rId33"/>
    <p:sldId id="296" r:id="rId34"/>
    <p:sldId id="294" r:id="rId35"/>
    <p:sldId id="295" r:id="rId36"/>
    <p:sldId id="298" r:id="rId37"/>
    <p:sldId id="299" r:id="rId38"/>
    <p:sldId id="257" r:id="rId39"/>
    <p:sldId id="303" r:id="rId40"/>
    <p:sldId id="302" r:id="rId41"/>
    <p:sldId id="300" r:id="rId42"/>
    <p:sldId id="304" r:id="rId43"/>
    <p:sldId id="30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593D29-1373-43A6-A87E-9C7DD0B21F29}" type="datetimeFigureOut">
              <a:rPr lang="en-US" smtClean="0"/>
              <a:pPr/>
              <a:t>2/23/2010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D749C-6504-4DA4-81D1-BD529E3733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E6855F5-F807-4E24-8378-953FF696C35A}" type="datetime1">
              <a:rPr lang="en-US" smtClean="0"/>
              <a:pPr/>
              <a:t>2/23/2010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462BDE-2E98-4240-A0D2-C82537CE59CE}" type="datetime1">
              <a:rPr lang="en-US" smtClean="0"/>
              <a:pPr/>
              <a:t>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4E9775-4E4C-4DDA-AB0C-E08803CB46BE}" type="datetime1">
              <a:rPr lang="en-US" smtClean="0"/>
              <a:pPr/>
              <a:t>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D509D1-E4D2-4EB1-9C2B-08E8048477E4}" type="datetime1">
              <a:rPr lang="en-US" smtClean="0"/>
              <a:pPr/>
              <a:t>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51A29A-6BA9-4F89-BF10-90D3A2F5B18F}" type="datetime1">
              <a:rPr lang="en-US" smtClean="0"/>
              <a:pPr/>
              <a:t>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485598-25C0-4DBA-B95D-1E9413F34177}" type="datetime1">
              <a:rPr lang="en-US" smtClean="0"/>
              <a:pPr/>
              <a:t>2/23/2010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F3935A-F16F-4CFE-85C7-37F62E5E2DAB}" type="datetime1">
              <a:rPr lang="en-US" smtClean="0"/>
              <a:pPr/>
              <a:t>2/23/2010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D8CB19-F16A-4ABE-865A-5383812BFB08}" type="datetime1">
              <a:rPr lang="en-US" smtClean="0"/>
              <a:pPr/>
              <a:t>2/23/2010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21801-AD98-4A99-84EF-F77776D04F66}" type="datetime1">
              <a:rPr lang="en-US" smtClean="0"/>
              <a:pPr/>
              <a:t>2/23/2010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2E8EE9-FCAC-4BF5-A659-A0572B76DA10}" type="datetime1">
              <a:rPr lang="en-US" smtClean="0"/>
              <a:pPr/>
              <a:t>2/23/2010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07F7D1-B680-4264-A4AC-2675D072CE5C}" type="datetime1">
              <a:rPr lang="en-US" smtClean="0"/>
              <a:pPr/>
              <a:t>2/23/2010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6768AC-600E-4543-A7FE-7E635D1FFA9F}" type="datetime1">
              <a:rPr lang="en-US" smtClean="0"/>
              <a:pPr/>
              <a:t>2/23/2010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Power Management Features in Intel Processors</a:t>
            </a:r>
            <a:endParaRPr lang="en-US" dirty="0"/>
          </a:p>
        </p:txBody>
      </p:sp>
      <p:sp>
        <p:nvSpPr>
          <p:cNvPr id="3" name="Subtitle 2"/>
          <p:cNvSpPr>
            <a:spLocks noGrp="1"/>
          </p:cNvSpPr>
          <p:nvPr>
            <p:ph type="subTitle" idx="1"/>
          </p:nvPr>
        </p:nvSpPr>
        <p:spPr/>
        <p:txBody>
          <a:bodyPr>
            <a:normAutofit fontScale="85000" lnSpcReduction="20000"/>
          </a:bodyPr>
          <a:lstStyle/>
          <a:p>
            <a:r>
              <a:rPr lang="en-US" sz="3200" dirty="0" smtClean="0"/>
              <a:t>Shimin Chen</a:t>
            </a:r>
          </a:p>
          <a:p>
            <a:r>
              <a:rPr lang="en-US" sz="3200" dirty="0" smtClean="0"/>
              <a:t>Intel Labs Pittsburgh</a:t>
            </a:r>
          </a:p>
          <a:p>
            <a:endParaRPr lang="en-US" sz="3200" dirty="0" smtClean="0"/>
          </a:p>
          <a:p>
            <a:r>
              <a:rPr lang="en-US" sz="3200" dirty="0" err="1" smtClean="0"/>
              <a:t>UPitt</a:t>
            </a:r>
            <a:r>
              <a:rPr lang="en-US" sz="3200" dirty="0" smtClean="0"/>
              <a:t> CS 3150, Guest Lecture, February 24, 2010</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ACPI State Hierarchy (2/3)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Global system states (g-state)</a:t>
            </a:r>
          </a:p>
          <a:p>
            <a:r>
              <a:rPr lang="en-US" b="1" dirty="0" smtClean="0">
                <a:solidFill>
                  <a:srgbClr val="C00000"/>
                </a:solidFill>
                <a:latin typeface="Arial" pitchFamily="34" charset="0"/>
                <a:cs typeface="Arial" pitchFamily="34" charset="0"/>
              </a:rPr>
              <a:t>G0</a:t>
            </a:r>
            <a:r>
              <a:rPr lang="en-US" dirty="0" smtClean="0"/>
              <a:t> : Working</a:t>
            </a:r>
          </a:p>
          <a:p>
            <a:pPr lvl="1"/>
            <a:r>
              <a:rPr lang="en-US" b="1" dirty="0" smtClean="0">
                <a:solidFill>
                  <a:srgbClr val="0070C0"/>
                </a:solidFill>
                <a:latin typeface="Arial" pitchFamily="34" charset="0"/>
                <a:cs typeface="Arial" pitchFamily="34" charset="0"/>
              </a:rPr>
              <a:t>Processor power states (C-state)</a:t>
            </a:r>
          </a:p>
          <a:p>
            <a:pPr lvl="1"/>
            <a:r>
              <a:rPr lang="en-US" b="1" dirty="0" smtClean="0">
                <a:solidFill>
                  <a:srgbClr val="0070C0"/>
                </a:solidFill>
                <a:latin typeface="Arial" pitchFamily="34" charset="0"/>
                <a:cs typeface="Arial" pitchFamily="34" charset="0"/>
              </a:rPr>
              <a:t>C0</a:t>
            </a:r>
            <a:r>
              <a:rPr lang="en-US" dirty="0" smtClean="0">
                <a:solidFill>
                  <a:srgbClr val="0070C0"/>
                </a:solidFill>
              </a:rPr>
              <a:t> </a:t>
            </a:r>
            <a:r>
              <a:rPr lang="en-US" dirty="0" smtClean="0"/>
              <a:t>: normal execution</a:t>
            </a:r>
          </a:p>
          <a:p>
            <a:pPr lvl="1"/>
            <a:r>
              <a:rPr lang="en-US" b="1" dirty="0" smtClean="0">
                <a:solidFill>
                  <a:srgbClr val="0070C0"/>
                </a:solidFill>
                <a:latin typeface="Arial" pitchFamily="34" charset="0"/>
                <a:cs typeface="Arial" pitchFamily="34" charset="0"/>
              </a:rPr>
              <a:t>C1</a:t>
            </a:r>
            <a:r>
              <a:rPr lang="en-US" dirty="0" smtClean="0">
                <a:solidFill>
                  <a:srgbClr val="0070C0"/>
                </a:solidFill>
              </a:rPr>
              <a:t> </a:t>
            </a:r>
            <a:r>
              <a:rPr lang="en-US" dirty="0" smtClean="0"/>
              <a:t>: idle</a:t>
            </a:r>
          </a:p>
          <a:p>
            <a:pPr lvl="1"/>
            <a:r>
              <a:rPr lang="en-US" b="1" dirty="0" smtClean="0">
                <a:solidFill>
                  <a:srgbClr val="0070C0"/>
                </a:solidFill>
                <a:latin typeface="Arial" pitchFamily="34" charset="0"/>
                <a:cs typeface="Arial" pitchFamily="34" charset="0"/>
              </a:rPr>
              <a:t>C2</a:t>
            </a:r>
            <a:r>
              <a:rPr lang="en-US" dirty="0" smtClean="0"/>
              <a:t> : lower power but longer resume latency than </a:t>
            </a:r>
            <a:r>
              <a:rPr lang="en-US" dirty="0" smtClean="0">
                <a:latin typeface="Arial" pitchFamily="34" charset="0"/>
                <a:cs typeface="Arial" pitchFamily="34" charset="0"/>
              </a:rPr>
              <a:t>C1</a:t>
            </a:r>
            <a:r>
              <a:rPr lang="en-US" dirty="0" smtClean="0"/>
              <a:t> </a:t>
            </a:r>
          </a:p>
          <a:p>
            <a:pPr lvl="1"/>
            <a:r>
              <a:rPr lang="en-US" b="1" dirty="0" smtClean="0">
                <a:solidFill>
                  <a:srgbClr val="0070C0"/>
                </a:solidFill>
                <a:latin typeface="Arial" pitchFamily="34" charset="0"/>
                <a:cs typeface="Arial" pitchFamily="34" charset="0"/>
              </a:rPr>
              <a:t>C3</a:t>
            </a:r>
            <a:r>
              <a:rPr lang="en-US" dirty="0" smtClean="0"/>
              <a:t> : lower power but longer resume latency than </a:t>
            </a:r>
            <a:r>
              <a:rPr lang="en-US" dirty="0" smtClean="0">
                <a:latin typeface="Arial" pitchFamily="34" charset="0"/>
                <a:cs typeface="Arial" pitchFamily="34" charset="0"/>
              </a:rPr>
              <a:t>C2</a:t>
            </a:r>
            <a:r>
              <a:rPr lang="en-US" dirty="0" smtClean="0"/>
              <a:t> </a:t>
            </a:r>
          </a:p>
          <a:p>
            <a:r>
              <a:rPr lang="en-US" b="1" dirty="0" smtClean="0">
                <a:solidFill>
                  <a:srgbClr val="C00000"/>
                </a:solidFill>
                <a:latin typeface="Arial" pitchFamily="34" charset="0"/>
                <a:cs typeface="Arial" pitchFamily="34" charset="0"/>
              </a:rPr>
              <a:t>G1</a:t>
            </a:r>
            <a:r>
              <a:rPr lang="en-US" dirty="0" smtClean="0"/>
              <a:t> : Sleeping (e.g., suspend, hibernate)</a:t>
            </a:r>
          </a:p>
          <a:p>
            <a:pPr lvl="1"/>
            <a:r>
              <a:rPr lang="en-US" b="1" dirty="0" smtClean="0">
                <a:solidFill>
                  <a:srgbClr val="0070C0"/>
                </a:solidFill>
                <a:latin typeface="Arial" pitchFamily="34" charset="0"/>
                <a:cs typeface="Arial" pitchFamily="34" charset="0"/>
              </a:rPr>
              <a:t>Sleep State (S-state)</a:t>
            </a:r>
          </a:p>
          <a:p>
            <a:pPr lvl="1"/>
            <a:r>
              <a:rPr lang="en-US" b="1" dirty="0" smtClean="0">
                <a:solidFill>
                  <a:srgbClr val="0070C0"/>
                </a:solidFill>
                <a:latin typeface="Arial" pitchFamily="34" charset="0"/>
                <a:cs typeface="Arial" pitchFamily="34" charset="0"/>
              </a:rPr>
              <a:t>S0</a:t>
            </a:r>
          </a:p>
          <a:p>
            <a:pPr lvl="1"/>
            <a:r>
              <a:rPr lang="en-US" b="1" dirty="0" smtClean="0">
                <a:solidFill>
                  <a:srgbClr val="0070C0"/>
                </a:solidFill>
                <a:latin typeface="Arial" pitchFamily="34" charset="0"/>
                <a:cs typeface="Arial" pitchFamily="34" charset="0"/>
              </a:rPr>
              <a:t>S1</a:t>
            </a:r>
          </a:p>
          <a:p>
            <a:pPr lvl="1"/>
            <a:r>
              <a:rPr lang="en-US" b="1" dirty="0" smtClean="0">
                <a:solidFill>
                  <a:srgbClr val="0070C0"/>
                </a:solidFill>
                <a:latin typeface="Arial" pitchFamily="34" charset="0"/>
                <a:cs typeface="Arial" pitchFamily="34" charset="0"/>
              </a:rPr>
              <a:t>S2</a:t>
            </a:r>
          </a:p>
          <a:p>
            <a:pPr lvl="1"/>
            <a:r>
              <a:rPr lang="en-US" b="1" dirty="0" smtClean="0">
                <a:solidFill>
                  <a:srgbClr val="0070C0"/>
                </a:solidFill>
                <a:latin typeface="Arial" pitchFamily="34" charset="0"/>
                <a:cs typeface="Arial" pitchFamily="34" charset="0"/>
              </a:rPr>
              <a:t>S3: </a:t>
            </a:r>
            <a:r>
              <a:rPr lang="en-US" dirty="0" smtClean="0">
                <a:latin typeface="Arial" pitchFamily="34" charset="0"/>
                <a:cs typeface="Arial" pitchFamily="34" charset="0"/>
              </a:rPr>
              <a:t>suspend</a:t>
            </a:r>
          </a:p>
          <a:p>
            <a:pPr lvl="1"/>
            <a:r>
              <a:rPr lang="en-US" b="1" dirty="0" smtClean="0">
                <a:solidFill>
                  <a:srgbClr val="0070C0"/>
                </a:solidFill>
                <a:latin typeface="Arial" pitchFamily="34" charset="0"/>
                <a:cs typeface="Arial" pitchFamily="34" charset="0"/>
              </a:rPr>
              <a:t>S4: </a:t>
            </a:r>
            <a:r>
              <a:rPr lang="en-US" dirty="0" smtClean="0">
                <a:latin typeface="Arial" pitchFamily="34" charset="0"/>
                <a:cs typeface="Arial" pitchFamily="34" charset="0"/>
              </a:rPr>
              <a:t>hibernate</a:t>
            </a:r>
            <a:endParaRPr lang="en-US" dirty="0" smtClean="0"/>
          </a:p>
          <a:p>
            <a:r>
              <a:rPr lang="en-US" b="1" dirty="0" smtClean="0">
                <a:solidFill>
                  <a:srgbClr val="C00000"/>
                </a:solidFill>
                <a:latin typeface="Arial" pitchFamily="34" charset="0"/>
                <a:cs typeface="Arial" pitchFamily="34" charset="0"/>
              </a:rPr>
              <a:t>G2</a:t>
            </a:r>
            <a:r>
              <a:rPr lang="en-US" dirty="0" smtClean="0"/>
              <a:t> : Soft off (</a:t>
            </a:r>
            <a:r>
              <a:rPr lang="en-US" b="1" dirty="0" smtClean="0">
                <a:solidFill>
                  <a:srgbClr val="0070C0"/>
                </a:solidFill>
                <a:latin typeface="Arial" pitchFamily="34" charset="0"/>
                <a:cs typeface="Arial" pitchFamily="34" charset="0"/>
              </a:rPr>
              <a:t>S5</a:t>
            </a:r>
            <a:r>
              <a:rPr lang="en-US" dirty="0" smtClean="0"/>
              <a:t>)</a:t>
            </a:r>
          </a:p>
          <a:p>
            <a:r>
              <a:rPr lang="en-US" b="1" dirty="0" smtClean="0">
                <a:solidFill>
                  <a:srgbClr val="C00000"/>
                </a:solidFill>
                <a:latin typeface="Arial" pitchFamily="34" charset="0"/>
                <a:cs typeface="Arial" pitchFamily="34" charset="0"/>
              </a:rPr>
              <a:t>G3</a:t>
            </a:r>
            <a:r>
              <a:rPr lang="en-US" dirty="0" smtClean="0"/>
              <a:t> : Mechanical off</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ACPI State Hierarchy (3/3)</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C00000"/>
                </a:solidFill>
                <a:latin typeface="Arial" pitchFamily="34" charset="0"/>
                <a:cs typeface="Arial" pitchFamily="34" charset="0"/>
              </a:rPr>
              <a:t>G0</a:t>
            </a:r>
            <a:r>
              <a:rPr lang="en-US" dirty="0" smtClean="0"/>
              <a:t> : Working</a:t>
            </a:r>
          </a:p>
          <a:p>
            <a:pPr lvl="1"/>
            <a:r>
              <a:rPr lang="en-US" b="1" dirty="0" smtClean="0">
                <a:solidFill>
                  <a:srgbClr val="0070C0"/>
                </a:solidFill>
                <a:latin typeface="Arial" pitchFamily="34" charset="0"/>
                <a:cs typeface="Arial" pitchFamily="34" charset="0"/>
              </a:rPr>
              <a:t>Processor power states (C-state)</a:t>
            </a:r>
          </a:p>
          <a:p>
            <a:pPr lvl="1"/>
            <a:r>
              <a:rPr lang="en-US" b="1" dirty="0" smtClean="0">
                <a:solidFill>
                  <a:srgbClr val="0070C0"/>
                </a:solidFill>
                <a:latin typeface="Arial" pitchFamily="34" charset="0"/>
                <a:cs typeface="Arial" pitchFamily="34" charset="0"/>
              </a:rPr>
              <a:t>C0</a:t>
            </a:r>
            <a:r>
              <a:rPr lang="en-US" dirty="0" smtClean="0">
                <a:solidFill>
                  <a:srgbClr val="0070C0"/>
                </a:solidFill>
              </a:rPr>
              <a:t> </a:t>
            </a:r>
            <a:r>
              <a:rPr lang="en-US" dirty="0" smtClean="0"/>
              <a:t>: normal execution</a:t>
            </a:r>
          </a:p>
          <a:p>
            <a:pPr lvl="2"/>
            <a:r>
              <a:rPr lang="en-US" b="1" dirty="0" smtClean="0">
                <a:solidFill>
                  <a:schemeClr val="accent5">
                    <a:lumMod val="50000"/>
                  </a:schemeClr>
                </a:solidFill>
              </a:rPr>
              <a:t>Performance state (P-State) </a:t>
            </a:r>
          </a:p>
          <a:p>
            <a:pPr lvl="2"/>
            <a:r>
              <a:rPr lang="en-US" b="1" dirty="0" smtClean="0">
                <a:solidFill>
                  <a:schemeClr val="accent5">
                    <a:lumMod val="50000"/>
                  </a:schemeClr>
                </a:solidFill>
                <a:latin typeface="Arial" pitchFamily="34" charset="0"/>
                <a:cs typeface="Arial" pitchFamily="34" charset="0"/>
              </a:rPr>
              <a:t>P0: </a:t>
            </a:r>
            <a:r>
              <a:rPr lang="en-US" dirty="0" smtClean="0">
                <a:latin typeface="Arial" pitchFamily="34" charset="0"/>
                <a:cs typeface="Arial" pitchFamily="34" charset="0"/>
              </a:rPr>
              <a:t>highest performance, highest power</a:t>
            </a:r>
            <a:r>
              <a:rPr lang="en-US" b="1" dirty="0" smtClean="0">
                <a:solidFill>
                  <a:schemeClr val="accent5">
                    <a:lumMod val="50000"/>
                  </a:schemeClr>
                </a:solidFill>
                <a:latin typeface="Arial" pitchFamily="34" charset="0"/>
                <a:cs typeface="Arial" pitchFamily="34" charset="0"/>
              </a:rPr>
              <a:t> </a:t>
            </a:r>
          </a:p>
          <a:p>
            <a:pPr lvl="2"/>
            <a:r>
              <a:rPr lang="en-US" b="1" dirty="0" smtClean="0">
                <a:solidFill>
                  <a:schemeClr val="accent5">
                    <a:lumMod val="50000"/>
                  </a:schemeClr>
                </a:solidFill>
                <a:latin typeface="Arial" pitchFamily="34" charset="0"/>
                <a:cs typeface="Arial" pitchFamily="34" charset="0"/>
              </a:rPr>
              <a:t>P1 </a:t>
            </a:r>
          </a:p>
          <a:p>
            <a:pPr lvl="2"/>
            <a:r>
              <a:rPr lang="en-US" b="1" dirty="0" err="1" smtClean="0">
                <a:solidFill>
                  <a:schemeClr val="accent5">
                    <a:lumMod val="50000"/>
                  </a:schemeClr>
                </a:solidFill>
                <a:latin typeface="Arial" pitchFamily="34" charset="0"/>
                <a:cs typeface="Arial" pitchFamily="34" charset="0"/>
              </a:rPr>
              <a:t>Pn</a:t>
            </a:r>
            <a:endParaRPr lang="en-US" dirty="0" smtClean="0"/>
          </a:p>
          <a:p>
            <a:pPr lvl="1"/>
            <a:r>
              <a:rPr lang="en-US" b="1" dirty="0" smtClean="0">
                <a:solidFill>
                  <a:srgbClr val="0070C0"/>
                </a:solidFill>
                <a:latin typeface="Arial" pitchFamily="34" charset="0"/>
                <a:cs typeface="Arial" pitchFamily="34" charset="0"/>
              </a:rPr>
              <a:t>C1, C2, C3</a:t>
            </a:r>
            <a:endParaRPr lang="en-US" dirty="0" smtClean="0"/>
          </a:p>
          <a:p>
            <a:r>
              <a:rPr lang="en-US" b="1" dirty="0" smtClean="0">
                <a:solidFill>
                  <a:srgbClr val="C00000"/>
                </a:solidFill>
                <a:latin typeface="Arial" pitchFamily="34" charset="0"/>
                <a:cs typeface="Arial" pitchFamily="34" charset="0"/>
              </a:rPr>
              <a:t>G1</a:t>
            </a:r>
            <a:r>
              <a:rPr lang="en-US" dirty="0" smtClean="0"/>
              <a:t> : Sleeping (e.g., suspend, hibernate)</a:t>
            </a:r>
          </a:p>
          <a:p>
            <a:pPr lvl="1"/>
            <a:r>
              <a:rPr lang="en-US" b="1" dirty="0" smtClean="0">
                <a:solidFill>
                  <a:srgbClr val="0070C0"/>
                </a:solidFill>
                <a:latin typeface="Arial" pitchFamily="34" charset="0"/>
                <a:cs typeface="Arial" pitchFamily="34" charset="0"/>
              </a:rPr>
              <a:t>Sleep State (S-state): S0, S1, S2, S3, S4</a:t>
            </a:r>
            <a:endParaRPr lang="en-US" dirty="0" smtClean="0"/>
          </a:p>
          <a:p>
            <a:r>
              <a:rPr lang="en-US" b="1" dirty="0" smtClean="0">
                <a:solidFill>
                  <a:srgbClr val="C00000"/>
                </a:solidFill>
                <a:latin typeface="Arial" pitchFamily="34" charset="0"/>
                <a:cs typeface="Arial" pitchFamily="34" charset="0"/>
              </a:rPr>
              <a:t>G2</a:t>
            </a:r>
            <a:r>
              <a:rPr lang="en-US" dirty="0" smtClean="0"/>
              <a:t> : Soft off (</a:t>
            </a:r>
            <a:r>
              <a:rPr lang="en-US" b="1" dirty="0" smtClean="0">
                <a:solidFill>
                  <a:srgbClr val="0070C0"/>
                </a:solidFill>
                <a:latin typeface="Arial" pitchFamily="34" charset="0"/>
                <a:cs typeface="Arial" pitchFamily="34" charset="0"/>
              </a:rPr>
              <a:t>S5</a:t>
            </a:r>
            <a:r>
              <a:rPr lang="en-US" dirty="0" smtClean="0"/>
              <a:t>)</a:t>
            </a:r>
          </a:p>
          <a:p>
            <a:r>
              <a:rPr lang="en-US" b="1" dirty="0" smtClean="0">
                <a:solidFill>
                  <a:srgbClr val="C00000"/>
                </a:solidFill>
                <a:latin typeface="Arial" pitchFamily="34" charset="0"/>
                <a:cs typeface="Arial" pitchFamily="34" charset="0"/>
              </a:rPr>
              <a:t>G3</a:t>
            </a:r>
            <a:r>
              <a:rPr lang="en-US" dirty="0" smtClean="0"/>
              <a:t> : Mechanical off</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ACPI States</a:t>
            </a:r>
            <a:endParaRPr lang="en-US" dirty="0"/>
          </a:p>
        </p:txBody>
      </p:sp>
      <p:sp>
        <p:nvSpPr>
          <p:cNvPr id="3" name="Content Placeholder 2"/>
          <p:cNvSpPr>
            <a:spLocks noGrp="1"/>
          </p:cNvSpPr>
          <p:nvPr>
            <p:ph idx="1"/>
          </p:nvPr>
        </p:nvSpPr>
        <p:spPr/>
        <p:txBody>
          <a:bodyPr/>
          <a:lstStyle/>
          <a:p>
            <a:r>
              <a:rPr lang="en-US" dirty="0" smtClean="0"/>
              <a:t>ACPI defines data structures to track the states and functions to operate on the states</a:t>
            </a:r>
          </a:p>
          <a:p>
            <a:endParaRPr lang="en-US" dirty="0" smtClean="0"/>
          </a:p>
          <a:p>
            <a:r>
              <a:rPr lang="en-US" dirty="0" smtClean="0"/>
              <a:t>CPUs implement mechanisms to support these states</a:t>
            </a:r>
          </a:p>
          <a:p>
            <a:endParaRPr lang="en-US" dirty="0" smtClean="0"/>
          </a:p>
          <a:p>
            <a:r>
              <a:rPr lang="en-US" dirty="0" smtClean="0"/>
              <a:t>BIOS and software drivers hide the difference of CPU implementations to support the ACPI defined data structures and functions</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ACPI Overview</a:t>
            </a:r>
          </a:p>
          <a:p>
            <a:r>
              <a:rPr lang="en-US" dirty="0" smtClean="0">
                <a:solidFill>
                  <a:srgbClr val="C00000"/>
                </a:solidFill>
              </a:rPr>
              <a:t>Enhanced Intel SpeedStep Technology (P-States)</a:t>
            </a:r>
          </a:p>
          <a:p>
            <a:r>
              <a:rPr lang="en-US" dirty="0" smtClean="0"/>
              <a:t>Low-Power Idle States (C-States)</a:t>
            </a:r>
          </a:p>
          <a:p>
            <a:r>
              <a:rPr lang="en-US" dirty="0" smtClean="0"/>
              <a:t>Multi-core considerations</a:t>
            </a:r>
          </a:p>
          <a:p>
            <a:r>
              <a:rPr lang="en-US" dirty="0" smtClean="0"/>
              <a:t>Summary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Enhanced Intel SpeedStep Technology (EIST)</a:t>
            </a:r>
            <a:endParaRPr lang="en-US" dirty="0"/>
          </a:p>
        </p:txBody>
      </p:sp>
      <p:sp>
        <p:nvSpPr>
          <p:cNvPr id="3" name="Content Placeholder 2"/>
          <p:cNvSpPr>
            <a:spLocks noGrp="1"/>
          </p:cNvSpPr>
          <p:nvPr>
            <p:ph idx="1"/>
          </p:nvPr>
        </p:nvSpPr>
        <p:spPr/>
        <p:txBody>
          <a:bodyPr>
            <a:normAutofit/>
          </a:bodyPr>
          <a:lstStyle/>
          <a:p>
            <a:r>
              <a:rPr lang="en-US" dirty="0" smtClean="0">
                <a:solidFill>
                  <a:srgbClr val="C00000"/>
                </a:solidFill>
              </a:rPr>
              <a:t>Enhanced Intel SpeedStep </a:t>
            </a:r>
            <a:br>
              <a:rPr lang="en-US" dirty="0" smtClean="0">
                <a:solidFill>
                  <a:srgbClr val="C00000"/>
                </a:solidFill>
              </a:rPr>
            </a:br>
            <a:r>
              <a:rPr lang="en-US" dirty="0" smtClean="0">
                <a:solidFill>
                  <a:srgbClr val="C00000"/>
                </a:solidFill>
              </a:rPr>
              <a:t>== dynamic frequency and voltage scaling</a:t>
            </a:r>
          </a:p>
          <a:p>
            <a:endParaRPr lang="en-US" dirty="0" smtClean="0"/>
          </a:p>
          <a:p>
            <a:r>
              <a:rPr lang="en-US" dirty="0" smtClean="0">
                <a:solidFill>
                  <a:srgbClr val="C00000"/>
                </a:solidFill>
              </a:rPr>
              <a:t>An operation point (frequency, voltage) == P-state</a:t>
            </a:r>
          </a:p>
          <a:p>
            <a:endParaRPr lang="en-US" dirty="0" smtClean="0"/>
          </a:p>
          <a:p>
            <a:r>
              <a:rPr lang="en-US" dirty="0" smtClean="0"/>
              <a:t>Note that the CPU is in normal operation, executing instructions (</a:t>
            </a:r>
            <a:r>
              <a:rPr lang="en-US" b="1" dirty="0" smtClean="0">
                <a:solidFill>
                  <a:srgbClr val="0070C0"/>
                </a:solidFill>
                <a:latin typeface="Arial" pitchFamily="34" charset="0"/>
                <a:cs typeface="Arial" pitchFamily="34" charset="0"/>
              </a:rPr>
              <a:t>C0</a:t>
            </a:r>
            <a:r>
              <a:rPr lang="en-US" dirty="0" smtClean="0"/>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Dynamic Frequency and Power Scaling?</a:t>
            </a:r>
            <a:endParaRPr lang="en-US" dirty="0"/>
          </a:p>
        </p:txBody>
      </p:sp>
      <p:sp>
        <p:nvSpPr>
          <p:cNvPr id="3" name="Content Placeholder 2"/>
          <p:cNvSpPr>
            <a:spLocks noGrp="1"/>
          </p:cNvSpPr>
          <p:nvPr>
            <p:ph idx="1"/>
          </p:nvPr>
        </p:nvSpPr>
        <p:spPr/>
        <p:txBody>
          <a:bodyPr/>
          <a:lstStyle/>
          <a:p>
            <a:r>
              <a:rPr lang="en-US" dirty="0" smtClean="0"/>
              <a:t>Physics:</a:t>
            </a:r>
          </a:p>
          <a:p>
            <a:pPr lvl="1"/>
            <a:r>
              <a:rPr lang="en-US" dirty="0" smtClean="0"/>
              <a:t>Lower voltage </a:t>
            </a:r>
            <a:r>
              <a:rPr lang="en-US" dirty="0" smtClean="0">
                <a:sym typeface="Wingdings" pitchFamily="2" charset="2"/>
              </a:rPr>
              <a:t> slower transistor switch speed  longer latency of CPU operations  lower frequency</a:t>
            </a:r>
            <a:endParaRPr lang="en-US" dirty="0" smtClean="0"/>
          </a:p>
          <a:p>
            <a:endParaRPr lang="en-US" dirty="0" smtClean="0"/>
          </a:p>
          <a:p>
            <a:r>
              <a:rPr lang="en-US" dirty="0" smtClean="0"/>
              <a:t>Larger power savings if reducing frequency and voltage at the same time:</a:t>
            </a:r>
          </a:p>
          <a:p>
            <a:pPr lvl="1"/>
            <a:r>
              <a:rPr lang="en-US" dirty="0" smtClean="0"/>
              <a:t>P= CV</a:t>
            </a:r>
            <a:r>
              <a:rPr lang="en-US" baseline="30000" dirty="0" smtClean="0"/>
              <a:t>2</a:t>
            </a:r>
            <a:r>
              <a:rPr lang="en-US" dirty="0" smtClean="0"/>
              <a:t>F</a:t>
            </a:r>
          </a:p>
          <a:p>
            <a:pPr lvl="1"/>
            <a:r>
              <a:rPr lang="en-US" dirty="0" smtClean="0"/>
              <a:t>P: power; C: capacitance; V: voltage; F: frequency</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Example: Intel Pentium M at 1.6GHz</a:t>
            </a:r>
            <a:endParaRPr lang="en-US" sz="4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990600" y="2514600"/>
            <a:ext cx="6795135" cy="2800350"/>
          </a:xfrm>
          <a:prstGeom prst="rect">
            <a:avLst/>
          </a:prstGeom>
          <a:noFill/>
          <a:ln w="9525">
            <a:noFill/>
            <a:miter lim="800000"/>
            <a:headEnd/>
            <a:tailEnd/>
          </a:ln>
        </p:spPr>
      </p:pic>
      <p:sp>
        <p:nvSpPr>
          <p:cNvPr id="6" name="TextBox 5"/>
          <p:cNvSpPr txBox="1"/>
          <p:nvPr/>
        </p:nvSpPr>
        <p:spPr>
          <a:xfrm>
            <a:off x="5715000" y="5334000"/>
            <a:ext cx="1828800" cy="369332"/>
          </a:xfrm>
          <a:prstGeom prst="rect">
            <a:avLst/>
          </a:prstGeom>
          <a:noFill/>
        </p:spPr>
        <p:txBody>
          <a:bodyPr wrap="square" rtlCol="0">
            <a:spAutoFit/>
          </a:bodyPr>
          <a:lstStyle/>
          <a:p>
            <a:r>
              <a:rPr lang="en-US" dirty="0" smtClean="0"/>
              <a:t>Source: Ref[4]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vs. Core Voltage of Intel Pentium M at 1.6GHz</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3074" name="Picture 2"/>
          <p:cNvPicPr>
            <a:picLocks noChangeAspect="1" noChangeArrowheads="1"/>
          </p:cNvPicPr>
          <p:nvPr/>
        </p:nvPicPr>
        <p:blipFill>
          <a:blip r:embed="rId2" cstate="print"/>
          <a:srcRect/>
          <a:stretch>
            <a:fillRect/>
          </a:stretch>
        </p:blipFill>
        <p:spPr bwMode="auto">
          <a:xfrm>
            <a:off x="533400" y="2133600"/>
            <a:ext cx="8062913" cy="3767138"/>
          </a:xfrm>
          <a:prstGeom prst="rect">
            <a:avLst/>
          </a:prstGeom>
          <a:noFill/>
          <a:ln w="9525">
            <a:noFill/>
            <a:miter lim="800000"/>
            <a:headEnd/>
            <a:tailEnd/>
          </a:ln>
        </p:spPr>
      </p:pic>
      <p:sp>
        <p:nvSpPr>
          <p:cNvPr id="6" name="TextBox 5"/>
          <p:cNvSpPr txBox="1"/>
          <p:nvPr/>
        </p:nvSpPr>
        <p:spPr>
          <a:xfrm>
            <a:off x="6629400" y="5943600"/>
            <a:ext cx="1828800" cy="369332"/>
          </a:xfrm>
          <a:prstGeom prst="rect">
            <a:avLst/>
          </a:prstGeom>
          <a:noFill/>
        </p:spPr>
        <p:txBody>
          <a:bodyPr wrap="square" rtlCol="0">
            <a:spAutoFit/>
          </a:bodyPr>
          <a:lstStyle/>
          <a:p>
            <a:r>
              <a:rPr lang="en-US" dirty="0" smtClean="0"/>
              <a:t>Source: Ref[4]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Mechanisms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Rectangle 4"/>
          <p:cNvSpPr/>
          <p:nvPr/>
        </p:nvSpPr>
        <p:spPr>
          <a:xfrm>
            <a:off x="1676400" y="2133600"/>
            <a:ext cx="37338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934200" y="2209800"/>
            <a:ext cx="1600200" cy="990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010400" y="2362200"/>
            <a:ext cx="1447800" cy="707886"/>
          </a:xfrm>
          <a:prstGeom prst="rect">
            <a:avLst/>
          </a:prstGeom>
          <a:noFill/>
        </p:spPr>
        <p:txBody>
          <a:bodyPr wrap="square" rtlCol="0">
            <a:spAutoFit/>
          </a:bodyPr>
          <a:lstStyle/>
          <a:p>
            <a:pPr algn="ctr"/>
            <a:r>
              <a:rPr lang="en-US" sz="2000" b="1" dirty="0" smtClean="0"/>
              <a:t>Voltage Regulator</a:t>
            </a:r>
            <a:endParaRPr lang="en-US" sz="2000" b="1" dirty="0"/>
          </a:p>
        </p:txBody>
      </p:sp>
      <p:cxnSp>
        <p:nvCxnSpPr>
          <p:cNvPr id="9" name="Straight Arrow Connector 8"/>
          <p:cNvCxnSpPr/>
          <p:nvPr/>
        </p:nvCxnSpPr>
        <p:spPr>
          <a:xfrm rot="10800000">
            <a:off x="5410200" y="5105400"/>
            <a:ext cx="1752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86600" y="4876800"/>
            <a:ext cx="1447800" cy="400110"/>
          </a:xfrm>
          <a:prstGeom prst="rect">
            <a:avLst/>
          </a:prstGeom>
          <a:noFill/>
        </p:spPr>
        <p:txBody>
          <a:bodyPr wrap="square" rtlCol="0">
            <a:spAutoFit/>
          </a:bodyPr>
          <a:lstStyle/>
          <a:p>
            <a:pPr algn="ctr"/>
            <a:r>
              <a:rPr lang="en-US" sz="2000" b="1" dirty="0" smtClean="0"/>
              <a:t>Clock</a:t>
            </a:r>
            <a:endParaRPr lang="en-US" sz="2000" b="1" dirty="0"/>
          </a:p>
        </p:txBody>
      </p:sp>
      <p:cxnSp>
        <p:nvCxnSpPr>
          <p:cNvPr id="13" name="Straight Arrow Connector 12"/>
          <p:cNvCxnSpPr/>
          <p:nvPr/>
        </p:nvCxnSpPr>
        <p:spPr>
          <a:xfrm rot="10800000">
            <a:off x="4419600" y="2971800"/>
            <a:ext cx="2514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91200" y="2667000"/>
            <a:ext cx="609600" cy="400110"/>
          </a:xfrm>
          <a:prstGeom prst="rect">
            <a:avLst/>
          </a:prstGeom>
          <a:noFill/>
        </p:spPr>
        <p:txBody>
          <a:bodyPr wrap="square" rtlCol="0">
            <a:spAutoFit/>
          </a:bodyPr>
          <a:lstStyle/>
          <a:p>
            <a:pPr algn="ctr"/>
            <a:r>
              <a:rPr lang="en-US" sz="2000" b="1" dirty="0" err="1" smtClean="0"/>
              <a:t>Vcc</a:t>
            </a:r>
            <a:endParaRPr lang="en-US" sz="2000" b="1" dirty="0"/>
          </a:p>
        </p:txBody>
      </p:sp>
      <p:cxnSp>
        <p:nvCxnSpPr>
          <p:cNvPr id="17" name="Straight Arrow Connector 16"/>
          <p:cNvCxnSpPr/>
          <p:nvPr/>
        </p:nvCxnSpPr>
        <p:spPr>
          <a:xfrm>
            <a:off x="4495800" y="2438400"/>
            <a:ext cx="2438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10200" y="1730514"/>
            <a:ext cx="1524000" cy="707886"/>
          </a:xfrm>
          <a:prstGeom prst="rect">
            <a:avLst/>
          </a:prstGeom>
          <a:noFill/>
        </p:spPr>
        <p:txBody>
          <a:bodyPr wrap="square" rtlCol="0">
            <a:spAutoFit/>
          </a:bodyPr>
          <a:lstStyle/>
          <a:p>
            <a:pPr algn="ctr"/>
            <a:r>
              <a:rPr lang="en-US" sz="2000" b="1" dirty="0" smtClean="0"/>
              <a:t>Select voltage</a:t>
            </a:r>
            <a:endParaRPr lang="en-US" sz="2000" b="1" dirty="0"/>
          </a:p>
        </p:txBody>
      </p:sp>
      <p:sp>
        <p:nvSpPr>
          <p:cNvPr id="23" name="Rectangle 22"/>
          <p:cNvSpPr/>
          <p:nvPr/>
        </p:nvSpPr>
        <p:spPr>
          <a:xfrm>
            <a:off x="3962400" y="4724400"/>
            <a:ext cx="1447800" cy="762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962400" y="4778514"/>
            <a:ext cx="1447800" cy="707886"/>
          </a:xfrm>
          <a:prstGeom prst="rect">
            <a:avLst/>
          </a:prstGeom>
          <a:noFill/>
        </p:spPr>
        <p:txBody>
          <a:bodyPr wrap="square" rtlCol="0">
            <a:spAutoFit/>
          </a:bodyPr>
          <a:lstStyle/>
          <a:p>
            <a:pPr algn="ctr"/>
            <a:r>
              <a:rPr lang="en-US" sz="2000" b="1" dirty="0" smtClean="0"/>
              <a:t>Frequency  multiplier</a:t>
            </a:r>
            <a:endParaRPr lang="en-US" sz="2000" b="1" dirty="0"/>
          </a:p>
        </p:txBody>
      </p:sp>
      <p:sp>
        <p:nvSpPr>
          <p:cNvPr id="25" name="Rectangle 24"/>
          <p:cNvSpPr/>
          <p:nvPr/>
        </p:nvSpPr>
        <p:spPr>
          <a:xfrm>
            <a:off x="1981200" y="2286000"/>
            <a:ext cx="2438400" cy="2133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438400" y="2667000"/>
            <a:ext cx="1752600" cy="707886"/>
          </a:xfrm>
          <a:prstGeom prst="rect">
            <a:avLst/>
          </a:prstGeom>
          <a:noFill/>
        </p:spPr>
        <p:txBody>
          <a:bodyPr wrap="square" rtlCol="0">
            <a:spAutoFit/>
          </a:bodyPr>
          <a:lstStyle/>
          <a:p>
            <a:pPr algn="ctr"/>
            <a:r>
              <a:rPr lang="en-US" sz="2000" b="1" dirty="0" smtClean="0"/>
              <a:t>Processor </a:t>
            </a:r>
          </a:p>
          <a:p>
            <a:pPr algn="ctr"/>
            <a:r>
              <a:rPr lang="en-US" sz="2000" b="1" dirty="0" smtClean="0"/>
              <a:t>Components</a:t>
            </a:r>
            <a:endParaRPr lang="en-US" sz="2000" b="1" dirty="0"/>
          </a:p>
        </p:txBody>
      </p:sp>
      <p:cxnSp>
        <p:nvCxnSpPr>
          <p:cNvPr id="30" name="Shape 29"/>
          <p:cNvCxnSpPr>
            <a:stCxn id="24" idx="1"/>
            <a:endCxn id="25" idx="2"/>
          </p:cNvCxnSpPr>
          <p:nvPr/>
        </p:nvCxnSpPr>
        <p:spPr>
          <a:xfrm rot="10800000">
            <a:off x="3200400" y="4419601"/>
            <a:ext cx="762000" cy="712857"/>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Enhanced SpeedStep vs. </a:t>
            </a:r>
            <a:br>
              <a:rPr lang="en-US" dirty="0" smtClean="0"/>
            </a:br>
            <a:r>
              <a:rPr lang="en-US" dirty="0" smtClean="0"/>
              <a:t>Legacy SpeedStep</a:t>
            </a:r>
            <a:endParaRPr lang="en-US" dirty="0"/>
          </a:p>
        </p:txBody>
      </p:sp>
      <p:sp>
        <p:nvSpPr>
          <p:cNvPr id="3" name="Content Placeholder 2"/>
          <p:cNvSpPr>
            <a:spLocks noGrp="1"/>
          </p:cNvSpPr>
          <p:nvPr>
            <p:ph idx="1"/>
          </p:nvPr>
        </p:nvSpPr>
        <p:spPr/>
        <p:txBody>
          <a:bodyPr/>
          <a:lstStyle/>
          <a:p>
            <a:r>
              <a:rPr lang="en-US" dirty="0" smtClean="0"/>
              <a:t>“Enhanced”:</a:t>
            </a:r>
          </a:p>
          <a:p>
            <a:pPr lvl="1"/>
            <a:r>
              <a:rPr lang="en-US" dirty="0" smtClean="0"/>
              <a:t>Supports are mainly in CPU itself as opposed in chipsets</a:t>
            </a:r>
          </a:p>
          <a:p>
            <a:pPr lvl="1"/>
            <a:r>
              <a:rPr lang="en-US" dirty="0" smtClean="0"/>
              <a:t>Faster transition time (e.g., 10us down from 250us for the Intel Pentium M processor)</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Many components in a computer system:</a:t>
            </a:r>
          </a:p>
          <a:p>
            <a:pPr lvl="1"/>
            <a:r>
              <a:rPr lang="en-US" dirty="0" smtClean="0"/>
              <a:t>CPU(s)</a:t>
            </a:r>
          </a:p>
          <a:p>
            <a:pPr lvl="1"/>
            <a:r>
              <a:rPr lang="en-US" dirty="0" smtClean="0"/>
              <a:t>DRAM memory</a:t>
            </a:r>
          </a:p>
          <a:p>
            <a:pPr lvl="1"/>
            <a:r>
              <a:rPr lang="en-US" dirty="0" smtClean="0"/>
              <a:t>Hard drives</a:t>
            </a:r>
          </a:p>
          <a:p>
            <a:pPr lvl="1"/>
            <a:r>
              <a:rPr lang="en-US" dirty="0" smtClean="0"/>
              <a:t>Graphics card</a:t>
            </a:r>
          </a:p>
          <a:p>
            <a:pPr lvl="1"/>
            <a:r>
              <a:rPr lang="en-US" dirty="0" smtClean="0"/>
              <a:t>Monitor</a:t>
            </a:r>
          </a:p>
          <a:p>
            <a:pPr lvl="1"/>
            <a:r>
              <a:rPr lang="en-US" dirty="0" smtClean="0"/>
              <a:t>Network card</a:t>
            </a:r>
          </a:p>
          <a:p>
            <a:pPr lvl="1"/>
            <a:r>
              <a:rPr lang="en-US" dirty="0" smtClean="0"/>
              <a:t>……</a:t>
            </a:r>
          </a:p>
          <a:p>
            <a:r>
              <a:rPr lang="en-US" dirty="0" smtClean="0">
                <a:solidFill>
                  <a:srgbClr val="0070C0"/>
                </a:solidFill>
              </a:rPr>
              <a:t>System-wide power management actions are based on  power management features of individual components</a:t>
            </a:r>
          </a:p>
          <a:p>
            <a:r>
              <a:rPr lang="en-US" dirty="0" smtClean="0">
                <a:solidFill>
                  <a:srgbClr val="0070C0"/>
                </a:solidFill>
              </a:rPr>
              <a:t>Our focus: CPUs</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pic>
        <p:nvPicPr>
          <p:cNvPr id="5" name="Content Placeholder 3" descr="i7-system.gif"/>
          <p:cNvPicPr>
            <a:picLocks noChangeAspect="1"/>
          </p:cNvPicPr>
          <p:nvPr/>
        </p:nvPicPr>
        <p:blipFill>
          <a:blip r:embed="rId2" cstate="print"/>
          <a:stretch>
            <a:fillRect/>
          </a:stretch>
        </p:blipFill>
        <p:spPr>
          <a:xfrm>
            <a:off x="6172200" y="1219200"/>
            <a:ext cx="2238375" cy="3162300"/>
          </a:xfrm>
          <a:prstGeom prst="rect">
            <a:avLst/>
          </a:prstGeom>
        </p:spPr>
      </p:pic>
      <p:sp>
        <p:nvSpPr>
          <p:cNvPr id="6" name="TextBox 5"/>
          <p:cNvSpPr txBox="1"/>
          <p:nvPr/>
        </p:nvSpPr>
        <p:spPr>
          <a:xfrm>
            <a:off x="7848600" y="4038600"/>
            <a:ext cx="990600" cy="738664"/>
          </a:xfrm>
          <a:prstGeom prst="rect">
            <a:avLst/>
          </a:prstGeom>
          <a:noFill/>
        </p:spPr>
        <p:txBody>
          <a:bodyPr wrap="square" rtlCol="0">
            <a:spAutoFit/>
          </a:bodyPr>
          <a:lstStyle/>
          <a:p>
            <a:r>
              <a:rPr lang="en-US" sz="1400" dirty="0" smtClean="0"/>
              <a:t>PC system with Intel core i7 </a:t>
            </a:r>
            <a:endParaRPr lang="en-US"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Control EIST in Software?</a:t>
            </a:r>
            <a:endParaRPr lang="en-US" dirty="0"/>
          </a:p>
        </p:txBody>
      </p:sp>
      <p:sp>
        <p:nvSpPr>
          <p:cNvPr id="3" name="Content Placeholder 2"/>
          <p:cNvSpPr>
            <a:spLocks noGrp="1"/>
          </p:cNvSpPr>
          <p:nvPr>
            <p:ph idx="1"/>
          </p:nvPr>
        </p:nvSpPr>
        <p:spPr/>
        <p:txBody>
          <a:bodyPr>
            <a:normAutofit lnSpcReduction="10000"/>
          </a:bodyPr>
          <a:lstStyle/>
          <a:p>
            <a:r>
              <a:rPr lang="en-US" dirty="0" smtClean="0"/>
              <a:t>EIST is available or not?</a:t>
            </a:r>
          </a:p>
          <a:p>
            <a:pPr lvl="1"/>
            <a:r>
              <a:rPr lang="en-US" dirty="0" smtClean="0"/>
              <a:t>CPUID instruction, ECX feature bit 07</a:t>
            </a:r>
          </a:p>
          <a:p>
            <a:endParaRPr lang="en-US" dirty="0" smtClean="0"/>
          </a:p>
          <a:p>
            <a:r>
              <a:rPr lang="en-US" dirty="0" smtClean="0"/>
              <a:t>Enable EIST (in OS kernel)</a:t>
            </a:r>
          </a:p>
          <a:p>
            <a:pPr lvl="1"/>
            <a:r>
              <a:rPr lang="en-US" dirty="0" smtClean="0"/>
              <a:t>Set special register IA32_MISC_ENABLE bit 16</a:t>
            </a:r>
          </a:p>
          <a:p>
            <a:endParaRPr lang="en-US" dirty="0" smtClean="0"/>
          </a:p>
          <a:p>
            <a:r>
              <a:rPr lang="en-US" dirty="0" smtClean="0"/>
              <a:t>Change operational point (in OS kernel)</a:t>
            </a:r>
          </a:p>
          <a:p>
            <a:pPr lvl="1"/>
            <a:r>
              <a:rPr lang="en-US" dirty="0" smtClean="0"/>
              <a:t>Write operation point ID to special register IA32_PERF_CTL</a:t>
            </a:r>
          </a:p>
          <a:p>
            <a:pPr lvl="1"/>
            <a:r>
              <a:rPr lang="en-US" dirty="0" smtClean="0"/>
              <a:t>This ID is processor model specific</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EIST Availability</a:t>
            </a:r>
            <a:endParaRPr lang="en-US" dirty="0"/>
          </a:p>
        </p:txBody>
      </p:sp>
      <p:sp>
        <p:nvSpPr>
          <p:cNvPr id="3" name="Content Placeholder 2"/>
          <p:cNvSpPr>
            <a:spLocks noGrp="1"/>
          </p:cNvSpPr>
          <p:nvPr>
            <p:ph idx="1"/>
          </p:nvPr>
        </p:nvSpPr>
        <p:spPr/>
        <p:txBody>
          <a:bodyPr/>
          <a:lstStyle/>
          <a:p>
            <a:r>
              <a:rPr lang="en-US" dirty="0" smtClean="0"/>
              <a:t>Enhanced Intel SpeedStep® Technology is available in </a:t>
            </a:r>
          </a:p>
          <a:p>
            <a:pPr lvl="1"/>
            <a:r>
              <a:rPr lang="en-US" dirty="0" smtClean="0"/>
              <a:t>Pentium M processor</a:t>
            </a:r>
          </a:p>
          <a:p>
            <a:pPr lvl="1"/>
            <a:r>
              <a:rPr lang="en-US" dirty="0" smtClean="0"/>
              <a:t>Pentium 4</a:t>
            </a:r>
          </a:p>
          <a:p>
            <a:pPr lvl="1"/>
            <a:r>
              <a:rPr lang="en-US" dirty="0" smtClean="0"/>
              <a:t>Intel Xeon</a:t>
            </a:r>
          </a:p>
          <a:p>
            <a:pPr lvl="1"/>
            <a:r>
              <a:rPr lang="en-US" dirty="0" smtClean="0"/>
              <a:t>Intel® Core™ Solo</a:t>
            </a:r>
          </a:p>
          <a:p>
            <a:pPr lvl="1"/>
            <a:r>
              <a:rPr lang="en-US" dirty="0" smtClean="0"/>
              <a:t>Intel® Core™ Duo</a:t>
            </a:r>
          </a:p>
          <a:p>
            <a:pPr lvl="1"/>
            <a:r>
              <a:rPr lang="en-US" dirty="0" smtClean="0"/>
              <a:t>Intel® Atom™ </a:t>
            </a:r>
          </a:p>
          <a:p>
            <a:pPr lvl="1"/>
            <a:r>
              <a:rPr lang="en-US" dirty="0" smtClean="0"/>
              <a:t>Intel® Core™2 Duo</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ACPI Overview</a:t>
            </a:r>
          </a:p>
          <a:p>
            <a:r>
              <a:rPr lang="en-US" dirty="0" smtClean="0"/>
              <a:t>Enhanced Intel SpeedStep Technology (P-States)</a:t>
            </a:r>
          </a:p>
          <a:p>
            <a:r>
              <a:rPr lang="en-US" dirty="0" smtClean="0">
                <a:solidFill>
                  <a:srgbClr val="C00000"/>
                </a:solidFill>
              </a:rPr>
              <a:t>Low-Power Idle States (C-States)</a:t>
            </a:r>
          </a:p>
          <a:p>
            <a:r>
              <a:rPr lang="en-US" dirty="0" smtClean="0"/>
              <a:t>Multi-core considerations</a:t>
            </a:r>
          </a:p>
          <a:p>
            <a:r>
              <a:rPr lang="en-US" dirty="0" smtClean="0"/>
              <a:t>Summary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Low-Power Idle State</a:t>
            </a:r>
            <a:endParaRPr lang="en-US" dirty="0"/>
          </a:p>
        </p:txBody>
      </p:sp>
      <p:sp>
        <p:nvSpPr>
          <p:cNvPr id="3" name="Content Placeholder 2"/>
          <p:cNvSpPr>
            <a:spLocks noGrp="1"/>
          </p:cNvSpPr>
          <p:nvPr>
            <p:ph idx="1"/>
          </p:nvPr>
        </p:nvSpPr>
        <p:spPr/>
        <p:txBody>
          <a:bodyPr/>
          <a:lstStyle/>
          <a:p>
            <a:pPr marL="274320" lvl="1" indent="-274320">
              <a:buClr>
                <a:schemeClr val="accent3"/>
              </a:buClr>
              <a:buSzPct val="95000"/>
            </a:pPr>
            <a:r>
              <a:rPr lang="en-US" dirty="0" smtClean="0"/>
              <a:t>These are the idle C-State: </a:t>
            </a:r>
            <a:r>
              <a:rPr lang="en-US" b="1" dirty="0" smtClean="0">
                <a:solidFill>
                  <a:srgbClr val="0070C0"/>
                </a:solidFill>
                <a:latin typeface="Arial" pitchFamily="34" charset="0"/>
                <a:cs typeface="Arial" pitchFamily="34" charset="0"/>
              </a:rPr>
              <a:t>C1, …</a:t>
            </a:r>
            <a:endParaRPr lang="en-US" dirty="0" smtClean="0"/>
          </a:p>
          <a:p>
            <a:pPr lvl="1"/>
            <a:r>
              <a:rPr lang="en-US" dirty="0" smtClean="0"/>
              <a:t>CPU is not executing instructions in these C-states</a:t>
            </a:r>
          </a:p>
          <a:p>
            <a:pPr lvl="1"/>
            <a:endParaRPr lang="en-US" dirty="0" smtClean="0"/>
          </a:p>
          <a:p>
            <a:r>
              <a:rPr lang="en-US" dirty="0" smtClean="0"/>
              <a:t>Power saving mechanisms:</a:t>
            </a:r>
          </a:p>
          <a:p>
            <a:pPr lvl="1"/>
            <a:r>
              <a:rPr lang="en-US" dirty="0" smtClean="0"/>
              <a:t>Stop clock signal</a:t>
            </a:r>
          </a:p>
          <a:p>
            <a:pPr lvl="1"/>
            <a:r>
              <a:rPr lang="en-US" dirty="0" smtClean="0"/>
              <a:t>Flush and shutdown cache</a:t>
            </a:r>
          </a:p>
          <a:p>
            <a:pPr lvl="1"/>
            <a:r>
              <a:rPr lang="en-US" dirty="0" smtClean="0"/>
              <a:t>Turn off cores</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C-State in Intel Core i7 Processor</a:t>
            </a:r>
            <a:endParaRPr lang="en-US" dirty="0"/>
          </a:p>
        </p:txBody>
      </p:sp>
      <p:sp>
        <p:nvSpPr>
          <p:cNvPr id="3" name="Content Placeholder 2"/>
          <p:cNvSpPr>
            <a:spLocks noGrp="1"/>
          </p:cNvSpPr>
          <p:nvPr>
            <p:ph idx="1"/>
          </p:nvPr>
        </p:nvSpPr>
        <p:spPr/>
        <p:txBody>
          <a:bodyPr>
            <a:normAutofit/>
          </a:bodyPr>
          <a:lstStyle/>
          <a:p>
            <a:r>
              <a:rPr lang="en-US" sz="2400" b="1" dirty="0" smtClean="0"/>
              <a:t>Core </a:t>
            </a:r>
            <a:r>
              <a:rPr lang="en-US" sz="2400" b="1" dirty="0" smtClean="0">
                <a:latin typeface="Arial" pitchFamily="34" charset="0"/>
                <a:cs typeface="Arial" pitchFamily="34" charset="0"/>
              </a:rPr>
              <a:t>C0</a:t>
            </a:r>
            <a:r>
              <a:rPr lang="en-US" sz="2400" b="1" dirty="0" smtClean="0"/>
              <a:t> State</a:t>
            </a:r>
          </a:p>
          <a:p>
            <a:pPr lvl="1"/>
            <a:r>
              <a:rPr lang="en-US" sz="2000" dirty="0" smtClean="0"/>
              <a:t>The normal operating state of a core where code is being executed.</a:t>
            </a:r>
          </a:p>
          <a:p>
            <a:r>
              <a:rPr lang="en-US" sz="2400" b="1" dirty="0" smtClean="0"/>
              <a:t>Core </a:t>
            </a:r>
            <a:r>
              <a:rPr lang="en-US" sz="2400" b="1" dirty="0" smtClean="0">
                <a:latin typeface="Arial" pitchFamily="34" charset="0"/>
                <a:cs typeface="Arial" pitchFamily="34" charset="0"/>
              </a:rPr>
              <a:t>C1/C1E</a:t>
            </a:r>
            <a:r>
              <a:rPr lang="en-US" sz="2400" b="1" dirty="0" smtClean="0"/>
              <a:t> State</a:t>
            </a:r>
          </a:p>
          <a:p>
            <a:pPr lvl="1"/>
            <a:r>
              <a:rPr lang="en-US" sz="2000" dirty="0" smtClean="0"/>
              <a:t>The core halts;  it processes cache coherence snoops.</a:t>
            </a:r>
          </a:p>
          <a:p>
            <a:pPr lvl="1"/>
            <a:endParaRPr lang="en-US" sz="2000" dirty="0" smtClean="0"/>
          </a:p>
          <a:p>
            <a:pPr lvl="1"/>
            <a:r>
              <a:rPr lang="en-US" sz="2000" b="1" dirty="0" smtClean="0">
                <a:latin typeface="Arial" pitchFamily="34" charset="0"/>
                <a:cs typeface="Arial" pitchFamily="34" charset="0"/>
              </a:rPr>
              <a:t>C1E: </a:t>
            </a:r>
            <a:r>
              <a:rPr lang="en-US" sz="2000" dirty="0" smtClean="0"/>
              <a:t>if possible, reduce voltage and frequency to the lowest </a:t>
            </a:r>
          </a:p>
          <a:p>
            <a:pPr lvl="1"/>
            <a:endParaRPr lang="en-US" sz="2000" dirty="0" smtClean="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C-State in Intel Core i7 Processor</a:t>
            </a:r>
            <a:endParaRPr lang="en-US" dirty="0"/>
          </a:p>
        </p:txBody>
      </p:sp>
      <p:sp>
        <p:nvSpPr>
          <p:cNvPr id="3" name="Content Placeholder 2"/>
          <p:cNvSpPr>
            <a:spLocks noGrp="1"/>
          </p:cNvSpPr>
          <p:nvPr>
            <p:ph idx="1"/>
          </p:nvPr>
        </p:nvSpPr>
        <p:spPr/>
        <p:txBody>
          <a:bodyPr>
            <a:noAutofit/>
          </a:bodyPr>
          <a:lstStyle/>
          <a:p>
            <a:r>
              <a:rPr lang="en-US" sz="2400" b="1" dirty="0" smtClean="0"/>
              <a:t>Core </a:t>
            </a:r>
            <a:r>
              <a:rPr lang="en-US" sz="2400" b="1" dirty="0" smtClean="0">
                <a:latin typeface="Arial" pitchFamily="34" charset="0"/>
                <a:cs typeface="Arial" pitchFamily="34" charset="0"/>
              </a:rPr>
              <a:t>C0</a:t>
            </a:r>
            <a:r>
              <a:rPr lang="en-US" sz="2400" b="1" dirty="0" smtClean="0"/>
              <a:t> State</a:t>
            </a:r>
          </a:p>
          <a:p>
            <a:pPr lvl="1"/>
            <a:r>
              <a:rPr lang="en-US" sz="2000" dirty="0" smtClean="0"/>
              <a:t>The normal operating state of a core where code is being executed.</a:t>
            </a:r>
          </a:p>
          <a:p>
            <a:r>
              <a:rPr lang="en-US" sz="2400" b="1" dirty="0" smtClean="0"/>
              <a:t>Core </a:t>
            </a:r>
            <a:r>
              <a:rPr lang="en-US" sz="2400" b="1" dirty="0" smtClean="0">
                <a:latin typeface="Arial" pitchFamily="34" charset="0"/>
                <a:cs typeface="Arial" pitchFamily="34" charset="0"/>
              </a:rPr>
              <a:t>C1/C1E</a:t>
            </a:r>
            <a:r>
              <a:rPr lang="en-US" sz="2400" b="1" dirty="0" smtClean="0"/>
              <a:t> State</a:t>
            </a:r>
          </a:p>
          <a:p>
            <a:pPr lvl="1"/>
            <a:r>
              <a:rPr lang="en-US" sz="2000" dirty="0" smtClean="0"/>
              <a:t>The core halts;  it processes cache coherence snoops.</a:t>
            </a:r>
          </a:p>
          <a:p>
            <a:r>
              <a:rPr lang="en-US" sz="2400" b="1" dirty="0" smtClean="0"/>
              <a:t>Core </a:t>
            </a:r>
            <a:r>
              <a:rPr lang="en-US" sz="2400" b="1" dirty="0" smtClean="0">
                <a:latin typeface="Arial" pitchFamily="34" charset="0"/>
                <a:cs typeface="Arial" pitchFamily="34" charset="0"/>
              </a:rPr>
              <a:t>C3</a:t>
            </a:r>
            <a:r>
              <a:rPr lang="en-US" sz="2400" b="1" dirty="0" smtClean="0"/>
              <a:t> State</a:t>
            </a:r>
          </a:p>
          <a:p>
            <a:pPr lvl="1"/>
            <a:r>
              <a:rPr lang="en-US" sz="2000" dirty="0" smtClean="0"/>
              <a:t>The core flushes the contents of its L1 instruction cache, L1 data cache, and L2 cache to the shared L3 cache, while maintaining its architectural state. All core clocks are stopped at this point.  No snoops.</a:t>
            </a:r>
          </a:p>
          <a:p>
            <a:pPr lvl="1"/>
            <a:endParaRPr lang="en-US" sz="2000" dirty="0" smtClean="0"/>
          </a:p>
          <a:p>
            <a:pPr lvl="1"/>
            <a:r>
              <a:rPr lang="en-US" sz="2000" b="1" dirty="0" smtClean="0">
                <a:latin typeface="Arial" pitchFamily="34" charset="0"/>
                <a:cs typeface="Arial" pitchFamily="34" charset="0"/>
              </a:rPr>
              <a:t>C2 </a:t>
            </a:r>
            <a:r>
              <a:rPr lang="en-US" sz="2000" dirty="0" smtClean="0"/>
              <a:t>not defined.  The C-States are processor model specific.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C-State in Intel Core i7 Processor</a:t>
            </a:r>
            <a:endParaRPr lang="en-US" dirty="0"/>
          </a:p>
        </p:txBody>
      </p:sp>
      <p:sp>
        <p:nvSpPr>
          <p:cNvPr id="3" name="Content Placeholder 2"/>
          <p:cNvSpPr>
            <a:spLocks noGrp="1"/>
          </p:cNvSpPr>
          <p:nvPr>
            <p:ph idx="1"/>
          </p:nvPr>
        </p:nvSpPr>
        <p:spPr>
          <a:xfrm>
            <a:off x="457200" y="1935480"/>
            <a:ext cx="8229600" cy="4770120"/>
          </a:xfrm>
        </p:spPr>
        <p:txBody>
          <a:bodyPr>
            <a:normAutofit/>
          </a:bodyPr>
          <a:lstStyle/>
          <a:p>
            <a:r>
              <a:rPr lang="en-US" sz="2400" b="1" dirty="0" smtClean="0"/>
              <a:t>Core </a:t>
            </a:r>
            <a:r>
              <a:rPr lang="en-US" sz="2400" b="1" dirty="0" smtClean="0">
                <a:latin typeface="Arial" pitchFamily="34" charset="0"/>
                <a:cs typeface="Arial" pitchFamily="34" charset="0"/>
              </a:rPr>
              <a:t>C0</a:t>
            </a:r>
            <a:r>
              <a:rPr lang="en-US" sz="2400" b="1" dirty="0" smtClean="0"/>
              <a:t> State</a:t>
            </a:r>
          </a:p>
          <a:p>
            <a:pPr lvl="1"/>
            <a:r>
              <a:rPr lang="en-US" sz="2000" dirty="0" smtClean="0"/>
              <a:t>The normal operating state of a core where code is being executed.</a:t>
            </a:r>
          </a:p>
          <a:p>
            <a:r>
              <a:rPr lang="en-US" sz="2400" b="1" dirty="0" smtClean="0"/>
              <a:t>Core </a:t>
            </a:r>
            <a:r>
              <a:rPr lang="en-US" sz="2400" b="1" dirty="0" smtClean="0">
                <a:latin typeface="Arial" pitchFamily="34" charset="0"/>
                <a:cs typeface="Arial" pitchFamily="34" charset="0"/>
              </a:rPr>
              <a:t>C1/C1E</a:t>
            </a:r>
            <a:r>
              <a:rPr lang="en-US" sz="2400" b="1" dirty="0" smtClean="0"/>
              <a:t> State</a:t>
            </a:r>
          </a:p>
          <a:p>
            <a:pPr lvl="1"/>
            <a:r>
              <a:rPr lang="en-US" sz="2000" dirty="0" smtClean="0"/>
              <a:t>The core halts;  it processes cache coherence snoops.</a:t>
            </a:r>
          </a:p>
          <a:p>
            <a:r>
              <a:rPr lang="en-US" sz="2400" b="1" dirty="0" smtClean="0"/>
              <a:t>Core </a:t>
            </a:r>
            <a:r>
              <a:rPr lang="en-US" sz="2400" b="1" dirty="0" smtClean="0">
                <a:latin typeface="Arial" pitchFamily="34" charset="0"/>
                <a:cs typeface="Arial" pitchFamily="34" charset="0"/>
              </a:rPr>
              <a:t>C3</a:t>
            </a:r>
            <a:r>
              <a:rPr lang="en-US" sz="2400" b="1" dirty="0" smtClean="0"/>
              <a:t> State</a:t>
            </a:r>
          </a:p>
          <a:p>
            <a:pPr lvl="1"/>
            <a:r>
              <a:rPr lang="en-US" sz="2000" dirty="0" smtClean="0"/>
              <a:t>The core flushes the contents of its L1 instruction cache, L1 data cache, and L2 cache to the shared L3 cache, while maintaining its architectural state. All core clocks are stopped at this point.  No snoops.</a:t>
            </a:r>
          </a:p>
          <a:p>
            <a:r>
              <a:rPr lang="en-US" sz="2400" b="1" dirty="0" smtClean="0"/>
              <a:t>Core </a:t>
            </a:r>
            <a:r>
              <a:rPr lang="en-US" sz="2400" b="1" dirty="0" smtClean="0">
                <a:latin typeface="Arial" pitchFamily="34" charset="0"/>
                <a:cs typeface="Arial" pitchFamily="34" charset="0"/>
              </a:rPr>
              <a:t>C6 </a:t>
            </a:r>
            <a:r>
              <a:rPr lang="en-US" sz="2400" b="1" dirty="0" smtClean="0"/>
              <a:t>State</a:t>
            </a:r>
          </a:p>
          <a:p>
            <a:pPr lvl="1"/>
            <a:r>
              <a:rPr lang="en-US" sz="2000" dirty="0" smtClean="0"/>
              <a:t>Before entering core C6, the core will save its architectural state to a dedicated SRAM on chip. Once complete, a core will have its voltage reduced to zero volts. </a:t>
            </a:r>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C-State Transition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pic>
        <p:nvPicPr>
          <p:cNvPr id="4098" name="Picture 2"/>
          <p:cNvPicPr>
            <a:picLocks noChangeAspect="1" noChangeArrowheads="1"/>
          </p:cNvPicPr>
          <p:nvPr/>
        </p:nvPicPr>
        <p:blipFill>
          <a:blip r:embed="rId2" cstate="print"/>
          <a:srcRect/>
          <a:stretch>
            <a:fillRect/>
          </a:stretch>
        </p:blipFill>
        <p:spPr bwMode="auto">
          <a:xfrm>
            <a:off x="990600" y="1905000"/>
            <a:ext cx="7124700" cy="3571875"/>
          </a:xfrm>
          <a:prstGeom prst="rect">
            <a:avLst/>
          </a:prstGeom>
          <a:noFill/>
          <a:ln w="9525">
            <a:noFill/>
            <a:miter lim="800000"/>
            <a:headEnd/>
            <a:tailEnd/>
          </a:ln>
        </p:spPr>
      </p:pic>
      <p:sp>
        <p:nvSpPr>
          <p:cNvPr id="6" name="TextBox 5"/>
          <p:cNvSpPr txBox="1"/>
          <p:nvPr/>
        </p:nvSpPr>
        <p:spPr>
          <a:xfrm>
            <a:off x="762000" y="5943600"/>
            <a:ext cx="7924800" cy="646331"/>
          </a:xfrm>
          <a:prstGeom prst="rect">
            <a:avLst/>
          </a:prstGeom>
          <a:noFill/>
        </p:spPr>
        <p:txBody>
          <a:bodyPr wrap="square" rtlCol="0">
            <a:spAutoFit/>
          </a:bodyPr>
          <a:lstStyle/>
          <a:p>
            <a:r>
              <a:rPr lang="en-US" dirty="0" err="1" smtClean="0"/>
              <a:t>hlt</a:t>
            </a:r>
            <a:r>
              <a:rPr lang="en-US" dirty="0" smtClean="0"/>
              <a:t> or </a:t>
            </a:r>
            <a:r>
              <a:rPr lang="en-US" dirty="0" err="1" smtClean="0"/>
              <a:t>mwait</a:t>
            </a:r>
            <a:r>
              <a:rPr lang="en-US" dirty="0" smtClean="0"/>
              <a:t> instruction triggers the transition to lower power states</a:t>
            </a:r>
          </a:p>
          <a:p>
            <a:r>
              <a:rPr lang="en-US" dirty="0" smtClean="0"/>
              <a:t>Interrupts  (among others) triggers the transition to </a:t>
            </a:r>
            <a:r>
              <a:rPr lang="en-US" dirty="0" smtClean="0">
                <a:latin typeface="Arial" pitchFamily="34" charset="0"/>
                <a:cs typeface="Arial" pitchFamily="34" charset="0"/>
              </a:rPr>
              <a:t>C0</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C-State Availability</a:t>
            </a:r>
            <a:endParaRPr lang="en-US" dirty="0"/>
          </a:p>
        </p:txBody>
      </p:sp>
      <p:sp>
        <p:nvSpPr>
          <p:cNvPr id="3" name="Content Placeholder 2"/>
          <p:cNvSpPr>
            <a:spLocks noGrp="1"/>
          </p:cNvSpPr>
          <p:nvPr>
            <p:ph idx="1"/>
          </p:nvPr>
        </p:nvSpPr>
        <p:spPr/>
        <p:txBody>
          <a:bodyPr>
            <a:normAutofit/>
          </a:bodyPr>
          <a:lstStyle/>
          <a:p>
            <a:r>
              <a:rPr lang="en-US" sz="2800" b="1" dirty="0" smtClean="0">
                <a:latin typeface="Arial" pitchFamily="34" charset="0"/>
                <a:cs typeface="Arial" pitchFamily="34" charset="0"/>
              </a:rPr>
              <a:t>C0</a:t>
            </a:r>
            <a:r>
              <a:rPr lang="en-US" sz="2800" dirty="0" smtClean="0">
                <a:latin typeface="Arial" pitchFamily="34" charset="0"/>
                <a:cs typeface="Arial" pitchFamily="34" charset="0"/>
              </a:rPr>
              <a:t> is always available</a:t>
            </a:r>
          </a:p>
          <a:p>
            <a:r>
              <a:rPr lang="en-US" sz="2800" dirty="0" smtClean="0">
                <a:latin typeface="Arial" pitchFamily="34" charset="0"/>
                <a:cs typeface="Arial" pitchFamily="34" charset="0"/>
              </a:rPr>
              <a:t>The low </a:t>
            </a:r>
            <a:r>
              <a:rPr lang="en-US" sz="2800" smtClean="0">
                <a:latin typeface="Arial" pitchFamily="34" charset="0"/>
                <a:cs typeface="Arial" pitchFamily="34" charset="0"/>
              </a:rPr>
              <a:t>power idle C-States </a:t>
            </a:r>
            <a:r>
              <a:rPr lang="en-US" sz="2800" dirty="0" smtClean="0">
                <a:latin typeface="Arial" pitchFamily="34" charset="0"/>
                <a:cs typeface="Arial" pitchFamily="34" charset="0"/>
              </a:rPr>
              <a:t>are processor model specific</a:t>
            </a:r>
          </a:p>
          <a:p>
            <a:pPr lvl="1"/>
            <a:r>
              <a:rPr lang="en-US" dirty="0" smtClean="0">
                <a:latin typeface="Arial" pitchFamily="34" charset="0"/>
                <a:cs typeface="Arial" pitchFamily="34" charset="0"/>
              </a:rPr>
              <a:t>Described in processor data sheet.</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ACPI Overview</a:t>
            </a:r>
          </a:p>
          <a:p>
            <a:r>
              <a:rPr lang="en-US" dirty="0" smtClean="0"/>
              <a:t>Enhanced Intel SpeedStep Technology (P-States)</a:t>
            </a:r>
          </a:p>
          <a:p>
            <a:r>
              <a:rPr lang="en-US" dirty="0" smtClean="0"/>
              <a:t>Low-Power Idle States (C-States)</a:t>
            </a:r>
          </a:p>
          <a:p>
            <a:r>
              <a:rPr lang="en-US" dirty="0" smtClean="0">
                <a:solidFill>
                  <a:srgbClr val="C00000"/>
                </a:solidFill>
              </a:rPr>
              <a:t>Multi-core considerations</a:t>
            </a:r>
          </a:p>
          <a:p>
            <a:pPr lvl="1"/>
            <a:r>
              <a:rPr lang="en-US" dirty="0" smtClean="0"/>
              <a:t>P-States</a:t>
            </a:r>
          </a:p>
          <a:p>
            <a:pPr lvl="1"/>
            <a:r>
              <a:rPr lang="en-US" dirty="0" smtClean="0"/>
              <a:t>C-States</a:t>
            </a:r>
          </a:p>
          <a:p>
            <a:pPr lvl="1"/>
            <a:r>
              <a:rPr lang="en-US" dirty="0" smtClean="0"/>
              <a:t>Intel Turbo Boost Technology</a:t>
            </a:r>
          </a:p>
          <a:p>
            <a:r>
              <a:rPr lang="en-US" dirty="0" smtClean="0"/>
              <a:t>Summary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CPU Power Management?</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Save power</a:t>
            </a:r>
          </a:p>
          <a:p>
            <a:pPr lvl="1"/>
            <a:r>
              <a:rPr lang="en-US" dirty="0" smtClean="0"/>
              <a:t>For mobile devices: longer battery life</a:t>
            </a:r>
          </a:p>
          <a:p>
            <a:pPr lvl="1"/>
            <a:r>
              <a:rPr lang="en-US" dirty="0" smtClean="0"/>
              <a:t>For servers: lower operational cost</a:t>
            </a:r>
          </a:p>
          <a:p>
            <a:pPr lvl="1"/>
            <a:r>
              <a:rPr lang="en-US" dirty="0" smtClean="0"/>
              <a:t>More environmentally friendly</a:t>
            </a:r>
          </a:p>
          <a:p>
            <a:pPr lvl="1"/>
            <a:endParaRPr lang="en-US" dirty="0" smtClean="0"/>
          </a:p>
          <a:p>
            <a:r>
              <a:rPr lang="en-US" dirty="0" smtClean="0">
                <a:solidFill>
                  <a:srgbClr val="0070C0"/>
                </a:solidFill>
              </a:rPr>
              <a:t>Thermal management (less obvious but very important)</a:t>
            </a:r>
          </a:p>
          <a:p>
            <a:pPr lvl="1"/>
            <a:r>
              <a:rPr lang="en-US" dirty="0" smtClean="0"/>
              <a:t>Higher power </a:t>
            </a:r>
            <a:r>
              <a:rPr lang="en-US" dirty="0" smtClean="0">
                <a:sym typeface="Wingdings" pitchFamily="2" charset="2"/>
              </a:rPr>
              <a:t> more heat  higher temperature</a:t>
            </a:r>
          </a:p>
          <a:p>
            <a:pPr lvl="1"/>
            <a:r>
              <a:rPr lang="en-US" dirty="0" smtClean="0">
                <a:sym typeface="Wingdings" pitchFamily="2" charset="2"/>
              </a:rPr>
              <a:t>Maximum operating temperature</a:t>
            </a:r>
          </a:p>
          <a:p>
            <a:pPr lvl="2"/>
            <a:r>
              <a:rPr lang="en-US" dirty="0" smtClean="0">
                <a:sym typeface="Wingdings" pitchFamily="2" charset="2"/>
              </a:rPr>
              <a:t>Beyond this temperature, transistors may not operate correctly.  Then one sees weird bugs, or even system crashes.</a:t>
            </a:r>
          </a:p>
          <a:p>
            <a:pPr lvl="2"/>
            <a:r>
              <a:rPr lang="en-US" dirty="0" smtClean="0">
                <a:sym typeface="Wingdings" pitchFamily="2" charset="2"/>
              </a:rPr>
              <a:t>Running CPU at too high temperature reduces the CPU life.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Multi-core Chip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pic>
        <p:nvPicPr>
          <p:cNvPr id="5122" name="Picture 2"/>
          <p:cNvPicPr>
            <a:picLocks noGrp="1" noChangeAspect="1" noChangeArrowheads="1"/>
          </p:cNvPicPr>
          <p:nvPr>
            <p:ph idx="1"/>
          </p:nvPr>
        </p:nvPicPr>
        <p:blipFill>
          <a:blip r:embed="rId2" cstate="print"/>
          <a:srcRect l="13195" t="15255" r="11595" b="20394"/>
          <a:stretch>
            <a:fillRect/>
          </a:stretch>
        </p:blipFill>
        <p:spPr bwMode="auto">
          <a:xfrm>
            <a:off x="2514600" y="2209800"/>
            <a:ext cx="3581400" cy="2286000"/>
          </a:xfrm>
          <a:prstGeom prst="rect">
            <a:avLst/>
          </a:prstGeom>
          <a:noFill/>
          <a:ln w="9525">
            <a:noFill/>
            <a:miter lim="800000"/>
            <a:headEnd/>
            <a:tailEnd/>
          </a:ln>
        </p:spPr>
      </p:pic>
      <p:sp>
        <p:nvSpPr>
          <p:cNvPr id="6" name="TextBox 5"/>
          <p:cNvSpPr txBox="1"/>
          <p:nvPr/>
        </p:nvSpPr>
        <p:spPr>
          <a:xfrm>
            <a:off x="1752600" y="4648200"/>
            <a:ext cx="5105400" cy="369332"/>
          </a:xfrm>
          <a:prstGeom prst="rect">
            <a:avLst/>
          </a:prstGeom>
          <a:noFill/>
        </p:spPr>
        <p:txBody>
          <a:bodyPr wrap="square" rtlCol="0">
            <a:spAutoFit/>
          </a:bodyPr>
          <a:lstStyle/>
          <a:p>
            <a:pPr algn="ctr"/>
            <a:r>
              <a:rPr lang="en-US" dirty="0" smtClean="0"/>
              <a:t>4-core CPU (Nehalem)</a:t>
            </a:r>
            <a:endParaRPr lang="en-US" dirty="0"/>
          </a:p>
        </p:txBody>
      </p:sp>
      <p:sp>
        <p:nvSpPr>
          <p:cNvPr id="7" name="TextBox 6"/>
          <p:cNvSpPr txBox="1"/>
          <p:nvPr/>
        </p:nvSpPr>
        <p:spPr>
          <a:xfrm>
            <a:off x="1447800" y="5257800"/>
            <a:ext cx="6477000" cy="830997"/>
          </a:xfrm>
          <a:prstGeom prst="rect">
            <a:avLst/>
          </a:prstGeom>
          <a:noFill/>
        </p:spPr>
        <p:txBody>
          <a:bodyPr wrap="square" rtlCol="0">
            <a:spAutoFit/>
          </a:bodyPr>
          <a:lstStyle/>
          <a:p>
            <a:r>
              <a:rPr lang="en-US" sz="2400" dirty="0" smtClean="0"/>
              <a:t>Question: can we set the individual core’s p-state and c-state?</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P-State: Enhanced Intel SpeedStep Technology </a:t>
            </a:r>
            <a:endParaRPr lang="en-US" dirty="0"/>
          </a:p>
        </p:txBody>
      </p:sp>
      <p:sp>
        <p:nvSpPr>
          <p:cNvPr id="3" name="Content Placeholder 2"/>
          <p:cNvSpPr>
            <a:spLocks noGrp="1"/>
          </p:cNvSpPr>
          <p:nvPr>
            <p:ph idx="1"/>
          </p:nvPr>
        </p:nvSpPr>
        <p:spPr/>
        <p:txBody>
          <a:bodyPr>
            <a:normAutofit/>
          </a:bodyPr>
          <a:lstStyle/>
          <a:p>
            <a:r>
              <a:rPr lang="en-US" dirty="0" smtClean="0"/>
              <a:t>Dynamic frequency and voltage scaling</a:t>
            </a:r>
          </a:p>
          <a:p>
            <a:pPr lvl="1"/>
            <a:r>
              <a:rPr lang="en-US" dirty="0" smtClean="0"/>
              <a:t>Current Intel processors use the same frequency and voltage for all the cores</a:t>
            </a:r>
          </a:p>
          <a:p>
            <a:pPr lvl="1"/>
            <a:r>
              <a:rPr lang="en-US" dirty="0" smtClean="0"/>
              <a:t>Therefore, it is impossible to actually run different cores at different p-states.</a:t>
            </a:r>
          </a:p>
          <a:p>
            <a:endParaRPr lang="en-US" dirty="0" smtClean="0"/>
          </a:p>
          <a:p>
            <a:r>
              <a:rPr lang="en-US" dirty="0" smtClean="0">
                <a:solidFill>
                  <a:srgbClr val="C00000"/>
                </a:solidFill>
              </a:rPr>
              <a:t>Processor p-state = MIN (core desired p-states)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C-State: Low-Power Idle States</a:t>
            </a:r>
            <a:endParaRPr lang="en-US" dirty="0"/>
          </a:p>
        </p:txBody>
      </p:sp>
      <p:sp>
        <p:nvSpPr>
          <p:cNvPr id="3" name="Content Placeholder 2"/>
          <p:cNvSpPr>
            <a:spLocks noGrp="1"/>
          </p:cNvSpPr>
          <p:nvPr>
            <p:ph idx="1"/>
          </p:nvPr>
        </p:nvSpPr>
        <p:spPr/>
        <p:txBody>
          <a:bodyPr/>
          <a:lstStyle/>
          <a:p>
            <a:r>
              <a:rPr lang="en-US" dirty="0" smtClean="0"/>
              <a:t>The actions are:</a:t>
            </a:r>
          </a:p>
          <a:p>
            <a:pPr lvl="1"/>
            <a:r>
              <a:rPr lang="en-US" dirty="0" smtClean="0"/>
              <a:t>Halting the execution</a:t>
            </a:r>
          </a:p>
          <a:p>
            <a:pPr lvl="1"/>
            <a:r>
              <a:rPr lang="en-US" dirty="0" smtClean="0"/>
              <a:t>Flushing cache</a:t>
            </a:r>
          </a:p>
          <a:p>
            <a:pPr lvl="1"/>
            <a:r>
              <a:rPr lang="en-US" dirty="0" smtClean="0"/>
              <a:t>Stopping clock …</a:t>
            </a:r>
          </a:p>
          <a:p>
            <a:pPr lvl="1"/>
            <a:endParaRPr lang="en-US" dirty="0" smtClean="0"/>
          </a:p>
          <a:p>
            <a:r>
              <a:rPr lang="en-US" dirty="0" smtClean="0"/>
              <a:t>These actions can be performed on individual cores</a:t>
            </a:r>
          </a:p>
          <a:p>
            <a:endParaRPr lang="en-US" dirty="0" smtClean="0"/>
          </a:p>
          <a:p>
            <a:r>
              <a:rPr lang="en-US" dirty="0" smtClean="0">
                <a:solidFill>
                  <a:srgbClr val="C00000"/>
                </a:solidFill>
              </a:rPr>
              <a:t>Different cores can have different C-State</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C1E?</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C1E</a:t>
            </a:r>
            <a:r>
              <a:rPr lang="en-US" dirty="0" smtClean="0"/>
              <a:t> is </a:t>
            </a:r>
            <a:r>
              <a:rPr lang="en-US" dirty="0" smtClean="0">
                <a:latin typeface="Arial" pitchFamily="34" charset="0"/>
                <a:cs typeface="Arial" pitchFamily="34" charset="0"/>
              </a:rPr>
              <a:t>C1</a:t>
            </a:r>
            <a:r>
              <a:rPr lang="en-US" dirty="0" smtClean="0"/>
              <a:t> + the lowest frequency P-state</a:t>
            </a:r>
          </a:p>
          <a:p>
            <a:endParaRPr lang="en-US" dirty="0" smtClean="0"/>
          </a:p>
          <a:p>
            <a:r>
              <a:rPr lang="en-US" dirty="0" smtClean="0"/>
              <a:t>Therefore, </a:t>
            </a:r>
            <a:r>
              <a:rPr lang="en-US" dirty="0" smtClean="0">
                <a:latin typeface="Arial" pitchFamily="34" charset="0"/>
                <a:cs typeface="Arial" pitchFamily="34" charset="0"/>
              </a:rPr>
              <a:t>C1E</a:t>
            </a:r>
            <a:r>
              <a:rPr lang="en-US" dirty="0" smtClean="0"/>
              <a:t> is only used when all the cores are in </a:t>
            </a:r>
            <a:r>
              <a:rPr lang="en-US" dirty="0" smtClean="0">
                <a:latin typeface="Arial" pitchFamily="34" charset="0"/>
                <a:cs typeface="Arial" pitchFamily="34" charset="0"/>
              </a:rPr>
              <a:t>C1E.</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about C-State for Hyper Threading?</a:t>
            </a:r>
            <a:endParaRPr lang="en-US" dirty="0"/>
          </a:p>
        </p:txBody>
      </p:sp>
      <p:sp>
        <p:nvSpPr>
          <p:cNvPr id="3" name="Content Placeholder 2"/>
          <p:cNvSpPr>
            <a:spLocks noGrp="1"/>
          </p:cNvSpPr>
          <p:nvPr>
            <p:ph idx="1"/>
          </p:nvPr>
        </p:nvSpPr>
        <p:spPr/>
        <p:txBody>
          <a:bodyPr/>
          <a:lstStyle/>
          <a:p>
            <a:r>
              <a:rPr lang="en-US" dirty="0" smtClean="0"/>
              <a:t>There can be two hardware threads per core</a:t>
            </a:r>
          </a:p>
          <a:p>
            <a:r>
              <a:rPr lang="en-US" dirty="0" smtClean="0"/>
              <a:t>Each thread may use </a:t>
            </a:r>
            <a:r>
              <a:rPr lang="en-US" dirty="0" err="1" smtClean="0"/>
              <a:t>mwait</a:t>
            </a:r>
            <a:r>
              <a:rPr lang="en-US" dirty="0" smtClean="0"/>
              <a:t> instruction to specify the desired C-state</a:t>
            </a:r>
          </a:p>
          <a:p>
            <a:r>
              <a:rPr lang="en-US" dirty="0" smtClean="0"/>
              <a:t>However, the C-state action cannot be performed for individual threads</a:t>
            </a:r>
          </a:p>
          <a:p>
            <a:endParaRPr lang="en-US" dirty="0" smtClean="0"/>
          </a:p>
          <a:p>
            <a:r>
              <a:rPr lang="en-US" dirty="0" smtClean="0">
                <a:solidFill>
                  <a:srgbClr val="C00000"/>
                </a:solidFill>
              </a:rPr>
              <a:t>core c-state = MIN (thread c-state)</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Optimization Guideline</a:t>
            </a:r>
            <a:endParaRPr lang="en-US" dirty="0"/>
          </a:p>
        </p:txBody>
      </p:sp>
      <p:sp>
        <p:nvSpPr>
          <p:cNvPr id="3" name="Content Placeholder 2"/>
          <p:cNvSpPr>
            <a:spLocks noGrp="1"/>
          </p:cNvSpPr>
          <p:nvPr>
            <p:ph idx="1"/>
          </p:nvPr>
        </p:nvSpPr>
        <p:spPr/>
        <p:txBody>
          <a:bodyPr/>
          <a:lstStyle/>
          <a:p>
            <a:r>
              <a:rPr lang="en-US" dirty="0" smtClean="0"/>
              <a:t>In general, it is better to use the cores evenly</a:t>
            </a:r>
          </a:p>
          <a:p>
            <a:pPr lvl="1"/>
            <a:r>
              <a:rPr lang="en-US" dirty="0" smtClean="0"/>
              <a:t>Distribute computations so that the cores have similar utilization</a:t>
            </a:r>
          </a:p>
          <a:p>
            <a:pPr lvl="1"/>
            <a:r>
              <a:rPr lang="en-US" dirty="0" smtClean="0"/>
              <a:t>Then all the cores can go into the same P-State</a:t>
            </a:r>
          </a:p>
          <a:p>
            <a:pPr lvl="1"/>
            <a:r>
              <a:rPr lang="en-US" dirty="0" smtClean="0"/>
              <a:t>The processor can actually go into the P-State</a:t>
            </a:r>
          </a:p>
          <a:p>
            <a:pPr lvl="1"/>
            <a:endParaRPr lang="en-US" dirty="0" smtClean="0"/>
          </a:p>
          <a:p>
            <a:pPr>
              <a:buNone/>
            </a:pPr>
            <a:r>
              <a:rPr lang="en-US" dirty="0" smtClean="0">
                <a:solidFill>
                  <a:srgbClr val="0070C0"/>
                </a:solidFill>
                <a:sym typeface="Wingdings"/>
              </a:rPr>
              <a:t></a:t>
            </a:r>
            <a:r>
              <a:rPr lang="en-US" dirty="0" smtClean="0">
                <a:solidFill>
                  <a:srgbClr val="0070C0"/>
                </a:solidFill>
              </a:rPr>
              <a:t>For single-threaded application, there is a new Intel processor feature</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Turbo Boost Technology</a:t>
            </a:r>
            <a:endParaRPr lang="en-US" dirty="0"/>
          </a:p>
        </p:txBody>
      </p:sp>
      <p:sp>
        <p:nvSpPr>
          <p:cNvPr id="3" name="Content Placeholder 2"/>
          <p:cNvSpPr>
            <a:spLocks noGrp="1"/>
          </p:cNvSpPr>
          <p:nvPr>
            <p:ph idx="1"/>
          </p:nvPr>
        </p:nvSpPr>
        <p:spPr/>
        <p:txBody>
          <a:bodyPr>
            <a:normAutofit lnSpcReduction="10000"/>
          </a:bodyPr>
          <a:lstStyle/>
          <a:p>
            <a:r>
              <a:rPr lang="en-US" dirty="0" smtClean="0"/>
              <a:t>Basic idea:</a:t>
            </a:r>
          </a:p>
          <a:p>
            <a:pPr lvl="1"/>
            <a:r>
              <a:rPr lang="en-US" dirty="0" smtClean="0"/>
              <a:t>Processor frequency is fundamentally limited by the operating temperature</a:t>
            </a:r>
          </a:p>
          <a:p>
            <a:pPr lvl="1"/>
            <a:r>
              <a:rPr lang="en-US" dirty="0" smtClean="0"/>
              <a:t>If there is head-room in operating temperature, one can increase the processor frequency to  achieve higher performance</a:t>
            </a:r>
          </a:p>
          <a:p>
            <a:endParaRPr lang="en-US" dirty="0" smtClean="0"/>
          </a:p>
          <a:p>
            <a:r>
              <a:rPr lang="en-US" dirty="0" smtClean="0"/>
              <a:t>Intel Turbo Boost Technology:</a:t>
            </a:r>
          </a:p>
          <a:p>
            <a:pPr lvl="1"/>
            <a:r>
              <a:rPr lang="en-US" dirty="0" smtClean="0"/>
              <a:t>All but one core are in </a:t>
            </a:r>
            <a:r>
              <a:rPr lang="en-US" dirty="0" smtClean="0">
                <a:latin typeface="Arial" pitchFamily="34" charset="0"/>
                <a:cs typeface="Arial" pitchFamily="34" charset="0"/>
              </a:rPr>
              <a:t>C3/C6</a:t>
            </a:r>
          </a:p>
          <a:p>
            <a:pPr lvl="1"/>
            <a:r>
              <a:rPr lang="en-US" dirty="0" smtClean="0"/>
              <a:t>Automatically increase frequency given temperature and other constraints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ACPI defines a standard interface for operating systems to utilize hardware power features</a:t>
            </a:r>
          </a:p>
          <a:p>
            <a:pPr lvl="1"/>
            <a:r>
              <a:rPr lang="en-US" dirty="0" smtClean="0"/>
              <a:t>Supported by most OS, e.g., Linux, Windows</a:t>
            </a:r>
          </a:p>
          <a:p>
            <a:r>
              <a:rPr lang="en-US" dirty="0" smtClean="0"/>
              <a:t>CPUs, BIOS, and software drivers combined to support the ACPI interface</a:t>
            </a:r>
          </a:p>
          <a:p>
            <a:endParaRPr lang="en-US" dirty="0" smtClean="0"/>
          </a:p>
          <a:p>
            <a:r>
              <a:rPr lang="en-US" dirty="0" smtClean="0"/>
              <a:t>Intel processor power features:</a:t>
            </a:r>
          </a:p>
          <a:p>
            <a:pPr lvl="1"/>
            <a:r>
              <a:rPr lang="en-US" dirty="0" smtClean="0"/>
              <a:t>Enhanced Intel SpeedStep Technology: P-State</a:t>
            </a:r>
          </a:p>
          <a:p>
            <a:pPr lvl="1"/>
            <a:r>
              <a:rPr lang="en-US" dirty="0" smtClean="0"/>
              <a:t>Low power idle states: C-State</a:t>
            </a:r>
          </a:p>
          <a:p>
            <a:pPr lvl="1"/>
            <a:r>
              <a:rPr lang="en-US" dirty="0" smtClean="0"/>
              <a:t>Intel Turbo Boost Technology: not in ACPI standard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2400" dirty="0" smtClean="0">
                <a:latin typeface="Times New Roman" pitchFamily="18" charset="0"/>
                <a:cs typeface="Times New Roman" pitchFamily="18" charset="0"/>
              </a:rPr>
              <a:t>http://www.acpi.info</a:t>
            </a:r>
          </a:p>
          <a:p>
            <a:pPr marL="457200" indent="-457200">
              <a:buFont typeface="+mj-lt"/>
              <a:buAutoNum type="arabicPeriod"/>
            </a:pPr>
            <a:r>
              <a:rPr lang="en-US" sz="2400" dirty="0" smtClean="0">
                <a:latin typeface="Times New Roman" pitchFamily="18" charset="0"/>
                <a:cs typeface="Times New Roman" pitchFamily="18" charset="0"/>
              </a:rPr>
              <a:t>“Intel® 64 and IA-32 Architectures Software  Developer’s Manual”.  Volume 3A: System Programming Guide. Order Number: 253668-033US. December 2009. Chapter  14.</a:t>
            </a:r>
          </a:p>
          <a:p>
            <a:pPr marL="457200" indent="-457200">
              <a:buFont typeface="+mj-lt"/>
              <a:buAutoNum type="arabicPeriod"/>
            </a:pPr>
            <a:r>
              <a:rPr lang="en-US" sz="2400" dirty="0" smtClean="0">
                <a:latin typeface="Times New Roman" pitchFamily="18" charset="0"/>
                <a:cs typeface="Times New Roman" pitchFamily="18" charset="0"/>
              </a:rPr>
              <a:t>“Intel® 64 and IA-32 Architectures Optimization Reference Manual”. Order Number: 248966-020. November 2009.  Chapter  11.</a:t>
            </a:r>
          </a:p>
          <a:p>
            <a:pPr marL="457200" indent="-457200">
              <a:buFont typeface="+mj-lt"/>
              <a:buAutoNum type="arabicPeriod"/>
            </a:pPr>
            <a:r>
              <a:rPr lang="en-US" sz="2400" dirty="0" smtClean="0">
                <a:latin typeface="Times New Roman" pitchFamily="18" charset="0"/>
                <a:cs typeface="Times New Roman" pitchFamily="18" charset="0"/>
              </a:rPr>
              <a:t>“Enhanced Intel® </a:t>
            </a:r>
            <a:r>
              <a:rPr lang="en-US" sz="2400" dirty="0" err="1" smtClean="0">
                <a:latin typeface="Times New Roman" pitchFamily="18" charset="0"/>
                <a:cs typeface="Times New Roman" pitchFamily="18" charset="0"/>
              </a:rPr>
              <a:t>SpeedStep</a:t>
            </a:r>
            <a:r>
              <a:rPr lang="en-US" sz="2400" dirty="0" smtClean="0">
                <a:latin typeface="Times New Roman" pitchFamily="18" charset="0"/>
                <a:cs typeface="Times New Roman" pitchFamily="18" charset="0"/>
              </a:rPr>
              <a:t>® Technology for the Intel® Pentium® M Processor”. Order Number: 301170-001. March 2004. </a:t>
            </a:r>
          </a:p>
          <a:p>
            <a:pPr marL="457200" indent="-457200">
              <a:buFont typeface="+mj-lt"/>
              <a:buAutoNum type="arabicPeriod"/>
            </a:pPr>
            <a:r>
              <a:rPr lang="en-US" sz="2400" dirty="0" smtClean="0">
                <a:latin typeface="Times New Roman" pitchFamily="18" charset="0"/>
                <a:cs typeface="Times New Roman" pitchFamily="18" charset="0"/>
              </a:rPr>
              <a:t>“Intel® Core™ i7-800 and i5-700 Desktop Processor Series, Datasheet – Volume 1”. September 2009.  Chapter 4.</a:t>
            </a:r>
          </a:p>
          <a:p>
            <a:pPr marL="457200" indent="-457200">
              <a:buFont typeface="+mj-lt"/>
              <a:buAutoNum type="arabicPeriod"/>
            </a:pPr>
            <a:endParaRPr lang="en-US" sz="2400" dirty="0" smtClean="0">
              <a:latin typeface="Times New Roman" pitchFamily="18" charset="0"/>
              <a:cs typeface="Times New Roman" pitchFamily="18" charset="0"/>
            </a:endParaRPr>
          </a:p>
          <a:p>
            <a:pPr marL="457200" indent="-457200">
              <a:buFont typeface="+mj-lt"/>
              <a:buAutoNum type="arabicPeriod"/>
            </a:pP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endParaRPr lang="en-US" sz="4000" dirty="0" smtClean="0"/>
          </a:p>
          <a:p>
            <a:pPr>
              <a:buNone/>
            </a:pPr>
            <a:endParaRPr lang="en-US" sz="4000" dirty="0" smtClean="0"/>
          </a:p>
          <a:p>
            <a:pPr algn="ctr">
              <a:buNone/>
            </a:pPr>
            <a:r>
              <a:rPr lang="en-US" sz="4000" dirty="0" smtClean="0"/>
              <a:t>Thank you!</a:t>
            </a:r>
          </a:p>
          <a:p>
            <a:pPr algn="ctr">
              <a:buNone/>
            </a:pPr>
            <a:endParaRPr lang="en-US" sz="4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Many Terms When Reading About CPU Power Management</a:t>
            </a:r>
            <a:endParaRPr lang="en-US" dirty="0"/>
          </a:p>
        </p:txBody>
      </p:sp>
      <p:sp>
        <p:nvSpPr>
          <p:cNvPr id="3" name="Content Placeholder 2"/>
          <p:cNvSpPr>
            <a:spLocks noGrp="1"/>
          </p:cNvSpPr>
          <p:nvPr>
            <p:ph idx="1"/>
          </p:nvPr>
        </p:nvSpPr>
        <p:spPr/>
        <p:txBody>
          <a:bodyPr>
            <a:normAutofit/>
          </a:bodyPr>
          <a:lstStyle/>
          <a:p>
            <a:r>
              <a:rPr lang="en-US" dirty="0" smtClean="0"/>
              <a:t>P-states, C-states</a:t>
            </a:r>
          </a:p>
          <a:p>
            <a:r>
              <a:rPr lang="en-US" dirty="0" smtClean="0"/>
              <a:t>ACPI</a:t>
            </a:r>
          </a:p>
          <a:p>
            <a:r>
              <a:rPr lang="en-US" dirty="0" smtClean="0"/>
              <a:t>Enhanced Intel SpeedStep</a:t>
            </a:r>
          </a:p>
          <a:p>
            <a:r>
              <a:rPr lang="en-US" dirty="0" smtClean="0"/>
              <a:t>Dynamic frequency and voltage scaling</a:t>
            </a:r>
          </a:p>
          <a:p>
            <a:r>
              <a:rPr lang="en-US" dirty="0" smtClean="0"/>
              <a:t>Halt state</a:t>
            </a:r>
          </a:p>
          <a:p>
            <a:r>
              <a:rPr lang="en-US" dirty="0" smtClean="0"/>
              <a:t>Idle state</a:t>
            </a:r>
          </a:p>
          <a:p>
            <a:r>
              <a:rPr lang="en-US" dirty="0" smtClean="0"/>
              <a:t>Suspend …</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ACPI State Hierarchy</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C00000"/>
                </a:solidFill>
                <a:latin typeface="Arial" pitchFamily="34" charset="0"/>
                <a:cs typeface="Arial" pitchFamily="34" charset="0"/>
              </a:rPr>
              <a:t>G0</a:t>
            </a:r>
            <a:r>
              <a:rPr lang="en-US" dirty="0" smtClean="0"/>
              <a:t> : Working</a:t>
            </a:r>
          </a:p>
          <a:p>
            <a:pPr lvl="1"/>
            <a:r>
              <a:rPr lang="en-US" b="1" dirty="0" smtClean="0">
                <a:solidFill>
                  <a:srgbClr val="0070C0"/>
                </a:solidFill>
                <a:latin typeface="Arial" pitchFamily="34" charset="0"/>
                <a:cs typeface="Arial" pitchFamily="34" charset="0"/>
              </a:rPr>
              <a:t>Processor power states (C-state)</a:t>
            </a:r>
          </a:p>
          <a:p>
            <a:pPr lvl="1"/>
            <a:r>
              <a:rPr lang="en-US" b="1" dirty="0" smtClean="0">
                <a:solidFill>
                  <a:srgbClr val="0070C0"/>
                </a:solidFill>
                <a:latin typeface="Arial" pitchFamily="34" charset="0"/>
                <a:cs typeface="Arial" pitchFamily="34" charset="0"/>
              </a:rPr>
              <a:t>C0</a:t>
            </a:r>
            <a:r>
              <a:rPr lang="en-US" dirty="0" smtClean="0">
                <a:solidFill>
                  <a:srgbClr val="0070C0"/>
                </a:solidFill>
              </a:rPr>
              <a:t> </a:t>
            </a:r>
            <a:r>
              <a:rPr lang="en-US" dirty="0" smtClean="0"/>
              <a:t>: normal execution</a:t>
            </a:r>
          </a:p>
          <a:p>
            <a:pPr lvl="2"/>
            <a:r>
              <a:rPr lang="en-US" b="1" dirty="0" smtClean="0">
                <a:solidFill>
                  <a:schemeClr val="accent5">
                    <a:lumMod val="50000"/>
                  </a:schemeClr>
                </a:solidFill>
              </a:rPr>
              <a:t>Performance state (P-State) : </a:t>
            </a:r>
            <a:br>
              <a:rPr lang="en-US" b="1" dirty="0" smtClean="0">
                <a:solidFill>
                  <a:schemeClr val="accent5">
                    <a:lumMod val="50000"/>
                  </a:schemeClr>
                </a:solidFill>
              </a:rPr>
            </a:br>
            <a:r>
              <a:rPr lang="en-US" b="1" dirty="0" smtClean="0">
                <a:solidFill>
                  <a:srgbClr val="FF0066"/>
                </a:solidFill>
              </a:rPr>
              <a:t>Enhanced Intel SpeedStep Technology</a:t>
            </a:r>
          </a:p>
          <a:p>
            <a:pPr lvl="1"/>
            <a:r>
              <a:rPr lang="en-US" b="1" dirty="0" smtClean="0">
                <a:solidFill>
                  <a:srgbClr val="0070C0"/>
                </a:solidFill>
                <a:latin typeface="Arial" pitchFamily="34" charset="0"/>
                <a:cs typeface="Arial" pitchFamily="34" charset="0"/>
              </a:rPr>
              <a:t>Other C-state: </a:t>
            </a:r>
            <a:br>
              <a:rPr lang="en-US" b="1" dirty="0" smtClean="0">
                <a:solidFill>
                  <a:srgbClr val="0070C0"/>
                </a:solidFill>
                <a:latin typeface="Arial" pitchFamily="34" charset="0"/>
                <a:cs typeface="Arial" pitchFamily="34" charset="0"/>
              </a:rPr>
            </a:br>
            <a:r>
              <a:rPr lang="en-US" b="1" dirty="0" smtClean="0">
                <a:solidFill>
                  <a:srgbClr val="FF0066"/>
                </a:solidFill>
                <a:latin typeface="Arial" pitchFamily="34" charset="0"/>
                <a:cs typeface="Arial" pitchFamily="34" charset="0"/>
              </a:rPr>
              <a:t>model-specific low-power idle states</a:t>
            </a:r>
            <a:endParaRPr lang="en-US" dirty="0" smtClean="0">
              <a:solidFill>
                <a:srgbClr val="FF0066"/>
              </a:solidFill>
            </a:endParaRPr>
          </a:p>
          <a:p>
            <a:r>
              <a:rPr lang="en-US" b="1" dirty="0" smtClean="0">
                <a:solidFill>
                  <a:srgbClr val="C00000"/>
                </a:solidFill>
                <a:latin typeface="Arial" pitchFamily="34" charset="0"/>
                <a:cs typeface="Arial" pitchFamily="34" charset="0"/>
              </a:rPr>
              <a:t>G1</a:t>
            </a:r>
            <a:r>
              <a:rPr lang="en-US" dirty="0" smtClean="0"/>
              <a:t> : Sleeping (e.g., suspend, hibernate)</a:t>
            </a:r>
          </a:p>
          <a:p>
            <a:pPr lvl="1"/>
            <a:r>
              <a:rPr lang="en-US" b="1" dirty="0" smtClean="0">
                <a:solidFill>
                  <a:srgbClr val="0070C0"/>
                </a:solidFill>
                <a:latin typeface="Arial" pitchFamily="34" charset="0"/>
                <a:cs typeface="Arial" pitchFamily="34" charset="0"/>
              </a:rPr>
              <a:t>Sleep State (S-state): S0, S1, S2, S3, S4</a:t>
            </a:r>
            <a:endParaRPr lang="en-US" dirty="0" smtClean="0"/>
          </a:p>
          <a:p>
            <a:r>
              <a:rPr lang="en-US" b="1" dirty="0" smtClean="0">
                <a:solidFill>
                  <a:srgbClr val="C00000"/>
                </a:solidFill>
                <a:latin typeface="Arial" pitchFamily="34" charset="0"/>
                <a:cs typeface="Arial" pitchFamily="34" charset="0"/>
              </a:rPr>
              <a:t>G2</a:t>
            </a:r>
            <a:r>
              <a:rPr lang="en-US" dirty="0" smtClean="0"/>
              <a:t> : Soft off (</a:t>
            </a:r>
            <a:r>
              <a:rPr lang="en-US" b="1" dirty="0" smtClean="0">
                <a:solidFill>
                  <a:srgbClr val="0070C0"/>
                </a:solidFill>
                <a:latin typeface="Arial" pitchFamily="34" charset="0"/>
                <a:cs typeface="Arial" pitchFamily="34" charset="0"/>
              </a:rPr>
              <a:t>S5</a:t>
            </a:r>
            <a:r>
              <a:rPr lang="en-US" dirty="0" smtClean="0"/>
              <a:t>)</a:t>
            </a:r>
          </a:p>
          <a:p>
            <a:r>
              <a:rPr lang="en-US" b="1" dirty="0" smtClean="0">
                <a:solidFill>
                  <a:srgbClr val="C00000"/>
                </a:solidFill>
                <a:latin typeface="Arial" pitchFamily="34" charset="0"/>
                <a:cs typeface="Arial" pitchFamily="34" charset="0"/>
              </a:rPr>
              <a:t>G3</a:t>
            </a:r>
            <a:r>
              <a:rPr lang="en-US" dirty="0" smtClean="0"/>
              <a:t> : Mechanical off</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 Duty Cycle Modulation</a:t>
            </a:r>
            <a:endParaRPr lang="en-US" dirty="0"/>
          </a:p>
        </p:txBody>
      </p:sp>
      <p:sp>
        <p:nvSpPr>
          <p:cNvPr id="3" name="Content Placeholder 2"/>
          <p:cNvSpPr>
            <a:spLocks noGrp="1"/>
          </p:cNvSpPr>
          <p:nvPr>
            <p:ph idx="1"/>
          </p:nvPr>
        </p:nvSpPr>
        <p:spPr/>
        <p:txBody>
          <a:bodyPr/>
          <a:lstStyle/>
          <a:p>
            <a:r>
              <a:rPr lang="en-US" dirty="0" smtClean="0"/>
              <a:t>Some Intel processors support an additional mechanism to reduce power consumption: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381000" y="3124200"/>
            <a:ext cx="8305800" cy="302895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C-State to Reduce Power</a:t>
            </a:r>
            <a:endParaRPr lang="en-US" dirty="0"/>
          </a:p>
        </p:txBody>
      </p:sp>
      <p:sp>
        <p:nvSpPr>
          <p:cNvPr id="3" name="Content Placeholder 2"/>
          <p:cNvSpPr>
            <a:spLocks noGrp="1"/>
          </p:cNvSpPr>
          <p:nvPr>
            <p:ph idx="1"/>
          </p:nvPr>
        </p:nvSpPr>
        <p:spPr/>
        <p:txBody>
          <a:bodyPr/>
          <a:lstStyle/>
          <a:p>
            <a:r>
              <a:rPr lang="en-US" dirty="0" smtClean="0"/>
              <a:t>OS can monitor activity level (e.g., for every 100ms) and determine the desired C-State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304800" y="3200400"/>
            <a:ext cx="8534400" cy="33051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Perspectives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Hardware perspective</a:t>
            </a:r>
          </a:p>
          <a:p>
            <a:pPr lvl="1"/>
            <a:r>
              <a:rPr lang="en-US" dirty="0" smtClean="0"/>
              <a:t>Bottom up description </a:t>
            </a:r>
          </a:p>
          <a:p>
            <a:pPr lvl="1"/>
            <a:r>
              <a:rPr lang="en-US" dirty="0" smtClean="0"/>
              <a:t>Hardware mechanisms</a:t>
            </a:r>
          </a:p>
          <a:p>
            <a:pPr lvl="1"/>
            <a:r>
              <a:rPr lang="en-US" dirty="0" smtClean="0"/>
              <a:t>E.g., Intel processor manuals take this approach</a:t>
            </a:r>
          </a:p>
          <a:p>
            <a:r>
              <a:rPr lang="en-US" dirty="0" smtClean="0">
                <a:solidFill>
                  <a:srgbClr val="0070C0"/>
                </a:solidFill>
              </a:rPr>
              <a:t>ACPI standard perspective</a:t>
            </a:r>
          </a:p>
          <a:p>
            <a:pPr lvl="1"/>
            <a:r>
              <a:rPr lang="en-US" dirty="0" smtClean="0"/>
              <a:t>ACPI: Advanced Configuration and Power Interface</a:t>
            </a:r>
          </a:p>
          <a:p>
            <a:pPr lvl="1"/>
            <a:r>
              <a:rPr lang="en-US" dirty="0" smtClean="0"/>
              <a:t>Top down description</a:t>
            </a:r>
          </a:p>
          <a:p>
            <a:pPr lvl="1"/>
            <a:r>
              <a:rPr lang="en-US" dirty="0" smtClean="0"/>
              <a:t>Define programming APIs and functionalities</a:t>
            </a:r>
          </a:p>
          <a:p>
            <a:r>
              <a:rPr lang="en-US" dirty="0" smtClean="0">
                <a:solidFill>
                  <a:srgbClr val="C00000"/>
                </a:solidFill>
              </a:rPr>
              <a:t>Confusions often arise because </a:t>
            </a:r>
          </a:p>
          <a:p>
            <a:pPr lvl="1"/>
            <a:r>
              <a:rPr lang="en-US" dirty="0" smtClean="0"/>
              <a:t>The same concept may be represented with different terms</a:t>
            </a:r>
          </a:p>
          <a:p>
            <a:pPr lvl="1"/>
            <a:r>
              <a:rPr lang="en-US" dirty="0" smtClean="0"/>
              <a:t>And the two descriptions do not exactly match</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Description in This Talk</a:t>
            </a:r>
            <a:endParaRPr lang="en-US" dirty="0"/>
          </a:p>
        </p:txBody>
      </p:sp>
      <p:sp>
        <p:nvSpPr>
          <p:cNvPr id="3" name="Content Placeholder 2"/>
          <p:cNvSpPr>
            <a:spLocks noGrp="1"/>
          </p:cNvSpPr>
          <p:nvPr>
            <p:ph idx="1"/>
          </p:nvPr>
        </p:nvSpPr>
        <p:spPr/>
        <p:txBody>
          <a:bodyPr/>
          <a:lstStyle/>
          <a:p>
            <a:r>
              <a:rPr lang="en-US" dirty="0" smtClean="0">
                <a:solidFill>
                  <a:srgbClr val="0070C0"/>
                </a:solidFill>
              </a:rPr>
              <a:t>Combined approach:</a:t>
            </a:r>
          </a:p>
          <a:p>
            <a:pPr lvl="1"/>
            <a:r>
              <a:rPr lang="en-US" dirty="0" smtClean="0"/>
              <a:t>Provide a high level overview of ACPI</a:t>
            </a:r>
          </a:p>
          <a:p>
            <a:pPr lvl="1"/>
            <a:r>
              <a:rPr lang="en-US" dirty="0" smtClean="0"/>
              <a:t>Describe the hardware mechanisms and their relationships to ACPI</a:t>
            </a:r>
          </a:p>
          <a:p>
            <a:pPr lvl="1"/>
            <a:endParaRPr lang="en-US" dirty="0" smtClean="0"/>
          </a:p>
          <a:p>
            <a:r>
              <a:rPr lang="en-US" dirty="0" smtClean="0"/>
              <a:t>I hope that this can give you a structured view of the CPU power management, and clarify the aforementioned terms and their relationships</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solidFill>
                  <a:srgbClr val="C00000"/>
                </a:solidFill>
              </a:rPr>
              <a:t>ACPI Overview</a:t>
            </a:r>
          </a:p>
          <a:p>
            <a:r>
              <a:rPr lang="en-US" dirty="0" smtClean="0"/>
              <a:t>Enhanced Intel SpeedStep Technology (P-States)</a:t>
            </a:r>
          </a:p>
          <a:p>
            <a:r>
              <a:rPr lang="en-US" dirty="0" smtClean="0"/>
              <a:t>Low-Power Idle States (C-States)</a:t>
            </a:r>
          </a:p>
          <a:p>
            <a:r>
              <a:rPr lang="en-US" dirty="0" smtClean="0"/>
              <a:t>Multi-core considerations</a:t>
            </a:r>
          </a:p>
          <a:p>
            <a:r>
              <a:rPr lang="en-US" dirty="0" smtClean="0"/>
              <a:t>Summary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ACPI?</a:t>
            </a:r>
            <a:endParaRPr lang="en-US" dirty="0"/>
          </a:p>
        </p:txBody>
      </p:sp>
      <p:sp>
        <p:nvSpPr>
          <p:cNvPr id="3" name="Content Placeholder 2"/>
          <p:cNvSpPr>
            <a:spLocks noGrp="1"/>
          </p:cNvSpPr>
          <p:nvPr>
            <p:ph idx="1"/>
          </p:nvPr>
        </p:nvSpPr>
        <p:spPr>
          <a:xfrm>
            <a:off x="457200" y="1935480"/>
            <a:ext cx="8229600" cy="2179320"/>
          </a:xfrm>
        </p:spPr>
        <p:txBody>
          <a:bodyPr>
            <a:normAutofit fontScale="92500" lnSpcReduction="20000"/>
          </a:bodyPr>
          <a:lstStyle/>
          <a:p>
            <a:r>
              <a:rPr lang="en-US" dirty="0" smtClean="0">
                <a:solidFill>
                  <a:srgbClr val="0070C0"/>
                </a:solidFill>
              </a:rPr>
              <a:t>ACPI (Advanced Configuration and Power Interface)</a:t>
            </a:r>
          </a:p>
          <a:p>
            <a:pPr lvl="1"/>
            <a:r>
              <a:rPr lang="en-US" dirty="0" smtClean="0"/>
              <a:t>Standard interface specification</a:t>
            </a:r>
          </a:p>
          <a:p>
            <a:pPr lvl="1"/>
            <a:r>
              <a:rPr lang="en-US" dirty="0" smtClean="0"/>
              <a:t>OS can perform power management using this API</a:t>
            </a:r>
          </a:p>
          <a:p>
            <a:pPr lvl="1"/>
            <a:r>
              <a:rPr lang="en-US" dirty="0" smtClean="0"/>
              <a:t>Hardware and software drivers support this API</a:t>
            </a:r>
          </a:p>
          <a:p>
            <a:pPr lvl="1"/>
            <a:r>
              <a:rPr lang="en-US" dirty="0" smtClean="0"/>
              <a:t>Mapping from CPU mechanisms to ACPI is provided by BIOS and software drivers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TextBox 4"/>
          <p:cNvSpPr txBox="1"/>
          <p:nvPr/>
        </p:nvSpPr>
        <p:spPr>
          <a:xfrm>
            <a:off x="2895600" y="5117068"/>
            <a:ext cx="3276600" cy="369332"/>
          </a:xfrm>
          <a:prstGeom prst="rect">
            <a:avLst/>
          </a:prstGeom>
          <a:noFill/>
          <a:ln>
            <a:solidFill>
              <a:schemeClr val="tx1"/>
            </a:solidFill>
          </a:ln>
        </p:spPr>
        <p:txBody>
          <a:bodyPr wrap="square" rtlCol="0">
            <a:spAutoFit/>
          </a:bodyPr>
          <a:lstStyle/>
          <a:p>
            <a:pPr algn="ctr"/>
            <a:r>
              <a:rPr lang="en-US" dirty="0" smtClean="0"/>
              <a:t>OS Power Management</a:t>
            </a:r>
            <a:endParaRPr lang="en-US" dirty="0"/>
          </a:p>
        </p:txBody>
      </p:sp>
      <p:sp>
        <p:nvSpPr>
          <p:cNvPr id="8" name="TextBox 7"/>
          <p:cNvSpPr txBox="1"/>
          <p:nvPr/>
        </p:nvSpPr>
        <p:spPr>
          <a:xfrm>
            <a:off x="2895600" y="6031468"/>
            <a:ext cx="3276600" cy="369332"/>
          </a:xfrm>
          <a:prstGeom prst="rect">
            <a:avLst/>
          </a:prstGeom>
          <a:noFill/>
          <a:ln>
            <a:solidFill>
              <a:schemeClr val="tx1"/>
            </a:solidFill>
          </a:ln>
        </p:spPr>
        <p:txBody>
          <a:bodyPr wrap="square" rtlCol="0">
            <a:spAutoFit/>
          </a:bodyPr>
          <a:lstStyle/>
          <a:p>
            <a:pPr algn="ctr"/>
            <a:r>
              <a:rPr lang="en-US" dirty="0" smtClean="0"/>
              <a:t>Hardware: CPU, BIOS etc.</a:t>
            </a:r>
            <a:endParaRPr lang="en-US" dirty="0"/>
          </a:p>
        </p:txBody>
      </p:sp>
      <p:sp>
        <p:nvSpPr>
          <p:cNvPr id="9" name="TextBox 8"/>
          <p:cNvSpPr txBox="1"/>
          <p:nvPr/>
        </p:nvSpPr>
        <p:spPr>
          <a:xfrm>
            <a:off x="2895600" y="5650468"/>
            <a:ext cx="3276600" cy="369332"/>
          </a:xfrm>
          <a:prstGeom prst="rect">
            <a:avLst/>
          </a:prstGeom>
          <a:noFill/>
          <a:ln>
            <a:solidFill>
              <a:schemeClr val="tx1"/>
            </a:solidFill>
          </a:ln>
        </p:spPr>
        <p:txBody>
          <a:bodyPr wrap="square" rtlCol="0">
            <a:spAutoFit/>
          </a:bodyPr>
          <a:lstStyle/>
          <a:p>
            <a:pPr algn="ctr"/>
            <a:r>
              <a:rPr lang="en-US" dirty="0" smtClean="0"/>
              <a:t>Software drivers</a:t>
            </a:r>
            <a:endParaRPr lang="en-US" dirty="0"/>
          </a:p>
        </p:txBody>
      </p:sp>
      <p:cxnSp>
        <p:nvCxnSpPr>
          <p:cNvPr id="11" name="Straight Connector 10"/>
          <p:cNvCxnSpPr/>
          <p:nvPr/>
        </p:nvCxnSpPr>
        <p:spPr>
          <a:xfrm>
            <a:off x="2362200" y="5574268"/>
            <a:ext cx="44196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600200" y="5345668"/>
            <a:ext cx="990600" cy="381000"/>
          </a:xfrm>
          <a:prstGeom prst="rect">
            <a:avLst/>
          </a:prstGeom>
          <a:noFill/>
        </p:spPr>
        <p:txBody>
          <a:bodyPr wrap="square" rtlCol="0">
            <a:spAutoFit/>
          </a:bodyPr>
          <a:lstStyle/>
          <a:p>
            <a:r>
              <a:rPr lang="en-US" dirty="0" smtClean="0"/>
              <a:t>ACPI</a:t>
            </a:r>
            <a:endParaRPr lang="en-US" dirty="0"/>
          </a:p>
        </p:txBody>
      </p:sp>
      <p:sp>
        <p:nvSpPr>
          <p:cNvPr id="13" name="TextBox 12"/>
          <p:cNvSpPr txBox="1"/>
          <p:nvPr/>
        </p:nvSpPr>
        <p:spPr>
          <a:xfrm>
            <a:off x="2895600" y="4659868"/>
            <a:ext cx="3276600" cy="369332"/>
          </a:xfrm>
          <a:prstGeom prst="rect">
            <a:avLst/>
          </a:prstGeom>
          <a:noFill/>
          <a:ln>
            <a:solidFill>
              <a:schemeClr val="tx1"/>
            </a:solidFill>
          </a:ln>
        </p:spPr>
        <p:txBody>
          <a:bodyPr wrap="square" rtlCol="0">
            <a:spAutoFit/>
          </a:bodyPr>
          <a:lstStyle/>
          <a:p>
            <a:pPr algn="ctr"/>
            <a:r>
              <a:rPr lang="en-US" dirty="0" smtClean="0"/>
              <a:t>Applications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ACPI State Hierarchy (1/3)</a:t>
            </a:r>
            <a:endParaRPr lang="en-US" dirty="0"/>
          </a:p>
        </p:txBody>
      </p:sp>
      <p:sp>
        <p:nvSpPr>
          <p:cNvPr id="3" name="Content Placeholder 2"/>
          <p:cNvSpPr>
            <a:spLocks noGrp="1"/>
          </p:cNvSpPr>
          <p:nvPr>
            <p:ph idx="1"/>
          </p:nvPr>
        </p:nvSpPr>
        <p:spPr/>
        <p:txBody>
          <a:bodyPr/>
          <a:lstStyle/>
          <a:p>
            <a:pPr>
              <a:buNone/>
            </a:pPr>
            <a:r>
              <a:rPr lang="en-US" dirty="0" smtClean="0"/>
              <a:t>Global system states (g-state)</a:t>
            </a:r>
          </a:p>
          <a:p>
            <a:r>
              <a:rPr lang="en-US" b="1" dirty="0" smtClean="0">
                <a:solidFill>
                  <a:srgbClr val="C00000"/>
                </a:solidFill>
                <a:latin typeface="Arial" pitchFamily="34" charset="0"/>
                <a:cs typeface="Arial" pitchFamily="34" charset="0"/>
              </a:rPr>
              <a:t>G0</a:t>
            </a:r>
            <a:r>
              <a:rPr lang="en-US" dirty="0" smtClean="0"/>
              <a:t> : Working</a:t>
            </a:r>
          </a:p>
          <a:p>
            <a:r>
              <a:rPr lang="en-US" b="1" dirty="0" smtClean="0">
                <a:solidFill>
                  <a:srgbClr val="C00000"/>
                </a:solidFill>
                <a:latin typeface="Arial" pitchFamily="34" charset="0"/>
                <a:cs typeface="Arial" pitchFamily="34" charset="0"/>
              </a:rPr>
              <a:t>G1</a:t>
            </a:r>
            <a:r>
              <a:rPr lang="en-US" dirty="0" smtClean="0"/>
              <a:t> : Sleeping (e.g., suspend, hibernate)</a:t>
            </a:r>
          </a:p>
          <a:p>
            <a:r>
              <a:rPr lang="en-US" b="1" dirty="0" smtClean="0">
                <a:solidFill>
                  <a:srgbClr val="C00000"/>
                </a:solidFill>
                <a:latin typeface="Arial" pitchFamily="34" charset="0"/>
                <a:cs typeface="Arial" pitchFamily="34" charset="0"/>
              </a:rPr>
              <a:t>G2</a:t>
            </a:r>
            <a:r>
              <a:rPr lang="en-US" dirty="0" smtClean="0"/>
              <a:t> : Soft off (e.g., powered down but can be restarted by interrupts from input devices)</a:t>
            </a:r>
          </a:p>
          <a:p>
            <a:r>
              <a:rPr lang="en-US" b="1" dirty="0" smtClean="0">
                <a:solidFill>
                  <a:srgbClr val="C00000"/>
                </a:solidFill>
                <a:latin typeface="Arial" pitchFamily="34" charset="0"/>
                <a:cs typeface="Arial" pitchFamily="34" charset="0"/>
              </a:rPr>
              <a:t>G3</a:t>
            </a:r>
            <a:r>
              <a:rPr lang="en-US" dirty="0" smtClean="0"/>
              <a:t> : Mechanical off</a:t>
            </a:r>
          </a:p>
          <a:p>
            <a:endParaRPr lang="en-US" dirty="0" smtClean="0"/>
          </a:p>
          <a:p>
            <a:endParaRPr lang="en-US" dirty="0" smtClean="0"/>
          </a:p>
          <a:p>
            <a:r>
              <a:rPr lang="en-US" dirty="0" smtClean="0">
                <a:solidFill>
                  <a:srgbClr val="C00000"/>
                </a:solidFill>
              </a:rPr>
              <a:t>Lower number means higher power</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635</TotalTime>
  <Words>1777</Words>
  <Application>Microsoft Office PowerPoint</Application>
  <PresentationFormat>On-screen Show (4:3)</PresentationFormat>
  <Paragraphs>361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Power Management Features in Intel Processors</vt:lpstr>
      <vt:lpstr>Power Management</vt:lpstr>
      <vt:lpstr>Why CPU Power Management?</vt:lpstr>
      <vt:lpstr>Many Terms When Reading About CPU Power Management</vt:lpstr>
      <vt:lpstr>Two Perspectives</vt:lpstr>
      <vt:lpstr>The Description in This Talk</vt:lpstr>
      <vt:lpstr>Outline</vt:lpstr>
      <vt:lpstr>What Is ACPI?</vt:lpstr>
      <vt:lpstr>ACPI State Hierarchy (1/3)</vt:lpstr>
      <vt:lpstr>ACPI State Hierarchy (2/3)</vt:lpstr>
      <vt:lpstr>ACPI State Hierarchy (3/3)</vt:lpstr>
      <vt:lpstr>Supporting ACPI States</vt:lpstr>
      <vt:lpstr>Outline</vt:lpstr>
      <vt:lpstr>Enhanced Intel SpeedStep Technology (EIST)</vt:lpstr>
      <vt:lpstr>Why Dynamic Frequency and Power Scaling?</vt:lpstr>
      <vt:lpstr>Example: Intel Pentium M at 1.6GHz</vt:lpstr>
      <vt:lpstr>Power vs. Core Voltage of Intel Pentium M at 1.6GHz</vt:lpstr>
      <vt:lpstr>Hardware Mechanisms</vt:lpstr>
      <vt:lpstr>Enhanced SpeedStep vs.  Legacy SpeedStep</vt:lpstr>
      <vt:lpstr>How to Control EIST in Software?</vt:lpstr>
      <vt:lpstr>EIST Availability</vt:lpstr>
      <vt:lpstr>Outline</vt:lpstr>
      <vt:lpstr>Low-Power Idle State</vt:lpstr>
      <vt:lpstr>C-State in Intel Core i7 Processor</vt:lpstr>
      <vt:lpstr>C-State in Intel Core i7 Processor</vt:lpstr>
      <vt:lpstr>C-State in Intel Core i7 Processor</vt:lpstr>
      <vt:lpstr>C-State Transition</vt:lpstr>
      <vt:lpstr>C-State Availability</vt:lpstr>
      <vt:lpstr>Outline</vt:lpstr>
      <vt:lpstr>Multi-core Chip</vt:lpstr>
      <vt:lpstr>P-State: Enhanced Intel SpeedStep Technology </vt:lpstr>
      <vt:lpstr>C-State: Low-Power Idle States</vt:lpstr>
      <vt:lpstr>How about C1E?</vt:lpstr>
      <vt:lpstr>How about C-State for Hyper Threading?</vt:lpstr>
      <vt:lpstr>General Optimization Guideline</vt:lpstr>
      <vt:lpstr>Intel Turbo Boost Technology</vt:lpstr>
      <vt:lpstr>Summary</vt:lpstr>
      <vt:lpstr>References</vt:lpstr>
      <vt:lpstr>Slide 39</vt:lpstr>
      <vt:lpstr>Backup</vt:lpstr>
      <vt:lpstr>Summary: ACPI State Hierarchy</vt:lpstr>
      <vt:lpstr>Clock Duty Cycle Modulation</vt:lpstr>
      <vt:lpstr>Use C-State to Reduce Power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Shimin Chen</cp:lastModifiedBy>
  <cp:revision>155</cp:revision>
  <dcterms:created xsi:type="dcterms:W3CDTF">2006-08-16T00:00:00Z</dcterms:created>
  <dcterms:modified xsi:type="dcterms:W3CDTF">2010-02-24T00:47:46Z</dcterms:modified>
</cp:coreProperties>
</file>