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7" d="100"/>
          <a:sy n="127" d="100"/>
        </p:scale>
        <p:origin x="-318"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A3E53909-8916-4FD9-9CD4-48587D8C3D1E}" type="datetimeFigureOut">
              <a:rPr lang="en-US" smtClean="0"/>
              <a:pPr/>
              <a:t>3/15/2010</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6945F0B7-0DD0-4BA4-AE1A-E3F9C000FC71}"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3E53909-8916-4FD9-9CD4-48587D8C3D1E}" type="datetimeFigureOut">
              <a:rPr lang="en-US" smtClean="0"/>
              <a:pPr/>
              <a:t>3/15/2010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945F0B7-0DD0-4BA4-AE1A-E3F9C000FC7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3E53909-8916-4FD9-9CD4-48587D8C3D1E}" type="datetimeFigureOut">
              <a:rPr lang="en-US" smtClean="0"/>
              <a:pPr/>
              <a:t>3/15/2010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945F0B7-0DD0-4BA4-AE1A-E3F9C000FC7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3E53909-8916-4FD9-9CD4-48587D8C3D1E}" type="datetimeFigureOut">
              <a:rPr lang="en-US" smtClean="0"/>
              <a:pPr/>
              <a:t>3/15/2010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945F0B7-0DD0-4BA4-AE1A-E3F9C000FC7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3E53909-8916-4FD9-9CD4-48587D8C3D1E}" type="datetimeFigureOut">
              <a:rPr lang="en-US" smtClean="0"/>
              <a:pPr/>
              <a:t>3/15/2010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945F0B7-0DD0-4BA4-AE1A-E3F9C000FC71}"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3E53909-8916-4FD9-9CD4-48587D8C3D1E}" type="datetimeFigureOut">
              <a:rPr lang="en-US" smtClean="0"/>
              <a:pPr/>
              <a:t>3/15/2010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945F0B7-0DD0-4BA4-AE1A-E3F9C000FC7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3E53909-8916-4FD9-9CD4-48587D8C3D1E}" type="datetimeFigureOut">
              <a:rPr lang="en-US" smtClean="0"/>
              <a:pPr/>
              <a:t>3/15/2010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945F0B7-0DD0-4BA4-AE1A-E3F9C000FC7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3E53909-8916-4FD9-9CD4-48587D8C3D1E}" type="datetimeFigureOut">
              <a:rPr lang="en-US" smtClean="0"/>
              <a:pPr/>
              <a:t>3/15/2010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945F0B7-0DD0-4BA4-AE1A-E3F9C000FC7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A3E53909-8916-4FD9-9CD4-48587D8C3D1E}" type="datetimeFigureOut">
              <a:rPr lang="en-US" smtClean="0"/>
              <a:pPr/>
              <a:t>3/15/2010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945F0B7-0DD0-4BA4-AE1A-E3F9C000FC71}"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3E53909-8916-4FD9-9CD4-48587D8C3D1E}" type="datetimeFigureOut">
              <a:rPr lang="en-US" smtClean="0"/>
              <a:pPr/>
              <a:t>3/15/2010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945F0B7-0DD0-4BA4-AE1A-E3F9C000FC7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A3E53909-8916-4FD9-9CD4-48587D8C3D1E}" type="datetimeFigureOut">
              <a:rPr lang="en-US" smtClean="0"/>
              <a:pPr/>
              <a:t>3/15/2010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945F0B7-0DD0-4BA4-AE1A-E3F9C000FC71}"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A3E53909-8916-4FD9-9CD4-48587D8C3D1E}" type="datetimeFigureOut">
              <a:rPr lang="en-US" smtClean="0"/>
              <a:pPr/>
              <a:t>3/15/2010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6945F0B7-0DD0-4BA4-AE1A-E3F9C000FC71}"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0"/>
            <a:ext cx="7772400" cy="1470025"/>
          </a:xfrm>
        </p:spPr>
        <p:txBody>
          <a:bodyPr>
            <a:normAutofit fontScale="90000"/>
          </a:bodyPr>
          <a:lstStyle/>
          <a:p>
            <a:r>
              <a:rPr lang="en-US" dirty="0" smtClean="0"/>
              <a:t>Evaluating the Impact of Job Scheduling and Power Management on Processor Lifetime for Chip Multiprocessors (SIGMETRICS 2009)</a:t>
            </a:r>
            <a:endParaRPr lang="en-US" dirty="0"/>
          </a:p>
        </p:txBody>
      </p:sp>
      <p:sp>
        <p:nvSpPr>
          <p:cNvPr id="3" name="Subtitle 2"/>
          <p:cNvSpPr>
            <a:spLocks noGrp="1"/>
          </p:cNvSpPr>
          <p:nvPr>
            <p:ph type="subTitle" idx="1"/>
          </p:nvPr>
        </p:nvSpPr>
        <p:spPr>
          <a:xfrm>
            <a:off x="1371600" y="3886200"/>
            <a:ext cx="6400800" cy="2133600"/>
          </a:xfrm>
        </p:spPr>
        <p:txBody>
          <a:bodyPr>
            <a:normAutofit/>
          </a:bodyPr>
          <a:lstStyle/>
          <a:p>
            <a:pPr lvl="0"/>
            <a:r>
              <a:rPr lang="en-US" dirty="0"/>
              <a:t>Authors:  </a:t>
            </a:r>
            <a:r>
              <a:rPr lang="en-US" dirty="0" err="1"/>
              <a:t>Ayse</a:t>
            </a:r>
            <a:r>
              <a:rPr lang="en-US" dirty="0"/>
              <a:t> K. </a:t>
            </a:r>
            <a:r>
              <a:rPr lang="en-US" dirty="0" err="1"/>
              <a:t>Coskun</a:t>
            </a:r>
            <a:r>
              <a:rPr lang="en-US" dirty="0"/>
              <a:t>, Richard Strong, Dean M. </a:t>
            </a:r>
            <a:r>
              <a:rPr lang="en-US" dirty="0" err="1"/>
              <a:t>Tullsen</a:t>
            </a:r>
            <a:r>
              <a:rPr lang="en-US" dirty="0"/>
              <a:t>, and </a:t>
            </a:r>
            <a:r>
              <a:rPr lang="en-US" dirty="0" err="1"/>
              <a:t>Tajana</a:t>
            </a:r>
            <a:r>
              <a:rPr lang="en-US" dirty="0"/>
              <a:t> </a:t>
            </a:r>
            <a:r>
              <a:rPr lang="en-US" dirty="0" err="1"/>
              <a:t>Simunic</a:t>
            </a:r>
            <a:r>
              <a:rPr lang="en-US" dirty="0"/>
              <a:t> </a:t>
            </a:r>
            <a:r>
              <a:rPr lang="en-US" dirty="0" err="1" smtClean="0"/>
              <a:t>Rosing</a:t>
            </a:r>
            <a:endParaRPr lang="en-US" dirty="0" smtClean="0"/>
          </a:p>
          <a:p>
            <a:pPr lvl="0"/>
            <a:endParaRPr lang="en-US" dirty="0"/>
          </a:p>
          <a:p>
            <a:pPr lvl="0"/>
            <a:r>
              <a:rPr lang="en-US" dirty="0" smtClean="0"/>
              <a:t>Presenter:  Daniel Cole</a:t>
            </a:r>
            <a:endParaRPr lang="en-US" dirty="0"/>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Full Utilization</a:t>
            </a:r>
            <a:endParaRPr lang="en-US" dirty="0"/>
          </a:p>
        </p:txBody>
      </p:sp>
      <p:pic>
        <p:nvPicPr>
          <p:cNvPr id="4098" name="Picture 2"/>
          <p:cNvPicPr>
            <a:picLocks noGrp="1" noChangeAspect="1" noChangeArrowheads="1"/>
          </p:cNvPicPr>
          <p:nvPr>
            <p:ph idx="1"/>
          </p:nvPr>
        </p:nvPicPr>
        <p:blipFill>
          <a:blip r:embed="rId2" cstate="print"/>
          <a:stretch>
            <a:fillRect/>
          </a:stretch>
        </p:blipFill>
        <p:spPr bwMode="auto">
          <a:xfrm>
            <a:off x="2270698" y="1447800"/>
            <a:ext cx="5828153" cy="4800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Partial Utilization</a:t>
            </a:r>
            <a:endParaRPr lang="en-US" dirty="0"/>
          </a:p>
        </p:txBody>
      </p:sp>
      <p:pic>
        <p:nvPicPr>
          <p:cNvPr id="5123" name="Picture 3"/>
          <p:cNvPicPr>
            <a:picLocks noGrp="1" noChangeAspect="1" noChangeArrowheads="1"/>
          </p:cNvPicPr>
          <p:nvPr>
            <p:ph idx="1"/>
          </p:nvPr>
        </p:nvPicPr>
        <p:blipFill>
          <a:blip r:embed="rId2" cstate="print"/>
          <a:stretch>
            <a:fillRect/>
          </a:stretch>
        </p:blipFill>
        <p:spPr bwMode="auto">
          <a:xfrm>
            <a:off x="1755775" y="1947862"/>
            <a:ext cx="6858000" cy="38004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Partial Utilization</a:t>
            </a:r>
            <a:endParaRPr lang="en-US" dirty="0"/>
          </a:p>
        </p:txBody>
      </p:sp>
      <p:pic>
        <p:nvPicPr>
          <p:cNvPr id="6146" name="Picture 2"/>
          <p:cNvPicPr>
            <a:picLocks noGrp="1" noChangeAspect="1" noChangeArrowheads="1"/>
          </p:cNvPicPr>
          <p:nvPr>
            <p:ph idx="1"/>
          </p:nvPr>
        </p:nvPicPr>
        <p:blipFill>
          <a:blip r:embed="rId2" cstate="print"/>
          <a:stretch>
            <a:fillRect/>
          </a:stretch>
        </p:blipFill>
        <p:spPr bwMode="auto">
          <a:xfrm>
            <a:off x="1746250" y="1933575"/>
            <a:ext cx="6877050" cy="3829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Initial Idle Core Locations</a:t>
            </a:r>
            <a:endParaRPr lang="en-US" dirty="0"/>
          </a:p>
        </p:txBody>
      </p:sp>
      <p:sp>
        <p:nvSpPr>
          <p:cNvPr id="3" name="Content Placeholder 2"/>
          <p:cNvSpPr>
            <a:spLocks noGrp="1"/>
          </p:cNvSpPr>
          <p:nvPr>
            <p:ph idx="1"/>
          </p:nvPr>
        </p:nvSpPr>
        <p:spPr/>
        <p:txBody>
          <a:bodyPr/>
          <a:lstStyle/>
          <a:p>
            <a:r>
              <a:rPr lang="en-US" dirty="0" smtClean="0"/>
              <a:t>Paper claims “it is critical to combine a </a:t>
            </a:r>
            <a:r>
              <a:rPr lang="en-US" i="1" dirty="0" smtClean="0"/>
              <a:t>conservative</a:t>
            </a:r>
            <a:r>
              <a:rPr lang="en-US" dirty="0" smtClean="0"/>
              <a:t> migration technique…with DVFS techniques.” (end of 6.3)</a:t>
            </a:r>
          </a:p>
          <a:p>
            <a:r>
              <a:rPr lang="en-US" dirty="0" smtClean="0"/>
              <a:t>However, it only uses </a:t>
            </a:r>
            <a:r>
              <a:rPr lang="en-US" dirty="0" err="1" smtClean="0"/>
              <a:t>dvfs_perf_t</a:t>
            </a:r>
            <a:r>
              <a:rPr lang="en-US" dirty="0" smtClean="0"/>
              <a:t> as an example of how bad initial job allocation hurts DVFS for MTTF</a:t>
            </a:r>
          </a:p>
          <a:p>
            <a:r>
              <a:rPr lang="en-US" dirty="0" smtClean="0"/>
              <a:t>According to previous results, </a:t>
            </a:r>
            <a:r>
              <a:rPr lang="en-US" dirty="0" err="1" smtClean="0"/>
              <a:t>dvfs_perf_t</a:t>
            </a:r>
            <a:r>
              <a:rPr lang="en-US" dirty="0" smtClean="0"/>
              <a:t> is not best DVFS at handling MTTF, in fact taken alone, </a:t>
            </a:r>
            <a:r>
              <a:rPr lang="en-US" dirty="0" err="1" smtClean="0"/>
              <a:t>location_dvfs</a:t>
            </a:r>
            <a:r>
              <a:rPr lang="en-US" dirty="0" smtClean="0"/>
              <a:t> always beats it</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Turning Idle Cores Off</a:t>
            </a:r>
            <a:endParaRPr lang="en-US" dirty="0"/>
          </a:p>
        </p:txBody>
      </p:sp>
      <p:pic>
        <p:nvPicPr>
          <p:cNvPr id="7170" name="Picture 2"/>
          <p:cNvPicPr>
            <a:picLocks noGrp="1" noChangeAspect="1" noChangeArrowheads="1"/>
          </p:cNvPicPr>
          <p:nvPr>
            <p:ph idx="1"/>
          </p:nvPr>
        </p:nvPicPr>
        <p:blipFill>
          <a:blip r:embed="rId2" cstate="print"/>
          <a:stretch>
            <a:fillRect/>
          </a:stretch>
        </p:blipFill>
        <p:spPr bwMode="auto">
          <a:xfrm>
            <a:off x="1884362" y="1447800"/>
            <a:ext cx="6600825" cy="4800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Is </a:t>
            </a:r>
            <a:r>
              <a:rPr lang="en-US" dirty="0" err="1" smtClean="0"/>
              <a:t>location_dvfs</a:t>
            </a:r>
            <a:r>
              <a:rPr lang="en-US" dirty="0" smtClean="0"/>
              <a:t> enough?  Does </a:t>
            </a:r>
            <a:r>
              <a:rPr lang="en-US" dirty="0" err="1" smtClean="0"/>
              <a:t>balance_loc</a:t>
            </a:r>
            <a:r>
              <a:rPr lang="en-US" dirty="0" smtClean="0"/>
              <a:t> + </a:t>
            </a:r>
            <a:r>
              <a:rPr lang="en-US" dirty="0" err="1" smtClean="0"/>
              <a:t>location_dvfs</a:t>
            </a:r>
            <a:r>
              <a:rPr lang="en-US" dirty="0" smtClean="0"/>
              <a:t> really offer enough improvement to be more than noise? (overall)</a:t>
            </a:r>
          </a:p>
          <a:p>
            <a:r>
              <a:rPr lang="en-US" dirty="0" smtClean="0"/>
              <a:t>Algorithmic model for MTTF using thermal cycling (single core, </a:t>
            </a:r>
            <a:r>
              <a:rPr lang="en-US" dirty="0" err="1" smtClean="0"/>
              <a:t>multicore</a:t>
            </a:r>
            <a:r>
              <a:rPr lang="en-US" dirty="0" smtClean="0"/>
              <a:t>)</a:t>
            </a:r>
          </a:p>
          <a:p>
            <a:r>
              <a:rPr lang="en-US" dirty="0" smtClean="0"/>
              <a:t>Algorithmic model for temperature gradients inducing device latencies in </a:t>
            </a:r>
            <a:r>
              <a:rPr lang="en-US" dirty="0" err="1" smtClean="0"/>
              <a:t>multicore</a:t>
            </a:r>
            <a:r>
              <a:rPr lang="en-US" dirty="0" smtClean="0"/>
              <a:t> processors (not considered in paper’s model)</a:t>
            </a:r>
          </a:p>
          <a:p>
            <a:r>
              <a:rPr lang="en-US" dirty="0" smtClean="0"/>
              <a:t>Hottest cores are determined mostly by location, not jobs</a:t>
            </a:r>
          </a:p>
          <a:p>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Overview</a:t>
            </a:r>
            <a:endParaRPr lang="en-US"/>
          </a:p>
        </p:txBody>
      </p:sp>
      <p:sp>
        <p:nvSpPr>
          <p:cNvPr id="3" name="Content Placeholder 2"/>
          <p:cNvSpPr>
            <a:spLocks noGrp="1"/>
          </p:cNvSpPr>
          <p:nvPr>
            <p:ph idx="1"/>
          </p:nvPr>
        </p:nvSpPr>
        <p:spPr/>
        <p:txBody>
          <a:bodyPr>
            <a:normAutofit fontScale="92500" lnSpcReduction="20000"/>
          </a:bodyPr>
          <a:lstStyle/>
          <a:p>
            <a:r>
              <a:rPr lang="en-US" dirty="0" smtClean="0"/>
              <a:t>Effect of Thermal Management on a chip multi-processor’s lifetime (MTTF) using simulations</a:t>
            </a:r>
          </a:p>
          <a:p>
            <a:r>
              <a:rPr lang="en-US" dirty="0" smtClean="0"/>
              <a:t>Focusing on Thermal Reliability, critical factors:</a:t>
            </a:r>
          </a:p>
          <a:p>
            <a:pPr lvl="1"/>
            <a:r>
              <a:rPr lang="en-US" dirty="0" smtClean="0"/>
              <a:t>Asymmetric thermal characteristics of the cores, inner cores have very different properties</a:t>
            </a:r>
          </a:p>
          <a:p>
            <a:pPr lvl="1"/>
            <a:r>
              <a:rPr lang="en-US" dirty="0" smtClean="0"/>
              <a:t>Frequency of job migration can inhibit sleep states and cause thermal cycling</a:t>
            </a:r>
          </a:p>
          <a:p>
            <a:r>
              <a:rPr lang="en-US" dirty="0" smtClean="0"/>
              <a:t>Provides polices that can decrease the failure rate by a factor of 2 with a performance cost of &lt; 4%</a:t>
            </a:r>
          </a:p>
          <a:p>
            <a:pPr lvl="1"/>
            <a:endParaRPr lang="en-US" dirty="0" smtClean="0"/>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Reliability</a:t>
            </a:r>
            <a:endParaRPr lang="en-US" dirty="0"/>
          </a:p>
        </p:txBody>
      </p:sp>
      <p:sp>
        <p:nvSpPr>
          <p:cNvPr id="3" name="Content Placeholder 2"/>
          <p:cNvSpPr>
            <a:spLocks noGrp="1"/>
          </p:cNvSpPr>
          <p:nvPr>
            <p:ph idx="1"/>
          </p:nvPr>
        </p:nvSpPr>
        <p:spPr/>
        <p:txBody>
          <a:bodyPr/>
          <a:lstStyle/>
          <a:p>
            <a:r>
              <a:rPr lang="en-US" dirty="0" smtClean="0"/>
              <a:t>High temperature does cause failures, but some failures, such as those caused by fatigue, do not occur because of high temperature per se, but rather by thermal cycling (a common materials problem)</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Power and Thermal essentially use existing applications/models</a:t>
            </a:r>
          </a:p>
          <a:p>
            <a:r>
              <a:rPr lang="en-US" dirty="0" smtClean="0"/>
              <a:t>Temperature Induced Reliability:</a:t>
            </a:r>
          </a:p>
          <a:p>
            <a:pPr lvl="1"/>
            <a:r>
              <a:rPr lang="en-US" dirty="0" err="1" smtClean="0"/>
              <a:t>Electromigration</a:t>
            </a:r>
            <a:r>
              <a:rPr lang="en-US" dirty="0" smtClean="0"/>
              <a:t> and Time dependent dielectric breakdown (TDDB) are of the form: C_1*e^(-C_2/T)</a:t>
            </a:r>
          </a:p>
          <a:p>
            <a:pPr lvl="1"/>
            <a:r>
              <a:rPr lang="en-US" dirty="0" smtClean="0"/>
              <a:t>Thermal Cycling:  failure rate ≈ C*(∆T)^(-q)*f</a:t>
            </a:r>
          </a:p>
          <a:p>
            <a:pPr lvl="2"/>
            <a:r>
              <a:rPr lang="en-US" dirty="0" smtClean="0"/>
              <a:t> ∆T = temperature cycling range</a:t>
            </a:r>
          </a:p>
          <a:p>
            <a:pPr lvl="2"/>
            <a:r>
              <a:rPr lang="en-US" dirty="0" smtClean="0"/>
              <a:t>f = frequency of thermal cycles</a:t>
            </a:r>
          </a:p>
          <a:p>
            <a:pPr lvl="1"/>
            <a:r>
              <a:rPr lang="en-US" dirty="0" smtClean="0"/>
              <a:t>Failure rates are combined using an existing sum-of-failure rates model</a:t>
            </a:r>
          </a:p>
          <a:p>
            <a:pPr lvl="1"/>
            <a:r>
              <a:rPr lang="en-US" dirty="0" smtClean="0"/>
              <a:t>Average MTTF is computed using the average failure rate throughout the simulation</a:t>
            </a:r>
          </a:p>
          <a:p>
            <a:pPr lvl="1"/>
            <a:r>
              <a:rPr lang="en-US" dirty="0" smtClean="0"/>
              <a:t>System dependent constants are estimated by using the fact that the three forms of temperature induced reliability contribute equal weight to the overall failure rate </a:t>
            </a:r>
            <a:r>
              <a:rPr lang="en-US" b="1" dirty="0" smtClean="0"/>
              <a:t>at nominal temperatures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Side Note</a:t>
            </a:r>
            <a:endParaRPr lang="en-US" dirty="0"/>
          </a:p>
        </p:txBody>
      </p:sp>
      <p:sp>
        <p:nvSpPr>
          <p:cNvPr id="3" name="Content Placeholder 2"/>
          <p:cNvSpPr>
            <a:spLocks noGrp="1"/>
          </p:cNvSpPr>
          <p:nvPr>
            <p:ph idx="1"/>
          </p:nvPr>
        </p:nvSpPr>
        <p:spPr/>
        <p:txBody>
          <a:bodyPr/>
          <a:lstStyle/>
          <a:p>
            <a:r>
              <a:rPr lang="en-US" dirty="0" smtClean="0"/>
              <a:t>Thermal Gradients:  Temperature differences between adjacent locations on the die</a:t>
            </a:r>
          </a:p>
          <a:p>
            <a:r>
              <a:rPr lang="en-US" dirty="0" smtClean="0"/>
              <a:t>Not included because although they can induce hard errors, they primarily cause device latency (increase in timing errors)</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Reliability Aware Scheduling</a:t>
            </a:r>
            <a:endParaRPr lang="en-US" dirty="0"/>
          </a:p>
        </p:txBody>
      </p:sp>
      <p:sp>
        <p:nvSpPr>
          <p:cNvPr id="3" name="Content Placeholder 2"/>
          <p:cNvSpPr>
            <a:spLocks noGrp="1"/>
          </p:cNvSpPr>
          <p:nvPr>
            <p:ph idx="1"/>
          </p:nvPr>
        </p:nvSpPr>
        <p:spPr/>
        <p:txBody>
          <a:bodyPr>
            <a:normAutofit fontScale="62500" lnSpcReduction="20000"/>
          </a:bodyPr>
          <a:lstStyle/>
          <a:p>
            <a:r>
              <a:rPr lang="en-US" dirty="0" err="1" smtClean="0"/>
              <a:t>Stop_Go</a:t>
            </a:r>
            <a:r>
              <a:rPr lang="en-US" dirty="0" smtClean="0"/>
              <a:t>: Core Gating (at thermal threshold)</a:t>
            </a:r>
          </a:p>
          <a:p>
            <a:r>
              <a:rPr lang="en-US" dirty="0" smtClean="0"/>
              <a:t>Thread migration:</a:t>
            </a:r>
          </a:p>
          <a:p>
            <a:pPr lvl="1"/>
            <a:r>
              <a:rPr lang="en-US" dirty="0" smtClean="0"/>
              <a:t>Migration:  send jobs on cores exceeding the thermal threshold to cooler cores (swap if cool core has a job)</a:t>
            </a:r>
          </a:p>
          <a:p>
            <a:pPr lvl="1"/>
            <a:r>
              <a:rPr lang="en-US" dirty="0" smtClean="0"/>
              <a:t>Balance:  Jobs with highest instructions per second assigned to currently coolest core (every scheduling interval)</a:t>
            </a:r>
          </a:p>
          <a:p>
            <a:pPr lvl="1"/>
            <a:r>
              <a:rPr lang="en-US" dirty="0" err="1" smtClean="0"/>
              <a:t>Balance_Location</a:t>
            </a:r>
            <a:r>
              <a:rPr lang="en-US" dirty="0" smtClean="0"/>
              <a:t>:  Highest instructions per second to outer cores</a:t>
            </a:r>
          </a:p>
          <a:p>
            <a:pPr lvl="1"/>
            <a:r>
              <a:rPr lang="en-US" dirty="0" smtClean="0"/>
              <a:t>Heuristics performed poorly (too much movement)</a:t>
            </a:r>
          </a:p>
          <a:p>
            <a:r>
              <a:rPr lang="en-US" dirty="0" smtClean="0"/>
              <a:t>DVFS:</a:t>
            </a:r>
          </a:p>
          <a:p>
            <a:pPr lvl="1"/>
            <a:r>
              <a:rPr lang="en-US" dirty="0" smtClean="0"/>
              <a:t>Threshold</a:t>
            </a:r>
          </a:p>
          <a:p>
            <a:pPr lvl="1"/>
            <a:r>
              <a:rPr lang="en-US" dirty="0" smtClean="0"/>
              <a:t>Location:  fixed 85% max on 4 inner cores, 100% on 4 corners, rest 95%</a:t>
            </a:r>
          </a:p>
          <a:p>
            <a:pPr lvl="1"/>
            <a:r>
              <a:rPr lang="en-US" dirty="0" smtClean="0"/>
              <a:t>Performance:  Scale down memory-bound tasks all the time</a:t>
            </a:r>
          </a:p>
          <a:p>
            <a:pPr lvl="1"/>
            <a:r>
              <a:rPr lang="en-US" dirty="0" smtClean="0"/>
              <a:t>Performance + Threshold</a:t>
            </a:r>
          </a:p>
          <a:p>
            <a:r>
              <a:rPr lang="en-US" dirty="0" smtClean="0"/>
              <a:t>Turn off idle cores</a:t>
            </a:r>
          </a:p>
          <a:p>
            <a:r>
              <a:rPr lang="en-US" dirty="0" smtClean="0"/>
              <a:t>Combination</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Floor Plan</a:t>
            </a:r>
            <a:endParaRPr lang="en-US"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2362200" y="1524000"/>
            <a:ext cx="4261802" cy="45259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Balance Location Job Assignments</a:t>
            </a:r>
            <a:endParaRPr lang="en-US" dirty="0"/>
          </a:p>
        </p:txBody>
      </p:sp>
      <p:pic>
        <p:nvPicPr>
          <p:cNvPr id="2050" name="Picture 2"/>
          <p:cNvPicPr>
            <a:picLocks noGrp="1" noChangeAspect="1" noChangeArrowheads="1"/>
          </p:cNvPicPr>
          <p:nvPr>
            <p:ph idx="1"/>
          </p:nvPr>
        </p:nvPicPr>
        <p:blipFill>
          <a:blip r:embed="rId2" cstate="print"/>
          <a:stretch>
            <a:fillRect/>
          </a:stretch>
        </p:blipFill>
        <p:spPr bwMode="auto">
          <a:xfrm>
            <a:off x="1808162" y="2305050"/>
            <a:ext cx="6753225" cy="30861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Full Utilization</a:t>
            </a:r>
            <a:endParaRPr lang="en-US" dirty="0"/>
          </a:p>
        </p:txBody>
      </p:sp>
      <p:pic>
        <p:nvPicPr>
          <p:cNvPr id="3074" name="Picture 2"/>
          <p:cNvPicPr>
            <a:picLocks noGrp="1" noChangeAspect="1" noChangeArrowheads="1"/>
          </p:cNvPicPr>
          <p:nvPr>
            <p:ph idx="1"/>
          </p:nvPr>
        </p:nvPicPr>
        <p:blipFill>
          <a:blip r:embed="rId2" cstate="print"/>
          <a:stretch>
            <a:fillRect/>
          </a:stretch>
        </p:blipFill>
        <p:spPr bwMode="auto">
          <a:xfrm>
            <a:off x="1898650" y="1776412"/>
            <a:ext cx="6572250" cy="4143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485</TotalTime>
  <Words>550</Words>
  <Application>Microsoft Office PowerPoint</Application>
  <PresentationFormat>On-screen Show (4:3)</PresentationFormat>
  <Paragraphs>56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Solstice</vt:lpstr>
      <vt:lpstr>Evaluating the Impact of Job Scheduling and Power Management on Processor Lifetime for Chip Multiprocessors (SIGMETRICS 2009)</vt:lpstr>
      <vt:lpstr>Overview</vt:lpstr>
      <vt:lpstr>Reliability</vt:lpstr>
      <vt:lpstr>Models</vt:lpstr>
      <vt:lpstr>Side Note</vt:lpstr>
      <vt:lpstr>Reliability Aware Scheduling</vt:lpstr>
      <vt:lpstr>Floor Plan</vt:lpstr>
      <vt:lpstr>Balance Location Job Assignments</vt:lpstr>
      <vt:lpstr>Full Utilization</vt:lpstr>
      <vt:lpstr>Full Utilization</vt:lpstr>
      <vt:lpstr>Partial Utilization</vt:lpstr>
      <vt:lpstr>Partial Utilization</vt:lpstr>
      <vt:lpstr>Initial Idle Core Locations</vt:lpstr>
      <vt:lpstr>Turning Idle Cores Off</vt:lpstr>
      <vt:lpstr>Points</vt:lpstr>
    </vt:vector>
  </TitlesOfParts>
  <Company>Lenovo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Evaluating the Impact of Job Scheduling and Power Management on Processor Lifetime for Chip Multiprocessors</dc:title>
  <dc:creator>dc</dc:creator>
  <cp:lastModifiedBy>dc</cp:lastModifiedBy>
  <cp:revision>53</cp:revision>
  <dcterms:created xsi:type="dcterms:W3CDTF">2010-03-12T17:01:51Z</dcterms:created>
  <dcterms:modified xsi:type="dcterms:W3CDTF">2010-03-15T19:50:48Z</dcterms:modified>
</cp:coreProperties>
</file>