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76" r:id="rId12"/>
    <p:sldId id="266" r:id="rId13"/>
    <p:sldId id="277" r:id="rId14"/>
    <p:sldId id="267" r:id="rId15"/>
    <p:sldId id="268" r:id="rId16"/>
    <p:sldId id="269" r:id="rId17"/>
    <p:sldId id="270"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0" autoAdjust="0"/>
  </p:normalViewPr>
  <p:slideViewPr>
    <p:cSldViewPr>
      <p:cViewPr varScale="1">
        <p:scale>
          <a:sx n="116" d="100"/>
          <a:sy n="116"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06394D-D6F1-4BF1-AE3D-F5FD6A128E34}" type="datetimeFigureOut">
              <a:rPr lang="en-US" smtClean="0"/>
              <a:pPr/>
              <a:t>3/29/2010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A2E031-9ED1-482D-A985-D6497BA612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Apparently</a:t>
            </a:r>
            <a:r>
              <a:rPr lang="en-US" baseline="0" dirty="0" smtClean="0"/>
              <a:t> each server only gets two power feeds but in the same manner in which a fail over allowed us to give a small amount to everyone else, so if a PDU is reaching a point where capping is needed, it has lots of options for off loading because it has a large number of small server “groups” each group going to a separate PDU.  This gives it many options of off loading.</a:t>
            </a:r>
            <a:endParaRPr lang="en-US" dirty="0"/>
          </a:p>
        </p:txBody>
      </p:sp>
      <p:sp>
        <p:nvSpPr>
          <p:cNvPr id="4" name="Slide Number Placeholder 3"/>
          <p:cNvSpPr>
            <a:spLocks noGrp="1"/>
          </p:cNvSpPr>
          <p:nvPr>
            <p:ph type="sldNum" sz="quarter" idx="10"/>
          </p:nvPr>
        </p:nvSpPr>
        <p:spPr/>
        <p:txBody>
          <a:bodyPr/>
          <a:lstStyle/>
          <a:p>
            <a:fld id="{15A2E031-9ED1-482D-A985-D6497BA61209}"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Perfect routing here is,</a:t>
            </a:r>
            <a:r>
              <a:rPr lang="en-US" baseline="0" dirty="0" smtClean="0"/>
              <a:t> perfect, meaning we can fractionally split power to one server over multiple PDUs and every server is connected to every PDU.</a:t>
            </a:r>
            <a:endParaRPr lang="en-US" dirty="0"/>
          </a:p>
        </p:txBody>
      </p:sp>
      <p:sp>
        <p:nvSpPr>
          <p:cNvPr id="4" name="Slide Number Placeholder 3"/>
          <p:cNvSpPr>
            <a:spLocks noGrp="1"/>
          </p:cNvSpPr>
          <p:nvPr>
            <p:ph type="sldNum" sz="quarter" idx="10"/>
          </p:nvPr>
        </p:nvSpPr>
        <p:spPr/>
        <p:txBody>
          <a:bodyPr/>
          <a:lstStyle/>
          <a:p>
            <a:fld id="{15A2E031-9ED1-482D-A985-D6497BA61209}"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Minimize the maximum required capacity (maximize minimum slack) [Max Slack]</a:t>
            </a:r>
          </a:p>
          <a:p>
            <a:endParaRPr lang="en-US" dirty="0"/>
          </a:p>
        </p:txBody>
      </p:sp>
      <p:sp>
        <p:nvSpPr>
          <p:cNvPr id="4" name="Slide Number Placeholder 3"/>
          <p:cNvSpPr>
            <a:spLocks noGrp="1"/>
          </p:cNvSpPr>
          <p:nvPr>
            <p:ph type="sldNum" sz="quarter" idx="10"/>
          </p:nvPr>
        </p:nvSpPr>
        <p:spPr/>
        <p:txBody>
          <a:bodyPr/>
          <a:lstStyle/>
          <a:p>
            <a:fld id="{15A2E031-9ED1-482D-A985-D6497BA61209}"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reality we over provision and use</a:t>
            </a:r>
            <a:r>
              <a:rPr lang="en-US" baseline="0" dirty="0" smtClean="0"/>
              <a:t> power routing to exploit open power on a PDU that is under utilized when another one is over utilized.</a:t>
            </a:r>
            <a:endParaRPr lang="en-US" dirty="0"/>
          </a:p>
        </p:txBody>
      </p:sp>
      <p:sp>
        <p:nvSpPr>
          <p:cNvPr id="4" name="Slide Number Placeholder 3"/>
          <p:cNvSpPr>
            <a:spLocks noGrp="1"/>
          </p:cNvSpPr>
          <p:nvPr>
            <p:ph type="sldNum" sz="quarter" idx="10"/>
          </p:nvPr>
        </p:nvSpPr>
        <p:spPr/>
        <p:txBody>
          <a:bodyPr/>
          <a:lstStyle/>
          <a:p>
            <a:fld id="{15A2E031-9ED1-482D-A985-D6497BA61209}"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A2E031-9ED1-482D-A985-D6497BA6120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AFC4AB2-0475-4910-A677-EA545EDD6CA5}" type="datetimeFigureOut">
              <a:rPr lang="en-US" smtClean="0"/>
              <a:pPr/>
              <a:t>3/29/2010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311F053-AEA1-4D0F-99F4-A6908F3C09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FC4AB2-0475-4910-A677-EA545EDD6CA5}" type="datetimeFigureOut">
              <a:rPr lang="en-US" smtClean="0"/>
              <a:pPr/>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1F053-AEA1-4D0F-99F4-A6908F3C09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FC4AB2-0475-4910-A677-EA545EDD6CA5}" type="datetimeFigureOut">
              <a:rPr lang="en-US" smtClean="0"/>
              <a:pPr/>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1F053-AEA1-4D0F-99F4-A6908F3C09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AFC4AB2-0475-4910-A677-EA545EDD6CA5}" type="datetimeFigureOut">
              <a:rPr lang="en-US" smtClean="0"/>
              <a:pPr/>
              <a:t>3/29/2010</a:t>
            </a:fld>
            <a:endParaRPr lang="en-US"/>
          </a:p>
        </p:txBody>
      </p:sp>
      <p:sp>
        <p:nvSpPr>
          <p:cNvPr id="9" name="Slide Number Placeholder 8"/>
          <p:cNvSpPr>
            <a:spLocks noGrp="1"/>
          </p:cNvSpPr>
          <p:nvPr>
            <p:ph type="sldNum" sz="quarter" idx="15"/>
          </p:nvPr>
        </p:nvSpPr>
        <p:spPr/>
        <p:txBody>
          <a:bodyPr rtlCol="0"/>
          <a:lstStyle/>
          <a:p>
            <a:fld id="{B311F053-AEA1-4D0F-99F4-A6908F3C094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AFC4AB2-0475-4910-A677-EA545EDD6CA5}" type="datetimeFigureOut">
              <a:rPr lang="en-US" smtClean="0"/>
              <a:pPr/>
              <a:t>3/29/2010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311F053-AEA1-4D0F-99F4-A6908F3C09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FC4AB2-0475-4910-A677-EA545EDD6CA5}" type="datetimeFigureOut">
              <a:rPr lang="en-US" smtClean="0"/>
              <a:pPr/>
              <a:t>3/29/2010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1F053-AEA1-4D0F-99F4-A6908F3C094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AFC4AB2-0475-4910-A677-EA545EDD6CA5}" type="datetimeFigureOut">
              <a:rPr lang="en-US" smtClean="0"/>
              <a:pPr/>
              <a:t>3/29/2010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1F053-AEA1-4D0F-99F4-A6908F3C094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AFC4AB2-0475-4910-A677-EA545EDD6CA5}" type="datetimeFigureOut">
              <a:rPr lang="en-US" smtClean="0"/>
              <a:pPr/>
              <a:t>3/29/2010</a:t>
            </a:fld>
            <a:endParaRPr lang="en-US"/>
          </a:p>
        </p:txBody>
      </p:sp>
      <p:sp>
        <p:nvSpPr>
          <p:cNvPr id="7" name="Slide Number Placeholder 6"/>
          <p:cNvSpPr>
            <a:spLocks noGrp="1"/>
          </p:cNvSpPr>
          <p:nvPr>
            <p:ph type="sldNum" sz="quarter" idx="11"/>
          </p:nvPr>
        </p:nvSpPr>
        <p:spPr/>
        <p:txBody>
          <a:bodyPr rtlCol="0"/>
          <a:lstStyle/>
          <a:p>
            <a:fld id="{B311F053-AEA1-4D0F-99F4-A6908F3C094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C4AB2-0475-4910-A677-EA545EDD6CA5}" type="datetimeFigureOut">
              <a:rPr lang="en-US" smtClean="0"/>
              <a:pPr/>
              <a:t>3/29/2010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1F053-AEA1-4D0F-99F4-A6908F3C09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AFC4AB2-0475-4910-A677-EA545EDD6CA5}" type="datetimeFigureOut">
              <a:rPr lang="en-US" smtClean="0"/>
              <a:pPr/>
              <a:t>3/29/2010</a:t>
            </a:fld>
            <a:endParaRPr lang="en-US"/>
          </a:p>
        </p:txBody>
      </p:sp>
      <p:sp>
        <p:nvSpPr>
          <p:cNvPr id="22" name="Slide Number Placeholder 21"/>
          <p:cNvSpPr>
            <a:spLocks noGrp="1"/>
          </p:cNvSpPr>
          <p:nvPr>
            <p:ph type="sldNum" sz="quarter" idx="15"/>
          </p:nvPr>
        </p:nvSpPr>
        <p:spPr/>
        <p:txBody>
          <a:bodyPr rtlCol="0"/>
          <a:lstStyle/>
          <a:p>
            <a:fld id="{B311F053-AEA1-4D0F-99F4-A6908F3C094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AFC4AB2-0475-4910-A677-EA545EDD6CA5}" type="datetimeFigureOut">
              <a:rPr lang="en-US" smtClean="0"/>
              <a:pPr/>
              <a:t>3/29/2010</a:t>
            </a:fld>
            <a:endParaRPr lang="en-US"/>
          </a:p>
        </p:txBody>
      </p:sp>
      <p:sp>
        <p:nvSpPr>
          <p:cNvPr id="18" name="Slide Number Placeholder 17"/>
          <p:cNvSpPr>
            <a:spLocks noGrp="1"/>
          </p:cNvSpPr>
          <p:nvPr>
            <p:ph type="sldNum" sz="quarter" idx="11"/>
          </p:nvPr>
        </p:nvSpPr>
        <p:spPr/>
        <p:txBody>
          <a:bodyPr rtlCol="0"/>
          <a:lstStyle/>
          <a:p>
            <a:fld id="{B311F053-AEA1-4D0F-99F4-A6908F3C094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FC4AB2-0475-4910-A677-EA545EDD6CA5}" type="datetimeFigureOut">
              <a:rPr lang="en-US" smtClean="0"/>
              <a:pPr/>
              <a:t>3/29/2010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11F053-AEA1-4D0F-99F4-A6908F3C09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ortal.acm.org/citation.cfm?doid=1375457.137549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pec.org/power_ssj2008/resul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ormAutofit fontScale="90000"/>
          </a:bodyPr>
          <a:lstStyle/>
          <a:p>
            <a:r>
              <a:rPr lang="en-US" dirty="0" smtClean="0"/>
              <a:t>Power Routing:  dynamic Power Provisioning in the Data Center (ASPLOS 2010)</a:t>
            </a:r>
            <a:r>
              <a:rPr lang="en-US" dirty="0" smtClean="0">
                <a:hlinkClick r:id="rId2"/>
              </a:rPr>
              <a:t/>
            </a:r>
            <a:br>
              <a:rPr lang="en-US" dirty="0" smtClean="0">
                <a:hlinkClick r:id="rId2"/>
              </a:rPr>
            </a:br>
            <a:endParaRPr lang="en-US" dirty="0"/>
          </a:p>
        </p:txBody>
      </p:sp>
      <p:sp>
        <p:nvSpPr>
          <p:cNvPr id="3" name="Subtitle 2"/>
          <p:cNvSpPr>
            <a:spLocks noGrp="1"/>
          </p:cNvSpPr>
          <p:nvPr>
            <p:ph type="subTitle" idx="1"/>
          </p:nvPr>
        </p:nvSpPr>
        <p:spPr>
          <a:xfrm>
            <a:off x="1371600" y="3505200"/>
            <a:ext cx="6400800" cy="2743200"/>
          </a:xfrm>
        </p:spPr>
        <p:txBody>
          <a:bodyPr>
            <a:normAutofit/>
          </a:bodyPr>
          <a:lstStyle/>
          <a:p>
            <a:r>
              <a:rPr lang="en-US" dirty="0" smtClean="0"/>
              <a:t>Authors:  Steven </a:t>
            </a:r>
            <a:r>
              <a:rPr lang="en-US" dirty="0" err="1" smtClean="0"/>
              <a:t>Pelley</a:t>
            </a:r>
            <a:r>
              <a:rPr lang="en-US" dirty="0" smtClean="0"/>
              <a:t>, David </a:t>
            </a:r>
            <a:r>
              <a:rPr lang="en-US" dirty="0" err="1" smtClean="0"/>
              <a:t>Meisner</a:t>
            </a:r>
            <a:r>
              <a:rPr lang="en-US" dirty="0" smtClean="0"/>
              <a:t>, </a:t>
            </a:r>
            <a:r>
              <a:rPr lang="en-US" dirty="0" err="1" smtClean="0"/>
              <a:t>Pooya</a:t>
            </a:r>
            <a:r>
              <a:rPr lang="en-US" dirty="0" smtClean="0"/>
              <a:t> </a:t>
            </a:r>
            <a:r>
              <a:rPr lang="en-US" dirty="0" err="1" smtClean="0"/>
              <a:t>Zandevakili</a:t>
            </a:r>
            <a:r>
              <a:rPr lang="en-US" dirty="0" smtClean="0"/>
              <a:t>, Thomas F. </a:t>
            </a:r>
            <a:r>
              <a:rPr lang="en-US" dirty="0" err="1" smtClean="0"/>
              <a:t>Wenisch</a:t>
            </a:r>
            <a:r>
              <a:rPr lang="en-US" dirty="0" smtClean="0"/>
              <a:t>, Jack Underwood</a:t>
            </a:r>
          </a:p>
          <a:p>
            <a:endParaRPr lang="en-US" dirty="0"/>
          </a:p>
          <a:p>
            <a:r>
              <a:rPr lang="en-US" dirty="0" smtClean="0"/>
              <a:t>Presenter:  Daniel Cole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Assignment Scheduling</a:t>
            </a:r>
            <a:endParaRPr lang="en-US" dirty="0"/>
          </a:p>
        </p:txBody>
      </p:sp>
      <p:sp>
        <p:nvSpPr>
          <p:cNvPr id="3" name="Content Placeholder 2"/>
          <p:cNvSpPr>
            <a:spLocks noGrp="1"/>
          </p:cNvSpPr>
          <p:nvPr>
            <p:ph sz="quarter" idx="1"/>
          </p:nvPr>
        </p:nvSpPr>
        <p:spPr/>
        <p:txBody>
          <a:bodyPr/>
          <a:lstStyle/>
          <a:p>
            <a:r>
              <a:rPr lang="en-US" dirty="0" smtClean="0"/>
              <a:t>Input:  Set of servers and PDUs, each server is connected to 2 PDUs, and has a desired power, each PDU has a power capacity</a:t>
            </a:r>
          </a:p>
          <a:p>
            <a:r>
              <a:rPr lang="en-US" dirty="0" smtClean="0"/>
              <a:t>Output:  Each server assigned to one of its PDUs, any single PDU failure can be handled by failover</a:t>
            </a:r>
          </a:p>
          <a:p>
            <a:r>
              <a:rPr lang="en-US" dirty="0" smtClean="0"/>
              <a:t>Not formally defined in the paper.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Reduction (WITHOUT REDUNDANCY)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NP-hard:</a:t>
            </a:r>
          </a:p>
          <a:p>
            <a:pPr lvl="1"/>
            <a:r>
              <a:rPr lang="en-US" dirty="0" smtClean="0"/>
              <a:t>Reduction from PARTITION:</a:t>
            </a:r>
          </a:p>
          <a:p>
            <a:pPr lvl="2"/>
            <a:r>
              <a:rPr lang="en-US" dirty="0" smtClean="0"/>
              <a:t>PARTITION instance:  set of positive integers, want a partition of the set such that they have equal value</a:t>
            </a:r>
          </a:p>
          <a:p>
            <a:pPr lvl="2"/>
            <a:r>
              <a:rPr lang="en-US" dirty="0" smtClean="0"/>
              <a:t>Power Routing Instance:  2 PDUs, each with capacity equal to half the value of the set, set of integers is the set of server power requests</a:t>
            </a:r>
          </a:p>
          <a:p>
            <a:r>
              <a:rPr lang="en-US" dirty="0" smtClean="0"/>
              <a:t>But with redundancy enforced, this reduction doesn’t work, as the Power Routing instance has no solution</a:t>
            </a:r>
          </a:p>
          <a:p>
            <a:pPr lvl="1"/>
            <a:r>
              <a:rPr lang="en-US" dirty="0" smtClean="0"/>
              <a:t>For any two PDU instance, we always need two PDUs both with capacity equal to the total aggregate demand to allow single PDU failure</a:t>
            </a:r>
          </a:p>
          <a:p>
            <a:r>
              <a:rPr lang="en-US" dirty="0" smtClean="0"/>
              <a:t>They say “power feed assignment...even without redundancy, is an NP-complete problem.”</a:t>
            </a:r>
          </a:p>
          <a:p>
            <a:pPr lvl="1"/>
            <a:r>
              <a:rPr lang="en-US" dirty="0" smtClean="0"/>
              <a:t>But redundancy seems to make the problem easier for at least certain cases (any case with 2 PDUs).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LP with fractional power</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Input:  </a:t>
            </a:r>
          </a:p>
          <a:p>
            <a:pPr lvl="1"/>
            <a:r>
              <a:rPr lang="en-US" dirty="0" smtClean="0"/>
              <a:t>Power(</a:t>
            </a:r>
            <a:r>
              <a:rPr lang="en-US" dirty="0" err="1" smtClean="0"/>
              <a:t>i,j</a:t>
            </a:r>
            <a:r>
              <a:rPr lang="en-US" dirty="0" smtClean="0"/>
              <a:t>) is total requested power by any server connected to PDU </a:t>
            </a:r>
            <a:r>
              <a:rPr lang="en-US" dirty="0" err="1" smtClean="0"/>
              <a:t>i</a:t>
            </a:r>
            <a:r>
              <a:rPr lang="en-US" dirty="0" smtClean="0"/>
              <a:t> and j</a:t>
            </a:r>
          </a:p>
          <a:p>
            <a:pPr lvl="1"/>
            <a:r>
              <a:rPr lang="en-US" dirty="0" smtClean="0"/>
              <a:t>Capacity(</a:t>
            </a:r>
            <a:r>
              <a:rPr lang="en-US" dirty="0" err="1" smtClean="0"/>
              <a:t>i</a:t>
            </a:r>
            <a:r>
              <a:rPr lang="en-US" dirty="0" smtClean="0"/>
              <a:t>) is capacity of PDU I</a:t>
            </a:r>
          </a:p>
          <a:p>
            <a:r>
              <a:rPr lang="en-US" dirty="0" smtClean="0"/>
              <a:t>Variables:  </a:t>
            </a:r>
          </a:p>
          <a:p>
            <a:pPr lvl="1"/>
            <a:r>
              <a:rPr lang="en-US" dirty="0" smtClean="0"/>
              <a:t>For all possible PDU pairs: Feed(</a:t>
            </a:r>
            <a:r>
              <a:rPr lang="en-US" dirty="0" err="1" smtClean="0"/>
              <a:t>i,j</a:t>
            </a:r>
            <a:r>
              <a:rPr lang="en-US" dirty="0" smtClean="0"/>
              <a:t>)-</a:t>
            </a:r>
            <a:r>
              <a:rPr lang="en-US" dirty="0" err="1" smtClean="0"/>
              <a:t>i</a:t>
            </a:r>
            <a:r>
              <a:rPr lang="en-US" dirty="0" smtClean="0"/>
              <a:t> and Feed(</a:t>
            </a:r>
            <a:r>
              <a:rPr lang="en-US" dirty="0" err="1" smtClean="0"/>
              <a:t>i,j</a:t>
            </a:r>
            <a:r>
              <a:rPr lang="en-US" dirty="0" smtClean="0"/>
              <a:t>)-j, i.e., the power to each feed for servers that are connected to </a:t>
            </a:r>
            <a:r>
              <a:rPr lang="en-US" dirty="0" err="1" smtClean="0"/>
              <a:t>i</a:t>
            </a:r>
            <a:r>
              <a:rPr lang="en-US" dirty="0" smtClean="0"/>
              <a:t> and j</a:t>
            </a:r>
          </a:p>
          <a:p>
            <a:pPr lvl="1"/>
            <a:r>
              <a:rPr lang="en-US" dirty="0" smtClean="0"/>
              <a:t>Slack: minimum slack between any feed and its capacity</a:t>
            </a:r>
          </a:p>
          <a:p>
            <a:r>
              <a:rPr lang="en-US" dirty="0" smtClean="0"/>
              <a:t>Objective:  Maximize Slack</a:t>
            </a:r>
          </a:p>
          <a:p>
            <a:r>
              <a:rPr lang="en-US" dirty="0" smtClean="0"/>
              <a:t>Constraints (For all </a:t>
            </a:r>
            <a:r>
              <a:rPr lang="en-US" dirty="0" err="1" smtClean="0"/>
              <a:t>i,j</a:t>
            </a:r>
            <a:r>
              <a:rPr lang="en-US" dirty="0" smtClean="0"/>
              <a:t>):</a:t>
            </a:r>
          </a:p>
          <a:p>
            <a:pPr lvl="1"/>
            <a:r>
              <a:rPr lang="en-US" dirty="0" smtClean="0"/>
              <a:t>Feed(</a:t>
            </a:r>
            <a:r>
              <a:rPr lang="en-US" dirty="0" err="1" smtClean="0"/>
              <a:t>i,j</a:t>
            </a:r>
            <a:r>
              <a:rPr lang="en-US" dirty="0" smtClean="0"/>
              <a:t>)-</a:t>
            </a:r>
            <a:r>
              <a:rPr lang="en-US" dirty="0" err="1" smtClean="0"/>
              <a:t>i</a:t>
            </a:r>
            <a:r>
              <a:rPr lang="en-US" dirty="0" smtClean="0"/>
              <a:t> + Feed(</a:t>
            </a:r>
            <a:r>
              <a:rPr lang="en-US" dirty="0" err="1" smtClean="0"/>
              <a:t>i,j</a:t>
            </a:r>
            <a:r>
              <a:rPr lang="en-US" dirty="0" smtClean="0"/>
              <a:t>)-j = Power(</a:t>
            </a:r>
            <a:r>
              <a:rPr lang="en-US" dirty="0" err="1" smtClean="0"/>
              <a:t>i,j</a:t>
            </a:r>
            <a:r>
              <a:rPr lang="en-US" dirty="0" smtClean="0"/>
              <a:t>) [feed’s must supply needed power]</a:t>
            </a:r>
          </a:p>
          <a:p>
            <a:pPr lvl="1"/>
            <a:r>
              <a:rPr lang="en-US" dirty="0" err="1" smtClean="0"/>
              <a:t>Sum_k</a:t>
            </a:r>
            <a:r>
              <a:rPr lang="en-US" dirty="0" smtClean="0"/>
              <a:t> Feed(</a:t>
            </a:r>
            <a:r>
              <a:rPr lang="en-US" dirty="0" err="1" smtClean="0"/>
              <a:t>i,k</a:t>
            </a:r>
            <a:r>
              <a:rPr lang="en-US" dirty="0" smtClean="0"/>
              <a:t>)-</a:t>
            </a:r>
            <a:r>
              <a:rPr lang="en-US" dirty="0" err="1" smtClean="0"/>
              <a:t>i</a:t>
            </a:r>
            <a:r>
              <a:rPr lang="en-US" dirty="0" smtClean="0"/>
              <a:t>  + Sum_{l in </a:t>
            </a:r>
            <a:r>
              <a:rPr lang="en-US" dirty="0" err="1" smtClean="0"/>
              <a:t>j’s</a:t>
            </a:r>
            <a:r>
              <a:rPr lang="en-US" dirty="0" smtClean="0"/>
              <a:t> PDU} Feed(</a:t>
            </a:r>
            <a:r>
              <a:rPr lang="en-US" dirty="0" err="1" smtClean="0"/>
              <a:t>i,l</a:t>
            </a:r>
            <a:r>
              <a:rPr lang="en-US" dirty="0" smtClean="0"/>
              <a:t>)-l + Slack &lt;= Capacity(</a:t>
            </a:r>
            <a:r>
              <a:rPr lang="en-US" dirty="0" err="1" smtClean="0"/>
              <a:t>i</a:t>
            </a:r>
            <a:r>
              <a:rPr lang="en-US" dirty="0" smtClean="0"/>
              <a:t>) [All power a feed handles plus what fails over to it if </a:t>
            </a:r>
            <a:r>
              <a:rPr lang="en-US" dirty="0" err="1" smtClean="0"/>
              <a:t>j’s</a:t>
            </a:r>
            <a:r>
              <a:rPr lang="en-US" dirty="0" smtClean="0"/>
              <a:t> PDU fails]</a:t>
            </a:r>
          </a:p>
          <a:p>
            <a:pPr lvl="1"/>
            <a:r>
              <a:rPr lang="en-US" dirty="0" smtClean="0"/>
              <a:t>PDUs actually have multiple feeds which all need to be within a certain factor of each other (omitted)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fractional solutions don’t divide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Sort power requests for Power(</a:t>
            </a:r>
            <a:r>
              <a:rPr lang="en-US" dirty="0" err="1" smtClean="0"/>
              <a:t>i,j</a:t>
            </a:r>
            <a:r>
              <a:rPr lang="en-US" dirty="0" smtClean="0"/>
              <a:t>) and give the largest to the feed with the largest amount of its Feed(</a:t>
            </a:r>
            <a:r>
              <a:rPr lang="en-US" dirty="0" err="1" smtClean="0"/>
              <a:t>i,j</a:t>
            </a:r>
            <a:r>
              <a:rPr lang="en-US" dirty="0" smtClean="0"/>
              <a:t>)-</a:t>
            </a:r>
            <a:r>
              <a:rPr lang="en-US" dirty="0" err="1" smtClean="0"/>
              <a:t>i</a:t>
            </a:r>
            <a:r>
              <a:rPr lang="en-US" dirty="0" smtClean="0"/>
              <a:t> remaining, repeat until all servers assigned</a:t>
            </a:r>
          </a:p>
          <a:p>
            <a:r>
              <a:rPr lang="en-US" dirty="0" smtClean="0"/>
              <a:t>At worst 1 is not assigned:</a:t>
            </a:r>
          </a:p>
          <a:p>
            <a:pPr lvl="1"/>
            <a:r>
              <a:rPr lang="en-US" dirty="0" smtClean="0"/>
              <a:t>Will be assigned to the feed with the largest remaining capacity once all servers have been assigned</a:t>
            </a:r>
          </a:p>
          <a:p>
            <a:r>
              <a:rPr lang="en-US" dirty="0" smtClean="0"/>
              <a:t>If capacity constraints have been violated by non-fractional assignment they formulate a new LP that selects power caps by maximizing the sum of the server budgets while ensure PDUs maintain capacity requirements</a:t>
            </a:r>
          </a:p>
          <a:p>
            <a:pPr lvl="1"/>
            <a:r>
              <a:rPr lang="en-US" dirty="0" smtClean="0"/>
              <a:t>This LP is only described in a few sentences and is probably not used all in their experiments because they are looking for minimum capacity to avoid capping, thus they would never use this.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Traces of server utilization (once per minute):</a:t>
            </a:r>
          </a:p>
          <a:p>
            <a:pPr lvl="1"/>
            <a:r>
              <a:rPr lang="en-US" dirty="0" smtClean="0"/>
              <a:t>A small cluster of departmental web servers</a:t>
            </a:r>
          </a:p>
          <a:p>
            <a:pPr lvl="1"/>
            <a:r>
              <a:rPr lang="en-US" dirty="0" smtClean="0"/>
              <a:t>1.5 MW facility for clinical operations</a:t>
            </a:r>
          </a:p>
          <a:p>
            <a:pPr lvl="1"/>
            <a:r>
              <a:rPr lang="en-US" dirty="0" smtClean="0"/>
              <a:t>4MW facility for high performance computing</a:t>
            </a:r>
          </a:p>
          <a:p>
            <a:r>
              <a:rPr lang="en-US" dirty="0" smtClean="0"/>
              <a:t>Hypothetical Facility:</a:t>
            </a:r>
          </a:p>
          <a:p>
            <a:pPr lvl="1"/>
            <a:r>
              <a:rPr lang="en-US" dirty="0" smtClean="0"/>
              <a:t>400 medical center servers</a:t>
            </a:r>
          </a:p>
          <a:p>
            <a:pPr lvl="1"/>
            <a:r>
              <a:rPr lang="en-US" dirty="0" smtClean="0"/>
              <a:t>300 high performance nodes</a:t>
            </a:r>
          </a:p>
          <a:p>
            <a:pPr lvl="1"/>
            <a:r>
              <a:rPr lang="en-US" dirty="0" smtClean="0"/>
              <a:t>300-node web search cluster</a:t>
            </a:r>
          </a:p>
          <a:p>
            <a:r>
              <a:rPr lang="en-US" dirty="0" smtClean="0"/>
              <a:t>Utilization converted to power using </a:t>
            </a:r>
            <a:r>
              <a:rPr lang="en-US" dirty="0" err="1" smtClean="0">
                <a:hlinkClick r:id="rId3"/>
              </a:rPr>
              <a:t>SPECPower</a:t>
            </a:r>
            <a:r>
              <a:rPr lang="en-US" dirty="0" smtClean="0">
                <a:hlinkClick r:id="rId3"/>
              </a:rPr>
              <a:t> benchmarks</a:t>
            </a:r>
            <a:endParaRPr lang="en-US" dirty="0" smtClean="0"/>
          </a:p>
          <a:p>
            <a:r>
              <a:rPr lang="en-US" dirty="0" smtClean="0"/>
              <a:t>Primary evaluation benchmark is minimum total power capacity required to assure zero performance throttling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Shuffled Topologies</a:t>
            </a:r>
            <a:endParaRPr lang="en-US" dirty="0"/>
          </a:p>
        </p:txBody>
      </p:sp>
      <p:pic>
        <p:nvPicPr>
          <p:cNvPr id="8194" name="Picture 2"/>
          <p:cNvPicPr>
            <a:picLocks noGrp="1" noChangeAspect="1" noChangeArrowheads="1"/>
          </p:cNvPicPr>
          <p:nvPr>
            <p:ph sz="quarter" idx="1"/>
          </p:nvPr>
        </p:nvPicPr>
        <p:blipFill>
          <a:blip r:embed="rId3" cstate="print"/>
          <a:srcRect/>
          <a:stretch>
            <a:fillRect/>
          </a:stretch>
        </p:blipFill>
        <p:spPr bwMode="auto">
          <a:xfrm>
            <a:off x="1826161" y="1600200"/>
            <a:ext cx="4729678" cy="4873625"/>
          </a:xfrm>
          <a:prstGeom prst="rect">
            <a:avLst/>
          </a:prstGeom>
          <a:noFill/>
          <a:ln w="9525">
            <a:noFill/>
            <a:miter lim="800000"/>
            <a:headEnd/>
            <a:tailEnd/>
          </a:ln>
        </p:spPr>
      </p:pic>
      <p:grpSp>
        <p:nvGrpSpPr>
          <p:cNvPr id="7" name="Group 6"/>
          <p:cNvGrpSpPr/>
          <p:nvPr/>
        </p:nvGrpSpPr>
        <p:grpSpPr>
          <a:xfrm>
            <a:off x="3657600" y="1600200"/>
            <a:ext cx="4953000" cy="1276529"/>
            <a:chOff x="3657600" y="1600200"/>
            <a:chExt cx="4953000" cy="1276529"/>
          </a:xfrm>
        </p:grpSpPr>
        <p:sp>
          <p:nvSpPr>
            <p:cNvPr id="5" name="Rectangle 4"/>
            <p:cNvSpPr/>
            <p:nvPr/>
          </p:nvSpPr>
          <p:spPr>
            <a:xfrm>
              <a:off x="3657600" y="1600200"/>
              <a:ext cx="2590800" cy="5334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00800" y="1676400"/>
              <a:ext cx="2209800" cy="1200329"/>
            </a:xfrm>
            <a:prstGeom prst="rect">
              <a:avLst/>
            </a:prstGeom>
            <a:noFill/>
          </p:spPr>
          <p:txBody>
            <a:bodyPr wrap="square" rtlCol="0">
              <a:spAutoFit/>
            </a:bodyPr>
            <a:lstStyle/>
            <a:p>
              <a:r>
                <a:rPr lang="en-US" dirty="0" smtClean="0"/>
                <a:t>If server power draw could be fractionally and dynamically split.</a:t>
              </a:r>
            </a:p>
          </p:txBody>
        </p:sp>
      </p:grpSp>
      <p:grpSp>
        <p:nvGrpSpPr>
          <p:cNvPr id="11" name="Group 10"/>
          <p:cNvGrpSpPr/>
          <p:nvPr/>
        </p:nvGrpSpPr>
        <p:grpSpPr>
          <a:xfrm>
            <a:off x="304800" y="2362994"/>
            <a:ext cx="2972594" cy="1074936"/>
            <a:chOff x="304800" y="2362994"/>
            <a:chExt cx="2972594" cy="1074936"/>
          </a:xfrm>
        </p:grpSpPr>
        <p:cxnSp>
          <p:nvCxnSpPr>
            <p:cNvPr id="9" name="Straight Arrow Connector 8"/>
            <p:cNvCxnSpPr/>
            <p:nvPr/>
          </p:nvCxnSpPr>
          <p:spPr>
            <a:xfrm rot="5400000">
              <a:off x="3009900" y="2628900"/>
              <a:ext cx="533400" cy="1588"/>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 y="2514600"/>
              <a:ext cx="1676400" cy="923330"/>
            </a:xfrm>
            <a:prstGeom prst="rect">
              <a:avLst/>
            </a:prstGeom>
            <a:noFill/>
          </p:spPr>
          <p:txBody>
            <a:bodyPr wrap="square" rtlCol="0">
              <a:spAutoFit/>
            </a:bodyPr>
            <a:lstStyle/>
            <a:p>
              <a:r>
                <a:rPr lang="en-US" dirty="0" smtClean="0"/>
                <a:t>Result of imbalances across PDUs. </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5" presetClass="entr" presetSubtype="1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the Gap</a:t>
            </a:r>
            <a:endParaRPr lang="en-US" dirty="0"/>
          </a:p>
        </p:txBody>
      </p:sp>
      <p:pic>
        <p:nvPicPr>
          <p:cNvPr id="9218" name="Picture 2"/>
          <p:cNvPicPr>
            <a:picLocks noGrp="1" noChangeAspect="1" noChangeArrowheads="1"/>
          </p:cNvPicPr>
          <p:nvPr>
            <p:ph sz="quarter" idx="1"/>
          </p:nvPr>
        </p:nvPicPr>
        <p:blipFill>
          <a:blip r:embed="rId2" cstate="print"/>
          <a:srcRect/>
          <a:stretch>
            <a:fillRect/>
          </a:stretch>
        </p:blipFill>
        <p:spPr bwMode="auto">
          <a:xfrm>
            <a:off x="1722171" y="1600200"/>
            <a:ext cx="4937658" cy="4873625"/>
          </a:xfrm>
          <a:prstGeom prst="rect">
            <a:avLst/>
          </a:prstGeom>
          <a:noFill/>
          <a:ln w="9525">
            <a:noFill/>
            <a:miter lim="800000"/>
            <a:headEnd/>
            <a:tailEnd/>
          </a:ln>
        </p:spPr>
      </p:pic>
      <p:grpSp>
        <p:nvGrpSpPr>
          <p:cNvPr id="7" name="Group 6"/>
          <p:cNvGrpSpPr/>
          <p:nvPr/>
        </p:nvGrpSpPr>
        <p:grpSpPr>
          <a:xfrm>
            <a:off x="4953000" y="2133600"/>
            <a:ext cx="3733800" cy="2895600"/>
            <a:chOff x="4953000" y="2133600"/>
            <a:chExt cx="3733800" cy="2895600"/>
          </a:xfrm>
        </p:grpSpPr>
        <p:sp>
          <p:nvSpPr>
            <p:cNvPr id="5" name="Rectangle 4"/>
            <p:cNvSpPr/>
            <p:nvPr/>
          </p:nvSpPr>
          <p:spPr>
            <a:xfrm>
              <a:off x="4953000" y="2819400"/>
              <a:ext cx="381000" cy="22098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77000" y="2133600"/>
              <a:ext cx="2209800" cy="1200329"/>
            </a:xfrm>
            <a:prstGeom prst="rect">
              <a:avLst/>
            </a:prstGeom>
            <a:noFill/>
          </p:spPr>
          <p:txBody>
            <a:bodyPr wrap="square" rtlCol="0">
              <a:spAutoFit/>
            </a:bodyPr>
            <a:lstStyle/>
            <a:p>
              <a:r>
                <a:rPr lang="en-US" dirty="0" smtClean="0"/>
                <a:t>32% savings compared to Wrapped without power routing.</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PDUs</a:t>
            </a:r>
            <a:endParaRPr lang="en-US" dirty="0"/>
          </a:p>
        </p:txBody>
      </p:sp>
      <p:pic>
        <p:nvPicPr>
          <p:cNvPr id="10242" name="Picture 2"/>
          <p:cNvPicPr>
            <a:picLocks noGrp="1" noChangeAspect="1" noChangeArrowheads="1"/>
          </p:cNvPicPr>
          <p:nvPr>
            <p:ph sz="quarter" idx="1"/>
          </p:nvPr>
        </p:nvPicPr>
        <p:blipFill>
          <a:blip r:embed="rId2" cstate="print"/>
          <a:srcRect/>
          <a:stretch>
            <a:fillRect/>
          </a:stretch>
        </p:blipFill>
        <p:spPr bwMode="auto">
          <a:xfrm>
            <a:off x="460434" y="1600200"/>
            <a:ext cx="4797366" cy="4873625"/>
          </a:xfrm>
          <a:prstGeom prst="rect">
            <a:avLst/>
          </a:prstGeom>
          <a:noFill/>
          <a:ln w="9525">
            <a:noFill/>
            <a:miter lim="800000"/>
            <a:headEnd/>
            <a:tailEnd/>
          </a:ln>
        </p:spPr>
      </p:pic>
      <p:sp>
        <p:nvSpPr>
          <p:cNvPr id="5" name="TextBox 4"/>
          <p:cNvSpPr txBox="1"/>
          <p:nvPr/>
        </p:nvSpPr>
        <p:spPr>
          <a:xfrm>
            <a:off x="5486400" y="1219200"/>
            <a:ext cx="3048000" cy="3139321"/>
          </a:xfrm>
          <a:prstGeom prst="rect">
            <a:avLst/>
          </a:prstGeom>
          <a:noFill/>
        </p:spPr>
        <p:txBody>
          <a:bodyPr wrap="square" rtlCol="0">
            <a:spAutoFit/>
          </a:bodyPr>
          <a:lstStyle/>
          <a:p>
            <a:r>
              <a:rPr lang="en-US" dirty="0" smtClean="0"/>
              <a:t>“For a fixed total power demand, as the number of PDUs increases, each individual PDU powers fewer servers…With fewer servers, the variance in power demands seen by each PDU grows and it becomes more likely an individual PDU will overload.”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Workloads</a:t>
            </a:r>
            <a:endParaRPr lang="en-US" dirty="0"/>
          </a:p>
        </p:txBody>
      </p:sp>
      <p:pic>
        <p:nvPicPr>
          <p:cNvPr id="11266" name="Picture 2"/>
          <p:cNvPicPr>
            <a:picLocks noGrp="1" noChangeAspect="1" noChangeArrowheads="1"/>
          </p:cNvPicPr>
          <p:nvPr>
            <p:ph sz="quarter" idx="1"/>
          </p:nvPr>
        </p:nvPicPr>
        <p:blipFill>
          <a:blip r:embed="rId2" cstate="print"/>
          <a:srcRect/>
          <a:stretch>
            <a:fillRect/>
          </a:stretch>
        </p:blipFill>
        <p:spPr bwMode="auto">
          <a:xfrm>
            <a:off x="152400" y="1828801"/>
            <a:ext cx="8468000" cy="394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Proportional Servers</a:t>
            </a:r>
            <a:endParaRPr lang="en-US" dirty="0"/>
          </a:p>
        </p:txBody>
      </p:sp>
      <p:sp>
        <p:nvSpPr>
          <p:cNvPr id="3" name="Content Placeholder 2"/>
          <p:cNvSpPr>
            <a:spLocks noGrp="1"/>
          </p:cNvSpPr>
          <p:nvPr>
            <p:ph sz="quarter" idx="1"/>
          </p:nvPr>
        </p:nvSpPr>
        <p:spPr/>
        <p:txBody>
          <a:bodyPr/>
          <a:lstStyle/>
          <a:p>
            <a:r>
              <a:rPr lang="en-US" dirty="0" smtClean="0"/>
              <a:t>Power draw varies linearly with utilization, static power is 10% of peak</a:t>
            </a:r>
          </a:p>
          <a:p>
            <a:r>
              <a:rPr lang="en-US" dirty="0" smtClean="0"/>
              <a:t>Rerun the Power Routing experiment</a:t>
            </a:r>
          </a:p>
          <a:p>
            <a:r>
              <a:rPr lang="en-US" dirty="0" smtClean="0"/>
              <a:t>Trace Comparisons:</a:t>
            </a:r>
          </a:p>
          <a:p>
            <a:endParaRPr lang="en-US" dirty="0"/>
          </a:p>
        </p:txBody>
      </p:sp>
      <p:graphicFrame>
        <p:nvGraphicFramePr>
          <p:cNvPr id="4" name="Table 3"/>
          <p:cNvGraphicFramePr>
            <a:graphicFrameLocks noGrp="1"/>
          </p:cNvGraphicFramePr>
          <p:nvPr/>
        </p:nvGraphicFramePr>
        <p:xfrm>
          <a:off x="1295400" y="3581400"/>
          <a:ext cx="6096000" cy="1112520"/>
        </p:xfrm>
        <a:graphic>
          <a:graphicData uri="http://schemas.openxmlformats.org/drawingml/2006/table">
            <a:tbl>
              <a:tblPr firstRow="1" bandRow="1">
                <a:tableStyleId>{073A0DAA-6AF3-43AB-8588-CEC1D06C72B9}</a:tableStyleId>
              </a:tblPr>
              <a:tblGrid>
                <a:gridCol w="1524000"/>
                <a:gridCol w="1524000"/>
                <a:gridCol w="1524000"/>
                <a:gridCol w="1524000"/>
              </a:tblGrid>
              <a:tr h="370840">
                <a:tc>
                  <a:txBody>
                    <a:bodyPr/>
                    <a:lstStyle/>
                    <a:p>
                      <a:endParaRPr lang="en-US" dirty="0"/>
                    </a:p>
                  </a:txBody>
                  <a:tcPr/>
                </a:tc>
                <a:tc>
                  <a:txBody>
                    <a:bodyPr/>
                    <a:lstStyle/>
                    <a:p>
                      <a:r>
                        <a:rPr lang="en-US" dirty="0" smtClean="0"/>
                        <a:t>Time-</a:t>
                      </a:r>
                      <a:r>
                        <a:rPr lang="en-US" dirty="0" err="1" smtClean="0"/>
                        <a:t>Avg</a:t>
                      </a:r>
                      <a:endParaRPr lang="en-US" dirty="0"/>
                    </a:p>
                  </a:txBody>
                  <a:tcPr/>
                </a:tc>
                <a:tc>
                  <a:txBody>
                    <a:bodyPr/>
                    <a:lstStyle/>
                    <a:p>
                      <a:r>
                        <a:rPr lang="en-US" dirty="0" smtClean="0"/>
                        <a:t>Maximum</a:t>
                      </a:r>
                      <a:endParaRPr lang="en-US" dirty="0"/>
                    </a:p>
                  </a:txBody>
                  <a:tcPr/>
                </a:tc>
                <a:tc>
                  <a:txBody>
                    <a:bodyPr/>
                    <a:lstStyle/>
                    <a:p>
                      <a:pPr algn="ctr"/>
                      <a:r>
                        <a:rPr lang="el-GR" dirty="0" smtClean="0"/>
                        <a:t>σ</a:t>
                      </a:r>
                      <a:endParaRPr lang="en-US" dirty="0"/>
                    </a:p>
                  </a:txBody>
                  <a:tcPr/>
                </a:tc>
              </a:tr>
              <a:tr h="370840">
                <a:tc>
                  <a:txBody>
                    <a:bodyPr/>
                    <a:lstStyle/>
                    <a:p>
                      <a:r>
                        <a:rPr lang="en-US" dirty="0" smtClean="0"/>
                        <a:t>Original</a:t>
                      </a:r>
                      <a:endParaRPr lang="en-US" dirty="0"/>
                    </a:p>
                  </a:txBody>
                  <a:tcPr/>
                </a:tc>
                <a:tc>
                  <a:txBody>
                    <a:bodyPr/>
                    <a:lstStyle/>
                    <a:p>
                      <a:pPr algn="ctr"/>
                      <a:r>
                        <a:rPr lang="en-US" dirty="0" smtClean="0"/>
                        <a:t>180.5 kW</a:t>
                      </a:r>
                      <a:endParaRPr lang="en-US" dirty="0"/>
                    </a:p>
                  </a:txBody>
                  <a:tcPr/>
                </a:tc>
                <a:tc>
                  <a:txBody>
                    <a:bodyPr/>
                    <a:lstStyle/>
                    <a:p>
                      <a:pPr algn="ctr"/>
                      <a:r>
                        <a:rPr lang="en-US" dirty="0" smtClean="0"/>
                        <a:t>208.7 kW</a:t>
                      </a:r>
                      <a:endParaRPr lang="en-US" dirty="0"/>
                    </a:p>
                  </a:txBody>
                  <a:tcPr/>
                </a:tc>
                <a:tc>
                  <a:txBody>
                    <a:bodyPr/>
                    <a:lstStyle/>
                    <a:p>
                      <a:pPr algn="ctr"/>
                      <a:r>
                        <a:rPr lang="en-US" dirty="0" smtClean="0"/>
                        <a:t>9</a:t>
                      </a:r>
                      <a:r>
                        <a:rPr lang="en-US" baseline="0" dirty="0" smtClean="0"/>
                        <a:t> kW</a:t>
                      </a:r>
                      <a:endParaRPr lang="en-US" dirty="0"/>
                    </a:p>
                  </a:txBody>
                  <a:tcPr/>
                </a:tc>
              </a:tr>
              <a:tr h="370840">
                <a:tc>
                  <a:txBody>
                    <a:bodyPr/>
                    <a:lstStyle/>
                    <a:p>
                      <a:r>
                        <a:rPr lang="en-US" dirty="0" smtClean="0"/>
                        <a:t>Erg.</a:t>
                      </a:r>
                      <a:r>
                        <a:rPr lang="en-US" baseline="0" dirty="0" smtClean="0"/>
                        <a:t> Prop.</a:t>
                      </a:r>
                      <a:endParaRPr lang="en-US" dirty="0"/>
                    </a:p>
                  </a:txBody>
                  <a:tcPr/>
                </a:tc>
                <a:tc>
                  <a:txBody>
                    <a:bodyPr/>
                    <a:lstStyle/>
                    <a:p>
                      <a:pPr algn="ctr"/>
                      <a:r>
                        <a:rPr lang="en-US" dirty="0" smtClean="0"/>
                        <a:t>99.8 kW</a:t>
                      </a:r>
                      <a:endParaRPr lang="en-US" dirty="0"/>
                    </a:p>
                  </a:txBody>
                  <a:tcPr/>
                </a:tc>
                <a:tc>
                  <a:txBody>
                    <a:bodyPr/>
                    <a:lstStyle/>
                    <a:p>
                      <a:pPr algn="ctr"/>
                      <a:r>
                        <a:rPr lang="en-US" dirty="0" smtClean="0"/>
                        <a:t>153.9 kW</a:t>
                      </a:r>
                      <a:endParaRPr lang="en-US" dirty="0"/>
                    </a:p>
                  </a:txBody>
                  <a:tcPr/>
                </a:tc>
                <a:tc>
                  <a:txBody>
                    <a:bodyPr/>
                    <a:lstStyle/>
                    <a:p>
                      <a:pPr algn="ctr"/>
                      <a:r>
                        <a:rPr lang="en-US" dirty="0" smtClean="0"/>
                        <a:t>18.9 kW</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Instead of “routing” power by dynamically changing the requested power of components (speed scaling, job distribution) this paper seeks to actually dynamically change all components’ sources of power.</a:t>
            </a:r>
          </a:p>
          <a:p>
            <a:r>
              <a:rPr lang="en-US" dirty="0" smtClean="0"/>
              <a:t>The goal is to reduce capital costs by allowing each power distribution unit (PDU) to run with less capacity thereby reducing the number and/or size of the required PDU’s</a:t>
            </a:r>
          </a:p>
          <a:p>
            <a:r>
              <a:rPr lang="en-US" dirty="0" smtClean="0"/>
              <a:t>Recall that “The cost of building datacenter facilities capable of delivering a given power capacity to such a computer can rival the recurring energy consumption costs themselves.” – Fan, et 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Proportional Severs</a:t>
            </a:r>
            <a:endParaRPr lang="en-US"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304800" y="1676400"/>
            <a:ext cx="4011244" cy="3959225"/>
          </a:xfrm>
          <a:prstGeom prst="rect">
            <a:avLst/>
          </a:prstGeom>
          <a:noFill/>
          <a:ln w="9525">
            <a:noFill/>
            <a:miter lim="800000"/>
            <a:headEnd/>
            <a:tailEnd/>
          </a:ln>
        </p:spPr>
      </p:pic>
      <p:pic>
        <p:nvPicPr>
          <p:cNvPr id="12290" name="Picture 2"/>
          <p:cNvPicPr>
            <a:picLocks noChangeAspect="1" noChangeArrowheads="1"/>
          </p:cNvPicPr>
          <p:nvPr/>
        </p:nvPicPr>
        <p:blipFill>
          <a:blip r:embed="rId3" cstate="print"/>
          <a:srcRect/>
          <a:stretch>
            <a:fillRect/>
          </a:stretch>
        </p:blipFill>
        <p:spPr bwMode="auto">
          <a:xfrm>
            <a:off x="4572000" y="1629509"/>
            <a:ext cx="3809999" cy="37806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r>
              <a:rPr lang="en-US" dirty="0" smtClean="0"/>
              <a:t>Shuffled Topologies:  Allow reserve capacity to be spread among more than 1 PDU so that in the even of a fault more PDUs handle the failed PDU’s load, but each receives a smaller amount</a:t>
            </a:r>
          </a:p>
          <a:p>
            <a:r>
              <a:rPr lang="en-US" dirty="0" smtClean="0"/>
              <a:t>Power Routing:  Even in an under provisioned data center a single PDU may experience a spike requiring power capping.  However other PDUs probably aren’t experiencing a spike.  We would like to route this spare power to the servers on the spiking PDU.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High-tier Data Center (Wrapped Topology)</a:t>
            </a:r>
            <a:endParaRPr lang="en-US" dirty="0"/>
          </a:p>
        </p:txBody>
      </p:sp>
      <p:sp>
        <p:nvSpPr>
          <p:cNvPr id="3" name="Content Placeholder 2"/>
          <p:cNvSpPr>
            <a:spLocks noGrp="1"/>
          </p:cNvSpPr>
          <p:nvPr>
            <p:ph sz="quarter" idx="1"/>
          </p:nvPr>
        </p:nvSpPr>
        <p:spPr/>
        <p:txBody>
          <a:bodyPr/>
          <a:lstStyle/>
          <a:p>
            <a:r>
              <a:rPr lang="en-US" dirty="0" smtClean="0"/>
              <a:t>In the event of PDU failure, half of its load fails over to its neighboring PDUs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 y="2667000"/>
            <a:ext cx="8449839"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sz="quarter" idx="1"/>
          </p:nvPr>
        </p:nvPicPr>
        <p:blipFill>
          <a:blip r:embed="rId2" cstate="print"/>
          <a:srcRect/>
          <a:stretch>
            <a:fillRect/>
          </a:stretch>
        </p:blipFill>
        <p:spPr bwMode="auto">
          <a:xfrm>
            <a:off x="1393880" y="1600200"/>
            <a:ext cx="5594239" cy="487362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Example</a:t>
            </a:r>
            <a:endParaRPr lang="en-US" dirty="0"/>
          </a:p>
        </p:txBody>
      </p:sp>
      <p:grpSp>
        <p:nvGrpSpPr>
          <p:cNvPr id="14" name="Group 13"/>
          <p:cNvGrpSpPr/>
          <p:nvPr/>
        </p:nvGrpSpPr>
        <p:grpSpPr>
          <a:xfrm>
            <a:off x="304800" y="2057400"/>
            <a:ext cx="2286000" cy="4267200"/>
            <a:chOff x="304800" y="2057400"/>
            <a:chExt cx="2286000" cy="4267200"/>
          </a:xfrm>
        </p:grpSpPr>
        <p:sp>
          <p:nvSpPr>
            <p:cNvPr id="6" name="Rectangle 5"/>
            <p:cNvSpPr/>
            <p:nvPr/>
          </p:nvSpPr>
          <p:spPr>
            <a:xfrm>
              <a:off x="1447800" y="4343400"/>
              <a:ext cx="1143000" cy="1981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10" idx="2"/>
            </p:cNvCxnSpPr>
            <p:nvPr/>
          </p:nvCxnSpPr>
          <p:spPr>
            <a:xfrm rot="16200000" flipH="1">
              <a:off x="891064" y="3786664"/>
              <a:ext cx="808672" cy="304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 y="2057400"/>
              <a:ext cx="1676400" cy="1477328"/>
            </a:xfrm>
            <a:prstGeom prst="rect">
              <a:avLst/>
            </a:prstGeom>
            <a:noFill/>
          </p:spPr>
          <p:txBody>
            <a:bodyPr wrap="square" rtlCol="0">
              <a:spAutoFit/>
            </a:bodyPr>
            <a:lstStyle/>
            <a:p>
              <a:r>
                <a:rPr lang="en-US" dirty="0" smtClean="0"/>
                <a:t>Worst case means we can handle this if B,C,D, &amp; E are all “full”</a:t>
              </a:r>
              <a:endParaRPr lang="en-US" dirty="0"/>
            </a:p>
          </p:txBody>
        </p:sp>
      </p:grpSp>
      <p:grpSp>
        <p:nvGrpSpPr>
          <p:cNvPr id="17" name="Group 16"/>
          <p:cNvGrpSpPr/>
          <p:nvPr/>
        </p:nvGrpSpPr>
        <p:grpSpPr>
          <a:xfrm>
            <a:off x="4648200" y="3200400"/>
            <a:ext cx="914400" cy="1295400"/>
            <a:chOff x="4648200" y="3200400"/>
            <a:chExt cx="914400" cy="1295400"/>
          </a:xfrm>
        </p:grpSpPr>
        <p:sp>
          <p:nvSpPr>
            <p:cNvPr id="15" name="&quot;No&quot; Symbol 14"/>
            <p:cNvSpPr/>
            <p:nvPr/>
          </p:nvSpPr>
          <p:spPr>
            <a:xfrm>
              <a:off x="4648200" y="3200400"/>
              <a:ext cx="914400" cy="9144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4800600" y="4114800"/>
              <a:ext cx="609600" cy="381000"/>
            </a:xfrm>
            <a:prstGeom prst="rect">
              <a:avLst/>
            </a:prstGeom>
            <a:noFill/>
          </p:spPr>
          <p:txBody>
            <a:bodyPr wrap="square" rtlCol="0">
              <a:spAutoFit/>
            </a:bodyPr>
            <a:lstStyle/>
            <a:p>
              <a:r>
                <a:rPr lang="en-US" dirty="0" smtClean="0"/>
                <a:t>Fail</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we distribute A,B,C, &amp; D among all PDUs? (Shuffled Topologies)</a:t>
            </a:r>
            <a:endParaRPr lang="en-US"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1754187" y="1600200"/>
            <a:ext cx="4873625" cy="4873625"/>
          </a:xfrm>
          <a:prstGeom prst="rect">
            <a:avLst/>
          </a:prstGeom>
          <a:noFill/>
          <a:ln w="9525">
            <a:noFill/>
            <a:miter lim="800000"/>
            <a:headEnd/>
            <a:tailEnd/>
          </a:ln>
        </p:spPr>
      </p:pic>
      <p:grpSp>
        <p:nvGrpSpPr>
          <p:cNvPr id="5" name="Group 4"/>
          <p:cNvGrpSpPr/>
          <p:nvPr/>
        </p:nvGrpSpPr>
        <p:grpSpPr>
          <a:xfrm>
            <a:off x="4724400" y="3276600"/>
            <a:ext cx="914400" cy="1295400"/>
            <a:chOff x="4648200" y="3200400"/>
            <a:chExt cx="914400" cy="1295400"/>
          </a:xfrm>
        </p:grpSpPr>
        <p:sp>
          <p:nvSpPr>
            <p:cNvPr id="6" name="&quot;No&quot; Symbol 5"/>
            <p:cNvSpPr/>
            <p:nvPr/>
          </p:nvSpPr>
          <p:spPr>
            <a:xfrm>
              <a:off x="4648200" y="3200400"/>
              <a:ext cx="914400" cy="9144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800600" y="4114800"/>
              <a:ext cx="609600" cy="381000"/>
            </a:xfrm>
            <a:prstGeom prst="rect">
              <a:avLst/>
            </a:prstGeom>
            <a:noFill/>
          </p:spPr>
          <p:txBody>
            <a:bodyPr wrap="square" rtlCol="0">
              <a:spAutoFit/>
            </a:bodyPr>
            <a:lstStyle/>
            <a:p>
              <a:r>
                <a:rPr lang="en-US" dirty="0" smtClean="0"/>
                <a:t>Fail</a:t>
              </a:r>
              <a:endParaRPr lang="en-US" dirty="0"/>
            </a:p>
          </p:txBody>
        </p:sp>
      </p:grpSp>
      <p:grpSp>
        <p:nvGrpSpPr>
          <p:cNvPr id="8" name="Group 7"/>
          <p:cNvGrpSpPr/>
          <p:nvPr/>
        </p:nvGrpSpPr>
        <p:grpSpPr>
          <a:xfrm>
            <a:off x="457200" y="2057400"/>
            <a:ext cx="2286000" cy="4267200"/>
            <a:chOff x="304800" y="2057400"/>
            <a:chExt cx="2286000" cy="4267200"/>
          </a:xfrm>
        </p:grpSpPr>
        <p:sp>
          <p:nvSpPr>
            <p:cNvPr id="9" name="Rectangle 8"/>
            <p:cNvSpPr/>
            <p:nvPr/>
          </p:nvSpPr>
          <p:spPr>
            <a:xfrm>
              <a:off x="1447800" y="4343400"/>
              <a:ext cx="1143000" cy="1981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11" idx="2"/>
            </p:cNvCxnSpPr>
            <p:nvPr/>
          </p:nvCxnSpPr>
          <p:spPr>
            <a:xfrm rot="16200000" flipH="1">
              <a:off x="1029565" y="3925160"/>
              <a:ext cx="531670" cy="304801"/>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4800" y="2057400"/>
              <a:ext cx="1676400" cy="1754326"/>
            </a:xfrm>
            <a:prstGeom prst="rect">
              <a:avLst/>
            </a:prstGeom>
            <a:noFill/>
          </p:spPr>
          <p:txBody>
            <a:bodyPr wrap="square" rtlCol="0">
              <a:spAutoFit/>
            </a:bodyPr>
            <a:lstStyle/>
            <a:p>
              <a:r>
                <a:rPr lang="en-US" dirty="0" smtClean="0"/>
                <a:t>We still have the same base load but our needed reserve is smaller.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Topologies</a:t>
            </a:r>
            <a:endParaRPr lang="en-US"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1252961" y="1600200"/>
            <a:ext cx="5876077" cy="487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Power Routing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Each server is assigned to get power from its primary or secondary power feed as well as a power budget</a:t>
            </a:r>
          </a:p>
          <a:p>
            <a:r>
              <a:rPr lang="en-US" dirty="0" smtClean="0"/>
              <a:t>When the server hits its power cap, it can request more power</a:t>
            </a:r>
          </a:p>
          <a:p>
            <a:r>
              <a:rPr lang="en-US" dirty="0" smtClean="0"/>
              <a:t>If the feed that the server is getting power from can spare more power the server’s budget is increased</a:t>
            </a:r>
          </a:p>
          <a:p>
            <a:r>
              <a:rPr lang="en-US" dirty="0" smtClean="0"/>
              <a:t>If not, then the scheduler creates a new assignment of power feeds and budgets to servers in an attempt to prevent performance throttling</a:t>
            </a:r>
          </a:p>
          <a:p>
            <a:r>
              <a:rPr lang="en-US" dirty="0" smtClean="0"/>
              <a:t>Scheduler ensures that any single PDU failure can be handled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just use shuffled topologies?</a:t>
            </a:r>
            <a:endParaRPr lang="en-US" dirty="0"/>
          </a:p>
        </p:txBody>
      </p:sp>
      <p:sp>
        <p:nvSpPr>
          <p:cNvPr id="3" name="Content Placeholder 2"/>
          <p:cNvSpPr>
            <a:spLocks noGrp="1"/>
          </p:cNvSpPr>
          <p:nvPr>
            <p:ph sz="quarter" idx="1"/>
          </p:nvPr>
        </p:nvSpPr>
        <p:spPr/>
        <p:txBody>
          <a:bodyPr/>
          <a:lstStyle/>
          <a:p>
            <a:r>
              <a:rPr lang="en-US" dirty="0" smtClean="0"/>
              <a:t>Individual PDUs are unlikely to reach peak load simultaneously.  (Need heterogeneity in global workload.)</a:t>
            </a:r>
          </a:p>
          <a:p>
            <a:r>
              <a:rPr lang="en-US" dirty="0" smtClean="0"/>
              <a:t>If all PDUs are either under or over provisioned, power routing doesn’t help.</a:t>
            </a:r>
          </a:p>
          <a:p>
            <a:r>
              <a:rPr lang="en-US" dirty="0" smtClean="0"/>
              <a:t>If one or more PDUs are over provisioned, normally, we would just have to throttle the servers on the over provisioned PDU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aggregate power infrastructure meets demand</a:t>
            </a:r>
            <a:endParaRPr lang="en-US" dirty="0"/>
          </a:p>
        </p:txBody>
      </p:sp>
      <p:pic>
        <p:nvPicPr>
          <p:cNvPr id="6146" name="Picture 2"/>
          <p:cNvPicPr>
            <a:picLocks noGrp="1" noChangeAspect="1" noChangeArrowheads="1"/>
          </p:cNvPicPr>
          <p:nvPr>
            <p:ph sz="quarter" idx="1"/>
          </p:nvPr>
        </p:nvPicPr>
        <p:blipFill>
          <a:blip r:embed="rId3" cstate="print"/>
          <a:srcRect/>
          <a:stretch>
            <a:fillRect/>
          </a:stretch>
        </p:blipFill>
        <p:spPr bwMode="auto">
          <a:xfrm>
            <a:off x="1274888" y="1600200"/>
            <a:ext cx="5832224" cy="4873625"/>
          </a:xfrm>
          <a:prstGeom prst="rect">
            <a:avLst/>
          </a:prstGeom>
          <a:noFill/>
          <a:ln w="9525">
            <a:noFill/>
            <a:miter lim="800000"/>
            <a:headEnd/>
            <a:tailEnd/>
          </a:ln>
        </p:spPr>
      </p:pic>
      <p:grpSp>
        <p:nvGrpSpPr>
          <p:cNvPr id="8" name="Group 7"/>
          <p:cNvGrpSpPr/>
          <p:nvPr/>
        </p:nvGrpSpPr>
        <p:grpSpPr>
          <a:xfrm>
            <a:off x="2819399" y="1447800"/>
            <a:ext cx="3429001" cy="4495800"/>
            <a:chOff x="2819399" y="1447800"/>
            <a:chExt cx="3429001" cy="4495800"/>
          </a:xfrm>
        </p:grpSpPr>
        <p:cxnSp>
          <p:nvCxnSpPr>
            <p:cNvPr id="6" name="Straight Connector 5"/>
            <p:cNvCxnSpPr/>
            <p:nvPr/>
          </p:nvCxnSpPr>
          <p:spPr>
            <a:xfrm rot="5400000">
              <a:off x="571499" y="3695700"/>
              <a:ext cx="449580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76600" y="2895600"/>
              <a:ext cx="2971800" cy="923330"/>
            </a:xfrm>
            <a:prstGeom prst="rect">
              <a:avLst/>
            </a:prstGeom>
            <a:solidFill>
              <a:schemeClr val="bg1">
                <a:lumMod val="75000"/>
              </a:schemeClr>
            </a:solidFill>
          </p:spPr>
          <p:txBody>
            <a:bodyPr wrap="square" rtlCol="0">
              <a:spAutoFit/>
            </a:bodyPr>
            <a:lstStyle/>
            <a:p>
              <a:r>
                <a:rPr lang="en-US" dirty="0" smtClean="0"/>
                <a:t>If we fix our PDU capacity we can compare performance vertically.</a:t>
              </a:r>
              <a:endParaRPr lang="en-US" dirty="0"/>
            </a:p>
          </p:txBody>
        </p:sp>
      </p:grpSp>
      <p:grpSp>
        <p:nvGrpSpPr>
          <p:cNvPr id="12" name="Group 11"/>
          <p:cNvGrpSpPr/>
          <p:nvPr/>
        </p:nvGrpSpPr>
        <p:grpSpPr>
          <a:xfrm>
            <a:off x="1600200" y="2438400"/>
            <a:ext cx="6705600" cy="2259925"/>
            <a:chOff x="1600200" y="2438400"/>
            <a:chExt cx="6705600" cy="2259925"/>
          </a:xfrm>
        </p:grpSpPr>
        <p:cxnSp>
          <p:nvCxnSpPr>
            <p:cNvPr id="10" name="Straight Connector 9"/>
            <p:cNvCxnSpPr/>
            <p:nvPr/>
          </p:nvCxnSpPr>
          <p:spPr>
            <a:xfrm>
              <a:off x="1600200" y="2438400"/>
              <a:ext cx="5715000" cy="0"/>
            </a:xfrm>
            <a:prstGeom prst="line">
              <a:avLst/>
            </a:prstGeom>
            <a:ln w="15240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24600" y="2667000"/>
              <a:ext cx="1981200" cy="2031325"/>
            </a:xfrm>
            <a:prstGeom prst="rect">
              <a:avLst/>
            </a:prstGeom>
            <a:solidFill>
              <a:schemeClr val="bg1">
                <a:lumMod val="75000"/>
              </a:schemeClr>
            </a:solidFill>
          </p:spPr>
          <p:txBody>
            <a:bodyPr wrap="square" rtlCol="0">
              <a:spAutoFit/>
            </a:bodyPr>
            <a:lstStyle/>
            <a:p>
              <a:r>
                <a:rPr lang="en-US" dirty="0" smtClean="0"/>
                <a:t>If we fix our performance we find the required PDU capacity at the leftmost intersection point.</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4" presetClass="entr" presetSubtype="16"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860</TotalTime>
  <Words>1312</Words>
  <Application>Microsoft Office PowerPoint</Application>
  <PresentationFormat>On-screen Show (4:3)</PresentationFormat>
  <Paragraphs>108</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Power Routing:  dynamic Power Provisioning in the Data Center (ASPLOS 2010) </vt:lpstr>
      <vt:lpstr>Concept</vt:lpstr>
      <vt:lpstr>High-tier Data Center (Wrapped Topology)</vt:lpstr>
      <vt:lpstr>Example</vt:lpstr>
      <vt:lpstr>What if we distribute A,B,C, &amp; D among all PDUs? (Shuffled Topologies)</vt:lpstr>
      <vt:lpstr>Topologies</vt:lpstr>
      <vt:lpstr>Dynamic Power Routing</vt:lpstr>
      <vt:lpstr>Why not just use shuffled topologies?</vt:lpstr>
      <vt:lpstr>When aggregate power infrastructure meets demand</vt:lpstr>
      <vt:lpstr>New Assignment Scheduling</vt:lpstr>
      <vt:lpstr>Reduction (WITHOUT REDUNDANCY)</vt:lpstr>
      <vt:lpstr>Solution:  LP with fractional power</vt:lpstr>
      <vt:lpstr>When fractional solutions don’t divide</vt:lpstr>
      <vt:lpstr>Evaluation</vt:lpstr>
      <vt:lpstr>Impact of Shuffled Topologies</vt:lpstr>
      <vt:lpstr>Closing the Gap</vt:lpstr>
      <vt:lpstr>Number of PDUs</vt:lpstr>
      <vt:lpstr>Homogeneous Workloads</vt:lpstr>
      <vt:lpstr>Energy Proportional Servers</vt:lpstr>
      <vt:lpstr>Energy Proportional Severs</vt:lpstr>
      <vt:lpstr>Summary</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Thermal Management of DRAM Memory for Multicore Systems</dc:title>
  <dc:creator>dc</dc:creator>
  <cp:lastModifiedBy>dc</cp:lastModifiedBy>
  <cp:revision>97</cp:revision>
  <dcterms:created xsi:type="dcterms:W3CDTF">2010-03-12T14:59:42Z</dcterms:created>
  <dcterms:modified xsi:type="dcterms:W3CDTF">2010-03-29T20:19:56Z</dcterms:modified>
</cp:coreProperties>
</file>