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0"/>
  </p:notesMasterIdLst>
  <p:sldIdLst>
    <p:sldId id="256" r:id="rId2"/>
    <p:sldId id="260" r:id="rId3"/>
    <p:sldId id="373" r:id="rId4"/>
    <p:sldId id="366" r:id="rId5"/>
    <p:sldId id="418" r:id="rId6"/>
    <p:sldId id="350" r:id="rId7"/>
    <p:sldId id="278" r:id="rId8"/>
    <p:sldId id="365" r:id="rId9"/>
    <p:sldId id="284" r:id="rId10"/>
    <p:sldId id="429" r:id="rId11"/>
    <p:sldId id="428" r:id="rId12"/>
    <p:sldId id="408" r:id="rId13"/>
    <p:sldId id="375" r:id="rId14"/>
    <p:sldId id="407" r:id="rId15"/>
    <p:sldId id="376" r:id="rId16"/>
    <p:sldId id="379" r:id="rId17"/>
    <p:sldId id="377" r:id="rId18"/>
    <p:sldId id="381" r:id="rId19"/>
    <p:sldId id="382" r:id="rId20"/>
    <p:sldId id="386" r:id="rId21"/>
    <p:sldId id="383" r:id="rId22"/>
    <p:sldId id="392" r:id="rId23"/>
    <p:sldId id="393" r:id="rId24"/>
    <p:sldId id="427" r:id="rId25"/>
    <p:sldId id="391" r:id="rId26"/>
    <p:sldId id="425" r:id="rId27"/>
    <p:sldId id="426" r:id="rId28"/>
    <p:sldId id="304" r:id="rId29"/>
    <p:sldId id="405" r:id="rId30"/>
    <p:sldId id="406" r:id="rId31"/>
    <p:sldId id="359" r:id="rId32"/>
    <p:sldId id="438" r:id="rId33"/>
    <p:sldId id="267" r:id="rId34"/>
    <p:sldId id="397" r:id="rId35"/>
    <p:sldId id="390" r:id="rId36"/>
    <p:sldId id="263" r:id="rId37"/>
    <p:sldId id="416" r:id="rId38"/>
    <p:sldId id="417" r:id="rId39"/>
    <p:sldId id="414" r:id="rId40"/>
    <p:sldId id="409" r:id="rId41"/>
    <p:sldId id="354" r:id="rId42"/>
    <p:sldId id="419" r:id="rId43"/>
    <p:sldId id="369" r:id="rId44"/>
    <p:sldId id="437" r:id="rId45"/>
    <p:sldId id="401" r:id="rId46"/>
    <p:sldId id="430" r:id="rId47"/>
    <p:sldId id="412" r:id="rId48"/>
    <p:sldId id="413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9933"/>
    <a:srgbClr val="FFFF66"/>
    <a:srgbClr val="FF0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36" autoAdjust="0"/>
    <p:restoredTop sz="92063" autoAdjust="0"/>
  </p:normalViewPr>
  <p:slideViewPr>
    <p:cSldViewPr>
      <p:cViewPr varScale="1">
        <p:scale>
          <a:sx n="123" d="100"/>
          <a:sy n="123" d="100"/>
        </p:scale>
        <p:origin x="-324" y="-108"/>
      </p:cViewPr>
      <p:guideLst>
        <p:guide orient="horz" pos="960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0.xml"/><Relationship Id="rId1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54DB5083-CB45-4E60-8A30-C7EA7EE6F2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266CA-4E66-491F-9A0F-EF54E3479DED}" type="slidenum">
              <a:rPr lang="en-US"/>
              <a:pPr/>
              <a:t>37</a:t>
            </a:fld>
            <a:endParaRPr lang="en-US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Apriori </a:t>
            </a:r>
          </a:p>
          <a:p>
            <a:r>
              <a:rPr lang="en-US"/>
              <a:t>Bargaining positions </a:t>
            </a:r>
          </a:p>
          <a:p>
            <a:r>
              <a:rPr lang="en-US"/>
              <a:t>Strategic opportunity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DACC6-5C1F-4F86-9CCA-15614C82CC97}" type="slidenum">
              <a:rPr lang="en-US"/>
              <a:pPr/>
              <a:t>38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Apriori </a:t>
            </a:r>
          </a:p>
          <a:p>
            <a:r>
              <a:rPr lang="en-US"/>
              <a:t>Bargaining positions </a:t>
            </a:r>
          </a:p>
          <a:p>
            <a:r>
              <a:rPr lang="en-US"/>
              <a:t>Strategic opportunity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C0717-8A2E-4609-88B6-E192F9A55DC4}" type="slidenum">
              <a:rPr lang="en-US"/>
              <a:pPr/>
              <a:t>39</a:t>
            </a:fld>
            <a:endParaRPr 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Apriori </a:t>
            </a:r>
          </a:p>
          <a:p>
            <a:r>
              <a:rPr lang="en-US"/>
              <a:t>Bargaining positions </a:t>
            </a:r>
          </a:p>
          <a:p>
            <a:r>
              <a:rPr lang="en-US"/>
              <a:t>Strategic opportunity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41A6C-9D6D-4E5A-A369-377001431576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Anarchic </a:t>
            </a:r>
          </a:p>
          <a:p>
            <a:r>
              <a:rPr lang="en-US"/>
              <a:t>Formed from ad hoc interaction of independent agents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2F575-471C-4C27-A03A-7D4E17E25717}" type="slidenum">
              <a:rPr lang="en-US"/>
              <a:pPr/>
              <a:t>42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Anarchic </a:t>
            </a:r>
          </a:p>
          <a:p>
            <a:r>
              <a:rPr lang="en-US"/>
              <a:t>Formed from ad hoc interaction of independent agents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CAAA7-E5FF-4C5C-9473-20B99F8CFC48}" type="slidenum">
              <a:rPr lang="en-US"/>
              <a:pPr/>
              <a:t>47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(Pastorras, Vespignani ‘01),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69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69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669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669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9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6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6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69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E85C71-37BD-46FE-993E-7D5A910628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EB3202-10FE-42C8-AE0E-BED20E96FC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14225-5542-41CC-A0B6-FCAB2223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EF202F-20E0-4660-8736-D8B97E8D46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349FF2-AE71-46C1-9FA6-05FF3950ED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EA8D0B-5422-40C5-90FB-870747A888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97AB9-19EF-4ECF-A082-0D285C900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82B87-F2D8-4113-B231-9B5AADFE1E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73B1FA-7B88-4649-A3EA-2A3F077396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E607E-E673-45B2-A279-5E87158846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56ED82-C081-4F39-B518-9840BE455E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0C38CE-842E-4BB8-A847-A86AEA263A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F83838-6E73-4EF2-8BDD-C404B7B11C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0B1B7A-DFDA-48E6-ABD7-85D90DCB2D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3D51226F-2752-4A34-9472-20846BAF06C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58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59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59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65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143000"/>
          </a:xfrm>
        </p:spPr>
        <p:txBody>
          <a:bodyPr/>
          <a:lstStyle/>
          <a:p>
            <a:pPr algn="ctr"/>
            <a:r>
              <a:rPr lang="en-US"/>
              <a:t>Algorithmic Game Theory</a:t>
            </a:r>
            <a:br>
              <a:rPr lang="en-US"/>
            </a:br>
            <a:r>
              <a:rPr lang="en-US"/>
              <a:t>and Internet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1752600"/>
          </a:xfrm>
        </p:spPr>
        <p:txBody>
          <a:bodyPr/>
          <a:lstStyle/>
          <a:p>
            <a:pPr algn="ctr"/>
            <a:r>
              <a:rPr lang="en-US"/>
              <a:t>Amin Saberi</a:t>
            </a:r>
            <a:br>
              <a:rPr lang="en-US"/>
            </a:b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239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bg2"/>
                </a:solidFill>
                <a:latin typeface="Times New Roman" pitchFamily="18" charset="0"/>
              </a:rPr>
              <a:t>Algorithmic Game Theory and Networked 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Buyer </a:t>
            </a:r>
            <a:r>
              <a:rPr lang="en-US" sz="2400" i="1"/>
              <a:t>i</a:t>
            </a:r>
            <a:r>
              <a:rPr lang="en-US" sz="2400"/>
              <a:t>’s optimization program:</a:t>
            </a:r>
            <a:br>
              <a:rPr lang="en-US" sz="2400"/>
            </a:br>
            <a:endParaRPr lang="en-US" sz="2400"/>
          </a:p>
          <a:p>
            <a:pPr>
              <a:lnSpc>
                <a:spcPct val="7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7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7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7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70000"/>
              </a:lnSpc>
              <a:buSzTx/>
              <a:buFont typeface="Wingdings" pitchFamily="2" charset="2"/>
              <a:buChar char="§"/>
            </a:pPr>
            <a:r>
              <a:rPr lang="en-US" sz="2400"/>
              <a:t>Global Constraint: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Market Equilibrium</a:t>
            </a:r>
          </a:p>
        </p:txBody>
      </p:sp>
      <p:pic>
        <p:nvPicPr>
          <p:cNvPr id="26829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51138" y="4800600"/>
            <a:ext cx="3116262" cy="588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682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35250" y="2717800"/>
            <a:ext cx="3992563" cy="1004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Market Equilibrium</a:t>
            </a:r>
          </a:p>
        </p:txBody>
      </p:sp>
      <p:pic>
        <p:nvPicPr>
          <p:cNvPr id="267303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1388" y="2449513"/>
            <a:ext cx="5000625" cy="287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Devanur, Papadimitriou, S., Vazirani ‘03: </a:t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>
                <a:latin typeface="Times New Roman" pitchFamily="18" charset="0"/>
              </a:rPr>
              <a:t>A combinatorial (primal-dual) algorithm for finding the prices in polynomial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8077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Devanur, Papadimitriou, S., Vazirani ‘03: </a:t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>
                <a:latin typeface="Times New Roman" pitchFamily="18" charset="0"/>
              </a:rPr>
              <a:t>A combinatorial (primal-dual) algorithm for finding the prices in polynomial time.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Start with small prices so that only buyers have surplus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                     gradually increase prices until surplus is zero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Primal-dual scheme:                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                          </a:t>
            </a:r>
            <a:r>
              <a:rPr lang="en-US" sz="2400">
                <a:latin typeface="Times New Roman" pitchFamily="18" charset="0"/>
              </a:rPr>
              <a:t>Allocation                   Prices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2042" name="Freeform 10"/>
          <p:cNvSpPr>
            <a:spLocks/>
          </p:cNvSpPr>
          <p:nvPr/>
        </p:nvSpPr>
        <p:spPr bwMode="auto">
          <a:xfrm rot="10800000">
            <a:off x="4038600" y="4648200"/>
            <a:ext cx="2057400" cy="482600"/>
          </a:xfrm>
          <a:custGeom>
            <a:avLst/>
            <a:gdLst/>
            <a:ahLst/>
            <a:cxnLst>
              <a:cxn ang="0">
                <a:pos x="1296" y="304"/>
              </a:cxn>
              <a:cxn ang="0">
                <a:pos x="1200" y="160"/>
              </a:cxn>
              <a:cxn ang="0">
                <a:pos x="768" y="16"/>
              </a:cxn>
              <a:cxn ang="0">
                <a:pos x="336" y="64"/>
              </a:cxn>
              <a:cxn ang="0">
                <a:pos x="0" y="304"/>
              </a:cxn>
            </a:cxnLst>
            <a:rect l="0" t="0" r="r" b="b"/>
            <a:pathLst>
              <a:path w="1296" h="304">
                <a:moveTo>
                  <a:pt x="1296" y="304"/>
                </a:moveTo>
                <a:cubicBezTo>
                  <a:pt x="1292" y="256"/>
                  <a:pt x="1288" y="208"/>
                  <a:pt x="1200" y="160"/>
                </a:cubicBezTo>
                <a:cubicBezTo>
                  <a:pt x="1112" y="112"/>
                  <a:pt x="912" y="32"/>
                  <a:pt x="768" y="16"/>
                </a:cubicBezTo>
                <a:cubicBezTo>
                  <a:pt x="624" y="0"/>
                  <a:pt x="464" y="16"/>
                  <a:pt x="336" y="64"/>
                </a:cubicBezTo>
                <a:cubicBezTo>
                  <a:pt x="208" y="112"/>
                  <a:pt x="104" y="208"/>
                  <a:pt x="0" y="3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2043" name="Freeform 11"/>
          <p:cNvSpPr>
            <a:spLocks/>
          </p:cNvSpPr>
          <p:nvPr/>
        </p:nvSpPr>
        <p:spPr bwMode="auto">
          <a:xfrm>
            <a:off x="3962400" y="3581400"/>
            <a:ext cx="2057400" cy="482600"/>
          </a:xfrm>
          <a:custGeom>
            <a:avLst/>
            <a:gdLst/>
            <a:ahLst/>
            <a:cxnLst>
              <a:cxn ang="0">
                <a:pos x="1296" y="304"/>
              </a:cxn>
              <a:cxn ang="0">
                <a:pos x="1200" y="160"/>
              </a:cxn>
              <a:cxn ang="0">
                <a:pos x="768" y="16"/>
              </a:cxn>
              <a:cxn ang="0">
                <a:pos x="336" y="64"/>
              </a:cxn>
              <a:cxn ang="0">
                <a:pos x="0" y="304"/>
              </a:cxn>
            </a:cxnLst>
            <a:rect l="0" t="0" r="r" b="b"/>
            <a:pathLst>
              <a:path w="1296" h="304">
                <a:moveTo>
                  <a:pt x="1296" y="304"/>
                </a:moveTo>
                <a:cubicBezTo>
                  <a:pt x="1292" y="256"/>
                  <a:pt x="1288" y="208"/>
                  <a:pt x="1200" y="160"/>
                </a:cubicBezTo>
                <a:cubicBezTo>
                  <a:pt x="1112" y="112"/>
                  <a:pt x="912" y="32"/>
                  <a:pt x="768" y="16"/>
                </a:cubicBezTo>
                <a:cubicBezTo>
                  <a:pt x="624" y="0"/>
                  <a:pt x="464" y="16"/>
                  <a:pt x="336" y="64"/>
                </a:cubicBezTo>
                <a:cubicBezTo>
                  <a:pt x="208" y="112"/>
                  <a:pt x="104" y="208"/>
                  <a:pt x="0" y="3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077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Devanur, Papadimitriou, S., Vazirani ‘03: </a:t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>
                <a:latin typeface="Times New Roman" pitchFamily="18" charset="0"/>
              </a:rPr>
              <a:t>A combinatorial (primal-dual) algorithm for finding the prices in polynomial time.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Start with small prices so that only buyers have surplus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                     gradually increase prices until surplus is zero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Primal-dual scheme:                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                          </a:t>
            </a:r>
            <a:r>
              <a:rPr lang="en-US" sz="2400">
                <a:latin typeface="Times New Roman" pitchFamily="18" charset="0"/>
              </a:rPr>
              <a:t>Allocation                   Prices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Measure of progress: </a:t>
            </a:r>
          </a:p>
        </p:txBody>
      </p:sp>
      <p:sp>
        <p:nvSpPr>
          <p:cNvPr id="221187" name="Freeform 3"/>
          <p:cNvSpPr>
            <a:spLocks/>
          </p:cNvSpPr>
          <p:nvPr/>
        </p:nvSpPr>
        <p:spPr bwMode="auto">
          <a:xfrm rot="10800000">
            <a:off x="4038600" y="4648200"/>
            <a:ext cx="2057400" cy="482600"/>
          </a:xfrm>
          <a:custGeom>
            <a:avLst/>
            <a:gdLst/>
            <a:ahLst/>
            <a:cxnLst>
              <a:cxn ang="0">
                <a:pos x="1296" y="304"/>
              </a:cxn>
              <a:cxn ang="0">
                <a:pos x="1200" y="160"/>
              </a:cxn>
              <a:cxn ang="0">
                <a:pos x="768" y="16"/>
              </a:cxn>
              <a:cxn ang="0">
                <a:pos x="336" y="64"/>
              </a:cxn>
              <a:cxn ang="0">
                <a:pos x="0" y="304"/>
              </a:cxn>
            </a:cxnLst>
            <a:rect l="0" t="0" r="r" b="b"/>
            <a:pathLst>
              <a:path w="1296" h="304">
                <a:moveTo>
                  <a:pt x="1296" y="304"/>
                </a:moveTo>
                <a:cubicBezTo>
                  <a:pt x="1292" y="256"/>
                  <a:pt x="1288" y="208"/>
                  <a:pt x="1200" y="160"/>
                </a:cubicBezTo>
                <a:cubicBezTo>
                  <a:pt x="1112" y="112"/>
                  <a:pt x="912" y="32"/>
                  <a:pt x="768" y="16"/>
                </a:cubicBezTo>
                <a:cubicBezTo>
                  <a:pt x="624" y="0"/>
                  <a:pt x="464" y="16"/>
                  <a:pt x="336" y="64"/>
                </a:cubicBezTo>
                <a:cubicBezTo>
                  <a:pt x="208" y="112"/>
                  <a:pt x="104" y="208"/>
                  <a:pt x="0" y="3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188" name="Freeform 4"/>
          <p:cNvSpPr>
            <a:spLocks/>
          </p:cNvSpPr>
          <p:nvPr/>
        </p:nvSpPr>
        <p:spPr bwMode="auto">
          <a:xfrm>
            <a:off x="3962400" y="3581400"/>
            <a:ext cx="2057400" cy="482600"/>
          </a:xfrm>
          <a:custGeom>
            <a:avLst/>
            <a:gdLst/>
            <a:ahLst/>
            <a:cxnLst>
              <a:cxn ang="0">
                <a:pos x="1296" y="304"/>
              </a:cxn>
              <a:cxn ang="0">
                <a:pos x="1200" y="160"/>
              </a:cxn>
              <a:cxn ang="0">
                <a:pos x="768" y="16"/>
              </a:cxn>
              <a:cxn ang="0">
                <a:pos x="336" y="64"/>
              </a:cxn>
              <a:cxn ang="0">
                <a:pos x="0" y="304"/>
              </a:cxn>
            </a:cxnLst>
            <a:rect l="0" t="0" r="r" b="b"/>
            <a:pathLst>
              <a:path w="1296" h="304">
                <a:moveTo>
                  <a:pt x="1296" y="304"/>
                </a:moveTo>
                <a:cubicBezTo>
                  <a:pt x="1292" y="256"/>
                  <a:pt x="1288" y="208"/>
                  <a:pt x="1200" y="160"/>
                </a:cubicBezTo>
                <a:cubicBezTo>
                  <a:pt x="1112" y="112"/>
                  <a:pt x="912" y="32"/>
                  <a:pt x="768" y="16"/>
                </a:cubicBezTo>
                <a:cubicBezTo>
                  <a:pt x="624" y="0"/>
                  <a:pt x="464" y="16"/>
                  <a:pt x="336" y="64"/>
                </a:cubicBezTo>
                <a:cubicBezTo>
                  <a:pt x="208" y="112"/>
                  <a:pt x="104" y="208"/>
                  <a:pt x="0" y="3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76600" y="5486400"/>
            <a:ext cx="4067175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l</a:t>
            </a:r>
            <a:r>
              <a:rPr lang="en-US" sz="2400" i="1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-norm of the surplus vector.</a:t>
            </a:r>
            <a:r>
              <a:rPr lang="en-US" sz="3200" i="1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1" name="Line 41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22" name="Line 42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74101" name="Rectangle 21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2" name="Rectangle 22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3" name="Rectangle 23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4" name="Rectangle 24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Oval 26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Oval 27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8" name="Oval 28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>
            <a:off x="5867400" y="1752600"/>
            <a:ext cx="1066800" cy="24384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>
            <a:off x="5867400" y="1752600"/>
            <a:ext cx="1066800" cy="36576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75438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$20   10/20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$40   20/40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$10    4/10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$60   2/60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6248400" y="1371600"/>
            <a:ext cx="685800" cy="3648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10</a:t>
            </a:r>
          </a:p>
          <a:p>
            <a:pPr>
              <a:spcBef>
                <a:spcPct val="50000"/>
              </a:spcBef>
            </a:pPr>
            <a:endParaRPr lang="en-US" sz="5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20</a:t>
            </a:r>
          </a:p>
          <a:p>
            <a:pPr>
              <a:spcBef>
                <a:spcPct val="50000"/>
              </a:spcBef>
            </a:pPr>
            <a:endParaRPr lang="en-US" sz="5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4151" name="Text Box 71"/>
          <p:cNvSpPr txBox="1">
            <a:spLocks noChangeArrowheads="1"/>
          </p:cNvSpPr>
          <p:nvPr/>
        </p:nvSpPr>
        <p:spPr bwMode="auto">
          <a:xfrm>
            <a:off x="1066800" y="1804988"/>
            <a:ext cx="449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Bang per buck:</a:t>
            </a:r>
            <a:r>
              <a:rPr lang="en-US" sz="2400">
                <a:latin typeface="Times New Roman" pitchFamily="18" charset="0"/>
              </a:rPr>
              <a:t> utility of worth $1 of a good. 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154" name="Rectangle 7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  <p:sp>
        <p:nvSpPr>
          <p:cNvPr id="174105" name="Oval 25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77160" name="Rectangle 8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Rectangle 9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Rectangle 10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Rectangle 11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Oval 13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6" name="Oval 14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Oval 15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1066800" y="1804988"/>
            <a:ext cx="44958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Bang per buck:</a:t>
            </a:r>
            <a:r>
              <a:rPr lang="en-US" sz="2400">
                <a:latin typeface="Times New Roman" pitchFamily="18" charset="0"/>
              </a:rPr>
              <a:t> utility of worth $1 of a good. 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Buyers will only buy the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goods with highest bang per buck: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77169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800600"/>
            <a:ext cx="12334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5867400" y="1752600"/>
            <a:ext cx="1066800" cy="24384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>
            <a:off x="5867400" y="1752600"/>
            <a:ext cx="1066800" cy="36576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5438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$20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10/20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$40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20/40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$10    4/10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$60   2/60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248400" y="1371600"/>
            <a:ext cx="685800" cy="3648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10</a:t>
            </a:r>
          </a:p>
          <a:p>
            <a:pPr>
              <a:spcBef>
                <a:spcPct val="50000"/>
              </a:spcBef>
            </a:pPr>
            <a:endParaRPr lang="en-US" sz="5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20</a:t>
            </a:r>
          </a:p>
          <a:p>
            <a:pPr>
              <a:spcBef>
                <a:spcPct val="50000"/>
              </a:spcBef>
            </a:pPr>
            <a:endParaRPr lang="en-US" sz="5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7164" name="Oval 12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5867400" y="30480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5791200" y="3048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H="1">
            <a:off x="5791200" y="4191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5867400" y="4191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 flipV="1">
            <a:off x="5867400" y="54102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75125" name="Rectangle 21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6" name="Rectangle 22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7" name="Rectangle 23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8" name="Rectangle 24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Oval 25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0" name="Oval 26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Oval 27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44" name="Text Box 40"/>
          <p:cNvSpPr txBox="1">
            <a:spLocks noChangeArrowheads="1"/>
          </p:cNvSpPr>
          <p:nvPr/>
        </p:nvSpPr>
        <p:spPr bwMode="auto">
          <a:xfrm>
            <a:off x="1066800" y="1804988"/>
            <a:ext cx="44958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Bang per buck:</a:t>
            </a:r>
            <a:r>
              <a:rPr lang="en-US" sz="2400">
                <a:latin typeface="Times New Roman" pitchFamily="18" charset="0"/>
              </a:rPr>
              <a:t> utility of worth $1 of a good. 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Buyers will only buy the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goods with highest bang per buck: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7514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800600"/>
            <a:ext cx="12334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47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Line 2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5867400" y="30480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5791200" y="3048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H="1">
            <a:off x="5791200" y="4191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V="1">
            <a:off x="5867400" y="4191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V="1">
            <a:off x="5867400" y="54102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79213" name="Rectangle 13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Rectangle 14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Rectangle 15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Rectangle 16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Oval 17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75438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$20   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$40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$10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$60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50292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$100  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$60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$20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$140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9233" name="Line 33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>
            <a:off x="5867400" y="30480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6" name="Line 36"/>
          <p:cNvSpPr>
            <a:spLocks noChangeShapeType="1"/>
          </p:cNvSpPr>
          <p:nvPr/>
        </p:nvSpPr>
        <p:spPr bwMode="auto">
          <a:xfrm>
            <a:off x="5791200" y="3048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7" name="Line 37"/>
          <p:cNvSpPr>
            <a:spLocks noChangeShapeType="1"/>
          </p:cNvSpPr>
          <p:nvPr/>
        </p:nvSpPr>
        <p:spPr bwMode="auto">
          <a:xfrm flipH="1">
            <a:off x="5791200" y="4191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8" name="Line 38"/>
          <p:cNvSpPr>
            <a:spLocks noChangeShapeType="1"/>
          </p:cNvSpPr>
          <p:nvPr/>
        </p:nvSpPr>
        <p:spPr bwMode="auto">
          <a:xfrm flipV="1">
            <a:off x="5867400" y="4191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39" name="Line 39"/>
          <p:cNvSpPr>
            <a:spLocks noChangeShapeType="1"/>
          </p:cNvSpPr>
          <p:nvPr/>
        </p:nvSpPr>
        <p:spPr bwMode="auto">
          <a:xfrm flipV="1">
            <a:off x="5867400" y="54102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9240" name="Text Box 40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79241" name="Rectangle 41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2" name="Rectangle 42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3" name="Rectangle 43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4" name="Rectangle 44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5" name="Oval 45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6" name="Oval 46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7" name="Oval 47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48" name="Oval 48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53" name="Text Box 53"/>
          <p:cNvSpPr txBox="1">
            <a:spLocks noChangeArrowheads="1"/>
          </p:cNvSpPr>
          <p:nvPr/>
        </p:nvSpPr>
        <p:spPr bwMode="auto">
          <a:xfrm>
            <a:off x="5486400" y="5486400"/>
            <a:ext cx="25908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9258" name="Text Box 58"/>
          <p:cNvSpPr txBox="1">
            <a:spLocks noChangeArrowheads="1"/>
          </p:cNvSpPr>
          <p:nvPr/>
        </p:nvSpPr>
        <p:spPr bwMode="auto">
          <a:xfrm>
            <a:off x="533400" y="1905000"/>
            <a:ext cx="365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we compute the sales in equality subgraph ?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9260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76" name="Line 28"/>
          <p:cNvSpPr>
            <a:spLocks noChangeShapeType="1"/>
          </p:cNvSpPr>
          <p:nvPr/>
        </p:nvSpPr>
        <p:spPr bwMode="auto">
          <a:xfrm flipH="1">
            <a:off x="4132263" y="1752600"/>
            <a:ext cx="1049337" cy="18049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7" name="Text Box 39"/>
          <p:cNvSpPr txBox="1">
            <a:spLocks noChangeArrowheads="1"/>
          </p:cNvSpPr>
          <p:nvPr/>
        </p:nvSpPr>
        <p:spPr bwMode="auto">
          <a:xfrm>
            <a:off x="4648200" y="914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533400" y="1905000"/>
            <a:ext cx="3657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we compute the sales in equality subgraph ?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maximum flow!</a:t>
            </a: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7315200" y="15240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20   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60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44196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100  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60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140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250" name="Line 2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5181600" y="1751013"/>
            <a:ext cx="1504950" cy="12795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61" name="Rectangle 13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Rectangle 14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Rectangle 15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Rectangle 16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5073650" y="167481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 flipH="1">
            <a:off x="7142163" y="3708400"/>
            <a:ext cx="1217612" cy="157956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 flipH="1">
            <a:off x="7142163" y="3708400"/>
            <a:ext cx="1217612" cy="37623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 flipH="1" flipV="1">
            <a:off x="7142163" y="3030538"/>
            <a:ext cx="1217612" cy="677862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 flipV="1">
            <a:off x="7142163" y="1825625"/>
            <a:ext cx="1217612" cy="18827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 flipH="1">
            <a:off x="4225925" y="3048000"/>
            <a:ext cx="955675" cy="533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H="1" flipV="1">
            <a:off x="4191000" y="3632200"/>
            <a:ext cx="955675" cy="4826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4132263" y="3708400"/>
            <a:ext cx="1035050" cy="17303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6" name="Line 38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1288" name="Rectangle 40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89" name="Rectangle 41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0" name="Rectangle 42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1" name="Rectangle 43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3" name="Oval 45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4" name="Oval 46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5" name="Oval 47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6" name="Oval 48"/>
          <p:cNvSpPr>
            <a:spLocks noChangeAspect="1" noChangeArrowheads="1"/>
          </p:cNvSpPr>
          <p:nvPr/>
        </p:nvSpPr>
        <p:spPr bwMode="auto">
          <a:xfrm>
            <a:off x="4038600" y="3557588"/>
            <a:ext cx="187325" cy="1508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7" name="Oval 49"/>
          <p:cNvSpPr>
            <a:spLocks noChangeAspect="1" noChangeArrowheads="1"/>
          </p:cNvSpPr>
          <p:nvPr/>
        </p:nvSpPr>
        <p:spPr bwMode="auto">
          <a:xfrm>
            <a:off x="8270875" y="3632200"/>
            <a:ext cx="187325" cy="1508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Text Box 50"/>
          <p:cNvSpPr txBox="1">
            <a:spLocks noChangeArrowheads="1"/>
          </p:cNvSpPr>
          <p:nvPr/>
        </p:nvSpPr>
        <p:spPr bwMode="auto">
          <a:xfrm>
            <a:off x="5486400" y="5486400"/>
            <a:ext cx="25908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638800"/>
            <a:ext cx="381000" cy="1905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sp>
        <p:nvSpPr>
          <p:cNvPr id="181307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Outline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7620000" cy="3886200"/>
          </a:xfrm>
        </p:spPr>
        <p:txBody>
          <a:bodyPr/>
          <a:lstStyle/>
          <a:p>
            <a:r>
              <a:rPr lang="en-US"/>
              <a:t>Game Theory and Algorithms</a:t>
            </a:r>
            <a:br>
              <a:rPr lang="en-US"/>
            </a:br>
            <a:r>
              <a:rPr lang="en-US"/>
              <a:t>efficient algorithms for game theoretic notions</a:t>
            </a:r>
          </a:p>
          <a:p>
            <a:pPr>
              <a:buFont typeface="Wingdings" pitchFamily="2" charset="2"/>
              <a:buNone/>
            </a:pPr>
            <a:endParaRPr lang="en-US" sz="600"/>
          </a:p>
          <a:p>
            <a:pPr>
              <a:buFont typeface="Wingdings" pitchFamily="2" charset="2"/>
              <a:buNone/>
            </a:pPr>
            <a:endParaRPr lang="en-US" sz="3600"/>
          </a:p>
          <a:p>
            <a:r>
              <a:rPr lang="en-US"/>
              <a:t>Complex networks and</a:t>
            </a:r>
            <a:br>
              <a:rPr lang="en-US"/>
            </a:br>
            <a:r>
              <a:rPr lang="en-US"/>
              <a:t>performance of basic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Line 2"/>
          <p:cNvSpPr>
            <a:spLocks noChangeShapeType="1"/>
          </p:cNvSpPr>
          <p:nvPr/>
        </p:nvSpPr>
        <p:spPr bwMode="auto">
          <a:xfrm flipH="1">
            <a:off x="4132263" y="1752600"/>
            <a:ext cx="1049337" cy="18049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648200" y="914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419600" y="1600200"/>
            <a:ext cx="1371600" cy="44243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100  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60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20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140   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5181600" y="1751013"/>
            <a:ext cx="1504950" cy="12795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61" name="Rectangle 17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Rectangle 18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3" name="Rectangle 19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4" name="Rectangle 20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5" name="Oval 21"/>
          <p:cNvSpPr>
            <a:spLocks noChangeArrowheads="1"/>
          </p:cNvSpPr>
          <p:nvPr/>
        </p:nvSpPr>
        <p:spPr bwMode="auto">
          <a:xfrm>
            <a:off x="5073650" y="167481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Oval 22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7" name="Oval 23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8" name="Oval 24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 flipH="1">
            <a:off x="7142163" y="3708400"/>
            <a:ext cx="1217612" cy="157956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>
            <a:off x="7142163" y="3708400"/>
            <a:ext cx="1217612" cy="37623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 flipV="1">
            <a:off x="7142163" y="3030538"/>
            <a:ext cx="1217612" cy="677862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 flipH="1" flipV="1">
            <a:off x="7142163" y="1825625"/>
            <a:ext cx="1217612" cy="18827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 flipH="1">
            <a:off x="4225925" y="3048000"/>
            <a:ext cx="955675" cy="533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 flipH="1" flipV="1">
            <a:off x="4191000" y="3632200"/>
            <a:ext cx="955675" cy="4826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 flipH="1" flipV="1">
            <a:off x="4132263" y="3708400"/>
            <a:ext cx="1035050" cy="17303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8" name="Line 34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79" name="Line 35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80" name="Line 36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81" name="Line 37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82" name="Rectangle 38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3" name="Rectangle 39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4" name="Rectangle 40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5" name="Rectangle 41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6" name="Oval 42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7" name="Oval 43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8" name="Oval 44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89" name="Oval 45"/>
          <p:cNvSpPr>
            <a:spLocks noChangeAspect="1" noChangeArrowheads="1"/>
          </p:cNvSpPr>
          <p:nvPr/>
        </p:nvSpPr>
        <p:spPr bwMode="auto">
          <a:xfrm>
            <a:off x="4038600" y="3557588"/>
            <a:ext cx="187325" cy="1508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90" name="Oval 46"/>
          <p:cNvSpPr>
            <a:spLocks noChangeAspect="1" noChangeArrowheads="1"/>
          </p:cNvSpPr>
          <p:nvPr/>
        </p:nvSpPr>
        <p:spPr bwMode="auto">
          <a:xfrm>
            <a:off x="8270875" y="3632200"/>
            <a:ext cx="187325" cy="1508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91" name="Text Box 47"/>
          <p:cNvSpPr txBox="1">
            <a:spLocks noChangeArrowheads="1"/>
          </p:cNvSpPr>
          <p:nvPr/>
        </p:nvSpPr>
        <p:spPr bwMode="auto">
          <a:xfrm>
            <a:off x="5486400" y="5486400"/>
            <a:ext cx="25908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85392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638800"/>
            <a:ext cx="381000" cy="1905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sp>
        <p:nvSpPr>
          <p:cNvPr id="185393" name="Oval 49"/>
          <p:cNvSpPr>
            <a:spLocks noChangeAspect="1" noChangeArrowheads="1"/>
          </p:cNvSpPr>
          <p:nvPr/>
        </p:nvSpPr>
        <p:spPr bwMode="auto">
          <a:xfrm>
            <a:off x="8270875" y="3632200"/>
            <a:ext cx="187325" cy="1508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94" name="Line 50"/>
          <p:cNvSpPr>
            <a:spLocks noChangeShapeType="1"/>
          </p:cNvSpPr>
          <p:nvPr/>
        </p:nvSpPr>
        <p:spPr bwMode="auto">
          <a:xfrm>
            <a:off x="7620000" y="1371600"/>
            <a:ext cx="0" cy="4572000"/>
          </a:xfrm>
          <a:prstGeom prst="line">
            <a:avLst/>
          </a:prstGeom>
          <a:noFill/>
          <a:ln w="508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95" name="Line 51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96" name="Line 52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397" name="Text Box 53"/>
          <p:cNvSpPr txBox="1">
            <a:spLocks noChangeArrowheads="1"/>
          </p:cNvSpPr>
          <p:nvPr/>
        </p:nvSpPr>
        <p:spPr bwMode="auto">
          <a:xfrm>
            <a:off x="5486400" y="5486400"/>
            <a:ext cx="25908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85398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638800"/>
            <a:ext cx="381000" cy="1905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sp>
        <p:nvSpPr>
          <p:cNvPr id="185399" name="Text Box 55"/>
          <p:cNvSpPr txBox="1">
            <a:spLocks noChangeArrowheads="1"/>
          </p:cNvSpPr>
          <p:nvPr/>
        </p:nvSpPr>
        <p:spPr bwMode="auto">
          <a:xfrm>
            <a:off x="3733800" y="5867400"/>
            <a:ext cx="5410200" cy="8223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                                always saturated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                                     (by invariant)</a:t>
            </a:r>
          </a:p>
        </p:txBody>
      </p:sp>
      <p:sp>
        <p:nvSpPr>
          <p:cNvPr id="185400" name="Text Box 56"/>
          <p:cNvSpPr txBox="1">
            <a:spLocks noChangeArrowheads="1"/>
          </p:cNvSpPr>
          <p:nvPr/>
        </p:nvSpPr>
        <p:spPr bwMode="auto">
          <a:xfrm>
            <a:off x="533400" y="1905000"/>
            <a:ext cx="3657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we compute the sales in equality subgraph ?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maximum flow!</a:t>
            </a: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5404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Line 2"/>
          <p:cNvSpPr>
            <a:spLocks noChangeShapeType="1"/>
          </p:cNvSpPr>
          <p:nvPr/>
        </p:nvSpPr>
        <p:spPr bwMode="auto">
          <a:xfrm flipH="1">
            <a:off x="4132263" y="1752600"/>
            <a:ext cx="1049337" cy="18049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648200" y="914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5181600" y="1751013"/>
            <a:ext cx="1504950" cy="12795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9" name="Rectangle 17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Rectangle 18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Rectangle 19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2" name="Rectangle 20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Oval 21"/>
          <p:cNvSpPr>
            <a:spLocks noChangeArrowheads="1"/>
          </p:cNvSpPr>
          <p:nvPr/>
        </p:nvSpPr>
        <p:spPr bwMode="auto">
          <a:xfrm>
            <a:off x="5073650" y="167481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Oval 22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5" name="Oval 23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6" name="Oval 24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7" name="Line 25"/>
          <p:cNvSpPr>
            <a:spLocks noChangeShapeType="1"/>
          </p:cNvSpPr>
          <p:nvPr/>
        </p:nvSpPr>
        <p:spPr bwMode="auto">
          <a:xfrm flipH="1">
            <a:off x="7142163" y="3708400"/>
            <a:ext cx="1217612" cy="157956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 flipH="1">
            <a:off x="7142163" y="3708400"/>
            <a:ext cx="1217612" cy="37623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 flipV="1">
            <a:off x="7142163" y="3030538"/>
            <a:ext cx="1217612" cy="677862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0" name="Line 28"/>
          <p:cNvSpPr>
            <a:spLocks noChangeShapeType="1"/>
          </p:cNvSpPr>
          <p:nvPr/>
        </p:nvSpPr>
        <p:spPr bwMode="auto">
          <a:xfrm flipH="1" flipV="1">
            <a:off x="7142163" y="1825625"/>
            <a:ext cx="1217612" cy="18827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 flipH="1">
            <a:off x="4191000" y="3048000"/>
            <a:ext cx="990600" cy="533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 flipH="1" flipV="1">
            <a:off x="4191000" y="3632200"/>
            <a:ext cx="955675" cy="4826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4132263" y="3708400"/>
            <a:ext cx="1035050" cy="17303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>
            <a:off x="5260975" y="1751013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5260975" y="3030538"/>
            <a:ext cx="150495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>
            <a:off x="5167313" y="3030538"/>
            <a:ext cx="1598612" cy="12033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5167313" y="4159250"/>
            <a:ext cx="169227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 flipV="1">
            <a:off x="5260975" y="4159250"/>
            <a:ext cx="1598613" cy="12049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 flipV="1">
            <a:off x="5260975" y="5364163"/>
            <a:ext cx="141128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10" name="Rectangle 38"/>
          <p:cNvSpPr>
            <a:spLocks noChangeAspect="1" noChangeArrowheads="1"/>
          </p:cNvSpPr>
          <p:nvPr/>
        </p:nvSpPr>
        <p:spPr bwMode="auto">
          <a:xfrm>
            <a:off x="6577013" y="513715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1" name="Rectangle 39"/>
          <p:cNvSpPr>
            <a:spLocks noChangeAspect="1" noChangeArrowheads="1"/>
          </p:cNvSpPr>
          <p:nvPr/>
        </p:nvSpPr>
        <p:spPr bwMode="auto">
          <a:xfrm>
            <a:off x="6577013" y="3933825"/>
            <a:ext cx="531812" cy="4238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2" name="Rectangle 40"/>
          <p:cNvSpPr>
            <a:spLocks noChangeAspect="1" noChangeArrowheads="1"/>
          </p:cNvSpPr>
          <p:nvPr/>
        </p:nvSpPr>
        <p:spPr bwMode="auto">
          <a:xfrm>
            <a:off x="6577013" y="2805113"/>
            <a:ext cx="531812" cy="4238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3" name="Rectangle 41"/>
          <p:cNvSpPr>
            <a:spLocks noChangeAspect="1" noChangeArrowheads="1"/>
          </p:cNvSpPr>
          <p:nvPr/>
        </p:nvSpPr>
        <p:spPr bwMode="auto">
          <a:xfrm>
            <a:off x="6577013" y="1600200"/>
            <a:ext cx="531812" cy="425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073650" y="29543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5" name="Oval 43"/>
          <p:cNvSpPr>
            <a:spLocks noChangeArrowheads="1"/>
          </p:cNvSpPr>
          <p:nvPr/>
        </p:nvSpPr>
        <p:spPr bwMode="auto">
          <a:xfrm>
            <a:off x="5073650" y="4008438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6" name="Oval 44"/>
          <p:cNvSpPr>
            <a:spLocks noChangeArrowheads="1"/>
          </p:cNvSpPr>
          <p:nvPr/>
        </p:nvSpPr>
        <p:spPr bwMode="auto">
          <a:xfrm>
            <a:off x="5073650" y="5287963"/>
            <a:ext cx="209550" cy="207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7" name="Oval 45"/>
          <p:cNvSpPr>
            <a:spLocks noChangeAspect="1" noChangeArrowheads="1"/>
          </p:cNvSpPr>
          <p:nvPr/>
        </p:nvSpPr>
        <p:spPr bwMode="auto">
          <a:xfrm>
            <a:off x="4038600" y="3557588"/>
            <a:ext cx="187325" cy="1508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8" name="Oval 46"/>
          <p:cNvSpPr>
            <a:spLocks noChangeAspect="1" noChangeArrowheads="1"/>
          </p:cNvSpPr>
          <p:nvPr/>
        </p:nvSpPr>
        <p:spPr bwMode="auto">
          <a:xfrm>
            <a:off x="8270875" y="3632200"/>
            <a:ext cx="187325" cy="1508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19" name="Text Box 47"/>
          <p:cNvSpPr txBox="1">
            <a:spLocks noChangeArrowheads="1"/>
          </p:cNvSpPr>
          <p:nvPr/>
        </p:nvSpPr>
        <p:spPr bwMode="auto">
          <a:xfrm>
            <a:off x="5486400" y="5486400"/>
            <a:ext cx="25908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82320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638800"/>
            <a:ext cx="381000" cy="1905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7620000" y="1371600"/>
            <a:ext cx="0" cy="4572000"/>
          </a:xfrm>
          <a:prstGeom prst="line">
            <a:avLst/>
          </a:prstGeom>
          <a:noFill/>
          <a:ln w="508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4724400" y="1371600"/>
            <a:ext cx="0" cy="4572000"/>
          </a:xfrm>
          <a:prstGeom prst="line">
            <a:avLst/>
          </a:prstGeom>
          <a:noFill/>
          <a:ln w="508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323" name="Text Box 51"/>
          <p:cNvSpPr txBox="1">
            <a:spLocks noChangeArrowheads="1"/>
          </p:cNvSpPr>
          <p:nvPr/>
        </p:nvSpPr>
        <p:spPr bwMode="auto">
          <a:xfrm>
            <a:off x="3733800" y="5867400"/>
            <a:ext cx="5410200" cy="8223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buyers may have          always saturated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surplus                      (by invariant)</a:t>
            </a:r>
          </a:p>
        </p:txBody>
      </p:sp>
      <p:sp>
        <p:nvSpPr>
          <p:cNvPr id="182327" name="Text Box 55"/>
          <p:cNvSpPr txBox="1">
            <a:spLocks noChangeArrowheads="1"/>
          </p:cNvSpPr>
          <p:nvPr/>
        </p:nvSpPr>
        <p:spPr bwMode="auto">
          <a:xfrm>
            <a:off x="533400" y="1905000"/>
            <a:ext cx="3657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do we compute the sales in equality subgraph ?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maximum flow!</a:t>
            </a: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2329" name="Rectangle 5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343400" cy="1371600"/>
          </a:xfrm>
          <a:noFill/>
          <a:ln/>
        </p:spPr>
        <p:txBody>
          <a:bodyPr/>
          <a:lstStyle/>
          <a:p>
            <a:r>
              <a:rPr lang="en-US" sz="3600"/>
              <a:t>Equality Subgraph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800100" y="2133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100</a:t>
            </a: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914400" y="2895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8763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800100" y="4800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934200" y="19177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6934200" y="28321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40</a:t>
            </a:r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>
            <a:off x="6934200" y="34290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10</a:t>
            </a:r>
          </a:p>
        </p:txBody>
      </p:sp>
      <p:sp>
        <p:nvSpPr>
          <p:cNvPr id="202788" name="Text Box 36"/>
          <p:cNvSpPr txBox="1">
            <a:spLocks noChangeArrowheads="1"/>
          </p:cNvSpPr>
          <p:nvPr/>
        </p:nvSpPr>
        <p:spPr bwMode="auto">
          <a:xfrm>
            <a:off x="7010400" y="45720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02799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Example</a:t>
            </a:r>
          </a:p>
        </p:txBody>
      </p:sp>
      <p:sp>
        <p:nvSpPr>
          <p:cNvPr id="202815" name="Rectangle 63"/>
          <p:cNvSpPr>
            <a:spLocks noChangeArrowheads="1"/>
          </p:cNvSpPr>
          <p:nvPr/>
        </p:nvSpPr>
        <p:spPr bwMode="auto">
          <a:xfrm>
            <a:off x="57531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16" name="Rectangle 64"/>
          <p:cNvSpPr>
            <a:spLocks noChangeArrowheads="1"/>
          </p:cNvSpPr>
          <p:nvPr/>
        </p:nvSpPr>
        <p:spPr bwMode="auto">
          <a:xfrm>
            <a:off x="5753100" y="2819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18" name="Oval 66"/>
          <p:cNvSpPr>
            <a:spLocks noChangeArrowheads="1"/>
          </p:cNvSpPr>
          <p:nvPr/>
        </p:nvSpPr>
        <p:spPr bwMode="auto">
          <a:xfrm>
            <a:off x="23241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19" name="Line 67"/>
          <p:cNvSpPr>
            <a:spLocks noChangeShapeType="1"/>
          </p:cNvSpPr>
          <p:nvPr/>
        </p:nvSpPr>
        <p:spPr bwMode="auto">
          <a:xfrm>
            <a:off x="2628900" y="1828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0" name="Line 68"/>
          <p:cNvSpPr>
            <a:spLocks noChangeShapeType="1"/>
          </p:cNvSpPr>
          <p:nvPr/>
        </p:nvSpPr>
        <p:spPr bwMode="auto">
          <a:xfrm>
            <a:off x="2628900" y="19050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1" name="Line 69"/>
          <p:cNvSpPr>
            <a:spLocks noChangeShapeType="1"/>
          </p:cNvSpPr>
          <p:nvPr/>
        </p:nvSpPr>
        <p:spPr bwMode="auto">
          <a:xfrm>
            <a:off x="2628900" y="3124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2" name="Line 70"/>
          <p:cNvSpPr>
            <a:spLocks noChangeShapeType="1"/>
          </p:cNvSpPr>
          <p:nvPr/>
        </p:nvSpPr>
        <p:spPr bwMode="auto">
          <a:xfrm flipV="1">
            <a:off x="2628900" y="3124200"/>
            <a:ext cx="3124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3" name="Line 71"/>
          <p:cNvSpPr>
            <a:spLocks noChangeShapeType="1"/>
          </p:cNvSpPr>
          <p:nvPr/>
        </p:nvSpPr>
        <p:spPr bwMode="auto">
          <a:xfrm flipV="1">
            <a:off x="2628900" y="42672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4" name="Line 72"/>
          <p:cNvSpPr>
            <a:spLocks noChangeShapeType="1"/>
          </p:cNvSpPr>
          <p:nvPr/>
        </p:nvSpPr>
        <p:spPr bwMode="auto">
          <a:xfrm>
            <a:off x="2628900" y="54864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5" name="Oval 73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26" name="Line 74"/>
          <p:cNvSpPr>
            <a:spLocks noChangeShapeType="1"/>
          </p:cNvSpPr>
          <p:nvPr/>
        </p:nvSpPr>
        <p:spPr bwMode="auto">
          <a:xfrm flipH="1" flipV="1">
            <a:off x="6362700" y="1905000"/>
            <a:ext cx="2133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7" name="Line 75"/>
          <p:cNvSpPr>
            <a:spLocks noChangeShapeType="1"/>
          </p:cNvSpPr>
          <p:nvPr/>
        </p:nvSpPr>
        <p:spPr bwMode="auto">
          <a:xfrm flipH="1" flipV="1">
            <a:off x="6362700" y="3124200"/>
            <a:ext cx="213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8" name="Line 76"/>
          <p:cNvSpPr>
            <a:spLocks noChangeShapeType="1"/>
          </p:cNvSpPr>
          <p:nvPr/>
        </p:nvSpPr>
        <p:spPr bwMode="auto">
          <a:xfrm flipH="1">
            <a:off x="533400" y="1828800"/>
            <a:ext cx="1828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29" name="Line 77"/>
          <p:cNvSpPr>
            <a:spLocks noChangeShapeType="1"/>
          </p:cNvSpPr>
          <p:nvPr/>
        </p:nvSpPr>
        <p:spPr bwMode="auto">
          <a:xfrm flipH="1">
            <a:off x="571500" y="3124200"/>
            <a:ext cx="1790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30" name="Line 78"/>
          <p:cNvSpPr>
            <a:spLocks noChangeShapeType="1"/>
          </p:cNvSpPr>
          <p:nvPr/>
        </p:nvSpPr>
        <p:spPr bwMode="auto">
          <a:xfrm flipH="1" flipV="1">
            <a:off x="533400" y="3733800"/>
            <a:ext cx="1905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31" name="Line 79"/>
          <p:cNvSpPr>
            <a:spLocks noChangeShapeType="1"/>
          </p:cNvSpPr>
          <p:nvPr/>
        </p:nvSpPr>
        <p:spPr bwMode="auto">
          <a:xfrm flipH="1" flipV="1">
            <a:off x="457200" y="3810000"/>
            <a:ext cx="1905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36" name="Line 84"/>
          <p:cNvSpPr>
            <a:spLocks noChangeShapeType="1"/>
          </p:cNvSpPr>
          <p:nvPr/>
        </p:nvSpPr>
        <p:spPr bwMode="auto">
          <a:xfrm>
            <a:off x="2667000" y="4114800"/>
            <a:ext cx="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2845" name="Rectangle 93"/>
          <p:cNvSpPr>
            <a:spLocks noChangeArrowheads="1"/>
          </p:cNvSpPr>
          <p:nvPr/>
        </p:nvSpPr>
        <p:spPr bwMode="auto">
          <a:xfrm>
            <a:off x="5753100" y="1600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46" name="Oval 94"/>
          <p:cNvSpPr>
            <a:spLocks noChangeArrowheads="1"/>
          </p:cNvSpPr>
          <p:nvPr/>
        </p:nvSpPr>
        <p:spPr bwMode="auto">
          <a:xfrm>
            <a:off x="23241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47" name="Oval 95"/>
          <p:cNvSpPr>
            <a:spLocks noChangeArrowheads="1"/>
          </p:cNvSpPr>
          <p:nvPr/>
        </p:nvSpPr>
        <p:spPr bwMode="auto">
          <a:xfrm>
            <a:off x="23241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48" name="Rectangle 96"/>
          <p:cNvSpPr>
            <a:spLocks noChangeArrowheads="1"/>
          </p:cNvSpPr>
          <p:nvPr/>
        </p:nvSpPr>
        <p:spPr bwMode="auto">
          <a:xfrm>
            <a:off x="57531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49" name="Line 97"/>
          <p:cNvSpPr>
            <a:spLocks noChangeShapeType="1"/>
          </p:cNvSpPr>
          <p:nvPr/>
        </p:nvSpPr>
        <p:spPr bwMode="auto">
          <a:xfrm flipH="1">
            <a:off x="6362700" y="3657600"/>
            <a:ext cx="2133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50" name="Oval 98"/>
          <p:cNvSpPr>
            <a:spLocks noChangeArrowheads="1"/>
          </p:cNvSpPr>
          <p:nvPr/>
        </p:nvSpPr>
        <p:spPr bwMode="auto">
          <a:xfrm>
            <a:off x="84582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51" name="Line 99"/>
          <p:cNvSpPr>
            <a:spLocks noChangeShapeType="1"/>
          </p:cNvSpPr>
          <p:nvPr/>
        </p:nvSpPr>
        <p:spPr bwMode="auto">
          <a:xfrm flipH="1">
            <a:off x="6362700" y="3657600"/>
            <a:ext cx="2133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Oval 65"/>
          <p:cNvSpPr>
            <a:spLocks noChangeArrowheads="1"/>
          </p:cNvSpPr>
          <p:nvPr/>
        </p:nvSpPr>
        <p:spPr bwMode="auto">
          <a:xfrm>
            <a:off x="23241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Line 2"/>
          <p:cNvSpPr>
            <a:spLocks noChangeShapeType="1"/>
          </p:cNvSpPr>
          <p:nvPr/>
        </p:nvSpPr>
        <p:spPr bwMode="auto">
          <a:xfrm flipH="1">
            <a:off x="457200" y="1828800"/>
            <a:ext cx="1905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 flipH="1">
            <a:off x="2514600" y="3124200"/>
            <a:ext cx="34290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 flipH="1">
            <a:off x="533400" y="3124200"/>
            <a:ext cx="1828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 flipH="1" flipV="1">
            <a:off x="533400" y="3733800"/>
            <a:ext cx="1828800" cy="457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H="1" flipV="1">
            <a:off x="381000" y="3733800"/>
            <a:ext cx="1981200" cy="1676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 flipH="1" flipV="1">
            <a:off x="6248400" y="1828800"/>
            <a:ext cx="2286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H="1" flipV="1">
            <a:off x="6324600" y="3124200"/>
            <a:ext cx="2209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 flipH="1">
            <a:off x="6096000" y="3657600"/>
            <a:ext cx="2362200" cy="685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 flipH="1">
            <a:off x="6324600" y="3581400"/>
            <a:ext cx="2209800" cy="1905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>
            <a:off x="2514600" y="1828800"/>
            <a:ext cx="32766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H="1">
            <a:off x="2438400" y="3124200"/>
            <a:ext cx="3352800" cy="1143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flipH="1">
            <a:off x="2667000" y="4267200"/>
            <a:ext cx="3124200" cy="1219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 flipV="1">
            <a:off x="2438400" y="5486400"/>
            <a:ext cx="3355975" cy="3175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1447800" y="2286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>
              <a:latin typeface="Times New Roman" pitchFamily="18" charset="0"/>
            </a:endParaRP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57531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5753100" y="2819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Oval 23"/>
          <p:cNvSpPr>
            <a:spLocks noChangeArrowheads="1"/>
          </p:cNvSpPr>
          <p:nvPr/>
        </p:nvSpPr>
        <p:spPr bwMode="auto">
          <a:xfrm>
            <a:off x="23241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2628900" y="1828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2628900" y="19050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2628900" y="3124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 flipV="1">
            <a:off x="2628900" y="3124200"/>
            <a:ext cx="3124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 flipV="1">
            <a:off x="2628900" y="42672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5" name="Line 29"/>
          <p:cNvSpPr>
            <a:spLocks noChangeShapeType="1"/>
          </p:cNvSpPr>
          <p:nvPr/>
        </p:nvSpPr>
        <p:spPr bwMode="auto">
          <a:xfrm>
            <a:off x="2628900" y="54864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6" name="Oval 30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 flipV="1">
            <a:off x="6362700" y="1905000"/>
            <a:ext cx="2133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9" name="Line 33"/>
          <p:cNvSpPr>
            <a:spLocks noChangeShapeType="1"/>
          </p:cNvSpPr>
          <p:nvPr/>
        </p:nvSpPr>
        <p:spPr bwMode="auto">
          <a:xfrm flipH="1" flipV="1">
            <a:off x="6362700" y="3124200"/>
            <a:ext cx="213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12" name="Line 36"/>
          <p:cNvSpPr>
            <a:spLocks noChangeShapeType="1"/>
          </p:cNvSpPr>
          <p:nvPr/>
        </p:nvSpPr>
        <p:spPr bwMode="auto">
          <a:xfrm flipH="1">
            <a:off x="533400" y="1828800"/>
            <a:ext cx="1828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>
            <a:off x="609600" y="19812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100</a:t>
            </a: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>
            <a:off x="1295400" y="3290888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>
            <a:off x="1371600" y="41910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70/</a:t>
            </a: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0382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Example</a:t>
            </a:r>
          </a:p>
        </p:txBody>
      </p:sp>
      <p:sp>
        <p:nvSpPr>
          <p:cNvPr id="203821" name="Line 45"/>
          <p:cNvSpPr>
            <a:spLocks noChangeShapeType="1"/>
          </p:cNvSpPr>
          <p:nvPr/>
        </p:nvSpPr>
        <p:spPr bwMode="auto">
          <a:xfrm>
            <a:off x="2667000" y="4114800"/>
            <a:ext cx="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822" name="Text Box 46"/>
          <p:cNvSpPr txBox="1">
            <a:spLocks noChangeArrowheads="1"/>
          </p:cNvSpPr>
          <p:nvPr/>
        </p:nvSpPr>
        <p:spPr bwMode="auto">
          <a:xfrm>
            <a:off x="6934200" y="1752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6934200" y="2747963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40/</a:t>
            </a:r>
            <a:r>
              <a:rPr lang="en-US" sz="2800">
                <a:latin typeface="Times New Roman" pitchFamily="18" charset="0"/>
              </a:rPr>
              <a:t>40</a:t>
            </a: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>
            <a:off x="6934200" y="3513138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10/</a:t>
            </a:r>
            <a:r>
              <a:rPr lang="en-US" sz="2800">
                <a:latin typeface="Times New Roman" pitchFamily="18" charset="0"/>
              </a:rPr>
              <a:t>10</a:t>
            </a: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>
            <a:off x="6705600" y="4800600"/>
            <a:ext cx="152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4267200" y="4114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>
            <a:off x="42672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3828" name="Text Box 52"/>
          <p:cNvSpPr txBox="1">
            <a:spLocks noChangeArrowheads="1"/>
          </p:cNvSpPr>
          <p:nvPr/>
        </p:nvSpPr>
        <p:spPr bwMode="auto">
          <a:xfrm>
            <a:off x="3352800" y="3276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3829" name="Text Box 53"/>
          <p:cNvSpPr txBox="1">
            <a:spLocks noChangeArrowheads="1"/>
          </p:cNvSpPr>
          <p:nvPr/>
        </p:nvSpPr>
        <p:spPr bwMode="auto">
          <a:xfrm>
            <a:off x="2895600" y="2590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3830" name="Text Box 54"/>
          <p:cNvSpPr txBox="1">
            <a:spLocks noChangeArrowheads="1"/>
          </p:cNvSpPr>
          <p:nvPr/>
        </p:nvSpPr>
        <p:spPr bwMode="auto">
          <a:xfrm>
            <a:off x="3695700" y="129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3831" name="Text Box 55"/>
          <p:cNvSpPr txBox="1">
            <a:spLocks noChangeArrowheads="1"/>
          </p:cNvSpPr>
          <p:nvPr/>
        </p:nvSpPr>
        <p:spPr bwMode="auto">
          <a:xfrm>
            <a:off x="914400" y="5638800"/>
            <a:ext cx="7162800" cy="366713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5753100" y="1600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23241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57531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34" name="Line 58"/>
          <p:cNvSpPr>
            <a:spLocks noChangeShapeType="1"/>
          </p:cNvSpPr>
          <p:nvPr/>
        </p:nvSpPr>
        <p:spPr bwMode="auto">
          <a:xfrm flipH="1">
            <a:off x="6362700" y="3657600"/>
            <a:ext cx="2133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07" name="Oval 31"/>
          <p:cNvSpPr>
            <a:spLocks noChangeArrowheads="1"/>
          </p:cNvSpPr>
          <p:nvPr/>
        </p:nvSpPr>
        <p:spPr bwMode="auto">
          <a:xfrm>
            <a:off x="84582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35" name="Line 59"/>
          <p:cNvSpPr>
            <a:spLocks noChangeShapeType="1"/>
          </p:cNvSpPr>
          <p:nvPr/>
        </p:nvSpPr>
        <p:spPr bwMode="auto">
          <a:xfrm flipH="1">
            <a:off x="6324600" y="3657600"/>
            <a:ext cx="2133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36" name="Oval 60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37" name="Line 61"/>
          <p:cNvSpPr>
            <a:spLocks noChangeShapeType="1"/>
          </p:cNvSpPr>
          <p:nvPr/>
        </p:nvSpPr>
        <p:spPr bwMode="auto">
          <a:xfrm flipH="1">
            <a:off x="571500" y="3124200"/>
            <a:ext cx="1790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38" name="Line 62"/>
          <p:cNvSpPr>
            <a:spLocks noChangeShapeType="1"/>
          </p:cNvSpPr>
          <p:nvPr/>
        </p:nvSpPr>
        <p:spPr bwMode="auto">
          <a:xfrm flipH="1" flipV="1">
            <a:off x="533400" y="3733800"/>
            <a:ext cx="1905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39" name="Line 63"/>
          <p:cNvSpPr>
            <a:spLocks noChangeShapeType="1"/>
          </p:cNvSpPr>
          <p:nvPr/>
        </p:nvSpPr>
        <p:spPr bwMode="auto">
          <a:xfrm flipH="1" flipV="1">
            <a:off x="457200" y="3810000"/>
            <a:ext cx="1905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98" name="Oval 22"/>
          <p:cNvSpPr>
            <a:spLocks noChangeArrowheads="1"/>
          </p:cNvSpPr>
          <p:nvPr/>
        </p:nvSpPr>
        <p:spPr bwMode="auto">
          <a:xfrm>
            <a:off x="23241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Oval 21"/>
          <p:cNvSpPr>
            <a:spLocks noChangeArrowheads="1"/>
          </p:cNvSpPr>
          <p:nvPr/>
        </p:nvSpPr>
        <p:spPr bwMode="auto">
          <a:xfrm>
            <a:off x="23241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8" name="Line 58"/>
          <p:cNvSpPr>
            <a:spLocks noChangeShapeType="1"/>
          </p:cNvSpPr>
          <p:nvPr/>
        </p:nvSpPr>
        <p:spPr bwMode="auto">
          <a:xfrm flipH="1">
            <a:off x="6324600" y="3581400"/>
            <a:ext cx="2209800" cy="1905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2" name="Line 2"/>
          <p:cNvSpPr>
            <a:spLocks noChangeShapeType="1"/>
          </p:cNvSpPr>
          <p:nvPr/>
        </p:nvSpPr>
        <p:spPr bwMode="auto">
          <a:xfrm flipH="1">
            <a:off x="457200" y="1828800"/>
            <a:ext cx="1905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3" name="Line 3"/>
          <p:cNvSpPr>
            <a:spLocks noChangeShapeType="1"/>
          </p:cNvSpPr>
          <p:nvPr/>
        </p:nvSpPr>
        <p:spPr bwMode="auto">
          <a:xfrm flipH="1">
            <a:off x="2514600" y="3124200"/>
            <a:ext cx="34290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 flipH="1">
            <a:off x="533400" y="3124200"/>
            <a:ext cx="1828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5" name="Line 5"/>
          <p:cNvSpPr>
            <a:spLocks noChangeShapeType="1"/>
          </p:cNvSpPr>
          <p:nvPr/>
        </p:nvSpPr>
        <p:spPr bwMode="auto">
          <a:xfrm flipH="1" flipV="1">
            <a:off x="533400" y="3733800"/>
            <a:ext cx="1828800" cy="457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 flipH="1" flipV="1">
            <a:off x="381000" y="3733800"/>
            <a:ext cx="1981200" cy="1676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 flipH="1" flipV="1">
            <a:off x="6248400" y="1828800"/>
            <a:ext cx="2286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 flipH="1" flipV="1">
            <a:off x="6324600" y="3124200"/>
            <a:ext cx="2209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H="1">
            <a:off x="6096000" y="3657600"/>
            <a:ext cx="2362200" cy="685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 flipH="1">
            <a:off x="2514600" y="1828800"/>
            <a:ext cx="32766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 flipH="1">
            <a:off x="2438400" y="3124200"/>
            <a:ext cx="3352800" cy="1143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 flipH="1">
            <a:off x="2667000" y="4267200"/>
            <a:ext cx="3124200" cy="1219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 flipH="1" flipV="1">
            <a:off x="2438400" y="5486400"/>
            <a:ext cx="3355975" cy="3175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1447800" y="2286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>
              <a:latin typeface="Times New Roman" pitchFamily="18" charset="0"/>
            </a:endParaRPr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57531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5753100" y="2819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8" name="Oval 18"/>
          <p:cNvSpPr>
            <a:spLocks noChangeArrowheads="1"/>
          </p:cNvSpPr>
          <p:nvPr/>
        </p:nvSpPr>
        <p:spPr bwMode="auto">
          <a:xfrm>
            <a:off x="23241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>
            <a:off x="2628900" y="1828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0" name="Line 20"/>
          <p:cNvSpPr>
            <a:spLocks noChangeShapeType="1"/>
          </p:cNvSpPr>
          <p:nvPr/>
        </p:nvSpPr>
        <p:spPr bwMode="auto">
          <a:xfrm>
            <a:off x="2628900" y="19050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1" name="Line 21"/>
          <p:cNvSpPr>
            <a:spLocks noChangeShapeType="1"/>
          </p:cNvSpPr>
          <p:nvPr/>
        </p:nvSpPr>
        <p:spPr bwMode="auto">
          <a:xfrm>
            <a:off x="2628900" y="3124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2" name="Line 22"/>
          <p:cNvSpPr>
            <a:spLocks noChangeShapeType="1"/>
          </p:cNvSpPr>
          <p:nvPr/>
        </p:nvSpPr>
        <p:spPr bwMode="auto">
          <a:xfrm flipV="1">
            <a:off x="2628900" y="3124200"/>
            <a:ext cx="3124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2628900" y="42672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>
            <a:off x="2628900" y="54864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5" name="Oval 25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6" name="Line 26"/>
          <p:cNvSpPr>
            <a:spLocks noChangeShapeType="1"/>
          </p:cNvSpPr>
          <p:nvPr/>
        </p:nvSpPr>
        <p:spPr bwMode="auto">
          <a:xfrm flipH="1" flipV="1">
            <a:off x="6362700" y="1905000"/>
            <a:ext cx="2133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7" name="Line 27"/>
          <p:cNvSpPr>
            <a:spLocks noChangeShapeType="1"/>
          </p:cNvSpPr>
          <p:nvPr/>
        </p:nvSpPr>
        <p:spPr bwMode="auto">
          <a:xfrm flipH="1" flipV="1">
            <a:off x="6362700" y="3124200"/>
            <a:ext cx="213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8" name="Line 28"/>
          <p:cNvSpPr>
            <a:spLocks noChangeShapeType="1"/>
          </p:cNvSpPr>
          <p:nvPr/>
        </p:nvSpPr>
        <p:spPr bwMode="auto">
          <a:xfrm flipH="1">
            <a:off x="533400" y="1828800"/>
            <a:ext cx="1828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609600" y="19812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100</a:t>
            </a:r>
          </a:p>
        </p:txBody>
      </p: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1295400" y="3290888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1371600" y="41910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457200" y="48006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70/</a:t>
            </a: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66273" name="Rectangle 3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Example</a:t>
            </a:r>
          </a:p>
        </p:txBody>
      </p:sp>
      <p:sp>
        <p:nvSpPr>
          <p:cNvPr id="266274" name="Line 34"/>
          <p:cNvSpPr>
            <a:spLocks noChangeShapeType="1"/>
          </p:cNvSpPr>
          <p:nvPr/>
        </p:nvSpPr>
        <p:spPr bwMode="auto">
          <a:xfrm>
            <a:off x="2667000" y="4114800"/>
            <a:ext cx="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75" name="Text Box 35"/>
          <p:cNvSpPr txBox="1">
            <a:spLocks noChangeArrowheads="1"/>
          </p:cNvSpPr>
          <p:nvPr/>
        </p:nvSpPr>
        <p:spPr bwMode="auto">
          <a:xfrm>
            <a:off x="6934200" y="1752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6934200" y="2747963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40/</a:t>
            </a:r>
            <a:r>
              <a:rPr lang="en-US" sz="2800">
                <a:latin typeface="Times New Roman" pitchFamily="18" charset="0"/>
              </a:rPr>
              <a:t>40</a:t>
            </a: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6934200" y="3513138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10/</a:t>
            </a:r>
            <a:r>
              <a:rPr lang="en-US" sz="2800">
                <a:latin typeface="Times New Roman" pitchFamily="18" charset="0"/>
              </a:rPr>
              <a:t>10</a:t>
            </a:r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6705600" y="4800600"/>
            <a:ext cx="152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4267200" y="4114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42672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3352800" y="3276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2895600" y="2590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3695700" y="129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6284" name="Text Box 44"/>
          <p:cNvSpPr txBox="1">
            <a:spLocks noChangeArrowheads="1"/>
          </p:cNvSpPr>
          <p:nvPr/>
        </p:nvSpPr>
        <p:spPr bwMode="auto">
          <a:xfrm>
            <a:off x="914400" y="5638800"/>
            <a:ext cx="7162800" cy="366713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85" name="Rectangle 45"/>
          <p:cNvSpPr>
            <a:spLocks noChangeArrowheads="1"/>
          </p:cNvSpPr>
          <p:nvPr/>
        </p:nvSpPr>
        <p:spPr bwMode="auto">
          <a:xfrm>
            <a:off x="5753100" y="1600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6" name="Oval 46"/>
          <p:cNvSpPr>
            <a:spLocks noChangeArrowheads="1"/>
          </p:cNvSpPr>
          <p:nvPr/>
        </p:nvSpPr>
        <p:spPr bwMode="auto">
          <a:xfrm>
            <a:off x="23241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7" name="Rectangle 47"/>
          <p:cNvSpPr>
            <a:spLocks noChangeArrowheads="1"/>
          </p:cNvSpPr>
          <p:nvPr/>
        </p:nvSpPr>
        <p:spPr bwMode="auto">
          <a:xfrm>
            <a:off x="57531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8" name="Line 48"/>
          <p:cNvSpPr>
            <a:spLocks noChangeShapeType="1"/>
          </p:cNvSpPr>
          <p:nvPr/>
        </p:nvSpPr>
        <p:spPr bwMode="auto">
          <a:xfrm flipH="1">
            <a:off x="6362700" y="3657600"/>
            <a:ext cx="2133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9" name="Oval 49"/>
          <p:cNvSpPr>
            <a:spLocks noChangeArrowheads="1"/>
          </p:cNvSpPr>
          <p:nvPr/>
        </p:nvSpPr>
        <p:spPr bwMode="auto">
          <a:xfrm>
            <a:off x="84582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1" name="Oval 51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2" name="Line 52"/>
          <p:cNvSpPr>
            <a:spLocks noChangeShapeType="1"/>
          </p:cNvSpPr>
          <p:nvPr/>
        </p:nvSpPr>
        <p:spPr bwMode="auto">
          <a:xfrm flipH="1">
            <a:off x="571500" y="3124200"/>
            <a:ext cx="1790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3" name="Line 53"/>
          <p:cNvSpPr>
            <a:spLocks noChangeShapeType="1"/>
          </p:cNvSpPr>
          <p:nvPr/>
        </p:nvSpPr>
        <p:spPr bwMode="auto">
          <a:xfrm flipH="1" flipV="1">
            <a:off x="533400" y="3733800"/>
            <a:ext cx="1905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4" name="Line 54"/>
          <p:cNvSpPr>
            <a:spLocks noChangeShapeType="1"/>
          </p:cNvSpPr>
          <p:nvPr/>
        </p:nvSpPr>
        <p:spPr bwMode="auto">
          <a:xfrm flipH="1" flipV="1">
            <a:off x="457200" y="3810000"/>
            <a:ext cx="1905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5" name="Oval 55"/>
          <p:cNvSpPr>
            <a:spLocks noChangeArrowheads="1"/>
          </p:cNvSpPr>
          <p:nvPr/>
        </p:nvSpPr>
        <p:spPr bwMode="auto">
          <a:xfrm>
            <a:off x="23241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6" name="Oval 56"/>
          <p:cNvSpPr>
            <a:spLocks noChangeArrowheads="1"/>
          </p:cNvSpPr>
          <p:nvPr/>
        </p:nvSpPr>
        <p:spPr bwMode="auto">
          <a:xfrm>
            <a:off x="23241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7" name="Text Box 57"/>
          <p:cNvSpPr txBox="1">
            <a:spLocks noChangeArrowheads="1"/>
          </p:cNvSpPr>
          <p:nvPr/>
        </p:nvSpPr>
        <p:spPr bwMode="auto">
          <a:xfrm>
            <a:off x="762000" y="5943600"/>
            <a:ext cx="7010400" cy="457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Surplus vector</a:t>
            </a:r>
            <a:r>
              <a:rPr lang="en-US" sz="2400"/>
              <a:t> = (80, 40, 0, 70)</a:t>
            </a:r>
          </a:p>
        </p:txBody>
      </p:sp>
      <p:sp>
        <p:nvSpPr>
          <p:cNvPr id="266299" name="Line 59"/>
          <p:cNvSpPr>
            <a:spLocks noChangeShapeType="1"/>
          </p:cNvSpPr>
          <p:nvPr/>
        </p:nvSpPr>
        <p:spPr bwMode="auto">
          <a:xfrm flipH="1">
            <a:off x="6324600" y="3657600"/>
            <a:ext cx="2133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Balanced Flow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8001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Balanced Flow: the flow that minimizes the  </a:t>
            </a:r>
            <a:r>
              <a:rPr lang="en-US" sz="2400" i="1">
                <a:latin typeface="Times New Roman" pitchFamily="18" charset="0"/>
              </a:rPr>
              <a:t>l</a:t>
            </a:r>
            <a:r>
              <a:rPr lang="en-US" sz="2400" i="1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-norm of the surplus vector.</a:t>
            </a:r>
            <a:r>
              <a:rPr lang="en-US" sz="3200" i="1">
                <a:latin typeface="Times New Roman" pitchFamily="18" charset="0"/>
              </a:rPr>
              <a:t>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tries to make surplus of buyers as equal as possible</a:t>
            </a: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Theorem:  </a:t>
            </a:r>
            <a:r>
              <a:rPr lang="en-US" sz="2400">
                <a:latin typeface="Times New Roman" pitchFamily="18" charset="0"/>
              </a:rPr>
              <a:t>Flow  </a:t>
            </a:r>
            <a:r>
              <a:rPr lang="en-US" sz="2400" i="1">
                <a:latin typeface="Times New Roman" pitchFamily="18" charset="0"/>
              </a:rPr>
              <a:t>f  </a:t>
            </a:r>
            <a:r>
              <a:rPr lang="en-US" sz="2400">
                <a:latin typeface="Times New Roman" pitchFamily="18" charset="0"/>
              </a:rPr>
              <a:t>is balanced  iff there is no path from  </a:t>
            </a:r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 to </a:t>
            </a:r>
            <a:r>
              <a:rPr lang="en-US" sz="2400" i="1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 with  </a:t>
            </a:r>
            <a:r>
              <a:rPr lang="en-US" sz="2400" i="1">
                <a:latin typeface="Times New Roman" pitchFamily="18" charset="0"/>
              </a:rPr>
              <a:t>surplus(i)  &lt;  surplus(j) </a:t>
            </a:r>
            <a:r>
              <a:rPr lang="en-US" sz="2400">
                <a:latin typeface="Times New Roman" pitchFamily="18" charset="0"/>
              </a:rPr>
              <a:t>in the residual graph corresponding to </a:t>
            </a:r>
            <a:r>
              <a:rPr lang="en-US" sz="2400" i="1">
                <a:latin typeface="Times New Roman" pitchFamily="18" charset="0"/>
              </a:rPr>
              <a:t>f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Line 2"/>
          <p:cNvSpPr>
            <a:spLocks noChangeShapeType="1"/>
          </p:cNvSpPr>
          <p:nvPr/>
        </p:nvSpPr>
        <p:spPr bwMode="auto">
          <a:xfrm flipH="1">
            <a:off x="457200" y="1828800"/>
            <a:ext cx="1905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 flipH="1">
            <a:off x="2514600" y="3124200"/>
            <a:ext cx="34290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 flipH="1">
            <a:off x="533400" y="3124200"/>
            <a:ext cx="1828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197" name="Line 5"/>
          <p:cNvSpPr>
            <a:spLocks noChangeShapeType="1"/>
          </p:cNvSpPr>
          <p:nvPr/>
        </p:nvSpPr>
        <p:spPr bwMode="auto">
          <a:xfrm flipH="1" flipV="1">
            <a:off x="533400" y="3733800"/>
            <a:ext cx="1828800" cy="457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198" name="Line 6"/>
          <p:cNvSpPr>
            <a:spLocks noChangeShapeType="1"/>
          </p:cNvSpPr>
          <p:nvPr/>
        </p:nvSpPr>
        <p:spPr bwMode="auto">
          <a:xfrm flipH="1" flipV="1">
            <a:off x="304800" y="3657600"/>
            <a:ext cx="20574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 flipH="1" flipV="1">
            <a:off x="6248400" y="1828800"/>
            <a:ext cx="2286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 flipH="1" flipV="1">
            <a:off x="6324600" y="3124200"/>
            <a:ext cx="2209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1" name="Line 9"/>
          <p:cNvSpPr>
            <a:spLocks noChangeShapeType="1"/>
          </p:cNvSpPr>
          <p:nvPr/>
        </p:nvSpPr>
        <p:spPr bwMode="auto">
          <a:xfrm flipH="1">
            <a:off x="6096000" y="3657600"/>
            <a:ext cx="2362200" cy="685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 flipH="1">
            <a:off x="6324600" y="3581400"/>
            <a:ext cx="2209800" cy="1905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 flipH="1">
            <a:off x="2514600" y="1828800"/>
            <a:ext cx="32766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 flipH="1">
            <a:off x="2438400" y="3124200"/>
            <a:ext cx="3352800" cy="1143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H="1">
            <a:off x="2667000" y="4267200"/>
            <a:ext cx="3124200" cy="1219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 flipH="1" flipV="1">
            <a:off x="2438400" y="5486400"/>
            <a:ext cx="3355975" cy="3175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1447800" y="2286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>
              <a:latin typeface="Times New Roman" pitchFamily="18" charset="0"/>
            </a:endParaRP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57531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5753100" y="2819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2" name="Line 20"/>
          <p:cNvSpPr>
            <a:spLocks noChangeShapeType="1"/>
          </p:cNvSpPr>
          <p:nvPr/>
        </p:nvSpPr>
        <p:spPr bwMode="auto">
          <a:xfrm>
            <a:off x="2628900" y="1828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3" name="Line 21"/>
          <p:cNvSpPr>
            <a:spLocks noChangeShapeType="1"/>
          </p:cNvSpPr>
          <p:nvPr/>
        </p:nvSpPr>
        <p:spPr bwMode="auto">
          <a:xfrm>
            <a:off x="2628900" y="19050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4" name="Line 22"/>
          <p:cNvSpPr>
            <a:spLocks noChangeShapeType="1"/>
          </p:cNvSpPr>
          <p:nvPr/>
        </p:nvSpPr>
        <p:spPr bwMode="auto">
          <a:xfrm>
            <a:off x="2628900" y="3124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5" name="Line 23"/>
          <p:cNvSpPr>
            <a:spLocks noChangeShapeType="1"/>
          </p:cNvSpPr>
          <p:nvPr/>
        </p:nvSpPr>
        <p:spPr bwMode="auto">
          <a:xfrm flipV="1">
            <a:off x="2628900" y="3124200"/>
            <a:ext cx="3124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6" name="Line 24"/>
          <p:cNvSpPr>
            <a:spLocks noChangeShapeType="1"/>
          </p:cNvSpPr>
          <p:nvPr/>
        </p:nvSpPr>
        <p:spPr bwMode="auto">
          <a:xfrm flipV="1">
            <a:off x="2628900" y="42672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7" name="Line 25"/>
          <p:cNvSpPr>
            <a:spLocks noChangeShapeType="1"/>
          </p:cNvSpPr>
          <p:nvPr/>
        </p:nvSpPr>
        <p:spPr bwMode="auto">
          <a:xfrm>
            <a:off x="2628900" y="54864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8" name="Oval 26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9" name="Line 27"/>
          <p:cNvSpPr>
            <a:spLocks noChangeShapeType="1"/>
          </p:cNvSpPr>
          <p:nvPr/>
        </p:nvSpPr>
        <p:spPr bwMode="auto">
          <a:xfrm flipH="1" flipV="1">
            <a:off x="6362700" y="1905000"/>
            <a:ext cx="2133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 flipH="1" flipV="1">
            <a:off x="6362700" y="3124200"/>
            <a:ext cx="213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1" name="Line 29"/>
          <p:cNvSpPr>
            <a:spLocks noChangeShapeType="1"/>
          </p:cNvSpPr>
          <p:nvPr/>
        </p:nvSpPr>
        <p:spPr bwMode="auto">
          <a:xfrm flipH="1">
            <a:off x="533400" y="1828800"/>
            <a:ext cx="1828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2" name="Line 30"/>
          <p:cNvSpPr>
            <a:spLocks noChangeShapeType="1"/>
          </p:cNvSpPr>
          <p:nvPr/>
        </p:nvSpPr>
        <p:spPr bwMode="auto">
          <a:xfrm flipH="1">
            <a:off x="571500" y="3124200"/>
            <a:ext cx="1790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3" name="Line 31"/>
          <p:cNvSpPr>
            <a:spLocks noChangeShapeType="1"/>
          </p:cNvSpPr>
          <p:nvPr/>
        </p:nvSpPr>
        <p:spPr bwMode="auto">
          <a:xfrm flipH="1" flipV="1">
            <a:off x="533400" y="3733800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 flipH="1" flipV="1">
            <a:off x="457200" y="3810000"/>
            <a:ext cx="1905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609600" y="19812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100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1295400" y="3290888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1371600" y="41910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457200" y="48006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70/</a:t>
            </a: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64229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Example</a:t>
            </a:r>
          </a:p>
        </p:txBody>
      </p:sp>
      <p:sp>
        <p:nvSpPr>
          <p:cNvPr id="264230" name="Line 38"/>
          <p:cNvSpPr>
            <a:spLocks noChangeShapeType="1"/>
          </p:cNvSpPr>
          <p:nvPr/>
        </p:nvSpPr>
        <p:spPr bwMode="auto">
          <a:xfrm>
            <a:off x="2667000" y="4114800"/>
            <a:ext cx="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4231" name="Text Box 39"/>
          <p:cNvSpPr txBox="1">
            <a:spLocks noChangeArrowheads="1"/>
          </p:cNvSpPr>
          <p:nvPr/>
        </p:nvSpPr>
        <p:spPr bwMode="auto">
          <a:xfrm>
            <a:off x="6934200" y="1752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4232" name="Text Box 40"/>
          <p:cNvSpPr txBox="1">
            <a:spLocks noChangeArrowheads="1"/>
          </p:cNvSpPr>
          <p:nvPr/>
        </p:nvSpPr>
        <p:spPr bwMode="auto">
          <a:xfrm>
            <a:off x="6934200" y="2747963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40/</a:t>
            </a:r>
            <a:r>
              <a:rPr lang="en-US" sz="2800">
                <a:latin typeface="Times New Roman" pitchFamily="18" charset="0"/>
              </a:rPr>
              <a:t>40</a:t>
            </a:r>
          </a:p>
        </p:txBody>
      </p:sp>
      <p:sp>
        <p:nvSpPr>
          <p:cNvPr id="264233" name="Text Box 41"/>
          <p:cNvSpPr txBox="1">
            <a:spLocks noChangeArrowheads="1"/>
          </p:cNvSpPr>
          <p:nvPr/>
        </p:nvSpPr>
        <p:spPr bwMode="auto">
          <a:xfrm>
            <a:off x="6934200" y="3513138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10/</a:t>
            </a:r>
            <a:r>
              <a:rPr lang="en-US" sz="2800">
                <a:latin typeface="Times New Roman" pitchFamily="18" charset="0"/>
              </a:rPr>
              <a:t>10</a:t>
            </a:r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705600" y="4800600"/>
            <a:ext cx="152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4235" name="Text Box 43"/>
          <p:cNvSpPr txBox="1">
            <a:spLocks noChangeArrowheads="1"/>
          </p:cNvSpPr>
          <p:nvPr/>
        </p:nvSpPr>
        <p:spPr bwMode="auto">
          <a:xfrm>
            <a:off x="4267200" y="4114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4236" name="Text Box 44"/>
          <p:cNvSpPr txBox="1">
            <a:spLocks noChangeArrowheads="1"/>
          </p:cNvSpPr>
          <p:nvPr/>
        </p:nvSpPr>
        <p:spPr bwMode="auto">
          <a:xfrm>
            <a:off x="42672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4237" name="Text Box 45"/>
          <p:cNvSpPr txBox="1">
            <a:spLocks noChangeArrowheads="1"/>
          </p:cNvSpPr>
          <p:nvPr/>
        </p:nvSpPr>
        <p:spPr bwMode="auto">
          <a:xfrm>
            <a:off x="3352800" y="3276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4238" name="Text Box 46"/>
          <p:cNvSpPr txBox="1">
            <a:spLocks noChangeArrowheads="1"/>
          </p:cNvSpPr>
          <p:nvPr/>
        </p:nvSpPr>
        <p:spPr bwMode="auto">
          <a:xfrm>
            <a:off x="2895600" y="2590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4239" name="Text Box 47"/>
          <p:cNvSpPr txBox="1">
            <a:spLocks noChangeArrowheads="1"/>
          </p:cNvSpPr>
          <p:nvPr/>
        </p:nvSpPr>
        <p:spPr bwMode="auto">
          <a:xfrm>
            <a:off x="3695700" y="129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4240" name="Text Box 48"/>
          <p:cNvSpPr txBox="1">
            <a:spLocks noChangeArrowheads="1"/>
          </p:cNvSpPr>
          <p:nvPr/>
        </p:nvSpPr>
        <p:spPr bwMode="auto">
          <a:xfrm>
            <a:off x="914400" y="5638800"/>
            <a:ext cx="7162800" cy="366713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4241" name="Text Box 49"/>
          <p:cNvSpPr txBox="1">
            <a:spLocks noChangeArrowheads="1"/>
          </p:cNvSpPr>
          <p:nvPr/>
        </p:nvSpPr>
        <p:spPr bwMode="auto">
          <a:xfrm>
            <a:off x="762000" y="5943600"/>
            <a:ext cx="7010400" cy="457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Surplus vector</a:t>
            </a:r>
            <a:r>
              <a:rPr lang="en-US" sz="2400"/>
              <a:t> = (80, 40, 0, 70)</a:t>
            </a:r>
          </a:p>
        </p:txBody>
      </p:sp>
      <p:sp>
        <p:nvSpPr>
          <p:cNvPr id="264242" name="Rectangle 50"/>
          <p:cNvSpPr>
            <a:spLocks noChangeArrowheads="1"/>
          </p:cNvSpPr>
          <p:nvPr/>
        </p:nvSpPr>
        <p:spPr bwMode="auto">
          <a:xfrm>
            <a:off x="5753100" y="1600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43" name="Oval 51"/>
          <p:cNvSpPr>
            <a:spLocks noChangeArrowheads="1"/>
          </p:cNvSpPr>
          <p:nvPr/>
        </p:nvSpPr>
        <p:spPr bwMode="auto">
          <a:xfrm>
            <a:off x="23241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44" name="Oval 52"/>
          <p:cNvSpPr>
            <a:spLocks noChangeArrowheads="1"/>
          </p:cNvSpPr>
          <p:nvPr/>
        </p:nvSpPr>
        <p:spPr bwMode="auto">
          <a:xfrm>
            <a:off x="23241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45" name="Rectangle 53"/>
          <p:cNvSpPr>
            <a:spLocks noChangeArrowheads="1"/>
          </p:cNvSpPr>
          <p:nvPr/>
        </p:nvSpPr>
        <p:spPr bwMode="auto">
          <a:xfrm>
            <a:off x="57531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46" name="Line 54"/>
          <p:cNvSpPr>
            <a:spLocks noChangeShapeType="1"/>
          </p:cNvSpPr>
          <p:nvPr/>
        </p:nvSpPr>
        <p:spPr bwMode="auto">
          <a:xfrm flipH="1">
            <a:off x="6362700" y="3657600"/>
            <a:ext cx="2133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47" name="Oval 55"/>
          <p:cNvSpPr>
            <a:spLocks noChangeArrowheads="1"/>
          </p:cNvSpPr>
          <p:nvPr/>
        </p:nvSpPr>
        <p:spPr bwMode="auto">
          <a:xfrm>
            <a:off x="84582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48" name="Line 56"/>
          <p:cNvSpPr>
            <a:spLocks noChangeShapeType="1"/>
          </p:cNvSpPr>
          <p:nvPr/>
        </p:nvSpPr>
        <p:spPr bwMode="auto">
          <a:xfrm flipH="1">
            <a:off x="6362700" y="3657600"/>
            <a:ext cx="2133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11" name="Oval 19"/>
          <p:cNvSpPr>
            <a:spLocks noChangeArrowheads="1"/>
          </p:cNvSpPr>
          <p:nvPr/>
        </p:nvSpPr>
        <p:spPr bwMode="auto">
          <a:xfrm>
            <a:off x="23241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0" name="Oval 18"/>
          <p:cNvSpPr>
            <a:spLocks noChangeArrowheads="1"/>
          </p:cNvSpPr>
          <p:nvPr/>
        </p:nvSpPr>
        <p:spPr bwMode="auto">
          <a:xfrm>
            <a:off x="23241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 flipH="1">
            <a:off x="457200" y="1828800"/>
            <a:ext cx="1905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 flipH="1">
            <a:off x="2514600" y="3124200"/>
            <a:ext cx="34290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H="1" flipV="1">
            <a:off x="6248400" y="1828800"/>
            <a:ext cx="22860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 flipH="1" flipV="1">
            <a:off x="6324600" y="3124200"/>
            <a:ext cx="2209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 flipH="1">
            <a:off x="6096000" y="3657600"/>
            <a:ext cx="2362200" cy="685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 flipH="1">
            <a:off x="6324600" y="3581400"/>
            <a:ext cx="2209800" cy="19050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 flipH="1">
            <a:off x="2514600" y="1828800"/>
            <a:ext cx="327660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 flipH="1" flipV="1">
            <a:off x="2514600" y="1828800"/>
            <a:ext cx="3276600" cy="1295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H="1">
            <a:off x="2667000" y="4267200"/>
            <a:ext cx="3124200" cy="12192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H="1" flipV="1">
            <a:off x="2438400" y="5486400"/>
            <a:ext cx="3355975" cy="3175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447800" y="2286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>
              <a:latin typeface="Times New Roman" pitchFamily="18" charset="0"/>
            </a:endParaRP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5753100" y="5181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5753100" y="2819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>
            <a:off x="2628900" y="1828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7" name="Line 21"/>
          <p:cNvSpPr>
            <a:spLocks noChangeShapeType="1"/>
          </p:cNvSpPr>
          <p:nvPr/>
        </p:nvSpPr>
        <p:spPr bwMode="auto">
          <a:xfrm>
            <a:off x="2628900" y="19050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>
            <a:off x="2628900" y="3124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9" name="Line 23"/>
          <p:cNvSpPr>
            <a:spLocks noChangeShapeType="1"/>
          </p:cNvSpPr>
          <p:nvPr/>
        </p:nvSpPr>
        <p:spPr bwMode="auto">
          <a:xfrm flipV="1">
            <a:off x="2628900" y="3124200"/>
            <a:ext cx="3124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0" name="Line 24"/>
          <p:cNvSpPr>
            <a:spLocks noChangeShapeType="1"/>
          </p:cNvSpPr>
          <p:nvPr/>
        </p:nvSpPr>
        <p:spPr bwMode="auto">
          <a:xfrm flipV="1">
            <a:off x="2628900" y="42672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2628900" y="54864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2" name="Oval 26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43" name="Line 27"/>
          <p:cNvSpPr>
            <a:spLocks noChangeShapeType="1"/>
          </p:cNvSpPr>
          <p:nvPr/>
        </p:nvSpPr>
        <p:spPr bwMode="auto">
          <a:xfrm flipH="1" flipV="1">
            <a:off x="6362700" y="1905000"/>
            <a:ext cx="2133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 flipH="1" flipV="1">
            <a:off x="6362700" y="3124200"/>
            <a:ext cx="213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5" name="Line 29"/>
          <p:cNvSpPr>
            <a:spLocks noChangeShapeType="1"/>
          </p:cNvSpPr>
          <p:nvPr/>
        </p:nvSpPr>
        <p:spPr bwMode="auto">
          <a:xfrm flipH="1">
            <a:off x="533400" y="1828800"/>
            <a:ext cx="1828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9" name="Text Box 33"/>
          <p:cNvSpPr txBox="1">
            <a:spLocks noChangeArrowheads="1"/>
          </p:cNvSpPr>
          <p:nvPr/>
        </p:nvSpPr>
        <p:spPr bwMode="auto">
          <a:xfrm>
            <a:off x="609600" y="19812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50/</a:t>
            </a:r>
            <a:r>
              <a:rPr lang="en-US" sz="2800">
                <a:latin typeface="Times New Roman" pitchFamily="18" charset="0"/>
              </a:rPr>
              <a:t>100</a:t>
            </a:r>
          </a:p>
        </p:txBody>
      </p:sp>
      <p:sp>
        <p:nvSpPr>
          <p:cNvPr id="265250" name="Text Box 34"/>
          <p:cNvSpPr txBox="1">
            <a:spLocks noChangeArrowheads="1"/>
          </p:cNvSpPr>
          <p:nvPr/>
        </p:nvSpPr>
        <p:spPr bwMode="auto">
          <a:xfrm>
            <a:off x="1295400" y="3290888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5251" name="Text Box 35"/>
          <p:cNvSpPr txBox="1">
            <a:spLocks noChangeArrowheads="1"/>
          </p:cNvSpPr>
          <p:nvPr/>
        </p:nvSpPr>
        <p:spPr bwMode="auto">
          <a:xfrm>
            <a:off x="1371600" y="41910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5252" name="Text Box 36"/>
          <p:cNvSpPr txBox="1">
            <a:spLocks noChangeArrowheads="1"/>
          </p:cNvSpPr>
          <p:nvPr/>
        </p:nvSpPr>
        <p:spPr bwMode="auto">
          <a:xfrm>
            <a:off x="457200" y="48006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70/</a:t>
            </a: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65253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3600"/>
              <a:t>Example</a:t>
            </a:r>
          </a:p>
        </p:txBody>
      </p:sp>
      <p:sp>
        <p:nvSpPr>
          <p:cNvPr id="265254" name="Line 38"/>
          <p:cNvSpPr>
            <a:spLocks noChangeShapeType="1"/>
          </p:cNvSpPr>
          <p:nvPr/>
        </p:nvSpPr>
        <p:spPr bwMode="auto">
          <a:xfrm>
            <a:off x="2667000" y="4114800"/>
            <a:ext cx="0" cy="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55" name="Text Box 39"/>
          <p:cNvSpPr txBox="1">
            <a:spLocks noChangeArrowheads="1"/>
          </p:cNvSpPr>
          <p:nvPr/>
        </p:nvSpPr>
        <p:spPr bwMode="auto">
          <a:xfrm>
            <a:off x="6934200" y="17526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20/</a:t>
            </a:r>
            <a:r>
              <a:rPr lang="en-US" sz="2800">
                <a:latin typeface="Times New Roman" pitchFamily="18" charset="0"/>
              </a:rPr>
              <a:t>20</a:t>
            </a:r>
          </a:p>
        </p:txBody>
      </p:sp>
      <p:sp>
        <p:nvSpPr>
          <p:cNvPr id="265256" name="Text Box 40"/>
          <p:cNvSpPr txBox="1">
            <a:spLocks noChangeArrowheads="1"/>
          </p:cNvSpPr>
          <p:nvPr/>
        </p:nvSpPr>
        <p:spPr bwMode="auto">
          <a:xfrm>
            <a:off x="6934200" y="2747963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40/</a:t>
            </a:r>
            <a:r>
              <a:rPr lang="en-US" sz="2800">
                <a:latin typeface="Times New Roman" pitchFamily="18" charset="0"/>
              </a:rPr>
              <a:t>40</a:t>
            </a:r>
          </a:p>
        </p:txBody>
      </p: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6934200" y="3513138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10/</a:t>
            </a:r>
            <a:r>
              <a:rPr lang="en-US" sz="2800">
                <a:latin typeface="Times New Roman" pitchFamily="18" charset="0"/>
              </a:rPr>
              <a:t>10</a:t>
            </a:r>
          </a:p>
        </p:txBody>
      </p:sp>
      <p:sp>
        <p:nvSpPr>
          <p:cNvPr id="265258" name="Text Box 42"/>
          <p:cNvSpPr txBox="1">
            <a:spLocks noChangeArrowheads="1"/>
          </p:cNvSpPr>
          <p:nvPr/>
        </p:nvSpPr>
        <p:spPr bwMode="auto">
          <a:xfrm>
            <a:off x="6705600" y="4800600"/>
            <a:ext cx="152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60/</a:t>
            </a:r>
            <a:r>
              <a:rPr lang="en-US" sz="2800">
                <a:latin typeface="Times New Roman" pitchFamily="18" charset="0"/>
              </a:rPr>
              <a:t>60</a:t>
            </a:r>
          </a:p>
        </p:txBody>
      </p:sp>
      <p:sp>
        <p:nvSpPr>
          <p:cNvPr id="265259" name="Text Box 43"/>
          <p:cNvSpPr txBox="1">
            <a:spLocks noChangeArrowheads="1"/>
          </p:cNvSpPr>
          <p:nvPr/>
        </p:nvSpPr>
        <p:spPr bwMode="auto">
          <a:xfrm>
            <a:off x="4267200" y="4114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5260" name="Text Box 44"/>
          <p:cNvSpPr txBox="1">
            <a:spLocks noChangeArrowheads="1"/>
          </p:cNvSpPr>
          <p:nvPr/>
        </p:nvSpPr>
        <p:spPr bwMode="auto">
          <a:xfrm>
            <a:off x="4267200" y="5029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60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5261" name="Text Box 45"/>
          <p:cNvSpPr txBox="1">
            <a:spLocks noChangeArrowheads="1"/>
          </p:cNvSpPr>
          <p:nvPr/>
        </p:nvSpPr>
        <p:spPr bwMode="auto">
          <a:xfrm>
            <a:off x="3733800" y="19177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30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5262" name="Text Box 46"/>
          <p:cNvSpPr txBox="1">
            <a:spLocks noChangeArrowheads="1"/>
          </p:cNvSpPr>
          <p:nvPr/>
        </p:nvSpPr>
        <p:spPr bwMode="auto">
          <a:xfrm>
            <a:off x="2895600" y="259080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10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5263" name="Text Box 47"/>
          <p:cNvSpPr txBox="1">
            <a:spLocks noChangeArrowheads="1"/>
          </p:cNvSpPr>
          <p:nvPr/>
        </p:nvSpPr>
        <p:spPr bwMode="auto">
          <a:xfrm>
            <a:off x="3695700" y="129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20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914400" y="5638800"/>
            <a:ext cx="7162800" cy="366713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5266" name="Rectangle 50"/>
          <p:cNvSpPr>
            <a:spLocks noChangeArrowheads="1"/>
          </p:cNvSpPr>
          <p:nvPr/>
        </p:nvSpPr>
        <p:spPr bwMode="auto">
          <a:xfrm>
            <a:off x="5753100" y="1600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67" name="Oval 51"/>
          <p:cNvSpPr>
            <a:spLocks noChangeArrowheads="1"/>
          </p:cNvSpPr>
          <p:nvPr/>
        </p:nvSpPr>
        <p:spPr bwMode="auto">
          <a:xfrm>
            <a:off x="23241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69" name="Rectangle 53"/>
          <p:cNvSpPr>
            <a:spLocks noChangeArrowheads="1"/>
          </p:cNvSpPr>
          <p:nvPr/>
        </p:nvSpPr>
        <p:spPr bwMode="auto">
          <a:xfrm>
            <a:off x="57531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 flipH="1">
            <a:off x="6362700" y="3657600"/>
            <a:ext cx="2133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71" name="Oval 55"/>
          <p:cNvSpPr>
            <a:spLocks noChangeArrowheads="1"/>
          </p:cNvSpPr>
          <p:nvPr/>
        </p:nvSpPr>
        <p:spPr bwMode="auto">
          <a:xfrm>
            <a:off x="84582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 flipH="1">
            <a:off x="6362700" y="3657600"/>
            <a:ext cx="2133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73" name="Text Box 57"/>
          <p:cNvSpPr txBox="1">
            <a:spLocks noChangeArrowheads="1"/>
          </p:cNvSpPr>
          <p:nvPr/>
        </p:nvSpPr>
        <p:spPr bwMode="auto">
          <a:xfrm>
            <a:off x="1066800" y="5943600"/>
            <a:ext cx="7010400" cy="457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(80, 40, 0, 70)                  (50, 50, 20, 70)</a:t>
            </a:r>
          </a:p>
        </p:txBody>
      </p:sp>
      <p:sp>
        <p:nvSpPr>
          <p:cNvPr id="265274" name="AutoShape 58"/>
          <p:cNvSpPr>
            <a:spLocks noChangeArrowheads="1"/>
          </p:cNvSpPr>
          <p:nvPr/>
        </p:nvSpPr>
        <p:spPr bwMode="auto">
          <a:xfrm>
            <a:off x="3290888" y="6019800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83" name="Line 67"/>
          <p:cNvSpPr>
            <a:spLocks noChangeShapeType="1"/>
          </p:cNvSpPr>
          <p:nvPr/>
        </p:nvSpPr>
        <p:spPr bwMode="auto">
          <a:xfrm flipH="1">
            <a:off x="533400" y="3124200"/>
            <a:ext cx="1828800" cy="5334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85" name="Line 69"/>
          <p:cNvSpPr>
            <a:spLocks noChangeShapeType="1"/>
          </p:cNvSpPr>
          <p:nvPr/>
        </p:nvSpPr>
        <p:spPr bwMode="auto">
          <a:xfrm flipH="1" flipV="1">
            <a:off x="304800" y="3657600"/>
            <a:ext cx="2057400" cy="1828800"/>
          </a:xfrm>
          <a:prstGeom prst="line">
            <a:avLst/>
          </a:prstGeom>
          <a:noFill/>
          <a:ln w="1524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5286" name="Oval 70"/>
          <p:cNvSpPr>
            <a:spLocks noChangeArrowheads="1"/>
          </p:cNvSpPr>
          <p:nvPr/>
        </p:nvSpPr>
        <p:spPr bwMode="auto">
          <a:xfrm>
            <a:off x="2667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87" name="Line 71"/>
          <p:cNvSpPr>
            <a:spLocks noChangeShapeType="1"/>
          </p:cNvSpPr>
          <p:nvPr/>
        </p:nvSpPr>
        <p:spPr bwMode="auto">
          <a:xfrm flipH="1">
            <a:off x="571500" y="3124200"/>
            <a:ext cx="1790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88" name="Line 72"/>
          <p:cNvSpPr>
            <a:spLocks noChangeShapeType="1"/>
          </p:cNvSpPr>
          <p:nvPr/>
        </p:nvSpPr>
        <p:spPr bwMode="auto">
          <a:xfrm flipH="1" flipV="1">
            <a:off x="533400" y="3733800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89" name="Line 73"/>
          <p:cNvSpPr>
            <a:spLocks noChangeShapeType="1"/>
          </p:cNvSpPr>
          <p:nvPr/>
        </p:nvSpPr>
        <p:spPr bwMode="auto">
          <a:xfrm flipH="1" flipV="1">
            <a:off x="457200" y="3810000"/>
            <a:ext cx="1905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90" name="Text Box 74"/>
          <p:cNvSpPr txBox="1">
            <a:spLocks noChangeArrowheads="1"/>
          </p:cNvSpPr>
          <p:nvPr/>
        </p:nvSpPr>
        <p:spPr bwMode="auto">
          <a:xfrm>
            <a:off x="457200" y="48006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9933"/>
                </a:solidFill>
                <a:latin typeface="Times New Roman" pitchFamily="18" charset="0"/>
              </a:rPr>
              <a:t>70/</a:t>
            </a:r>
            <a:r>
              <a:rPr lang="en-US" sz="2800">
                <a:latin typeface="Times New Roman" pitchFamily="18" charset="0"/>
              </a:rPr>
              <a:t>140</a:t>
            </a:r>
          </a:p>
        </p:txBody>
      </p:sp>
      <p:sp>
        <p:nvSpPr>
          <p:cNvPr id="265234" name="Oval 18"/>
          <p:cNvSpPr>
            <a:spLocks noChangeArrowheads="1"/>
          </p:cNvSpPr>
          <p:nvPr/>
        </p:nvSpPr>
        <p:spPr bwMode="auto">
          <a:xfrm>
            <a:off x="23241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68" name="Oval 52"/>
          <p:cNvSpPr>
            <a:spLocks noChangeArrowheads="1"/>
          </p:cNvSpPr>
          <p:nvPr/>
        </p:nvSpPr>
        <p:spPr bwMode="auto">
          <a:xfrm>
            <a:off x="23241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5" name="Oval 19"/>
          <p:cNvSpPr>
            <a:spLocks noChangeArrowheads="1"/>
          </p:cNvSpPr>
          <p:nvPr/>
        </p:nvSpPr>
        <p:spPr bwMode="auto">
          <a:xfrm>
            <a:off x="23241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33400"/>
            <a:ext cx="7085013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60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/>
              <a:t>How to raise the prices?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    Raise prices proportionately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3600"/>
              <a:t>Which goods ?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goods connected to the buyers with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the highest surplus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00663" y="2406650"/>
          <a:ext cx="120650" cy="201613"/>
        </p:xfrm>
        <a:graphic>
          <a:graphicData uri="http://schemas.openxmlformats.org/presentationml/2006/ole">
            <p:oleObj spid="_x0000_s54276" name="Equation" r:id="rId3" imgW="114120" imgH="215640" progId="Equation.3">
              <p:embed/>
            </p:oleObj>
          </a:graphicData>
        </a:graphic>
      </p:graphicFrame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3276600" y="2784475"/>
            <a:ext cx="1795463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3276600" y="3529013"/>
            <a:ext cx="1905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200400" y="34528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029200" y="26908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5029200" y="42148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743200" y="3148013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3600" i="1">
                <a:latin typeface="Times New Roman" pitchFamily="18" charset="0"/>
              </a:rPr>
              <a:t>i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105400" y="2386013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3600" i="1">
                <a:latin typeface="Times New Roman" pitchFamily="18" charset="0"/>
              </a:rPr>
              <a:t>j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0" y="408305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3600" i="1">
                <a:latin typeface="Times New Roman" pitchFamily="18" charset="0"/>
              </a:rPr>
              <a:t>l</a:t>
            </a:r>
          </a:p>
        </p:txBody>
      </p:sp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6096000" y="2819400"/>
          <a:ext cx="1527175" cy="1258888"/>
        </p:xfrm>
        <a:graphic>
          <a:graphicData uri="http://schemas.openxmlformats.org/presentationml/2006/ole">
            <p:oleObj spid="_x0000_s54287" name="Equation" r:id="rId4" imgW="5079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65" name="Line 29"/>
          <p:cNvSpPr>
            <a:spLocks noChangeShapeType="1"/>
          </p:cNvSpPr>
          <p:nvPr/>
        </p:nvSpPr>
        <p:spPr bwMode="auto">
          <a:xfrm flipV="1">
            <a:off x="5867400" y="3124200"/>
            <a:ext cx="1143000" cy="9906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914400" y="1908175"/>
            <a:ext cx="426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l</a:t>
            </a:r>
            <a:r>
              <a:rPr lang="en-US" sz="2400" i="1" baseline="-25000">
                <a:latin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</a:rPr>
              <a:t>norm of the surplus vector decreases: 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total surplus decreases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Flow becomes more balanced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Number of max-flow computations:</a:t>
            </a:r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5867400" y="30480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flipH="1">
            <a:off x="5791200" y="4191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V="1">
            <a:off x="5867400" y="4191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5867400" y="54102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219150" name="Rectangle 14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1" name="Rectangle 15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2" name="Rectangle 16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3" name="Rectangle 17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4" name="Oval 18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Oval 19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Oval 20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Oval 21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9160" name="Object 24"/>
          <p:cNvGraphicFramePr>
            <a:graphicFrameLocks noChangeAspect="1"/>
          </p:cNvGraphicFramePr>
          <p:nvPr/>
        </p:nvGraphicFramePr>
        <p:xfrm>
          <a:off x="1778000" y="5489575"/>
          <a:ext cx="3098800" cy="454025"/>
        </p:xfrm>
        <a:graphic>
          <a:graphicData uri="http://schemas.openxmlformats.org/presentationml/2006/ole">
            <p:oleObj spid="_x0000_s219160" name="Equation" r:id="rId3" imgW="1562040" imgH="228600" progId="Equation.DSMT4">
              <p:embed/>
            </p:oleObj>
          </a:graphicData>
        </a:graphic>
      </p:graphicFrame>
      <p:sp>
        <p:nvSpPr>
          <p:cNvPr id="219162" name="Oval 26"/>
          <p:cNvSpPr>
            <a:spLocks noChangeArrowheads="1"/>
          </p:cNvSpPr>
          <p:nvPr/>
        </p:nvSpPr>
        <p:spPr bwMode="auto">
          <a:xfrm>
            <a:off x="6553200" y="3505200"/>
            <a:ext cx="1066800" cy="25146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63" name="Line 27"/>
          <p:cNvSpPr>
            <a:spLocks noChangeShapeType="1"/>
          </p:cNvSpPr>
          <p:nvPr/>
        </p:nvSpPr>
        <p:spPr bwMode="auto">
          <a:xfrm flipV="1">
            <a:off x="7851775" y="53371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457200" y="6858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>
                <a:latin typeface="Times New Roman" pitchFamily="18" charset="0"/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648200"/>
          </a:xfrm>
        </p:spPr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 Internet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Algorithms         Game Theory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191000"/>
            <a:ext cx="31242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</a:t>
            </a:r>
            <a:r>
              <a:rPr lang="en-US" sz="2000"/>
              <a:t>efficiency, </a:t>
            </a:r>
            <a:br>
              <a:rPr lang="en-US" sz="2000"/>
            </a:br>
            <a:r>
              <a:rPr lang="en-US" sz="2000"/>
              <a:t>distributed computation, </a:t>
            </a:r>
            <a:br>
              <a:rPr lang="en-US" sz="2000"/>
            </a:br>
            <a:r>
              <a:rPr lang="en-US" sz="2000"/>
              <a:t>scalability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H="1" flipV="1">
            <a:off x="5562600" y="2438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V="1">
            <a:off x="2819400" y="2438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2362200" y="1736725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Huge, distributed, dynamic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owned and operated by different entities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4419600"/>
            <a:ext cx="3124200" cy="1371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strategies, fairness, incentive compatibility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Line 2"/>
          <p:cNvSpPr>
            <a:spLocks noChangeShapeType="1"/>
          </p:cNvSpPr>
          <p:nvPr/>
        </p:nvSpPr>
        <p:spPr bwMode="auto">
          <a:xfrm flipV="1">
            <a:off x="5867400" y="3124200"/>
            <a:ext cx="1143000" cy="9906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5867400" y="17526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867400" y="1752600"/>
            <a:ext cx="1219200" cy="12954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5867400" y="30480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H="1">
            <a:off x="5791200" y="41910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 flipV="1">
            <a:off x="5867400" y="4191000"/>
            <a:ext cx="1295400" cy="1219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5867400" y="54102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5181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Buyers       Goods   </a:t>
            </a:r>
          </a:p>
        </p:txBody>
      </p:sp>
      <p:sp>
        <p:nvSpPr>
          <p:cNvPr id="220172" name="Rectangle 12"/>
          <p:cNvSpPr>
            <a:spLocks noChangeAspect="1" noChangeArrowheads="1"/>
          </p:cNvSpPr>
          <p:nvPr/>
        </p:nvSpPr>
        <p:spPr bwMode="auto">
          <a:xfrm>
            <a:off x="6934200" y="51816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Rectangle 13"/>
          <p:cNvSpPr>
            <a:spLocks noChangeAspect="1" noChangeArrowheads="1"/>
          </p:cNvSpPr>
          <p:nvPr/>
        </p:nvSpPr>
        <p:spPr bwMode="auto">
          <a:xfrm>
            <a:off x="6934200" y="3962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4" name="Rectangle 14"/>
          <p:cNvSpPr>
            <a:spLocks noChangeAspect="1" noChangeArrowheads="1"/>
          </p:cNvSpPr>
          <p:nvPr/>
        </p:nvSpPr>
        <p:spPr bwMode="auto">
          <a:xfrm>
            <a:off x="6934200" y="28194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Rectangle 15"/>
          <p:cNvSpPr>
            <a:spLocks noChangeAspect="1" noChangeArrowheads="1"/>
          </p:cNvSpPr>
          <p:nvPr/>
        </p:nvSpPr>
        <p:spPr bwMode="auto">
          <a:xfrm>
            <a:off x="6934200" y="1600200"/>
            <a:ext cx="430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6" name="Oval 16"/>
          <p:cNvSpPr>
            <a:spLocks noChangeArrowheads="1"/>
          </p:cNvSpPr>
          <p:nvPr/>
        </p:nvSpPr>
        <p:spPr bwMode="auto">
          <a:xfrm>
            <a:off x="5715000" y="16764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7" name="Oval 17"/>
          <p:cNvSpPr>
            <a:spLocks noChangeArrowheads="1"/>
          </p:cNvSpPr>
          <p:nvPr/>
        </p:nvSpPr>
        <p:spPr bwMode="auto">
          <a:xfrm>
            <a:off x="5715000" y="29718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Oval 18"/>
          <p:cNvSpPr>
            <a:spLocks noChangeArrowheads="1"/>
          </p:cNvSpPr>
          <p:nvPr/>
        </p:nvSpPr>
        <p:spPr bwMode="auto">
          <a:xfrm>
            <a:off x="5715000" y="4038600"/>
            <a:ext cx="2095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9" name="Oval 19"/>
          <p:cNvSpPr>
            <a:spLocks noChangeArrowheads="1"/>
          </p:cNvSpPr>
          <p:nvPr/>
        </p:nvSpPr>
        <p:spPr bwMode="auto">
          <a:xfrm>
            <a:off x="5715000" y="5334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1" name="Oval 21"/>
          <p:cNvSpPr>
            <a:spLocks noChangeArrowheads="1"/>
          </p:cNvSpPr>
          <p:nvPr/>
        </p:nvSpPr>
        <p:spPr bwMode="auto">
          <a:xfrm>
            <a:off x="6553200" y="3505200"/>
            <a:ext cx="1066800" cy="25146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2" name="Line 22"/>
          <p:cNvSpPr>
            <a:spLocks noChangeShapeType="1"/>
          </p:cNvSpPr>
          <p:nvPr/>
        </p:nvSpPr>
        <p:spPr bwMode="auto">
          <a:xfrm flipV="1">
            <a:off x="7851775" y="53371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83" name="Line 23"/>
          <p:cNvSpPr>
            <a:spLocks noChangeShapeType="1"/>
          </p:cNvSpPr>
          <p:nvPr/>
        </p:nvSpPr>
        <p:spPr bwMode="auto">
          <a:xfrm flipV="1">
            <a:off x="5867400" y="1752600"/>
            <a:ext cx="1066800" cy="3581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914400" y="1908175"/>
            <a:ext cx="426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l</a:t>
            </a:r>
            <a:r>
              <a:rPr lang="en-US" sz="2400" i="1" baseline="-25000">
                <a:latin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</a:rPr>
              <a:t>norm of the surplus vector decreases: 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total surplus decreases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Flow becomes more balanced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Number of max-flow computations:</a:t>
            </a:r>
          </a:p>
        </p:txBody>
      </p:sp>
      <p:graphicFrame>
        <p:nvGraphicFramePr>
          <p:cNvPr id="220186" name="Object 26"/>
          <p:cNvGraphicFramePr>
            <a:graphicFrameLocks noChangeAspect="1"/>
          </p:cNvGraphicFramePr>
          <p:nvPr/>
        </p:nvGraphicFramePr>
        <p:xfrm>
          <a:off x="1778000" y="5489575"/>
          <a:ext cx="3098800" cy="454025"/>
        </p:xfrm>
        <a:graphic>
          <a:graphicData uri="http://schemas.openxmlformats.org/presentationml/2006/ole">
            <p:oleObj spid="_x0000_s220186" name="Equation" r:id="rId3" imgW="1562040" imgH="228600" progId="Equation.DSMT4">
              <p:embed/>
            </p:oleObj>
          </a:graphicData>
        </a:graphic>
      </p:graphicFrame>
      <p:sp>
        <p:nvSpPr>
          <p:cNvPr id="220187" name="Rectangle 27"/>
          <p:cNvSpPr>
            <a:spLocks noChangeArrowheads="1"/>
          </p:cNvSpPr>
          <p:nvPr/>
        </p:nvSpPr>
        <p:spPr bwMode="auto">
          <a:xfrm>
            <a:off x="457200" y="6858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>
                <a:latin typeface="Times New Roman" pitchFamily="18" charset="0"/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8229600" cy="4114800"/>
          </a:xfrm>
        </p:spPr>
        <p:txBody>
          <a:bodyPr/>
          <a:lstStyle/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Jain, Mahdian, S. (‘03): people can sell and buy </a:t>
            </a:r>
            <a:br>
              <a:rPr lang="en-US" sz="2400"/>
            </a:br>
            <a:r>
              <a:rPr lang="en-US" sz="2400"/>
              <a:t>                                       at the same time</a:t>
            </a:r>
            <a:br>
              <a:rPr lang="en-US" sz="2400"/>
            </a:br>
            <a:endParaRPr lang="en-US" sz="2400"/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Kakade, Kearns, Ortiz (‘03): Graphical economics</a:t>
            </a:r>
            <a:br>
              <a:rPr lang="en-US" sz="2400"/>
            </a:br>
            <a:endParaRPr lang="en-US" sz="2400"/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Kapur, Garg (‘04): Auction Algorithm</a:t>
            </a:r>
            <a:br>
              <a:rPr lang="en-US" sz="2400"/>
            </a:br>
            <a:endParaRPr lang="en-US" sz="2400"/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Devanur, Vazirani (‘04): Spending Constraint</a:t>
            </a:r>
            <a:br>
              <a:rPr lang="en-US" sz="2400"/>
            </a:br>
            <a:endParaRPr lang="en-US" sz="2400"/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Jain (‘04), Ye (‘04): Non-linear program for a general case</a:t>
            </a:r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75000"/>
              </a:lnSpc>
              <a:buSzTx/>
              <a:buFont typeface="Wingdings" pitchFamily="2" charset="2"/>
              <a:buChar char="§"/>
            </a:pPr>
            <a:r>
              <a:rPr lang="en-US" sz="2400"/>
              <a:t>Chen, Deng, Sun, Yao (‘04): Concave utility functions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7200" y="6858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Times New Roman" pitchFamily="18" charset="0"/>
              </a:rPr>
              <a:t>Further work, extensions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229600" cy="41148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sz="2800"/>
              <a:t>Primal-dual scheme (Kelly, Low, Tan, …):</a:t>
            </a:r>
            <a:br>
              <a:rPr lang="en-US" sz="2800"/>
            </a:br>
            <a:r>
              <a:rPr lang="en-US" sz="2800"/>
              <a:t>     </a:t>
            </a:r>
            <a:br>
              <a:rPr lang="en-US" sz="2800"/>
            </a:br>
            <a:r>
              <a:rPr lang="en-US" sz="2800"/>
              <a:t>     primal: packet rates at sources</a:t>
            </a:r>
            <a:br>
              <a:rPr lang="en-US" sz="2800"/>
            </a:br>
            <a:r>
              <a:rPr lang="en-US" sz="2800"/>
              <a:t>     dual: congestion measures (shadow prices)</a:t>
            </a:r>
          </a:p>
          <a:p>
            <a:pPr>
              <a:buSzTx/>
              <a:buFont typeface="Wingdings" pitchFamily="2" charset="2"/>
              <a:buChar char="§"/>
            </a:pPr>
            <a:endParaRPr lang="en-US" sz="2800"/>
          </a:p>
          <a:p>
            <a:pPr>
              <a:buSzTx/>
              <a:buFont typeface="Wingdings" pitchFamily="2" charset="2"/>
              <a:buNone/>
            </a:pPr>
            <a:r>
              <a:rPr lang="en-US" sz="2800"/>
              <a:t> </a:t>
            </a:r>
          </a:p>
          <a:p>
            <a:pPr>
              <a:buSzTx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</a:rPr>
              <a:t>    A market equilibrium in a distributed setting!</a:t>
            </a:r>
          </a:p>
          <a:p>
            <a:pPr>
              <a:buSzTx/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457200" y="6858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Times New Roman" pitchFamily="18" charset="0"/>
              </a:rPr>
              <a:t>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13716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Next step: dealing with integral goods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38862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Approximate equilibria: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400">
                <a:cs typeface="Times New Roman" pitchFamily="18" charset="0"/>
              </a:rPr>
              <a:t>Surplus or deficiency unavoidable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400">
                <a:cs typeface="Times New Roman" pitchFamily="18" charset="0"/>
              </a:rPr>
              <a:t>Minimize the surplus: NP-hard (approximation algorithm)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endParaRPr lang="en-US" sz="2400">
              <a:cs typeface="Times New Roman" pitchFamily="18" charset="0"/>
            </a:endParaRPr>
          </a:p>
          <a:p>
            <a:pPr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Fair allocation: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400">
                <a:cs typeface="Times New Roman" pitchFamily="18" charset="0"/>
              </a:rPr>
              <a:t> Max-min fair allocation (maximize minimum happiness)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400">
                <a:cs typeface="Times New Roman" pitchFamily="18" charset="0"/>
              </a:rPr>
              <a:t> Minimize the envy (Lipton, Markakis, Mossel, S. ‘04)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6" name="Oval 24"/>
          <p:cNvSpPr>
            <a:spLocks noChangeArrowheads="1"/>
          </p:cNvSpPr>
          <p:nvPr/>
        </p:nvSpPr>
        <p:spPr bwMode="auto">
          <a:xfrm>
            <a:off x="6019800" y="1371600"/>
            <a:ext cx="2819400" cy="31242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00" name="Oval 28"/>
          <p:cNvSpPr>
            <a:spLocks noChangeArrowheads="1"/>
          </p:cNvSpPr>
          <p:nvPr/>
        </p:nvSpPr>
        <p:spPr bwMode="auto">
          <a:xfrm>
            <a:off x="6858000" y="2738438"/>
            <a:ext cx="1336675" cy="1528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Core of a Game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7772400" y="2057400"/>
            <a:ext cx="446088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66675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6934200" y="1447800"/>
            <a:ext cx="446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7315200" y="2819400"/>
            <a:ext cx="446088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172200" y="2819400"/>
            <a:ext cx="446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838200" y="1905000"/>
            <a:ext cx="5181600" cy="28305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V(S)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>
                <a:latin typeface="Times New Roman" pitchFamily="18" charset="0"/>
              </a:rPr>
              <a:t> the total gain of playing the game within subset </a:t>
            </a:r>
            <a:r>
              <a:rPr lang="en-US" sz="2400" i="1">
                <a:latin typeface="Times New Roman" pitchFamily="18" charset="0"/>
              </a:rPr>
              <a:t>S</a:t>
            </a:r>
          </a:p>
          <a:p>
            <a:pPr>
              <a:spcBef>
                <a:spcPct val="50000"/>
              </a:spcBef>
            </a:pPr>
            <a:endParaRPr lang="en-US" sz="2400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Core:</a:t>
            </a:r>
            <a:r>
              <a:rPr lang="en-US" sz="2400">
                <a:latin typeface="Times New Roman" pitchFamily="18" charset="0"/>
              </a:rPr>
              <a:t> Distribute the gain such that no subset has an incentive to secede: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705600" y="2209800"/>
            <a:ext cx="446088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8229600" y="2514600"/>
            <a:ext cx="446088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7696200" y="3200400"/>
            <a:ext cx="446088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6400800" y="1143000"/>
            <a:ext cx="376238" cy="457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N</a:t>
            </a:r>
          </a:p>
        </p:txBody>
      </p:sp>
      <p:sp>
        <p:nvSpPr>
          <p:cNvPr id="207902" name="Rectangle 30"/>
          <p:cNvSpPr>
            <a:spLocks noChangeArrowheads="1"/>
          </p:cNvSpPr>
          <p:nvPr/>
        </p:nvSpPr>
        <p:spPr bwMode="auto">
          <a:xfrm>
            <a:off x="7086600" y="2286000"/>
            <a:ext cx="336550" cy="457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S</a:t>
            </a:r>
          </a:p>
        </p:txBody>
      </p:sp>
      <p:pic>
        <p:nvPicPr>
          <p:cNvPr id="20790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7413625" cy="557213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6781800" y="2590800"/>
            <a:ext cx="2209800" cy="3124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Stability in Routing</a:t>
            </a:r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>
            <a:off x="7620000" y="1905000"/>
            <a:ext cx="838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6705600" y="2971800"/>
            <a:ext cx="838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H="1">
            <a:off x="7543800" y="3048000"/>
            <a:ext cx="914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7391400" y="1447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7391400" y="3505200"/>
            <a:ext cx="6858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7391400" y="4724400"/>
            <a:ext cx="5334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638800" y="16764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8229600" y="2590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7620000" y="3962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V="1">
            <a:off x="6705600" y="1905000"/>
            <a:ext cx="914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 flipV="1">
            <a:off x="5867400" y="2133600"/>
            <a:ext cx="838200" cy="838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6477000" y="2514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V="1">
            <a:off x="5867400" y="1828800"/>
            <a:ext cx="1752600" cy="304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914400" y="1905000"/>
            <a:ext cx="5181600" cy="41084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Node </a:t>
            </a:r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 has capacity </a:t>
            </a:r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 i="1" baseline="-25000">
                <a:latin typeface="Times New Roman" pitchFamily="18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Demand 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 i="1" baseline="-25000">
                <a:latin typeface="Times New Roman" pitchFamily="18" charset="0"/>
              </a:rPr>
              <a:t>ij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between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nodes </a:t>
            </a:r>
            <a:r>
              <a:rPr lang="en-US" sz="2400" i="1">
                <a:latin typeface="Times New Roman" pitchFamily="18" charset="0"/>
              </a:rPr>
              <a:t>i </a:t>
            </a:r>
            <a:r>
              <a:rPr lang="en-US" sz="2400">
                <a:latin typeface="Times New Roman" pitchFamily="18" charset="0"/>
              </a:rPr>
              <a:t>and</a:t>
            </a:r>
            <a:r>
              <a:rPr lang="en-US" sz="2400" i="1">
                <a:latin typeface="Times New Roman" pitchFamily="18" charset="0"/>
              </a:rPr>
              <a:t> j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Total gain of subset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V(S)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maximum amount of flow you can route in the graph induced by </a:t>
            </a: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>
                <a:latin typeface="Times New Roman" pitchFamily="18" charset="0"/>
              </a:rPr>
              <a:t>.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(solution of multi-commodity flow LP)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6553200" y="4876800"/>
            <a:ext cx="914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Stability in Routing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914400" y="1900238"/>
            <a:ext cx="5181600" cy="47894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Markakis, S. (‘03):</a:t>
            </a:r>
            <a:r>
              <a:rPr lang="en-GB" sz="2400">
                <a:latin typeface="Times New Roman" pitchFamily="18" charset="0"/>
              </a:rPr>
              <a:t> The core of this game is nonempty i.e. there is a way to distribute the gain s.t.:</a:t>
            </a:r>
          </a:p>
          <a:p>
            <a:pPr eaLnBrk="1" hangingPunct="1">
              <a:lnSpc>
                <a:spcPct val="90000"/>
              </a:lnSpc>
              <a:spcBef>
                <a:spcPts val="688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24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88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GB" sz="240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588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88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GB" sz="2400">
                <a:latin typeface="Times New Roman" pitchFamily="18" charset="0"/>
              </a:rPr>
              <a:t> For all S:</a:t>
            </a:r>
          </a:p>
          <a:p>
            <a:pPr lvl="1" eaLnBrk="1" hangingPunct="1">
              <a:lnSpc>
                <a:spcPct val="90000"/>
              </a:lnSpc>
              <a:spcBef>
                <a:spcPts val="588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88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16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Proof idea:</a:t>
            </a:r>
            <a:r>
              <a:rPr lang="en-US" sz="2400">
                <a:latin typeface="Times New Roman" pitchFamily="18" charset="0"/>
              </a:rPr>
              <a:t> Use the dual of the multi-commodity flow LP. </a:t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>
            <a:off x="7620000" y="1905000"/>
            <a:ext cx="838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6705600" y="2971800"/>
            <a:ext cx="838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 flipH="1">
            <a:off x="7543800" y="3048000"/>
            <a:ext cx="914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7391400" y="1447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7391400" y="3505200"/>
            <a:ext cx="6858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7391400" y="4724400"/>
            <a:ext cx="5334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59" name="Text Box 71"/>
          <p:cNvSpPr txBox="1">
            <a:spLocks noChangeArrowheads="1"/>
          </p:cNvSpPr>
          <p:nvPr/>
        </p:nvSpPr>
        <p:spPr bwMode="auto">
          <a:xfrm>
            <a:off x="5638800" y="16764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60" name="Text Box 72"/>
          <p:cNvSpPr txBox="1">
            <a:spLocks noChangeArrowheads="1"/>
          </p:cNvSpPr>
          <p:nvPr/>
        </p:nvSpPr>
        <p:spPr bwMode="auto">
          <a:xfrm>
            <a:off x="8229600" y="2590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>
            <a:off x="7620000" y="3962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 flipV="1">
            <a:off x="6705600" y="1905000"/>
            <a:ext cx="914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 flipH="1" flipV="1">
            <a:off x="5867400" y="2133600"/>
            <a:ext cx="838200" cy="838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6477000" y="2514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65" name="Line 77"/>
          <p:cNvSpPr>
            <a:spLocks noChangeShapeType="1"/>
          </p:cNvSpPr>
          <p:nvPr/>
        </p:nvSpPr>
        <p:spPr bwMode="auto">
          <a:xfrm flipV="1">
            <a:off x="5867400" y="1828800"/>
            <a:ext cx="1752600" cy="304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6781800" y="2590800"/>
            <a:ext cx="2209800" cy="3124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/>
        </p:nvSpPr>
        <p:spPr bwMode="auto">
          <a:xfrm>
            <a:off x="7620000" y="1905000"/>
            <a:ext cx="838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/>
        </p:nvSpPr>
        <p:spPr bwMode="auto">
          <a:xfrm>
            <a:off x="6705600" y="2971800"/>
            <a:ext cx="838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7543800" y="3048000"/>
            <a:ext cx="914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7391400" y="1447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7391400" y="3505200"/>
            <a:ext cx="6858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7391400" y="4724400"/>
            <a:ext cx="5334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5638800" y="16764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75" name="Text Box 87"/>
          <p:cNvSpPr txBox="1">
            <a:spLocks noChangeArrowheads="1"/>
          </p:cNvSpPr>
          <p:nvPr/>
        </p:nvSpPr>
        <p:spPr bwMode="auto">
          <a:xfrm>
            <a:off x="8229600" y="2590800"/>
            <a:ext cx="4572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76" name="Line 88"/>
          <p:cNvSpPr>
            <a:spLocks noChangeShapeType="1"/>
          </p:cNvSpPr>
          <p:nvPr/>
        </p:nvSpPr>
        <p:spPr bwMode="auto">
          <a:xfrm>
            <a:off x="7620000" y="3962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 flipV="1">
            <a:off x="6705600" y="1905000"/>
            <a:ext cx="914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8" name="Line 90"/>
          <p:cNvSpPr>
            <a:spLocks noChangeShapeType="1"/>
          </p:cNvSpPr>
          <p:nvPr/>
        </p:nvSpPr>
        <p:spPr bwMode="auto">
          <a:xfrm flipH="1" flipV="1">
            <a:off x="5867400" y="2133600"/>
            <a:ext cx="838200" cy="8382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6477000" y="2514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Tahoma" pitchFamily="34" charset="0"/>
              </a:rPr>
              <a:t>•</a:t>
            </a:r>
          </a:p>
        </p:txBody>
      </p:sp>
      <p:sp>
        <p:nvSpPr>
          <p:cNvPr id="12380" name="Line 92"/>
          <p:cNvSpPr>
            <a:spLocks noChangeShapeType="1"/>
          </p:cNvSpPr>
          <p:nvPr/>
        </p:nvSpPr>
        <p:spPr bwMode="auto">
          <a:xfrm flipV="1">
            <a:off x="5867400" y="1828800"/>
            <a:ext cx="1752600" cy="304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6553200" y="4876800"/>
            <a:ext cx="914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</a:t>
            </a:r>
          </a:p>
        </p:txBody>
      </p:sp>
      <p:pic>
        <p:nvPicPr>
          <p:cNvPr id="12385" name="Picture 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3525838"/>
            <a:ext cx="2038350" cy="28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386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4025" y="4343400"/>
            <a:ext cx="1882775" cy="284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Optimal Auction Design</a:t>
            </a:r>
          </a:p>
        </p:txBody>
      </p:sp>
      <p:graphicFrame>
        <p:nvGraphicFramePr>
          <p:cNvPr id="238595" name="Object 3"/>
          <p:cNvGraphicFramePr>
            <a:graphicFrameLocks noChangeAspect="1"/>
          </p:cNvGraphicFramePr>
          <p:nvPr/>
        </p:nvGraphicFramePr>
        <p:xfrm>
          <a:off x="4362450" y="4997450"/>
          <a:ext cx="114300" cy="215900"/>
        </p:xfrm>
        <a:graphic>
          <a:graphicData uri="http://schemas.openxmlformats.org/presentationml/2006/ole">
            <p:oleObj spid="_x0000_s238595" name="Equation" r:id="rId4" imgW="114120" imgH="215640" progId="Equation.3">
              <p:embed/>
            </p:oleObj>
          </a:graphicData>
        </a:graphic>
      </p:graphicFrame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990600" y="4702175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Design an auction: </a:t>
            </a:r>
          </a:p>
          <a:p>
            <a:pPr lvl="1" eaLnBrk="1" hangingPunct="1">
              <a:lnSpc>
                <a:spcPts val="39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truthful</a:t>
            </a:r>
          </a:p>
          <a:p>
            <a:pPr lvl="1" eaLnBrk="1" hangingPunct="1">
              <a:lnSpc>
                <a:spcPts val="39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maximizes the expected revenue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4114800" y="2628900"/>
            <a:ext cx="1524000" cy="12954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4343400" y="3048000"/>
            <a:ext cx="27432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Auction</a:t>
            </a:r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 flipH="1">
            <a:off x="3276600" y="32385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3352800" y="33909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1295400" y="2628900"/>
            <a:ext cx="1828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1524000" y="2879725"/>
            <a:ext cx="22098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Probability 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distribution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7543800" y="2095500"/>
            <a:ext cx="1295400" cy="2865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Buyer 1 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/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Buyer 2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Buyer n</a:t>
            </a:r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 flipH="1" flipV="1">
            <a:off x="5715000" y="3695700"/>
            <a:ext cx="1828800" cy="10287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 flipH="1">
            <a:off x="5791200" y="3429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8609" name="Line 17"/>
          <p:cNvSpPr>
            <a:spLocks noChangeShapeType="1"/>
          </p:cNvSpPr>
          <p:nvPr/>
        </p:nvSpPr>
        <p:spPr bwMode="auto">
          <a:xfrm flipH="1">
            <a:off x="5791200" y="2705100"/>
            <a:ext cx="1676400" cy="4191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6400800" y="2095500"/>
            <a:ext cx="762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Bids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3124200" y="1943100"/>
            <a:ext cx="13716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Queries from oracle</a:t>
            </a: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685800" y="2117725"/>
            <a:ext cx="13716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Oracle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Optimal Auction Design</a:t>
            </a:r>
          </a:p>
        </p:txBody>
      </p:sp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4362450" y="4997450"/>
          <a:ext cx="114300" cy="215900"/>
        </p:xfrm>
        <a:graphic>
          <a:graphicData uri="http://schemas.openxmlformats.org/presentationml/2006/ole">
            <p:oleObj spid="_x0000_s240643" name="Equation" r:id="rId4" imgW="114120" imgH="215640" progId="Equation.3">
              <p:embed/>
            </p:oleObj>
          </a:graphicData>
        </a:graphic>
      </p:graphicFrame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8001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History: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Independent utilities: characterization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(Myerson, 1981)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General case: factor ½-approximation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(Ronen , ‘01)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§"/>
            </a:pPr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Ronen &amp; S. (‘02):</a:t>
            </a:r>
            <a:r>
              <a:rPr lang="en-US" sz="2400">
                <a:latin typeface="Times New Roman" pitchFamily="18" charset="0"/>
              </a:rPr>
              <a:t> Hardness of approximation</a:t>
            </a: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Idea:</a:t>
            </a:r>
            <a:r>
              <a:rPr lang="en-US" sz="2400">
                <a:latin typeface="Times New Roman" pitchFamily="18" charset="0"/>
              </a:rPr>
              <a:t> Probabilistic construction; polynomial number of queries does not provide enough information!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4362450" y="4997450"/>
          <a:ext cx="114300" cy="215900"/>
        </p:xfrm>
        <a:graphic>
          <a:graphicData uri="http://schemas.openxmlformats.org/presentationml/2006/ole">
            <p:oleObj spid="_x0000_s234499" name="Equation" r:id="rId4" imgW="114120" imgH="215640" progId="Equation.3">
              <p:embed/>
            </p:oleObj>
          </a:graphicData>
        </a:graphic>
      </p:graphicFrame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7620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Computer Science Applications:</a:t>
            </a:r>
            <a:r>
              <a:rPr lang="en-US" sz="2800">
                <a:latin typeface="Times New Roman" pitchFamily="18" charset="0"/>
              </a:rPr>
              <a:t> 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networking: algorithms and protocols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E</a:t>
            </a:r>
            <a:r>
              <a:rPr lang="en-US"/>
              <a:t>–</a:t>
            </a:r>
            <a:r>
              <a:rPr lang="en-US" sz="2800">
                <a:latin typeface="Times New Roman" pitchFamily="18" charset="0"/>
              </a:rPr>
              <a:t>commerce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280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Game Theory Applications:</a:t>
            </a:r>
            <a:r>
              <a:rPr lang="en-US" sz="2800"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modeling, simulation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intrinsic complexity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bounded rationality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648200"/>
          </a:xfrm>
        </p:spPr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 Internet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Algorithmic Game Theory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191000"/>
            <a:ext cx="31242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</a:t>
            </a:r>
            <a:r>
              <a:rPr lang="en-US" sz="2000"/>
              <a:t>efficiency, </a:t>
            </a:r>
            <a:br>
              <a:rPr lang="en-US" sz="2000"/>
            </a:br>
            <a:r>
              <a:rPr lang="en-US" sz="2000"/>
              <a:t>distributed computation, </a:t>
            </a:r>
            <a:br>
              <a:rPr lang="en-US" sz="2000"/>
            </a:br>
            <a:r>
              <a:rPr lang="en-US" sz="2000"/>
              <a:t>scalability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4419600"/>
            <a:ext cx="3124200" cy="1371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strategies, fairness, incentive compatibility 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 flipV="1">
            <a:off x="5562600" y="2438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V="1">
            <a:off x="2819400" y="2438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276600" y="4876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362200" y="55626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Fusing ideas of algorithms and game theory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3200400" y="4876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2362200" y="1736725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Huge, distributed, dynamic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owned and operated by different entities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Outline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7620000" cy="3886200"/>
          </a:xfrm>
        </p:spPr>
        <p:txBody>
          <a:bodyPr/>
          <a:lstStyle/>
          <a:p>
            <a:r>
              <a:rPr lang="en-US"/>
              <a:t>Game Theory and Algorithms</a:t>
            </a:r>
            <a:br>
              <a:rPr lang="en-US"/>
            </a:br>
            <a:r>
              <a:rPr lang="en-US"/>
              <a:t>efficient algorithms for game theoretic notions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Complex networks and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performance of basic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skitter_coun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0" y="1295400"/>
            <a:ext cx="4495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</a:rPr>
              <a:t>Power Law Random Graphs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</a:t>
            </a:r>
            <a:r>
              <a:rPr lang="en-US" sz="2000">
                <a:latin typeface="Times New Roman" pitchFamily="18" charset="0"/>
              </a:rPr>
              <a:t>Bollobas 80’s, Molloy&amp;Reed 90’s,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 Chung 00’s.</a:t>
            </a:r>
            <a:r>
              <a:rPr lang="en-US">
                <a:latin typeface="Tahoma" pitchFamily="34" charset="0"/>
              </a:rPr>
              <a:t> 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Preferential Attachment</a:t>
            </a:r>
          </a:p>
          <a:p>
            <a:pPr eaLnBrk="1" hangingPunct="1">
              <a:buSzPct val="25000"/>
            </a:pPr>
            <a:r>
              <a:rPr lang="en-US" sz="2000">
                <a:latin typeface="Times New Roman" pitchFamily="18" charset="0"/>
              </a:rPr>
              <a:t>     Simon 55, Barabasi-Albert 99, 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Kumar et al 00, Bollobas-Riordan 00,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Bollobas et al 03</a:t>
            </a:r>
            <a:r>
              <a:rPr lang="en-US">
                <a:latin typeface="Tahoma" pitchFamily="34" charset="0"/>
              </a:rPr>
              <a:t>.</a:t>
            </a:r>
          </a:p>
          <a:p>
            <a:pPr eaLnBrk="1" hangingPunct="1">
              <a:buSzPct val="25000"/>
            </a:pPr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The Internet Graph</a:t>
            </a:r>
          </a:p>
        </p:txBody>
      </p:sp>
      <p:pic>
        <p:nvPicPr>
          <p:cNvPr id="1095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800600"/>
            <a:ext cx="23764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447800" y="4343400"/>
            <a:ext cx="2819400" cy="86995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Power Law: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685800" y="1524000"/>
            <a:ext cx="9144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838200" y="1676400"/>
            <a:ext cx="304800" cy="914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skitter_coun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572000" y="1295400"/>
            <a:ext cx="4495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</a:rPr>
              <a:t>Power Law Random Graphs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 </a:t>
            </a:r>
            <a:r>
              <a:rPr lang="en-US" sz="2000">
                <a:latin typeface="Times New Roman" pitchFamily="18" charset="0"/>
              </a:rPr>
              <a:t>Bollobas 80’s, Molloy&amp;Reed 90’s,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 Chung 00’s.</a:t>
            </a:r>
            <a:r>
              <a:rPr lang="en-US">
                <a:latin typeface="Tahoma" pitchFamily="34" charset="0"/>
              </a:rPr>
              <a:t> 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Preferential Attachment</a:t>
            </a:r>
          </a:p>
          <a:p>
            <a:pPr eaLnBrk="1" hangingPunct="1">
              <a:buSzPct val="25000"/>
            </a:pPr>
            <a:r>
              <a:rPr lang="en-US" sz="2000">
                <a:latin typeface="Times New Roman" pitchFamily="18" charset="0"/>
              </a:rPr>
              <a:t>     Simon 55, Barabasi-Albert 99, 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Kumar et al 00, Bollobas-Riordan 00,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     Bollobas et al 03</a:t>
            </a:r>
            <a:r>
              <a:rPr lang="en-US">
                <a:latin typeface="Tahoma" pitchFamily="34" charset="0"/>
              </a:rPr>
              <a:t>.</a:t>
            </a:r>
          </a:p>
          <a:p>
            <a:pPr eaLnBrk="1" hangingPunct="1">
              <a:buSzPct val="25000"/>
            </a:pPr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The Internet Graph</a:t>
            </a:r>
          </a:p>
        </p:txBody>
      </p:sp>
      <p:pic>
        <p:nvPicPr>
          <p:cNvPr id="2447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800600"/>
            <a:ext cx="23764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447800" y="4343400"/>
            <a:ext cx="2819400" cy="86995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Power Law: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76200" y="5486400"/>
            <a:ext cx="9144000" cy="82232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What is the impact of the structure on the </a:t>
            </a:r>
            <a:br>
              <a:rPr 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performance of the system</a:t>
            </a:r>
            <a:r>
              <a:rPr lang="en-US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685800" y="1524000"/>
            <a:ext cx="9144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838200" y="1676400"/>
            <a:ext cx="304800" cy="914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6" name="Text Box 86"/>
          <p:cNvSpPr txBox="1">
            <a:spLocks noChangeArrowheads="1"/>
          </p:cNvSpPr>
          <p:nvPr/>
        </p:nvSpPr>
        <p:spPr bwMode="auto">
          <a:xfrm>
            <a:off x="4724400" y="4481513"/>
            <a:ext cx="3433763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improving Cooper-Frieze</a:t>
            </a:r>
          </a:p>
          <a:p>
            <a:r>
              <a:rPr lang="en-US" sz="2400">
                <a:latin typeface="Times New Roman" pitchFamily="18" charset="0"/>
              </a:rPr>
              <a:t>                          for d large</a:t>
            </a:r>
          </a:p>
        </p:txBody>
      </p:sp>
      <p:sp>
        <p:nvSpPr>
          <p:cNvPr id="133193" name="Text Box 73"/>
          <p:cNvSpPr txBox="1">
            <a:spLocks noChangeArrowheads="1"/>
          </p:cNvSpPr>
          <p:nvPr/>
        </p:nvSpPr>
        <p:spPr bwMode="auto">
          <a:xfrm>
            <a:off x="914400" y="1600200"/>
            <a:ext cx="79248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3200"/>
              </a:lnSpc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 both models conductance                      a.s.</a:t>
            </a:r>
          </a:p>
          <a:p>
            <a:pPr eaLnBrk="1" hangingPunct="1">
              <a:lnSpc>
                <a:spcPts val="32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Power-law Random Graphs</a:t>
            </a:r>
            <a:r>
              <a:rPr lang="en-US" sz="2400">
                <a:latin typeface="Times New Roman" pitchFamily="18" charset="0"/>
              </a:rPr>
              <a:t>: when min degree </a:t>
            </a:r>
            <a:r>
              <a:rPr lang="en-US" sz="2400"/>
              <a:t>≥</a:t>
            </a:r>
            <a:r>
              <a:rPr lang="en-US" sz="2400">
                <a:latin typeface="Times New Roman" pitchFamily="18" charset="0"/>
              </a:rPr>
              <a:t> 3.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(Gkantisidis, Mihail, S. ‘03)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Preferential attachment: </a:t>
            </a:r>
            <a:r>
              <a:rPr lang="en-US" sz="2400">
                <a:latin typeface="Times New Roman" pitchFamily="18" charset="0"/>
              </a:rPr>
              <a:t>when d ≥ 2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(Mihail, Papadimitriou, S. ‘03)</a:t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ct val="50000"/>
              </a:spcBef>
            </a:pPr>
            <a:endParaRPr lang="en-US" sz="5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ts val="32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Main Implication:</a:t>
            </a: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                             </a:t>
            </a:r>
            <a:r>
              <a:rPr lang="en-US" sz="2400">
                <a:latin typeface="Times New Roman" pitchFamily="18" charset="0"/>
              </a:rPr>
              <a:t>a.s.</a:t>
            </a: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81000" y="685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Conductance and Eigenvalue gap</a:t>
            </a:r>
          </a:p>
        </p:txBody>
      </p:sp>
      <p:pic>
        <p:nvPicPr>
          <p:cNvPr id="133191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911725"/>
            <a:ext cx="1752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4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45013" y="1763713"/>
            <a:ext cx="13985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6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954713"/>
            <a:ext cx="2019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Line 2"/>
          <p:cNvSpPr>
            <a:spLocks noChangeShapeType="1"/>
          </p:cNvSpPr>
          <p:nvPr/>
        </p:nvSpPr>
        <p:spPr bwMode="auto">
          <a:xfrm flipH="1">
            <a:off x="3276600" y="25146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83" name="Line 3"/>
          <p:cNvSpPr>
            <a:spLocks noChangeShapeType="1"/>
          </p:cNvSpPr>
          <p:nvPr/>
        </p:nvSpPr>
        <p:spPr bwMode="auto">
          <a:xfrm>
            <a:off x="3581400" y="3505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4876800" y="21336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Oval 5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5334000" y="28956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4267200" y="35052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4876800" y="29718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4953000" y="38862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H="1" flipV="1">
            <a:off x="2819400" y="3276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1" name="Line 11"/>
          <p:cNvSpPr>
            <a:spLocks noChangeShapeType="1"/>
          </p:cNvSpPr>
          <p:nvPr/>
        </p:nvSpPr>
        <p:spPr bwMode="auto">
          <a:xfrm flipV="1">
            <a:off x="2819400" y="2743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4343400" y="25146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>
            <a:off x="43434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 flipH="1">
            <a:off x="4572000" y="220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 flipV="1">
            <a:off x="4343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6" name="Line 16"/>
          <p:cNvSpPr>
            <a:spLocks noChangeShapeType="1"/>
          </p:cNvSpPr>
          <p:nvPr/>
        </p:nvSpPr>
        <p:spPr bwMode="auto">
          <a:xfrm>
            <a:off x="4953000" y="30480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7" name="Line 17"/>
          <p:cNvSpPr>
            <a:spLocks noChangeShapeType="1"/>
          </p:cNvSpPr>
          <p:nvPr/>
        </p:nvSpPr>
        <p:spPr bwMode="auto">
          <a:xfrm flipV="1">
            <a:off x="4953000" y="2971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8" name="Line 18"/>
          <p:cNvSpPr>
            <a:spLocks noChangeShapeType="1"/>
          </p:cNvSpPr>
          <p:nvPr/>
        </p:nvSpPr>
        <p:spPr bwMode="auto">
          <a:xfrm flipV="1">
            <a:off x="5029200" y="29718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99" name="Line 19"/>
          <p:cNvSpPr>
            <a:spLocks noChangeShapeType="1"/>
          </p:cNvSpPr>
          <p:nvPr/>
        </p:nvSpPr>
        <p:spPr bwMode="auto">
          <a:xfrm flipH="1" flipV="1">
            <a:off x="4572000" y="2514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0" name="Line 20"/>
          <p:cNvSpPr>
            <a:spLocks noChangeShapeType="1"/>
          </p:cNvSpPr>
          <p:nvPr/>
        </p:nvSpPr>
        <p:spPr bwMode="auto">
          <a:xfrm>
            <a:off x="4953000" y="2209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1" name="Line 21"/>
          <p:cNvSpPr>
            <a:spLocks noChangeShapeType="1"/>
          </p:cNvSpPr>
          <p:nvPr/>
        </p:nvSpPr>
        <p:spPr bwMode="auto">
          <a:xfrm flipH="1">
            <a:off x="2895600" y="3124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2" name="Line 22"/>
          <p:cNvSpPr>
            <a:spLocks noChangeShapeType="1"/>
          </p:cNvSpPr>
          <p:nvPr/>
        </p:nvSpPr>
        <p:spPr bwMode="auto">
          <a:xfrm>
            <a:off x="3352800" y="3124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3" name="Line 23"/>
          <p:cNvSpPr>
            <a:spLocks noChangeShapeType="1"/>
          </p:cNvSpPr>
          <p:nvPr/>
        </p:nvSpPr>
        <p:spPr bwMode="auto">
          <a:xfrm>
            <a:off x="28194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4" name="Line 24"/>
          <p:cNvSpPr>
            <a:spLocks noChangeShapeType="1"/>
          </p:cNvSpPr>
          <p:nvPr/>
        </p:nvSpPr>
        <p:spPr bwMode="auto">
          <a:xfrm flipH="1" flipV="1">
            <a:off x="2819400" y="2590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5" name="Line 25"/>
          <p:cNvSpPr>
            <a:spLocks noChangeShapeType="1"/>
          </p:cNvSpPr>
          <p:nvPr/>
        </p:nvSpPr>
        <p:spPr bwMode="auto">
          <a:xfrm>
            <a:off x="4648200" y="2590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6" name="Oval 26"/>
          <p:cNvSpPr>
            <a:spLocks noChangeArrowheads="1"/>
          </p:cNvSpPr>
          <p:nvPr/>
        </p:nvSpPr>
        <p:spPr bwMode="auto">
          <a:xfrm>
            <a:off x="2514600" y="1828800"/>
            <a:ext cx="1371600" cy="2362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07" name="Line 27"/>
          <p:cNvSpPr>
            <a:spLocks noChangeShapeType="1"/>
          </p:cNvSpPr>
          <p:nvPr/>
        </p:nvSpPr>
        <p:spPr bwMode="auto">
          <a:xfrm flipV="1">
            <a:off x="4114800" y="579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08" name="Text Box 28"/>
          <p:cNvSpPr txBox="1">
            <a:spLocks noChangeArrowheads="1"/>
          </p:cNvSpPr>
          <p:nvPr/>
        </p:nvSpPr>
        <p:spPr bwMode="auto">
          <a:xfrm>
            <a:off x="1905000" y="5257800"/>
            <a:ext cx="693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# Cut edges</a:t>
            </a:r>
            <a:endParaRPr lang="en-US" sz="24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6509" name="Rectangle 29"/>
          <p:cNvSpPr>
            <a:spLocks noChangeArrowheads="1"/>
          </p:cNvSpPr>
          <p:nvPr/>
        </p:nvSpPr>
        <p:spPr bwMode="auto">
          <a:xfrm>
            <a:off x="381000" y="685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Conductance</a:t>
            </a:r>
          </a:p>
        </p:txBody>
      </p:sp>
      <p:sp>
        <p:nvSpPr>
          <p:cNvPr id="276510" name="Oval 30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1" name="Oval 31"/>
          <p:cNvSpPr>
            <a:spLocks noChangeArrowheads="1"/>
          </p:cNvSpPr>
          <p:nvPr/>
        </p:nvSpPr>
        <p:spPr bwMode="auto">
          <a:xfrm>
            <a:off x="2743200" y="32004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2" name="Oval 32"/>
          <p:cNvSpPr>
            <a:spLocks noChangeArrowheads="1"/>
          </p:cNvSpPr>
          <p:nvPr/>
        </p:nvSpPr>
        <p:spPr bwMode="auto">
          <a:xfrm>
            <a:off x="3505200" y="3429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3" name="Line 33"/>
          <p:cNvSpPr>
            <a:spLocks noChangeShapeType="1"/>
          </p:cNvSpPr>
          <p:nvPr/>
        </p:nvSpPr>
        <p:spPr bwMode="auto">
          <a:xfrm>
            <a:off x="3276600" y="2743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14" name="Oval 34"/>
          <p:cNvSpPr>
            <a:spLocks noChangeArrowheads="1"/>
          </p:cNvSpPr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5" name="Oval 35"/>
          <p:cNvSpPr>
            <a:spLocks noChangeArrowheads="1"/>
          </p:cNvSpPr>
          <p:nvPr/>
        </p:nvSpPr>
        <p:spPr bwMode="auto">
          <a:xfrm>
            <a:off x="3276600" y="3048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6" name="Oval 36"/>
          <p:cNvSpPr>
            <a:spLocks noChangeArrowheads="1"/>
          </p:cNvSpPr>
          <p:nvPr/>
        </p:nvSpPr>
        <p:spPr bwMode="auto">
          <a:xfrm>
            <a:off x="4038600" y="1752600"/>
            <a:ext cx="1676400" cy="2590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6517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724400"/>
            <a:ext cx="53514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9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71725" y="1865313"/>
            <a:ext cx="219075" cy="268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914400" y="1270000"/>
            <a:ext cx="7467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ts val="3200"/>
              </a:lnSpc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Times New Roman" pitchFamily="18" charset="0"/>
              </a:rPr>
              <a:t> Routing with low congestion: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We can route 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</a:rPr>
              <a:t> d</a:t>
            </a:r>
            <a:r>
              <a:rPr lang="en-US" sz="2400" i="1" baseline="-25000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flow between all vertices </a:t>
            </a:r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 and </a:t>
            </a:r>
            <a:r>
              <a:rPr lang="en-US" sz="2400" i="1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with maximum congestion at most </a:t>
            </a:r>
            <a:r>
              <a:rPr lang="en-US" sz="2400" i="1">
                <a:latin typeface="Times New Roman" pitchFamily="18" charset="0"/>
              </a:rPr>
              <a:t>O(n log n).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 i="1">
                <a:latin typeface="Times New Roman" pitchFamily="18" charset="0"/>
              </a:rPr>
              <a:t>     </a:t>
            </a:r>
            <a:r>
              <a:rPr lang="en-US" sz="2400">
                <a:latin typeface="Times New Roman" pitchFamily="18" charset="0"/>
              </a:rPr>
              <a:t>(by approx. multicommodity flow Leighton-Rao ‘88)</a:t>
            </a:r>
            <a:endParaRPr lang="en-US" sz="2400" baseline="-250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Algorithmic Applications</a:t>
            </a:r>
          </a:p>
        </p:txBody>
      </p:sp>
      <p:pic>
        <p:nvPicPr>
          <p:cNvPr id="21505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14800"/>
            <a:ext cx="746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432425"/>
            <a:ext cx="3352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066800" y="1600200"/>
            <a:ext cx="7467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Times New Roman" pitchFamily="18" charset="0"/>
              </a:rPr>
              <a:t> Bounds on mixing time, hitting time and cover time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(searching and crawling)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Times New Roman" pitchFamily="18" charset="0"/>
              </a:rPr>
              <a:t> Random walks for search and  construction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in P2P networks  (Gkantsidis, Mihail, S. ‘04)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Times New Roman" pitchFamily="18" charset="0"/>
              </a:rPr>
              <a:t> Search with replication in P2P networks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generalizing the notion of cover time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(Mihail, Tetali, S., in preparation)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Algorithmic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066800" y="1290638"/>
            <a:ext cx="80772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ts val="3200"/>
              </a:lnSpc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Absence of epidemic threshold in scale-free graphs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    (Berger, Borgs, Chayes, S., ‘04)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                    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infected            healthy                at rate  1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healthy             infected               at rate      </a:t>
            </a:r>
            <a:r>
              <a:rPr lang="en-US" sz="2800">
                <a:latin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</a:rPr>
              <a:t>                   </a:t>
            </a:r>
            <a:r>
              <a:rPr lang="en-US" sz="280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Epidemic threshold        :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 scale-free graphs, this threshold is zero! </a:t>
            </a: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Recent work</a:t>
            </a:r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2819400" y="3352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>
            <a:off x="2819400" y="3886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324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75438" y="3657600"/>
            <a:ext cx="182562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324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572000"/>
            <a:ext cx="331788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7086600" y="3368675"/>
            <a:ext cx="1600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#infected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 !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7724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Find efficient algorithms for computing game theoretic notions like: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Market equilibria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Nash equilibria    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Core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Shapley value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Auction 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...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43434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4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/>
              <a:t>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7724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Find efficient algorithms for computing game theoretic notions like: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Market equilibria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Nash equilibria    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Core</a:t>
            </a:r>
            <a:r>
              <a:rPr lang="en-US" sz="2800"/>
              <a:t>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Shapley value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Auction  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2800"/>
              <a:t>...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43434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4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/>
              <a:t>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01000" cy="1143000"/>
          </a:xfrm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Market Equilibrium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Arrow-Debreu (1954): Existence of equilibrium prices </a:t>
            </a:r>
            <a:br>
              <a:rPr lang="en-US" sz="2400"/>
            </a:br>
            <a:r>
              <a:rPr lang="en-US" sz="2400"/>
              <a:t>(highly non-constructive, using Kakutani’s fixed-point theorem)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Fisher (1891): Hydraulic apparatus for calculating equilibrium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Eisenberg &amp; Gale (1959): Convex program  (ellipsoid implicit)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Scarf (1973):  Approximate fixed point algorithms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§"/>
            </a:pPr>
            <a:endParaRPr lang="en-US" sz="2400"/>
          </a:p>
          <a:p>
            <a:pPr lvl="1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§"/>
            </a:pPr>
            <a:endParaRPr lang="en-US" sz="240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Use techniques from modern theory of algorithms</a:t>
            </a:r>
            <a:br>
              <a:rPr lang="en-US" sz="2400"/>
            </a:br>
            <a:r>
              <a:rPr lang="en-US" sz="2400"/>
              <a:t>Is linear case in P?            Deng, Papadimitriou, Safra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0" y="0"/>
          <a:ext cx="9144000" cy="6915150"/>
        </p:xfrm>
        <a:graphic>
          <a:graphicData uri="http://schemas.openxmlformats.org/presentationml/2006/ole">
            <p:oleObj spid="_x0000_s128002" name="Slide" r:id="rId3" imgW="4446720" imgH="33354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20875"/>
            <a:ext cx="7999413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/>
              <a:t>n</a:t>
            </a:r>
            <a:r>
              <a:rPr lang="en-US" sz="2400"/>
              <a:t> buyers, with specified money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/>
              <a:t>m</a:t>
            </a:r>
            <a:r>
              <a:rPr lang="en-US" sz="2400"/>
              <a:t> divisible goods (unit amount)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Linear utilities: </a:t>
            </a:r>
            <a:r>
              <a:rPr lang="en-US" sz="2800" i="1"/>
              <a:t>u</a:t>
            </a:r>
            <a:r>
              <a:rPr lang="en-US" i="1" baseline="-5000"/>
              <a:t>ij </a:t>
            </a:r>
            <a:r>
              <a:rPr lang="en-US" sz="1200" i="1" baseline="-5000"/>
              <a:t> </a:t>
            </a:r>
            <a:r>
              <a:rPr lang="en-US" sz="2400"/>
              <a:t>utility derived by </a:t>
            </a:r>
            <a:r>
              <a:rPr lang="en-US" sz="2400" i="1"/>
              <a:t>i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400" i="1"/>
              <a:t>                              </a:t>
            </a:r>
            <a:r>
              <a:rPr lang="en-US" sz="2400"/>
              <a:t>on obtaining one unit of  </a:t>
            </a:r>
            <a:r>
              <a:rPr lang="en-US" sz="2400" i="1"/>
              <a:t>j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US" sz="2400" i="1"/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Find prices such that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buyers spend all their money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/>
              <a:t>Market clears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bg2"/>
                </a:solidFill>
              </a:rPr>
              <a:t>Market Equilibrium</a:t>
            </a:r>
          </a:p>
        </p:txBody>
      </p:sp>
      <p:pic>
        <p:nvPicPr>
          <p:cNvPr id="3380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52850"/>
            <a:ext cx="221138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6"/>
  <p:tag name="DEFAULTWIDTH" val="615"/>
  <p:tag name="DEFAULTHEIGHT" val="5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ft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ft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3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CORE = \{ u: \sum_{i \in N} u_i = V(N)&#10;\mbox{ and } \sum_{i \in S} u_i&#10;\geq V(S)~~ \forall S &#10;\subset N \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5"/>
  <p:tag name="BOXFONT" val="16"/>
  <p:tag name="BOXWRAP" val="False"/>
  <p:tag name="WORKAROUNDTRANSPARENCYBUG" val="False"/>
  <p:tag name="ALLOWFONTSUBSTITUTION" val="False"/>
  <p:tag name="BITMAPFORMAT" val="pngmono"/>
  <p:tag name="ORIGWIDTH" val="558"/>
  <p:tag name="PICTUREFILESIZE" val="344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um_{i \in N} u_{i} = V(N)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158"/>
  <p:tag name="PICTUREFILESIZE" val="89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um_{i \in S} u_{i} \geq V(S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146"/>
  <p:tag name="PICTUREFILESIZE" val="9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r [d\! = \! i]  \sim i^{-\alpha}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39"/>
  <p:tag name="PICTUREFILESIZE" val="66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r [d\! = \! i]  \sim i^{-\alpha}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39"/>
  <p:tag name="PICTUREFILESIZE" val="66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hi = \Omega (\frac{1}{\log n})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24.875"/>
  <p:tag name="PICTUREFILESIZE" val="330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 = \Omega (1)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94.875"/>
  <p:tag name="PICTUREFILESIZE" val="166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lambda_2 \leq 1 -\Omega (1)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36.875"/>
  <p:tag name="PICTUREFILESIZE" val="239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U_i = \sum_{j} {u_{ij}x_{ij}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131"/>
  <p:tag name="PICTUREFILESIZE" val="83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 = \min_{&#10;\begin{array}{c}S\subset V \\ {\rm vol}(S) &#10;\leq {\rm vol} (V)/2 &#10;\end{array}&#10;} \frac{c(S,\bar{S})}{\sum_{i\in S}d_i} $$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316"/>
  <p:tag name="PICTUREFILESIZE" val="2211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S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13"/>
  <p:tag name="PICTUREFILESIZE" val="11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ax_{S\subset V} \frac &#10;                                 {{\rm dem}(S, \bar{S})}&#10;                                 {c(S, \bar{S})} &#10; \leq C_{\max} \leq &#10;\max_{S\subset V} \frac &#10;                             {{\rm dem}(S, \bar{S})}&#10;                             {c(S, \bar{S})}  O (\log n 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mono"/>
  <p:tag name="DEBUGINTERACTIVE" val="True"/>
  <p:tag name="ORIGWIDTH" val="478"/>
  <p:tag name="PICTUREFILESIZE" val="2125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C_{\max} \leq &#10;\frac {1} {\Phi} O (n \log n 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mono"/>
  <p:tag name="DEBUGINTERACTIVE" val="True"/>
  <p:tag name="ORIGWIDTH" val="195"/>
  <p:tag name="PICTUREFILESIZE" val="730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11"/>
  <p:tag name="PICTUREFILESIZE" val="9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_c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20"/>
  <p:tag name="PICTUREFILESIZE" val="14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sum_{i}{ x_{ij}} = 1 \qquad\qquad \forall j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217"/>
  <p:tag name="PICTUREFILESIZE" val="84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begin{array}{lll}&#10;{\rm maximize}&amp; \displaystyle \sum_{j} {u_{ij}x_{ij}}\\&#10;{\rm subject\ to\quad}&amp;\begin{array}[t]{lll}&#10;\sum_{j}{ p_{j}x_{ij} \leq m_i}&#10;\end{array}\end{array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278"/>
  <p:tag name="PICTUREFILESIZE" val="261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label{nonlp}&#10;\begin{array}{lll}&#10;{\rm maximize}&amp; \displaystyle U_1^{m_1} U_2^{m_2} \cdots&#10;U_1^{m_n}\\\\&#10;{\rm subject\ to\quad}&amp;\begin{array}[t]{lll}&#10;U_i = \sum_{j} u_{ij} x_{ij} &amp; \\ &#10;\\&#10;\sum_{i} x_{ij} \leq 1 \\&#10;\\&#10;x_{ij}\ge0                    \\&#10;\end{array}\end{array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542"/>
  <p:tag name="BOXFONT" val="16"/>
  <p:tag name="BOXWRAP" val="False"/>
  <p:tag name="WORKAROUNDTRANSPARENCYBUG" val="False"/>
  <p:tag name="ALLOWFONTSUBSTITUTION" val="False"/>
  <p:tag name="BITMAPFORMAT" val="pngmono"/>
  <p:tag name="ORIGWIDTH" val="297"/>
  <p:tag name="PICTUREFILESIZE" val="417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ax_j \frac{u_{ij}}{p_j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67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ax_j \frac{u_{ij}}{p_j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67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ft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3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ft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349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F:\program\Templates\Presentation Designs\Sumi Painting.pot</Template>
  <TotalTime>27626</TotalTime>
  <Words>1031</Words>
  <Application>Microsoft PowerPoint</Application>
  <PresentationFormat>On-screen Show (4:3)</PresentationFormat>
  <Paragraphs>488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Times New Roman</vt:lpstr>
      <vt:lpstr>Wingdings</vt:lpstr>
      <vt:lpstr>Arial</vt:lpstr>
      <vt:lpstr>Arial Black</vt:lpstr>
      <vt:lpstr>Tahoma</vt:lpstr>
      <vt:lpstr>Pixel</vt:lpstr>
      <vt:lpstr>Microsoft Equation 3.0</vt:lpstr>
      <vt:lpstr>MathType 5.0 Equation</vt:lpstr>
      <vt:lpstr>Microsoft PowerPoint Slide</vt:lpstr>
      <vt:lpstr>Algorithmic Game Theory and Internet Computing</vt:lpstr>
      <vt:lpstr>Outline</vt:lpstr>
      <vt:lpstr> Internet    Algorithms         Game Theory</vt:lpstr>
      <vt:lpstr> Internet    Algorithmic Game Theory</vt:lpstr>
      <vt:lpstr>Slide 5</vt:lpstr>
      <vt:lpstr>Slide 6</vt:lpstr>
      <vt:lpstr>Market Equilibrium</vt:lpstr>
      <vt:lpstr>Slide 8</vt:lpstr>
      <vt:lpstr>Market Equilibrium</vt:lpstr>
      <vt:lpstr>Market Equilibrium</vt:lpstr>
      <vt:lpstr>Market Equilibrium</vt:lpstr>
      <vt:lpstr>Slide 12</vt:lpstr>
      <vt:lpstr>Slide 13</vt:lpstr>
      <vt:lpstr>Slide 14</vt:lpstr>
      <vt:lpstr>Equality Subgraph</vt:lpstr>
      <vt:lpstr>Equality Subgraph</vt:lpstr>
      <vt:lpstr>Equality Subgraph</vt:lpstr>
      <vt:lpstr>Equality Subgraph</vt:lpstr>
      <vt:lpstr>Equality Subgraph</vt:lpstr>
      <vt:lpstr>Equality Subgraph</vt:lpstr>
      <vt:lpstr>Equality Subgraph</vt:lpstr>
      <vt:lpstr>Example</vt:lpstr>
      <vt:lpstr>Example</vt:lpstr>
      <vt:lpstr>Example</vt:lpstr>
      <vt:lpstr>Balanced Flow</vt:lpstr>
      <vt:lpstr>Example</vt:lpstr>
      <vt:lpstr>Example</vt:lpstr>
      <vt:lpstr>Slide 28</vt:lpstr>
      <vt:lpstr>Slide 29</vt:lpstr>
      <vt:lpstr>Slide 30</vt:lpstr>
      <vt:lpstr>Slide 31</vt:lpstr>
      <vt:lpstr>Slide 32</vt:lpstr>
      <vt:lpstr>Next step: dealing with integral goods</vt:lpstr>
      <vt:lpstr>Core of a Game</vt:lpstr>
      <vt:lpstr>Stability in Routing</vt:lpstr>
      <vt:lpstr>Stability in Routing</vt:lpstr>
      <vt:lpstr>Optimal Auction Design</vt:lpstr>
      <vt:lpstr>Optimal Auction Design</vt:lpstr>
      <vt:lpstr>Slide 39</vt:lpstr>
      <vt:lpstr>Outline</vt:lpstr>
      <vt:lpstr>The Internet Graph</vt:lpstr>
      <vt:lpstr>The Internet Graph</vt:lpstr>
      <vt:lpstr>Slide 43</vt:lpstr>
      <vt:lpstr>Slide 44</vt:lpstr>
      <vt:lpstr>Slide 45</vt:lpstr>
      <vt:lpstr>Slide 46</vt:lpstr>
      <vt:lpstr>Slide 47</vt:lpstr>
      <vt:lpstr>THE END !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Game Theory and Internet Computing</dc:title>
  <dc:creator>Amin Saberi</dc:creator>
  <cp:lastModifiedBy>kirk</cp:lastModifiedBy>
  <cp:revision>40</cp:revision>
  <dcterms:created xsi:type="dcterms:W3CDTF">2004-01-25T16:15:39Z</dcterms:created>
  <dcterms:modified xsi:type="dcterms:W3CDTF">2008-01-17T01:27:43Z</dcterms:modified>
</cp:coreProperties>
</file>