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784" r:id="rId3"/>
    <p:sldMasterId id="2147483770" r:id="rId4"/>
    <p:sldMasterId id="2147483777" r:id="rId5"/>
    <p:sldMasterId id="2147483741" r:id="rId6"/>
    <p:sldMasterId id="2147483753" r:id="rId7"/>
  </p:sldMasterIdLst>
  <p:notesMasterIdLst>
    <p:notesMasterId r:id="rId65"/>
  </p:notesMasterIdLst>
  <p:sldIdLst>
    <p:sldId id="257" r:id="rId8"/>
    <p:sldId id="388" r:id="rId9"/>
    <p:sldId id="273" r:id="rId10"/>
    <p:sldId id="270" r:id="rId11"/>
    <p:sldId id="403" r:id="rId12"/>
    <p:sldId id="281" r:id="rId13"/>
    <p:sldId id="283" r:id="rId14"/>
    <p:sldId id="285" r:id="rId15"/>
    <p:sldId id="286" r:id="rId16"/>
    <p:sldId id="287" r:id="rId17"/>
    <p:sldId id="289" r:id="rId18"/>
    <p:sldId id="395" r:id="rId19"/>
    <p:sldId id="291" r:id="rId20"/>
    <p:sldId id="293" r:id="rId21"/>
    <p:sldId id="295" r:id="rId22"/>
    <p:sldId id="297" r:id="rId23"/>
    <p:sldId id="296" r:id="rId24"/>
    <p:sldId id="298" r:id="rId25"/>
    <p:sldId id="300" r:id="rId26"/>
    <p:sldId id="301" r:id="rId27"/>
    <p:sldId id="294" r:id="rId28"/>
    <p:sldId id="304" r:id="rId29"/>
    <p:sldId id="303" r:id="rId30"/>
    <p:sldId id="396" r:id="rId31"/>
    <p:sldId id="306" r:id="rId32"/>
    <p:sldId id="408" r:id="rId33"/>
    <p:sldId id="409" r:id="rId34"/>
    <p:sldId id="328" r:id="rId35"/>
    <p:sldId id="326" r:id="rId36"/>
    <p:sldId id="338" r:id="rId37"/>
    <p:sldId id="334" r:id="rId38"/>
    <p:sldId id="339" r:id="rId39"/>
    <p:sldId id="341" r:id="rId40"/>
    <p:sldId id="340" r:id="rId41"/>
    <p:sldId id="407" r:id="rId42"/>
    <p:sldId id="358" r:id="rId43"/>
    <p:sldId id="402" r:id="rId44"/>
    <p:sldId id="397" r:id="rId45"/>
    <p:sldId id="331" r:id="rId46"/>
    <p:sldId id="372" r:id="rId47"/>
    <p:sldId id="359" r:id="rId48"/>
    <p:sldId id="398" r:id="rId49"/>
    <p:sldId id="374" r:id="rId50"/>
    <p:sldId id="347" r:id="rId51"/>
    <p:sldId id="373" r:id="rId52"/>
    <p:sldId id="399" r:id="rId53"/>
    <p:sldId id="375" r:id="rId54"/>
    <p:sldId id="377" r:id="rId55"/>
    <p:sldId id="400" r:id="rId56"/>
    <p:sldId id="376" r:id="rId57"/>
    <p:sldId id="401" r:id="rId58"/>
    <p:sldId id="378" r:id="rId59"/>
    <p:sldId id="379" r:id="rId60"/>
    <p:sldId id="318" r:id="rId61"/>
    <p:sldId id="319" r:id="rId62"/>
    <p:sldId id="309" r:id="rId63"/>
    <p:sldId id="31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119"/>
    <a:srgbClr val="C59EDA"/>
    <a:srgbClr val="BF95D7"/>
    <a:srgbClr val="578FFF"/>
    <a:srgbClr val="B7E0FF"/>
    <a:srgbClr val="6DB129"/>
    <a:srgbClr val="FF8601"/>
    <a:srgbClr val="99D959"/>
    <a:srgbClr val="4B7A1C"/>
    <a:srgbClr val="EEF8E4"/>
  </p:clrMru>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88467" autoAdjust="0"/>
  </p:normalViewPr>
  <p:slideViewPr>
    <p:cSldViewPr>
      <p:cViewPr>
        <p:scale>
          <a:sx n="66" d="100"/>
          <a:sy n="66" d="100"/>
        </p:scale>
        <p:origin x="-1200" y="-6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Huma\University\Thesis\Implementation\TermVector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University\Thesis\Implementation\CLIR\CLIR_Results_dotIR_INFILE_Hamshahri2.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F:\University\Thesis\Implementation\CLIR\CLIR_Results_dotIR_INFILE_Hamshahri2.xlsx" TargetMode="External"/><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Huma\University\Thesis\Implementation\TermVecto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University\Thesis\Implementation\Term_Outlie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University\Thesis\Implementation\Term_Outlier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F:\University\Thesis\Implementation\CLIR\CLIR_Results_dotIR_INFILE_Hamshahri2.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file:///F:\University\Thesis\Implementation\CLIR\CLIR_Results_dotIR_INFILE_Hamshahri2.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oleObject" Target="file:///F:\University\Thesis\Implementation\CLIR\CLIR_Results_dotIR_INFILE_Hamshahri2.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F:\University\Thesis\Implementation\CLIR\CLIR_Results_dotIR_INFILE_Hamshahri2.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file:///F:\University\Thesis\Implementation\CLIR\CLIR_Results_dotIR_INFILE_Hamshahri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1"/>
          <c:order val="1"/>
          <c:tx>
            <c:strRef>
              <c:f>English!$I$1</c:f>
              <c:strCache>
                <c:ptCount val="1"/>
                <c:pt idx="0">
                  <c:v>footbal</c:v>
                </c:pt>
              </c:strCache>
            </c:strRef>
          </c:tx>
          <c:spPr>
            <a:ln>
              <a:solidFill>
                <a:srgbClr val="C00000"/>
              </a:solidFill>
            </a:ln>
          </c:spPr>
          <c:marker>
            <c:symbol val="none"/>
          </c:marker>
          <c:yVal>
            <c:numRef>
              <c:f>English!$I$2:$I$2643</c:f>
              <c:numCache>
                <c:formatCode>General</c:formatCode>
                <c:ptCount val="2642"/>
                <c:pt idx="0">
                  <c:v>0</c:v>
                </c:pt>
                <c:pt idx="1">
                  <c:v>0</c:v>
                </c:pt>
                <c:pt idx="2">
                  <c:v>0</c:v>
                </c:pt>
                <c:pt idx="3">
                  <c:v>0</c:v>
                </c:pt>
                <c:pt idx="4">
                  <c:v>1.5564202334630366E-2</c:v>
                </c:pt>
                <c:pt idx="5">
                  <c:v>2.3346303501945557E-2</c:v>
                </c:pt>
                <c:pt idx="6">
                  <c:v>0</c:v>
                </c:pt>
                <c:pt idx="7">
                  <c:v>0</c:v>
                </c:pt>
                <c:pt idx="8">
                  <c:v>0</c:v>
                </c:pt>
                <c:pt idx="9">
                  <c:v>0</c:v>
                </c:pt>
                <c:pt idx="10">
                  <c:v>0</c:v>
                </c:pt>
                <c:pt idx="11">
                  <c:v>0</c:v>
                </c:pt>
                <c:pt idx="12">
                  <c:v>0</c:v>
                </c:pt>
                <c:pt idx="13">
                  <c:v>0</c:v>
                </c:pt>
                <c:pt idx="14">
                  <c:v>3.5019455252918288E-2</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7.782101167315183E-3</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1.9455252918287941E-2</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3.8910505836575898E-3</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3.8910505836575898E-3</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2.3346303501945557E-2</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1.5564202334630366E-2</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3.8910505836575898E-3</c:v>
                </c:pt>
                <c:pt idx="533">
                  <c:v>3.8910505836575898E-3</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3.8910505836575898E-3</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3.5019455252918288E-2</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1.1673151750972791E-2</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3.8910505836575898E-3</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3.8910505836575898E-3</c:v>
                </c:pt>
                <c:pt idx="741">
                  <c:v>0</c:v>
                </c:pt>
                <c:pt idx="742">
                  <c:v>0</c:v>
                </c:pt>
                <c:pt idx="743">
                  <c:v>0</c:v>
                </c:pt>
                <c:pt idx="744">
                  <c:v>0</c:v>
                </c:pt>
                <c:pt idx="745">
                  <c:v>0</c:v>
                </c:pt>
                <c:pt idx="746">
                  <c:v>2.3346303501945557E-2</c:v>
                </c:pt>
                <c:pt idx="747">
                  <c:v>1.9455252918287941E-2</c:v>
                </c:pt>
                <c:pt idx="748">
                  <c:v>0</c:v>
                </c:pt>
                <c:pt idx="749">
                  <c:v>0</c:v>
                </c:pt>
                <c:pt idx="750">
                  <c:v>0</c:v>
                </c:pt>
                <c:pt idx="751">
                  <c:v>3.8910505836575898E-3</c:v>
                </c:pt>
                <c:pt idx="752">
                  <c:v>0</c:v>
                </c:pt>
                <c:pt idx="753">
                  <c:v>0</c:v>
                </c:pt>
                <c:pt idx="754">
                  <c:v>0</c:v>
                </c:pt>
                <c:pt idx="755">
                  <c:v>0</c:v>
                </c:pt>
                <c:pt idx="756">
                  <c:v>0</c:v>
                </c:pt>
                <c:pt idx="757">
                  <c:v>0</c:v>
                </c:pt>
                <c:pt idx="758">
                  <c:v>0</c:v>
                </c:pt>
                <c:pt idx="759">
                  <c:v>0</c:v>
                </c:pt>
                <c:pt idx="760">
                  <c:v>0</c:v>
                </c:pt>
                <c:pt idx="761">
                  <c:v>0</c:v>
                </c:pt>
                <c:pt idx="762">
                  <c:v>1.9455252918287941E-2</c:v>
                </c:pt>
                <c:pt idx="763">
                  <c:v>0</c:v>
                </c:pt>
                <c:pt idx="764">
                  <c:v>0</c:v>
                </c:pt>
                <c:pt idx="765">
                  <c:v>0</c:v>
                </c:pt>
                <c:pt idx="766">
                  <c:v>0</c:v>
                </c:pt>
                <c:pt idx="767">
                  <c:v>0</c:v>
                </c:pt>
                <c:pt idx="768">
                  <c:v>0</c:v>
                </c:pt>
                <c:pt idx="769">
                  <c:v>0</c:v>
                </c:pt>
                <c:pt idx="770">
                  <c:v>0</c:v>
                </c:pt>
                <c:pt idx="771">
                  <c:v>0</c:v>
                </c:pt>
                <c:pt idx="772">
                  <c:v>0</c:v>
                </c:pt>
                <c:pt idx="773">
                  <c:v>1.5564202334630366E-2</c:v>
                </c:pt>
                <c:pt idx="774">
                  <c:v>1.5564202334630366E-2</c:v>
                </c:pt>
                <c:pt idx="775">
                  <c:v>1.5564202334630366E-2</c:v>
                </c:pt>
                <c:pt idx="776">
                  <c:v>1.5564202334630366E-2</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1.1673151750972791E-2</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7.782101167315183E-3</c:v>
                </c:pt>
                <c:pt idx="807">
                  <c:v>7.782101167315183E-3</c:v>
                </c:pt>
                <c:pt idx="808">
                  <c:v>0</c:v>
                </c:pt>
                <c:pt idx="809">
                  <c:v>1.1673151750972791E-2</c:v>
                </c:pt>
                <c:pt idx="810">
                  <c:v>1.1673151750972791E-2</c:v>
                </c:pt>
                <c:pt idx="811">
                  <c:v>1.1673151750972791E-2</c:v>
                </c:pt>
                <c:pt idx="812">
                  <c:v>1.1673151750972791E-2</c:v>
                </c:pt>
                <c:pt idx="813">
                  <c:v>1.1673151750972791E-2</c:v>
                </c:pt>
                <c:pt idx="814">
                  <c:v>0</c:v>
                </c:pt>
                <c:pt idx="815">
                  <c:v>0</c:v>
                </c:pt>
                <c:pt idx="816">
                  <c:v>0</c:v>
                </c:pt>
                <c:pt idx="817">
                  <c:v>0</c:v>
                </c:pt>
                <c:pt idx="818">
                  <c:v>0</c:v>
                </c:pt>
                <c:pt idx="819">
                  <c:v>7.782101167315183E-3</c:v>
                </c:pt>
                <c:pt idx="820">
                  <c:v>0</c:v>
                </c:pt>
                <c:pt idx="821">
                  <c:v>2.7237354085603235E-2</c:v>
                </c:pt>
                <c:pt idx="822">
                  <c:v>0</c:v>
                </c:pt>
                <c:pt idx="823">
                  <c:v>0</c:v>
                </c:pt>
                <c:pt idx="824">
                  <c:v>0</c:v>
                </c:pt>
                <c:pt idx="825">
                  <c:v>0</c:v>
                </c:pt>
                <c:pt idx="826">
                  <c:v>0</c:v>
                </c:pt>
                <c:pt idx="827">
                  <c:v>0</c:v>
                </c:pt>
                <c:pt idx="828">
                  <c:v>0</c:v>
                </c:pt>
                <c:pt idx="829">
                  <c:v>0</c:v>
                </c:pt>
                <c:pt idx="830">
                  <c:v>0</c:v>
                </c:pt>
                <c:pt idx="831">
                  <c:v>1.1673151750972791E-2</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1.1673151750972791E-2</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2.7237354085603235E-2</c:v>
                </c:pt>
                <c:pt idx="974">
                  <c:v>2.7237354085603235E-2</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3.8910505836575898E-3</c:v>
                </c:pt>
                <c:pt idx="1015">
                  <c:v>0</c:v>
                </c:pt>
                <c:pt idx="1016">
                  <c:v>3.8910505836575898E-3</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1.1673151750972791E-2</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7.782101167315183E-3</c:v>
                </c:pt>
                <c:pt idx="1055">
                  <c:v>7.782101167315183E-3</c:v>
                </c:pt>
                <c:pt idx="1056">
                  <c:v>0</c:v>
                </c:pt>
                <c:pt idx="1057">
                  <c:v>2.7237354085603235E-2</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1.9455252918287941E-2</c:v>
                </c:pt>
                <c:pt idx="1296">
                  <c:v>1.9455252918287941E-2</c:v>
                </c:pt>
                <c:pt idx="1297">
                  <c:v>1.9455252918287941E-2</c:v>
                </c:pt>
                <c:pt idx="1298">
                  <c:v>1.9455252918287941E-2</c:v>
                </c:pt>
                <c:pt idx="1299">
                  <c:v>0</c:v>
                </c:pt>
                <c:pt idx="1300">
                  <c:v>0</c:v>
                </c:pt>
                <c:pt idx="1301">
                  <c:v>0</c:v>
                </c:pt>
                <c:pt idx="1302">
                  <c:v>0</c:v>
                </c:pt>
                <c:pt idx="1303">
                  <c:v>0</c:v>
                </c:pt>
                <c:pt idx="1304">
                  <c:v>0</c:v>
                </c:pt>
                <c:pt idx="1305">
                  <c:v>0</c:v>
                </c:pt>
                <c:pt idx="1306">
                  <c:v>3.8910505836575898E-3</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1.1673151750972791E-2</c:v>
                </c:pt>
                <c:pt idx="1322">
                  <c:v>1.1673151750972791E-2</c:v>
                </c:pt>
                <c:pt idx="1323">
                  <c:v>1.1673151750972791E-2</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3.8910505836575898E-3</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1.9455252918287941E-2</c:v>
                </c:pt>
                <c:pt idx="1543">
                  <c:v>1.9455252918287941E-2</c:v>
                </c:pt>
                <c:pt idx="1544">
                  <c:v>1.9455252918287941E-2</c:v>
                </c:pt>
                <c:pt idx="1545">
                  <c:v>2.3346303501945557E-2</c:v>
                </c:pt>
                <c:pt idx="1546">
                  <c:v>2.3346303501945557E-2</c:v>
                </c:pt>
                <c:pt idx="1547">
                  <c:v>2.3346303501945557E-2</c:v>
                </c:pt>
                <c:pt idx="1548">
                  <c:v>3.8910505836575898E-3</c:v>
                </c:pt>
                <c:pt idx="1549">
                  <c:v>3.8910505836575898E-3</c:v>
                </c:pt>
                <c:pt idx="1550">
                  <c:v>3.8910505836575898E-3</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1.1673151750972791E-2</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3.8910505836575898E-3</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1.1673151750972791E-2</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7.782101167315183E-3</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1.9455252918287941E-2</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7.782101167315183E-3</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1.5564202334630366E-2</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3.8910505836575898E-3</c:v>
                </c:pt>
                <c:pt idx="2340">
                  <c:v>0</c:v>
                </c:pt>
                <c:pt idx="2341">
                  <c:v>0</c:v>
                </c:pt>
                <c:pt idx="2342">
                  <c:v>0</c:v>
                </c:pt>
                <c:pt idx="2343">
                  <c:v>0</c:v>
                </c:pt>
                <c:pt idx="2344">
                  <c:v>0</c:v>
                </c:pt>
                <c:pt idx="2345">
                  <c:v>0</c:v>
                </c:pt>
                <c:pt idx="2346">
                  <c:v>0</c:v>
                </c:pt>
                <c:pt idx="2347">
                  <c:v>0</c:v>
                </c:pt>
                <c:pt idx="2348">
                  <c:v>0</c:v>
                </c:pt>
                <c:pt idx="2349">
                  <c:v>0</c:v>
                </c:pt>
                <c:pt idx="2350">
                  <c:v>7.782101167315183E-3</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3.8910505836575898E-3</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3.8910505836575898E-3</c:v>
                </c:pt>
                <c:pt idx="2567">
                  <c:v>3.8910505836575898E-3</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3.8910505836575898E-3</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3.1128404669260701E-2</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numCache>
            </c:numRef>
          </c:yVal>
        </c:ser>
        <c:ser>
          <c:idx val="0"/>
          <c:order val="0"/>
          <c:tx>
            <c:strRef>
              <c:f>Prsian!$I$1</c:f>
              <c:strCache>
                <c:ptCount val="1"/>
                <c:pt idx="0">
                  <c:v>فوتبال</c:v>
                </c:pt>
              </c:strCache>
            </c:strRef>
          </c:tx>
          <c:spPr>
            <a:ln>
              <a:solidFill>
                <a:srgbClr val="008000"/>
              </a:solidFill>
            </a:ln>
          </c:spPr>
          <c:marker>
            <c:symbol val="none"/>
          </c:marker>
          <c:yVal>
            <c:numRef>
              <c:f>Prsian!$I$2:$I$2643</c:f>
              <c:numCache>
                <c:formatCode>General</c:formatCode>
                <c:ptCount val="2642"/>
                <c:pt idx="0">
                  <c:v>0</c:v>
                </c:pt>
                <c:pt idx="1">
                  <c:v>0</c:v>
                </c:pt>
                <c:pt idx="2">
                  <c:v>0</c:v>
                </c:pt>
                <c:pt idx="3">
                  <c:v>0</c:v>
                </c:pt>
                <c:pt idx="4">
                  <c:v>3.0042918454935702E-2</c:v>
                </c:pt>
                <c:pt idx="5">
                  <c:v>2.8612303290414891E-3</c:v>
                </c:pt>
                <c:pt idx="6">
                  <c:v>0</c:v>
                </c:pt>
                <c:pt idx="7">
                  <c:v>0</c:v>
                </c:pt>
                <c:pt idx="8">
                  <c:v>0</c:v>
                </c:pt>
                <c:pt idx="9">
                  <c:v>0</c:v>
                </c:pt>
                <c:pt idx="10">
                  <c:v>0</c:v>
                </c:pt>
                <c:pt idx="11">
                  <c:v>0</c:v>
                </c:pt>
                <c:pt idx="12">
                  <c:v>0</c:v>
                </c:pt>
                <c:pt idx="13">
                  <c:v>0</c:v>
                </c:pt>
                <c:pt idx="14">
                  <c:v>3.5765379113018615E-2</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8.5836909871244843E-3</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2.1459227467811259E-2</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1.43061516452075E-3</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1.43061516452075E-3</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1.4306151645207493E-2</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1.0014306151645192E-2</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1.43061516452075E-3</c:v>
                </c:pt>
                <c:pt idx="512">
                  <c:v>0</c:v>
                </c:pt>
                <c:pt idx="513">
                  <c:v>0</c:v>
                </c:pt>
                <c:pt idx="514">
                  <c:v>0</c:v>
                </c:pt>
                <c:pt idx="515">
                  <c:v>0</c:v>
                </c:pt>
                <c:pt idx="516">
                  <c:v>0</c:v>
                </c:pt>
                <c:pt idx="517">
                  <c:v>0</c:v>
                </c:pt>
                <c:pt idx="518">
                  <c:v>0</c:v>
                </c:pt>
                <c:pt idx="519">
                  <c:v>0</c:v>
                </c:pt>
                <c:pt idx="520">
                  <c:v>1.43061516452075E-3</c:v>
                </c:pt>
                <c:pt idx="521">
                  <c:v>0</c:v>
                </c:pt>
                <c:pt idx="522">
                  <c:v>0</c:v>
                </c:pt>
                <c:pt idx="523">
                  <c:v>1.43061516452075E-3</c:v>
                </c:pt>
                <c:pt idx="524">
                  <c:v>0</c:v>
                </c:pt>
                <c:pt idx="525">
                  <c:v>0</c:v>
                </c:pt>
                <c:pt idx="526">
                  <c:v>0</c:v>
                </c:pt>
                <c:pt idx="527">
                  <c:v>0</c:v>
                </c:pt>
                <c:pt idx="528">
                  <c:v>0</c:v>
                </c:pt>
                <c:pt idx="529">
                  <c:v>0</c:v>
                </c:pt>
                <c:pt idx="530">
                  <c:v>1.43061516452075E-3</c:v>
                </c:pt>
                <c:pt idx="531">
                  <c:v>0</c:v>
                </c:pt>
                <c:pt idx="532">
                  <c:v>1.2875536480686695E-2</c:v>
                </c:pt>
                <c:pt idx="533">
                  <c:v>1.8597997138769671E-2</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1.43061516452075E-3</c:v>
                </c:pt>
                <c:pt idx="562">
                  <c:v>0</c:v>
                </c:pt>
                <c:pt idx="563">
                  <c:v>0</c:v>
                </c:pt>
                <c:pt idx="564">
                  <c:v>0</c:v>
                </c:pt>
                <c:pt idx="565">
                  <c:v>0</c:v>
                </c:pt>
                <c:pt idx="566">
                  <c:v>0</c:v>
                </c:pt>
                <c:pt idx="567">
                  <c:v>0</c:v>
                </c:pt>
                <c:pt idx="568">
                  <c:v>0</c:v>
                </c:pt>
                <c:pt idx="569">
                  <c:v>1.43061516452075E-3</c:v>
                </c:pt>
                <c:pt idx="570">
                  <c:v>0</c:v>
                </c:pt>
                <c:pt idx="571">
                  <c:v>0</c:v>
                </c:pt>
                <c:pt idx="572">
                  <c:v>0</c:v>
                </c:pt>
                <c:pt idx="573">
                  <c:v>0</c:v>
                </c:pt>
                <c:pt idx="574">
                  <c:v>0</c:v>
                </c:pt>
                <c:pt idx="575">
                  <c:v>0</c:v>
                </c:pt>
                <c:pt idx="576">
                  <c:v>0</c:v>
                </c:pt>
                <c:pt idx="577">
                  <c:v>0</c:v>
                </c:pt>
                <c:pt idx="578">
                  <c:v>0</c:v>
                </c:pt>
                <c:pt idx="579">
                  <c:v>1.43061516452075E-3</c:v>
                </c:pt>
                <c:pt idx="580">
                  <c:v>0</c:v>
                </c:pt>
                <c:pt idx="581">
                  <c:v>0</c:v>
                </c:pt>
                <c:pt idx="582">
                  <c:v>1.43061516452075E-3</c:v>
                </c:pt>
                <c:pt idx="583">
                  <c:v>0</c:v>
                </c:pt>
                <c:pt idx="584">
                  <c:v>0</c:v>
                </c:pt>
                <c:pt idx="585">
                  <c:v>0</c:v>
                </c:pt>
                <c:pt idx="586">
                  <c:v>0</c:v>
                </c:pt>
                <c:pt idx="587">
                  <c:v>0</c:v>
                </c:pt>
                <c:pt idx="588">
                  <c:v>0</c:v>
                </c:pt>
                <c:pt idx="589">
                  <c:v>1.43061516452075E-3</c:v>
                </c:pt>
                <c:pt idx="590">
                  <c:v>0</c:v>
                </c:pt>
                <c:pt idx="591">
                  <c:v>0</c:v>
                </c:pt>
                <c:pt idx="592">
                  <c:v>0</c:v>
                </c:pt>
                <c:pt idx="593">
                  <c:v>0</c:v>
                </c:pt>
                <c:pt idx="594">
                  <c:v>0</c:v>
                </c:pt>
                <c:pt idx="595">
                  <c:v>0</c:v>
                </c:pt>
                <c:pt idx="596">
                  <c:v>0</c:v>
                </c:pt>
                <c:pt idx="597">
                  <c:v>0</c:v>
                </c:pt>
                <c:pt idx="598">
                  <c:v>0</c:v>
                </c:pt>
                <c:pt idx="599">
                  <c:v>2.7181688125894207E-2</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1.2875536480686695E-2</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1.0014306151645192E-2</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8.5836909871244843E-3</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8.5836909871244843E-3</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7.1530758226037239E-3</c:v>
                </c:pt>
                <c:pt idx="734">
                  <c:v>0</c:v>
                </c:pt>
                <c:pt idx="735">
                  <c:v>0</c:v>
                </c:pt>
                <c:pt idx="736">
                  <c:v>0</c:v>
                </c:pt>
                <c:pt idx="737">
                  <c:v>0</c:v>
                </c:pt>
                <c:pt idx="738">
                  <c:v>0</c:v>
                </c:pt>
                <c:pt idx="739">
                  <c:v>0</c:v>
                </c:pt>
                <c:pt idx="740">
                  <c:v>0</c:v>
                </c:pt>
                <c:pt idx="741">
                  <c:v>0</c:v>
                </c:pt>
                <c:pt idx="742">
                  <c:v>0</c:v>
                </c:pt>
                <c:pt idx="743">
                  <c:v>0</c:v>
                </c:pt>
                <c:pt idx="744">
                  <c:v>0</c:v>
                </c:pt>
                <c:pt idx="745">
                  <c:v>0</c:v>
                </c:pt>
                <c:pt idx="746">
                  <c:v>4.2918454935622517E-3</c:v>
                </c:pt>
                <c:pt idx="747">
                  <c:v>2.8612303290414882E-2</c:v>
                </c:pt>
                <c:pt idx="748">
                  <c:v>0</c:v>
                </c:pt>
                <c:pt idx="749">
                  <c:v>0</c:v>
                </c:pt>
                <c:pt idx="750">
                  <c:v>0</c:v>
                </c:pt>
                <c:pt idx="751">
                  <c:v>0</c:v>
                </c:pt>
                <c:pt idx="752">
                  <c:v>0</c:v>
                </c:pt>
                <c:pt idx="753">
                  <c:v>0</c:v>
                </c:pt>
                <c:pt idx="754">
                  <c:v>1.43061516452075E-3</c:v>
                </c:pt>
                <c:pt idx="755">
                  <c:v>0</c:v>
                </c:pt>
                <c:pt idx="756">
                  <c:v>0</c:v>
                </c:pt>
                <c:pt idx="757">
                  <c:v>0</c:v>
                </c:pt>
                <c:pt idx="758">
                  <c:v>1.5736766809728183E-2</c:v>
                </c:pt>
                <c:pt idx="759">
                  <c:v>0</c:v>
                </c:pt>
                <c:pt idx="760">
                  <c:v>4.2918454935622517E-3</c:v>
                </c:pt>
                <c:pt idx="761">
                  <c:v>0</c:v>
                </c:pt>
                <c:pt idx="762">
                  <c:v>5.7224606580829774E-3</c:v>
                </c:pt>
                <c:pt idx="763">
                  <c:v>0</c:v>
                </c:pt>
                <c:pt idx="764">
                  <c:v>0</c:v>
                </c:pt>
                <c:pt idx="765">
                  <c:v>0</c:v>
                </c:pt>
                <c:pt idx="766">
                  <c:v>0</c:v>
                </c:pt>
                <c:pt idx="767">
                  <c:v>0</c:v>
                </c:pt>
                <c:pt idx="768">
                  <c:v>0</c:v>
                </c:pt>
                <c:pt idx="769">
                  <c:v>0</c:v>
                </c:pt>
                <c:pt idx="770">
                  <c:v>0</c:v>
                </c:pt>
                <c:pt idx="771">
                  <c:v>0</c:v>
                </c:pt>
                <c:pt idx="772">
                  <c:v>0</c:v>
                </c:pt>
                <c:pt idx="773">
                  <c:v>4.2918454935622517E-3</c:v>
                </c:pt>
                <c:pt idx="774">
                  <c:v>2.0028612303290408E-2</c:v>
                </c:pt>
                <c:pt idx="775">
                  <c:v>1.5736766809728183E-2</c:v>
                </c:pt>
                <c:pt idx="776">
                  <c:v>1.1444921316166002E-2</c:v>
                </c:pt>
                <c:pt idx="777">
                  <c:v>7.1530758226037239E-3</c:v>
                </c:pt>
                <c:pt idx="778">
                  <c:v>0</c:v>
                </c:pt>
                <c:pt idx="779">
                  <c:v>2.8612303290414891E-3</c:v>
                </c:pt>
                <c:pt idx="780">
                  <c:v>0</c:v>
                </c:pt>
                <c:pt idx="781">
                  <c:v>0</c:v>
                </c:pt>
                <c:pt idx="782">
                  <c:v>0</c:v>
                </c:pt>
                <c:pt idx="783">
                  <c:v>0</c:v>
                </c:pt>
                <c:pt idx="784">
                  <c:v>0</c:v>
                </c:pt>
                <c:pt idx="785">
                  <c:v>0</c:v>
                </c:pt>
                <c:pt idx="786">
                  <c:v>0</c:v>
                </c:pt>
                <c:pt idx="787">
                  <c:v>0</c:v>
                </c:pt>
                <c:pt idx="788">
                  <c:v>0</c:v>
                </c:pt>
                <c:pt idx="789">
                  <c:v>0</c:v>
                </c:pt>
                <c:pt idx="790">
                  <c:v>0</c:v>
                </c:pt>
                <c:pt idx="791">
                  <c:v>1.43061516452075E-3</c:v>
                </c:pt>
                <c:pt idx="792">
                  <c:v>0</c:v>
                </c:pt>
                <c:pt idx="793">
                  <c:v>0</c:v>
                </c:pt>
                <c:pt idx="794">
                  <c:v>0</c:v>
                </c:pt>
                <c:pt idx="795">
                  <c:v>1.43061516452075E-3</c:v>
                </c:pt>
                <c:pt idx="796">
                  <c:v>1.43061516452075E-3</c:v>
                </c:pt>
                <c:pt idx="797">
                  <c:v>1.43061516452075E-3</c:v>
                </c:pt>
                <c:pt idx="798">
                  <c:v>0</c:v>
                </c:pt>
                <c:pt idx="799">
                  <c:v>0</c:v>
                </c:pt>
                <c:pt idx="800">
                  <c:v>0</c:v>
                </c:pt>
                <c:pt idx="801">
                  <c:v>0</c:v>
                </c:pt>
                <c:pt idx="802">
                  <c:v>0</c:v>
                </c:pt>
                <c:pt idx="803">
                  <c:v>0</c:v>
                </c:pt>
                <c:pt idx="804">
                  <c:v>0</c:v>
                </c:pt>
                <c:pt idx="805">
                  <c:v>0</c:v>
                </c:pt>
                <c:pt idx="806">
                  <c:v>5.7224606580829774E-3</c:v>
                </c:pt>
                <c:pt idx="807">
                  <c:v>2.8612303290414891E-3</c:v>
                </c:pt>
                <c:pt idx="808">
                  <c:v>0</c:v>
                </c:pt>
                <c:pt idx="809">
                  <c:v>1.43061516452075E-3</c:v>
                </c:pt>
                <c:pt idx="810">
                  <c:v>2.0028612303290408E-2</c:v>
                </c:pt>
                <c:pt idx="811">
                  <c:v>3.5765379113018615E-2</c:v>
                </c:pt>
                <c:pt idx="812">
                  <c:v>8.5836909871244843E-3</c:v>
                </c:pt>
                <c:pt idx="813">
                  <c:v>5.7224606580829774E-3</c:v>
                </c:pt>
                <c:pt idx="814">
                  <c:v>0</c:v>
                </c:pt>
                <c:pt idx="815">
                  <c:v>0</c:v>
                </c:pt>
                <c:pt idx="816">
                  <c:v>0</c:v>
                </c:pt>
                <c:pt idx="817">
                  <c:v>1.43061516452075E-3</c:v>
                </c:pt>
                <c:pt idx="818">
                  <c:v>0</c:v>
                </c:pt>
                <c:pt idx="819">
                  <c:v>1.43061516452075E-3</c:v>
                </c:pt>
                <c:pt idx="820">
                  <c:v>0</c:v>
                </c:pt>
                <c:pt idx="821">
                  <c:v>2.0028612303290408E-2</c:v>
                </c:pt>
                <c:pt idx="822">
                  <c:v>0</c:v>
                </c:pt>
                <c:pt idx="823">
                  <c:v>0</c:v>
                </c:pt>
                <c:pt idx="824">
                  <c:v>0</c:v>
                </c:pt>
                <c:pt idx="825">
                  <c:v>0</c:v>
                </c:pt>
                <c:pt idx="826">
                  <c:v>0</c:v>
                </c:pt>
                <c:pt idx="827">
                  <c:v>0</c:v>
                </c:pt>
                <c:pt idx="828">
                  <c:v>0</c:v>
                </c:pt>
                <c:pt idx="829">
                  <c:v>0</c:v>
                </c:pt>
                <c:pt idx="830">
                  <c:v>0</c:v>
                </c:pt>
                <c:pt idx="831">
                  <c:v>2.0028612303290408E-2</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5.7224606580829774E-3</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2.8612303290414891E-3</c:v>
                </c:pt>
                <c:pt idx="953">
                  <c:v>0</c:v>
                </c:pt>
                <c:pt idx="954">
                  <c:v>0</c:v>
                </c:pt>
                <c:pt idx="955">
                  <c:v>0</c:v>
                </c:pt>
                <c:pt idx="956">
                  <c:v>0</c:v>
                </c:pt>
                <c:pt idx="957">
                  <c:v>0</c:v>
                </c:pt>
                <c:pt idx="958">
                  <c:v>0</c:v>
                </c:pt>
                <c:pt idx="959">
                  <c:v>0</c:v>
                </c:pt>
                <c:pt idx="960">
                  <c:v>0</c:v>
                </c:pt>
                <c:pt idx="961">
                  <c:v>0</c:v>
                </c:pt>
                <c:pt idx="962">
                  <c:v>0</c:v>
                </c:pt>
                <c:pt idx="963">
                  <c:v>0</c:v>
                </c:pt>
                <c:pt idx="964">
                  <c:v>5.7224606580829774E-3</c:v>
                </c:pt>
                <c:pt idx="965">
                  <c:v>0</c:v>
                </c:pt>
                <c:pt idx="966">
                  <c:v>0</c:v>
                </c:pt>
                <c:pt idx="967">
                  <c:v>0</c:v>
                </c:pt>
                <c:pt idx="968">
                  <c:v>0</c:v>
                </c:pt>
                <c:pt idx="969">
                  <c:v>5.7224606580829774E-3</c:v>
                </c:pt>
                <c:pt idx="970">
                  <c:v>0</c:v>
                </c:pt>
                <c:pt idx="971">
                  <c:v>0</c:v>
                </c:pt>
                <c:pt idx="972">
                  <c:v>0</c:v>
                </c:pt>
                <c:pt idx="973">
                  <c:v>1.5736766809728183E-2</c:v>
                </c:pt>
                <c:pt idx="974">
                  <c:v>1.0014306151645192E-2</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1.43061516452075E-3</c:v>
                </c:pt>
                <c:pt idx="1014">
                  <c:v>0</c:v>
                </c:pt>
                <c:pt idx="1015">
                  <c:v>0</c:v>
                </c:pt>
                <c:pt idx="1016">
                  <c:v>0</c:v>
                </c:pt>
                <c:pt idx="1017">
                  <c:v>0</c:v>
                </c:pt>
                <c:pt idx="1018">
                  <c:v>1.43061516452075E-3</c:v>
                </c:pt>
                <c:pt idx="1019">
                  <c:v>0</c:v>
                </c:pt>
                <c:pt idx="1020">
                  <c:v>0</c:v>
                </c:pt>
                <c:pt idx="1021">
                  <c:v>0</c:v>
                </c:pt>
                <c:pt idx="1022">
                  <c:v>0</c:v>
                </c:pt>
                <c:pt idx="1023">
                  <c:v>0</c:v>
                </c:pt>
                <c:pt idx="1024">
                  <c:v>1.43061516452075E-3</c:v>
                </c:pt>
                <c:pt idx="1025">
                  <c:v>0</c:v>
                </c:pt>
                <c:pt idx="1026">
                  <c:v>0</c:v>
                </c:pt>
                <c:pt idx="1027">
                  <c:v>0</c:v>
                </c:pt>
                <c:pt idx="1028">
                  <c:v>0</c:v>
                </c:pt>
                <c:pt idx="1029">
                  <c:v>0</c:v>
                </c:pt>
                <c:pt idx="1030">
                  <c:v>0</c:v>
                </c:pt>
                <c:pt idx="1031">
                  <c:v>1.43061516452075E-3</c:v>
                </c:pt>
                <c:pt idx="1032">
                  <c:v>7.1530758226037239E-3</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1.43061516452075E-3</c:v>
                </c:pt>
                <c:pt idx="1054">
                  <c:v>2.8612303290414882E-2</c:v>
                </c:pt>
                <c:pt idx="1055">
                  <c:v>1.43061516452075E-3</c:v>
                </c:pt>
                <c:pt idx="1056">
                  <c:v>0</c:v>
                </c:pt>
                <c:pt idx="1057">
                  <c:v>1.43061516452075E-3</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1.43061516452075E-3</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1.43061516452075E-3</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3.0042918454935702E-2</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1.43061516452075E-3</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1.43061516452075E-3</c:v>
                </c:pt>
                <c:pt idx="1256">
                  <c:v>0</c:v>
                </c:pt>
                <c:pt idx="1257">
                  <c:v>0</c:v>
                </c:pt>
                <c:pt idx="1258">
                  <c:v>0</c:v>
                </c:pt>
                <c:pt idx="1259">
                  <c:v>1.43061516452075E-3</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3.7195994277539404E-2</c:v>
                </c:pt>
                <c:pt idx="1296">
                  <c:v>1.43061516452075E-3</c:v>
                </c:pt>
                <c:pt idx="1297">
                  <c:v>0</c:v>
                </c:pt>
                <c:pt idx="1298">
                  <c:v>5.7224606580829774E-3</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1.43061516452075E-3</c:v>
                </c:pt>
                <c:pt idx="1320">
                  <c:v>0</c:v>
                </c:pt>
                <c:pt idx="1321">
                  <c:v>1.1444921316166002E-2</c:v>
                </c:pt>
                <c:pt idx="1322">
                  <c:v>3.7195994277539404E-2</c:v>
                </c:pt>
                <c:pt idx="1323">
                  <c:v>4.2918454935622517E-3</c:v>
                </c:pt>
                <c:pt idx="1324">
                  <c:v>0</c:v>
                </c:pt>
                <c:pt idx="1325">
                  <c:v>0</c:v>
                </c:pt>
                <c:pt idx="1326">
                  <c:v>0</c:v>
                </c:pt>
                <c:pt idx="1327">
                  <c:v>0</c:v>
                </c:pt>
                <c:pt idx="1328">
                  <c:v>0</c:v>
                </c:pt>
                <c:pt idx="1329">
                  <c:v>0</c:v>
                </c:pt>
                <c:pt idx="1330">
                  <c:v>0</c:v>
                </c:pt>
                <c:pt idx="1331">
                  <c:v>0</c:v>
                </c:pt>
                <c:pt idx="1332">
                  <c:v>2.8612303290414891E-3</c:v>
                </c:pt>
                <c:pt idx="1333">
                  <c:v>0</c:v>
                </c:pt>
                <c:pt idx="1334">
                  <c:v>0</c:v>
                </c:pt>
                <c:pt idx="1335">
                  <c:v>0</c:v>
                </c:pt>
                <c:pt idx="1336">
                  <c:v>0</c:v>
                </c:pt>
                <c:pt idx="1337">
                  <c:v>0</c:v>
                </c:pt>
                <c:pt idx="1338">
                  <c:v>0</c:v>
                </c:pt>
                <c:pt idx="1339">
                  <c:v>0</c:v>
                </c:pt>
                <c:pt idx="1340">
                  <c:v>0</c:v>
                </c:pt>
                <c:pt idx="1341">
                  <c:v>0</c:v>
                </c:pt>
                <c:pt idx="1342">
                  <c:v>1.43061516452075E-3</c:v>
                </c:pt>
                <c:pt idx="1343">
                  <c:v>1.43061516452075E-3</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2.8612303290414891E-3</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8.5836909871244843E-3</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2.8612303290414891E-3</c:v>
                </c:pt>
                <c:pt idx="1443">
                  <c:v>2.8612303290414891E-3</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8.5836909871244843E-3</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8.5836909871244843E-3</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5.7224606580829774E-3</c:v>
                </c:pt>
                <c:pt idx="1543">
                  <c:v>2.8612303290414891E-3</c:v>
                </c:pt>
                <c:pt idx="1544">
                  <c:v>5.7224606580829774E-3</c:v>
                </c:pt>
                <c:pt idx="1545">
                  <c:v>4.2918454935622517E-3</c:v>
                </c:pt>
                <c:pt idx="1546">
                  <c:v>5.7224606580829774E-3</c:v>
                </c:pt>
                <c:pt idx="1547">
                  <c:v>5.7224606580829774E-3</c:v>
                </c:pt>
                <c:pt idx="1548">
                  <c:v>2.8612303290414891E-3</c:v>
                </c:pt>
                <c:pt idx="1549">
                  <c:v>4.2918454935622517E-3</c:v>
                </c:pt>
                <c:pt idx="1550">
                  <c:v>2.8612303290414891E-3</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1.43061516452075E-3</c:v>
                </c:pt>
                <c:pt idx="1579">
                  <c:v>0</c:v>
                </c:pt>
                <c:pt idx="1580">
                  <c:v>0</c:v>
                </c:pt>
                <c:pt idx="1581">
                  <c:v>0</c:v>
                </c:pt>
                <c:pt idx="1582">
                  <c:v>0</c:v>
                </c:pt>
                <c:pt idx="1583">
                  <c:v>0</c:v>
                </c:pt>
                <c:pt idx="1584">
                  <c:v>0</c:v>
                </c:pt>
                <c:pt idx="1585">
                  <c:v>1.43061516452075E-3</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2.0028612303290408E-2</c:v>
                </c:pt>
                <c:pt idx="1730">
                  <c:v>2.0028612303290408E-2</c:v>
                </c:pt>
                <c:pt idx="1731">
                  <c:v>1.1444921316166002E-2</c:v>
                </c:pt>
                <c:pt idx="1732">
                  <c:v>0</c:v>
                </c:pt>
                <c:pt idx="1733">
                  <c:v>2.0028612303290408E-2</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2.0028612303290408E-2</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2.8612303290414891E-3</c:v>
                </c:pt>
                <c:pt idx="1789">
                  <c:v>0</c:v>
                </c:pt>
                <c:pt idx="1790">
                  <c:v>1.43061516452075E-3</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2.8612303290414891E-3</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1.43061516452075E-3</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2.1459227467811259E-2</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1.43061516452075E-3</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1.43061516452075E-3</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1.43061516452075E-3</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3.8626609442060089E-2</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1.43061516452075E-3</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1.43061516452075E-3</c:v>
                </c:pt>
                <c:pt idx="2304">
                  <c:v>0</c:v>
                </c:pt>
                <c:pt idx="2305">
                  <c:v>0</c:v>
                </c:pt>
                <c:pt idx="2306">
                  <c:v>0</c:v>
                </c:pt>
                <c:pt idx="2307">
                  <c:v>0</c:v>
                </c:pt>
                <c:pt idx="2308">
                  <c:v>0</c:v>
                </c:pt>
                <c:pt idx="2309">
                  <c:v>0</c:v>
                </c:pt>
                <c:pt idx="2310">
                  <c:v>0</c:v>
                </c:pt>
                <c:pt idx="2311">
                  <c:v>0</c:v>
                </c:pt>
                <c:pt idx="2312">
                  <c:v>0</c:v>
                </c:pt>
                <c:pt idx="2313">
                  <c:v>0</c:v>
                </c:pt>
                <c:pt idx="2314">
                  <c:v>0</c:v>
                </c:pt>
                <c:pt idx="2315">
                  <c:v>1.43061516452075E-3</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4.2918454935622517E-3</c:v>
                </c:pt>
                <c:pt idx="2337">
                  <c:v>0</c:v>
                </c:pt>
                <c:pt idx="2338">
                  <c:v>1.43061516452075E-3</c:v>
                </c:pt>
                <c:pt idx="2339">
                  <c:v>0</c:v>
                </c:pt>
                <c:pt idx="2340">
                  <c:v>0</c:v>
                </c:pt>
                <c:pt idx="2341">
                  <c:v>0</c:v>
                </c:pt>
                <c:pt idx="2342">
                  <c:v>0</c:v>
                </c:pt>
                <c:pt idx="2343">
                  <c:v>1.43061516452075E-3</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7.1530758226037239E-3</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2.8612303290414891E-3</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8.5836909871244843E-3</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numCache>
            </c:numRef>
          </c:yVal>
        </c:ser>
        <c:axId val="70201344"/>
        <c:axId val="70202880"/>
      </c:scatterChart>
      <c:valAx>
        <c:axId val="70201344"/>
        <c:scaling>
          <c:orientation val="minMax"/>
        </c:scaling>
        <c:axPos val="b"/>
        <c:majorTickMark val="none"/>
        <c:tickLblPos val="nextTo"/>
        <c:crossAx val="70202880"/>
        <c:crosses val="autoZero"/>
        <c:crossBetween val="midCat"/>
      </c:valAx>
      <c:valAx>
        <c:axId val="70202880"/>
        <c:scaling>
          <c:orientation val="minMax"/>
        </c:scaling>
        <c:axPos val="l"/>
        <c:numFmt formatCode="General" sourceLinked="1"/>
        <c:majorTickMark val="none"/>
        <c:tickLblPos val="nextTo"/>
        <c:crossAx val="70201344"/>
        <c:crosses val="autoZero"/>
        <c:crossBetween val="midCat"/>
      </c:valAx>
      <c:spPr>
        <a:noFill/>
        <a:ln>
          <a:noFill/>
        </a:ln>
      </c:spPr>
    </c:plotArea>
    <c:legend>
      <c:legendPos val="b"/>
      <c:legendEntry>
        <c:idx val="0"/>
        <c:txPr>
          <a:bodyPr/>
          <a:lstStyle/>
          <a:p>
            <a:pPr>
              <a:defRPr sz="1800" b="1">
                <a:solidFill>
                  <a:schemeClr val="bg1"/>
                </a:solidFill>
                <a:latin typeface="Maiandra GD" pitchFamily="34" charset="0"/>
              </a:defRPr>
            </a:pPr>
            <a:endParaRPr lang="en-US"/>
          </a:p>
        </c:txPr>
      </c:legendEntry>
      <c:legendEntry>
        <c:idx val="1"/>
        <c:txPr>
          <a:bodyPr/>
          <a:lstStyle/>
          <a:p>
            <a:pPr>
              <a:defRPr sz="1800" b="1">
                <a:solidFill>
                  <a:schemeClr val="bg1"/>
                </a:solidFill>
                <a:latin typeface="Calibri" pitchFamily="34" charset="0"/>
                <a:cs typeface="B Koodak" pitchFamily="2" charset="-78"/>
              </a:defRPr>
            </a:pPr>
            <a:endParaRPr lang="en-US"/>
          </a:p>
        </c:txPr>
      </c:legendEntry>
      <c:layout/>
      <c:spPr>
        <a:solidFill>
          <a:srgbClr val="FFFFFF"/>
        </a:solidFill>
        <a:ln>
          <a:noFill/>
        </a:ln>
      </c:spPr>
      <c:txPr>
        <a:bodyPr/>
        <a:lstStyle/>
        <a:p>
          <a:pPr>
            <a:defRPr sz="1800" b="1">
              <a:solidFill>
                <a:schemeClr val="bg1"/>
              </a:solidFill>
              <a:latin typeface="Calibri" pitchFamily="34" charset="0"/>
            </a:defRPr>
          </a:pPr>
          <a:endParaRPr lang="en-US"/>
        </a:p>
      </c:txPr>
    </c:legend>
    <c:plotVisOnly val="1"/>
  </c:chart>
  <c:spPr>
    <a:noFill/>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884471616481949"/>
          <c:y val="4.6243050074130085E-2"/>
          <c:w val="0.75092191839502953"/>
          <c:h val="0.71651592489776317"/>
        </c:manualLayout>
      </c:layout>
      <c:lineChart>
        <c:grouping val="standard"/>
        <c:ser>
          <c:idx val="2"/>
          <c:order val="0"/>
          <c:tx>
            <c:strRef>
              <c:f>Outlier_charts!$L$67</c:f>
              <c:strCache>
                <c:ptCount val="1"/>
                <c:pt idx="0">
                  <c:v>Dic </c:v>
                </c:pt>
              </c:strCache>
            </c:strRef>
          </c:tx>
          <c:spPr>
            <a:ln w="12700"/>
          </c:spPr>
          <c:marker>
            <c:symbol val="x"/>
            <c:size val="4"/>
            <c:spPr>
              <a:ln w="12700"/>
            </c:spPr>
          </c:marker>
          <c:cat>
            <c:numRef>
              <c:f>Outlier_charts!$A$68:$A$108</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Outlier_charts!$L$68:$L$108</c:f>
              <c:numCache>
                <c:formatCode>General</c:formatCode>
                <c:ptCount val="41"/>
                <c:pt idx="0">
                  <c:v>0.15912080786250399</c:v>
                </c:pt>
                <c:pt idx="1">
                  <c:v>0.15940333679370591</c:v>
                </c:pt>
                <c:pt idx="2">
                  <c:v>0.161742518080254</c:v>
                </c:pt>
                <c:pt idx="3">
                  <c:v>0.18013332267795501</c:v>
                </c:pt>
                <c:pt idx="4">
                  <c:v>0.18169826790487201</c:v>
                </c:pt>
                <c:pt idx="5">
                  <c:v>0.1777996324272913</c:v>
                </c:pt>
                <c:pt idx="6">
                  <c:v>0.17709416505515599</c:v>
                </c:pt>
                <c:pt idx="7">
                  <c:v>0.17709416505515599</c:v>
                </c:pt>
                <c:pt idx="8">
                  <c:v>0.17709416505515599</c:v>
                </c:pt>
                <c:pt idx="9">
                  <c:v>0.17803313219130706</c:v>
                </c:pt>
                <c:pt idx="10">
                  <c:v>0.17803313219130706</c:v>
                </c:pt>
                <c:pt idx="11">
                  <c:v>0.17720239491197068</c:v>
                </c:pt>
                <c:pt idx="12">
                  <c:v>0.19545636316593956</c:v>
                </c:pt>
                <c:pt idx="13">
                  <c:v>0.19545636316593956</c:v>
                </c:pt>
                <c:pt idx="14">
                  <c:v>0.18557981995606199</c:v>
                </c:pt>
                <c:pt idx="15">
                  <c:v>0.1712941056703485</c:v>
                </c:pt>
                <c:pt idx="16">
                  <c:v>0.1712941056703485</c:v>
                </c:pt>
                <c:pt idx="17">
                  <c:v>0.1712941056703485</c:v>
                </c:pt>
                <c:pt idx="18">
                  <c:v>0.1712941056703485</c:v>
                </c:pt>
                <c:pt idx="19">
                  <c:v>0.1712941056703485</c:v>
                </c:pt>
                <c:pt idx="20">
                  <c:v>0.17356167936649344</c:v>
                </c:pt>
                <c:pt idx="21">
                  <c:v>0.17543584268643991</c:v>
                </c:pt>
                <c:pt idx="22">
                  <c:v>0.17543584268643991</c:v>
                </c:pt>
                <c:pt idx="23">
                  <c:v>0.17543584268643991</c:v>
                </c:pt>
                <c:pt idx="24">
                  <c:v>0.17543584268643991</c:v>
                </c:pt>
                <c:pt idx="25">
                  <c:v>0.17543584268643991</c:v>
                </c:pt>
                <c:pt idx="26">
                  <c:v>0.17543584268643991</c:v>
                </c:pt>
                <c:pt idx="27">
                  <c:v>0.17543584268643991</c:v>
                </c:pt>
                <c:pt idx="28">
                  <c:v>0.16916803641863301</c:v>
                </c:pt>
                <c:pt idx="29">
                  <c:v>0.16916803641863301</c:v>
                </c:pt>
                <c:pt idx="30">
                  <c:v>0.16472359197418887</c:v>
                </c:pt>
                <c:pt idx="31">
                  <c:v>0.16307750143920888</c:v>
                </c:pt>
                <c:pt idx="32">
                  <c:v>0.16307750143920888</c:v>
                </c:pt>
                <c:pt idx="33">
                  <c:v>0.16307750143920888</c:v>
                </c:pt>
                <c:pt idx="34">
                  <c:v>0.16431206934044401</c:v>
                </c:pt>
                <c:pt idx="35">
                  <c:v>0.16431206934044401</c:v>
                </c:pt>
                <c:pt idx="36">
                  <c:v>0.16431206934044401</c:v>
                </c:pt>
                <c:pt idx="37">
                  <c:v>0.16431206934044401</c:v>
                </c:pt>
                <c:pt idx="38">
                  <c:v>0.16353234224492699</c:v>
                </c:pt>
                <c:pt idx="39">
                  <c:v>0.15569309874610968</c:v>
                </c:pt>
                <c:pt idx="40">
                  <c:v>0.15445853084487568</c:v>
                </c:pt>
              </c:numCache>
            </c:numRef>
          </c:val>
        </c:ser>
        <c:ser>
          <c:idx val="1"/>
          <c:order val="1"/>
          <c:tx>
            <c:strRef>
              <c:f>Outlier_charts!$K$67</c:f>
              <c:strCache>
                <c:ptCount val="1"/>
                <c:pt idx="0">
                  <c:v>Omit Outliers </c:v>
                </c:pt>
              </c:strCache>
            </c:strRef>
          </c:tx>
          <c:spPr>
            <a:ln w="12700"/>
          </c:spPr>
          <c:marker>
            <c:symbol val="circle"/>
            <c:size val="3"/>
            <c:spPr>
              <a:ln w="12700"/>
            </c:spPr>
          </c:marker>
          <c:cat>
            <c:numRef>
              <c:f>Outlier_charts!$A$68:$A$108</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Outlier_charts!$K$68:$K$108</c:f>
              <c:numCache>
                <c:formatCode>General</c:formatCode>
                <c:ptCount val="41"/>
                <c:pt idx="0">
                  <c:v>0.15912080786250399</c:v>
                </c:pt>
                <c:pt idx="1">
                  <c:v>0.1565543339447025</c:v>
                </c:pt>
                <c:pt idx="2">
                  <c:v>0.15772392458797677</c:v>
                </c:pt>
                <c:pt idx="3">
                  <c:v>0.15772392458797677</c:v>
                </c:pt>
                <c:pt idx="4">
                  <c:v>0.16054082599642699</c:v>
                </c:pt>
                <c:pt idx="5">
                  <c:v>0.15859150825763599</c:v>
                </c:pt>
                <c:pt idx="6">
                  <c:v>0.15964970931583741</c:v>
                </c:pt>
                <c:pt idx="7">
                  <c:v>0.15964970931583741</c:v>
                </c:pt>
                <c:pt idx="8">
                  <c:v>0.15964970931583741</c:v>
                </c:pt>
                <c:pt idx="9">
                  <c:v>0.161652839206291</c:v>
                </c:pt>
                <c:pt idx="10">
                  <c:v>0.161652839206291</c:v>
                </c:pt>
                <c:pt idx="11">
                  <c:v>0.167322179256223</c:v>
                </c:pt>
                <c:pt idx="12">
                  <c:v>0.17446503639908056</c:v>
                </c:pt>
                <c:pt idx="13">
                  <c:v>0.17068253048891488</c:v>
                </c:pt>
                <c:pt idx="14">
                  <c:v>0.16793120773759262</c:v>
                </c:pt>
                <c:pt idx="15">
                  <c:v>0.15483596964235399</c:v>
                </c:pt>
                <c:pt idx="16">
                  <c:v>0.15483596964235399</c:v>
                </c:pt>
                <c:pt idx="17">
                  <c:v>0.15366637899907901</c:v>
                </c:pt>
                <c:pt idx="18">
                  <c:v>0.15366637899907901</c:v>
                </c:pt>
                <c:pt idx="19">
                  <c:v>0.15366637899907901</c:v>
                </c:pt>
                <c:pt idx="20">
                  <c:v>0.15321286425985001</c:v>
                </c:pt>
                <c:pt idx="21">
                  <c:v>0.15294512664271556</c:v>
                </c:pt>
                <c:pt idx="22">
                  <c:v>0.14647536574257441</c:v>
                </c:pt>
                <c:pt idx="23">
                  <c:v>0.14647536574257441</c:v>
                </c:pt>
                <c:pt idx="24">
                  <c:v>0.14647536574257441</c:v>
                </c:pt>
                <c:pt idx="25">
                  <c:v>0.14647536574257441</c:v>
                </c:pt>
                <c:pt idx="26">
                  <c:v>0.14647536574257441</c:v>
                </c:pt>
                <c:pt idx="27">
                  <c:v>0.14647536574257441</c:v>
                </c:pt>
                <c:pt idx="28">
                  <c:v>0.13963775890496788</c:v>
                </c:pt>
                <c:pt idx="29">
                  <c:v>0.13963775890496788</c:v>
                </c:pt>
                <c:pt idx="30">
                  <c:v>0.14111924038644977</c:v>
                </c:pt>
                <c:pt idx="31">
                  <c:v>0.13947314985147091</c:v>
                </c:pt>
                <c:pt idx="32">
                  <c:v>0.13947314985147091</c:v>
                </c:pt>
                <c:pt idx="33">
                  <c:v>0.13947314985147091</c:v>
                </c:pt>
                <c:pt idx="34">
                  <c:v>0.14070771775270399</c:v>
                </c:pt>
                <c:pt idx="35">
                  <c:v>0.14070771775270399</c:v>
                </c:pt>
                <c:pt idx="36">
                  <c:v>0.14070771775270399</c:v>
                </c:pt>
                <c:pt idx="37">
                  <c:v>0.14070771775270399</c:v>
                </c:pt>
                <c:pt idx="38">
                  <c:v>0.13797867291839597</c:v>
                </c:pt>
                <c:pt idx="39">
                  <c:v>0.14025763272927141</c:v>
                </c:pt>
                <c:pt idx="40">
                  <c:v>0.13778849692680256</c:v>
                </c:pt>
              </c:numCache>
            </c:numRef>
          </c:val>
        </c:ser>
        <c:marker val="1"/>
        <c:axId val="82772736"/>
        <c:axId val="82788352"/>
      </c:lineChart>
      <c:catAx>
        <c:axId val="82772736"/>
        <c:scaling>
          <c:orientation val="minMax"/>
        </c:scaling>
        <c:axPos val="b"/>
        <c:title>
          <c:tx>
            <c:rich>
              <a:bodyPr/>
              <a:lstStyle/>
              <a:p>
                <a:pPr>
                  <a:defRPr>
                    <a:latin typeface="Maiandra GD" pitchFamily="34" charset="0"/>
                  </a:defRPr>
                </a:pPr>
                <a:r>
                  <a:rPr lang="fa-IR" b="0" dirty="0">
                    <a:latin typeface="Maiandra GD" pitchFamily="34" charset="0"/>
                    <a:cs typeface="B Koodak" pitchFamily="2" charset="-78"/>
                  </a:rPr>
                  <a:t>تعداد برون‌هشته</a:t>
                </a:r>
                <a:endParaRPr lang="en-US" b="0" dirty="0">
                  <a:latin typeface="Maiandra GD" pitchFamily="34" charset="0"/>
                  <a:cs typeface="B Koodak" pitchFamily="2" charset="-78"/>
                </a:endParaRPr>
              </a:p>
            </c:rich>
          </c:tx>
          <c:layout>
            <c:manualLayout>
              <c:xMode val="edge"/>
              <c:yMode val="edge"/>
              <c:x val="0.47791964576873197"/>
              <c:y val="0.84216923757222151"/>
            </c:manualLayout>
          </c:layout>
        </c:title>
        <c:numFmt formatCode="General" sourceLinked="1"/>
        <c:tickLblPos val="nextTo"/>
        <c:txPr>
          <a:bodyPr/>
          <a:lstStyle/>
          <a:p>
            <a:pPr>
              <a:defRPr sz="1000"/>
            </a:pPr>
            <a:endParaRPr lang="en-US"/>
          </a:p>
        </c:txPr>
        <c:crossAx val="82788352"/>
        <c:crosses val="autoZero"/>
        <c:auto val="1"/>
        <c:lblAlgn val="ctr"/>
        <c:lblOffset val="100"/>
        <c:tickLblSkip val="4"/>
        <c:tickMarkSkip val="3"/>
      </c:catAx>
      <c:valAx>
        <c:axId val="82788352"/>
        <c:scaling>
          <c:orientation val="minMax"/>
          <c:max val="0.2"/>
          <c:min val="0.11"/>
        </c:scaling>
        <c:axPos val="l"/>
        <c:title>
          <c:tx>
            <c:rich>
              <a:bodyPr/>
              <a:lstStyle/>
              <a:p>
                <a:pPr>
                  <a:defRPr/>
                </a:pPr>
                <a:r>
                  <a:rPr lang="en-US"/>
                  <a:t>MAP</a:t>
                </a:r>
              </a:p>
            </c:rich>
          </c:tx>
          <c:layout/>
        </c:title>
        <c:numFmt formatCode="General" sourceLinked="1"/>
        <c:tickLblPos val="nextTo"/>
        <c:txPr>
          <a:bodyPr/>
          <a:lstStyle/>
          <a:p>
            <a:pPr>
              <a:defRPr sz="1000"/>
            </a:pPr>
            <a:endParaRPr lang="en-US"/>
          </a:p>
        </c:txPr>
        <c:crossAx val="82772736"/>
        <c:crosses val="autoZero"/>
        <c:crossBetween val="between"/>
        <c:majorUnit val="2.0000000000000011E-2"/>
      </c:valAx>
    </c:plotArea>
    <c:legend>
      <c:legendPos val="r"/>
      <c:layout>
        <c:manualLayout>
          <c:xMode val="edge"/>
          <c:yMode val="edge"/>
          <c:x val="0.76237977756596775"/>
          <c:y val="0.57766238147698457"/>
          <c:w val="0.23248600174978129"/>
          <c:h val="0.18361548388350807"/>
        </c:manualLayout>
      </c:layout>
      <c:txPr>
        <a:bodyPr/>
        <a:lstStyle/>
        <a:p>
          <a:pPr rtl="0">
            <a:defRPr sz="700">
              <a:solidFill>
                <a:schemeClr val="bg1"/>
              </a:solidFill>
            </a:defRPr>
          </a:pPr>
          <a:endParaRPr lang="en-US"/>
        </a:p>
      </c:txPr>
    </c:legend>
    <c:plotVisOnly val="1"/>
  </c:chart>
  <c:txPr>
    <a:bodyPr/>
    <a:lstStyle/>
    <a:p>
      <a:pPr>
        <a:defRPr sz="1200">
          <a:latin typeface="Maiandra GD" pitchFamily="34"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08730100326244"/>
          <c:y val="7.4206235584188429E-2"/>
          <c:w val="0.79441729830500152"/>
          <c:h val="0.74086614173228238"/>
        </c:manualLayout>
      </c:layout>
      <c:lineChart>
        <c:grouping val="standard"/>
        <c:ser>
          <c:idx val="3"/>
          <c:order val="0"/>
          <c:tx>
            <c:strRef>
              <c:f>Dic_charts!$F$3</c:f>
              <c:strCache>
                <c:ptCount val="1"/>
                <c:pt idx="0">
                  <c:v>Dic_CC</c:v>
                </c:pt>
              </c:strCache>
            </c:strRef>
          </c:tx>
          <c:spPr>
            <a:ln w="12700">
              <a:solidFill>
                <a:srgbClr val="BE4B48"/>
              </a:solidFill>
            </a:ln>
          </c:spPr>
          <c:marker>
            <c:symbol val="square"/>
            <c:size val="5"/>
            <c:spPr>
              <a:solidFill>
                <a:srgbClr val="BE4B48"/>
              </a:solidFill>
              <a:ln w="12700">
                <a:solidFill>
                  <a:srgbClr val="BE4B48"/>
                </a:solidFill>
              </a:ln>
            </c:spPr>
          </c:marker>
          <c:val>
            <c:numRef>
              <c:f>Dic_charts!$F$4:$F$13</c:f>
              <c:numCache>
                <c:formatCode>General</c:formatCode>
                <c:ptCount val="10"/>
                <c:pt idx="0">
                  <c:v>0.19038105813002101</c:v>
                </c:pt>
                <c:pt idx="1">
                  <c:v>0.190912220089755</c:v>
                </c:pt>
                <c:pt idx="2">
                  <c:v>0.18867904220539999</c:v>
                </c:pt>
                <c:pt idx="3">
                  <c:v>0.17754594250087352</c:v>
                </c:pt>
                <c:pt idx="4">
                  <c:v>0.18102930217470892</c:v>
                </c:pt>
                <c:pt idx="5">
                  <c:v>0.17701707101962041</c:v>
                </c:pt>
                <c:pt idx="6">
                  <c:v>0.17395451087731303</c:v>
                </c:pt>
                <c:pt idx="7">
                  <c:v>0.17890053147450899</c:v>
                </c:pt>
                <c:pt idx="8">
                  <c:v>0.17484409408473844</c:v>
                </c:pt>
                <c:pt idx="9">
                  <c:v>0.17457958245476499</c:v>
                </c:pt>
              </c:numCache>
            </c:numRef>
          </c:val>
        </c:ser>
        <c:ser>
          <c:idx val="5"/>
          <c:order val="1"/>
          <c:tx>
            <c:strRef>
              <c:f>Dic_charts!$I$3</c:f>
              <c:strCache>
                <c:ptCount val="1"/>
                <c:pt idx="0">
                  <c:v>Dic&amp;CC </c:v>
                </c:pt>
              </c:strCache>
            </c:strRef>
          </c:tx>
          <c:spPr>
            <a:ln w="12700">
              <a:solidFill>
                <a:srgbClr val="98B954"/>
              </a:solidFill>
              <a:prstDash val="solid"/>
            </a:ln>
          </c:spPr>
          <c:marker>
            <c:symbol val="triangle"/>
            <c:size val="5"/>
            <c:spPr>
              <a:solidFill>
                <a:srgbClr val="98B954"/>
              </a:solidFill>
              <a:ln w="12700">
                <a:solidFill>
                  <a:srgbClr val="98B954"/>
                </a:solidFill>
                <a:prstDash val="solid"/>
              </a:ln>
            </c:spPr>
          </c:marker>
          <c:val>
            <c:numRef>
              <c:f>Dic_charts!$I$4:$I$13</c:f>
              <c:numCache>
                <c:formatCode>General</c:formatCode>
                <c:ptCount val="10"/>
                <c:pt idx="0">
                  <c:v>0.163430944460556</c:v>
                </c:pt>
                <c:pt idx="1">
                  <c:v>0.16749740271278143</c:v>
                </c:pt>
                <c:pt idx="2">
                  <c:v>0.16265335487579699</c:v>
                </c:pt>
                <c:pt idx="3">
                  <c:v>0.15206562158467199</c:v>
                </c:pt>
                <c:pt idx="4">
                  <c:v>0.14664152642745401</c:v>
                </c:pt>
                <c:pt idx="5">
                  <c:v>0.14602316488577499</c:v>
                </c:pt>
                <c:pt idx="6">
                  <c:v>0.14577911134380001</c:v>
                </c:pt>
                <c:pt idx="7">
                  <c:v>0.14624584475257543</c:v>
                </c:pt>
                <c:pt idx="8">
                  <c:v>0.14889131964533592</c:v>
                </c:pt>
                <c:pt idx="9">
                  <c:v>0.15183536985390644</c:v>
                </c:pt>
              </c:numCache>
            </c:numRef>
          </c:val>
        </c:ser>
        <c:ser>
          <c:idx val="1"/>
          <c:order val="2"/>
          <c:tx>
            <c:strRef>
              <c:f>Dic_charts!$L$3</c:f>
              <c:strCache>
                <c:ptCount val="1"/>
                <c:pt idx="0">
                  <c:v>CC</c:v>
                </c:pt>
              </c:strCache>
            </c:strRef>
          </c:tx>
          <c:spPr>
            <a:ln w="12700">
              <a:solidFill>
                <a:srgbClr val="8064A2">
                  <a:lumMod val="75000"/>
                </a:srgbClr>
              </a:solidFill>
            </a:ln>
          </c:spPr>
          <c:marker>
            <c:symbol val="x"/>
            <c:size val="5"/>
            <c:spPr>
              <a:noFill/>
              <a:ln w="12700">
                <a:solidFill>
                  <a:srgbClr val="8064A2">
                    <a:lumMod val="75000"/>
                  </a:srgbClr>
                </a:solidFill>
              </a:ln>
            </c:spPr>
          </c:marker>
          <c:val>
            <c:numRef>
              <c:f>Dic_charts!$L$4:$L$13</c:f>
              <c:numCache>
                <c:formatCode>General</c:formatCode>
                <c:ptCount val="10"/>
                <c:pt idx="0">
                  <c:v>0.13796354495970101</c:v>
                </c:pt>
                <c:pt idx="1">
                  <c:v>0.12989892397050287</c:v>
                </c:pt>
                <c:pt idx="2">
                  <c:v>0.12612269951330787</c:v>
                </c:pt>
                <c:pt idx="3">
                  <c:v>0.12139066047169192</c:v>
                </c:pt>
                <c:pt idx="4">
                  <c:v>0.11986506408199253</c:v>
                </c:pt>
                <c:pt idx="5">
                  <c:v>0.125010119720666</c:v>
                </c:pt>
                <c:pt idx="6">
                  <c:v>0.12596614016228258</c:v>
                </c:pt>
                <c:pt idx="7">
                  <c:v>0.13458659569240192</c:v>
                </c:pt>
                <c:pt idx="8">
                  <c:v>0.13060850705636001</c:v>
                </c:pt>
                <c:pt idx="9">
                  <c:v>0.13352037022054267</c:v>
                </c:pt>
              </c:numCache>
            </c:numRef>
          </c:val>
        </c:ser>
        <c:ser>
          <c:idx val="0"/>
          <c:order val="3"/>
          <c:tx>
            <c:strRef>
              <c:f>Dic_charts!$B$3</c:f>
              <c:strCache>
                <c:ptCount val="1"/>
                <c:pt idx="0">
                  <c:v>Dic</c:v>
                </c:pt>
              </c:strCache>
            </c:strRef>
          </c:tx>
          <c:spPr>
            <a:ln w="12700"/>
          </c:spPr>
          <c:marker>
            <c:symbol val="circle"/>
            <c:size val="5"/>
            <c:spPr>
              <a:noFill/>
              <a:ln w="12700"/>
            </c:spPr>
          </c:marker>
          <c:val>
            <c:numRef>
              <c:f>Dic_charts!$B$4:$B$13</c:f>
              <c:numCache>
                <c:formatCode>General</c:formatCode>
                <c:ptCount val="10"/>
                <c:pt idx="0">
                  <c:v>0.14080098010473399</c:v>
                </c:pt>
                <c:pt idx="1">
                  <c:v>9.7844981217144689E-2</c:v>
                </c:pt>
                <c:pt idx="2">
                  <c:v>9.5043497902670207E-2</c:v>
                </c:pt>
                <c:pt idx="3">
                  <c:v>9.6391570500127893E-2</c:v>
                </c:pt>
                <c:pt idx="4">
                  <c:v>8.8406758041631298E-2</c:v>
                </c:pt>
                <c:pt idx="5">
                  <c:v>8.8976558611431805E-2</c:v>
                </c:pt>
                <c:pt idx="6">
                  <c:v>8.8976558611431805E-2</c:v>
                </c:pt>
                <c:pt idx="7">
                  <c:v>8.8976558611431805E-2</c:v>
                </c:pt>
                <c:pt idx="8">
                  <c:v>8.8976558611431805E-2</c:v>
                </c:pt>
                <c:pt idx="9">
                  <c:v>8.8976558611431805E-2</c:v>
                </c:pt>
              </c:numCache>
            </c:numRef>
          </c:val>
        </c:ser>
        <c:marker val="1"/>
        <c:axId val="82974208"/>
        <c:axId val="82984960"/>
      </c:lineChart>
      <c:catAx>
        <c:axId val="82974208"/>
        <c:scaling>
          <c:orientation val="minMax"/>
        </c:scaling>
        <c:axPos val="b"/>
        <c:title>
          <c:tx>
            <c:rich>
              <a:bodyPr/>
              <a:lstStyle/>
              <a:p>
                <a:pPr>
                  <a:defRPr/>
                </a:pPr>
                <a:r>
                  <a:rPr lang="en-US" dirty="0"/>
                  <a:t>k</a:t>
                </a:r>
              </a:p>
            </c:rich>
          </c:tx>
          <c:layout>
            <c:manualLayout>
              <c:xMode val="edge"/>
              <c:yMode val="edge"/>
              <c:x val="0.52288628057006858"/>
              <c:y val="0.9414880014998126"/>
            </c:manualLayout>
          </c:layout>
        </c:title>
        <c:tickLblPos val="nextTo"/>
        <c:spPr>
          <a:ln w="3175"/>
        </c:spPr>
        <c:txPr>
          <a:bodyPr/>
          <a:lstStyle/>
          <a:p>
            <a:pPr>
              <a:defRPr sz="1000"/>
            </a:pPr>
            <a:endParaRPr lang="en-US"/>
          </a:p>
        </c:txPr>
        <c:crossAx val="82984960"/>
        <c:crosses val="autoZero"/>
        <c:auto val="1"/>
        <c:lblAlgn val="ctr"/>
        <c:lblOffset val="100"/>
      </c:catAx>
      <c:valAx>
        <c:axId val="82984960"/>
        <c:scaling>
          <c:orientation val="minMax"/>
          <c:max val="0.22"/>
          <c:min val="0"/>
        </c:scaling>
        <c:axPos val="l"/>
        <c:numFmt formatCode="General" sourceLinked="1"/>
        <c:tickLblPos val="nextTo"/>
        <c:spPr>
          <a:ln w="3175"/>
        </c:spPr>
        <c:txPr>
          <a:bodyPr/>
          <a:lstStyle/>
          <a:p>
            <a:pPr>
              <a:defRPr sz="1000"/>
            </a:pPr>
            <a:endParaRPr lang="en-US"/>
          </a:p>
        </c:txPr>
        <c:crossAx val="82974208"/>
        <c:crosses val="autoZero"/>
        <c:crossBetween val="between"/>
        <c:majorUnit val="4.0000000000000022E-2"/>
        <c:minorUnit val="1.0000000000000005E-2"/>
      </c:valAx>
      <c:spPr>
        <a:noFill/>
      </c:spPr>
    </c:plotArea>
    <c:legend>
      <c:legendPos val="r"/>
      <c:layout>
        <c:manualLayout>
          <c:xMode val="edge"/>
          <c:yMode val="edge"/>
          <c:x val="0.37725276085772347"/>
          <c:y val="0.63583575079430865"/>
          <c:w val="0.60036646362600898"/>
          <c:h val="0.17427484064491938"/>
        </c:manualLayout>
      </c:layout>
    </c:legend>
    <c:plotVisOnly val="1"/>
  </c:chart>
  <c:txPr>
    <a:bodyPr/>
    <a:lstStyle/>
    <a:p>
      <a:pPr>
        <a:defRPr sz="1100">
          <a:latin typeface="Maiandra GD"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2"/>
          <c:order val="1"/>
          <c:tx>
            <c:strRef>
              <c:f>English!$H$1</c:f>
              <c:strCache>
                <c:ptCount val="1"/>
                <c:pt idx="0">
                  <c:v>nuclear</c:v>
                </c:pt>
              </c:strCache>
            </c:strRef>
          </c:tx>
          <c:spPr>
            <a:ln>
              <a:solidFill>
                <a:srgbClr val="C00000"/>
              </a:solidFill>
            </a:ln>
          </c:spPr>
          <c:marker>
            <c:symbol val="none"/>
          </c:marker>
          <c:yVal>
            <c:numRef>
              <c:f>English!$H$2:$H$2643</c:f>
              <c:numCache>
                <c:formatCode>General</c:formatCode>
                <c:ptCount val="264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2.2099447513812243E-3</c:v>
                </c:pt>
                <c:pt idx="86">
                  <c:v>2.2099447513812243E-3</c:v>
                </c:pt>
                <c:pt idx="87">
                  <c:v>2.2099447513812243E-3</c:v>
                </c:pt>
                <c:pt idx="88">
                  <c:v>5.5248618784530376E-3</c:v>
                </c:pt>
                <c:pt idx="89">
                  <c:v>5.5248618784530376E-3</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1.1049723756906102E-3</c:v>
                </c:pt>
                <c:pt idx="150">
                  <c:v>0</c:v>
                </c:pt>
                <c:pt idx="151">
                  <c:v>0</c:v>
                </c:pt>
                <c:pt idx="152">
                  <c:v>0</c:v>
                </c:pt>
                <c:pt idx="153">
                  <c:v>1.1049723756906102E-3</c:v>
                </c:pt>
                <c:pt idx="154">
                  <c:v>0</c:v>
                </c:pt>
                <c:pt idx="155">
                  <c:v>0</c:v>
                </c:pt>
                <c:pt idx="156">
                  <c:v>0</c:v>
                </c:pt>
                <c:pt idx="157">
                  <c:v>0</c:v>
                </c:pt>
                <c:pt idx="158">
                  <c:v>0</c:v>
                </c:pt>
                <c:pt idx="159">
                  <c:v>0</c:v>
                </c:pt>
                <c:pt idx="160">
                  <c:v>0</c:v>
                </c:pt>
                <c:pt idx="161">
                  <c:v>0</c:v>
                </c:pt>
                <c:pt idx="162">
                  <c:v>1.1049723756906102E-3</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2.2099447513812243E-3</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1.1049723756906102E-3</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1.1049723756906102E-3</c:v>
                </c:pt>
                <c:pt idx="221">
                  <c:v>1.1049723756906102E-3</c:v>
                </c:pt>
                <c:pt idx="222">
                  <c:v>1.1049723756906102E-3</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1.1049723756906102E-3</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1.1049723756906102E-3</c:v>
                </c:pt>
                <c:pt idx="282">
                  <c:v>0</c:v>
                </c:pt>
                <c:pt idx="283">
                  <c:v>0</c:v>
                </c:pt>
                <c:pt idx="284">
                  <c:v>0</c:v>
                </c:pt>
                <c:pt idx="285">
                  <c:v>0</c:v>
                </c:pt>
                <c:pt idx="286">
                  <c:v>0</c:v>
                </c:pt>
                <c:pt idx="287">
                  <c:v>3.3149171270718232E-3</c:v>
                </c:pt>
                <c:pt idx="288">
                  <c:v>0</c:v>
                </c:pt>
                <c:pt idx="289">
                  <c:v>0</c:v>
                </c:pt>
                <c:pt idx="290">
                  <c:v>2.2099447513812243E-3</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1.1049723756906102E-3</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1.1049723756906102E-3</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2.2099447513812243E-3</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1.1049723756906102E-3</c:v>
                </c:pt>
                <c:pt idx="629">
                  <c:v>1.1049723756906102E-3</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1.1049723756906102E-3</c:v>
                </c:pt>
                <c:pt idx="652">
                  <c:v>0</c:v>
                </c:pt>
                <c:pt idx="653">
                  <c:v>0</c:v>
                </c:pt>
                <c:pt idx="654">
                  <c:v>0</c:v>
                </c:pt>
                <c:pt idx="655">
                  <c:v>0</c:v>
                </c:pt>
                <c:pt idx="656">
                  <c:v>0</c:v>
                </c:pt>
                <c:pt idx="657">
                  <c:v>0</c:v>
                </c:pt>
                <c:pt idx="658">
                  <c:v>0</c:v>
                </c:pt>
                <c:pt idx="659">
                  <c:v>0</c:v>
                </c:pt>
                <c:pt idx="660">
                  <c:v>0</c:v>
                </c:pt>
                <c:pt idx="661">
                  <c:v>0</c:v>
                </c:pt>
                <c:pt idx="662">
                  <c:v>0</c:v>
                </c:pt>
                <c:pt idx="663">
                  <c:v>1.1049723756906102E-3</c:v>
                </c:pt>
                <c:pt idx="664">
                  <c:v>0</c:v>
                </c:pt>
                <c:pt idx="665">
                  <c:v>1.1049723756906102E-3</c:v>
                </c:pt>
                <c:pt idx="666">
                  <c:v>1.1049723756906102E-3</c:v>
                </c:pt>
                <c:pt idx="667">
                  <c:v>1.1049723756906102E-3</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1.1049723756906102E-3</c:v>
                </c:pt>
                <c:pt idx="682">
                  <c:v>9.9447513812154706E-3</c:v>
                </c:pt>
                <c:pt idx="683">
                  <c:v>0</c:v>
                </c:pt>
                <c:pt idx="684">
                  <c:v>0</c:v>
                </c:pt>
                <c:pt idx="685">
                  <c:v>0</c:v>
                </c:pt>
                <c:pt idx="686">
                  <c:v>2.2099447513812243E-3</c:v>
                </c:pt>
                <c:pt idx="687">
                  <c:v>0</c:v>
                </c:pt>
                <c:pt idx="688">
                  <c:v>3.3149171270718232E-3</c:v>
                </c:pt>
                <c:pt idx="689">
                  <c:v>0</c:v>
                </c:pt>
                <c:pt idx="690">
                  <c:v>0</c:v>
                </c:pt>
                <c:pt idx="691">
                  <c:v>0</c:v>
                </c:pt>
                <c:pt idx="692">
                  <c:v>0</c:v>
                </c:pt>
                <c:pt idx="693">
                  <c:v>0</c:v>
                </c:pt>
                <c:pt idx="694">
                  <c:v>0</c:v>
                </c:pt>
                <c:pt idx="695">
                  <c:v>5.5248618784530376E-3</c:v>
                </c:pt>
                <c:pt idx="696">
                  <c:v>5.5248618784530376E-3</c:v>
                </c:pt>
                <c:pt idx="697">
                  <c:v>0</c:v>
                </c:pt>
                <c:pt idx="698">
                  <c:v>3.3149171270718232E-3</c:v>
                </c:pt>
                <c:pt idx="699">
                  <c:v>8.8397790055248747E-3</c:v>
                </c:pt>
                <c:pt idx="700">
                  <c:v>8.8397790055248747E-3</c:v>
                </c:pt>
                <c:pt idx="701">
                  <c:v>0</c:v>
                </c:pt>
                <c:pt idx="702">
                  <c:v>0</c:v>
                </c:pt>
                <c:pt idx="703">
                  <c:v>0</c:v>
                </c:pt>
                <c:pt idx="704">
                  <c:v>0</c:v>
                </c:pt>
                <c:pt idx="705">
                  <c:v>0</c:v>
                </c:pt>
                <c:pt idx="706">
                  <c:v>0</c:v>
                </c:pt>
                <c:pt idx="707">
                  <c:v>3.3149171270718232E-3</c:v>
                </c:pt>
                <c:pt idx="708">
                  <c:v>3.3149171270718232E-3</c:v>
                </c:pt>
                <c:pt idx="709">
                  <c:v>0</c:v>
                </c:pt>
                <c:pt idx="710">
                  <c:v>0</c:v>
                </c:pt>
                <c:pt idx="711">
                  <c:v>3.3149171270718232E-3</c:v>
                </c:pt>
                <c:pt idx="712">
                  <c:v>3.3149171270718232E-3</c:v>
                </c:pt>
                <c:pt idx="713">
                  <c:v>0</c:v>
                </c:pt>
                <c:pt idx="714">
                  <c:v>0</c:v>
                </c:pt>
                <c:pt idx="715">
                  <c:v>0</c:v>
                </c:pt>
                <c:pt idx="716">
                  <c:v>0</c:v>
                </c:pt>
                <c:pt idx="717">
                  <c:v>0</c:v>
                </c:pt>
                <c:pt idx="718">
                  <c:v>0</c:v>
                </c:pt>
                <c:pt idx="719">
                  <c:v>1.1049723756906102E-3</c:v>
                </c:pt>
                <c:pt idx="720">
                  <c:v>0</c:v>
                </c:pt>
                <c:pt idx="721">
                  <c:v>1.1049723756906087E-2</c:v>
                </c:pt>
                <c:pt idx="722">
                  <c:v>1.1049723756906087E-2</c:v>
                </c:pt>
                <c:pt idx="723">
                  <c:v>1.1049723756906087E-2</c:v>
                </c:pt>
                <c:pt idx="724">
                  <c:v>0</c:v>
                </c:pt>
                <c:pt idx="725">
                  <c:v>0</c:v>
                </c:pt>
                <c:pt idx="726">
                  <c:v>1.657458563535916E-2</c:v>
                </c:pt>
                <c:pt idx="727">
                  <c:v>1.657458563535916E-2</c:v>
                </c:pt>
                <c:pt idx="728">
                  <c:v>3.3149171270718232E-3</c:v>
                </c:pt>
                <c:pt idx="729">
                  <c:v>0</c:v>
                </c:pt>
                <c:pt idx="730">
                  <c:v>1.1049723756906102E-3</c:v>
                </c:pt>
                <c:pt idx="731">
                  <c:v>0</c:v>
                </c:pt>
                <c:pt idx="732">
                  <c:v>0</c:v>
                </c:pt>
                <c:pt idx="733">
                  <c:v>0</c:v>
                </c:pt>
                <c:pt idx="734">
                  <c:v>0</c:v>
                </c:pt>
                <c:pt idx="735">
                  <c:v>0</c:v>
                </c:pt>
                <c:pt idx="736">
                  <c:v>0</c:v>
                </c:pt>
                <c:pt idx="737">
                  <c:v>4.4198895027624408E-3</c:v>
                </c:pt>
                <c:pt idx="738">
                  <c:v>3.3149171270718232E-3</c:v>
                </c:pt>
                <c:pt idx="739">
                  <c:v>0</c:v>
                </c:pt>
                <c:pt idx="740">
                  <c:v>0</c:v>
                </c:pt>
                <c:pt idx="741">
                  <c:v>3.2044198895027645E-2</c:v>
                </c:pt>
                <c:pt idx="742">
                  <c:v>3.2044198895027645E-2</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4.4198895027624408E-3</c:v>
                </c:pt>
                <c:pt idx="760">
                  <c:v>0</c:v>
                </c:pt>
                <c:pt idx="761">
                  <c:v>1.1049723756906102E-3</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2.2099447513812243E-3</c:v>
                </c:pt>
                <c:pt idx="784">
                  <c:v>0</c:v>
                </c:pt>
                <c:pt idx="785">
                  <c:v>0</c:v>
                </c:pt>
                <c:pt idx="786">
                  <c:v>2.2099447513812243E-3</c:v>
                </c:pt>
                <c:pt idx="787">
                  <c:v>0</c:v>
                </c:pt>
                <c:pt idx="788">
                  <c:v>0</c:v>
                </c:pt>
                <c:pt idx="789">
                  <c:v>0</c:v>
                </c:pt>
                <c:pt idx="790">
                  <c:v>1.1049723756906102E-3</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1.1049723756906102E-3</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1.1049723756906102E-3</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1.1049723756906102E-3</c:v>
                </c:pt>
                <c:pt idx="867">
                  <c:v>0</c:v>
                </c:pt>
                <c:pt idx="868">
                  <c:v>1.1049723756906102E-3</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1.1049723756906102E-3</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1.1049723756906102E-3</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2.2099447513812243E-3</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1.1049723756906102E-3</c:v>
                </c:pt>
                <c:pt idx="1103">
                  <c:v>0</c:v>
                </c:pt>
                <c:pt idx="1104">
                  <c:v>0</c:v>
                </c:pt>
                <c:pt idx="1105">
                  <c:v>0</c:v>
                </c:pt>
                <c:pt idx="1106">
                  <c:v>0</c:v>
                </c:pt>
                <c:pt idx="1107">
                  <c:v>2.2099447513812243E-3</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1.1049723756906102E-3</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1.1049723756906102E-3</c:v>
                </c:pt>
                <c:pt idx="1301">
                  <c:v>0</c:v>
                </c:pt>
                <c:pt idx="1302">
                  <c:v>0</c:v>
                </c:pt>
                <c:pt idx="1303">
                  <c:v>0</c:v>
                </c:pt>
                <c:pt idx="1304">
                  <c:v>0</c:v>
                </c:pt>
                <c:pt idx="1305">
                  <c:v>0</c:v>
                </c:pt>
                <c:pt idx="1306">
                  <c:v>0</c:v>
                </c:pt>
                <c:pt idx="1307">
                  <c:v>0</c:v>
                </c:pt>
                <c:pt idx="1308">
                  <c:v>0</c:v>
                </c:pt>
                <c:pt idx="1309">
                  <c:v>0</c:v>
                </c:pt>
                <c:pt idx="1310">
                  <c:v>0</c:v>
                </c:pt>
                <c:pt idx="1311">
                  <c:v>0</c:v>
                </c:pt>
                <c:pt idx="1312">
                  <c:v>1.1049723756906102E-3</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1.1049723756906102E-3</c:v>
                </c:pt>
                <c:pt idx="1337">
                  <c:v>1.1049723756906102E-3</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1.1049723756906102E-3</c:v>
                </c:pt>
                <c:pt idx="1355">
                  <c:v>1.1049723756906102E-3</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2.2099447513812243E-3</c:v>
                </c:pt>
                <c:pt idx="1390">
                  <c:v>0</c:v>
                </c:pt>
                <c:pt idx="1391">
                  <c:v>0</c:v>
                </c:pt>
                <c:pt idx="1392">
                  <c:v>0</c:v>
                </c:pt>
                <c:pt idx="1393">
                  <c:v>0</c:v>
                </c:pt>
                <c:pt idx="1394">
                  <c:v>0</c:v>
                </c:pt>
                <c:pt idx="1395">
                  <c:v>0</c:v>
                </c:pt>
                <c:pt idx="1396">
                  <c:v>0</c:v>
                </c:pt>
                <c:pt idx="1397">
                  <c:v>0</c:v>
                </c:pt>
                <c:pt idx="1398">
                  <c:v>0</c:v>
                </c:pt>
                <c:pt idx="1399">
                  <c:v>1.1049723756906102E-3</c:v>
                </c:pt>
                <c:pt idx="1400">
                  <c:v>0</c:v>
                </c:pt>
                <c:pt idx="1401">
                  <c:v>0</c:v>
                </c:pt>
                <c:pt idx="1402">
                  <c:v>0</c:v>
                </c:pt>
                <c:pt idx="1403">
                  <c:v>1.1049723756906102E-3</c:v>
                </c:pt>
                <c:pt idx="1404">
                  <c:v>0</c:v>
                </c:pt>
                <c:pt idx="1405">
                  <c:v>1.1049723756906102E-3</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1.1049723756906102E-3</c:v>
                </c:pt>
                <c:pt idx="1423">
                  <c:v>0</c:v>
                </c:pt>
                <c:pt idx="1424">
                  <c:v>0</c:v>
                </c:pt>
                <c:pt idx="1425">
                  <c:v>0</c:v>
                </c:pt>
                <c:pt idx="1426">
                  <c:v>2.2099447513812243E-3</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1.1049723756906102E-3</c:v>
                </c:pt>
                <c:pt idx="1447">
                  <c:v>0</c:v>
                </c:pt>
                <c:pt idx="1448">
                  <c:v>1.1049723756906102E-3</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1.1049723756906102E-3</c:v>
                </c:pt>
                <c:pt idx="1493">
                  <c:v>0</c:v>
                </c:pt>
                <c:pt idx="1494">
                  <c:v>0</c:v>
                </c:pt>
                <c:pt idx="1495">
                  <c:v>1.1049723756906102E-3</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2.2099447513812243E-3</c:v>
                </c:pt>
                <c:pt idx="1552">
                  <c:v>2.2099447513812243E-3</c:v>
                </c:pt>
                <c:pt idx="1553">
                  <c:v>0</c:v>
                </c:pt>
                <c:pt idx="1554">
                  <c:v>0</c:v>
                </c:pt>
                <c:pt idx="1555">
                  <c:v>0</c:v>
                </c:pt>
                <c:pt idx="1556">
                  <c:v>0</c:v>
                </c:pt>
                <c:pt idx="1557">
                  <c:v>1.1049723756906102E-3</c:v>
                </c:pt>
                <c:pt idx="1558">
                  <c:v>0</c:v>
                </c:pt>
                <c:pt idx="1559">
                  <c:v>3.3149171270718232E-3</c:v>
                </c:pt>
                <c:pt idx="1560">
                  <c:v>3.3149171270718232E-3</c:v>
                </c:pt>
                <c:pt idx="1561">
                  <c:v>0</c:v>
                </c:pt>
                <c:pt idx="1562">
                  <c:v>0</c:v>
                </c:pt>
                <c:pt idx="1563">
                  <c:v>0</c:v>
                </c:pt>
                <c:pt idx="1564">
                  <c:v>0</c:v>
                </c:pt>
                <c:pt idx="1565">
                  <c:v>1.1049723756906102E-3</c:v>
                </c:pt>
                <c:pt idx="1566">
                  <c:v>1.1049723756906102E-3</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1.2154696132596647E-2</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3.3149171270718232E-3</c:v>
                </c:pt>
                <c:pt idx="1610">
                  <c:v>0</c:v>
                </c:pt>
                <c:pt idx="1611">
                  <c:v>0</c:v>
                </c:pt>
                <c:pt idx="1612">
                  <c:v>0</c:v>
                </c:pt>
                <c:pt idx="1613">
                  <c:v>0</c:v>
                </c:pt>
                <c:pt idx="1614">
                  <c:v>0</c:v>
                </c:pt>
                <c:pt idx="1615">
                  <c:v>0</c:v>
                </c:pt>
                <c:pt idx="1616">
                  <c:v>1.1049723756906102E-3</c:v>
                </c:pt>
                <c:pt idx="1617">
                  <c:v>1.1049723756906102E-3</c:v>
                </c:pt>
                <c:pt idx="1618">
                  <c:v>1.1049723756906102E-3</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1.1049723756906102E-3</c:v>
                </c:pt>
                <c:pt idx="1636">
                  <c:v>1.1049723756906102E-3</c:v>
                </c:pt>
                <c:pt idx="1637">
                  <c:v>0</c:v>
                </c:pt>
                <c:pt idx="1638">
                  <c:v>0</c:v>
                </c:pt>
                <c:pt idx="1639">
                  <c:v>0</c:v>
                </c:pt>
                <c:pt idx="1640">
                  <c:v>4.4198895027624408E-3</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4.4198895027624408E-3</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1.1049723756906102E-3</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1.1049723756906102E-3</c:v>
                </c:pt>
                <c:pt idx="1742">
                  <c:v>1.1049723756906102E-3</c:v>
                </c:pt>
                <c:pt idx="1743">
                  <c:v>0</c:v>
                </c:pt>
                <c:pt idx="1744">
                  <c:v>0</c:v>
                </c:pt>
                <c:pt idx="1745">
                  <c:v>0</c:v>
                </c:pt>
                <c:pt idx="1746">
                  <c:v>0</c:v>
                </c:pt>
                <c:pt idx="1747">
                  <c:v>0</c:v>
                </c:pt>
                <c:pt idx="1748">
                  <c:v>1.1049723756906102E-3</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2.2099447513812243E-3</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1.1049723756906102E-3</c:v>
                </c:pt>
                <c:pt idx="1811">
                  <c:v>1.1049723756906102E-3</c:v>
                </c:pt>
                <c:pt idx="1812">
                  <c:v>0</c:v>
                </c:pt>
                <c:pt idx="1813">
                  <c:v>2.3204419889502781E-2</c:v>
                </c:pt>
                <c:pt idx="1814">
                  <c:v>2.3204419889502781E-2</c:v>
                </c:pt>
                <c:pt idx="1815">
                  <c:v>1.1049723756906102E-3</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4.4198895027624408E-3</c:v>
                </c:pt>
                <c:pt idx="1847">
                  <c:v>4.4198895027624408E-3</c:v>
                </c:pt>
                <c:pt idx="1848">
                  <c:v>4.4198895027624408E-3</c:v>
                </c:pt>
                <c:pt idx="1849">
                  <c:v>0</c:v>
                </c:pt>
                <c:pt idx="1850">
                  <c:v>0</c:v>
                </c:pt>
                <c:pt idx="1851">
                  <c:v>0</c:v>
                </c:pt>
                <c:pt idx="1852">
                  <c:v>0</c:v>
                </c:pt>
                <c:pt idx="1853">
                  <c:v>0</c:v>
                </c:pt>
                <c:pt idx="1854">
                  <c:v>0</c:v>
                </c:pt>
                <c:pt idx="1855">
                  <c:v>0</c:v>
                </c:pt>
                <c:pt idx="1856">
                  <c:v>0</c:v>
                </c:pt>
                <c:pt idx="1857">
                  <c:v>0</c:v>
                </c:pt>
                <c:pt idx="1858">
                  <c:v>0</c:v>
                </c:pt>
                <c:pt idx="1859">
                  <c:v>1.1049723756906102E-3</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5.5248618784530376E-3</c:v>
                </c:pt>
                <c:pt idx="1902">
                  <c:v>1.2154696132596647E-2</c:v>
                </c:pt>
                <c:pt idx="1903">
                  <c:v>1.2154696132596647E-2</c:v>
                </c:pt>
                <c:pt idx="1904">
                  <c:v>0</c:v>
                </c:pt>
                <c:pt idx="1905">
                  <c:v>0</c:v>
                </c:pt>
                <c:pt idx="1906">
                  <c:v>0</c:v>
                </c:pt>
                <c:pt idx="1907">
                  <c:v>0</c:v>
                </c:pt>
                <c:pt idx="1908">
                  <c:v>0</c:v>
                </c:pt>
                <c:pt idx="1909">
                  <c:v>0</c:v>
                </c:pt>
                <c:pt idx="1910">
                  <c:v>0</c:v>
                </c:pt>
                <c:pt idx="1911">
                  <c:v>0</c:v>
                </c:pt>
                <c:pt idx="1912">
                  <c:v>0</c:v>
                </c:pt>
                <c:pt idx="1913">
                  <c:v>0</c:v>
                </c:pt>
                <c:pt idx="1914">
                  <c:v>1.1049723756906102E-3</c:v>
                </c:pt>
                <c:pt idx="1915">
                  <c:v>0</c:v>
                </c:pt>
                <c:pt idx="1916">
                  <c:v>0</c:v>
                </c:pt>
                <c:pt idx="1917">
                  <c:v>0</c:v>
                </c:pt>
                <c:pt idx="1918">
                  <c:v>0</c:v>
                </c:pt>
                <c:pt idx="1919">
                  <c:v>0</c:v>
                </c:pt>
                <c:pt idx="1920">
                  <c:v>0</c:v>
                </c:pt>
                <c:pt idx="1921">
                  <c:v>0</c:v>
                </c:pt>
                <c:pt idx="1922">
                  <c:v>0</c:v>
                </c:pt>
                <c:pt idx="1923">
                  <c:v>8.8397790055248747E-3</c:v>
                </c:pt>
                <c:pt idx="1924">
                  <c:v>8.8397790055248747E-3</c:v>
                </c:pt>
                <c:pt idx="1925">
                  <c:v>8.8397790055248747E-3</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5.5248618784530376E-3</c:v>
                </c:pt>
                <c:pt idx="1942">
                  <c:v>0</c:v>
                </c:pt>
                <c:pt idx="1943">
                  <c:v>8.8397790055248747E-3</c:v>
                </c:pt>
                <c:pt idx="1944">
                  <c:v>8.8397790055248747E-3</c:v>
                </c:pt>
                <c:pt idx="1945">
                  <c:v>8.8397790055248747E-3</c:v>
                </c:pt>
                <c:pt idx="1946">
                  <c:v>8.8397790055248747E-3</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2.2099447513812243E-3</c:v>
                </c:pt>
                <c:pt idx="1961">
                  <c:v>0</c:v>
                </c:pt>
                <c:pt idx="1962">
                  <c:v>7.7348066298342641E-3</c:v>
                </c:pt>
                <c:pt idx="1963">
                  <c:v>0</c:v>
                </c:pt>
                <c:pt idx="1964">
                  <c:v>1.1049723756906102E-3</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4.4198895027624408E-3</c:v>
                </c:pt>
                <c:pt idx="1988">
                  <c:v>0</c:v>
                </c:pt>
                <c:pt idx="1989">
                  <c:v>0</c:v>
                </c:pt>
                <c:pt idx="1990">
                  <c:v>0</c:v>
                </c:pt>
                <c:pt idx="1991">
                  <c:v>0</c:v>
                </c:pt>
                <c:pt idx="1992">
                  <c:v>0</c:v>
                </c:pt>
                <c:pt idx="1993">
                  <c:v>0</c:v>
                </c:pt>
                <c:pt idx="1994">
                  <c:v>1.1049723756906102E-3</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1.1049723756906102E-3</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6.6298342541436473E-3</c:v>
                </c:pt>
                <c:pt idx="2058">
                  <c:v>0</c:v>
                </c:pt>
                <c:pt idx="2059">
                  <c:v>0</c:v>
                </c:pt>
                <c:pt idx="2060">
                  <c:v>0</c:v>
                </c:pt>
                <c:pt idx="2061">
                  <c:v>0</c:v>
                </c:pt>
                <c:pt idx="2062">
                  <c:v>0</c:v>
                </c:pt>
                <c:pt idx="2063">
                  <c:v>0</c:v>
                </c:pt>
                <c:pt idx="2064">
                  <c:v>1.1049723756906102E-3</c:v>
                </c:pt>
                <c:pt idx="2065">
                  <c:v>0</c:v>
                </c:pt>
                <c:pt idx="2066">
                  <c:v>0</c:v>
                </c:pt>
                <c:pt idx="2067">
                  <c:v>0</c:v>
                </c:pt>
                <c:pt idx="2068">
                  <c:v>0</c:v>
                </c:pt>
                <c:pt idx="2069">
                  <c:v>0</c:v>
                </c:pt>
                <c:pt idx="2070">
                  <c:v>0</c:v>
                </c:pt>
                <c:pt idx="2071">
                  <c:v>0</c:v>
                </c:pt>
                <c:pt idx="2072">
                  <c:v>0</c:v>
                </c:pt>
                <c:pt idx="2073">
                  <c:v>0</c:v>
                </c:pt>
                <c:pt idx="2074">
                  <c:v>0</c:v>
                </c:pt>
                <c:pt idx="2075">
                  <c:v>1.1049723756906102E-3</c:v>
                </c:pt>
                <c:pt idx="2076">
                  <c:v>5.5248618784530376E-3</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8.8397790055248747E-3</c:v>
                </c:pt>
                <c:pt idx="2171">
                  <c:v>8.8397790055248747E-3</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2.2099447513812243E-3</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2.2099447513812243E-3</c:v>
                </c:pt>
                <c:pt idx="2251">
                  <c:v>2.2099447513812243E-3</c:v>
                </c:pt>
                <c:pt idx="2252">
                  <c:v>0</c:v>
                </c:pt>
                <c:pt idx="2253">
                  <c:v>0</c:v>
                </c:pt>
                <c:pt idx="2254">
                  <c:v>0</c:v>
                </c:pt>
                <c:pt idx="2255">
                  <c:v>0</c:v>
                </c:pt>
                <c:pt idx="2256">
                  <c:v>0</c:v>
                </c:pt>
                <c:pt idx="2257">
                  <c:v>2.2099447513812243E-3</c:v>
                </c:pt>
                <c:pt idx="2258">
                  <c:v>2.2099447513812243E-3</c:v>
                </c:pt>
                <c:pt idx="2259">
                  <c:v>2.2099447513812243E-3</c:v>
                </c:pt>
                <c:pt idx="2260">
                  <c:v>0</c:v>
                </c:pt>
                <c:pt idx="2261">
                  <c:v>0</c:v>
                </c:pt>
                <c:pt idx="2262">
                  <c:v>0</c:v>
                </c:pt>
                <c:pt idx="2263">
                  <c:v>0</c:v>
                </c:pt>
                <c:pt idx="2264">
                  <c:v>0</c:v>
                </c:pt>
                <c:pt idx="2265">
                  <c:v>0</c:v>
                </c:pt>
                <c:pt idx="2266">
                  <c:v>0</c:v>
                </c:pt>
                <c:pt idx="2267">
                  <c:v>0</c:v>
                </c:pt>
                <c:pt idx="2268">
                  <c:v>0</c:v>
                </c:pt>
                <c:pt idx="2269">
                  <c:v>0</c:v>
                </c:pt>
                <c:pt idx="2270">
                  <c:v>0</c:v>
                </c:pt>
                <c:pt idx="2271">
                  <c:v>1.1049723756906102E-3</c:v>
                </c:pt>
                <c:pt idx="2272">
                  <c:v>1.1049723756906102E-3</c:v>
                </c:pt>
                <c:pt idx="2273">
                  <c:v>1.1049723756906102E-3</c:v>
                </c:pt>
                <c:pt idx="2274">
                  <c:v>0</c:v>
                </c:pt>
                <c:pt idx="2275">
                  <c:v>8.8397790055248747E-3</c:v>
                </c:pt>
                <c:pt idx="2276">
                  <c:v>1.1049723756906102E-3</c:v>
                </c:pt>
                <c:pt idx="2277">
                  <c:v>0</c:v>
                </c:pt>
                <c:pt idx="2278">
                  <c:v>0</c:v>
                </c:pt>
                <c:pt idx="2279">
                  <c:v>1.1049723756906102E-3</c:v>
                </c:pt>
                <c:pt idx="2280">
                  <c:v>1.3259668508287293E-2</c:v>
                </c:pt>
                <c:pt idx="2281">
                  <c:v>1.3259668508287293E-2</c:v>
                </c:pt>
                <c:pt idx="2282">
                  <c:v>0</c:v>
                </c:pt>
                <c:pt idx="2283">
                  <c:v>0</c:v>
                </c:pt>
                <c:pt idx="2284">
                  <c:v>0</c:v>
                </c:pt>
                <c:pt idx="2285">
                  <c:v>0</c:v>
                </c:pt>
                <c:pt idx="2286">
                  <c:v>0</c:v>
                </c:pt>
                <c:pt idx="2287">
                  <c:v>0</c:v>
                </c:pt>
                <c:pt idx="2288">
                  <c:v>0</c:v>
                </c:pt>
                <c:pt idx="2289">
                  <c:v>1.4364640883977899E-2</c:v>
                </c:pt>
                <c:pt idx="2290">
                  <c:v>1.4364640883977899E-2</c:v>
                </c:pt>
                <c:pt idx="2291">
                  <c:v>0</c:v>
                </c:pt>
                <c:pt idx="2292">
                  <c:v>0</c:v>
                </c:pt>
                <c:pt idx="2293">
                  <c:v>1.1049723756906102E-3</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1.3259668508287293E-2</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2.2099447513812243E-3</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6.6298342541436473E-3</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1.1049723756906102E-3</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3.3149171270718232E-3</c:v>
                </c:pt>
                <c:pt idx="2469">
                  <c:v>0</c:v>
                </c:pt>
                <c:pt idx="2470">
                  <c:v>0</c:v>
                </c:pt>
                <c:pt idx="2471">
                  <c:v>0</c:v>
                </c:pt>
                <c:pt idx="2472">
                  <c:v>1.1049723756906102E-3</c:v>
                </c:pt>
                <c:pt idx="2473">
                  <c:v>0</c:v>
                </c:pt>
                <c:pt idx="2474">
                  <c:v>2.2099447513812243E-3</c:v>
                </c:pt>
                <c:pt idx="2475">
                  <c:v>0</c:v>
                </c:pt>
                <c:pt idx="2476">
                  <c:v>0</c:v>
                </c:pt>
                <c:pt idx="2477">
                  <c:v>0</c:v>
                </c:pt>
                <c:pt idx="2478">
                  <c:v>0</c:v>
                </c:pt>
                <c:pt idx="2479">
                  <c:v>0</c:v>
                </c:pt>
                <c:pt idx="2480">
                  <c:v>0</c:v>
                </c:pt>
                <c:pt idx="2481">
                  <c:v>0</c:v>
                </c:pt>
                <c:pt idx="2482">
                  <c:v>0</c:v>
                </c:pt>
                <c:pt idx="2483">
                  <c:v>2.2099447513812243E-3</c:v>
                </c:pt>
                <c:pt idx="2484">
                  <c:v>5.5248618784530376E-3</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4.4198895027624408E-3</c:v>
                </c:pt>
                <c:pt idx="2543">
                  <c:v>0</c:v>
                </c:pt>
                <c:pt idx="2544">
                  <c:v>1.1049723756906102E-3</c:v>
                </c:pt>
                <c:pt idx="2545">
                  <c:v>1.1049723756906102E-3</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1.1049723756906102E-3</c:v>
                </c:pt>
                <c:pt idx="2576">
                  <c:v>0</c:v>
                </c:pt>
                <c:pt idx="2577">
                  <c:v>0</c:v>
                </c:pt>
                <c:pt idx="2578">
                  <c:v>0</c:v>
                </c:pt>
                <c:pt idx="2579">
                  <c:v>0</c:v>
                </c:pt>
                <c:pt idx="2580">
                  <c:v>0</c:v>
                </c:pt>
                <c:pt idx="2581">
                  <c:v>0</c:v>
                </c:pt>
                <c:pt idx="2582">
                  <c:v>0</c:v>
                </c:pt>
                <c:pt idx="2583">
                  <c:v>1.3259668508287293E-2</c:v>
                </c:pt>
                <c:pt idx="2584">
                  <c:v>1.3259668508287293E-2</c:v>
                </c:pt>
                <c:pt idx="2585">
                  <c:v>0</c:v>
                </c:pt>
                <c:pt idx="2586">
                  <c:v>0</c:v>
                </c:pt>
                <c:pt idx="2587">
                  <c:v>0</c:v>
                </c:pt>
                <c:pt idx="2588">
                  <c:v>0</c:v>
                </c:pt>
                <c:pt idx="2589">
                  <c:v>0</c:v>
                </c:pt>
                <c:pt idx="2590">
                  <c:v>0</c:v>
                </c:pt>
                <c:pt idx="2591">
                  <c:v>0</c:v>
                </c:pt>
                <c:pt idx="2592">
                  <c:v>0</c:v>
                </c:pt>
                <c:pt idx="2593">
                  <c:v>0</c:v>
                </c:pt>
                <c:pt idx="2594">
                  <c:v>4.4198895027624408E-3</c:v>
                </c:pt>
                <c:pt idx="2595">
                  <c:v>0</c:v>
                </c:pt>
                <c:pt idx="2596">
                  <c:v>0</c:v>
                </c:pt>
                <c:pt idx="2597">
                  <c:v>2.0994475138121547E-2</c:v>
                </c:pt>
                <c:pt idx="2598">
                  <c:v>2.0994475138121547E-2</c:v>
                </c:pt>
                <c:pt idx="2599">
                  <c:v>2.0994475138121547E-2</c:v>
                </c:pt>
                <c:pt idx="2600">
                  <c:v>2.0994475138121547E-2</c:v>
                </c:pt>
                <c:pt idx="2601">
                  <c:v>2.0994475138121547E-2</c:v>
                </c:pt>
                <c:pt idx="2602">
                  <c:v>2.0994475138121547E-2</c:v>
                </c:pt>
                <c:pt idx="2603">
                  <c:v>0</c:v>
                </c:pt>
                <c:pt idx="2604">
                  <c:v>0</c:v>
                </c:pt>
                <c:pt idx="2605">
                  <c:v>0</c:v>
                </c:pt>
                <c:pt idx="2606">
                  <c:v>2.2099447513812243E-3</c:v>
                </c:pt>
                <c:pt idx="2607">
                  <c:v>4.4198895027624408E-3</c:v>
                </c:pt>
                <c:pt idx="2608">
                  <c:v>0</c:v>
                </c:pt>
                <c:pt idx="2609">
                  <c:v>0</c:v>
                </c:pt>
                <c:pt idx="2610">
                  <c:v>0</c:v>
                </c:pt>
                <c:pt idx="2611">
                  <c:v>0</c:v>
                </c:pt>
                <c:pt idx="2612">
                  <c:v>0</c:v>
                </c:pt>
                <c:pt idx="2613">
                  <c:v>0</c:v>
                </c:pt>
                <c:pt idx="2614">
                  <c:v>0</c:v>
                </c:pt>
                <c:pt idx="2615">
                  <c:v>0</c:v>
                </c:pt>
                <c:pt idx="2616">
                  <c:v>0</c:v>
                </c:pt>
                <c:pt idx="2617">
                  <c:v>1.8784530386740366E-2</c:v>
                </c:pt>
                <c:pt idx="2618">
                  <c:v>1.8784530386740366E-2</c:v>
                </c:pt>
                <c:pt idx="2619">
                  <c:v>1.8784530386740366E-2</c:v>
                </c:pt>
                <c:pt idx="2620">
                  <c:v>0</c:v>
                </c:pt>
                <c:pt idx="2621">
                  <c:v>0</c:v>
                </c:pt>
                <c:pt idx="2622">
                  <c:v>0</c:v>
                </c:pt>
                <c:pt idx="2623">
                  <c:v>0</c:v>
                </c:pt>
                <c:pt idx="2624">
                  <c:v>0</c:v>
                </c:pt>
                <c:pt idx="2625">
                  <c:v>0</c:v>
                </c:pt>
                <c:pt idx="2626">
                  <c:v>0</c:v>
                </c:pt>
                <c:pt idx="2627">
                  <c:v>0</c:v>
                </c:pt>
                <c:pt idx="2628">
                  <c:v>1.4364640883977899E-2</c:v>
                </c:pt>
                <c:pt idx="2629">
                  <c:v>1.4364640883977899E-2</c:v>
                </c:pt>
                <c:pt idx="2630">
                  <c:v>1.4364640883977899E-2</c:v>
                </c:pt>
                <c:pt idx="2631">
                  <c:v>0</c:v>
                </c:pt>
                <c:pt idx="2632">
                  <c:v>0</c:v>
                </c:pt>
                <c:pt idx="2633">
                  <c:v>0</c:v>
                </c:pt>
                <c:pt idx="2634">
                  <c:v>0</c:v>
                </c:pt>
                <c:pt idx="2635">
                  <c:v>0</c:v>
                </c:pt>
                <c:pt idx="2636">
                  <c:v>1.2154696132596647E-2</c:v>
                </c:pt>
                <c:pt idx="2637">
                  <c:v>0</c:v>
                </c:pt>
                <c:pt idx="2638">
                  <c:v>1.7679558011049725E-2</c:v>
                </c:pt>
                <c:pt idx="2639">
                  <c:v>1.7679558011049725E-2</c:v>
                </c:pt>
                <c:pt idx="2640">
                  <c:v>0</c:v>
                </c:pt>
              </c:numCache>
            </c:numRef>
          </c:yVal>
        </c:ser>
        <c:ser>
          <c:idx val="0"/>
          <c:order val="0"/>
          <c:tx>
            <c:strRef>
              <c:f>Prsian!$I$1</c:f>
              <c:strCache>
                <c:ptCount val="1"/>
                <c:pt idx="0">
                  <c:v>فوتبال</c:v>
                </c:pt>
              </c:strCache>
            </c:strRef>
          </c:tx>
          <c:spPr>
            <a:ln>
              <a:solidFill>
                <a:srgbClr val="008000"/>
              </a:solidFill>
            </a:ln>
          </c:spPr>
          <c:marker>
            <c:symbol val="none"/>
          </c:marker>
          <c:yVal>
            <c:numRef>
              <c:f>Prsian!$I$2:$I$2643</c:f>
              <c:numCache>
                <c:formatCode>General</c:formatCode>
                <c:ptCount val="2642"/>
                <c:pt idx="0">
                  <c:v>0</c:v>
                </c:pt>
                <c:pt idx="1">
                  <c:v>0</c:v>
                </c:pt>
                <c:pt idx="2">
                  <c:v>0</c:v>
                </c:pt>
                <c:pt idx="3">
                  <c:v>0</c:v>
                </c:pt>
                <c:pt idx="4">
                  <c:v>3.0042918454935688E-2</c:v>
                </c:pt>
                <c:pt idx="5">
                  <c:v>2.8612303290414891E-3</c:v>
                </c:pt>
                <c:pt idx="6">
                  <c:v>0</c:v>
                </c:pt>
                <c:pt idx="7">
                  <c:v>0</c:v>
                </c:pt>
                <c:pt idx="8">
                  <c:v>0</c:v>
                </c:pt>
                <c:pt idx="9">
                  <c:v>0</c:v>
                </c:pt>
                <c:pt idx="10">
                  <c:v>0</c:v>
                </c:pt>
                <c:pt idx="11">
                  <c:v>0</c:v>
                </c:pt>
                <c:pt idx="12">
                  <c:v>0</c:v>
                </c:pt>
                <c:pt idx="13">
                  <c:v>0</c:v>
                </c:pt>
                <c:pt idx="14">
                  <c:v>3.5765379113018601E-2</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8.5836909871244843E-3</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2.1459227467811249E-2</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1.4306151645207493E-3</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1.4306151645207493E-3</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1.4306151645207489E-2</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1.0014306151645187E-2</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1.4306151645207493E-3</c:v>
                </c:pt>
                <c:pt idx="512">
                  <c:v>0</c:v>
                </c:pt>
                <c:pt idx="513">
                  <c:v>0</c:v>
                </c:pt>
                <c:pt idx="514">
                  <c:v>0</c:v>
                </c:pt>
                <c:pt idx="515">
                  <c:v>0</c:v>
                </c:pt>
                <c:pt idx="516">
                  <c:v>0</c:v>
                </c:pt>
                <c:pt idx="517">
                  <c:v>0</c:v>
                </c:pt>
                <c:pt idx="518">
                  <c:v>0</c:v>
                </c:pt>
                <c:pt idx="519">
                  <c:v>0</c:v>
                </c:pt>
                <c:pt idx="520">
                  <c:v>1.4306151645207493E-3</c:v>
                </c:pt>
                <c:pt idx="521">
                  <c:v>0</c:v>
                </c:pt>
                <c:pt idx="522">
                  <c:v>0</c:v>
                </c:pt>
                <c:pt idx="523">
                  <c:v>1.4306151645207493E-3</c:v>
                </c:pt>
                <c:pt idx="524">
                  <c:v>0</c:v>
                </c:pt>
                <c:pt idx="525">
                  <c:v>0</c:v>
                </c:pt>
                <c:pt idx="526">
                  <c:v>0</c:v>
                </c:pt>
                <c:pt idx="527">
                  <c:v>0</c:v>
                </c:pt>
                <c:pt idx="528">
                  <c:v>0</c:v>
                </c:pt>
                <c:pt idx="529">
                  <c:v>0</c:v>
                </c:pt>
                <c:pt idx="530">
                  <c:v>1.4306151645207493E-3</c:v>
                </c:pt>
                <c:pt idx="531">
                  <c:v>0</c:v>
                </c:pt>
                <c:pt idx="532">
                  <c:v>1.2875536480686695E-2</c:v>
                </c:pt>
                <c:pt idx="533">
                  <c:v>1.8597997138769671E-2</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1.4306151645207493E-3</c:v>
                </c:pt>
                <c:pt idx="562">
                  <c:v>0</c:v>
                </c:pt>
                <c:pt idx="563">
                  <c:v>0</c:v>
                </c:pt>
                <c:pt idx="564">
                  <c:v>0</c:v>
                </c:pt>
                <c:pt idx="565">
                  <c:v>0</c:v>
                </c:pt>
                <c:pt idx="566">
                  <c:v>0</c:v>
                </c:pt>
                <c:pt idx="567">
                  <c:v>0</c:v>
                </c:pt>
                <c:pt idx="568">
                  <c:v>0</c:v>
                </c:pt>
                <c:pt idx="569">
                  <c:v>1.4306151645207493E-3</c:v>
                </c:pt>
                <c:pt idx="570">
                  <c:v>0</c:v>
                </c:pt>
                <c:pt idx="571">
                  <c:v>0</c:v>
                </c:pt>
                <c:pt idx="572">
                  <c:v>0</c:v>
                </c:pt>
                <c:pt idx="573">
                  <c:v>0</c:v>
                </c:pt>
                <c:pt idx="574">
                  <c:v>0</c:v>
                </c:pt>
                <c:pt idx="575">
                  <c:v>0</c:v>
                </c:pt>
                <c:pt idx="576">
                  <c:v>0</c:v>
                </c:pt>
                <c:pt idx="577">
                  <c:v>0</c:v>
                </c:pt>
                <c:pt idx="578">
                  <c:v>0</c:v>
                </c:pt>
                <c:pt idx="579">
                  <c:v>1.4306151645207493E-3</c:v>
                </c:pt>
                <c:pt idx="580">
                  <c:v>0</c:v>
                </c:pt>
                <c:pt idx="581">
                  <c:v>0</c:v>
                </c:pt>
                <c:pt idx="582">
                  <c:v>1.4306151645207493E-3</c:v>
                </c:pt>
                <c:pt idx="583">
                  <c:v>0</c:v>
                </c:pt>
                <c:pt idx="584">
                  <c:v>0</c:v>
                </c:pt>
                <c:pt idx="585">
                  <c:v>0</c:v>
                </c:pt>
                <c:pt idx="586">
                  <c:v>0</c:v>
                </c:pt>
                <c:pt idx="587">
                  <c:v>0</c:v>
                </c:pt>
                <c:pt idx="588">
                  <c:v>0</c:v>
                </c:pt>
                <c:pt idx="589">
                  <c:v>1.4306151645207493E-3</c:v>
                </c:pt>
                <c:pt idx="590">
                  <c:v>0</c:v>
                </c:pt>
                <c:pt idx="591">
                  <c:v>0</c:v>
                </c:pt>
                <c:pt idx="592">
                  <c:v>0</c:v>
                </c:pt>
                <c:pt idx="593">
                  <c:v>0</c:v>
                </c:pt>
                <c:pt idx="594">
                  <c:v>0</c:v>
                </c:pt>
                <c:pt idx="595">
                  <c:v>0</c:v>
                </c:pt>
                <c:pt idx="596">
                  <c:v>0</c:v>
                </c:pt>
                <c:pt idx="597">
                  <c:v>0</c:v>
                </c:pt>
                <c:pt idx="598">
                  <c:v>0</c:v>
                </c:pt>
                <c:pt idx="599">
                  <c:v>2.718168812589419E-2</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1.2875536480686695E-2</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1.0014306151645187E-2</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8.5836909871244843E-3</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8.5836909871244843E-3</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7.1530758226037196E-3</c:v>
                </c:pt>
                <c:pt idx="734">
                  <c:v>0</c:v>
                </c:pt>
                <c:pt idx="735">
                  <c:v>0</c:v>
                </c:pt>
                <c:pt idx="736">
                  <c:v>0</c:v>
                </c:pt>
                <c:pt idx="737">
                  <c:v>0</c:v>
                </c:pt>
                <c:pt idx="738">
                  <c:v>0</c:v>
                </c:pt>
                <c:pt idx="739">
                  <c:v>0</c:v>
                </c:pt>
                <c:pt idx="740">
                  <c:v>0</c:v>
                </c:pt>
                <c:pt idx="741">
                  <c:v>0</c:v>
                </c:pt>
                <c:pt idx="742">
                  <c:v>0</c:v>
                </c:pt>
                <c:pt idx="743">
                  <c:v>0</c:v>
                </c:pt>
                <c:pt idx="744">
                  <c:v>0</c:v>
                </c:pt>
                <c:pt idx="745">
                  <c:v>0</c:v>
                </c:pt>
                <c:pt idx="746">
                  <c:v>4.2918454935622517E-3</c:v>
                </c:pt>
                <c:pt idx="747">
                  <c:v>2.8612303290414882E-2</c:v>
                </c:pt>
                <c:pt idx="748">
                  <c:v>0</c:v>
                </c:pt>
                <c:pt idx="749">
                  <c:v>0</c:v>
                </c:pt>
                <c:pt idx="750">
                  <c:v>0</c:v>
                </c:pt>
                <c:pt idx="751">
                  <c:v>0</c:v>
                </c:pt>
                <c:pt idx="752">
                  <c:v>0</c:v>
                </c:pt>
                <c:pt idx="753">
                  <c:v>0</c:v>
                </c:pt>
                <c:pt idx="754">
                  <c:v>1.4306151645207493E-3</c:v>
                </c:pt>
                <c:pt idx="755">
                  <c:v>0</c:v>
                </c:pt>
                <c:pt idx="756">
                  <c:v>0</c:v>
                </c:pt>
                <c:pt idx="757">
                  <c:v>0</c:v>
                </c:pt>
                <c:pt idx="758">
                  <c:v>1.5736766809728183E-2</c:v>
                </c:pt>
                <c:pt idx="759">
                  <c:v>0</c:v>
                </c:pt>
                <c:pt idx="760">
                  <c:v>4.2918454935622517E-3</c:v>
                </c:pt>
                <c:pt idx="761">
                  <c:v>0</c:v>
                </c:pt>
                <c:pt idx="762">
                  <c:v>5.7224606580829774E-3</c:v>
                </c:pt>
                <c:pt idx="763">
                  <c:v>0</c:v>
                </c:pt>
                <c:pt idx="764">
                  <c:v>0</c:v>
                </c:pt>
                <c:pt idx="765">
                  <c:v>0</c:v>
                </c:pt>
                <c:pt idx="766">
                  <c:v>0</c:v>
                </c:pt>
                <c:pt idx="767">
                  <c:v>0</c:v>
                </c:pt>
                <c:pt idx="768">
                  <c:v>0</c:v>
                </c:pt>
                <c:pt idx="769">
                  <c:v>0</c:v>
                </c:pt>
                <c:pt idx="770">
                  <c:v>0</c:v>
                </c:pt>
                <c:pt idx="771">
                  <c:v>0</c:v>
                </c:pt>
                <c:pt idx="772">
                  <c:v>0</c:v>
                </c:pt>
                <c:pt idx="773">
                  <c:v>4.2918454935622517E-3</c:v>
                </c:pt>
                <c:pt idx="774">
                  <c:v>2.0028612303290408E-2</c:v>
                </c:pt>
                <c:pt idx="775">
                  <c:v>1.5736766809728183E-2</c:v>
                </c:pt>
                <c:pt idx="776">
                  <c:v>1.1444921316165998E-2</c:v>
                </c:pt>
                <c:pt idx="777">
                  <c:v>7.1530758226037196E-3</c:v>
                </c:pt>
                <c:pt idx="778">
                  <c:v>0</c:v>
                </c:pt>
                <c:pt idx="779">
                  <c:v>2.8612303290414891E-3</c:v>
                </c:pt>
                <c:pt idx="780">
                  <c:v>0</c:v>
                </c:pt>
                <c:pt idx="781">
                  <c:v>0</c:v>
                </c:pt>
                <c:pt idx="782">
                  <c:v>0</c:v>
                </c:pt>
                <c:pt idx="783">
                  <c:v>0</c:v>
                </c:pt>
                <c:pt idx="784">
                  <c:v>0</c:v>
                </c:pt>
                <c:pt idx="785">
                  <c:v>0</c:v>
                </c:pt>
                <c:pt idx="786">
                  <c:v>0</c:v>
                </c:pt>
                <c:pt idx="787">
                  <c:v>0</c:v>
                </c:pt>
                <c:pt idx="788">
                  <c:v>0</c:v>
                </c:pt>
                <c:pt idx="789">
                  <c:v>0</c:v>
                </c:pt>
                <c:pt idx="790">
                  <c:v>0</c:v>
                </c:pt>
                <c:pt idx="791">
                  <c:v>1.4306151645207493E-3</c:v>
                </c:pt>
                <c:pt idx="792">
                  <c:v>0</c:v>
                </c:pt>
                <c:pt idx="793">
                  <c:v>0</c:v>
                </c:pt>
                <c:pt idx="794">
                  <c:v>0</c:v>
                </c:pt>
                <c:pt idx="795">
                  <c:v>1.4306151645207493E-3</c:v>
                </c:pt>
                <c:pt idx="796">
                  <c:v>1.4306151645207493E-3</c:v>
                </c:pt>
                <c:pt idx="797">
                  <c:v>1.4306151645207493E-3</c:v>
                </c:pt>
                <c:pt idx="798">
                  <c:v>0</c:v>
                </c:pt>
                <c:pt idx="799">
                  <c:v>0</c:v>
                </c:pt>
                <c:pt idx="800">
                  <c:v>0</c:v>
                </c:pt>
                <c:pt idx="801">
                  <c:v>0</c:v>
                </c:pt>
                <c:pt idx="802">
                  <c:v>0</c:v>
                </c:pt>
                <c:pt idx="803">
                  <c:v>0</c:v>
                </c:pt>
                <c:pt idx="804">
                  <c:v>0</c:v>
                </c:pt>
                <c:pt idx="805">
                  <c:v>0</c:v>
                </c:pt>
                <c:pt idx="806">
                  <c:v>5.7224606580829774E-3</c:v>
                </c:pt>
                <c:pt idx="807">
                  <c:v>2.8612303290414891E-3</c:v>
                </c:pt>
                <c:pt idx="808">
                  <c:v>0</c:v>
                </c:pt>
                <c:pt idx="809">
                  <c:v>1.4306151645207493E-3</c:v>
                </c:pt>
                <c:pt idx="810">
                  <c:v>2.0028612303290408E-2</c:v>
                </c:pt>
                <c:pt idx="811">
                  <c:v>3.5765379113018601E-2</c:v>
                </c:pt>
                <c:pt idx="812">
                  <c:v>8.5836909871244843E-3</c:v>
                </c:pt>
                <c:pt idx="813">
                  <c:v>5.7224606580829774E-3</c:v>
                </c:pt>
                <c:pt idx="814">
                  <c:v>0</c:v>
                </c:pt>
                <c:pt idx="815">
                  <c:v>0</c:v>
                </c:pt>
                <c:pt idx="816">
                  <c:v>0</c:v>
                </c:pt>
                <c:pt idx="817">
                  <c:v>1.4306151645207493E-3</c:v>
                </c:pt>
                <c:pt idx="818">
                  <c:v>0</c:v>
                </c:pt>
                <c:pt idx="819">
                  <c:v>1.4306151645207493E-3</c:v>
                </c:pt>
                <c:pt idx="820">
                  <c:v>0</c:v>
                </c:pt>
                <c:pt idx="821">
                  <c:v>2.0028612303290408E-2</c:v>
                </c:pt>
                <c:pt idx="822">
                  <c:v>0</c:v>
                </c:pt>
                <c:pt idx="823">
                  <c:v>0</c:v>
                </c:pt>
                <c:pt idx="824">
                  <c:v>0</c:v>
                </c:pt>
                <c:pt idx="825">
                  <c:v>0</c:v>
                </c:pt>
                <c:pt idx="826">
                  <c:v>0</c:v>
                </c:pt>
                <c:pt idx="827">
                  <c:v>0</c:v>
                </c:pt>
                <c:pt idx="828">
                  <c:v>0</c:v>
                </c:pt>
                <c:pt idx="829">
                  <c:v>0</c:v>
                </c:pt>
                <c:pt idx="830">
                  <c:v>0</c:v>
                </c:pt>
                <c:pt idx="831">
                  <c:v>2.0028612303290408E-2</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5.7224606580829774E-3</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2.8612303290414891E-3</c:v>
                </c:pt>
                <c:pt idx="953">
                  <c:v>0</c:v>
                </c:pt>
                <c:pt idx="954">
                  <c:v>0</c:v>
                </c:pt>
                <c:pt idx="955">
                  <c:v>0</c:v>
                </c:pt>
                <c:pt idx="956">
                  <c:v>0</c:v>
                </c:pt>
                <c:pt idx="957">
                  <c:v>0</c:v>
                </c:pt>
                <c:pt idx="958">
                  <c:v>0</c:v>
                </c:pt>
                <c:pt idx="959">
                  <c:v>0</c:v>
                </c:pt>
                <c:pt idx="960">
                  <c:v>0</c:v>
                </c:pt>
                <c:pt idx="961">
                  <c:v>0</c:v>
                </c:pt>
                <c:pt idx="962">
                  <c:v>0</c:v>
                </c:pt>
                <c:pt idx="963">
                  <c:v>0</c:v>
                </c:pt>
                <c:pt idx="964">
                  <c:v>5.7224606580829774E-3</c:v>
                </c:pt>
                <c:pt idx="965">
                  <c:v>0</c:v>
                </c:pt>
                <c:pt idx="966">
                  <c:v>0</c:v>
                </c:pt>
                <c:pt idx="967">
                  <c:v>0</c:v>
                </c:pt>
                <c:pt idx="968">
                  <c:v>0</c:v>
                </c:pt>
                <c:pt idx="969">
                  <c:v>5.7224606580829774E-3</c:v>
                </c:pt>
                <c:pt idx="970">
                  <c:v>0</c:v>
                </c:pt>
                <c:pt idx="971">
                  <c:v>0</c:v>
                </c:pt>
                <c:pt idx="972">
                  <c:v>0</c:v>
                </c:pt>
                <c:pt idx="973">
                  <c:v>1.5736766809728183E-2</c:v>
                </c:pt>
                <c:pt idx="974">
                  <c:v>1.0014306151645187E-2</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1.4306151645207493E-3</c:v>
                </c:pt>
                <c:pt idx="1014">
                  <c:v>0</c:v>
                </c:pt>
                <c:pt idx="1015">
                  <c:v>0</c:v>
                </c:pt>
                <c:pt idx="1016">
                  <c:v>0</c:v>
                </c:pt>
                <c:pt idx="1017">
                  <c:v>0</c:v>
                </c:pt>
                <c:pt idx="1018">
                  <c:v>1.4306151645207493E-3</c:v>
                </c:pt>
                <c:pt idx="1019">
                  <c:v>0</c:v>
                </c:pt>
                <c:pt idx="1020">
                  <c:v>0</c:v>
                </c:pt>
                <c:pt idx="1021">
                  <c:v>0</c:v>
                </c:pt>
                <c:pt idx="1022">
                  <c:v>0</c:v>
                </c:pt>
                <c:pt idx="1023">
                  <c:v>0</c:v>
                </c:pt>
                <c:pt idx="1024">
                  <c:v>1.4306151645207493E-3</c:v>
                </c:pt>
                <c:pt idx="1025">
                  <c:v>0</c:v>
                </c:pt>
                <c:pt idx="1026">
                  <c:v>0</c:v>
                </c:pt>
                <c:pt idx="1027">
                  <c:v>0</c:v>
                </c:pt>
                <c:pt idx="1028">
                  <c:v>0</c:v>
                </c:pt>
                <c:pt idx="1029">
                  <c:v>0</c:v>
                </c:pt>
                <c:pt idx="1030">
                  <c:v>0</c:v>
                </c:pt>
                <c:pt idx="1031">
                  <c:v>1.4306151645207493E-3</c:v>
                </c:pt>
                <c:pt idx="1032">
                  <c:v>7.1530758226037196E-3</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1.4306151645207493E-3</c:v>
                </c:pt>
                <c:pt idx="1054">
                  <c:v>2.8612303290414882E-2</c:v>
                </c:pt>
                <c:pt idx="1055">
                  <c:v>1.4306151645207493E-3</c:v>
                </c:pt>
                <c:pt idx="1056">
                  <c:v>0</c:v>
                </c:pt>
                <c:pt idx="1057">
                  <c:v>1.4306151645207493E-3</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1.4306151645207493E-3</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1.4306151645207493E-3</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3.0042918454935688E-2</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1.4306151645207493E-3</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1.4306151645207493E-3</c:v>
                </c:pt>
                <c:pt idx="1256">
                  <c:v>0</c:v>
                </c:pt>
                <c:pt idx="1257">
                  <c:v>0</c:v>
                </c:pt>
                <c:pt idx="1258">
                  <c:v>0</c:v>
                </c:pt>
                <c:pt idx="1259">
                  <c:v>1.4306151645207493E-3</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3.7195994277539356E-2</c:v>
                </c:pt>
                <c:pt idx="1296">
                  <c:v>1.4306151645207493E-3</c:v>
                </c:pt>
                <c:pt idx="1297">
                  <c:v>0</c:v>
                </c:pt>
                <c:pt idx="1298">
                  <c:v>5.7224606580829774E-3</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1.4306151645207493E-3</c:v>
                </c:pt>
                <c:pt idx="1320">
                  <c:v>0</c:v>
                </c:pt>
                <c:pt idx="1321">
                  <c:v>1.1444921316165998E-2</c:v>
                </c:pt>
                <c:pt idx="1322">
                  <c:v>3.7195994277539356E-2</c:v>
                </c:pt>
                <c:pt idx="1323">
                  <c:v>4.2918454935622517E-3</c:v>
                </c:pt>
                <c:pt idx="1324">
                  <c:v>0</c:v>
                </c:pt>
                <c:pt idx="1325">
                  <c:v>0</c:v>
                </c:pt>
                <c:pt idx="1326">
                  <c:v>0</c:v>
                </c:pt>
                <c:pt idx="1327">
                  <c:v>0</c:v>
                </c:pt>
                <c:pt idx="1328">
                  <c:v>0</c:v>
                </c:pt>
                <c:pt idx="1329">
                  <c:v>0</c:v>
                </c:pt>
                <c:pt idx="1330">
                  <c:v>0</c:v>
                </c:pt>
                <c:pt idx="1331">
                  <c:v>0</c:v>
                </c:pt>
                <c:pt idx="1332">
                  <c:v>2.8612303290414891E-3</c:v>
                </c:pt>
                <c:pt idx="1333">
                  <c:v>0</c:v>
                </c:pt>
                <c:pt idx="1334">
                  <c:v>0</c:v>
                </c:pt>
                <c:pt idx="1335">
                  <c:v>0</c:v>
                </c:pt>
                <c:pt idx="1336">
                  <c:v>0</c:v>
                </c:pt>
                <c:pt idx="1337">
                  <c:v>0</c:v>
                </c:pt>
                <c:pt idx="1338">
                  <c:v>0</c:v>
                </c:pt>
                <c:pt idx="1339">
                  <c:v>0</c:v>
                </c:pt>
                <c:pt idx="1340">
                  <c:v>0</c:v>
                </c:pt>
                <c:pt idx="1341">
                  <c:v>0</c:v>
                </c:pt>
                <c:pt idx="1342">
                  <c:v>1.4306151645207493E-3</c:v>
                </c:pt>
                <c:pt idx="1343">
                  <c:v>1.4306151645207493E-3</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2.8612303290414891E-3</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8.5836909871244843E-3</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2.8612303290414891E-3</c:v>
                </c:pt>
                <c:pt idx="1443">
                  <c:v>2.8612303290414891E-3</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8.5836909871244843E-3</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8.5836909871244843E-3</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5.7224606580829774E-3</c:v>
                </c:pt>
                <c:pt idx="1543">
                  <c:v>2.8612303290414891E-3</c:v>
                </c:pt>
                <c:pt idx="1544">
                  <c:v>5.7224606580829774E-3</c:v>
                </c:pt>
                <c:pt idx="1545">
                  <c:v>4.2918454935622517E-3</c:v>
                </c:pt>
                <c:pt idx="1546">
                  <c:v>5.7224606580829774E-3</c:v>
                </c:pt>
                <c:pt idx="1547">
                  <c:v>5.7224606580829774E-3</c:v>
                </c:pt>
                <c:pt idx="1548">
                  <c:v>2.8612303290414891E-3</c:v>
                </c:pt>
                <c:pt idx="1549">
                  <c:v>4.2918454935622517E-3</c:v>
                </c:pt>
                <c:pt idx="1550">
                  <c:v>2.8612303290414891E-3</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1.4306151645207493E-3</c:v>
                </c:pt>
                <c:pt idx="1579">
                  <c:v>0</c:v>
                </c:pt>
                <c:pt idx="1580">
                  <c:v>0</c:v>
                </c:pt>
                <c:pt idx="1581">
                  <c:v>0</c:v>
                </c:pt>
                <c:pt idx="1582">
                  <c:v>0</c:v>
                </c:pt>
                <c:pt idx="1583">
                  <c:v>0</c:v>
                </c:pt>
                <c:pt idx="1584">
                  <c:v>0</c:v>
                </c:pt>
                <c:pt idx="1585">
                  <c:v>1.4306151645207493E-3</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2.0028612303290408E-2</c:v>
                </c:pt>
                <c:pt idx="1730">
                  <c:v>2.0028612303290408E-2</c:v>
                </c:pt>
                <c:pt idx="1731">
                  <c:v>1.1444921316165998E-2</c:v>
                </c:pt>
                <c:pt idx="1732">
                  <c:v>0</c:v>
                </c:pt>
                <c:pt idx="1733">
                  <c:v>2.0028612303290408E-2</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2.0028612303290408E-2</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2.8612303290414891E-3</c:v>
                </c:pt>
                <c:pt idx="1789">
                  <c:v>0</c:v>
                </c:pt>
                <c:pt idx="1790">
                  <c:v>1.4306151645207493E-3</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2.8612303290414891E-3</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1.4306151645207493E-3</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2.1459227467811249E-2</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1.4306151645207493E-3</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1.4306151645207493E-3</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1.4306151645207493E-3</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3.8626609442060089E-2</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1.4306151645207493E-3</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1.4306151645207493E-3</c:v>
                </c:pt>
                <c:pt idx="2304">
                  <c:v>0</c:v>
                </c:pt>
                <c:pt idx="2305">
                  <c:v>0</c:v>
                </c:pt>
                <c:pt idx="2306">
                  <c:v>0</c:v>
                </c:pt>
                <c:pt idx="2307">
                  <c:v>0</c:v>
                </c:pt>
                <c:pt idx="2308">
                  <c:v>0</c:v>
                </c:pt>
                <c:pt idx="2309">
                  <c:v>0</c:v>
                </c:pt>
                <c:pt idx="2310">
                  <c:v>0</c:v>
                </c:pt>
                <c:pt idx="2311">
                  <c:v>0</c:v>
                </c:pt>
                <c:pt idx="2312">
                  <c:v>0</c:v>
                </c:pt>
                <c:pt idx="2313">
                  <c:v>0</c:v>
                </c:pt>
                <c:pt idx="2314">
                  <c:v>0</c:v>
                </c:pt>
                <c:pt idx="2315">
                  <c:v>1.4306151645207493E-3</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4.2918454935622517E-3</c:v>
                </c:pt>
                <c:pt idx="2337">
                  <c:v>0</c:v>
                </c:pt>
                <c:pt idx="2338">
                  <c:v>1.4306151645207493E-3</c:v>
                </c:pt>
                <c:pt idx="2339">
                  <c:v>0</c:v>
                </c:pt>
                <c:pt idx="2340">
                  <c:v>0</c:v>
                </c:pt>
                <c:pt idx="2341">
                  <c:v>0</c:v>
                </c:pt>
                <c:pt idx="2342">
                  <c:v>0</c:v>
                </c:pt>
                <c:pt idx="2343">
                  <c:v>1.4306151645207493E-3</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7.1530758226037196E-3</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2.8612303290414891E-3</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8.5836909871244843E-3</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numCache>
            </c:numRef>
          </c:yVal>
        </c:ser>
        <c:axId val="70224128"/>
        <c:axId val="70225920"/>
      </c:scatterChart>
      <c:valAx>
        <c:axId val="70224128"/>
        <c:scaling>
          <c:orientation val="minMax"/>
        </c:scaling>
        <c:axPos val="b"/>
        <c:majorTickMark val="none"/>
        <c:tickLblPos val="nextTo"/>
        <c:crossAx val="70225920"/>
        <c:crosses val="autoZero"/>
        <c:crossBetween val="midCat"/>
      </c:valAx>
      <c:valAx>
        <c:axId val="70225920"/>
        <c:scaling>
          <c:orientation val="minMax"/>
        </c:scaling>
        <c:axPos val="l"/>
        <c:numFmt formatCode="General" sourceLinked="1"/>
        <c:majorTickMark val="none"/>
        <c:tickLblPos val="nextTo"/>
        <c:crossAx val="70224128"/>
        <c:crosses val="autoZero"/>
        <c:crossBetween val="midCat"/>
      </c:valAx>
      <c:spPr>
        <a:noFill/>
        <a:ln>
          <a:noFill/>
        </a:ln>
      </c:spPr>
    </c:plotArea>
    <c:legend>
      <c:legendPos val="b"/>
      <c:legendEntry>
        <c:idx val="0"/>
        <c:txPr>
          <a:bodyPr/>
          <a:lstStyle/>
          <a:p>
            <a:pPr>
              <a:defRPr sz="1800" b="1">
                <a:solidFill>
                  <a:schemeClr val="bg1"/>
                </a:solidFill>
                <a:latin typeface="Maiandra GD" pitchFamily="34" charset="0"/>
              </a:defRPr>
            </a:pPr>
            <a:endParaRPr lang="en-US"/>
          </a:p>
        </c:txPr>
      </c:legendEntry>
      <c:legendEntry>
        <c:idx val="1"/>
        <c:txPr>
          <a:bodyPr/>
          <a:lstStyle/>
          <a:p>
            <a:pPr>
              <a:defRPr sz="1800" b="1">
                <a:solidFill>
                  <a:schemeClr val="bg1"/>
                </a:solidFill>
                <a:latin typeface="Calibri" pitchFamily="34" charset="0"/>
                <a:cs typeface="B Koodak" pitchFamily="2" charset="-78"/>
              </a:defRPr>
            </a:pPr>
            <a:endParaRPr lang="en-US"/>
          </a:p>
        </c:txPr>
      </c:legendEntry>
      <c:layout/>
      <c:txPr>
        <a:bodyPr/>
        <a:lstStyle/>
        <a:p>
          <a:pPr>
            <a:defRPr sz="1800" b="1">
              <a:solidFill>
                <a:schemeClr val="bg1"/>
              </a:solidFill>
              <a:latin typeface="Calibri" pitchFamily="34" charset="0"/>
            </a:defRPr>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manualLayout>
          <c:layoutTarget val="inner"/>
          <c:xMode val="edge"/>
          <c:yMode val="edge"/>
          <c:x val="0.12135727352262786"/>
          <c:y val="0.21044341813042788"/>
          <c:w val="0.81436447264480638"/>
          <c:h val="0.40357660125378453"/>
        </c:manualLayout>
      </c:layout>
      <c:lineChart>
        <c:grouping val="stacked"/>
        <c:ser>
          <c:idx val="0"/>
          <c:order val="0"/>
          <c:tx>
            <c:strRef>
              <c:f>En_Fa_expo!$DD$1</c:f>
              <c:strCache>
                <c:ptCount val="1"/>
              </c:strCache>
            </c:strRef>
          </c:tx>
          <c:spPr>
            <a:ln w="25400" cap="flat" cmpd="sng" algn="ctr">
              <a:solidFill>
                <a:schemeClr val="accent4">
                  <a:shade val="50000"/>
                </a:schemeClr>
              </a:solidFill>
              <a:prstDash val="solid"/>
            </a:ln>
            <a:effectLst/>
          </c:spPr>
          <c:marker>
            <c:spPr>
              <a:solidFill>
                <a:schemeClr val="accent4"/>
              </a:solidFill>
              <a:ln w="25400" cap="flat" cmpd="sng" algn="ctr">
                <a:solidFill>
                  <a:schemeClr val="accent4">
                    <a:shade val="50000"/>
                  </a:schemeClr>
                </a:solidFill>
                <a:prstDash val="solid"/>
              </a:ln>
              <a:effectLst/>
            </c:spPr>
          </c:marker>
          <c:cat>
            <c:strRef>
              <c:f>En_Fa_expo!$DA$2:$DA$15</c:f>
              <c:strCache>
                <c:ptCount val="14"/>
                <c:pt idx="0">
                  <c:v>اتمي</c:v>
                </c:pt>
                <c:pt idx="1">
                  <c:v>آژانس</c:v>
                </c:pt>
                <c:pt idx="2">
                  <c:v>البرادعي</c:v>
                </c:pt>
                <c:pt idx="3">
                  <c:v>هسته</c:v>
                </c:pt>
                <c:pt idx="4">
                  <c:v>انرژي</c:v>
                </c:pt>
                <c:pt idx="5">
                  <c:v>اورانيوم</c:v>
                </c:pt>
                <c:pt idx="6">
                  <c:v>غني</c:v>
                </c:pt>
                <c:pt idx="7">
                  <c:v>بازرسان</c:v>
                </c:pt>
                <c:pt idx="8">
                  <c:v>سلاح</c:v>
                </c:pt>
                <c:pt idx="9">
                  <c:v>المللي</c:v>
                </c:pt>
                <c:pt idx="10">
                  <c:v>تسليحاتي</c:v>
                </c:pt>
                <c:pt idx="11">
                  <c:v>سازمان</c:v>
                </c:pt>
                <c:pt idx="12">
                  <c:v>ملل</c:v>
                </c:pt>
                <c:pt idx="13">
                  <c:v>آمريكا</c:v>
                </c:pt>
              </c:strCache>
            </c:strRef>
          </c:cat>
          <c:val>
            <c:numRef>
              <c:f>En_Fa_expo!$DE$2:$DE$15</c:f>
              <c:numCache>
                <c:formatCode>General</c:formatCode>
                <c:ptCount val="14"/>
                <c:pt idx="0">
                  <c:v>0.90163415999999996</c:v>
                </c:pt>
                <c:pt idx="1">
                  <c:v>0.8004505199999995</c:v>
                </c:pt>
                <c:pt idx="2">
                  <c:v>0.76365408000000301</c:v>
                </c:pt>
                <c:pt idx="3">
                  <c:v>0.71087712000000003</c:v>
                </c:pt>
                <c:pt idx="4">
                  <c:v>0.70862219999999998</c:v>
                </c:pt>
                <c:pt idx="5">
                  <c:v>0.60155351999999951</c:v>
                </c:pt>
                <c:pt idx="6">
                  <c:v>0.52065359999999949</c:v>
                </c:pt>
                <c:pt idx="7">
                  <c:v>0.33693096000000267</c:v>
                </c:pt>
                <c:pt idx="8">
                  <c:v>0.31316520000000031</c:v>
                </c:pt>
                <c:pt idx="9">
                  <c:v>0.29104464000000002</c:v>
                </c:pt>
                <c:pt idx="10">
                  <c:v>0.27934824000000008</c:v>
                </c:pt>
                <c:pt idx="11">
                  <c:v>0.27415955999999997</c:v>
                </c:pt>
                <c:pt idx="12">
                  <c:v>0.26878116000000002</c:v>
                </c:pt>
                <c:pt idx="13">
                  <c:v>0.26035200000000008</c:v>
                </c:pt>
              </c:numCache>
            </c:numRef>
          </c:val>
        </c:ser>
        <c:marker val="1"/>
        <c:axId val="80423168"/>
        <c:axId val="70160768"/>
      </c:lineChart>
      <c:catAx>
        <c:axId val="80423168"/>
        <c:scaling>
          <c:orientation val="minMax"/>
        </c:scaling>
        <c:axPos val="b"/>
        <c:title>
          <c:tx>
            <c:rich>
              <a:bodyPr/>
              <a:lstStyle/>
              <a:p>
                <a:pPr>
                  <a:defRPr sz="2400" b="0">
                    <a:cs typeface="B Kamran" pitchFamily="2" charset="-78"/>
                  </a:defRPr>
                </a:pPr>
                <a:r>
                  <a:rPr lang="fa-IR" sz="2400" b="0">
                    <a:cs typeface="B Kamran" pitchFamily="2" charset="-78"/>
                  </a:rPr>
                  <a:t>کلمات وابسته</a:t>
                </a:r>
                <a:endParaRPr lang="en-US" sz="2400" b="0">
                  <a:cs typeface="B Kamran" pitchFamily="2" charset="-78"/>
                </a:endParaRPr>
              </a:p>
            </c:rich>
          </c:tx>
          <c:layout>
            <c:manualLayout>
              <c:xMode val="edge"/>
              <c:yMode val="edge"/>
              <c:x val="0.42588801399825393"/>
              <c:y val="0.80475948919846563"/>
            </c:manualLayout>
          </c:layout>
        </c:title>
        <c:tickLblPos val="nextTo"/>
        <c:txPr>
          <a:bodyPr rot="-3180000"/>
          <a:lstStyle/>
          <a:p>
            <a:pPr>
              <a:defRPr sz="1600" b="0">
                <a:cs typeface="B Nazanin" pitchFamily="2" charset="-78"/>
              </a:defRPr>
            </a:pPr>
            <a:endParaRPr lang="en-US"/>
          </a:p>
        </c:txPr>
        <c:crossAx val="70160768"/>
        <c:crosses val="autoZero"/>
        <c:auto val="1"/>
        <c:lblAlgn val="ctr"/>
        <c:lblOffset val="100"/>
      </c:catAx>
      <c:valAx>
        <c:axId val="70160768"/>
        <c:scaling>
          <c:orientation val="minMax"/>
        </c:scaling>
        <c:axPos val="l"/>
        <c:title>
          <c:tx>
            <c:rich>
              <a:bodyPr rot="-5400000" vert="horz"/>
              <a:lstStyle/>
              <a:p>
                <a:pPr>
                  <a:defRPr sz="2000" b="0">
                    <a:cs typeface="B Kamran" pitchFamily="2" charset="-78"/>
                  </a:defRPr>
                </a:pPr>
                <a:r>
                  <a:rPr lang="fa-IR" sz="2000" b="0" dirty="0">
                    <a:cs typeface="B Kamran" pitchFamily="2" charset="-78"/>
                  </a:rPr>
                  <a:t>امتیاز</a:t>
                </a:r>
                <a:endParaRPr lang="en-US" sz="2000" b="0" dirty="0">
                  <a:cs typeface="B Kamran" pitchFamily="2" charset="-78"/>
                </a:endParaRPr>
              </a:p>
            </c:rich>
          </c:tx>
          <c:layout/>
        </c:title>
        <c:numFmt formatCode="General" sourceLinked="1"/>
        <c:tickLblPos val="nextTo"/>
        <c:txPr>
          <a:bodyPr/>
          <a:lstStyle/>
          <a:p>
            <a:pPr>
              <a:defRPr b="0">
                <a:cs typeface="B Nazanin" pitchFamily="2" charset="-78"/>
              </a:defRPr>
            </a:pPr>
            <a:endParaRPr lang="en-US"/>
          </a:p>
        </c:txPr>
        <c:crossAx val="80423168"/>
        <c:crosses val="autoZero"/>
        <c:crossBetween val="between"/>
        <c:majorUnit val="0.2"/>
      </c:valAx>
    </c:plotArea>
    <c:plotVisOnly val="1"/>
  </c:chart>
  <c:txPr>
    <a:bodyPr/>
    <a:lstStyle/>
    <a:p>
      <a:pPr>
        <a:defRPr sz="1400" b="1">
          <a:latin typeface="XB Zar" pitchFamily="2" charset="-78"/>
          <a:cs typeface="XB Zar" pitchFamily="2" charset="-78"/>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173107825807489"/>
          <c:y val="0.12971543030805371"/>
          <c:w val="0.81441566514711949"/>
          <c:h val="0.56603115105079682"/>
        </c:manualLayout>
      </c:layout>
      <c:lineChart>
        <c:grouping val="standard"/>
        <c:ser>
          <c:idx val="0"/>
          <c:order val="0"/>
          <c:tx>
            <c:strRef>
              <c:f>En_Fa_expo!$EP$1:$EP$4</c:f>
              <c:strCache>
                <c:ptCount val="1"/>
                <c:pt idx="0">
                  <c:v>world: 9.783 10.042 sanction:</c:v>
                </c:pt>
              </c:strCache>
            </c:strRef>
          </c:tx>
          <c:spPr>
            <a:ln w="25400" cap="flat" cmpd="sng" algn="ctr">
              <a:solidFill>
                <a:schemeClr val="accent6">
                  <a:shade val="50000"/>
                </a:schemeClr>
              </a:solidFill>
              <a:prstDash val="solid"/>
            </a:ln>
            <a:effectLst/>
          </c:spPr>
          <c:marker>
            <c:spPr>
              <a:solidFill>
                <a:schemeClr val="accent6"/>
              </a:solidFill>
              <a:ln w="25400" cap="flat" cmpd="sng" algn="ctr">
                <a:solidFill>
                  <a:schemeClr val="accent6">
                    <a:shade val="50000"/>
                  </a:schemeClr>
                </a:solidFill>
                <a:prstDash val="solid"/>
              </a:ln>
              <a:effectLst/>
            </c:spPr>
          </c:marker>
          <c:cat>
            <c:strRef>
              <c:f>En_Fa_expo!$EM$5:$EM$15</c:f>
              <c:strCache>
                <c:ptCount val="11"/>
                <c:pt idx="0">
                  <c:v>تحريم</c:v>
                </c:pt>
                <c:pt idx="1">
                  <c:v>عراق</c:v>
                </c:pt>
                <c:pt idx="2">
                  <c:v>سازمان</c:v>
                </c:pt>
                <c:pt idx="3">
                  <c:v>آمريكا</c:v>
                </c:pt>
                <c:pt idx="4">
                  <c:v>كشور</c:v>
                </c:pt>
                <c:pt idx="5">
                  <c:v>ملل</c:v>
                </c:pt>
                <c:pt idx="6">
                  <c:v>خارجه</c:v>
                </c:pt>
                <c:pt idx="7">
                  <c:v>صدام</c:v>
                </c:pt>
                <c:pt idx="8">
                  <c:v>امنيت</c:v>
                </c:pt>
                <c:pt idx="9">
                  <c:v>وزير</c:v>
                </c:pt>
                <c:pt idx="10">
                  <c:v>گزارش</c:v>
                </c:pt>
              </c:strCache>
            </c:strRef>
          </c:cat>
          <c:val>
            <c:numRef>
              <c:f>En_Fa_expo!$EQ$5:$EQ$15</c:f>
              <c:numCache>
                <c:formatCode>General</c:formatCode>
                <c:ptCount val="11"/>
                <c:pt idx="0">
                  <c:v>0.61644533999999995</c:v>
                </c:pt>
                <c:pt idx="1">
                  <c:v>0.39824624000000008</c:v>
                </c:pt>
                <c:pt idx="2">
                  <c:v>0.38088204000000198</c:v>
                </c:pt>
                <c:pt idx="3">
                  <c:v>0.36802388000000186</c:v>
                </c:pt>
                <c:pt idx="4">
                  <c:v>0.36440852000000151</c:v>
                </c:pt>
                <c:pt idx="5">
                  <c:v>0.35316680000000134</c:v>
                </c:pt>
                <c:pt idx="6">
                  <c:v>0.33380732000000174</c:v>
                </c:pt>
                <c:pt idx="7">
                  <c:v>0.32890396000000244</c:v>
                </c:pt>
                <c:pt idx="8">
                  <c:v>0.32054120000000008</c:v>
                </c:pt>
                <c:pt idx="9">
                  <c:v>0.31913924000000005</c:v>
                </c:pt>
                <c:pt idx="10">
                  <c:v>0.31536638000000267</c:v>
                </c:pt>
              </c:numCache>
            </c:numRef>
          </c:val>
        </c:ser>
        <c:marker val="1"/>
        <c:axId val="70210688"/>
        <c:axId val="80086144"/>
      </c:lineChart>
      <c:catAx>
        <c:axId val="70210688"/>
        <c:scaling>
          <c:orientation val="minMax"/>
        </c:scaling>
        <c:axPos val="b"/>
        <c:tickLblPos val="nextTo"/>
        <c:txPr>
          <a:bodyPr rot="-2880000"/>
          <a:lstStyle/>
          <a:p>
            <a:pPr>
              <a:defRPr sz="1600" b="0">
                <a:cs typeface="B Nazanin" pitchFamily="2" charset="-78"/>
              </a:defRPr>
            </a:pPr>
            <a:endParaRPr lang="en-US"/>
          </a:p>
        </c:txPr>
        <c:crossAx val="80086144"/>
        <c:crosses val="autoZero"/>
        <c:auto val="1"/>
        <c:lblAlgn val="ctr"/>
        <c:lblOffset val="100"/>
      </c:catAx>
      <c:valAx>
        <c:axId val="80086144"/>
        <c:scaling>
          <c:orientation val="minMax"/>
        </c:scaling>
        <c:axPos val="l"/>
        <c:title>
          <c:tx>
            <c:rich>
              <a:bodyPr rot="-5400000" vert="horz"/>
              <a:lstStyle/>
              <a:p>
                <a:pPr>
                  <a:defRPr sz="2000" b="0">
                    <a:cs typeface="B Kamran" pitchFamily="2" charset="-78"/>
                  </a:defRPr>
                </a:pPr>
                <a:r>
                  <a:rPr lang="fa-IR" sz="2000" b="0">
                    <a:cs typeface="B Kamran" pitchFamily="2" charset="-78"/>
                  </a:rPr>
                  <a:t>امتیاز</a:t>
                </a:r>
                <a:endParaRPr lang="en-US" sz="2000" b="0">
                  <a:cs typeface="B Kamran" pitchFamily="2" charset="-78"/>
                </a:endParaRPr>
              </a:p>
            </c:rich>
          </c:tx>
          <c:layout/>
        </c:title>
        <c:numFmt formatCode="General" sourceLinked="1"/>
        <c:tickLblPos val="nextTo"/>
        <c:txPr>
          <a:bodyPr/>
          <a:lstStyle/>
          <a:p>
            <a:pPr>
              <a:defRPr sz="1400" b="0">
                <a:cs typeface="B Nazanin" pitchFamily="2" charset="-78"/>
              </a:defRPr>
            </a:pPr>
            <a:endParaRPr lang="en-US"/>
          </a:p>
        </c:txPr>
        <c:crossAx val="70210688"/>
        <c:crosses val="autoZero"/>
        <c:crossBetween val="between"/>
        <c:majorUnit val="0.2"/>
      </c:valAx>
    </c:plotArea>
    <c:plotVisOnly val="1"/>
  </c:chart>
  <c:txPr>
    <a:bodyPr/>
    <a:lstStyle/>
    <a:p>
      <a:pPr>
        <a:defRPr b="1">
          <a:latin typeface="XB Zar" pitchFamily="2" charset="-78"/>
          <a:cs typeface="XB Zar" pitchFamily="2" charset="-78"/>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108127509702308"/>
          <c:y val="2.1590329377841843E-2"/>
          <c:w val="0.81455302061601276"/>
          <c:h val="0.83428302096040807"/>
        </c:manualLayout>
      </c:layout>
      <c:lineChart>
        <c:grouping val="standard"/>
        <c:ser>
          <c:idx val="0"/>
          <c:order val="0"/>
          <c:tx>
            <c:strRef>
              <c:f>paper_charts!$E$3</c:f>
              <c:strCache>
                <c:ptCount val="1"/>
                <c:pt idx="0">
                  <c:v>dyn</c:v>
                </c:pt>
              </c:strCache>
            </c:strRef>
          </c:tx>
          <c:spPr>
            <a:ln w="38100">
              <a:noFill/>
            </a:ln>
          </c:spPr>
          <c:marker>
            <c:symbol val="none"/>
          </c:marker>
          <c:val>
            <c:numRef>
              <c:f>paper_charts!$E$4:$E$23</c:f>
              <c:numCache>
                <c:formatCode>General</c:formatCode>
                <c:ptCount val="20"/>
                <c:pt idx="0">
                  <c:v>0.17700000000000021</c:v>
                </c:pt>
                <c:pt idx="1">
                  <c:v>0.17700000000000021</c:v>
                </c:pt>
                <c:pt idx="2">
                  <c:v>0.17700000000000021</c:v>
                </c:pt>
                <c:pt idx="3">
                  <c:v>0.17700000000000021</c:v>
                </c:pt>
                <c:pt idx="4">
                  <c:v>0.17700000000000021</c:v>
                </c:pt>
                <c:pt idx="5">
                  <c:v>0.17700000000000021</c:v>
                </c:pt>
                <c:pt idx="6">
                  <c:v>0.17700000000000021</c:v>
                </c:pt>
                <c:pt idx="7">
                  <c:v>0.17700000000000021</c:v>
                </c:pt>
                <c:pt idx="8">
                  <c:v>0.17700000000000021</c:v>
                </c:pt>
                <c:pt idx="9">
                  <c:v>0.17700000000000021</c:v>
                </c:pt>
                <c:pt idx="10">
                  <c:v>0.17700000000000021</c:v>
                </c:pt>
                <c:pt idx="11">
                  <c:v>0.17700000000000021</c:v>
                </c:pt>
                <c:pt idx="12">
                  <c:v>0.17700000000000021</c:v>
                </c:pt>
                <c:pt idx="13">
                  <c:v>0.17700000000000021</c:v>
                </c:pt>
                <c:pt idx="14">
                  <c:v>0.17700000000000021</c:v>
                </c:pt>
                <c:pt idx="15">
                  <c:v>0.17700000000000021</c:v>
                </c:pt>
                <c:pt idx="16">
                  <c:v>0.17700000000000021</c:v>
                </c:pt>
                <c:pt idx="17">
                  <c:v>0.17700000000000021</c:v>
                </c:pt>
                <c:pt idx="18">
                  <c:v>0.17700000000000021</c:v>
                </c:pt>
                <c:pt idx="19">
                  <c:v>0.17700000000000021</c:v>
                </c:pt>
              </c:numCache>
            </c:numRef>
          </c:val>
        </c:ser>
        <c:ser>
          <c:idx val="3"/>
          <c:order val="1"/>
          <c:tx>
            <c:strRef>
              <c:f>paper_charts!$D$3</c:f>
              <c:strCache>
                <c:ptCount val="1"/>
                <c:pt idx="0">
                  <c:v>e&gt;0</c:v>
                </c:pt>
              </c:strCache>
            </c:strRef>
          </c:tx>
          <c:spPr>
            <a:ln w="38100"/>
          </c:spPr>
          <c:marker>
            <c:symbol val="x"/>
            <c:size val="8"/>
            <c:spPr>
              <a:ln w="38100"/>
            </c:spPr>
          </c:marker>
          <c:cat>
            <c:numRef>
              <c:f>paper_charts!$A$4:$A$25</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paper_charts!$D$4:$D$23</c:f>
              <c:numCache>
                <c:formatCode>General</c:formatCode>
                <c:ptCount val="20"/>
                <c:pt idx="0">
                  <c:v>0.15971553129162586</c:v>
                </c:pt>
                <c:pt idx="1">
                  <c:v>0.17284768462484701</c:v>
                </c:pt>
                <c:pt idx="2">
                  <c:v>0.16789863608598701</c:v>
                </c:pt>
                <c:pt idx="3">
                  <c:v>0.16882771858734399</c:v>
                </c:pt>
                <c:pt idx="4">
                  <c:v>0.16846811266093706</c:v>
                </c:pt>
                <c:pt idx="5">
                  <c:v>0.16491699081452837</c:v>
                </c:pt>
                <c:pt idx="6">
                  <c:v>0.16478845588833463</c:v>
                </c:pt>
                <c:pt idx="7">
                  <c:v>0.16230577678240099</c:v>
                </c:pt>
                <c:pt idx="8">
                  <c:v>0.15900834801826583</c:v>
                </c:pt>
                <c:pt idx="9">
                  <c:v>0.15857295994972201</c:v>
                </c:pt>
                <c:pt idx="10">
                  <c:v>0.155652860255967</c:v>
                </c:pt>
                <c:pt idx="11">
                  <c:v>0.15433840025624063</c:v>
                </c:pt>
                <c:pt idx="12">
                  <c:v>0.15593157358091206</c:v>
                </c:pt>
                <c:pt idx="13">
                  <c:v>0.15526354033810599</c:v>
                </c:pt>
                <c:pt idx="14">
                  <c:v>0.15195922932179343</c:v>
                </c:pt>
                <c:pt idx="15">
                  <c:v>0.15134748428456263</c:v>
                </c:pt>
                <c:pt idx="16">
                  <c:v>0.14971068655707426</c:v>
                </c:pt>
                <c:pt idx="17">
                  <c:v>0.14890263487460323</c:v>
                </c:pt>
                <c:pt idx="18">
                  <c:v>0.14866981920522601</c:v>
                </c:pt>
                <c:pt idx="19">
                  <c:v>0.14598957908580701</c:v>
                </c:pt>
              </c:numCache>
            </c:numRef>
          </c:val>
        </c:ser>
        <c:ser>
          <c:idx val="2"/>
          <c:order val="2"/>
          <c:tx>
            <c:strRef>
              <c:f>paper_charts!$C$3</c:f>
              <c:strCache>
                <c:ptCount val="1"/>
                <c:pt idx="0">
                  <c:v>e=0</c:v>
                </c:pt>
              </c:strCache>
            </c:strRef>
          </c:tx>
          <c:spPr>
            <a:ln w="38100"/>
          </c:spPr>
          <c:marker>
            <c:symbol val="circle"/>
            <c:size val="10"/>
            <c:spPr>
              <a:noFill/>
              <a:ln w="38100"/>
            </c:spPr>
          </c:marker>
          <c:cat>
            <c:numRef>
              <c:f>paper_charts!$A$4:$A$33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paper_charts!$C$4:$C$23</c:f>
              <c:numCache>
                <c:formatCode>General</c:formatCode>
                <c:ptCount val="20"/>
                <c:pt idx="0">
                  <c:v>0.17033676109103699</c:v>
                </c:pt>
                <c:pt idx="1">
                  <c:v>0.17236148535700563</c:v>
                </c:pt>
                <c:pt idx="2">
                  <c:v>0.161596871906908</c:v>
                </c:pt>
                <c:pt idx="3">
                  <c:v>0.16208796606614601</c:v>
                </c:pt>
                <c:pt idx="4">
                  <c:v>0.15577723955233497</c:v>
                </c:pt>
                <c:pt idx="5">
                  <c:v>0.14928349692366041</c:v>
                </c:pt>
                <c:pt idx="6">
                  <c:v>0.146367776307919</c:v>
                </c:pt>
                <c:pt idx="7">
                  <c:v>0.13930718885198623</c:v>
                </c:pt>
                <c:pt idx="8">
                  <c:v>0.13404791520595297</c:v>
                </c:pt>
                <c:pt idx="9">
                  <c:v>0.13229212200811588</c:v>
                </c:pt>
                <c:pt idx="10">
                  <c:v>0.12979825134183429</c:v>
                </c:pt>
                <c:pt idx="11">
                  <c:v>0.12715055467775277</c:v>
                </c:pt>
                <c:pt idx="12">
                  <c:v>0.12617960300659387</c:v>
                </c:pt>
                <c:pt idx="13">
                  <c:v>0.12807676795966977</c:v>
                </c:pt>
                <c:pt idx="14">
                  <c:v>0.12662105028260587</c:v>
                </c:pt>
                <c:pt idx="15">
                  <c:v>0.12619020538487888</c:v>
                </c:pt>
                <c:pt idx="16">
                  <c:v>0.12460815878019622</c:v>
                </c:pt>
                <c:pt idx="17">
                  <c:v>0.125418082591434</c:v>
                </c:pt>
                <c:pt idx="18">
                  <c:v>0.12239950520284</c:v>
                </c:pt>
                <c:pt idx="19">
                  <c:v>0.1213241084553697</c:v>
                </c:pt>
              </c:numCache>
            </c:numRef>
          </c:val>
        </c:ser>
        <c:ser>
          <c:idx val="1"/>
          <c:order val="3"/>
          <c:tx>
            <c:strRef>
              <c:f>paper_charts!$B$3</c:f>
              <c:strCache>
                <c:ptCount val="1"/>
                <c:pt idx="0">
                  <c:v>basic</c:v>
                </c:pt>
              </c:strCache>
            </c:strRef>
          </c:tx>
          <c:spPr>
            <a:ln w="38100"/>
          </c:spPr>
          <c:marker>
            <c:symbol val="square"/>
            <c:size val="8"/>
            <c:spPr>
              <a:ln w="38100"/>
            </c:spPr>
          </c:marker>
          <c:cat>
            <c:numRef>
              <c:f>paper_charts!$A$4:$A$23</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paper_charts!$B$4:$B$23</c:f>
              <c:numCache>
                <c:formatCode>General</c:formatCode>
                <c:ptCount val="20"/>
                <c:pt idx="0">
                  <c:v>0.12131985254034285</c:v>
                </c:pt>
                <c:pt idx="1">
                  <c:v>0.13090872880322499</c:v>
                </c:pt>
                <c:pt idx="2">
                  <c:v>0.12181029820974439</c:v>
                </c:pt>
                <c:pt idx="3">
                  <c:v>0.12522229032036841</c:v>
                </c:pt>
                <c:pt idx="4">
                  <c:v>0.12180577932394977</c:v>
                </c:pt>
                <c:pt idx="5">
                  <c:v>0.12416489651375499</c:v>
                </c:pt>
                <c:pt idx="6">
                  <c:v>0.12164840701987098</c:v>
                </c:pt>
                <c:pt idx="7">
                  <c:v>0.118447205853423</c:v>
                </c:pt>
                <c:pt idx="8">
                  <c:v>0.11413602652406002</c:v>
                </c:pt>
                <c:pt idx="9">
                  <c:v>0.11605558246696802</c:v>
                </c:pt>
                <c:pt idx="10">
                  <c:v>0.11647645036218512</c:v>
                </c:pt>
                <c:pt idx="11">
                  <c:v>0.112327120290156</c:v>
                </c:pt>
                <c:pt idx="12">
                  <c:v>0.11217656227488502</c:v>
                </c:pt>
                <c:pt idx="13">
                  <c:v>0.10760641704407919</c:v>
                </c:pt>
                <c:pt idx="14">
                  <c:v>0.10866062758237467</c:v>
                </c:pt>
                <c:pt idx="15">
                  <c:v>0.10684717647865276</c:v>
                </c:pt>
                <c:pt idx="16">
                  <c:v>0.103377618851174</c:v>
                </c:pt>
                <c:pt idx="17">
                  <c:v>0.10177581343457962</c:v>
                </c:pt>
                <c:pt idx="18">
                  <c:v>0.101247802225354</c:v>
                </c:pt>
                <c:pt idx="19">
                  <c:v>0.10200303219532685</c:v>
                </c:pt>
              </c:numCache>
            </c:numRef>
          </c:val>
        </c:ser>
        <c:marker val="1"/>
        <c:axId val="80902016"/>
        <c:axId val="80912768"/>
      </c:lineChart>
      <c:catAx>
        <c:axId val="80902016"/>
        <c:scaling>
          <c:orientation val="minMax"/>
        </c:scaling>
        <c:axPos val="b"/>
        <c:title>
          <c:tx>
            <c:rich>
              <a:bodyPr/>
              <a:lstStyle/>
              <a:p>
                <a:pPr>
                  <a:defRPr sz="2400">
                    <a:latin typeface="Maiandra GD" pitchFamily="34" charset="0"/>
                  </a:defRPr>
                </a:pPr>
                <a:r>
                  <a:rPr lang="en-US" sz="2400">
                    <a:latin typeface="Maiandra GD" pitchFamily="34" charset="0"/>
                  </a:rPr>
                  <a:t>k</a:t>
                </a:r>
              </a:p>
            </c:rich>
          </c:tx>
          <c:layout>
            <c:manualLayout>
              <c:xMode val="edge"/>
              <c:yMode val="edge"/>
              <c:x val="0.51809488657668112"/>
              <c:y val="0.92256303189374056"/>
            </c:manualLayout>
          </c:layout>
        </c:title>
        <c:numFmt formatCode="General" sourceLinked="1"/>
        <c:tickLblPos val="nextTo"/>
        <c:spPr>
          <a:ln w="3175"/>
        </c:spPr>
        <c:txPr>
          <a:bodyPr/>
          <a:lstStyle/>
          <a:p>
            <a:pPr>
              <a:defRPr sz="1800">
                <a:latin typeface="Maiandra GD" pitchFamily="34" charset="0"/>
              </a:defRPr>
            </a:pPr>
            <a:endParaRPr lang="en-US"/>
          </a:p>
        </c:txPr>
        <c:crossAx val="80912768"/>
        <c:crosses val="autoZero"/>
        <c:auto val="1"/>
        <c:lblAlgn val="ctr"/>
        <c:lblOffset val="100"/>
        <c:tickLblSkip val="2"/>
      </c:catAx>
      <c:valAx>
        <c:axId val="80912768"/>
        <c:scaling>
          <c:orientation val="minMax"/>
          <c:max val="0.19"/>
          <c:min val="2.0000000000000011E-2"/>
        </c:scaling>
        <c:axPos val="l"/>
        <c:title>
          <c:tx>
            <c:rich>
              <a:bodyPr rot="-5400000" vert="horz"/>
              <a:lstStyle/>
              <a:p>
                <a:pPr>
                  <a:defRPr sz="2000">
                    <a:latin typeface="Maiandra GD" pitchFamily="34" charset="0"/>
                  </a:defRPr>
                </a:pPr>
                <a:r>
                  <a:rPr lang="en-US" sz="2000" dirty="0" smtClean="0">
                    <a:latin typeface="Maiandra GD" pitchFamily="34" charset="0"/>
                  </a:rPr>
                  <a:t>MAP</a:t>
                </a:r>
                <a:endParaRPr lang="en-US" sz="2000" dirty="0">
                  <a:latin typeface="Maiandra GD" pitchFamily="34" charset="0"/>
                </a:endParaRPr>
              </a:p>
            </c:rich>
          </c:tx>
          <c:layout>
            <c:manualLayout>
              <c:xMode val="edge"/>
              <c:yMode val="edge"/>
              <c:x val="0"/>
              <c:y val="0.34521613775550786"/>
            </c:manualLayout>
          </c:layout>
        </c:title>
        <c:numFmt formatCode="General" sourceLinked="1"/>
        <c:tickLblPos val="nextTo"/>
        <c:spPr>
          <a:ln w="3175"/>
        </c:spPr>
        <c:txPr>
          <a:bodyPr/>
          <a:lstStyle/>
          <a:p>
            <a:pPr>
              <a:defRPr sz="1600">
                <a:latin typeface="Maiandra GD" pitchFamily="34" charset="0"/>
              </a:defRPr>
            </a:pPr>
            <a:endParaRPr lang="en-US"/>
          </a:p>
        </c:txPr>
        <c:crossAx val="80902016"/>
        <c:crosses val="autoZero"/>
        <c:crossBetween val="between"/>
      </c:valAx>
    </c:plotArea>
    <c:legend>
      <c:legendPos val="r"/>
      <c:legendEntry>
        <c:idx val="0"/>
        <c:txPr>
          <a:bodyPr/>
          <a:lstStyle/>
          <a:p>
            <a:pPr>
              <a:defRPr sz="1800">
                <a:solidFill>
                  <a:schemeClr val="bg1"/>
                </a:solidFill>
              </a:defRPr>
            </a:pPr>
            <a:endParaRPr lang="en-US"/>
          </a:p>
        </c:txPr>
      </c:legendEntry>
      <c:legendEntry>
        <c:idx val="1"/>
        <c:txPr>
          <a:bodyPr/>
          <a:lstStyle/>
          <a:p>
            <a:pPr>
              <a:defRPr sz="1800">
                <a:solidFill>
                  <a:schemeClr val="bg1"/>
                </a:solidFill>
              </a:defRPr>
            </a:pPr>
            <a:endParaRPr lang="en-US"/>
          </a:p>
        </c:txPr>
      </c:legendEntry>
      <c:legendEntry>
        <c:idx val="2"/>
        <c:txPr>
          <a:bodyPr/>
          <a:lstStyle/>
          <a:p>
            <a:pPr>
              <a:defRPr sz="1800">
                <a:solidFill>
                  <a:schemeClr val="bg1"/>
                </a:solidFill>
              </a:defRPr>
            </a:pPr>
            <a:endParaRPr lang="en-US"/>
          </a:p>
        </c:txPr>
      </c:legendEntry>
      <c:legendEntry>
        <c:idx val="3"/>
        <c:txPr>
          <a:bodyPr/>
          <a:lstStyle/>
          <a:p>
            <a:pPr>
              <a:defRPr sz="1800">
                <a:solidFill>
                  <a:schemeClr val="bg1"/>
                </a:solidFill>
              </a:defRPr>
            </a:pPr>
            <a:endParaRPr lang="en-US"/>
          </a:p>
        </c:txPr>
      </c:legendEntry>
      <c:layout>
        <c:manualLayout>
          <c:xMode val="edge"/>
          <c:yMode val="edge"/>
          <c:x val="0.86238430132130928"/>
          <c:y val="0.55515074129247355"/>
          <c:w val="8.633364739663954E-2"/>
          <c:h val="0.31533695112435589"/>
        </c:manualLayout>
      </c:layout>
    </c:legend>
    <c:plotVisOnly val="1"/>
  </c:chart>
  <c:txPr>
    <a:bodyPr/>
    <a:lstStyle/>
    <a:p>
      <a:pPr>
        <a:defRPr>
          <a:latin typeface="Times" pitchFamily="18"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108127509702308"/>
          <c:y val="2.1590329377841843E-2"/>
          <c:w val="0.81455302061601276"/>
          <c:h val="0.83428302096040807"/>
        </c:manualLayout>
      </c:layout>
      <c:lineChart>
        <c:grouping val="standard"/>
        <c:ser>
          <c:idx val="0"/>
          <c:order val="0"/>
          <c:tx>
            <c:strRef>
              <c:f>paper_charts!$E$3</c:f>
              <c:strCache>
                <c:ptCount val="1"/>
                <c:pt idx="0">
                  <c:v>dyn</c:v>
                </c:pt>
              </c:strCache>
            </c:strRef>
          </c:tx>
          <c:spPr>
            <a:ln w="38100"/>
          </c:spPr>
          <c:marker>
            <c:symbol val="none"/>
          </c:marker>
          <c:val>
            <c:numRef>
              <c:f>paper_charts!$E$4:$E$23</c:f>
              <c:numCache>
                <c:formatCode>General</c:formatCode>
                <c:ptCount val="20"/>
                <c:pt idx="0">
                  <c:v>0.17700000000000021</c:v>
                </c:pt>
                <c:pt idx="1">
                  <c:v>0.17700000000000021</c:v>
                </c:pt>
                <c:pt idx="2">
                  <c:v>0.17700000000000021</c:v>
                </c:pt>
                <c:pt idx="3">
                  <c:v>0.17700000000000021</c:v>
                </c:pt>
                <c:pt idx="4">
                  <c:v>0.17700000000000021</c:v>
                </c:pt>
                <c:pt idx="5">
                  <c:v>0.17700000000000021</c:v>
                </c:pt>
                <c:pt idx="6">
                  <c:v>0.17700000000000021</c:v>
                </c:pt>
                <c:pt idx="7">
                  <c:v>0.17700000000000021</c:v>
                </c:pt>
                <c:pt idx="8">
                  <c:v>0.17700000000000021</c:v>
                </c:pt>
                <c:pt idx="9">
                  <c:v>0.17700000000000021</c:v>
                </c:pt>
                <c:pt idx="10">
                  <c:v>0.17700000000000021</c:v>
                </c:pt>
                <c:pt idx="11">
                  <c:v>0.17700000000000021</c:v>
                </c:pt>
                <c:pt idx="12">
                  <c:v>0.17700000000000021</c:v>
                </c:pt>
                <c:pt idx="13">
                  <c:v>0.17700000000000021</c:v>
                </c:pt>
                <c:pt idx="14">
                  <c:v>0.17700000000000021</c:v>
                </c:pt>
                <c:pt idx="15">
                  <c:v>0.17700000000000021</c:v>
                </c:pt>
                <c:pt idx="16">
                  <c:v>0.17700000000000021</c:v>
                </c:pt>
                <c:pt idx="17">
                  <c:v>0.17700000000000021</c:v>
                </c:pt>
                <c:pt idx="18">
                  <c:v>0.17700000000000021</c:v>
                </c:pt>
                <c:pt idx="19">
                  <c:v>0.17700000000000021</c:v>
                </c:pt>
              </c:numCache>
            </c:numRef>
          </c:val>
        </c:ser>
        <c:ser>
          <c:idx val="3"/>
          <c:order val="1"/>
          <c:tx>
            <c:strRef>
              <c:f>paper_charts!$D$3</c:f>
              <c:strCache>
                <c:ptCount val="1"/>
                <c:pt idx="0">
                  <c:v>e&gt;0</c:v>
                </c:pt>
              </c:strCache>
            </c:strRef>
          </c:tx>
          <c:spPr>
            <a:ln w="38100"/>
          </c:spPr>
          <c:marker>
            <c:symbol val="x"/>
            <c:size val="8"/>
            <c:spPr>
              <a:ln w="38100"/>
            </c:spPr>
          </c:marker>
          <c:cat>
            <c:numRef>
              <c:f>paper_charts!$A$4:$A$25</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paper_charts!$D$4:$D$23</c:f>
              <c:numCache>
                <c:formatCode>General</c:formatCode>
                <c:ptCount val="20"/>
                <c:pt idx="0">
                  <c:v>0.15971553129162591</c:v>
                </c:pt>
                <c:pt idx="1">
                  <c:v>0.17284768462484701</c:v>
                </c:pt>
                <c:pt idx="2">
                  <c:v>0.16789863608598701</c:v>
                </c:pt>
                <c:pt idx="3">
                  <c:v>0.16882771858734399</c:v>
                </c:pt>
                <c:pt idx="4">
                  <c:v>0.16846811266093709</c:v>
                </c:pt>
                <c:pt idx="5">
                  <c:v>0.16491699081452843</c:v>
                </c:pt>
                <c:pt idx="6">
                  <c:v>0.16478845588833468</c:v>
                </c:pt>
                <c:pt idx="7">
                  <c:v>0.16230577678240099</c:v>
                </c:pt>
                <c:pt idx="8">
                  <c:v>0.15900834801826588</c:v>
                </c:pt>
                <c:pt idx="9">
                  <c:v>0.15857295994972201</c:v>
                </c:pt>
                <c:pt idx="10">
                  <c:v>0.155652860255967</c:v>
                </c:pt>
                <c:pt idx="11">
                  <c:v>0.15433840025624068</c:v>
                </c:pt>
                <c:pt idx="12">
                  <c:v>0.15593157358091209</c:v>
                </c:pt>
                <c:pt idx="13">
                  <c:v>0.15526354033810599</c:v>
                </c:pt>
                <c:pt idx="14">
                  <c:v>0.15195922932179345</c:v>
                </c:pt>
                <c:pt idx="15">
                  <c:v>0.15134748428456268</c:v>
                </c:pt>
                <c:pt idx="16">
                  <c:v>0.14971068655707431</c:v>
                </c:pt>
                <c:pt idx="17">
                  <c:v>0.14890263487460326</c:v>
                </c:pt>
                <c:pt idx="18">
                  <c:v>0.14866981920522601</c:v>
                </c:pt>
                <c:pt idx="19">
                  <c:v>0.14598957908580701</c:v>
                </c:pt>
              </c:numCache>
            </c:numRef>
          </c:val>
        </c:ser>
        <c:ser>
          <c:idx val="2"/>
          <c:order val="2"/>
          <c:tx>
            <c:strRef>
              <c:f>paper_charts!$C$3</c:f>
              <c:strCache>
                <c:ptCount val="1"/>
                <c:pt idx="0">
                  <c:v>e=0</c:v>
                </c:pt>
              </c:strCache>
            </c:strRef>
          </c:tx>
          <c:spPr>
            <a:ln w="38100"/>
          </c:spPr>
          <c:marker>
            <c:symbol val="circle"/>
            <c:size val="10"/>
            <c:spPr>
              <a:noFill/>
              <a:ln w="38100"/>
            </c:spPr>
          </c:marker>
          <c:cat>
            <c:numRef>
              <c:f>paper_charts!$A$4:$A$33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paper_charts!$C$4:$C$23</c:f>
              <c:numCache>
                <c:formatCode>General</c:formatCode>
                <c:ptCount val="20"/>
                <c:pt idx="0">
                  <c:v>0.17033676109103699</c:v>
                </c:pt>
                <c:pt idx="1">
                  <c:v>0.17236148535700568</c:v>
                </c:pt>
                <c:pt idx="2">
                  <c:v>0.161596871906908</c:v>
                </c:pt>
                <c:pt idx="3">
                  <c:v>0.16208796606614601</c:v>
                </c:pt>
                <c:pt idx="4">
                  <c:v>0.15577723955233505</c:v>
                </c:pt>
                <c:pt idx="5">
                  <c:v>0.14928349692366041</c:v>
                </c:pt>
                <c:pt idx="6">
                  <c:v>0.146367776307919</c:v>
                </c:pt>
                <c:pt idx="7">
                  <c:v>0.13930718885198626</c:v>
                </c:pt>
                <c:pt idx="8">
                  <c:v>0.13404791520595297</c:v>
                </c:pt>
                <c:pt idx="9">
                  <c:v>0.13229212200811588</c:v>
                </c:pt>
                <c:pt idx="10">
                  <c:v>0.12979825134183431</c:v>
                </c:pt>
                <c:pt idx="11">
                  <c:v>0.12715055467775274</c:v>
                </c:pt>
                <c:pt idx="12">
                  <c:v>0.12617960300659387</c:v>
                </c:pt>
                <c:pt idx="13">
                  <c:v>0.12807676795966974</c:v>
                </c:pt>
                <c:pt idx="14">
                  <c:v>0.12662105028260587</c:v>
                </c:pt>
                <c:pt idx="15">
                  <c:v>0.12619020538487888</c:v>
                </c:pt>
                <c:pt idx="16">
                  <c:v>0.12460815878019622</c:v>
                </c:pt>
                <c:pt idx="17">
                  <c:v>0.12541808259143408</c:v>
                </c:pt>
                <c:pt idx="18">
                  <c:v>0.12239950520284</c:v>
                </c:pt>
                <c:pt idx="19">
                  <c:v>0.12132410845536971</c:v>
                </c:pt>
              </c:numCache>
            </c:numRef>
          </c:val>
        </c:ser>
        <c:ser>
          <c:idx val="1"/>
          <c:order val="3"/>
          <c:tx>
            <c:strRef>
              <c:f>paper_charts!$B$3</c:f>
              <c:strCache>
                <c:ptCount val="1"/>
                <c:pt idx="0">
                  <c:v>basic</c:v>
                </c:pt>
              </c:strCache>
            </c:strRef>
          </c:tx>
          <c:spPr>
            <a:ln w="38100"/>
          </c:spPr>
          <c:marker>
            <c:symbol val="square"/>
            <c:size val="8"/>
            <c:spPr>
              <a:ln w="38100"/>
            </c:spPr>
          </c:marker>
          <c:cat>
            <c:numRef>
              <c:f>paper_charts!$A$4:$A$23</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paper_charts!$B$4:$B$23</c:f>
              <c:numCache>
                <c:formatCode>General</c:formatCode>
                <c:ptCount val="20"/>
                <c:pt idx="0">
                  <c:v>0.12131985254034285</c:v>
                </c:pt>
                <c:pt idx="1">
                  <c:v>0.13090872880322499</c:v>
                </c:pt>
                <c:pt idx="2">
                  <c:v>0.12181029820974437</c:v>
                </c:pt>
                <c:pt idx="3">
                  <c:v>0.12522229032036841</c:v>
                </c:pt>
                <c:pt idx="4">
                  <c:v>0.12180577932394979</c:v>
                </c:pt>
                <c:pt idx="5">
                  <c:v>0.12416489651375499</c:v>
                </c:pt>
                <c:pt idx="6">
                  <c:v>0.12164840701987098</c:v>
                </c:pt>
                <c:pt idx="7">
                  <c:v>0.118447205853423</c:v>
                </c:pt>
                <c:pt idx="8">
                  <c:v>0.11413602652406002</c:v>
                </c:pt>
                <c:pt idx="9">
                  <c:v>0.11605558246696802</c:v>
                </c:pt>
                <c:pt idx="10">
                  <c:v>0.11647645036218512</c:v>
                </c:pt>
                <c:pt idx="11">
                  <c:v>0.112327120290156</c:v>
                </c:pt>
                <c:pt idx="12">
                  <c:v>0.11217656227488502</c:v>
                </c:pt>
                <c:pt idx="13">
                  <c:v>0.10760641704407919</c:v>
                </c:pt>
                <c:pt idx="14">
                  <c:v>0.10866062758237469</c:v>
                </c:pt>
                <c:pt idx="15">
                  <c:v>0.10684717647865277</c:v>
                </c:pt>
                <c:pt idx="16">
                  <c:v>0.103377618851174</c:v>
                </c:pt>
                <c:pt idx="17">
                  <c:v>0.10177581343457963</c:v>
                </c:pt>
                <c:pt idx="18">
                  <c:v>0.101247802225354</c:v>
                </c:pt>
                <c:pt idx="19">
                  <c:v>0.10200303219532685</c:v>
                </c:pt>
              </c:numCache>
            </c:numRef>
          </c:val>
        </c:ser>
        <c:marker val="1"/>
        <c:axId val="82423808"/>
        <c:axId val="82426112"/>
      </c:lineChart>
      <c:catAx>
        <c:axId val="82423808"/>
        <c:scaling>
          <c:orientation val="minMax"/>
        </c:scaling>
        <c:axPos val="b"/>
        <c:title>
          <c:tx>
            <c:rich>
              <a:bodyPr/>
              <a:lstStyle/>
              <a:p>
                <a:pPr>
                  <a:defRPr sz="2400">
                    <a:latin typeface="Maiandra GD" pitchFamily="34" charset="0"/>
                  </a:defRPr>
                </a:pPr>
                <a:r>
                  <a:rPr lang="en-US" sz="2400">
                    <a:latin typeface="Maiandra GD" pitchFamily="34" charset="0"/>
                  </a:rPr>
                  <a:t>k</a:t>
                </a:r>
              </a:p>
            </c:rich>
          </c:tx>
          <c:layout>
            <c:manualLayout>
              <c:xMode val="edge"/>
              <c:yMode val="edge"/>
              <c:x val="0.51809488657668124"/>
              <c:y val="0.92256303189374056"/>
            </c:manualLayout>
          </c:layout>
        </c:title>
        <c:numFmt formatCode="General" sourceLinked="1"/>
        <c:tickLblPos val="nextTo"/>
        <c:spPr>
          <a:ln w="3175"/>
        </c:spPr>
        <c:txPr>
          <a:bodyPr/>
          <a:lstStyle/>
          <a:p>
            <a:pPr>
              <a:defRPr sz="1800">
                <a:latin typeface="Maiandra GD" pitchFamily="34" charset="0"/>
              </a:defRPr>
            </a:pPr>
            <a:endParaRPr lang="en-US"/>
          </a:p>
        </c:txPr>
        <c:crossAx val="82426112"/>
        <c:crosses val="autoZero"/>
        <c:auto val="1"/>
        <c:lblAlgn val="ctr"/>
        <c:lblOffset val="100"/>
        <c:tickLblSkip val="2"/>
      </c:catAx>
      <c:valAx>
        <c:axId val="82426112"/>
        <c:scaling>
          <c:orientation val="minMax"/>
          <c:max val="0.19"/>
          <c:min val="2.0000000000000011E-2"/>
        </c:scaling>
        <c:axPos val="l"/>
        <c:title>
          <c:tx>
            <c:rich>
              <a:bodyPr rot="-5400000" vert="horz"/>
              <a:lstStyle/>
              <a:p>
                <a:pPr>
                  <a:defRPr sz="2000">
                    <a:latin typeface="Maiandra GD" pitchFamily="34" charset="0"/>
                  </a:defRPr>
                </a:pPr>
                <a:r>
                  <a:rPr lang="en-US" sz="2000" dirty="0" smtClean="0">
                    <a:latin typeface="Maiandra GD" pitchFamily="34" charset="0"/>
                  </a:rPr>
                  <a:t>MAP</a:t>
                </a:r>
                <a:endParaRPr lang="en-US" sz="2000" dirty="0">
                  <a:latin typeface="Maiandra GD" pitchFamily="34" charset="0"/>
                </a:endParaRPr>
              </a:p>
            </c:rich>
          </c:tx>
          <c:layout>
            <c:manualLayout>
              <c:xMode val="edge"/>
              <c:yMode val="edge"/>
              <c:x val="0"/>
              <c:y val="0.34521613775550786"/>
            </c:manualLayout>
          </c:layout>
        </c:title>
        <c:numFmt formatCode="General" sourceLinked="1"/>
        <c:tickLblPos val="nextTo"/>
        <c:spPr>
          <a:ln w="3175"/>
        </c:spPr>
        <c:txPr>
          <a:bodyPr/>
          <a:lstStyle/>
          <a:p>
            <a:pPr>
              <a:defRPr sz="1600">
                <a:latin typeface="Maiandra GD" pitchFamily="34" charset="0"/>
              </a:defRPr>
            </a:pPr>
            <a:endParaRPr lang="en-US"/>
          </a:p>
        </c:txPr>
        <c:crossAx val="82423808"/>
        <c:crosses val="autoZero"/>
        <c:crossBetween val="between"/>
      </c:valAx>
    </c:plotArea>
    <c:legend>
      <c:legendPos val="r"/>
      <c:legendEntry>
        <c:idx val="0"/>
        <c:txPr>
          <a:bodyPr/>
          <a:lstStyle/>
          <a:p>
            <a:pPr>
              <a:defRPr sz="1800">
                <a:solidFill>
                  <a:schemeClr val="bg1"/>
                </a:solidFill>
              </a:defRPr>
            </a:pPr>
            <a:endParaRPr lang="en-US"/>
          </a:p>
        </c:txPr>
      </c:legendEntry>
      <c:legendEntry>
        <c:idx val="1"/>
        <c:txPr>
          <a:bodyPr/>
          <a:lstStyle/>
          <a:p>
            <a:pPr>
              <a:defRPr sz="1800">
                <a:solidFill>
                  <a:schemeClr val="bg1"/>
                </a:solidFill>
              </a:defRPr>
            </a:pPr>
            <a:endParaRPr lang="en-US"/>
          </a:p>
        </c:txPr>
      </c:legendEntry>
      <c:legendEntry>
        <c:idx val="2"/>
        <c:txPr>
          <a:bodyPr/>
          <a:lstStyle/>
          <a:p>
            <a:pPr>
              <a:defRPr sz="1800">
                <a:solidFill>
                  <a:schemeClr val="bg1"/>
                </a:solidFill>
              </a:defRPr>
            </a:pPr>
            <a:endParaRPr lang="en-US"/>
          </a:p>
        </c:txPr>
      </c:legendEntry>
      <c:legendEntry>
        <c:idx val="3"/>
        <c:txPr>
          <a:bodyPr/>
          <a:lstStyle/>
          <a:p>
            <a:pPr>
              <a:defRPr sz="1800">
                <a:solidFill>
                  <a:schemeClr val="bg1"/>
                </a:solidFill>
              </a:defRPr>
            </a:pPr>
            <a:endParaRPr lang="en-US"/>
          </a:p>
        </c:txPr>
      </c:legendEntry>
      <c:layout>
        <c:manualLayout>
          <c:xMode val="edge"/>
          <c:yMode val="edge"/>
          <c:x val="0.86238430132130928"/>
          <c:y val="0.55515074129247355"/>
          <c:w val="8.633364739663954E-2"/>
          <c:h val="0.315336951124356"/>
        </c:manualLayout>
      </c:layout>
    </c:legend>
    <c:plotVisOnly val="1"/>
  </c:chart>
  <c:txPr>
    <a:bodyPr/>
    <a:lstStyle/>
    <a:p>
      <a:pPr>
        <a:defRPr>
          <a:latin typeface="Times" pitchFamily="18"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9611957908931126E-2"/>
          <c:y val="4.6243120819574955E-2"/>
          <c:w val="0.88036926003515559"/>
          <c:h val="0.76742934749435465"/>
        </c:manualLayout>
      </c:layout>
      <c:lineChart>
        <c:grouping val="standard"/>
        <c:ser>
          <c:idx val="0"/>
          <c:order val="0"/>
          <c:spPr>
            <a:ln w="19050">
              <a:solidFill>
                <a:schemeClr val="accent3">
                  <a:lumMod val="75000"/>
                </a:schemeClr>
              </a:solidFill>
            </a:ln>
          </c:spPr>
          <c:marker>
            <c:symbol val="x"/>
            <c:size val="7"/>
            <c:spPr>
              <a:ln w="19050">
                <a:solidFill>
                  <a:schemeClr val="accent3">
                    <a:lumMod val="75000"/>
                  </a:schemeClr>
                </a:solidFill>
              </a:ln>
            </c:spPr>
          </c:marker>
          <c:val>
            <c:numRef>
              <c:f>Outlier_charts!$V$68:$V$127</c:f>
              <c:numCache>
                <c:formatCode>General</c:formatCode>
                <c:ptCount val="60"/>
                <c:pt idx="0">
                  <c:v>0.16858059933177</c:v>
                </c:pt>
                <c:pt idx="1">
                  <c:v>0.16858059933177</c:v>
                </c:pt>
                <c:pt idx="2">
                  <c:v>0.18104629447058629</c:v>
                </c:pt>
                <c:pt idx="3">
                  <c:v>0.18180530775331799</c:v>
                </c:pt>
                <c:pt idx="4">
                  <c:v>0.18306581195499799</c:v>
                </c:pt>
                <c:pt idx="5">
                  <c:v>0.18306581195499799</c:v>
                </c:pt>
                <c:pt idx="6">
                  <c:v>0.18592749716962706</c:v>
                </c:pt>
                <c:pt idx="7">
                  <c:v>0.18576851465770144</c:v>
                </c:pt>
                <c:pt idx="8">
                  <c:v>0.18097125594839297</c:v>
                </c:pt>
                <c:pt idx="9">
                  <c:v>0.18344039175086335</c:v>
                </c:pt>
                <c:pt idx="10">
                  <c:v>0.18344039175086335</c:v>
                </c:pt>
                <c:pt idx="11">
                  <c:v>0.18469400795144097</c:v>
                </c:pt>
                <c:pt idx="12">
                  <c:v>0.18475111817417098</c:v>
                </c:pt>
                <c:pt idx="13">
                  <c:v>0.18692976741164199</c:v>
                </c:pt>
                <c:pt idx="14">
                  <c:v>0.18684573379819863</c:v>
                </c:pt>
                <c:pt idx="15">
                  <c:v>0.18684573379819863</c:v>
                </c:pt>
                <c:pt idx="16">
                  <c:v>0.18684573379819863</c:v>
                </c:pt>
                <c:pt idx="17">
                  <c:v>0.18728146364569218</c:v>
                </c:pt>
                <c:pt idx="18">
                  <c:v>0.18728146364569218</c:v>
                </c:pt>
                <c:pt idx="19">
                  <c:v>0.18728146364569218</c:v>
                </c:pt>
                <c:pt idx="20">
                  <c:v>0.18662786887444999</c:v>
                </c:pt>
                <c:pt idx="21">
                  <c:v>0.18338434466063999</c:v>
                </c:pt>
                <c:pt idx="22">
                  <c:v>0.18338928919939906</c:v>
                </c:pt>
                <c:pt idx="23">
                  <c:v>0.18320829372428546</c:v>
                </c:pt>
                <c:pt idx="24">
                  <c:v>0.18429761834302141</c:v>
                </c:pt>
                <c:pt idx="25">
                  <c:v>0.18366510727407701</c:v>
                </c:pt>
                <c:pt idx="26">
                  <c:v>0.17981616028787603</c:v>
                </c:pt>
                <c:pt idx="27">
                  <c:v>0.18264840429658999</c:v>
                </c:pt>
                <c:pt idx="28">
                  <c:v>0.18264840429658999</c:v>
                </c:pt>
                <c:pt idx="29">
                  <c:v>0.17980864770429841</c:v>
                </c:pt>
                <c:pt idx="30">
                  <c:v>0.18000151173515597</c:v>
                </c:pt>
                <c:pt idx="31">
                  <c:v>0.18000151173515597</c:v>
                </c:pt>
                <c:pt idx="32">
                  <c:v>0.178156067675179</c:v>
                </c:pt>
                <c:pt idx="33">
                  <c:v>0.178156067675179</c:v>
                </c:pt>
                <c:pt idx="34">
                  <c:v>0.178156067675179</c:v>
                </c:pt>
                <c:pt idx="35">
                  <c:v>0.17802956546139126</c:v>
                </c:pt>
                <c:pt idx="36">
                  <c:v>0.17164267999854285</c:v>
                </c:pt>
                <c:pt idx="37">
                  <c:v>0.16724213777832198</c:v>
                </c:pt>
                <c:pt idx="38">
                  <c:v>0.16670737842003144</c:v>
                </c:pt>
                <c:pt idx="39">
                  <c:v>0.16998606694462101</c:v>
                </c:pt>
                <c:pt idx="40">
                  <c:v>0.17011256915841</c:v>
                </c:pt>
                <c:pt idx="41">
                  <c:v>0.17025604118136686</c:v>
                </c:pt>
                <c:pt idx="42">
                  <c:v>0.16867233077412541</c:v>
                </c:pt>
                <c:pt idx="43">
                  <c:v>0.16766392741278097</c:v>
                </c:pt>
                <c:pt idx="44">
                  <c:v>0.16879204989464999</c:v>
                </c:pt>
                <c:pt idx="45">
                  <c:v>0.16879204989464999</c:v>
                </c:pt>
                <c:pt idx="46">
                  <c:v>0.16869793224759241</c:v>
                </c:pt>
                <c:pt idx="47">
                  <c:v>0.16848006732384388</c:v>
                </c:pt>
                <c:pt idx="48">
                  <c:v>0.16643448857783472</c:v>
                </c:pt>
                <c:pt idx="49">
                  <c:v>0.16498404538685599</c:v>
                </c:pt>
                <c:pt idx="50">
                  <c:v>0.16455077722402087</c:v>
                </c:pt>
                <c:pt idx="51">
                  <c:v>0.16294087010327801</c:v>
                </c:pt>
                <c:pt idx="52">
                  <c:v>0.16294087010327801</c:v>
                </c:pt>
                <c:pt idx="53">
                  <c:v>0.15666636029935599</c:v>
                </c:pt>
                <c:pt idx="54">
                  <c:v>0.15755187579587801</c:v>
                </c:pt>
                <c:pt idx="55">
                  <c:v>0.15182035241729669</c:v>
                </c:pt>
                <c:pt idx="56">
                  <c:v>0.15182035241729669</c:v>
                </c:pt>
                <c:pt idx="57">
                  <c:v>0.14657584497576401</c:v>
                </c:pt>
                <c:pt idx="58">
                  <c:v>0.14386091284906799</c:v>
                </c:pt>
                <c:pt idx="59">
                  <c:v>0.14386091284906799</c:v>
                </c:pt>
              </c:numCache>
            </c:numRef>
          </c:val>
        </c:ser>
        <c:ser>
          <c:idx val="1"/>
          <c:order val="1"/>
          <c:tx>
            <c:strRef>
              <c:f>Outlier_charts!$U$67</c:f>
              <c:strCache>
                <c:ptCount val="1"/>
                <c:pt idx="0">
                  <c:v>diff k QLM omit</c:v>
                </c:pt>
              </c:strCache>
            </c:strRef>
          </c:tx>
          <c:spPr>
            <a:ln w="28575"/>
          </c:spPr>
          <c:marker>
            <c:symbol val="circle"/>
            <c:size val="6"/>
            <c:spPr>
              <a:ln w="28575"/>
            </c:spPr>
          </c:marker>
          <c:cat>
            <c:numRef>
              <c:f>Outlier_charts!$R$68:$R$127</c:f>
              <c:numCache>
                <c:formatCode>General</c:formatCode>
                <c:ptCount val="6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numCache>
            </c:numRef>
          </c:cat>
          <c:val>
            <c:numRef>
              <c:f>Outlier_charts!$U$68:$U$127</c:f>
              <c:numCache>
                <c:formatCode>General</c:formatCode>
                <c:ptCount val="60"/>
                <c:pt idx="0">
                  <c:v>0.16858059933177</c:v>
                </c:pt>
                <c:pt idx="1">
                  <c:v>0.16858059933177</c:v>
                </c:pt>
                <c:pt idx="2">
                  <c:v>0.16872951965939501</c:v>
                </c:pt>
                <c:pt idx="3">
                  <c:v>0.16872951965939501</c:v>
                </c:pt>
                <c:pt idx="4">
                  <c:v>0.16872951965939501</c:v>
                </c:pt>
                <c:pt idx="5">
                  <c:v>0.16872951965939501</c:v>
                </c:pt>
                <c:pt idx="6">
                  <c:v>0.16872951965939501</c:v>
                </c:pt>
                <c:pt idx="7">
                  <c:v>0.16872951965939501</c:v>
                </c:pt>
                <c:pt idx="8">
                  <c:v>0.16884374010485501</c:v>
                </c:pt>
                <c:pt idx="9">
                  <c:v>0.16884374010485501</c:v>
                </c:pt>
                <c:pt idx="10">
                  <c:v>0.16884374010485501</c:v>
                </c:pt>
                <c:pt idx="11">
                  <c:v>0.17401503939380197</c:v>
                </c:pt>
                <c:pt idx="12">
                  <c:v>0.17315838605285341</c:v>
                </c:pt>
                <c:pt idx="13">
                  <c:v>0.17315838605285341</c:v>
                </c:pt>
                <c:pt idx="14">
                  <c:v>0.17315838605285341</c:v>
                </c:pt>
                <c:pt idx="15">
                  <c:v>0.17315838605285341</c:v>
                </c:pt>
                <c:pt idx="16">
                  <c:v>0.17315838605285341</c:v>
                </c:pt>
                <c:pt idx="17">
                  <c:v>0.17315838605285341</c:v>
                </c:pt>
                <c:pt idx="18">
                  <c:v>0.17315838605285341</c:v>
                </c:pt>
                <c:pt idx="19">
                  <c:v>0.17315838605285341</c:v>
                </c:pt>
                <c:pt idx="20">
                  <c:v>0.17315838605285341</c:v>
                </c:pt>
                <c:pt idx="21">
                  <c:v>0.17378387336117801</c:v>
                </c:pt>
                <c:pt idx="22">
                  <c:v>0.17378881789993544</c:v>
                </c:pt>
                <c:pt idx="23">
                  <c:v>0.17351732468726763</c:v>
                </c:pt>
                <c:pt idx="24">
                  <c:v>0.17373518961101397</c:v>
                </c:pt>
                <c:pt idx="25">
                  <c:v>0.17373518961101397</c:v>
                </c:pt>
                <c:pt idx="26">
                  <c:v>0.171120810526045</c:v>
                </c:pt>
                <c:pt idx="27">
                  <c:v>0.17024935083105769</c:v>
                </c:pt>
                <c:pt idx="28">
                  <c:v>0.17024935083105769</c:v>
                </c:pt>
                <c:pt idx="29">
                  <c:v>0.17024935083105769</c:v>
                </c:pt>
                <c:pt idx="30">
                  <c:v>0.17024935083105769</c:v>
                </c:pt>
                <c:pt idx="31">
                  <c:v>0.17024935083105769</c:v>
                </c:pt>
                <c:pt idx="32">
                  <c:v>0.16840390677107941</c:v>
                </c:pt>
                <c:pt idx="33">
                  <c:v>0.16582534109823499</c:v>
                </c:pt>
                <c:pt idx="34">
                  <c:v>0.16582534109823499</c:v>
                </c:pt>
                <c:pt idx="35">
                  <c:v>0.16569883888444698</c:v>
                </c:pt>
                <c:pt idx="36">
                  <c:v>0.15527238483826286</c:v>
                </c:pt>
                <c:pt idx="37">
                  <c:v>0.15056601309019746</c:v>
                </c:pt>
                <c:pt idx="38">
                  <c:v>0.14976387405276409</c:v>
                </c:pt>
                <c:pt idx="39">
                  <c:v>0.14976387405276409</c:v>
                </c:pt>
                <c:pt idx="40">
                  <c:v>0.15001687848034126</c:v>
                </c:pt>
                <c:pt idx="41">
                  <c:v>0.15044729454920969</c:v>
                </c:pt>
                <c:pt idx="42">
                  <c:v>0.14895408187952569</c:v>
                </c:pt>
                <c:pt idx="43">
                  <c:v>0.14914615871025599</c:v>
                </c:pt>
                <c:pt idx="44">
                  <c:v>0.14817919658294043</c:v>
                </c:pt>
                <c:pt idx="45">
                  <c:v>0.14817919658294043</c:v>
                </c:pt>
                <c:pt idx="46">
                  <c:v>0.14808507893587997</c:v>
                </c:pt>
                <c:pt idx="47">
                  <c:v>0.14939226847836518</c:v>
                </c:pt>
                <c:pt idx="48">
                  <c:v>0.14525991831271901</c:v>
                </c:pt>
                <c:pt idx="49">
                  <c:v>0.14445411653995499</c:v>
                </c:pt>
                <c:pt idx="50">
                  <c:v>0.14358049976651299</c:v>
                </c:pt>
                <c:pt idx="51">
                  <c:v>0.14296130472007429</c:v>
                </c:pt>
                <c:pt idx="52">
                  <c:v>0.14296130472007429</c:v>
                </c:pt>
                <c:pt idx="53">
                  <c:v>0.13903973609262349</c:v>
                </c:pt>
                <c:pt idx="54">
                  <c:v>0.13764265120407587</c:v>
                </c:pt>
                <c:pt idx="55">
                  <c:v>0.13040283219955101</c:v>
                </c:pt>
                <c:pt idx="56">
                  <c:v>0.13011585052163399</c:v>
                </c:pt>
                <c:pt idx="57">
                  <c:v>0.12487134308010329</c:v>
                </c:pt>
                <c:pt idx="58">
                  <c:v>0.12153350444814764</c:v>
                </c:pt>
                <c:pt idx="59">
                  <c:v>0.11922669937317673</c:v>
                </c:pt>
              </c:numCache>
            </c:numRef>
          </c:val>
        </c:ser>
        <c:ser>
          <c:idx val="2"/>
          <c:order val="2"/>
          <c:val>
            <c:numRef>
              <c:f>Outlier_charts!$S$68:$S$127</c:f>
              <c:numCache>
                <c:formatCode>General</c:formatCode>
                <c:ptCount val="60"/>
              </c:numCache>
            </c:numRef>
          </c:val>
        </c:ser>
        <c:ser>
          <c:idx val="3"/>
          <c:order val="3"/>
          <c:val>
            <c:numRef>
              <c:f>Outlier_charts!$T$68:$T$127</c:f>
              <c:numCache>
                <c:formatCode>General</c:formatCode>
                <c:ptCount val="60"/>
              </c:numCache>
            </c:numRef>
          </c:val>
        </c:ser>
        <c:marker val="1"/>
        <c:axId val="82360192"/>
        <c:axId val="82374656"/>
      </c:lineChart>
      <c:catAx>
        <c:axId val="82360192"/>
        <c:scaling>
          <c:orientation val="minMax"/>
        </c:scaling>
        <c:axPos val="b"/>
        <c:title>
          <c:tx>
            <c:rich>
              <a:bodyPr/>
              <a:lstStyle/>
              <a:p>
                <a:pPr>
                  <a:defRPr sz="2400">
                    <a:cs typeface="B Kamran" pitchFamily="2" charset="-78"/>
                  </a:defRPr>
                </a:pPr>
                <a:r>
                  <a:rPr lang="fa-IR" sz="2400" dirty="0" smtClean="0">
                    <a:cs typeface="B Kamran" pitchFamily="2" charset="-78"/>
                  </a:rPr>
                  <a:t>تعداد</a:t>
                </a:r>
                <a:r>
                  <a:rPr lang="fa-IR" sz="2400" baseline="0" dirty="0" smtClean="0">
                    <a:cs typeface="B Kamran" pitchFamily="2" charset="-78"/>
                  </a:rPr>
                  <a:t> برون‌هشته</a:t>
                </a:r>
                <a:endParaRPr lang="en-US" sz="2400" dirty="0">
                  <a:cs typeface="B Kamran" pitchFamily="2" charset="-78"/>
                </a:endParaRPr>
              </a:p>
            </c:rich>
          </c:tx>
          <c:layout>
            <c:manualLayout>
              <c:xMode val="edge"/>
              <c:yMode val="edge"/>
              <c:x val="0.42171879891160557"/>
              <c:y val="0.91705359410718823"/>
            </c:manualLayout>
          </c:layout>
        </c:title>
        <c:numFmt formatCode="General" sourceLinked="1"/>
        <c:tickLblPos val="nextTo"/>
        <c:spPr>
          <a:ln w="12700"/>
        </c:spPr>
        <c:crossAx val="82374656"/>
        <c:crosses val="autoZero"/>
        <c:auto val="1"/>
        <c:lblAlgn val="ctr"/>
        <c:lblOffset val="100"/>
        <c:tickLblSkip val="4"/>
        <c:tickMarkSkip val="4"/>
      </c:catAx>
      <c:valAx>
        <c:axId val="82374656"/>
        <c:scaling>
          <c:orientation val="minMax"/>
          <c:max val="0.19500000000000001"/>
          <c:min val="0.11"/>
        </c:scaling>
        <c:axPos val="l"/>
        <c:title>
          <c:tx>
            <c:rich>
              <a:bodyPr/>
              <a:lstStyle/>
              <a:p>
                <a:pPr>
                  <a:defRPr/>
                </a:pPr>
                <a:r>
                  <a:rPr lang="en-US"/>
                  <a:t>MAP</a:t>
                </a:r>
              </a:p>
            </c:rich>
          </c:tx>
          <c:layout/>
        </c:title>
        <c:numFmt formatCode="General" sourceLinked="1"/>
        <c:tickLblPos val="nextTo"/>
        <c:spPr>
          <a:ln w="12700"/>
        </c:spPr>
        <c:crossAx val="82360192"/>
        <c:crosses val="autoZero"/>
        <c:crossBetween val="between"/>
        <c:majorUnit val="2.0000000000000011E-2"/>
      </c:valAx>
    </c:plotArea>
    <c:legend>
      <c:legendPos val="r"/>
      <c:legendEntry>
        <c:idx val="0"/>
        <c:txPr>
          <a:bodyPr/>
          <a:lstStyle/>
          <a:p>
            <a:pPr>
              <a:defRPr>
                <a:solidFill>
                  <a:schemeClr val="bg1"/>
                </a:solidFill>
              </a:defRPr>
            </a:pPr>
            <a:endParaRPr lang="en-US"/>
          </a:p>
        </c:txPr>
      </c:legendEntry>
      <c:legendEntry>
        <c:idx val="1"/>
        <c:txPr>
          <a:bodyPr/>
          <a:lstStyle/>
          <a:p>
            <a:pPr>
              <a:defRPr>
                <a:solidFill>
                  <a:schemeClr val="bg1"/>
                </a:solidFill>
              </a:defRPr>
            </a:pPr>
            <a:endParaRPr lang="en-US"/>
          </a:p>
        </c:txPr>
      </c:legendEntry>
      <c:legendEntry>
        <c:idx val="2"/>
        <c:delete val="1"/>
      </c:legendEntry>
      <c:legendEntry>
        <c:idx val="3"/>
        <c:delete val="1"/>
      </c:legendEntry>
      <c:layout>
        <c:manualLayout>
          <c:xMode val="edge"/>
          <c:yMode val="edge"/>
          <c:x val="0.74895716160479964"/>
          <c:y val="0.67072311666349982"/>
          <c:w val="0.24347831521059871"/>
          <c:h val="0.13584905084538954"/>
        </c:manualLayout>
      </c:layout>
      <c:txPr>
        <a:bodyPr/>
        <a:lstStyle/>
        <a:p>
          <a:pPr>
            <a:defRPr>
              <a:solidFill>
                <a:schemeClr val="bg1"/>
              </a:solidFill>
            </a:defRPr>
          </a:pPr>
          <a:endParaRPr lang="en-US"/>
        </a:p>
      </c:txPr>
    </c:legend>
    <c:plotVisOnly val="1"/>
  </c:chart>
  <c:txPr>
    <a:bodyPr/>
    <a:lstStyle/>
    <a:p>
      <a:pPr>
        <a:defRPr sz="1600">
          <a:latin typeface="Maiandra GD"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60580861971687"/>
          <c:y val="5.8407530789420563E-2"/>
          <c:w val="0.76863314244810677"/>
          <c:h val="0.78822426574283389"/>
        </c:manualLayout>
      </c:layout>
      <c:lineChart>
        <c:grouping val="standard"/>
        <c:ser>
          <c:idx val="1"/>
          <c:order val="0"/>
          <c:tx>
            <c:strRef>
              <c:f>Dic_charts!$AI$3</c:f>
              <c:strCache>
                <c:ptCount val="1"/>
                <c:pt idx="0">
                  <c:v>Dic_CC</c:v>
                </c:pt>
              </c:strCache>
            </c:strRef>
          </c:tx>
          <c:spPr>
            <a:ln w="28575"/>
          </c:spPr>
          <c:marker>
            <c:symbol val="square"/>
            <c:size val="7"/>
            <c:spPr>
              <a:ln w="28575">
                <a:solidFill>
                  <a:srgbClr val="C0504D">
                    <a:shade val="95000"/>
                    <a:satMod val="105000"/>
                  </a:srgbClr>
                </a:solidFill>
              </a:ln>
            </c:spPr>
          </c:marker>
          <c:val>
            <c:numRef>
              <c:f>Dic_charts!$AJ$4:$AJ$13</c:f>
              <c:numCache>
                <c:formatCode>General</c:formatCode>
                <c:ptCount val="10"/>
                <c:pt idx="0">
                  <c:v>0.141865611960137</c:v>
                </c:pt>
                <c:pt idx="1">
                  <c:v>0.14555344807111403</c:v>
                </c:pt>
                <c:pt idx="2">
                  <c:v>0.15513133199884099</c:v>
                </c:pt>
                <c:pt idx="3">
                  <c:v>0.17278865088493003</c:v>
                </c:pt>
                <c:pt idx="4">
                  <c:v>0.17620049010874003</c:v>
                </c:pt>
                <c:pt idx="5">
                  <c:v>0.18005389725305887</c:v>
                </c:pt>
                <c:pt idx="6">
                  <c:v>0.17815913757762569</c:v>
                </c:pt>
                <c:pt idx="7">
                  <c:v>0.175877555553068</c:v>
                </c:pt>
                <c:pt idx="8">
                  <c:v>0.17580135558483603</c:v>
                </c:pt>
                <c:pt idx="9">
                  <c:v>0.17406874625288801</c:v>
                </c:pt>
              </c:numCache>
            </c:numRef>
          </c:val>
        </c:ser>
        <c:ser>
          <c:idx val="2"/>
          <c:order val="1"/>
          <c:tx>
            <c:strRef>
              <c:f>Dic_charts!$AM$3</c:f>
              <c:strCache>
                <c:ptCount val="1"/>
                <c:pt idx="0">
                  <c:v>Dic&amp;CC</c:v>
                </c:pt>
              </c:strCache>
            </c:strRef>
          </c:tx>
          <c:spPr>
            <a:ln w="28575">
              <a:solidFill>
                <a:srgbClr val="98B954"/>
              </a:solidFill>
              <a:prstDash val="solid"/>
            </a:ln>
          </c:spPr>
          <c:marker>
            <c:symbol val="triangle"/>
            <c:size val="9"/>
            <c:spPr>
              <a:solidFill>
                <a:srgbClr val="98B954"/>
              </a:solidFill>
              <a:ln w="28575">
                <a:solidFill>
                  <a:srgbClr val="98B954"/>
                </a:solidFill>
                <a:prstDash val="solid"/>
              </a:ln>
            </c:spPr>
          </c:marker>
          <c:val>
            <c:numRef>
              <c:f>Dic_charts!$AM$4:$AM$13</c:f>
              <c:numCache>
                <c:formatCode>General</c:formatCode>
                <c:ptCount val="10"/>
                <c:pt idx="0">
                  <c:v>0.20606252322201488</c:v>
                </c:pt>
                <c:pt idx="1">
                  <c:v>0.21474809584889995</c:v>
                </c:pt>
                <c:pt idx="2">
                  <c:v>0.213663270970672</c:v>
                </c:pt>
                <c:pt idx="3">
                  <c:v>0.20431227506855487</c:v>
                </c:pt>
                <c:pt idx="4">
                  <c:v>0.19780581805747599</c:v>
                </c:pt>
                <c:pt idx="5">
                  <c:v>0.19083467571264087</c:v>
                </c:pt>
                <c:pt idx="6">
                  <c:v>0.18490762934721244</c:v>
                </c:pt>
                <c:pt idx="7">
                  <c:v>0.17638346317658701</c:v>
                </c:pt>
                <c:pt idx="8">
                  <c:v>0.17389421303447741</c:v>
                </c:pt>
                <c:pt idx="9">
                  <c:v>0.17340184940667799</c:v>
                </c:pt>
              </c:numCache>
            </c:numRef>
          </c:val>
        </c:ser>
        <c:ser>
          <c:idx val="3"/>
          <c:order val="2"/>
          <c:tx>
            <c:strRef>
              <c:f>Dic_charts!$AQ$3</c:f>
              <c:strCache>
                <c:ptCount val="1"/>
                <c:pt idx="0">
                  <c:v>CC
</c:v>
                </c:pt>
              </c:strCache>
            </c:strRef>
          </c:tx>
          <c:spPr>
            <a:ln w="28575"/>
          </c:spPr>
          <c:marker>
            <c:symbol val="x"/>
            <c:size val="8"/>
            <c:spPr>
              <a:ln w="28575"/>
            </c:spPr>
          </c:marker>
          <c:val>
            <c:numRef>
              <c:f>Dic_charts!$AQ$4:$AQ$13</c:f>
              <c:numCache>
                <c:formatCode>General</c:formatCode>
                <c:ptCount val="10"/>
                <c:pt idx="0">
                  <c:v>0.15655739859847881</c:v>
                </c:pt>
                <c:pt idx="1">
                  <c:v>0.17284768462484701</c:v>
                </c:pt>
                <c:pt idx="2">
                  <c:v>0.16789863608598701</c:v>
                </c:pt>
                <c:pt idx="3">
                  <c:v>0.16882771858734399</c:v>
                </c:pt>
                <c:pt idx="4">
                  <c:v>0.16846811266093692</c:v>
                </c:pt>
                <c:pt idx="5">
                  <c:v>0.16491699081452818</c:v>
                </c:pt>
                <c:pt idx="6">
                  <c:v>0.16478845588833443</c:v>
                </c:pt>
                <c:pt idx="7">
                  <c:v>0.16230577678240099</c:v>
                </c:pt>
                <c:pt idx="8">
                  <c:v>0.15900834801826558</c:v>
                </c:pt>
                <c:pt idx="9">
                  <c:v>0.15857295994972201</c:v>
                </c:pt>
              </c:numCache>
            </c:numRef>
          </c:val>
        </c:ser>
        <c:ser>
          <c:idx val="0"/>
          <c:order val="3"/>
          <c:tx>
            <c:strRef>
              <c:f>Dic_charts!$AG$3</c:f>
              <c:strCache>
                <c:ptCount val="1"/>
                <c:pt idx="0">
                  <c:v>Dic</c:v>
                </c:pt>
              </c:strCache>
            </c:strRef>
          </c:tx>
          <c:spPr>
            <a:ln w="28575">
              <a:solidFill>
                <a:srgbClr val="0070C0"/>
              </a:solidFill>
            </a:ln>
          </c:spPr>
          <c:marker>
            <c:symbol val="circle"/>
            <c:size val="8"/>
            <c:spPr>
              <a:noFill/>
              <a:ln w="28575">
                <a:solidFill>
                  <a:srgbClr val="0070C0"/>
                </a:solidFill>
              </a:ln>
            </c:spPr>
          </c:marker>
          <c:val>
            <c:numRef>
              <c:f>Dic_charts!$AG$4:$AG$13</c:f>
              <c:numCache>
                <c:formatCode>General</c:formatCode>
                <c:ptCount val="10"/>
                <c:pt idx="0">
                  <c:v>0.13853158541021299</c:v>
                </c:pt>
                <c:pt idx="1">
                  <c:v>0.13885281797099</c:v>
                </c:pt>
                <c:pt idx="2">
                  <c:v>0.1415298497836</c:v>
                </c:pt>
                <c:pt idx="3">
                  <c:v>0.14584029172545418</c:v>
                </c:pt>
                <c:pt idx="4">
                  <c:v>0.14148339834671841</c:v>
                </c:pt>
                <c:pt idx="5">
                  <c:v>0.14482662851958067</c:v>
                </c:pt>
                <c:pt idx="6">
                  <c:v>0.14533255374086701</c:v>
                </c:pt>
                <c:pt idx="7">
                  <c:v>0.13823331097447999</c:v>
                </c:pt>
                <c:pt idx="8">
                  <c:v>0.13792353156672343</c:v>
                </c:pt>
                <c:pt idx="9">
                  <c:v>0.138304863954823</c:v>
                </c:pt>
              </c:numCache>
            </c:numRef>
          </c:val>
        </c:ser>
        <c:marker val="1"/>
        <c:axId val="82707200"/>
        <c:axId val="82709504"/>
      </c:lineChart>
      <c:catAx>
        <c:axId val="82707200"/>
        <c:scaling>
          <c:orientation val="minMax"/>
        </c:scaling>
        <c:axPos val="b"/>
        <c:title>
          <c:tx>
            <c:rich>
              <a:bodyPr/>
              <a:lstStyle/>
              <a:p>
                <a:pPr>
                  <a:defRPr/>
                </a:pPr>
                <a:r>
                  <a:rPr lang="en-US"/>
                  <a:t>k</a:t>
                </a:r>
              </a:p>
            </c:rich>
          </c:tx>
          <c:layout>
            <c:manualLayout>
              <c:xMode val="edge"/>
              <c:yMode val="edge"/>
              <c:x val="0.53265913606593573"/>
              <c:y val="0.93392846727492462"/>
            </c:manualLayout>
          </c:layout>
        </c:title>
        <c:tickLblPos val="nextTo"/>
        <c:spPr>
          <a:ln w="12700"/>
        </c:spPr>
        <c:crossAx val="82709504"/>
        <c:crosses val="autoZero"/>
        <c:auto val="1"/>
        <c:lblAlgn val="ctr"/>
        <c:lblOffset val="100"/>
      </c:catAx>
      <c:valAx>
        <c:axId val="82709504"/>
        <c:scaling>
          <c:orientation val="minMax"/>
          <c:max val="0.22"/>
          <c:min val="4.0000000000000022E-2"/>
        </c:scaling>
        <c:axPos val="l"/>
        <c:title>
          <c:tx>
            <c:rich>
              <a:bodyPr rot="-5400000" vert="horz"/>
              <a:lstStyle/>
              <a:p>
                <a:pPr>
                  <a:defRPr/>
                </a:pPr>
                <a:r>
                  <a:rPr lang="en-US"/>
                  <a:t>MAP</a:t>
                </a:r>
              </a:p>
            </c:rich>
          </c:tx>
          <c:layout>
            <c:manualLayout>
              <c:xMode val="edge"/>
              <c:yMode val="edge"/>
              <c:x val="6.6080887616320723E-3"/>
              <c:y val="0.40420319083448231"/>
            </c:manualLayout>
          </c:layout>
        </c:title>
        <c:numFmt formatCode="General" sourceLinked="1"/>
        <c:minorTickMark val="out"/>
        <c:tickLblPos val="nextTo"/>
        <c:spPr>
          <a:ln w="12700"/>
        </c:spPr>
        <c:crossAx val="82707200"/>
        <c:crosses val="autoZero"/>
        <c:crossBetween val="between"/>
        <c:majorUnit val="4.0000000000000022E-2"/>
        <c:minorUnit val="1.0000000000000005E-2"/>
      </c:valAx>
    </c:plotArea>
    <c:legend>
      <c:legendPos val="r"/>
      <c:layout>
        <c:manualLayout>
          <c:xMode val="edge"/>
          <c:yMode val="edge"/>
          <c:x val="0.77157134335481026"/>
          <c:y val="0.46933660842456132"/>
          <c:w val="0.20477466115022241"/>
          <c:h val="0.43311285367723901"/>
        </c:manualLayout>
      </c:layout>
    </c:legend>
    <c:plotVisOnly val="1"/>
  </c:chart>
  <c:txPr>
    <a:bodyPr/>
    <a:lstStyle/>
    <a:p>
      <a:pPr>
        <a:defRPr sz="1800">
          <a:latin typeface="Maiandra GD"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620893293510749"/>
          <c:y val="4.5879212545879205E-2"/>
          <c:w val="0.79411960358403544"/>
          <c:h val="0.78244488188976358"/>
        </c:manualLayout>
      </c:layout>
      <c:lineChart>
        <c:grouping val="standard"/>
        <c:ser>
          <c:idx val="0"/>
          <c:order val="0"/>
          <c:tx>
            <c:strRef>
              <c:f>paper_charts!$R$3</c:f>
              <c:strCache>
                <c:ptCount val="1"/>
                <c:pt idx="0">
                  <c:v>dyn</c:v>
                </c:pt>
              </c:strCache>
            </c:strRef>
          </c:tx>
          <c:spPr>
            <a:ln w="12700" cap="flat" cmpd="sng" algn="ctr">
              <a:solidFill>
                <a:srgbClr val="0070C0"/>
              </a:solidFill>
              <a:prstDash val="solid"/>
            </a:ln>
            <a:effectLst/>
          </c:spPr>
          <c:marker>
            <c:symbol val="none"/>
          </c:marker>
          <c:val>
            <c:numRef>
              <c:f>paper_charts!$R$4:$R$23</c:f>
              <c:numCache>
                <c:formatCode>General</c:formatCode>
                <c:ptCount val="20"/>
                <c:pt idx="0">
                  <c:v>0.15900000000000061</c:v>
                </c:pt>
                <c:pt idx="1">
                  <c:v>0.15900000000000061</c:v>
                </c:pt>
                <c:pt idx="2">
                  <c:v>0.15900000000000061</c:v>
                </c:pt>
                <c:pt idx="3">
                  <c:v>0.15900000000000061</c:v>
                </c:pt>
                <c:pt idx="4">
                  <c:v>0.15900000000000061</c:v>
                </c:pt>
                <c:pt idx="5">
                  <c:v>0.15900000000000061</c:v>
                </c:pt>
                <c:pt idx="6">
                  <c:v>0.15900000000000061</c:v>
                </c:pt>
                <c:pt idx="7">
                  <c:v>0.15900000000000061</c:v>
                </c:pt>
                <c:pt idx="8">
                  <c:v>0.15900000000000061</c:v>
                </c:pt>
                <c:pt idx="9">
                  <c:v>0.15900000000000061</c:v>
                </c:pt>
                <c:pt idx="10">
                  <c:v>0.15900000000000061</c:v>
                </c:pt>
                <c:pt idx="11">
                  <c:v>0.15900000000000061</c:v>
                </c:pt>
                <c:pt idx="12">
                  <c:v>0.15900000000000061</c:v>
                </c:pt>
                <c:pt idx="13">
                  <c:v>0.15900000000000061</c:v>
                </c:pt>
                <c:pt idx="14">
                  <c:v>0.15900000000000061</c:v>
                </c:pt>
                <c:pt idx="15">
                  <c:v>0.15900000000000061</c:v>
                </c:pt>
                <c:pt idx="16">
                  <c:v>0.15900000000000061</c:v>
                </c:pt>
                <c:pt idx="17">
                  <c:v>0.15900000000000061</c:v>
                </c:pt>
                <c:pt idx="18">
                  <c:v>0.15900000000000061</c:v>
                </c:pt>
                <c:pt idx="19">
                  <c:v>0.15900000000000061</c:v>
                </c:pt>
              </c:numCache>
            </c:numRef>
          </c:val>
        </c:ser>
        <c:ser>
          <c:idx val="3"/>
          <c:order val="1"/>
          <c:tx>
            <c:strRef>
              <c:f>paper_charts!$Q$3</c:f>
              <c:strCache>
                <c:ptCount val="1"/>
                <c:pt idx="0">
                  <c:v>e&gt;0</c:v>
                </c:pt>
              </c:strCache>
            </c:strRef>
          </c:tx>
          <c:spPr>
            <a:ln w="12700">
              <a:solidFill>
                <a:schemeClr val="accent6">
                  <a:lumMod val="75000"/>
                </a:schemeClr>
              </a:solidFill>
            </a:ln>
          </c:spPr>
          <c:marker>
            <c:symbol val="x"/>
            <c:size val="6"/>
            <c:spPr>
              <a:ln w="12700">
                <a:solidFill>
                  <a:schemeClr val="accent6">
                    <a:lumMod val="75000"/>
                  </a:schemeClr>
                </a:solidFill>
              </a:ln>
            </c:spPr>
          </c:marker>
          <c:cat>
            <c:numRef>
              <c:f>paper_charts!$A$4:$A$33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paper_charts!$Q$4:$Q$23</c:f>
              <c:numCache>
                <c:formatCode>General</c:formatCode>
                <c:ptCount val="20"/>
                <c:pt idx="0">
                  <c:v>0.13796354495970101</c:v>
                </c:pt>
                <c:pt idx="1">
                  <c:v>0.12989892397050287</c:v>
                </c:pt>
                <c:pt idx="2">
                  <c:v>0.12612269951330787</c:v>
                </c:pt>
                <c:pt idx="3">
                  <c:v>0.12139066047169163</c:v>
                </c:pt>
                <c:pt idx="4">
                  <c:v>0.11986506408199232</c:v>
                </c:pt>
                <c:pt idx="5">
                  <c:v>0.125010119720666</c:v>
                </c:pt>
                <c:pt idx="6">
                  <c:v>0.12596614016228208</c:v>
                </c:pt>
                <c:pt idx="7">
                  <c:v>0.13458659569240161</c:v>
                </c:pt>
                <c:pt idx="8">
                  <c:v>0.13060850705636001</c:v>
                </c:pt>
                <c:pt idx="9">
                  <c:v>0.13352037022054267</c:v>
                </c:pt>
                <c:pt idx="10">
                  <c:v>0.13412840707332199</c:v>
                </c:pt>
                <c:pt idx="11">
                  <c:v>0.13495590889108144</c:v>
                </c:pt>
                <c:pt idx="12">
                  <c:v>0.13816588749776282</c:v>
                </c:pt>
                <c:pt idx="13">
                  <c:v>0.135795663744009</c:v>
                </c:pt>
                <c:pt idx="14">
                  <c:v>0.13570389783314199</c:v>
                </c:pt>
                <c:pt idx="15">
                  <c:v>0.13469268843062801</c:v>
                </c:pt>
                <c:pt idx="16">
                  <c:v>0.13449001682711573</c:v>
                </c:pt>
                <c:pt idx="17">
                  <c:v>0.13252928481618764</c:v>
                </c:pt>
                <c:pt idx="18">
                  <c:v>0.13160252066589867</c:v>
                </c:pt>
                <c:pt idx="19">
                  <c:v>0.13209179971833401</c:v>
                </c:pt>
              </c:numCache>
            </c:numRef>
          </c:val>
        </c:ser>
        <c:ser>
          <c:idx val="2"/>
          <c:order val="2"/>
          <c:tx>
            <c:strRef>
              <c:f>paper_charts!$P$3</c:f>
              <c:strCache>
                <c:ptCount val="1"/>
                <c:pt idx="0">
                  <c:v>e=0</c:v>
                </c:pt>
              </c:strCache>
            </c:strRef>
          </c:tx>
          <c:spPr>
            <a:ln w="12700">
              <a:solidFill>
                <a:srgbClr val="6DB129"/>
              </a:solidFill>
            </a:ln>
          </c:spPr>
          <c:marker>
            <c:symbol val="circle"/>
            <c:size val="5"/>
            <c:spPr>
              <a:noFill/>
              <a:ln w="12700">
                <a:solidFill>
                  <a:srgbClr val="6DB129"/>
                </a:solidFill>
              </a:ln>
            </c:spPr>
          </c:marker>
          <c:cat>
            <c:numRef>
              <c:f>paper_charts!$A$4:$A$33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paper_charts!$P$4:$P$23</c:f>
              <c:numCache>
                <c:formatCode>General</c:formatCode>
                <c:ptCount val="20"/>
                <c:pt idx="0">
                  <c:v>0.14595521637833261</c:v>
                </c:pt>
                <c:pt idx="1">
                  <c:v>0.12578468063668197</c:v>
                </c:pt>
                <c:pt idx="2">
                  <c:v>0.10229835785656199</c:v>
                </c:pt>
                <c:pt idx="3">
                  <c:v>0.104060988677788</c:v>
                </c:pt>
                <c:pt idx="4">
                  <c:v>0.107885449094584</c:v>
                </c:pt>
                <c:pt idx="5">
                  <c:v>0.10469218295430238</c:v>
                </c:pt>
                <c:pt idx="6">
                  <c:v>0.104158568067309</c:v>
                </c:pt>
                <c:pt idx="7">
                  <c:v>0.11236017604552502</c:v>
                </c:pt>
                <c:pt idx="8">
                  <c:v>0.112316508345537</c:v>
                </c:pt>
                <c:pt idx="9">
                  <c:v>0.114010200642438</c:v>
                </c:pt>
                <c:pt idx="10">
                  <c:v>0.10987320406528363</c:v>
                </c:pt>
                <c:pt idx="11">
                  <c:v>0.107335012990353</c:v>
                </c:pt>
                <c:pt idx="12">
                  <c:v>0.10819881450391022</c:v>
                </c:pt>
                <c:pt idx="13">
                  <c:v>0.11144258318238</c:v>
                </c:pt>
                <c:pt idx="14">
                  <c:v>0.10956175544888079</c:v>
                </c:pt>
                <c:pt idx="15">
                  <c:v>0.10674317927937138</c:v>
                </c:pt>
                <c:pt idx="16">
                  <c:v>0.10634663175651064</c:v>
                </c:pt>
                <c:pt idx="17">
                  <c:v>0.11428975816693512</c:v>
                </c:pt>
                <c:pt idx="18">
                  <c:v>0.11891658940958599</c:v>
                </c:pt>
                <c:pt idx="19">
                  <c:v>0.11933483148923622</c:v>
                </c:pt>
              </c:numCache>
            </c:numRef>
          </c:val>
        </c:ser>
        <c:ser>
          <c:idx val="1"/>
          <c:order val="3"/>
          <c:tx>
            <c:strRef>
              <c:f>paper_charts!$O$3</c:f>
              <c:strCache>
                <c:ptCount val="1"/>
                <c:pt idx="0">
                  <c:v>basic</c:v>
                </c:pt>
              </c:strCache>
            </c:strRef>
          </c:tx>
          <c:spPr>
            <a:ln w="12700">
              <a:solidFill>
                <a:srgbClr val="C00000"/>
              </a:solidFill>
            </a:ln>
          </c:spPr>
          <c:marker>
            <c:symbol val="square"/>
            <c:size val="4"/>
            <c:spPr>
              <a:solidFill>
                <a:srgbClr val="C00000"/>
              </a:solidFill>
              <a:ln w="12700">
                <a:solidFill>
                  <a:srgbClr val="C00000"/>
                </a:solidFill>
              </a:ln>
            </c:spPr>
          </c:marker>
          <c:cat>
            <c:numRef>
              <c:f>paper_charts!$A$4:$A$33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paper_charts!$O$4:$O$23</c:f>
              <c:numCache>
                <c:formatCode>General</c:formatCode>
                <c:ptCount val="20"/>
                <c:pt idx="0">
                  <c:v>0.12764813254455901</c:v>
                </c:pt>
                <c:pt idx="1">
                  <c:v>0.14429403984646949</c:v>
                </c:pt>
                <c:pt idx="2">
                  <c:v>0.13106468650938899</c:v>
                </c:pt>
                <c:pt idx="3">
                  <c:v>0.105053686095399</c:v>
                </c:pt>
                <c:pt idx="4">
                  <c:v>0.10974249973729602</c:v>
                </c:pt>
                <c:pt idx="5">
                  <c:v>0.1068862221166806</c:v>
                </c:pt>
                <c:pt idx="6">
                  <c:v>0.10490500106526712</c:v>
                </c:pt>
                <c:pt idx="7">
                  <c:v>0.11241211729771564</c:v>
                </c:pt>
                <c:pt idx="8">
                  <c:v>0.11505955522751</c:v>
                </c:pt>
                <c:pt idx="9">
                  <c:v>0.10873425749386341</c:v>
                </c:pt>
                <c:pt idx="10">
                  <c:v>0.10825292140622064</c:v>
                </c:pt>
                <c:pt idx="11">
                  <c:v>0.11354101381943298</c:v>
                </c:pt>
                <c:pt idx="12">
                  <c:v>0.10777078341979947</c:v>
                </c:pt>
                <c:pt idx="13">
                  <c:v>0.10654018497223647</c:v>
                </c:pt>
                <c:pt idx="14">
                  <c:v>0.10587596742991102</c:v>
                </c:pt>
                <c:pt idx="15">
                  <c:v>9.7737002800783707E-2</c:v>
                </c:pt>
                <c:pt idx="16">
                  <c:v>9.7102082165863246E-2</c:v>
                </c:pt>
                <c:pt idx="17">
                  <c:v>9.7837326542733263E-2</c:v>
                </c:pt>
                <c:pt idx="18">
                  <c:v>9.6355845061252735E-2</c:v>
                </c:pt>
                <c:pt idx="19">
                  <c:v>9.8067479625631226E-2</c:v>
                </c:pt>
              </c:numCache>
            </c:numRef>
          </c:val>
        </c:ser>
        <c:marker val="1"/>
        <c:axId val="82682240"/>
        <c:axId val="82766848"/>
      </c:lineChart>
      <c:catAx>
        <c:axId val="82682240"/>
        <c:scaling>
          <c:orientation val="minMax"/>
        </c:scaling>
        <c:axPos val="b"/>
        <c:title>
          <c:tx>
            <c:rich>
              <a:bodyPr/>
              <a:lstStyle/>
              <a:p>
                <a:pPr>
                  <a:defRPr/>
                </a:pPr>
                <a:r>
                  <a:rPr lang="en-US"/>
                  <a:t>k</a:t>
                </a:r>
              </a:p>
            </c:rich>
          </c:tx>
          <c:layout>
            <c:manualLayout>
              <c:xMode val="edge"/>
              <c:yMode val="edge"/>
              <c:x val="0.49866714387974354"/>
              <c:y val="0.92747637795275351"/>
            </c:manualLayout>
          </c:layout>
        </c:title>
        <c:numFmt formatCode="General" sourceLinked="1"/>
        <c:tickLblPos val="nextTo"/>
        <c:spPr>
          <a:ln w="3175"/>
        </c:spPr>
        <c:txPr>
          <a:bodyPr/>
          <a:lstStyle/>
          <a:p>
            <a:pPr>
              <a:defRPr sz="1000"/>
            </a:pPr>
            <a:endParaRPr lang="en-US"/>
          </a:p>
        </c:txPr>
        <c:crossAx val="82766848"/>
        <c:crosses val="autoZero"/>
        <c:auto val="1"/>
        <c:lblAlgn val="ctr"/>
        <c:lblOffset val="100"/>
        <c:tickLblSkip val="3"/>
        <c:tickMarkSkip val="2"/>
      </c:catAx>
      <c:valAx>
        <c:axId val="82766848"/>
        <c:scaling>
          <c:orientation val="minMax"/>
          <c:max val="0.17"/>
          <c:min val="4.0000000000000022E-2"/>
        </c:scaling>
        <c:axPos val="l"/>
        <c:title>
          <c:tx>
            <c:rich>
              <a:bodyPr rot="-5400000" vert="horz"/>
              <a:lstStyle/>
              <a:p>
                <a:pPr>
                  <a:defRPr/>
                </a:pPr>
                <a:r>
                  <a:rPr lang="en-US"/>
                  <a:t>MAP</a:t>
                </a:r>
              </a:p>
            </c:rich>
          </c:tx>
          <c:layout/>
        </c:title>
        <c:numFmt formatCode="General" sourceLinked="1"/>
        <c:tickLblPos val="nextTo"/>
        <c:spPr>
          <a:ln w="3175"/>
        </c:spPr>
        <c:txPr>
          <a:bodyPr/>
          <a:lstStyle/>
          <a:p>
            <a:pPr>
              <a:defRPr sz="1050"/>
            </a:pPr>
            <a:endParaRPr lang="en-US"/>
          </a:p>
        </c:txPr>
        <c:crossAx val="82682240"/>
        <c:crosses val="autoZero"/>
        <c:crossBetween val="between"/>
        <c:majorUnit val="3.0000000000000002E-2"/>
      </c:valAx>
    </c:plotArea>
    <c:legend>
      <c:legendPos val="r"/>
      <c:layout>
        <c:manualLayout>
          <c:xMode val="edge"/>
          <c:yMode val="edge"/>
          <c:x val="0.5836706941804688"/>
          <c:y val="0.60939486730825365"/>
          <c:w val="0.41632930581953204"/>
          <c:h val="0.2223603820355789"/>
        </c:manualLayout>
      </c:layout>
      <c:txPr>
        <a:bodyPr/>
        <a:lstStyle/>
        <a:p>
          <a:pPr>
            <a:defRPr sz="1050">
              <a:solidFill>
                <a:schemeClr val="bg1"/>
              </a:solidFill>
            </a:defRPr>
          </a:pPr>
          <a:endParaRPr lang="en-US"/>
        </a:p>
      </c:txPr>
    </c:legend>
    <c:plotVisOnly val="1"/>
  </c:chart>
  <c:txPr>
    <a:bodyPr/>
    <a:lstStyle/>
    <a:p>
      <a:pPr>
        <a:defRPr sz="1200">
          <a:latin typeface="Maiandra GD"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dgm:t>
        <a:bodyPr/>
        <a:lstStyle/>
        <a:p>
          <a:r>
            <a:rPr lang="en-US" sz="2000" dirty="0" smtClean="0">
              <a:latin typeface="Calibri" pitchFamily="34" charset="0"/>
            </a:rPr>
            <a:t>CLIR</a:t>
          </a:r>
          <a:endParaRPr lang="en-US" sz="2000" dirty="0">
            <a:latin typeface="Calibri" pitchFamily="34" charset="0"/>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46067378-D57B-4033-8296-75BD82B34F93}">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b="1" dirty="0" smtClean="0">
              <a:solidFill>
                <a:schemeClr val="tx1"/>
              </a:solidFill>
              <a:latin typeface="Calibri" pitchFamily="34" charset="0"/>
              <a:cs typeface="+mn-cs"/>
            </a:rPr>
            <a:t>Query </a:t>
          </a:r>
        </a:p>
        <a:p>
          <a:r>
            <a:rPr lang="en-US" sz="2000" b="1" dirty="0" smtClean="0">
              <a:solidFill>
                <a:schemeClr val="tx1"/>
              </a:solidFill>
              <a:latin typeface="Calibri" pitchFamily="34" charset="0"/>
              <a:cs typeface="+mn-cs"/>
            </a:rPr>
            <a:t>translation</a:t>
          </a:r>
          <a:endParaRPr lang="en-US" sz="2000" b="1" dirty="0">
            <a:latin typeface="Calibri" pitchFamily="34" charset="0"/>
          </a:endParaRPr>
        </a:p>
      </dgm:t>
    </dgm:pt>
    <dgm:pt modelId="{5F2DCD9D-DFF5-4236-8453-07FBB623BB2F}" type="parTrans" cxnId="{984B5C41-7053-4C69-8586-B2ED7962F6CC}">
      <dgm:prSet/>
      <dgm:spPr/>
      <dgm:t>
        <a:bodyPr/>
        <a:lstStyle/>
        <a:p>
          <a:endParaRPr lang="en-US" sz="2000">
            <a:latin typeface="Calibri" pitchFamily="34" charset="0"/>
          </a:endParaRPr>
        </a:p>
      </dgm:t>
    </dgm:pt>
    <dgm:pt modelId="{3820BAB2-D005-4472-BA60-6F1A82EA77C1}" type="sibTrans" cxnId="{984B5C41-7053-4C69-8586-B2ED7962F6CC}">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6350"/>
      </dgm:spPr>
      <dgm:t>
        <a:bodyPr/>
        <a:lstStyle/>
        <a:p>
          <a:r>
            <a:rPr lang="en-US" sz="2000" b="0" dirty="0" smtClean="0">
              <a:solidFill>
                <a:schemeClr val="tx1"/>
              </a:solidFill>
              <a:latin typeface="Calibri" pitchFamily="34" charset="0"/>
              <a:cs typeface="+mn-cs"/>
            </a:rPr>
            <a:t>Document</a:t>
          </a:r>
        </a:p>
        <a:p>
          <a:r>
            <a:rPr lang="en-US" sz="2000" b="0" dirty="0" smtClean="0">
              <a:solidFill>
                <a:schemeClr val="tx1"/>
              </a:solidFill>
              <a:latin typeface="Calibri" pitchFamily="34" charset="0"/>
              <a:cs typeface="+mn-cs"/>
            </a:rPr>
            <a:t>translation</a:t>
          </a:r>
          <a:endParaRPr lang="en-US" sz="2000" b="0" dirty="0">
            <a:latin typeface="Calibri" pitchFamily="34" charset="0"/>
          </a:endParaRPr>
        </a:p>
      </dgm:t>
    </dgm:pt>
    <dgm:pt modelId="{29EF24D1-1DB3-43FF-B315-762FE68A7889}" type="parTrans" cxnId="{8FA096B3-2E25-45DB-8874-D8DAB3888E61}">
      <dgm:prSet/>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dgm:t>
        <a:bodyPr/>
        <a:lstStyle/>
        <a:p>
          <a:r>
            <a:rPr lang="en-US" sz="2000" dirty="0" smtClean="0">
              <a:solidFill>
                <a:schemeClr val="tx1"/>
              </a:solidFill>
              <a:latin typeface="Calibri" pitchFamily="34" charset="0"/>
              <a:cs typeface="+mn-cs"/>
            </a:rPr>
            <a:t>Query &amp; Document</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76711154-1277-4607-9A7F-D2418A7FB832}" type="parTrans" cxnId="{1FAFC6EA-8E56-4C55-BA0F-EB8F90C3E304}">
      <dgm:prSet/>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1"/>
          </a:lnRef>
          <a:fillRef idx="1">
            <a:schemeClr val="lt1"/>
          </a:fillRef>
          <a:effectRef idx="0">
            <a:schemeClr val="accent1"/>
          </a:effectRef>
          <a:fontRef idx="minor">
            <a:schemeClr val="dk1"/>
          </a:fontRef>
        </dgm:style>
      </dgm:prSet>
      <dgm:spPr>
        <a:ln w="3175"/>
      </dgm:spPr>
      <dgm:t>
        <a:bodyPr/>
        <a:lstStyle/>
        <a:p>
          <a:r>
            <a:rPr lang="en-US" sz="1900" b="0" dirty="0" smtClean="0">
              <a:solidFill>
                <a:schemeClr val="tx1"/>
              </a:solidFill>
              <a:latin typeface="Calibri" pitchFamily="34" charset="0"/>
              <a:cs typeface="+mn-cs"/>
            </a:rPr>
            <a:t>Comparable Corpora</a:t>
          </a: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pPr/>
      <dgm:t>
        <a:bodyPr/>
        <a:lstStyle/>
        <a:p>
          <a:endParaRPr lang="en-US" sz="2000">
            <a:latin typeface="Calibri" pitchFamily="34" charset="0"/>
          </a:endParaRPr>
        </a:p>
      </dgm:t>
    </dgm:pt>
    <dgm:pt modelId="{1445780A-8AB2-4703-99E9-3B04D79ADED2}">
      <dgm:prSet phldrT="[Text]" custT="1"/>
      <dgm:spPr/>
      <dgm:t>
        <a:bodyPr/>
        <a:lstStyle/>
        <a:p>
          <a:r>
            <a:rPr lang="en-US" sz="2000" dirty="0" smtClean="0">
              <a:solidFill>
                <a:schemeClr val="tx1"/>
              </a:solidFill>
              <a:latin typeface="Calibri" pitchFamily="34" charset="0"/>
              <a:cs typeface="+mn-cs"/>
            </a:rPr>
            <a:t>Dictionary</a:t>
          </a:r>
        </a:p>
        <a:p>
          <a:r>
            <a:rPr lang="en-US" sz="2000" dirty="0" smtClean="0">
              <a:solidFill>
                <a:schemeClr val="tx1"/>
              </a:solidFill>
              <a:latin typeface="Calibri" pitchFamily="34" charset="0"/>
              <a:cs typeface="+mn-cs"/>
            </a:rPr>
            <a:t>based</a:t>
          </a:r>
          <a:endParaRPr lang="en-US" sz="2000" dirty="0">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pPr/>
      <dgm:t>
        <a:bodyPr/>
        <a:lstStyle/>
        <a:p>
          <a:endParaRPr lang="en-US" sz="2000">
            <a:latin typeface="Calibri" pitchFamily="34" charset="0"/>
          </a:endParaRPr>
        </a:p>
      </dgm:t>
    </dgm:pt>
    <dgm:pt modelId="{EF9CBF24-FFD2-4189-8C65-9D8B6BFFA184}">
      <dgm:prSet phldrT="[Text]" custT="1"/>
      <dgm:spPr/>
      <dgm:t>
        <a:bodyPr/>
        <a:lstStyle/>
        <a:p>
          <a:r>
            <a:rPr lang="en-US" sz="2000" dirty="0" smtClean="0">
              <a:solidFill>
                <a:schemeClr val="tx1"/>
              </a:solidFill>
              <a:latin typeface="Calibri" pitchFamily="34" charset="0"/>
              <a:cs typeface="+mn-cs"/>
            </a:rPr>
            <a:t>Machine</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pPr/>
      <dgm:t>
        <a:bodyPr/>
        <a:lstStyle/>
        <a:p>
          <a:endParaRPr lang="en-US" sz="2000">
            <a:latin typeface="Calibri" pitchFamily="34" charset="0"/>
          </a:endParaRPr>
        </a:p>
      </dgm:t>
    </dgm:pt>
    <dgm:pt modelId="{22B13DFD-DD75-4FD9-AF03-2550BC9313F4}">
      <dgm:prSet custT="1"/>
      <dgm:spPr/>
      <dgm:t>
        <a:bodyPr/>
        <a:lstStyle/>
        <a:p>
          <a:r>
            <a:rPr lang="en-US" sz="2000" dirty="0" smtClean="0">
              <a:solidFill>
                <a:schemeClr val="tx1"/>
              </a:solidFill>
              <a:latin typeface="Calibri" pitchFamily="34" charset="0"/>
              <a:cs typeface="+mn-cs"/>
            </a:rPr>
            <a:t>Parallel Corpora</a:t>
          </a:r>
        </a:p>
      </dgm:t>
    </dgm:pt>
    <dgm:pt modelId="{727D8BE6-E6BA-4240-92BA-B02768C62C0A}" type="parTrans" cxnId="{3D77A499-E527-4197-94F8-81D9C13215F4}">
      <dgm:prSet/>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pPr/>
      <dgm:t>
        <a:bodyPr/>
        <a:lstStyle/>
        <a:p>
          <a:endParaRPr lang="en-US"/>
        </a:p>
      </dgm:t>
    </dgm:pt>
    <dgm:pt modelId="{95B28D39-C874-4C6A-966F-DBD46AF0120A}" type="pres">
      <dgm:prSet presAssocID="{D6E05D33-2669-4FFE-94D6-B90010DACB19}" presName="text" presStyleLbl="fgAcc0" presStyleIdx="0" presStyleCnt="1"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pPr>
        <a:effectLst>
          <a:outerShdw blurRad="50800" dist="38100" dir="2700000" algn="tl" rotWithShape="0">
            <a:prstClr val="black">
              <a:alpha val="40000"/>
            </a:prstClr>
          </a:outerShdw>
        </a:effectLs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pPr/>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pPr>
        <a:effectLst>
          <a:outerShdw blurRad="50800" dist="38100" dir="2700000" algn="tl" rotWithShape="0">
            <a:prstClr val="black">
              <a:alpha val="40000"/>
            </a:prstClr>
          </a:outerShdw>
        </a:effectLs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pPr>
        <a:effectLst>
          <a:outerShdw blurRad="50800" dist="38100" dir="2700000" algn="tl" rotWithShape="0">
            <a:prstClr val="black">
              <a:alpha val="40000"/>
            </a:prstClr>
          </a:outerShdw>
        </a:effectLs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71F59E28-B48D-4B3C-A845-FB2DD1F8AEC6}" type="presOf" srcId="{6B76BD40-C7C5-49EC-8241-2939A75FE3E7}" destId="{AA626178-BDDA-4E80-8929-3ECFEF2E8717}" srcOrd="0" destOrd="0" presId="urn:microsoft.com/office/officeart/2005/8/layout/hierarchy1"/>
    <dgm:cxn modelId="{1B315487-FB05-4937-9A0B-2C56E7A99706}" type="presOf" srcId="{2EAFCDB8-4319-4B1F-8716-89BFF50DBB53}" destId="{874696F6-9A14-474B-AA08-3B910D81AF85}" srcOrd="0" destOrd="0" presId="urn:microsoft.com/office/officeart/2005/8/layout/hierarchy1"/>
    <dgm:cxn modelId="{8FA096B3-2E25-45DB-8874-D8DAB3888E61}" srcId="{D6E05D33-2669-4FFE-94D6-B90010DACB19}" destId="{8232798A-9C9C-4C72-BE08-5F02B833C319}" srcOrd="1" destOrd="0" parTransId="{29EF24D1-1DB3-43FF-B315-762FE68A7889}" sibTransId="{6BCBE56A-33B0-4445-AC68-50DF9647AB7D}"/>
    <dgm:cxn modelId="{51B36F47-C7A8-4333-A36D-E601935E3EE9}" type="presOf" srcId="{D998EF58-A11D-4687-835A-D82978AA34A6}" destId="{B2115EF4-0716-485D-BC9A-809B1F4B591F}" srcOrd="0" destOrd="0" presId="urn:microsoft.com/office/officeart/2005/8/layout/hierarchy1"/>
    <dgm:cxn modelId="{E7AD0FF0-7A73-4DCB-A7E0-088426828776}" type="presOf" srcId="{1815B43E-0132-4CEA-8814-A4CFF83641AA}" destId="{A3C519BF-65A7-4E37-ACF8-B86734EC7B3B}" srcOrd="0" destOrd="0" presId="urn:microsoft.com/office/officeart/2005/8/layout/hierarchy1"/>
    <dgm:cxn modelId="{B4FDCEC7-A337-4CE3-BB36-08ED6A72CCF3}" srcId="{46067378-D57B-4033-8296-75BD82B34F93}" destId="{1445780A-8AB2-4703-99E9-3B04D79ADED2}" srcOrd="1" destOrd="0" parTransId="{D998EF58-A11D-4687-835A-D82978AA34A6}" sibTransId="{A48876A8-87DC-4580-AA73-73F3B59B5452}"/>
    <dgm:cxn modelId="{7FBCF71D-4F09-4CE5-86C2-9AC05C01C712}" type="presOf" srcId="{4984F4AE-73B1-4D09-8E7C-10556E9B277D}" destId="{80C3927E-560B-400D-9748-3AA140EFD5EF}" srcOrd="0" destOrd="0" presId="urn:microsoft.com/office/officeart/2005/8/layout/hierarchy1"/>
    <dgm:cxn modelId="{3D77A499-E527-4197-94F8-81D9C13215F4}" srcId="{46067378-D57B-4033-8296-75BD82B34F93}" destId="{22B13DFD-DD75-4FD9-AF03-2550BC9313F4}" srcOrd="3" destOrd="0" parTransId="{727D8BE6-E6BA-4240-92BA-B02768C62C0A}" sibTransId="{A3C9ED5F-4054-4289-AA5C-B5221578E988}"/>
    <dgm:cxn modelId="{20C3BD2B-C099-4506-8B48-93DF0F8467FF}" type="presOf" srcId="{727D8BE6-E6BA-4240-92BA-B02768C62C0A}" destId="{FAB07D2B-6521-4C47-83AF-5D5270703B62}" srcOrd="0" destOrd="0" presId="urn:microsoft.com/office/officeart/2005/8/layout/hierarchy1"/>
    <dgm:cxn modelId="{DBBB06B6-1CF9-4297-B756-BE0E9547ACF9}" type="presOf" srcId="{5F2DCD9D-DFF5-4236-8453-07FBB623BB2F}" destId="{54408142-0009-4D81-8279-AC17667D8EAC}" srcOrd="0" destOrd="0" presId="urn:microsoft.com/office/officeart/2005/8/layout/hierarchy1"/>
    <dgm:cxn modelId="{9B950725-FC78-48A6-AA8F-A442C19A70A7}" type="presOf" srcId="{46067378-D57B-4033-8296-75BD82B34F93}" destId="{3F4ACB63-30EC-4B66-8E86-C31A998CB1C3}" srcOrd="0" destOrd="0" presId="urn:microsoft.com/office/officeart/2005/8/layout/hierarchy1"/>
    <dgm:cxn modelId="{FC3A8C79-901A-47D2-BFAE-64D6406AD1CD}" srcId="{2EAFCDB8-4319-4B1F-8716-89BFF50DBB53}" destId="{D6E05D33-2669-4FFE-94D6-B90010DACB19}" srcOrd="0" destOrd="0" parTransId="{F5225364-5C43-4295-855E-77C69D78D7EC}" sibTransId="{2E933578-EC7F-4D42-90B2-BDD01EA6784E}"/>
    <dgm:cxn modelId="{89120BEB-58C3-4DA6-BEC8-3ACDC2A849E7}" type="presOf" srcId="{C6BFADDB-67D0-46A0-A4AE-C4298003A922}" destId="{498FF22B-596C-48A0-B716-6987BAA94009}" srcOrd="0" destOrd="0" presId="urn:microsoft.com/office/officeart/2005/8/layout/hierarchy1"/>
    <dgm:cxn modelId="{EBC557AE-16DC-41B8-B45C-3C5A6B51E894}" type="presOf" srcId="{1445780A-8AB2-4703-99E9-3B04D79ADED2}" destId="{2F7EA127-BDCD-4AD6-9406-ADCF74409DCA}" srcOrd="0" destOrd="0" presId="urn:microsoft.com/office/officeart/2005/8/layout/hierarchy1"/>
    <dgm:cxn modelId="{66C154D1-4E8F-4AB7-A6E9-DC1CB82F5E4C}" type="presOf" srcId="{29EF24D1-1DB3-43FF-B315-762FE68A7889}" destId="{9176D407-C103-46D6-84D7-1E2ABCF2C9CB}" srcOrd="0" destOrd="0" presId="urn:microsoft.com/office/officeart/2005/8/layout/hierarchy1"/>
    <dgm:cxn modelId="{CA32FFD7-6920-4FC3-9451-1F6CBAA6957E}" type="presOf" srcId="{8232798A-9C9C-4C72-BE08-5F02B833C319}" destId="{B55D9C1E-3FED-44B4-99E0-5B36E100835D}"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1FAFC6EA-8E56-4C55-BA0F-EB8F90C3E304}" srcId="{D6E05D33-2669-4FFE-94D6-B90010DACB19}" destId="{4984F4AE-73B1-4D09-8E7C-10556E9B277D}" srcOrd="2" destOrd="0" parTransId="{76711154-1277-4607-9A7F-D2418A7FB832}" sibTransId="{04044630-4935-464D-AD1A-93B94F8C6E1D}"/>
    <dgm:cxn modelId="{287945BC-CDBA-4986-9C4C-D87056D81FF5}" srcId="{46067378-D57B-4033-8296-75BD82B34F93}" destId="{6B76BD40-C7C5-49EC-8241-2939A75FE3E7}" srcOrd="2" destOrd="0" parTransId="{C6BFADDB-67D0-46A0-A4AE-C4298003A922}" sibTransId="{98DE494A-D495-4F42-BCC6-999DFD3B63DB}"/>
    <dgm:cxn modelId="{5A0C899C-C5EA-41FC-B8AB-B0FC82D636CA}" type="presOf" srcId="{EF9CBF24-FFD2-4189-8C65-9D8B6BFFA184}" destId="{3A16CDC3-D042-4A0E-96AF-3A520CC8774D}" srcOrd="0" destOrd="0" presId="urn:microsoft.com/office/officeart/2005/8/layout/hierarchy1"/>
    <dgm:cxn modelId="{AC097F82-0C0A-4BAE-B15F-D090DEA41442}" type="presOf" srcId="{D6E05D33-2669-4FFE-94D6-B90010DACB19}" destId="{95B28D39-C874-4C6A-966F-DBD46AF0120A}" srcOrd="0" destOrd="0" presId="urn:microsoft.com/office/officeart/2005/8/layout/hierarchy1"/>
    <dgm:cxn modelId="{1876C2B7-2B03-489F-B90B-B79BE69A90ED}" type="presOf" srcId="{22B13DFD-DD75-4FD9-AF03-2550BC9313F4}" destId="{16327AB3-F05F-4B71-8EF3-4C9AFAE4E46C}" srcOrd="0" destOrd="0" presId="urn:microsoft.com/office/officeart/2005/8/layout/hierarchy1"/>
    <dgm:cxn modelId="{AEABB052-AE96-4019-A397-76C15E16AC44}" srcId="{46067378-D57B-4033-8296-75BD82B34F93}" destId="{EF9CBF24-FFD2-4189-8C65-9D8B6BFFA184}" srcOrd="0" destOrd="0" parTransId="{1815B43E-0132-4CEA-8814-A4CFF83641AA}" sibTransId="{D7073051-6BC9-4C4C-AAA7-C8B444A63158}"/>
    <dgm:cxn modelId="{8843EA7F-FD3B-4B86-9B1D-EF64E997FEE1}" type="presOf" srcId="{76711154-1277-4607-9A7F-D2418A7FB832}" destId="{1E790DA0-4CA1-47CB-9813-81FFE1BAD66F}" srcOrd="0" destOrd="0" presId="urn:microsoft.com/office/officeart/2005/8/layout/hierarchy1"/>
    <dgm:cxn modelId="{EA38497D-76F1-4289-AEB5-FD32B222295D}" type="presParOf" srcId="{874696F6-9A14-474B-AA08-3B910D81AF85}" destId="{84F7A959-2F22-40B5-BE7A-9EC032576FA8}" srcOrd="0" destOrd="0" presId="urn:microsoft.com/office/officeart/2005/8/layout/hierarchy1"/>
    <dgm:cxn modelId="{A68CA176-E914-463C-8FAE-C28881CF6392}" type="presParOf" srcId="{84F7A959-2F22-40B5-BE7A-9EC032576FA8}" destId="{90BA0DEB-A7FC-48AE-BFB7-480508AF2440}" srcOrd="0" destOrd="0" presId="urn:microsoft.com/office/officeart/2005/8/layout/hierarchy1"/>
    <dgm:cxn modelId="{948025CA-A160-475E-8632-2CEF83F6C8D8}" type="presParOf" srcId="{90BA0DEB-A7FC-48AE-BFB7-480508AF2440}" destId="{17CB7EA5-D2FD-41A5-AA3F-203F4BE24D4B}" srcOrd="0" destOrd="0" presId="urn:microsoft.com/office/officeart/2005/8/layout/hierarchy1"/>
    <dgm:cxn modelId="{38C3B202-589F-4766-AAA0-1788D96AE814}" type="presParOf" srcId="{90BA0DEB-A7FC-48AE-BFB7-480508AF2440}" destId="{95B28D39-C874-4C6A-966F-DBD46AF0120A}" srcOrd="1" destOrd="0" presId="urn:microsoft.com/office/officeart/2005/8/layout/hierarchy1"/>
    <dgm:cxn modelId="{32626C32-4DA7-4819-9F93-56E0B4B86E31}" type="presParOf" srcId="{84F7A959-2F22-40B5-BE7A-9EC032576FA8}" destId="{644B25D3-2635-4EC5-91BA-9F3FD752AE99}" srcOrd="1" destOrd="0" presId="urn:microsoft.com/office/officeart/2005/8/layout/hierarchy1"/>
    <dgm:cxn modelId="{37E9D3F0-3E22-46E5-A522-7D847094DCA3}" type="presParOf" srcId="{644B25D3-2635-4EC5-91BA-9F3FD752AE99}" destId="{54408142-0009-4D81-8279-AC17667D8EAC}" srcOrd="0" destOrd="0" presId="urn:microsoft.com/office/officeart/2005/8/layout/hierarchy1"/>
    <dgm:cxn modelId="{8E8089AB-1C78-413F-847A-75A57BDA2106}" type="presParOf" srcId="{644B25D3-2635-4EC5-91BA-9F3FD752AE99}" destId="{BC012178-1EDC-4A71-8D50-4DE0262F49C7}" srcOrd="1" destOrd="0" presId="urn:microsoft.com/office/officeart/2005/8/layout/hierarchy1"/>
    <dgm:cxn modelId="{62DB6EE6-C94E-4FBB-BFE5-1903A3D1AB55}" type="presParOf" srcId="{BC012178-1EDC-4A71-8D50-4DE0262F49C7}" destId="{4255279A-59E4-462C-A0A9-1D834CA4648C}" srcOrd="0" destOrd="0" presId="urn:microsoft.com/office/officeart/2005/8/layout/hierarchy1"/>
    <dgm:cxn modelId="{775E9D5E-99D3-411F-A5F6-927C38743AFE}" type="presParOf" srcId="{4255279A-59E4-462C-A0A9-1D834CA4648C}" destId="{228E4728-2B19-4178-8E6A-33D2F9362413}" srcOrd="0" destOrd="0" presId="urn:microsoft.com/office/officeart/2005/8/layout/hierarchy1"/>
    <dgm:cxn modelId="{7C73A892-5506-46D1-A4ED-F8581EFAC84C}" type="presParOf" srcId="{4255279A-59E4-462C-A0A9-1D834CA4648C}" destId="{3F4ACB63-30EC-4B66-8E86-C31A998CB1C3}" srcOrd="1" destOrd="0" presId="urn:microsoft.com/office/officeart/2005/8/layout/hierarchy1"/>
    <dgm:cxn modelId="{6FF5420A-BF19-4719-9BAF-8F53AD9FED26}" type="presParOf" srcId="{BC012178-1EDC-4A71-8D50-4DE0262F49C7}" destId="{CD7E176D-B78A-4AB9-AAEA-2FADB84DA9E5}" srcOrd="1" destOrd="0" presId="urn:microsoft.com/office/officeart/2005/8/layout/hierarchy1"/>
    <dgm:cxn modelId="{7124C521-4378-457C-88CB-D3915F303166}" type="presParOf" srcId="{CD7E176D-B78A-4AB9-AAEA-2FADB84DA9E5}" destId="{A3C519BF-65A7-4E37-ACF8-B86734EC7B3B}" srcOrd="0" destOrd="0" presId="urn:microsoft.com/office/officeart/2005/8/layout/hierarchy1"/>
    <dgm:cxn modelId="{70BCF5AB-E468-43B9-9F7B-D7515EFF09CE}" type="presParOf" srcId="{CD7E176D-B78A-4AB9-AAEA-2FADB84DA9E5}" destId="{D67727C4-E924-469E-B897-6D91F3C25A0F}" srcOrd="1" destOrd="0" presId="urn:microsoft.com/office/officeart/2005/8/layout/hierarchy1"/>
    <dgm:cxn modelId="{D17E6B06-D5A0-43DE-AEA4-629EE9469A5C}" type="presParOf" srcId="{D67727C4-E924-469E-B897-6D91F3C25A0F}" destId="{082CD600-C307-472A-9E2D-5188839836C2}" srcOrd="0" destOrd="0" presId="urn:microsoft.com/office/officeart/2005/8/layout/hierarchy1"/>
    <dgm:cxn modelId="{F4CCAF2A-E56A-4255-BD87-9730A4DEE354}" type="presParOf" srcId="{082CD600-C307-472A-9E2D-5188839836C2}" destId="{516FF092-2623-43BB-8D15-EB6F89F90768}" srcOrd="0" destOrd="0" presId="urn:microsoft.com/office/officeart/2005/8/layout/hierarchy1"/>
    <dgm:cxn modelId="{99946548-D51B-41E9-9EA2-535D8C142805}" type="presParOf" srcId="{082CD600-C307-472A-9E2D-5188839836C2}" destId="{3A16CDC3-D042-4A0E-96AF-3A520CC8774D}" srcOrd="1" destOrd="0" presId="urn:microsoft.com/office/officeart/2005/8/layout/hierarchy1"/>
    <dgm:cxn modelId="{1A12328A-23C6-4A15-82F2-ED95D84F1748}" type="presParOf" srcId="{D67727C4-E924-469E-B897-6D91F3C25A0F}" destId="{E0C94299-5C35-438A-839C-46E411AD3D36}" srcOrd="1" destOrd="0" presId="urn:microsoft.com/office/officeart/2005/8/layout/hierarchy1"/>
    <dgm:cxn modelId="{FFDFFA00-63CE-4A83-A92D-3D92919821A2}" type="presParOf" srcId="{CD7E176D-B78A-4AB9-AAEA-2FADB84DA9E5}" destId="{B2115EF4-0716-485D-BC9A-809B1F4B591F}" srcOrd="2" destOrd="0" presId="urn:microsoft.com/office/officeart/2005/8/layout/hierarchy1"/>
    <dgm:cxn modelId="{55CFA330-37A2-4CDE-A5C0-FD4386702190}" type="presParOf" srcId="{CD7E176D-B78A-4AB9-AAEA-2FADB84DA9E5}" destId="{E5871AC6-2221-4D4D-A140-1518EB42FA3F}" srcOrd="3" destOrd="0" presId="urn:microsoft.com/office/officeart/2005/8/layout/hierarchy1"/>
    <dgm:cxn modelId="{6DD56707-D9AA-4832-AF18-303C7DAAFB36}" type="presParOf" srcId="{E5871AC6-2221-4D4D-A140-1518EB42FA3F}" destId="{A2E5EC1C-7867-42C1-A068-DDCBABB6E5F0}" srcOrd="0" destOrd="0" presId="urn:microsoft.com/office/officeart/2005/8/layout/hierarchy1"/>
    <dgm:cxn modelId="{938EA921-8BE3-4F2B-8C12-6AA68A2A0EC7}" type="presParOf" srcId="{A2E5EC1C-7867-42C1-A068-DDCBABB6E5F0}" destId="{D6B3D8F8-BE59-4AE2-9503-B258AEA5CB8F}" srcOrd="0" destOrd="0" presId="urn:microsoft.com/office/officeart/2005/8/layout/hierarchy1"/>
    <dgm:cxn modelId="{87836E52-B93B-43C3-80B0-F2AD92EB1F33}" type="presParOf" srcId="{A2E5EC1C-7867-42C1-A068-DDCBABB6E5F0}" destId="{2F7EA127-BDCD-4AD6-9406-ADCF74409DCA}" srcOrd="1" destOrd="0" presId="urn:microsoft.com/office/officeart/2005/8/layout/hierarchy1"/>
    <dgm:cxn modelId="{86D8AF99-8BBB-43C8-9366-1D9CCB09A33B}" type="presParOf" srcId="{E5871AC6-2221-4D4D-A140-1518EB42FA3F}" destId="{847FAA62-4AD1-4F65-9678-1820621A8D92}" srcOrd="1" destOrd="0" presId="urn:microsoft.com/office/officeart/2005/8/layout/hierarchy1"/>
    <dgm:cxn modelId="{E29F9E6F-589D-44BC-A523-5740121D6CB1}" type="presParOf" srcId="{CD7E176D-B78A-4AB9-AAEA-2FADB84DA9E5}" destId="{498FF22B-596C-48A0-B716-6987BAA94009}" srcOrd="4" destOrd="0" presId="urn:microsoft.com/office/officeart/2005/8/layout/hierarchy1"/>
    <dgm:cxn modelId="{02671072-ECC0-4FD5-B552-9809139F9F9F}" type="presParOf" srcId="{CD7E176D-B78A-4AB9-AAEA-2FADB84DA9E5}" destId="{B19841AC-9A2B-46E6-8A8C-E7FE481525CE}" srcOrd="5" destOrd="0" presId="urn:microsoft.com/office/officeart/2005/8/layout/hierarchy1"/>
    <dgm:cxn modelId="{8512D32F-C395-465E-80D2-B081653ACF31}" type="presParOf" srcId="{B19841AC-9A2B-46E6-8A8C-E7FE481525CE}" destId="{C96A7FB5-91B1-416F-86DC-5F6D74D93170}" srcOrd="0" destOrd="0" presId="urn:microsoft.com/office/officeart/2005/8/layout/hierarchy1"/>
    <dgm:cxn modelId="{D42F3AA6-C2A9-4BC2-BAA1-ABE019148F8C}" type="presParOf" srcId="{C96A7FB5-91B1-416F-86DC-5F6D74D93170}" destId="{573E6217-3FD3-44FC-971F-89C1C8C0BB1E}" srcOrd="0" destOrd="0" presId="urn:microsoft.com/office/officeart/2005/8/layout/hierarchy1"/>
    <dgm:cxn modelId="{9F304C4E-6561-48F6-9458-9B34905EAEC3}" type="presParOf" srcId="{C96A7FB5-91B1-416F-86DC-5F6D74D93170}" destId="{AA626178-BDDA-4E80-8929-3ECFEF2E8717}" srcOrd="1" destOrd="0" presId="urn:microsoft.com/office/officeart/2005/8/layout/hierarchy1"/>
    <dgm:cxn modelId="{B451125B-DE01-459B-8D98-FD50CE14D01C}" type="presParOf" srcId="{B19841AC-9A2B-46E6-8A8C-E7FE481525CE}" destId="{1E232EDF-6AE5-41C7-BBC7-9DE4E89CB46A}" srcOrd="1" destOrd="0" presId="urn:microsoft.com/office/officeart/2005/8/layout/hierarchy1"/>
    <dgm:cxn modelId="{6BF49B7B-075F-42C1-9C40-D4EE5292C848}" type="presParOf" srcId="{CD7E176D-B78A-4AB9-AAEA-2FADB84DA9E5}" destId="{FAB07D2B-6521-4C47-83AF-5D5270703B62}" srcOrd="6" destOrd="0" presId="urn:microsoft.com/office/officeart/2005/8/layout/hierarchy1"/>
    <dgm:cxn modelId="{BD6FED89-F16E-4416-861C-F3E474224D87}" type="presParOf" srcId="{CD7E176D-B78A-4AB9-AAEA-2FADB84DA9E5}" destId="{41555536-0BC5-4622-892D-028CE2EACCA6}" srcOrd="7" destOrd="0" presId="urn:microsoft.com/office/officeart/2005/8/layout/hierarchy1"/>
    <dgm:cxn modelId="{5DDFD97E-9A9C-4872-B69F-246108E3BDDD}" type="presParOf" srcId="{41555536-0BC5-4622-892D-028CE2EACCA6}" destId="{B8A6A872-A35D-48E2-944C-A380483B85F0}" srcOrd="0" destOrd="0" presId="urn:microsoft.com/office/officeart/2005/8/layout/hierarchy1"/>
    <dgm:cxn modelId="{76E6FDEF-2154-4A2E-B673-2032A8FEF98E}" type="presParOf" srcId="{B8A6A872-A35D-48E2-944C-A380483B85F0}" destId="{2E43A733-581E-4D0B-AA06-96BE03210BA6}" srcOrd="0" destOrd="0" presId="urn:microsoft.com/office/officeart/2005/8/layout/hierarchy1"/>
    <dgm:cxn modelId="{8BD50A13-30D3-474C-8BDC-E122C60A6E05}" type="presParOf" srcId="{B8A6A872-A35D-48E2-944C-A380483B85F0}" destId="{16327AB3-F05F-4B71-8EF3-4C9AFAE4E46C}" srcOrd="1" destOrd="0" presId="urn:microsoft.com/office/officeart/2005/8/layout/hierarchy1"/>
    <dgm:cxn modelId="{A3FB2BCE-BD9C-47EB-8E3B-0DC3A0BC4704}" type="presParOf" srcId="{41555536-0BC5-4622-892D-028CE2EACCA6}" destId="{7779FC58-280B-49DA-8519-230C00B5ADB5}" srcOrd="1" destOrd="0" presId="urn:microsoft.com/office/officeart/2005/8/layout/hierarchy1"/>
    <dgm:cxn modelId="{783D2908-27CC-4151-BBB9-C88E1709D742}" type="presParOf" srcId="{644B25D3-2635-4EC5-91BA-9F3FD752AE99}" destId="{9176D407-C103-46D6-84D7-1E2ABCF2C9CB}" srcOrd="2" destOrd="0" presId="urn:microsoft.com/office/officeart/2005/8/layout/hierarchy1"/>
    <dgm:cxn modelId="{F4B68C51-4C83-4AA0-A44A-92AE761B64AD}" type="presParOf" srcId="{644B25D3-2635-4EC5-91BA-9F3FD752AE99}" destId="{8AF20410-D60B-46B0-A575-AB0646D13AC9}" srcOrd="3" destOrd="0" presId="urn:microsoft.com/office/officeart/2005/8/layout/hierarchy1"/>
    <dgm:cxn modelId="{7D3D0EEE-1F54-4AA3-98DC-C72419DBAD95}" type="presParOf" srcId="{8AF20410-D60B-46B0-A575-AB0646D13AC9}" destId="{BEDB0DDA-FE65-4ABE-BE75-808101190AFC}" srcOrd="0" destOrd="0" presId="urn:microsoft.com/office/officeart/2005/8/layout/hierarchy1"/>
    <dgm:cxn modelId="{E99FA144-04BC-4050-A5DF-81243ED2D2DB}" type="presParOf" srcId="{BEDB0DDA-FE65-4ABE-BE75-808101190AFC}" destId="{BA565B5A-B05A-4883-A014-D6CFB5F8815E}" srcOrd="0" destOrd="0" presId="urn:microsoft.com/office/officeart/2005/8/layout/hierarchy1"/>
    <dgm:cxn modelId="{DE7309C6-13FB-4A57-B530-63E5A7A0993F}" type="presParOf" srcId="{BEDB0DDA-FE65-4ABE-BE75-808101190AFC}" destId="{B55D9C1E-3FED-44B4-99E0-5B36E100835D}" srcOrd="1" destOrd="0" presId="urn:microsoft.com/office/officeart/2005/8/layout/hierarchy1"/>
    <dgm:cxn modelId="{A9A11F53-4ABD-428D-9B12-EF7091227701}" type="presParOf" srcId="{8AF20410-D60B-46B0-A575-AB0646D13AC9}" destId="{1D522D3D-99E4-443E-B453-96D2C76DF289}" srcOrd="1" destOrd="0" presId="urn:microsoft.com/office/officeart/2005/8/layout/hierarchy1"/>
    <dgm:cxn modelId="{E60C3B02-64DA-4775-B525-0CBC974CE82C}" type="presParOf" srcId="{644B25D3-2635-4EC5-91BA-9F3FD752AE99}" destId="{1E790DA0-4CA1-47CB-9813-81FFE1BAD66F}" srcOrd="4" destOrd="0" presId="urn:microsoft.com/office/officeart/2005/8/layout/hierarchy1"/>
    <dgm:cxn modelId="{777D686B-3A2F-4B78-93FB-E23CB0E8311D}" type="presParOf" srcId="{644B25D3-2635-4EC5-91BA-9F3FD752AE99}" destId="{B1CC1ED5-0730-471E-BD23-580EC0698174}" srcOrd="5" destOrd="0" presId="urn:microsoft.com/office/officeart/2005/8/layout/hierarchy1"/>
    <dgm:cxn modelId="{1F12E79A-6CCE-48B8-80C5-28B6CF8A2CE1}" type="presParOf" srcId="{B1CC1ED5-0730-471E-BD23-580EC0698174}" destId="{F5AAC752-1B2D-428D-8D3E-26A06A876DDF}" srcOrd="0" destOrd="0" presId="urn:microsoft.com/office/officeart/2005/8/layout/hierarchy1"/>
    <dgm:cxn modelId="{8605DBFB-B301-4661-9356-49A883A16EEF}" type="presParOf" srcId="{F5AAC752-1B2D-428D-8D3E-26A06A876DDF}" destId="{4FB01B98-2D68-45F7-ACD4-4CEB6052CBE1}" srcOrd="0" destOrd="0" presId="urn:microsoft.com/office/officeart/2005/8/layout/hierarchy1"/>
    <dgm:cxn modelId="{97154452-1C78-450C-A036-8E7E762EEBE7}" type="presParOf" srcId="{F5AAC752-1B2D-428D-8D3E-26A06A876DDF}" destId="{80C3927E-560B-400D-9748-3AA140EFD5EF}" srcOrd="1" destOrd="0" presId="urn:microsoft.com/office/officeart/2005/8/layout/hierarchy1"/>
    <dgm:cxn modelId="{CD274074-9AA0-4E6E-A392-7C7893525E60}"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dgm:t>
        <a:bodyPr/>
        <a:lstStyle/>
        <a:p>
          <a:r>
            <a:rPr lang="en-US" sz="2000" dirty="0" smtClean="0">
              <a:latin typeface="Calibri" pitchFamily="34" charset="0"/>
            </a:rPr>
            <a:t>CLIR</a:t>
          </a:r>
          <a:endParaRPr lang="en-US" sz="2000" dirty="0">
            <a:latin typeface="Calibri" pitchFamily="34" charset="0"/>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46067378-D57B-4033-8296-75BD82B34F93}">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b="1" dirty="0" smtClean="0">
              <a:solidFill>
                <a:schemeClr val="tx1"/>
              </a:solidFill>
              <a:latin typeface="Calibri" pitchFamily="34" charset="0"/>
              <a:cs typeface="+mn-cs"/>
            </a:rPr>
            <a:t>Query </a:t>
          </a:r>
        </a:p>
        <a:p>
          <a:r>
            <a:rPr lang="en-US" sz="2000" b="1" dirty="0" smtClean="0">
              <a:solidFill>
                <a:schemeClr val="tx1"/>
              </a:solidFill>
              <a:latin typeface="Calibri" pitchFamily="34" charset="0"/>
              <a:cs typeface="+mn-cs"/>
            </a:rPr>
            <a:t>translation</a:t>
          </a:r>
          <a:endParaRPr lang="en-US" sz="2000" b="1" dirty="0">
            <a:latin typeface="Calibri" pitchFamily="34" charset="0"/>
          </a:endParaRPr>
        </a:p>
      </dgm:t>
    </dgm:pt>
    <dgm:pt modelId="{5F2DCD9D-DFF5-4236-8453-07FBB623BB2F}" type="parTrans" cxnId="{984B5C41-7053-4C69-8586-B2ED7962F6CC}">
      <dgm:prSet/>
      <dgm:spPr/>
      <dgm:t>
        <a:bodyPr/>
        <a:lstStyle/>
        <a:p>
          <a:endParaRPr lang="en-US" sz="2000">
            <a:latin typeface="Calibri" pitchFamily="34" charset="0"/>
          </a:endParaRPr>
        </a:p>
      </dgm:t>
    </dgm:pt>
    <dgm:pt modelId="{3820BAB2-D005-4472-BA60-6F1A82EA77C1}" type="sibTrans" cxnId="{984B5C41-7053-4C69-8586-B2ED7962F6CC}">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6350"/>
      </dgm:spPr>
      <dgm:t>
        <a:bodyPr/>
        <a:lstStyle/>
        <a:p>
          <a:r>
            <a:rPr lang="en-US" sz="2000" b="0" dirty="0" smtClean="0">
              <a:solidFill>
                <a:schemeClr val="tx1"/>
              </a:solidFill>
              <a:latin typeface="Calibri" pitchFamily="34" charset="0"/>
              <a:cs typeface="+mn-cs"/>
            </a:rPr>
            <a:t>Document</a:t>
          </a:r>
        </a:p>
        <a:p>
          <a:r>
            <a:rPr lang="en-US" sz="2000" b="0" dirty="0" smtClean="0">
              <a:solidFill>
                <a:schemeClr val="tx1"/>
              </a:solidFill>
              <a:latin typeface="Calibri" pitchFamily="34" charset="0"/>
              <a:cs typeface="+mn-cs"/>
            </a:rPr>
            <a:t>translation</a:t>
          </a:r>
          <a:endParaRPr lang="en-US" sz="2000" b="0" dirty="0">
            <a:latin typeface="Calibri" pitchFamily="34" charset="0"/>
          </a:endParaRPr>
        </a:p>
      </dgm:t>
    </dgm:pt>
    <dgm:pt modelId="{29EF24D1-1DB3-43FF-B315-762FE68A7889}" type="parTrans" cxnId="{8FA096B3-2E25-45DB-8874-D8DAB3888E61}">
      <dgm:prSet/>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dgm:t>
        <a:bodyPr/>
        <a:lstStyle/>
        <a:p>
          <a:r>
            <a:rPr lang="en-US" sz="2000" dirty="0" smtClean="0">
              <a:solidFill>
                <a:schemeClr val="tx1"/>
              </a:solidFill>
              <a:latin typeface="Calibri" pitchFamily="34" charset="0"/>
              <a:cs typeface="+mn-cs"/>
            </a:rPr>
            <a:t>Query &amp; Document</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76711154-1277-4607-9A7F-D2418A7FB832}" type="parTrans" cxnId="{1FAFC6EA-8E56-4C55-BA0F-EB8F90C3E304}">
      <dgm:prSet/>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1"/>
          </a:lnRef>
          <a:fillRef idx="1">
            <a:schemeClr val="lt1"/>
          </a:fillRef>
          <a:effectRef idx="0">
            <a:schemeClr val="accent1"/>
          </a:effectRef>
          <a:fontRef idx="minor">
            <a:schemeClr val="dk1"/>
          </a:fontRef>
        </dgm:style>
      </dgm:prSet>
      <dgm:spPr>
        <a:ln w="3175"/>
      </dgm:spPr>
      <dgm:t>
        <a:bodyPr/>
        <a:lstStyle/>
        <a:p>
          <a:r>
            <a:rPr lang="en-US" sz="1900" b="0" dirty="0" smtClean="0">
              <a:solidFill>
                <a:schemeClr val="tx1"/>
              </a:solidFill>
              <a:latin typeface="Calibri" pitchFamily="34" charset="0"/>
              <a:cs typeface="+mn-cs"/>
            </a:rPr>
            <a:t>Comparable Corpora</a:t>
          </a: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pPr/>
      <dgm:t>
        <a:bodyPr/>
        <a:lstStyle/>
        <a:p>
          <a:endParaRPr lang="en-US" sz="2000">
            <a:latin typeface="Calibri" pitchFamily="34" charset="0"/>
          </a:endParaRPr>
        </a:p>
      </dgm:t>
    </dgm:pt>
    <dgm:pt modelId="{1445780A-8AB2-4703-99E9-3B04D79ADED2}">
      <dgm:prSet phldrT="[Text]" custT="1"/>
      <dgm:spPr/>
      <dgm:t>
        <a:bodyPr/>
        <a:lstStyle/>
        <a:p>
          <a:r>
            <a:rPr lang="en-US" sz="2000" dirty="0" smtClean="0">
              <a:solidFill>
                <a:schemeClr val="tx1"/>
              </a:solidFill>
              <a:latin typeface="Calibri" pitchFamily="34" charset="0"/>
              <a:cs typeface="+mn-cs"/>
            </a:rPr>
            <a:t>Dictionary</a:t>
          </a:r>
        </a:p>
        <a:p>
          <a:r>
            <a:rPr lang="en-US" sz="2000" dirty="0" smtClean="0">
              <a:solidFill>
                <a:schemeClr val="tx1"/>
              </a:solidFill>
              <a:latin typeface="Calibri" pitchFamily="34" charset="0"/>
              <a:cs typeface="+mn-cs"/>
            </a:rPr>
            <a:t>based</a:t>
          </a:r>
          <a:endParaRPr lang="en-US" sz="2000" dirty="0">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pPr/>
      <dgm:t>
        <a:bodyPr/>
        <a:lstStyle/>
        <a:p>
          <a:endParaRPr lang="en-US" sz="2000">
            <a:latin typeface="Calibri" pitchFamily="34" charset="0"/>
          </a:endParaRPr>
        </a:p>
      </dgm:t>
    </dgm:pt>
    <dgm:pt modelId="{EF9CBF24-FFD2-4189-8C65-9D8B6BFFA184}">
      <dgm:prSet phldrT="[Text]" custT="1"/>
      <dgm:spPr/>
      <dgm:t>
        <a:bodyPr/>
        <a:lstStyle/>
        <a:p>
          <a:r>
            <a:rPr lang="en-US" sz="2000" dirty="0" smtClean="0">
              <a:solidFill>
                <a:schemeClr val="tx1"/>
              </a:solidFill>
              <a:latin typeface="Calibri" pitchFamily="34" charset="0"/>
              <a:cs typeface="+mn-cs"/>
            </a:rPr>
            <a:t>Machine</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pPr/>
      <dgm:t>
        <a:bodyPr/>
        <a:lstStyle/>
        <a:p>
          <a:endParaRPr lang="en-US" sz="2000">
            <a:latin typeface="Calibri" pitchFamily="34" charset="0"/>
          </a:endParaRPr>
        </a:p>
      </dgm:t>
    </dgm:pt>
    <dgm:pt modelId="{22B13DFD-DD75-4FD9-AF03-2550BC9313F4}">
      <dgm:prSet custT="1"/>
      <dgm:spPr/>
      <dgm:t>
        <a:bodyPr/>
        <a:lstStyle/>
        <a:p>
          <a:r>
            <a:rPr lang="en-US" sz="2000" dirty="0" smtClean="0">
              <a:solidFill>
                <a:schemeClr val="tx1"/>
              </a:solidFill>
              <a:latin typeface="Calibri" pitchFamily="34" charset="0"/>
              <a:cs typeface="+mn-cs"/>
            </a:rPr>
            <a:t>Parallel Corpora</a:t>
          </a:r>
        </a:p>
      </dgm:t>
    </dgm:pt>
    <dgm:pt modelId="{727D8BE6-E6BA-4240-92BA-B02768C62C0A}" type="parTrans" cxnId="{3D77A499-E527-4197-94F8-81D9C13215F4}">
      <dgm:prSet/>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pPr/>
      <dgm:t>
        <a:bodyPr/>
        <a:lstStyle/>
        <a:p>
          <a:endParaRPr lang="en-US"/>
        </a:p>
      </dgm:t>
    </dgm:pt>
    <dgm:pt modelId="{95B28D39-C874-4C6A-966F-DBD46AF0120A}" type="pres">
      <dgm:prSet presAssocID="{D6E05D33-2669-4FFE-94D6-B90010DACB19}" presName="text" presStyleLbl="fgAcc0" presStyleIdx="0" presStyleCnt="1"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pPr>
        <a:effectLst>
          <a:outerShdw blurRad="50800" dist="38100" dir="2700000" algn="tl" rotWithShape="0">
            <a:prstClr val="black">
              <a:alpha val="40000"/>
            </a:prstClr>
          </a:outerShdw>
        </a:effectLs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pPr/>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pPr>
        <a:effectLst>
          <a:outerShdw blurRad="50800" dist="38100" dir="2700000" algn="tl" rotWithShape="0">
            <a:prstClr val="black">
              <a:alpha val="40000"/>
            </a:prstClr>
          </a:outerShdw>
        </a:effectLs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pPr>
        <a:effectLst>
          <a:outerShdw blurRad="50800" dist="38100" dir="2700000" algn="tl" rotWithShape="0">
            <a:prstClr val="black">
              <a:alpha val="40000"/>
            </a:prstClr>
          </a:outerShdw>
        </a:effectLs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8FA096B3-2E25-45DB-8874-D8DAB3888E61}" srcId="{D6E05D33-2669-4FFE-94D6-B90010DACB19}" destId="{8232798A-9C9C-4C72-BE08-5F02B833C319}" srcOrd="1" destOrd="0" parTransId="{29EF24D1-1DB3-43FF-B315-762FE68A7889}" sibTransId="{6BCBE56A-33B0-4445-AC68-50DF9647AB7D}"/>
    <dgm:cxn modelId="{BD0E3E44-9CA9-468E-9A42-4F6C36F9CDBB}" type="presOf" srcId="{6B76BD40-C7C5-49EC-8241-2939A75FE3E7}" destId="{AA626178-BDDA-4E80-8929-3ECFEF2E8717}" srcOrd="0" destOrd="0" presId="urn:microsoft.com/office/officeart/2005/8/layout/hierarchy1"/>
    <dgm:cxn modelId="{7A703831-CF5C-4DC6-8AA1-5F4F1B1B9228}" type="presOf" srcId="{C6BFADDB-67D0-46A0-A4AE-C4298003A922}" destId="{498FF22B-596C-48A0-B716-6987BAA94009}" srcOrd="0" destOrd="0" presId="urn:microsoft.com/office/officeart/2005/8/layout/hierarchy1"/>
    <dgm:cxn modelId="{B4FDCEC7-A337-4CE3-BB36-08ED6A72CCF3}" srcId="{46067378-D57B-4033-8296-75BD82B34F93}" destId="{1445780A-8AB2-4703-99E9-3B04D79ADED2}" srcOrd="1" destOrd="0" parTransId="{D998EF58-A11D-4687-835A-D82978AA34A6}" sibTransId="{A48876A8-87DC-4580-AA73-73F3B59B5452}"/>
    <dgm:cxn modelId="{3D77A499-E527-4197-94F8-81D9C13215F4}" srcId="{46067378-D57B-4033-8296-75BD82B34F93}" destId="{22B13DFD-DD75-4FD9-AF03-2550BC9313F4}" srcOrd="3" destOrd="0" parTransId="{727D8BE6-E6BA-4240-92BA-B02768C62C0A}" sibTransId="{A3C9ED5F-4054-4289-AA5C-B5221578E988}"/>
    <dgm:cxn modelId="{63AF2742-2E41-4568-A5DD-DC7A912D59B8}" type="presOf" srcId="{EF9CBF24-FFD2-4189-8C65-9D8B6BFFA184}" destId="{3A16CDC3-D042-4A0E-96AF-3A520CC8774D}" srcOrd="0" destOrd="0" presId="urn:microsoft.com/office/officeart/2005/8/layout/hierarchy1"/>
    <dgm:cxn modelId="{5ED3FC18-D75F-4DF1-85EE-1B305AEE9A74}" type="presOf" srcId="{76711154-1277-4607-9A7F-D2418A7FB832}" destId="{1E790DA0-4CA1-47CB-9813-81FFE1BAD66F}" srcOrd="0" destOrd="0" presId="urn:microsoft.com/office/officeart/2005/8/layout/hierarchy1"/>
    <dgm:cxn modelId="{AE77926E-0D8A-49B4-8EE0-C09420A0C5F0}" type="presOf" srcId="{D6E05D33-2669-4FFE-94D6-B90010DACB19}" destId="{95B28D39-C874-4C6A-966F-DBD46AF0120A}" srcOrd="0" destOrd="0" presId="urn:microsoft.com/office/officeart/2005/8/layout/hierarchy1"/>
    <dgm:cxn modelId="{FBC8B8DB-E54A-42F5-87F9-2732D15FFFFF}" type="presOf" srcId="{1815B43E-0132-4CEA-8814-A4CFF83641AA}" destId="{A3C519BF-65A7-4E37-ACF8-B86734EC7B3B}" srcOrd="0" destOrd="0" presId="urn:microsoft.com/office/officeart/2005/8/layout/hierarchy1"/>
    <dgm:cxn modelId="{1A5BF168-092D-49D0-81DA-415BAF54A031}" type="presOf" srcId="{2EAFCDB8-4319-4B1F-8716-89BFF50DBB53}" destId="{874696F6-9A14-474B-AA08-3B910D81AF85}" srcOrd="0" destOrd="0" presId="urn:microsoft.com/office/officeart/2005/8/layout/hierarchy1"/>
    <dgm:cxn modelId="{BDA26FA3-C766-4B13-A4DD-F6C5AFA76FA8}" type="presOf" srcId="{1445780A-8AB2-4703-99E9-3B04D79ADED2}" destId="{2F7EA127-BDCD-4AD6-9406-ADCF74409DCA}" srcOrd="0" destOrd="0" presId="urn:microsoft.com/office/officeart/2005/8/layout/hierarchy1"/>
    <dgm:cxn modelId="{FC3A8C79-901A-47D2-BFAE-64D6406AD1CD}" srcId="{2EAFCDB8-4319-4B1F-8716-89BFF50DBB53}" destId="{D6E05D33-2669-4FFE-94D6-B90010DACB19}" srcOrd="0" destOrd="0" parTransId="{F5225364-5C43-4295-855E-77C69D78D7EC}" sibTransId="{2E933578-EC7F-4D42-90B2-BDD01EA6784E}"/>
    <dgm:cxn modelId="{A49671EF-CD29-4B29-86E6-103D98DB98B1}" type="presOf" srcId="{46067378-D57B-4033-8296-75BD82B34F93}" destId="{3F4ACB63-30EC-4B66-8E86-C31A998CB1C3}" srcOrd="0" destOrd="0" presId="urn:microsoft.com/office/officeart/2005/8/layout/hierarchy1"/>
    <dgm:cxn modelId="{BF90601B-E298-461B-928D-A9A99BD7EF43}" type="presOf" srcId="{727D8BE6-E6BA-4240-92BA-B02768C62C0A}" destId="{FAB07D2B-6521-4C47-83AF-5D5270703B62}" srcOrd="0" destOrd="0" presId="urn:microsoft.com/office/officeart/2005/8/layout/hierarchy1"/>
    <dgm:cxn modelId="{0ABEDF2B-8084-4E27-B49D-E3BE6FA2C897}" type="presOf" srcId="{29EF24D1-1DB3-43FF-B315-762FE68A7889}" destId="{9176D407-C103-46D6-84D7-1E2ABCF2C9CB}" srcOrd="0" destOrd="0" presId="urn:microsoft.com/office/officeart/2005/8/layout/hierarchy1"/>
    <dgm:cxn modelId="{5F648579-3960-45E6-93C1-81577C0827AB}" type="presOf" srcId="{D998EF58-A11D-4687-835A-D82978AA34A6}" destId="{B2115EF4-0716-485D-BC9A-809B1F4B591F}" srcOrd="0" destOrd="0" presId="urn:microsoft.com/office/officeart/2005/8/layout/hierarchy1"/>
    <dgm:cxn modelId="{37C82ABD-B70D-4611-9347-E1D36D0A0DD7}" type="presOf" srcId="{4984F4AE-73B1-4D09-8E7C-10556E9B277D}" destId="{80C3927E-560B-400D-9748-3AA140EFD5EF}" srcOrd="0" destOrd="0" presId="urn:microsoft.com/office/officeart/2005/8/layout/hierarchy1"/>
    <dgm:cxn modelId="{9A3B73DA-2AC5-4AEC-A601-F2282EE35F20}" type="presOf" srcId="{5F2DCD9D-DFF5-4236-8453-07FBB623BB2F}" destId="{54408142-0009-4D81-8279-AC17667D8EAC}"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FAF8DDD2-13D3-4440-9E79-3A6D1908ACB3}" type="presOf" srcId="{22B13DFD-DD75-4FD9-AF03-2550BC9313F4}" destId="{16327AB3-F05F-4B71-8EF3-4C9AFAE4E46C}" srcOrd="0" destOrd="0" presId="urn:microsoft.com/office/officeart/2005/8/layout/hierarchy1"/>
    <dgm:cxn modelId="{1FAFC6EA-8E56-4C55-BA0F-EB8F90C3E304}" srcId="{D6E05D33-2669-4FFE-94D6-B90010DACB19}" destId="{4984F4AE-73B1-4D09-8E7C-10556E9B277D}" srcOrd="2" destOrd="0" parTransId="{76711154-1277-4607-9A7F-D2418A7FB832}" sibTransId="{04044630-4935-464D-AD1A-93B94F8C6E1D}"/>
    <dgm:cxn modelId="{287945BC-CDBA-4986-9C4C-D87056D81FF5}" srcId="{46067378-D57B-4033-8296-75BD82B34F93}" destId="{6B76BD40-C7C5-49EC-8241-2939A75FE3E7}" srcOrd="2" destOrd="0" parTransId="{C6BFADDB-67D0-46A0-A4AE-C4298003A922}" sibTransId="{98DE494A-D495-4F42-BCC6-999DFD3B63DB}"/>
    <dgm:cxn modelId="{4FC30FB1-95B7-4960-80F0-D0A8B5A462C2}" type="presOf" srcId="{8232798A-9C9C-4C72-BE08-5F02B833C319}" destId="{B55D9C1E-3FED-44B4-99E0-5B36E100835D}" srcOrd="0" destOrd="0" presId="urn:microsoft.com/office/officeart/2005/8/layout/hierarchy1"/>
    <dgm:cxn modelId="{AEABB052-AE96-4019-A397-76C15E16AC44}" srcId="{46067378-D57B-4033-8296-75BD82B34F93}" destId="{EF9CBF24-FFD2-4189-8C65-9D8B6BFFA184}" srcOrd="0" destOrd="0" parTransId="{1815B43E-0132-4CEA-8814-A4CFF83641AA}" sibTransId="{D7073051-6BC9-4C4C-AAA7-C8B444A63158}"/>
    <dgm:cxn modelId="{B430E9E8-6C36-4E9B-AFF8-D0463E74AC3F}" type="presParOf" srcId="{874696F6-9A14-474B-AA08-3B910D81AF85}" destId="{84F7A959-2F22-40B5-BE7A-9EC032576FA8}" srcOrd="0" destOrd="0" presId="urn:microsoft.com/office/officeart/2005/8/layout/hierarchy1"/>
    <dgm:cxn modelId="{320AB974-2F8E-42C5-9F32-4E7D53D81EED}" type="presParOf" srcId="{84F7A959-2F22-40B5-BE7A-9EC032576FA8}" destId="{90BA0DEB-A7FC-48AE-BFB7-480508AF2440}" srcOrd="0" destOrd="0" presId="urn:microsoft.com/office/officeart/2005/8/layout/hierarchy1"/>
    <dgm:cxn modelId="{F36C8688-66C5-4B19-AA89-B2B5BEE2D778}" type="presParOf" srcId="{90BA0DEB-A7FC-48AE-BFB7-480508AF2440}" destId="{17CB7EA5-D2FD-41A5-AA3F-203F4BE24D4B}" srcOrd="0" destOrd="0" presId="urn:microsoft.com/office/officeart/2005/8/layout/hierarchy1"/>
    <dgm:cxn modelId="{F0057502-F8D6-4FDE-8424-5F7E275B0A36}" type="presParOf" srcId="{90BA0DEB-A7FC-48AE-BFB7-480508AF2440}" destId="{95B28D39-C874-4C6A-966F-DBD46AF0120A}" srcOrd="1" destOrd="0" presId="urn:microsoft.com/office/officeart/2005/8/layout/hierarchy1"/>
    <dgm:cxn modelId="{A8556138-1F30-405C-87D8-F33D84B4EBE2}" type="presParOf" srcId="{84F7A959-2F22-40B5-BE7A-9EC032576FA8}" destId="{644B25D3-2635-4EC5-91BA-9F3FD752AE99}" srcOrd="1" destOrd="0" presId="urn:microsoft.com/office/officeart/2005/8/layout/hierarchy1"/>
    <dgm:cxn modelId="{2EEBDDD3-40D2-4549-81D5-0AD43948FC3A}" type="presParOf" srcId="{644B25D3-2635-4EC5-91BA-9F3FD752AE99}" destId="{54408142-0009-4D81-8279-AC17667D8EAC}" srcOrd="0" destOrd="0" presId="urn:microsoft.com/office/officeart/2005/8/layout/hierarchy1"/>
    <dgm:cxn modelId="{A39367DA-FBD0-490C-B5FD-11E311D54A41}" type="presParOf" srcId="{644B25D3-2635-4EC5-91BA-9F3FD752AE99}" destId="{BC012178-1EDC-4A71-8D50-4DE0262F49C7}" srcOrd="1" destOrd="0" presId="urn:microsoft.com/office/officeart/2005/8/layout/hierarchy1"/>
    <dgm:cxn modelId="{E179FA2F-66E7-4BA3-9FA5-22295C2AD280}" type="presParOf" srcId="{BC012178-1EDC-4A71-8D50-4DE0262F49C7}" destId="{4255279A-59E4-462C-A0A9-1D834CA4648C}" srcOrd="0" destOrd="0" presId="urn:microsoft.com/office/officeart/2005/8/layout/hierarchy1"/>
    <dgm:cxn modelId="{6BCF7FA7-F69B-4D7F-ABC7-5D18403C7122}" type="presParOf" srcId="{4255279A-59E4-462C-A0A9-1D834CA4648C}" destId="{228E4728-2B19-4178-8E6A-33D2F9362413}" srcOrd="0" destOrd="0" presId="urn:microsoft.com/office/officeart/2005/8/layout/hierarchy1"/>
    <dgm:cxn modelId="{B6E813D9-6200-4BE6-BCD3-F62E93EC4341}" type="presParOf" srcId="{4255279A-59E4-462C-A0A9-1D834CA4648C}" destId="{3F4ACB63-30EC-4B66-8E86-C31A998CB1C3}" srcOrd="1" destOrd="0" presId="urn:microsoft.com/office/officeart/2005/8/layout/hierarchy1"/>
    <dgm:cxn modelId="{3601FA76-F626-426C-A662-43817D519275}" type="presParOf" srcId="{BC012178-1EDC-4A71-8D50-4DE0262F49C7}" destId="{CD7E176D-B78A-4AB9-AAEA-2FADB84DA9E5}" srcOrd="1" destOrd="0" presId="urn:microsoft.com/office/officeart/2005/8/layout/hierarchy1"/>
    <dgm:cxn modelId="{0BF10211-771C-472B-9599-D09381114D28}" type="presParOf" srcId="{CD7E176D-B78A-4AB9-AAEA-2FADB84DA9E5}" destId="{A3C519BF-65A7-4E37-ACF8-B86734EC7B3B}" srcOrd="0" destOrd="0" presId="urn:microsoft.com/office/officeart/2005/8/layout/hierarchy1"/>
    <dgm:cxn modelId="{24BAD666-7800-4AF6-8EAD-D8599A6B0B1A}" type="presParOf" srcId="{CD7E176D-B78A-4AB9-AAEA-2FADB84DA9E5}" destId="{D67727C4-E924-469E-B897-6D91F3C25A0F}" srcOrd="1" destOrd="0" presId="urn:microsoft.com/office/officeart/2005/8/layout/hierarchy1"/>
    <dgm:cxn modelId="{DE1A22A5-E22A-4200-B3F8-510D370D7766}" type="presParOf" srcId="{D67727C4-E924-469E-B897-6D91F3C25A0F}" destId="{082CD600-C307-472A-9E2D-5188839836C2}" srcOrd="0" destOrd="0" presId="urn:microsoft.com/office/officeart/2005/8/layout/hierarchy1"/>
    <dgm:cxn modelId="{30719FBC-E72A-46FC-BE68-89725E1CE0A4}" type="presParOf" srcId="{082CD600-C307-472A-9E2D-5188839836C2}" destId="{516FF092-2623-43BB-8D15-EB6F89F90768}" srcOrd="0" destOrd="0" presId="urn:microsoft.com/office/officeart/2005/8/layout/hierarchy1"/>
    <dgm:cxn modelId="{E71332B2-B47B-43EA-9899-6B79B5E73566}" type="presParOf" srcId="{082CD600-C307-472A-9E2D-5188839836C2}" destId="{3A16CDC3-D042-4A0E-96AF-3A520CC8774D}" srcOrd="1" destOrd="0" presId="urn:microsoft.com/office/officeart/2005/8/layout/hierarchy1"/>
    <dgm:cxn modelId="{37810885-7141-4D99-A8FA-BE5A064533A8}" type="presParOf" srcId="{D67727C4-E924-469E-B897-6D91F3C25A0F}" destId="{E0C94299-5C35-438A-839C-46E411AD3D36}" srcOrd="1" destOrd="0" presId="urn:microsoft.com/office/officeart/2005/8/layout/hierarchy1"/>
    <dgm:cxn modelId="{A3FACBF4-3E63-4963-8F3F-67BF4211B27B}" type="presParOf" srcId="{CD7E176D-B78A-4AB9-AAEA-2FADB84DA9E5}" destId="{B2115EF4-0716-485D-BC9A-809B1F4B591F}" srcOrd="2" destOrd="0" presId="urn:microsoft.com/office/officeart/2005/8/layout/hierarchy1"/>
    <dgm:cxn modelId="{F11250DA-FDB5-4DAF-B3C3-1C21E2E3A9B6}" type="presParOf" srcId="{CD7E176D-B78A-4AB9-AAEA-2FADB84DA9E5}" destId="{E5871AC6-2221-4D4D-A140-1518EB42FA3F}" srcOrd="3" destOrd="0" presId="urn:microsoft.com/office/officeart/2005/8/layout/hierarchy1"/>
    <dgm:cxn modelId="{4A76C8ED-0185-40C6-A025-624F29DADC62}" type="presParOf" srcId="{E5871AC6-2221-4D4D-A140-1518EB42FA3F}" destId="{A2E5EC1C-7867-42C1-A068-DDCBABB6E5F0}" srcOrd="0" destOrd="0" presId="urn:microsoft.com/office/officeart/2005/8/layout/hierarchy1"/>
    <dgm:cxn modelId="{3A8A4004-EF74-427C-A49D-001066C71240}" type="presParOf" srcId="{A2E5EC1C-7867-42C1-A068-DDCBABB6E5F0}" destId="{D6B3D8F8-BE59-4AE2-9503-B258AEA5CB8F}" srcOrd="0" destOrd="0" presId="urn:microsoft.com/office/officeart/2005/8/layout/hierarchy1"/>
    <dgm:cxn modelId="{8ED007E3-A428-4E12-A675-9E765182F13C}" type="presParOf" srcId="{A2E5EC1C-7867-42C1-A068-DDCBABB6E5F0}" destId="{2F7EA127-BDCD-4AD6-9406-ADCF74409DCA}" srcOrd="1" destOrd="0" presId="urn:microsoft.com/office/officeart/2005/8/layout/hierarchy1"/>
    <dgm:cxn modelId="{9EA104A7-854E-432C-B9A6-61D07CC20B34}" type="presParOf" srcId="{E5871AC6-2221-4D4D-A140-1518EB42FA3F}" destId="{847FAA62-4AD1-4F65-9678-1820621A8D92}" srcOrd="1" destOrd="0" presId="urn:microsoft.com/office/officeart/2005/8/layout/hierarchy1"/>
    <dgm:cxn modelId="{3B79FDC6-064D-4B7D-9F6E-E2614871F084}" type="presParOf" srcId="{CD7E176D-B78A-4AB9-AAEA-2FADB84DA9E5}" destId="{498FF22B-596C-48A0-B716-6987BAA94009}" srcOrd="4" destOrd="0" presId="urn:microsoft.com/office/officeart/2005/8/layout/hierarchy1"/>
    <dgm:cxn modelId="{FAFA275A-EA2A-4106-8505-008167BB93F2}" type="presParOf" srcId="{CD7E176D-B78A-4AB9-AAEA-2FADB84DA9E5}" destId="{B19841AC-9A2B-46E6-8A8C-E7FE481525CE}" srcOrd="5" destOrd="0" presId="urn:microsoft.com/office/officeart/2005/8/layout/hierarchy1"/>
    <dgm:cxn modelId="{CA6D827B-7354-41A3-9CD4-0CC24545A6B1}" type="presParOf" srcId="{B19841AC-9A2B-46E6-8A8C-E7FE481525CE}" destId="{C96A7FB5-91B1-416F-86DC-5F6D74D93170}" srcOrd="0" destOrd="0" presId="urn:microsoft.com/office/officeart/2005/8/layout/hierarchy1"/>
    <dgm:cxn modelId="{AE234EF2-916B-4180-AABD-8DE69C6A5A57}" type="presParOf" srcId="{C96A7FB5-91B1-416F-86DC-5F6D74D93170}" destId="{573E6217-3FD3-44FC-971F-89C1C8C0BB1E}" srcOrd="0" destOrd="0" presId="urn:microsoft.com/office/officeart/2005/8/layout/hierarchy1"/>
    <dgm:cxn modelId="{2AE6E69E-2E73-4F94-95F0-1D384366B422}" type="presParOf" srcId="{C96A7FB5-91B1-416F-86DC-5F6D74D93170}" destId="{AA626178-BDDA-4E80-8929-3ECFEF2E8717}" srcOrd="1" destOrd="0" presId="urn:microsoft.com/office/officeart/2005/8/layout/hierarchy1"/>
    <dgm:cxn modelId="{ED3CB6FC-EC39-4F4C-9D74-3E342B65A1C7}" type="presParOf" srcId="{B19841AC-9A2B-46E6-8A8C-E7FE481525CE}" destId="{1E232EDF-6AE5-41C7-BBC7-9DE4E89CB46A}" srcOrd="1" destOrd="0" presId="urn:microsoft.com/office/officeart/2005/8/layout/hierarchy1"/>
    <dgm:cxn modelId="{A8B1DF26-E3F8-4319-8956-69CE3074D001}" type="presParOf" srcId="{CD7E176D-B78A-4AB9-AAEA-2FADB84DA9E5}" destId="{FAB07D2B-6521-4C47-83AF-5D5270703B62}" srcOrd="6" destOrd="0" presId="urn:microsoft.com/office/officeart/2005/8/layout/hierarchy1"/>
    <dgm:cxn modelId="{7F2B8F1D-A671-464D-80F5-31EA97A00CF9}" type="presParOf" srcId="{CD7E176D-B78A-4AB9-AAEA-2FADB84DA9E5}" destId="{41555536-0BC5-4622-892D-028CE2EACCA6}" srcOrd="7" destOrd="0" presId="urn:microsoft.com/office/officeart/2005/8/layout/hierarchy1"/>
    <dgm:cxn modelId="{98104D79-0CD4-4A5C-BE18-30D8BEF15292}" type="presParOf" srcId="{41555536-0BC5-4622-892D-028CE2EACCA6}" destId="{B8A6A872-A35D-48E2-944C-A380483B85F0}" srcOrd="0" destOrd="0" presId="urn:microsoft.com/office/officeart/2005/8/layout/hierarchy1"/>
    <dgm:cxn modelId="{BEFCA06F-2E10-4958-B39C-D27C9A882D8D}" type="presParOf" srcId="{B8A6A872-A35D-48E2-944C-A380483B85F0}" destId="{2E43A733-581E-4D0B-AA06-96BE03210BA6}" srcOrd="0" destOrd="0" presId="urn:microsoft.com/office/officeart/2005/8/layout/hierarchy1"/>
    <dgm:cxn modelId="{16D0C16D-1593-4673-971E-C83D547A91FE}" type="presParOf" srcId="{B8A6A872-A35D-48E2-944C-A380483B85F0}" destId="{16327AB3-F05F-4B71-8EF3-4C9AFAE4E46C}" srcOrd="1" destOrd="0" presId="urn:microsoft.com/office/officeart/2005/8/layout/hierarchy1"/>
    <dgm:cxn modelId="{A8BFAD02-095A-43AF-BE2C-CB902A6979DF}" type="presParOf" srcId="{41555536-0BC5-4622-892D-028CE2EACCA6}" destId="{7779FC58-280B-49DA-8519-230C00B5ADB5}" srcOrd="1" destOrd="0" presId="urn:microsoft.com/office/officeart/2005/8/layout/hierarchy1"/>
    <dgm:cxn modelId="{0D4C73A7-5836-47FE-A702-30F8F9BCC7E5}" type="presParOf" srcId="{644B25D3-2635-4EC5-91BA-9F3FD752AE99}" destId="{9176D407-C103-46D6-84D7-1E2ABCF2C9CB}" srcOrd="2" destOrd="0" presId="urn:microsoft.com/office/officeart/2005/8/layout/hierarchy1"/>
    <dgm:cxn modelId="{A8AFDE92-0620-4FC4-9863-F575FC9F6661}" type="presParOf" srcId="{644B25D3-2635-4EC5-91BA-9F3FD752AE99}" destId="{8AF20410-D60B-46B0-A575-AB0646D13AC9}" srcOrd="3" destOrd="0" presId="urn:microsoft.com/office/officeart/2005/8/layout/hierarchy1"/>
    <dgm:cxn modelId="{0BB0C154-DA60-4C29-8160-01F556765D73}" type="presParOf" srcId="{8AF20410-D60B-46B0-A575-AB0646D13AC9}" destId="{BEDB0DDA-FE65-4ABE-BE75-808101190AFC}" srcOrd="0" destOrd="0" presId="urn:microsoft.com/office/officeart/2005/8/layout/hierarchy1"/>
    <dgm:cxn modelId="{FD4D2D63-FA99-4320-9067-D7879FE30E71}" type="presParOf" srcId="{BEDB0DDA-FE65-4ABE-BE75-808101190AFC}" destId="{BA565B5A-B05A-4883-A014-D6CFB5F8815E}" srcOrd="0" destOrd="0" presId="urn:microsoft.com/office/officeart/2005/8/layout/hierarchy1"/>
    <dgm:cxn modelId="{A4AF0B80-02FC-4C9F-8810-88C8F9B76D6D}" type="presParOf" srcId="{BEDB0DDA-FE65-4ABE-BE75-808101190AFC}" destId="{B55D9C1E-3FED-44B4-99E0-5B36E100835D}" srcOrd="1" destOrd="0" presId="urn:microsoft.com/office/officeart/2005/8/layout/hierarchy1"/>
    <dgm:cxn modelId="{B4F95BA8-9629-4CF3-AE87-8951ACA35ACE}" type="presParOf" srcId="{8AF20410-D60B-46B0-A575-AB0646D13AC9}" destId="{1D522D3D-99E4-443E-B453-96D2C76DF289}" srcOrd="1" destOrd="0" presId="urn:microsoft.com/office/officeart/2005/8/layout/hierarchy1"/>
    <dgm:cxn modelId="{15D0A721-DBE5-4885-BE8A-240E2BB9A0A4}" type="presParOf" srcId="{644B25D3-2635-4EC5-91BA-9F3FD752AE99}" destId="{1E790DA0-4CA1-47CB-9813-81FFE1BAD66F}" srcOrd="4" destOrd="0" presId="urn:microsoft.com/office/officeart/2005/8/layout/hierarchy1"/>
    <dgm:cxn modelId="{2BBFCA01-07D7-419A-BA52-9D5A88696E67}" type="presParOf" srcId="{644B25D3-2635-4EC5-91BA-9F3FD752AE99}" destId="{B1CC1ED5-0730-471E-BD23-580EC0698174}" srcOrd="5" destOrd="0" presId="urn:microsoft.com/office/officeart/2005/8/layout/hierarchy1"/>
    <dgm:cxn modelId="{B12435BA-A8A8-434E-B1A8-19794EF3CF28}" type="presParOf" srcId="{B1CC1ED5-0730-471E-BD23-580EC0698174}" destId="{F5AAC752-1B2D-428D-8D3E-26A06A876DDF}" srcOrd="0" destOrd="0" presId="urn:microsoft.com/office/officeart/2005/8/layout/hierarchy1"/>
    <dgm:cxn modelId="{6546B3B5-6127-4D96-A1AC-2BF0E5596E74}" type="presParOf" srcId="{F5AAC752-1B2D-428D-8D3E-26A06A876DDF}" destId="{4FB01B98-2D68-45F7-ACD4-4CEB6052CBE1}" srcOrd="0" destOrd="0" presId="urn:microsoft.com/office/officeart/2005/8/layout/hierarchy1"/>
    <dgm:cxn modelId="{520C3B5D-A292-4818-814C-899AF8EE40BE}" type="presParOf" srcId="{F5AAC752-1B2D-428D-8D3E-26A06A876DDF}" destId="{80C3927E-560B-400D-9748-3AA140EFD5EF}" srcOrd="1" destOrd="0" presId="urn:microsoft.com/office/officeart/2005/8/layout/hierarchy1"/>
    <dgm:cxn modelId="{6F8982ED-A292-4FF0-8473-4A1E4E8C71C0}"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dgm:t>
        <a:bodyPr/>
        <a:lstStyle/>
        <a:p>
          <a:r>
            <a:rPr lang="en-US" sz="2000" dirty="0" smtClean="0">
              <a:latin typeface="Calibri" pitchFamily="34" charset="0"/>
            </a:rPr>
            <a:t>CLIR</a:t>
          </a:r>
          <a:endParaRPr lang="en-US" sz="2000" dirty="0">
            <a:latin typeface="Calibri" pitchFamily="34" charset="0"/>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46067378-D57B-4033-8296-75BD82B34F93}">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b="1" dirty="0" smtClean="0">
              <a:solidFill>
                <a:schemeClr val="tx1"/>
              </a:solidFill>
              <a:latin typeface="Calibri" pitchFamily="34" charset="0"/>
              <a:cs typeface="+mn-cs"/>
            </a:rPr>
            <a:t>Query </a:t>
          </a:r>
        </a:p>
        <a:p>
          <a:r>
            <a:rPr lang="en-US" sz="2000" b="1" dirty="0" smtClean="0">
              <a:solidFill>
                <a:schemeClr val="tx1"/>
              </a:solidFill>
              <a:latin typeface="Calibri" pitchFamily="34" charset="0"/>
              <a:cs typeface="+mn-cs"/>
            </a:rPr>
            <a:t>translation</a:t>
          </a:r>
          <a:endParaRPr lang="en-US" sz="2000" b="1" dirty="0">
            <a:latin typeface="Calibri" pitchFamily="34" charset="0"/>
          </a:endParaRPr>
        </a:p>
      </dgm:t>
    </dgm:pt>
    <dgm:pt modelId="{5F2DCD9D-DFF5-4236-8453-07FBB623BB2F}" type="parTrans" cxnId="{984B5C41-7053-4C69-8586-B2ED7962F6CC}">
      <dgm:prSet/>
      <dgm:spPr/>
      <dgm:t>
        <a:bodyPr/>
        <a:lstStyle/>
        <a:p>
          <a:endParaRPr lang="en-US" sz="2000">
            <a:latin typeface="Calibri" pitchFamily="34" charset="0"/>
          </a:endParaRPr>
        </a:p>
      </dgm:t>
    </dgm:pt>
    <dgm:pt modelId="{3820BAB2-D005-4472-BA60-6F1A82EA77C1}" type="sibTrans" cxnId="{984B5C41-7053-4C69-8586-B2ED7962F6CC}">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6350"/>
      </dgm:spPr>
      <dgm:t>
        <a:bodyPr/>
        <a:lstStyle/>
        <a:p>
          <a:r>
            <a:rPr lang="en-US" sz="2000" b="0" dirty="0" smtClean="0">
              <a:solidFill>
                <a:schemeClr val="tx1"/>
              </a:solidFill>
              <a:latin typeface="Calibri" pitchFamily="34" charset="0"/>
              <a:cs typeface="+mn-cs"/>
            </a:rPr>
            <a:t>Document</a:t>
          </a:r>
        </a:p>
        <a:p>
          <a:r>
            <a:rPr lang="en-US" sz="2000" b="0" dirty="0" smtClean="0">
              <a:solidFill>
                <a:schemeClr val="tx1"/>
              </a:solidFill>
              <a:latin typeface="Calibri" pitchFamily="34" charset="0"/>
              <a:cs typeface="+mn-cs"/>
            </a:rPr>
            <a:t>translation</a:t>
          </a:r>
          <a:endParaRPr lang="en-US" sz="2000" b="0" dirty="0">
            <a:latin typeface="Calibri" pitchFamily="34" charset="0"/>
          </a:endParaRPr>
        </a:p>
      </dgm:t>
    </dgm:pt>
    <dgm:pt modelId="{29EF24D1-1DB3-43FF-B315-762FE68A7889}" type="parTrans" cxnId="{8FA096B3-2E25-45DB-8874-D8DAB3888E61}">
      <dgm:prSet/>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dgm:t>
        <a:bodyPr/>
        <a:lstStyle/>
        <a:p>
          <a:r>
            <a:rPr lang="en-US" sz="2000" dirty="0" smtClean="0">
              <a:solidFill>
                <a:schemeClr val="tx1"/>
              </a:solidFill>
              <a:latin typeface="Calibri" pitchFamily="34" charset="0"/>
              <a:cs typeface="+mn-cs"/>
            </a:rPr>
            <a:t>Query &amp; Document</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76711154-1277-4607-9A7F-D2418A7FB832}" type="parTrans" cxnId="{1FAFC6EA-8E56-4C55-BA0F-EB8F90C3E304}">
      <dgm:prSet/>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1"/>
          </a:lnRef>
          <a:fillRef idx="1">
            <a:schemeClr val="lt1"/>
          </a:fillRef>
          <a:effectRef idx="0">
            <a:schemeClr val="accent1"/>
          </a:effectRef>
          <a:fontRef idx="minor">
            <a:schemeClr val="dk1"/>
          </a:fontRef>
        </dgm:style>
      </dgm:prSet>
      <dgm:spPr>
        <a:ln w="3175"/>
      </dgm:spPr>
      <dgm:t>
        <a:bodyPr/>
        <a:lstStyle/>
        <a:p>
          <a:r>
            <a:rPr lang="en-US" sz="1900" b="0" dirty="0" smtClean="0">
              <a:solidFill>
                <a:schemeClr val="tx1"/>
              </a:solidFill>
              <a:latin typeface="Calibri" pitchFamily="34" charset="0"/>
              <a:cs typeface="+mn-cs"/>
            </a:rPr>
            <a:t>Comparable Corpora</a:t>
          </a: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pPr/>
      <dgm:t>
        <a:bodyPr/>
        <a:lstStyle/>
        <a:p>
          <a:endParaRPr lang="en-US" sz="2000">
            <a:latin typeface="Calibri" pitchFamily="34" charset="0"/>
          </a:endParaRPr>
        </a:p>
      </dgm:t>
    </dgm:pt>
    <dgm:pt modelId="{1445780A-8AB2-4703-99E9-3B04D79ADED2}">
      <dgm:prSet phldrT="[Text]" custT="1"/>
      <dgm:spPr/>
      <dgm:t>
        <a:bodyPr/>
        <a:lstStyle/>
        <a:p>
          <a:r>
            <a:rPr lang="en-US" sz="2000" dirty="0" smtClean="0">
              <a:solidFill>
                <a:schemeClr val="tx1"/>
              </a:solidFill>
              <a:latin typeface="Calibri" pitchFamily="34" charset="0"/>
              <a:cs typeface="+mn-cs"/>
            </a:rPr>
            <a:t>Dictionary</a:t>
          </a:r>
        </a:p>
        <a:p>
          <a:r>
            <a:rPr lang="en-US" sz="2000" dirty="0" smtClean="0">
              <a:solidFill>
                <a:schemeClr val="tx1"/>
              </a:solidFill>
              <a:latin typeface="Calibri" pitchFamily="34" charset="0"/>
              <a:cs typeface="+mn-cs"/>
            </a:rPr>
            <a:t>based</a:t>
          </a:r>
          <a:endParaRPr lang="en-US" sz="2000" dirty="0">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pPr/>
      <dgm:t>
        <a:bodyPr/>
        <a:lstStyle/>
        <a:p>
          <a:endParaRPr lang="en-US" sz="2000">
            <a:latin typeface="Calibri" pitchFamily="34" charset="0"/>
          </a:endParaRPr>
        </a:p>
      </dgm:t>
    </dgm:pt>
    <dgm:pt modelId="{EF9CBF24-FFD2-4189-8C65-9D8B6BFFA184}">
      <dgm:prSet phldrT="[Text]" custT="1"/>
      <dgm:spPr/>
      <dgm:t>
        <a:bodyPr/>
        <a:lstStyle/>
        <a:p>
          <a:r>
            <a:rPr lang="en-US" sz="2000" dirty="0" smtClean="0">
              <a:solidFill>
                <a:schemeClr val="tx1"/>
              </a:solidFill>
              <a:latin typeface="Calibri" pitchFamily="34" charset="0"/>
              <a:cs typeface="+mn-cs"/>
            </a:rPr>
            <a:t>Machine</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pPr/>
      <dgm:t>
        <a:bodyPr/>
        <a:lstStyle/>
        <a:p>
          <a:endParaRPr lang="en-US" sz="2000">
            <a:latin typeface="Calibri" pitchFamily="34" charset="0"/>
          </a:endParaRPr>
        </a:p>
      </dgm:t>
    </dgm:pt>
    <dgm:pt modelId="{22B13DFD-DD75-4FD9-AF03-2550BC9313F4}">
      <dgm:prSet custT="1"/>
      <dgm:spPr/>
      <dgm:t>
        <a:bodyPr/>
        <a:lstStyle/>
        <a:p>
          <a:r>
            <a:rPr lang="en-US" sz="2000" dirty="0" smtClean="0">
              <a:solidFill>
                <a:schemeClr val="tx1"/>
              </a:solidFill>
              <a:latin typeface="Calibri" pitchFamily="34" charset="0"/>
              <a:cs typeface="+mn-cs"/>
            </a:rPr>
            <a:t>Parallel Corpora</a:t>
          </a:r>
        </a:p>
      </dgm:t>
    </dgm:pt>
    <dgm:pt modelId="{727D8BE6-E6BA-4240-92BA-B02768C62C0A}" type="parTrans" cxnId="{3D77A499-E527-4197-94F8-81D9C13215F4}">
      <dgm:prSet/>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pPr/>
      <dgm:t>
        <a:bodyPr/>
        <a:lstStyle/>
        <a:p>
          <a:endParaRPr lang="en-US"/>
        </a:p>
      </dgm:t>
    </dgm:pt>
    <dgm:pt modelId="{95B28D39-C874-4C6A-966F-DBD46AF0120A}" type="pres">
      <dgm:prSet presAssocID="{D6E05D33-2669-4FFE-94D6-B90010DACB19}" presName="text" presStyleLbl="fgAcc0" presStyleIdx="0" presStyleCnt="1"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pPr>
        <a:effectLst>
          <a:outerShdw blurRad="50800" dist="38100" dir="2700000" algn="tl" rotWithShape="0">
            <a:prstClr val="black">
              <a:alpha val="40000"/>
            </a:prstClr>
          </a:outerShdw>
        </a:effectLs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pPr/>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pPr>
        <a:effectLst>
          <a:outerShdw blurRad="50800" dist="38100" dir="2700000" algn="tl" rotWithShape="0">
            <a:prstClr val="black">
              <a:alpha val="40000"/>
            </a:prstClr>
          </a:outerShdw>
        </a:effectLs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pPr>
        <a:effectLst>
          <a:outerShdw blurRad="50800" dist="38100" dir="2700000" algn="tl" rotWithShape="0">
            <a:prstClr val="black">
              <a:alpha val="40000"/>
            </a:prstClr>
          </a:outerShdw>
        </a:effectLs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20F726E9-CE4E-483F-BBCF-B3DFAA591E1C}" type="presOf" srcId="{727D8BE6-E6BA-4240-92BA-B02768C62C0A}" destId="{FAB07D2B-6521-4C47-83AF-5D5270703B62}" srcOrd="0" destOrd="0" presId="urn:microsoft.com/office/officeart/2005/8/layout/hierarchy1"/>
    <dgm:cxn modelId="{8FA096B3-2E25-45DB-8874-D8DAB3888E61}" srcId="{D6E05D33-2669-4FFE-94D6-B90010DACB19}" destId="{8232798A-9C9C-4C72-BE08-5F02B833C319}" srcOrd="1" destOrd="0" parTransId="{29EF24D1-1DB3-43FF-B315-762FE68A7889}" sibTransId="{6BCBE56A-33B0-4445-AC68-50DF9647AB7D}"/>
    <dgm:cxn modelId="{DB82B39B-E1A6-44C7-8D0C-C6AF4F33B8E8}" type="presOf" srcId="{6B76BD40-C7C5-49EC-8241-2939A75FE3E7}" destId="{AA626178-BDDA-4E80-8929-3ECFEF2E8717}" srcOrd="0" destOrd="0" presId="urn:microsoft.com/office/officeart/2005/8/layout/hierarchy1"/>
    <dgm:cxn modelId="{63C069FC-B5E4-43DC-8F46-2D591665FC3D}" type="presOf" srcId="{46067378-D57B-4033-8296-75BD82B34F93}" destId="{3F4ACB63-30EC-4B66-8E86-C31A998CB1C3}" srcOrd="0" destOrd="0" presId="urn:microsoft.com/office/officeart/2005/8/layout/hierarchy1"/>
    <dgm:cxn modelId="{B4FDCEC7-A337-4CE3-BB36-08ED6A72CCF3}" srcId="{46067378-D57B-4033-8296-75BD82B34F93}" destId="{1445780A-8AB2-4703-99E9-3B04D79ADED2}" srcOrd="1" destOrd="0" parTransId="{D998EF58-A11D-4687-835A-D82978AA34A6}" sibTransId="{A48876A8-87DC-4580-AA73-73F3B59B5452}"/>
    <dgm:cxn modelId="{55ADA46B-0C02-4AFB-9DCB-B7F72BA7AEFA}" type="presOf" srcId="{29EF24D1-1DB3-43FF-B315-762FE68A7889}" destId="{9176D407-C103-46D6-84D7-1E2ABCF2C9CB}" srcOrd="0" destOrd="0" presId="urn:microsoft.com/office/officeart/2005/8/layout/hierarchy1"/>
    <dgm:cxn modelId="{019156FE-814E-4D9F-AD4A-610A821191CB}" type="presOf" srcId="{2EAFCDB8-4319-4B1F-8716-89BFF50DBB53}" destId="{874696F6-9A14-474B-AA08-3B910D81AF85}" srcOrd="0" destOrd="0" presId="urn:microsoft.com/office/officeart/2005/8/layout/hierarchy1"/>
    <dgm:cxn modelId="{3D77A499-E527-4197-94F8-81D9C13215F4}" srcId="{46067378-D57B-4033-8296-75BD82B34F93}" destId="{22B13DFD-DD75-4FD9-AF03-2550BC9313F4}" srcOrd="3" destOrd="0" parTransId="{727D8BE6-E6BA-4240-92BA-B02768C62C0A}" sibTransId="{A3C9ED5F-4054-4289-AA5C-B5221578E988}"/>
    <dgm:cxn modelId="{E7F25EE0-65BD-4E84-A785-4849FC3D8B9E}" type="presOf" srcId="{D998EF58-A11D-4687-835A-D82978AA34A6}" destId="{B2115EF4-0716-485D-BC9A-809B1F4B591F}" srcOrd="0" destOrd="0" presId="urn:microsoft.com/office/officeart/2005/8/layout/hierarchy1"/>
    <dgm:cxn modelId="{71D0AEA5-C01A-456B-9110-539AF2ACB8DB}" type="presOf" srcId="{76711154-1277-4607-9A7F-D2418A7FB832}" destId="{1E790DA0-4CA1-47CB-9813-81FFE1BAD66F}" srcOrd="0" destOrd="0" presId="urn:microsoft.com/office/officeart/2005/8/layout/hierarchy1"/>
    <dgm:cxn modelId="{A71AFBE2-F187-40DA-A091-11C27B66D3A0}" type="presOf" srcId="{C6BFADDB-67D0-46A0-A4AE-C4298003A922}" destId="{498FF22B-596C-48A0-B716-6987BAA94009}" srcOrd="0" destOrd="0" presId="urn:microsoft.com/office/officeart/2005/8/layout/hierarchy1"/>
    <dgm:cxn modelId="{DDCB290B-C7CC-4055-81A5-F5B32BE6B51E}" type="presOf" srcId="{4984F4AE-73B1-4D09-8E7C-10556E9B277D}" destId="{80C3927E-560B-400D-9748-3AA140EFD5EF}" srcOrd="0" destOrd="0" presId="urn:microsoft.com/office/officeart/2005/8/layout/hierarchy1"/>
    <dgm:cxn modelId="{B2FF59BE-DE00-4B62-BF18-D317A81630C9}" type="presOf" srcId="{5F2DCD9D-DFF5-4236-8453-07FBB623BB2F}" destId="{54408142-0009-4D81-8279-AC17667D8EAC}" srcOrd="0" destOrd="0" presId="urn:microsoft.com/office/officeart/2005/8/layout/hierarchy1"/>
    <dgm:cxn modelId="{FD8EC1A7-80DC-48C3-ACF5-5A69B81F97D3}" type="presOf" srcId="{D6E05D33-2669-4FFE-94D6-B90010DACB19}" destId="{95B28D39-C874-4C6A-966F-DBD46AF0120A}" srcOrd="0" destOrd="0" presId="urn:microsoft.com/office/officeart/2005/8/layout/hierarchy1"/>
    <dgm:cxn modelId="{FC3A8C79-901A-47D2-BFAE-64D6406AD1CD}" srcId="{2EAFCDB8-4319-4B1F-8716-89BFF50DBB53}" destId="{D6E05D33-2669-4FFE-94D6-B90010DACB19}" srcOrd="0" destOrd="0" parTransId="{F5225364-5C43-4295-855E-77C69D78D7EC}" sibTransId="{2E933578-EC7F-4D42-90B2-BDD01EA6784E}"/>
    <dgm:cxn modelId="{2BEBDCC1-793D-419B-B3FC-FBFDBE0C42F3}" type="presOf" srcId="{1815B43E-0132-4CEA-8814-A4CFF83641AA}" destId="{A3C519BF-65A7-4E37-ACF8-B86734EC7B3B}" srcOrd="0" destOrd="0" presId="urn:microsoft.com/office/officeart/2005/8/layout/hierarchy1"/>
    <dgm:cxn modelId="{66B030E5-7692-424D-AE0E-7323A9E09AD4}" type="presOf" srcId="{EF9CBF24-FFD2-4189-8C65-9D8B6BFFA184}" destId="{3A16CDC3-D042-4A0E-96AF-3A520CC8774D}" srcOrd="0" destOrd="0" presId="urn:microsoft.com/office/officeart/2005/8/layout/hierarchy1"/>
    <dgm:cxn modelId="{E9ED7769-57AF-4523-851F-A8543877B7D3}" type="presOf" srcId="{8232798A-9C9C-4C72-BE08-5F02B833C319}" destId="{B55D9C1E-3FED-44B4-99E0-5B36E100835D}"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1FAFC6EA-8E56-4C55-BA0F-EB8F90C3E304}" srcId="{D6E05D33-2669-4FFE-94D6-B90010DACB19}" destId="{4984F4AE-73B1-4D09-8E7C-10556E9B277D}" srcOrd="2" destOrd="0" parTransId="{76711154-1277-4607-9A7F-D2418A7FB832}" sibTransId="{04044630-4935-464D-AD1A-93B94F8C6E1D}"/>
    <dgm:cxn modelId="{287945BC-CDBA-4986-9C4C-D87056D81FF5}" srcId="{46067378-D57B-4033-8296-75BD82B34F93}" destId="{6B76BD40-C7C5-49EC-8241-2939A75FE3E7}" srcOrd="2" destOrd="0" parTransId="{C6BFADDB-67D0-46A0-A4AE-C4298003A922}" sibTransId="{98DE494A-D495-4F42-BCC6-999DFD3B63DB}"/>
    <dgm:cxn modelId="{31ECEBCA-D7E7-4599-B665-107A2BE17A52}" type="presOf" srcId="{22B13DFD-DD75-4FD9-AF03-2550BC9313F4}" destId="{16327AB3-F05F-4B71-8EF3-4C9AFAE4E46C}" srcOrd="0" destOrd="0" presId="urn:microsoft.com/office/officeart/2005/8/layout/hierarchy1"/>
    <dgm:cxn modelId="{AEABB052-AE96-4019-A397-76C15E16AC44}" srcId="{46067378-D57B-4033-8296-75BD82B34F93}" destId="{EF9CBF24-FFD2-4189-8C65-9D8B6BFFA184}" srcOrd="0" destOrd="0" parTransId="{1815B43E-0132-4CEA-8814-A4CFF83641AA}" sibTransId="{D7073051-6BC9-4C4C-AAA7-C8B444A63158}"/>
    <dgm:cxn modelId="{FA7AFED4-6619-48A7-B26D-788AD08E4211}" type="presOf" srcId="{1445780A-8AB2-4703-99E9-3B04D79ADED2}" destId="{2F7EA127-BDCD-4AD6-9406-ADCF74409DCA}" srcOrd="0" destOrd="0" presId="urn:microsoft.com/office/officeart/2005/8/layout/hierarchy1"/>
    <dgm:cxn modelId="{91B36849-0770-424B-9BA4-5308E87F93A5}" type="presParOf" srcId="{874696F6-9A14-474B-AA08-3B910D81AF85}" destId="{84F7A959-2F22-40B5-BE7A-9EC032576FA8}" srcOrd="0" destOrd="0" presId="urn:microsoft.com/office/officeart/2005/8/layout/hierarchy1"/>
    <dgm:cxn modelId="{03718A47-F38F-453C-AC0E-9749EBAF4FCF}" type="presParOf" srcId="{84F7A959-2F22-40B5-BE7A-9EC032576FA8}" destId="{90BA0DEB-A7FC-48AE-BFB7-480508AF2440}" srcOrd="0" destOrd="0" presId="urn:microsoft.com/office/officeart/2005/8/layout/hierarchy1"/>
    <dgm:cxn modelId="{EE58A444-6090-45C3-8FFC-A001A70E868A}" type="presParOf" srcId="{90BA0DEB-A7FC-48AE-BFB7-480508AF2440}" destId="{17CB7EA5-D2FD-41A5-AA3F-203F4BE24D4B}" srcOrd="0" destOrd="0" presId="urn:microsoft.com/office/officeart/2005/8/layout/hierarchy1"/>
    <dgm:cxn modelId="{952DBDAF-3FCA-40F5-894F-C756110FE764}" type="presParOf" srcId="{90BA0DEB-A7FC-48AE-BFB7-480508AF2440}" destId="{95B28D39-C874-4C6A-966F-DBD46AF0120A}" srcOrd="1" destOrd="0" presId="urn:microsoft.com/office/officeart/2005/8/layout/hierarchy1"/>
    <dgm:cxn modelId="{9FF015AD-13A8-4280-9703-D23A82C94467}" type="presParOf" srcId="{84F7A959-2F22-40B5-BE7A-9EC032576FA8}" destId="{644B25D3-2635-4EC5-91BA-9F3FD752AE99}" srcOrd="1" destOrd="0" presId="urn:microsoft.com/office/officeart/2005/8/layout/hierarchy1"/>
    <dgm:cxn modelId="{E527E609-0231-4EE2-9CB2-6A185C96F027}" type="presParOf" srcId="{644B25D3-2635-4EC5-91BA-9F3FD752AE99}" destId="{54408142-0009-4D81-8279-AC17667D8EAC}" srcOrd="0" destOrd="0" presId="urn:microsoft.com/office/officeart/2005/8/layout/hierarchy1"/>
    <dgm:cxn modelId="{C563C762-1A31-4D14-81CA-6F42E619126D}" type="presParOf" srcId="{644B25D3-2635-4EC5-91BA-9F3FD752AE99}" destId="{BC012178-1EDC-4A71-8D50-4DE0262F49C7}" srcOrd="1" destOrd="0" presId="urn:microsoft.com/office/officeart/2005/8/layout/hierarchy1"/>
    <dgm:cxn modelId="{9969D1C0-46EB-49BA-831B-CA6655F06E8B}" type="presParOf" srcId="{BC012178-1EDC-4A71-8D50-4DE0262F49C7}" destId="{4255279A-59E4-462C-A0A9-1D834CA4648C}" srcOrd="0" destOrd="0" presId="urn:microsoft.com/office/officeart/2005/8/layout/hierarchy1"/>
    <dgm:cxn modelId="{2F288CDE-3A52-402D-81A0-E164D5A7D526}" type="presParOf" srcId="{4255279A-59E4-462C-A0A9-1D834CA4648C}" destId="{228E4728-2B19-4178-8E6A-33D2F9362413}" srcOrd="0" destOrd="0" presId="urn:microsoft.com/office/officeart/2005/8/layout/hierarchy1"/>
    <dgm:cxn modelId="{1CA1A431-E85D-48C9-B5D7-86D7C1206C11}" type="presParOf" srcId="{4255279A-59E4-462C-A0A9-1D834CA4648C}" destId="{3F4ACB63-30EC-4B66-8E86-C31A998CB1C3}" srcOrd="1" destOrd="0" presId="urn:microsoft.com/office/officeart/2005/8/layout/hierarchy1"/>
    <dgm:cxn modelId="{6F519767-E8AD-40A7-BEDA-A67C8FB6325A}" type="presParOf" srcId="{BC012178-1EDC-4A71-8D50-4DE0262F49C7}" destId="{CD7E176D-B78A-4AB9-AAEA-2FADB84DA9E5}" srcOrd="1" destOrd="0" presId="urn:microsoft.com/office/officeart/2005/8/layout/hierarchy1"/>
    <dgm:cxn modelId="{9D26E10B-5BF0-4F88-B424-404505B75DFE}" type="presParOf" srcId="{CD7E176D-B78A-4AB9-AAEA-2FADB84DA9E5}" destId="{A3C519BF-65A7-4E37-ACF8-B86734EC7B3B}" srcOrd="0" destOrd="0" presId="urn:microsoft.com/office/officeart/2005/8/layout/hierarchy1"/>
    <dgm:cxn modelId="{D2989D01-12BF-4BFB-8656-A2B3FEDCE2FB}" type="presParOf" srcId="{CD7E176D-B78A-4AB9-AAEA-2FADB84DA9E5}" destId="{D67727C4-E924-469E-B897-6D91F3C25A0F}" srcOrd="1" destOrd="0" presId="urn:microsoft.com/office/officeart/2005/8/layout/hierarchy1"/>
    <dgm:cxn modelId="{155E7739-DA1D-4980-BC36-AE5E0ABAEE03}" type="presParOf" srcId="{D67727C4-E924-469E-B897-6D91F3C25A0F}" destId="{082CD600-C307-472A-9E2D-5188839836C2}" srcOrd="0" destOrd="0" presId="urn:microsoft.com/office/officeart/2005/8/layout/hierarchy1"/>
    <dgm:cxn modelId="{883BBD51-2D06-4F64-93E6-A89A1E4EB4C6}" type="presParOf" srcId="{082CD600-C307-472A-9E2D-5188839836C2}" destId="{516FF092-2623-43BB-8D15-EB6F89F90768}" srcOrd="0" destOrd="0" presId="urn:microsoft.com/office/officeart/2005/8/layout/hierarchy1"/>
    <dgm:cxn modelId="{528BD2D6-1324-430F-A966-23DA476579B0}" type="presParOf" srcId="{082CD600-C307-472A-9E2D-5188839836C2}" destId="{3A16CDC3-D042-4A0E-96AF-3A520CC8774D}" srcOrd="1" destOrd="0" presId="urn:microsoft.com/office/officeart/2005/8/layout/hierarchy1"/>
    <dgm:cxn modelId="{5E58F7C1-BD33-40F0-83A4-AA0635F37D1A}" type="presParOf" srcId="{D67727C4-E924-469E-B897-6D91F3C25A0F}" destId="{E0C94299-5C35-438A-839C-46E411AD3D36}" srcOrd="1" destOrd="0" presId="urn:microsoft.com/office/officeart/2005/8/layout/hierarchy1"/>
    <dgm:cxn modelId="{13CB9E08-B8B0-4B6D-B843-E3AA458D0F01}" type="presParOf" srcId="{CD7E176D-B78A-4AB9-AAEA-2FADB84DA9E5}" destId="{B2115EF4-0716-485D-BC9A-809B1F4B591F}" srcOrd="2" destOrd="0" presId="urn:microsoft.com/office/officeart/2005/8/layout/hierarchy1"/>
    <dgm:cxn modelId="{98B2A8F7-1F7E-431A-A1AF-CA9F3090FE70}" type="presParOf" srcId="{CD7E176D-B78A-4AB9-AAEA-2FADB84DA9E5}" destId="{E5871AC6-2221-4D4D-A140-1518EB42FA3F}" srcOrd="3" destOrd="0" presId="urn:microsoft.com/office/officeart/2005/8/layout/hierarchy1"/>
    <dgm:cxn modelId="{F1090111-197C-4FF8-8CC2-673EBA2E8CC3}" type="presParOf" srcId="{E5871AC6-2221-4D4D-A140-1518EB42FA3F}" destId="{A2E5EC1C-7867-42C1-A068-DDCBABB6E5F0}" srcOrd="0" destOrd="0" presId="urn:microsoft.com/office/officeart/2005/8/layout/hierarchy1"/>
    <dgm:cxn modelId="{E53E9DFB-F4D2-406B-A9FA-5F2B61BFC21B}" type="presParOf" srcId="{A2E5EC1C-7867-42C1-A068-DDCBABB6E5F0}" destId="{D6B3D8F8-BE59-4AE2-9503-B258AEA5CB8F}" srcOrd="0" destOrd="0" presId="urn:microsoft.com/office/officeart/2005/8/layout/hierarchy1"/>
    <dgm:cxn modelId="{BCA084E4-8C46-4D54-A76F-45D0E783BDAD}" type="presParOf" srcId="{A2E5EC1C-7867-42C1-A068-DDCBABB6E5F0}" destId="{2F7EA127-BDCD-4AD6-9406-ADCF74409DCA}" srcOrd="1" destOrd="0" presId="urn:microsoft.com/office/officeart/2005/8/layout/hierarchy1"/>
    <dgm:cxn modelId="{18C53ACB-DE0D-47B2-9765-FF374B35F62C}" type="presParOf" srcId="{E5871AC6-2221-4D4D-A140-1518EB42FA3F}" destId="{847FAA62-4AD1-4F65-9678-1820621A8D92}" srcOrd="1" destOrd="0" presId="urn:microsoft.com/office/officeart/2005/8/layout/hierarchy1"/>
    <dgm:cxn modelId="{47B6B7AF-A69E-4273-A260-3AB06D6C308A}" type="presParOf" srcId="{CD7E176D-B78A-4AB9-AAEA-2FADB84DA9E5}" destId="{498FF22B-596C-48A0-B716-6987BAA94009}" srcOrd="4" destOrd="0" presId="urn:microsoft.com/office/officeart/2005/8/layout/hierarchy1"/>
    <dgm:cxn modelId="{193967D9-4AA3-4F67-B79B-DB5B99185BD0}" type="presParOf" srcId="{CD7E176D-B78A-4AB9-AAEA-2FADB84DA9E5}" destId="{B19841AC-9A2B-46E6-8A8C-E7FE481525CE}" srcOrd="5" destOrd="0" presId="urn:microsoft.com/office/officeart/2005/8/layout/hierarchy1"/>
    <dgm:cxn modelId="{E828BA6E-2CD7-4405-BA59-6237A62A47F1}" type="presParOf" srcId="{B19841AC-9A2B-46E6-8A8C-E7FE481525CE}" destId="{C96A7FB5-91B1-416F-86DC-5F6D74D93170}" srcOrd="0" destOrd="0" presId="urn:microsoft.com/office/officeart/2005/8/layout/hierarchy1"/>
    <dgm:cxn modelId="{D3931CB8-FF46-4BFE-888D-48BE190A8DCB}" type="presParOf" srcId="{C96A7FB5-91B1-416F-86DC-5F6D74D93170}" destId="{573E6217-3FD3-44FC-971F-89C1C8C0BB1E}" srcOrd="0" destOrd="0" presId="urn:microsoft.com/office/officeart/2005/8/layout/hierarchy1"/>
    <dgm:cxn modelId="{F8ACE0D1-9E39-4027-B253-CD73923C10F6}" type="presParOf" srcId="{C96A7FB5-91B1-416F-86DC-5F6D74D93170}" destId="{AA626178-BDDA-4E80-8929-3ECFEF2E8717}" srcOrd="1" destOrd="0" presId="urn:microsoft.com/office/officeart/2005/8/layout/hierarchy1"/>
    <dgm:cxn modelId="{EFC8A2A0-AA22-44B2-BD0E-C42852921D0A}" type="presParOf" srcId="{B19841AC-9A2B-46E6-8A8C-E7FE481525CE}" destId="{1E232EDF-6AE5-41C7-BBC7-9DE4E89CB46A}" srcOrd="1" destOrd="0" presId="urn:microsoft.com/office/officeart/2005/8/layout/hierarchy1"/>
    <dgm:cxn modelId="{0353B85D-3E52-480B-BDB2-5525DBE67921}" type="presParOf" srcId="{CD7E176D-B78A-4AB9-AAEA-2FADB84DA9E5}" destId="{FAB07D2B-6521-4C47-83AF-5D5270703B62}" srcOrd="6" destOrd="0" presId="urn:microsoft.com/office/officeart/2005/8/layout/hierarchy1"/>
    <dgm:cxn modelId="{493CCB12-A468-47E5-9516-ED5A6BA108BF}" type="presParOf" srcId="{CD7E176D-B78A-4AB9-AAEA-2FADB84DA9E5}" destId="{41555536-0BC5-4622-892D-028CE2EACCA6}" srcOrd="7" destOrd="0" presId="urn:microsoft.com/office/officeart/2005/8/layout/hierarchy1"/>
    <dgm:cxn modelId="{FEE784B6-81D1-418B-89D6-1988903C7B69}" type="presParOf" srcId="{41555536-0BC5-4622-892D-028CE2EACCA6}" destId="{B8A6A872-A35D-48E2-944C-A380483B85F0}" srcOrd="0" destOrd="0" presId="urn:microsoft.com/office/officeart/2005/8/layout/hierarchy1"/>
    <dgm:cxn modelId="{F4F679D9-FCEE-4C74-B1A1-4280ED2B84A6}" type="presParOf" srcId="{B8A6A872-A35D-48E2-944C-A380483B85F0}" destId="{2E43A733-581E-4D0B-AA06-96BE03210BA6}" srcOrd="0" destOrd="0" presId="urn:microsoft.com/office/officeart/2005/8/layout/hierarchy1"/>
    <dgm:cxn modelId="{807D4632-516E-4842-82D4-D3EF3C56E39E}" type="presParOf" srcId="{B8A6A872-A35D-48E2-944C-A380483B85F0}" destId="{16327AB3-F05F-4B71-8EF3-4C9AFAE4E46C}" srcOrd="1" destOrd="0" presId="urn:microsoft.com/office/officeart/2005/8/layout/hierarchy1"/>
    <dgm:cxn modelId="{6D66287D-1D74-42B6-A289-95584AFD5BFA}" type="presParOf" srcId="{41555536-0BC5-4622-892D-028CE2EACCA6}" destId="{7779FC58-280B-49DA-8519-230C00B5ADB5}" srcOrd="1" destOrd="0" presId="urn:microsoft.com/office/officeart/2005/8/layout/hierarchy1"/>
    <dgm:cxn modelId="{8F559728-9A05-4897-B22B-8014CCF44CF2}" type="presParOf" srcId="{644B25D3-2635-4EC5-91BA-9F3FD752AE99}" destId="{9176D407-C103-46D6-84D7-1E2ABCF2C9CB}" srcOrd="2" destOrd="0" presId="urn:microsoft.com/office/officeart/2005/8/layout/hierarchy1"/>
    <dgm:cxn modelId="{A2E00617-E279-4848-9F6B-0E0CB460A59A}" type="presParOf" srcId="{644B25D3-2635-4EC5-91BA-9F3FD752AE99}" destId="{8AF20410-D60B-46B0-A575-AB0646D13AC9}" srcOrd="3" destOrd="0" presId="urn:microsoft.com/office/officeart/2005/8/layout/hierarchy1"/>
    <dgm:cxn modelId="{37DA4CBE-07BD-4429-A335-9CE3297D3478}" type="presParOf" srcId="{8AF20410-D60B-46B0-A575-AB0646D13AC9}" destId="{BEDB0DDA-FE65-4ABE-BE75-808101190AFC}" srcOrd="0" destOrd="0" presId="urn:microsoft.com/office/officeart/2005/8/layout/hierarchy1"/>
    <dgm:cxn modelId="{828507F5-C6D2-4B9E-8205-B97F5D608199}" type="presParOf" srcId="{BEDB0DDA-FE65-4ABE-BE75-808101190AFC}" destId="{BA565B5A-B05A-4883-A014-D6CFB5F8815E}" srcOrd="0" destOrd="0" presId="urn:microsoft.com/office/officeart/2005/8/layout/hierarchy1"/>
    <dgm:cxn modelId="{3369AC3E-09CF-45A8-B1F4-A7E2767B15E0}" type="presParOf" srcId="{BEDB0DDA-FE65-4ABE-BE75-808101190AFC}" destId="{B55D9C1E-3FED-44B4-99E0-5B36E100835D}" srcOrd="1" destOrd="0" presId="urn:microsoft.com/office/officeart/2005/8/layout/hierarchy1"/>
    <dgm:cxn modelId="{367F634E-76CA-4040-9456-2C43B8DAA52F}" type="presParOf" srcId="{8AF20410-D60B-46B0-A575-AB0646D13AC9}" destId="{1D522D3D-99E4-443E-B453-96D2C76DF289}" srcOrd="1" destOrd="0" presId="urn:microsoft.com/office/officeart/2005/8/layout/hierarchy1"/>
    <dgm:cxn modelId="{11D3E629-51E5-4215-892B-E8996ABBACD9}" type="presParOf" srcId="{644B25D3-2635-4EC5-91BA-9F3FD752AE99}" destId="{1E790DA0-4CA1-47CB-9813-81FFE1BAD66F}" srcOrd="4" destOrd="0" presId="urn:microsoft.com/office/officeart/2005/8/layout/hierarchy1"/>
    <dgm:cxn modelId="{38BB7715-5A73-4980-B4F7-352321C11E94}" type="presParOf" srcId="{644B25D3-2635-4EC5-91BA-9F3FD752AE99}" destId="{B1CC1ED5-0730-471E-BD23-580EC0698174}" srcOrd="5" destOrd="0" presId="urn:microsoft.com/office/officeart/2005/8/layout/hierarchy1"/>
    <dgm:cxn modelId="{B8AA0675-5B46-4401-A5B3-859B1F3B29D5}" type="presParOf" srcId="{B1CC1ED5-0730-471E-BD23-580EC0698174}" destId="{F5AAC752-1B2D-428D-8D3E-26A06A876DDF}" srcOrd="0" destOrd="0" presId="urn:microsoft.com/office/officeart/2005/8/layout/hierarchy1"/>
    <dgm:cxn modelId="{DB30DE72-9441-4944-8DB0-EC5476D6D5FB}" type="presParOf" srcId="{F5AAC752-1B2D-428D-8D3E-26A06A876DDF}" destId="{4FB01B98-2D68-45F7-ACD4-4CEB6052CBE1}" srcOrd="0" destOrd="0" presId="urn:microsoft.com/office/officeart/2005/8/layout/hierarchy1"/>
    <dgm:cxn modelId="{DE7DA1C1-86DD-4FBD-921C-18FAFF24D6BC}" type="presParOf" srcId="{F5AAC752-1B2D-428D-8D3E-26A06A876DDF}" destId="{80C3927E-560B-400D-9748-3AA140EFD5EF}" srcOrd="1" destOrd="0" presId="urn:microsoft.com/office/officeart/2005/8/layout/hierarchy1"/>
    <dgm:cxn modelId="{9608CEBA-960A-4105-84D3-161FA5307ED8}"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ctr" rtl="1"/>
          <a:r>
            <a:rPr lang="en-US" sz="1800" dirty="0" smtClean="0">
              <a:latin typeface="XB Zar" pitchFamily="2" charset="-78"/>
              <a:cs typeface="XB Zar" pitchFamily="2" charset="-78"/>
            </a:rPr>
            <a:t> </a:t>
          </a:r>
          <a:r>
            <a:rPr lang="fa-IR" sz="1800" dirty="0" smtClean="0">
              <a:latin typeface="XB Zar" pitchFamily="2" charset="-78"/>
              <a:cs typeface="XB Zar" pitchFamily="2" charset="-78"/>
            </a:rPr>
            <a:t>بازیابی اطلاعات بین ‌زبانی</a:t>
          </a:r>
          <a:endParaRPr lang="en-US" sz="1800" dirty="0">
            <a:latin typeface="XB Zar" pitchFamily="2" charset="-78"/>
            <a:cs typeface="XB Zar" pitchFamily="2" charset="-78"/>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9525">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nSpc>
              <a:spcPct val="90000"/>
            </a:lnSpc>
          </a:pPr>
          <a:r>
            <a:rPr lang="fa-IR" sz="2000" b="0" dirty="0" smtClean="0">
              <a:solidFill>
                <a:schemeClr val="tx1"/>
              </a:solidFill>
              <a:latin typeface="Calibri" pitchFamily="34" charset="0"/>
              <a:cs typeface="B Traffic" pitchFamily="2" charset="-78"/>
            </a:rPr>
            <a:t>ترجمه     اسناد</a:t>
          </a:r>
          <a:endParaRPr lang="en-US" sz="2000" dirty="0">
            <a:latin typeface="XB Zar" pitchFamily="2" charset="-78"/>
            <a:cs typeface="B Traffic" pitchFamily="2" charset="-78"/>
          </a:endParaRPr>
        </a:p>
      </dgm:t>
    </dgm:pt>
    <dgm:pt modelId="{29EF24D1-1DB3-43FF-B315-762FE68A7889}" type="parTrans" cxnId="{8FA096B3-2E25-45DB-8874-D8DAB3888E61}">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a:ln w="9525">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b="0" dirty="0" smtClean="0">
              <a:solidFill>
                <a:schemeClr val="tx1"/>
              </a:solidFill>
              <a:latin typeface="Calibri" pitchFamily="34" charset="0"/>
              <a:cs typeface="B Traffic" pitchFamily="2" charset="-78"/>
            </a:rPr>
            <a:t>ترجمه اسناد و پرس‌وجو</a:t>
          </a:r>
          <a:endParaRPr lang="en-US" sz="2000" dirty="0">
            <a:latin typeface="Calibri" pitchFamily="34" charset="0"/>
          </a:endParaRPr>
        </a:p>
      </dgm:t>
    </dgm:pt>
    <dgm:pt modelId="{76711154-1277-4607-9A7F-D2418A7FB832}" type="parTrans" cxnId="{1FAFC6EA-8E56-4C55-BA0F-EB8F90C3E304}">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1"/>
          </a:lnRef>
          <a:fillRef idx="1">
            <a:schemeClr val="lt1"/>
          </a:fillRef>
          <a:effectRef idx="0">
            <a:schemeClr val="accent1"/>
          </a:effectRef>
          <a:fontRef idx="minor">
            <a:schemeClr val="dk1"/>
          </a:fontRef>
        </dgm:style>
      </dgm:prSet>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1900" dirty="0" smtClean="0">
              <a:solidFill>
                <a:schemeClr val="tx1"/>
              </a:solidFill>
              <a:latin typeface="Calibri" pitchFamily="34" charset="0"/>
              <a:cs typeface="B Traffic" pitchFamily="2" charset="-78"/>
            </a:rPr>
            <a:t>پیکره‌های   تطبیقی</a:t>
          </a:r>
          <a:endParaRPr lang="en-US" sz="1900" b="0" dirty="0" smtClean="0">
            <a:solidFill>
              <a:schemeClr val="tx1"/>
            </a:solidFill>
            <a:latin typeface="Calibri" pitchFamily="34" charset="0"/>
            <a:cs typeface="+mn-cs"/>
          </a:endParaRP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1445780A-8AB2-4703-99E9-3B04D79ADED2}">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b="0" dirty="0" smtClean="0">
              <a:solidFill>
                <a:schemeClr val="tx1"/>
              </a:solidFill>
              <a:latin typeface="Calibri" pitchFamily="34" charset="0"/>
              <a:cs typeface="B Traffic" pitchFamily="2" charset="-78"/>
            </a:rPr>
            <a:t>واژه‌نامه‌ها</a:t>
          </a:r>
          <a:endParaRPr lang="en-US" sz="2000" dirty="0">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EF9CBF24-FFD2-4189-8C65-9D8B6BFFA184}">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b="0" dirty="0" smtClean="0">
              <a:solidFill>
                <a:schemeClr val="tx1"/>
              </a:solidFill>
              <a:latin typeface="Calibri" pitchFamily="34" charset="0"/>
              <a:cs typeface="B Traffic" pitchFamily="2" charset="-78"/>
            </a:rPr>
            <a:t>ماشین‌های  ترجمه</a:t>
          </a:r>
          <a:endParaRPr lang="en-US" sz="2000" dirty="0">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22B13DFD-DD75-4FD9-AF03-2550BC9313F4}">
      <dgm:prSe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dirty="0" smtClean="0">
              <a:solidFill>
                <a:schemeClr val="tx1"/>
              </a:solidFill>
              <a:latin typeface="Calibri" pitchFamily="34" charset="0"/>
              <a:cs typeface="B Traffic" pitchFamily="2" charset="-78"/>
            </a:rPr>
            <a:t>پیکره‌های   موازی</a:t>
          </a:r>
          <a:endParaRPr lang="en-US" sz="2000" dirty="0" smtClean="0">
            <a:solidFill>
              <a:schemeClr val="tx1"/>
            </a:solidFill>
            <a:latin typeface="Calibri" pitchFamily="34" charset="0"/>
            <a:cs typeface="+mn-cs"/>
          </a:endParaRPr>
        </a:p>
      </dgm:t>
    </dgm:pt>
    <dgm:pt modelId="{727D8BE6-E6BA-4240-92BA-B02768C62C0A}" type="parTrans" cxnId="{3D77A499-E527-4197-94F8-81D9C13215F4}">
      <dgm:prSet>
        <dgm:style>
          <a:lnRef idx="3">
            <a:schemeClr val="accent2"/>
          </a:lnRef>
          <a:fillRef idx="0">
            <a:schemeClr val="accent2"/>
          </a:fillRef>
          <a:effectRef idx="2">
            <a:schemeClr val="accent2"/>
          </a:effectRef>
          <a:fontRef idx="minor">
            <a:schemeClr val="tx1"/>
          </a:fontRef>
        </dgm:style>
      </dgm:prSet>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46067378-D57B-4033-8296-75BD82B34F93}">
      <dgm:prSet phldrT="[Text]" custT="1">
        <dgm:style>
          <a:lnRef idx="0">
            <a:schemeClr val="accent5"/>
          </a:lnRef>
          <a:fillRef idx="3">
            <a:schemeClr val="accent5"/>
          </a:fillRef>
          <a:effectRef idx="3">
            <a:schemeClr val="accent5"/>
          </a:effectRef>
          <a:fontRef idx="minor">
            <a:schemeClr val="lt1"/>
          </a:fontRef>
        </dgm:style>
      </dgm:prSet>
      <dgm:spPr>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tileRect/>
        </a:gradFill>
        <a:ln w="12700">
          <a:solidFill>
            <a:srgbClr val="92D050"/>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b="1" dirty="0" smtClean="0">
              <a:solidFill>
                <a:schemeClr val="tx1"/>
              </a:solidFill>
              <a:latin typeface="Calibri" pitchFamily="34" charset="0"/>
              <a:cs typeface="B Traffic" pitchFamily="2" charset="-78"/>
            </a:rPr>
            <a:t>ترجمه پرس‌وجو</a:t>
          </a:r>
          <a:endParaRPr lang="en-US" sz="2000" b="1" dirty="0">
            <a:latin typeface="Calibri" pitchFamily="34" charset="0"/>
          </a:endParaRPr>
        </a:p>
      </dgm:t>
    </dgm:pt>
    <dgm:pt modelId="{3820BAB2-D005-4472-BA60-6F1A82EA77C1}" type="sibTrans" cxnId="{984B5C41-7053-4C69-8586-B2ED7962F6CC}">
      <dgm:prSet/>
      <dgm:spPr/>
      <dgm:t>
        <a:bodyPr/>
        <a:lstStyle/>
        <a:p>
          <a:endParaRPr lang="en-US"/>
        </a:p>
      </dgm:t>
    </dgm:pt>
    <dgm:pt modelId="{5F2DCD9D-DFF5-4236-8453-07FBB623BB2F}" type="parTrans" cxnId="{984B5C41-7053-4C69-8586-B2ED7962F6CC}">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95B28D39-C874-4C6A-966F-DBD46AF0120A}" type="pres">
      <dgm:prSet presAssocID="{D6E05D33-2669-4FFE-94D6-B90010DACB19}" presName="text" presStyleLbl="fgAcc0" presStyleIdx="0" presStyleCnt="1" custScaleX="111661" custScaleY="119215"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1139C3D7-1FEA-4CEB-BF89-633685AE3EF1}" type="presOf" srcId="{D998EF58-A11D-4687-835A-D82978AA34A6}" destId="{B2115EF4-0716-485D-BC9A-809B1F4B591F}" srcOrd="0" destOrd="0" presId="urn:microsoft.com/office/officeart/2005/8/layout/hierarchy1"/>
    <dgm:cxn modelId="{8FA096B3-2E25-45DB-8874-D8DAB3888E61}" srcId="{D6E05D33-2669-4FFE-94D6-B90010DACB19}" destId="{8232798A-9C9C-4C72-BE08-5F02B833C319}" srcOrd="1" destOrd="0" parTransId="{29EF24D1-1DB3-43FF-B315-762FE68A7889}" sibTransId="{6BCBE56A-33B0-4445-AC68-50DF9647AB7D}"/>
    <dgm:cxn modelId="{ABE1274D-10F1-4DBF-A3A0-4FA3160041FE}" type="presOf" srcId="{2EAFCDB8-4319-4B1F-8716-89BFF50DBB53}" destId="{874696F6-9A14-474B-AA08-3B910D81AF85}" srcOrd="0" destOrd="0" presId="urn:microsoft.com/office/officeart/2005/8/layout/hierarchy1"/>
    <dgm:cxn modelId="{7BA65BCF-192C-4244-ADB2-486451A465C3}" type="presOf" srcId="{1815B43E-0132-4CEA-8814-A4CFF83641AA}" destId="{A3C519BF-65A7-4E37-ACF8-B86734EC7B3B}" srcOrd="0" destOrd="0" presId="urn:microsoft.com/office/officeart/2005/8/layout/hierarchy1"/>
    <dgm:cxn modelId="{B4FDCEC7-A337-4CE3-BB36-08ED6A72CCF3}" srcId="{46067378-D57B-4033-8296-75BD82B34F93}" destId="{1445780A-8AB2-4703-99E9-3B04D79ADED2}" srcOrd="1" destOrd="0" parTransId="{D998EF58-A11D-4687-835A-D82978AA34A6}" sibTransId="{A48876A8-87DC-4580-AA73-73F3B59B5452}"/>
    <dgm:cxn modelId="{3D77A499-E527-4197-94F8-81D9C13215F4}" srcId="{46067378-D57B-4033-8296-75BD82B34F93}" destId="{22B13DFD-DD75-4FD9-AF03-2550BC9313F4}" srcOrd="3" destOrd="0" parTransId="{727D8BE6-E6BA-4240-92BA-B02768C62C0A}" sibTransId="{A3C9ED5F-4054-4289-AA5C-B5221578E988}"/>
    <dgm:cxn modelId="{807E9CDB-0B1E-480C-91CD-C08449E529CE}" type="presOf" srcId="{6B76BD40-C7C5-49EC-8241-2939A75FE3E7}" destId="{AA626178-BDDA-4E80-8929-3ECFEF2E8717}" srcOrd="0" destOrd="0" presId="urn:microsoft.com/office/officeart/2005/8/layout/hierarchy1"/>
    <dgm:cxn modelId="{4E1E6191-EF06-429A-8CB8-D601F4EB561B}" type="presOf" srcId="{29EF24D1-1DB3-43FF-B315-762FE68A7889}" destId="{9176D407-C103-46D6-84D7-1E2ABCF2C9CB}" srcOrd="0" destOrd="0" presId="urn:microsoft.com/office/officeart/2005/8/layout/hierarchy1"/>
    <dgm:cxn modelId="{405D9D04-2782-4873-809D-4D448F1225B1}" type="presOf" srcId="{5F2DCD9D-DFF5-4236-8453-07FBB623BB2F}" destId="{54408142-0009-4D81-8279-AC17667D8EAC}" srcOrd="0" destOrd="0" presId="urn:microsoft.com/office/officeart/2005/8/layout/hierarchy1"/>
    <dgm:cxn modelId="{EB618C60-8EE5-4EEE-A129-1161339757F3}" type="presOf" srcId="{727D8BE6-E6BA-4240-92BA-B02768C62C0A}" destId="{FAB07D2B-6521-4C47-83AF-5D5270703B62}" srcOrd="0" destOrd="0" presId="urn:microsoft.com/office/officeart/2005/8/layout/hierarchy1"/>
    <dgm:cxn modelId="{D6828DC8-DA94-4642-AFED-CB89BF485033}" type="presOf" srcId="{D6E05D33-2669-4FFE-94D6-B90010DACB19}" destId="{95B28D39-C874-4C6A-966F-DBD46AF0120A}" srcOrd="0" destOrd="0" presId="urn:microsoft.com/office/officeart/2005/8/layout/hierarchy1"/>
    <dgm:cxn modelId="{FC3A8C79-901A-47D2-BFAE-64D6406AD1CD}" srcId="{2EAFCDB8-4319-4B1F-8716-89BFF50DBB53}" destId="{D6E05D33-2669-4FFE-94D6-B90010DACB19}" srcOrd="0" destOrd="0" parTransId="{F5225364-5C43-4295-855E-77C69D78D7EC}" sibTransId="{2E933578-EC7F-4D42-90B2-BDD01EA6784E}"/>
    <dgm:cxn modelId="{5D6F02BB-AA3C-444F-80C9-E3A4F451FF2B}" type="presOf" srcId="{4984F4AE-73B1-4D09-8E7C-10556E9B277D}" destId="{80C3927E-560B-400D-9748-3AA140EFD5EF}" srcOrd="0" destOrd="0" presId="urn:microsoft.com/office/officeart/2005/8/layout/hierarchy1"/>
    <dgm:cxn modelId="{4075838D-4E54-475F-BEBE-4D4C99743ED3}" type="presOf" srcId="{8232798A-9C9C-4C72-BE08-5F02B833C319}" destId="{B55D9C1E-3FED-44B4-99E0-5B36E100835D}"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1FAFC6EA-8E56-4C55-BA0F-EB8F90C3E304}" srcId="{D6E05D33-2669-4FFE-94D6-B90010DACB19}" destId="{4984F4AE-73B1-4D09-8E7C-10556E9B277D}" srcOrd="2" destOrd="0" parTransId="{76711154-1277-4607-9A7F-D2418A7FB832}" sibTransId="{04044630-4935-464D-AD1A-93B94F8C6E1D}"/>
    <dgm:cxn modelId="{F317B425-AF2B-4AD7-B73C-049EBD5106A9}" type="presOf" srcId="{1445780A-8AB2-4703-99E9-3B04D79ADED2}" destId="{2F7EA127-BDCD-4AD6-9406-ADCF74409DCA}" srcOrd="0" destOrd="0" presId="urn:microsoft.com/office/officeart/2005/8/layout/hierarchy1"/>
    <dgm:cxn modelId="{4E90BC6E-45A6-427F-9E57-8D0B2CA145A6}" type="presOf" srcId="{46067378-D57B-4033-8296-75BD82B34F93}" destId="{3F4ACB63-30EC-4B66-8E86-C31A998CB1C3}" srcOrd="0" destOrd="0" presId="urn:microsoft.com/office/officeart/2005/8/layout/hierarchy1"/>
    <dgm:cxn modelId="{287945BC-CDBA-4986-9C4C-D87056D81FF5}" srcId="{46067378-D57B-4033-8296-75BD82B34F93}" destId="{6B76BD40-C7C5-49EC-8241-2939A75FE3E7}" srcOrd="2" destOrd="0" parTransId="{C6BFADDB-67D0-46A0-A4AE-C4298003A922}" sibTransId="{98DE494A-D495-4F42-BCC6-999DFD3B63DB}"/>
    <dgm:cxn modelId="{BCC35E73-2E1B-47C8-80B5-DC0BD6CC05FC}" type="presOf" srcId="{76711154-1277-4607-9A7F-D2418A7FB832}" destId="{1E790DA0-4CA1-47CB-9813-81FFE1BAD66F}" srcOrd="0" destOrd="0" presId="urn:microsoft.com/office/officeart/2005/8/layout/hierarchy1"/>
    <dgm:cxn modelId="{82D071FD-4999-418F-8DF2-74B611420EDA}" type="presOf" srcId="{C6BFADDB-67D0-46A0-A4AE-C4298003A922}" destId="{498FF22B-596C-48A0-B716-6987BAA94009}" srcOrd="0" destOrd="0" presId="urn:microsoft.com/office/officeart/2005/8/layout/hierarchy1"/>
    <dgm:cxn modelId="{64658062-FF95-45A7-8038-28CDA9E2CED6}" type="presOf" srcId="{22B13DFD-DD75-4FD9-AF03-2550BC9313F4}" destId="{16327AB3-F05F-4B71-8EF3-4C9AFAE4E46C}" srcOrd="0" destOrd="0" presId="urn:microsoft.com/office/officeart/2005/8/layout/hierarchy1"/>
    <dgm:cxn modelId="{C07143BD-DEF8-491E-A099-12E033B2F308}" type="presOf" srcId="{EF9CBF24-FFD2-4189-8C65-9D8B6BFFA184}" destId="{3A16CDC3-D042-4A0E-96AF-3A520CC8774D}" srcOrd="0" destOrd="0" presId="urn:microsoft.com/office/officeart/2005/8/layout/hierarchy1"/>
    <dgm:cxn modelId="{AEABB052-AE96-4019-A397-76C15E16AC44}" srcId="{46067378-D57B-4033-8296-75BD82B34F93}" destId="{EF9CBF24-FFD2-4189-8C65-9D8B6BFFA184}" srcOrd="0" destOrd="0" parTransId="{1815B43E-0132-4CEA-8814-A4CFF83641AA}" sibTransId="{D7073051-6BC9-4C4C-AAA7-C8B444A63158}"/>
    <dgm:cxn modelId="{E4B48729-7F2B-43C1-A42F-D48218213459}" type="presParOf" srcId="{874696F6-9A14-474B-AA08-3B910D81AF85}" destId="{84F7A959-2F22-40B5-BE7A-9EC032576FA8}" srcOrd="0" destOrd="0" presId="urn:microsoft.com/office/officeart/2005/8/layout/hierarchy1"/>
    <dgm:cxn modelId="{C615D21E-E353-46DF-9444-B2150AC2C674}" type="presParOf" srcId="{84F7A959-2F22-40B5-BE7A-9EC032576FA8}" destId="{90BA0DEB-A7FC-48AE-BFB7-480508AF2440}" srcOrd="0" destOrd="0" presId="urn:microsoft.com/office/officeart/2005/8/layout/hierarchy1"/>
    <dgm:cxn modelId="{0DBF988A-192E-418B-8DD9-0DAEB6D7EDC2}" type="presParOf" srcId="{90BA0DEB-A7FC-48AE-BFB7-480508AF2440}" destId="{17CB7EA5-D2FD-41A5-AA3F-203F4BE24D4B}" srcOrd="0" destOrd="0" presId="urn:microsoft.com/office/officeart/2005/8/layout/hierarchy1"/>
    <dgm:cxn modelId="{06AB71B5-622A-4FA8-BC42-C13633388730}" type="presParOf" srcId="{90BA0DEB-A7FC-48AE-BFB7-480508AF2440}" destId="{95B28D39-C874-4C6A-966F-DBD46AF0120A}" srcOrd="1" destOrd="0" presId="urn:microsoft.com/office/officeart/2005/8/layout/hierarchy1"/>
    <dgm:cxn modelId="{7D80C5C4-A744-4D30-A5B4-2BFE2D864D4C}" type="presParOf" srcId="{84F7A959-2F22-40B5-BE7A-9EC032576FA8}" destId="{644B25D3-2635-4EC5-91BA-9F3FD752AE99}" srcOrd="1" destOrd="0" presId="urn:microsoft.com/office/officeart/2005/8/layout/hierarchy1"/>
    <dgm:cxn modelId="{7A7F2566-5510-4739-8B46-679D28BA87F9}" type="presParOf" srcId="{644B25D3-2635-4EC5-91BA-9F3FD752AE99}" destId="{54408142-0009-4D81-8279-AC17667D8EAC}" srcOrd="0" destOrd="0" presId="urn:microsoft.com/office/officeart/2005/8/layout/hierarchy1"/>
    <dgm:cxn modelId="{C0D8A112-2265-4251-93D0-3697B06742D1}" type="presParOf" srcId="{644B25D3-2635-4EC5-91BA-9F3FD752AE99}" destId="{BC012178-1EDC-4A71-8D50-4DE0262F49C7}" srcOrd="1" destOrd="0" presId="urn:microsoft.com/office/officeart/2005/8/layout/hierarchy1"/>
    <dgm:cxn modelId="{F36C4AF9-3C4A-4A8F-B000-C3E1A21AAFB7}" type="presParOf" srcId="{BC012178-1EDC-4A71-8D50-4DE0262F49C7}" destId="{4255279A-59E4-462C-A0A9-1D834CA4648C}" srcOrd="0" destOrd="0" presId="urn:microsoft.com/office/officeart/2005/8/layout/hierarchy1"/>
    <dgm:cxn modelId="{B48FE8BE-A534-4290-969F-B3BEB3434D90}" type="presParOf" srcId="{4255279A-59E4-462C-A0A9-1D834CA4648C}" destId="{228E4728-2B19-4178-8E6A-33D2F9362413}" srcOrd="0" destOrd="0" presId="urn:microsoft.com/office/officeart/2005/8/layout/hierarchy1"/>
    <dgm:cxn modelId="{E08303D5-5106-4420-BF4D-61A16503D8D8}" type="presParOf" srcId="{4255279A-59E4-462C-A0A9-1D834CA4648C}" destId="{3F4ACB63-30EC-4B66-8E86-C31A998CB1C3}" srcOrd="1" destOrd="0" presId="urn:microsoft.com/office/officeart/2005/8/layout/hierarchy1"/>
    <dgm:cxn modelId="{0245EDCE-D413-4229-8992-352039EBD747}" type="presParOf" srcId="{BC012178-1EDC-4A71-8D50-4DE0262F49C7}" destId="{CD7E176D-B78A-4AB9-AAEA-2FADB84DA9E5}" srcOrd="1" destOrd="0" presId="urn:microsoft.com/office/officeart/2005/8/layout/hierarchy1"/>
    <dgm:cxn modelId="{0BEA68A2-61F8-402F-9EA7-BBAA50626BB1}" type="presParOf" srcId="{CD7E176D-B78A-4AB9-AAEA-2FADB84DA9E5}" destId="{A3C519BF-65A7-4E37-ACF8-B86734EC7B3B}" srcOrd="0" destOrd="0" presId="urn:microsoft.com/office/officeart/2005/8/layout/hierarchy1"/>
    <dgm:cxn modelId="{A40953EE-8F41-4920-8C1B-79C64A1EB3DC}" type="presParOf" srcId="{CD7E176D-B78A-4AB9-AAEA-2FADB84DA9E5}" destId="{D67727C4-E924-469E-B897-6D91F3C25A0F}" srcOrd="1" destOrd="0" presId="urn:microsoft.com/office/officeart/2005/8/layout/hierarchy1"/>
    <dgm:cxn modelId="{5CAADE60-62AC-4582-889F-7DBE092A9C1D}" type="presParOf" srcId="{D67727C4-E924-469E-B897-6D91F3C25A0F}" destId="{082CD600-C307-472A-9E2D-5188839836C2}" srcOrd="0" destOrd="0" presId="urn:microsoft.com/office/officeart/2005/8/layout/hierarchy1"/>
    <dgm:cxn modelId="{B4D02EF5-2205-4DB1-8A5E-79E827264722}" type="presParOf" srcId="{082CD600-C307-472A-9E2D-5188839836C2}" destId="{516FF092-2623-43BB-8D15-EB6F89F90768}" srcOrd="0" destOrd="0" presId="urn:microsoft.com/office/officeart/2005/8/layout/hierarchy1"/>
    <dgm:cxn modelId="{D8151AFF-F9B7-43BA-9E83-E1DD098FBA2A}" type="presParOf" srcId="{082CD600-C307-472A-9E2D-5188839836C2}" destId="{3A16CDC3-D042-4A0E-96AF-3A520CC8774D}" srcOrd="1" destOrd="0" presId="urn:microsoft.com/office/officeart/2005/8/layout/hierarchy1"/>
    <dgm:cxn modelId="{217C7A18-D99C-42B6-B505-8BECBF4E9193}" type="presParOf" srcId="{D67727C4-E924-469E-B897-6D91F3C25A0F}" destId="{E0C94299-5C35-438A-839C-46E411AD3D36}" srcOrd="1" destOrd="0" presId="urn:microsoft.com/office/officeart/2005/8/layout/hierarchy1"/>
    <dgm:cxn modelId="{6A31B38B-512F-47A3-A398-DB826A82C17F}" type="presParOf" srcId="{CD7E176D-B78A-4AB9-AAEA-2FADB84DA9E5}" destId="{B2115EF4-0716-485D-BC9A-809B1F4B591F}" srcOrd="2" destOrd="0" presId="urn:microsoft.com/office/officeart/2005/8/layout/hierarchy1"/>
    <dgm:cxn modelId="{6C62B2CF-DB22-4FC4-B67E-FF96EDD52D72}" type="presParOf" srcId="{CD7E176D-B78A-4AB9-AAEA-2FADB84DA9E5}" destId="{E5871AC6-2221-4D4D-A140-1518EB42FA3F}" srcOrd="3" destOrd="0" presId="urn:microsoft.com/office/officeart/2005/8/layout/hierarchy1"/>
    <dgm:cxn modelId="{F951C16A-B35B-4116-A9B4-380CB63C84F4}" type="presParOf" srcId="{E5871AC6-2221-4D4D-A140-1518EB42FA3F}" destId="{A2E5EC1C-7867-42C1-A068-DDCBABB6E5F0}" srcOrd="0" destOrd="0" presId="urn:microsoft.com/office/officeart/2005/8/layout/hierarchy1"/>
    <dgm:cxn modelId="{61AED4D8-DCB4-4241-B4B9-4B64729D8CD7}" type="presParOf" srcId="{A2E5EC1C-7867-42C1-A068-DDCBABB6E5F0}" destId="{D6B3D8F8-BE59-4AE2-9503-B258AEA5CB8F}" srcOrd="0" destOrd="0" presId="urn:microsoft.com/office/officeart/2005/8/layout/hierarchy1"/>
    <dgm:cxn modelId="{A511C2BA-C712-4BAF-879A-62165318F72D}" type="presParOf" srcId="{A2E5EC1C-7867-42C1-A068-DDCBABB6E5F0}" destId="{2F7EA127-BDCD-4AD6-9406-ADCF74409DCA}" srcOrd="1" destOrd="0" presId="urn:microsoft.com/office/officeart/2005/8/layout/hierarchy1"/>
    <dgm:cxn modelId="{87A39544-47D9-4A44-BB81-21C7A12CEF05}" type="presParOf" srcId="{E5871AC6-2221-4D4D-A140-1518EB42FA3F}" destId="{847FAA62-4AD1-4F65-9678-1820621A8D92}" srcOrd="1" destOrd="0" presId="urn:microsoft.com/office/officeart/2005/8/layout/hierarchy1"/>
    <dgm:cxn modelId="{CD09F38F-3F3F-4836-8CA4-224D80074C6A}" type="presParOf" srcId="{CD7E176D-B78A-4AB9-AAEA-2FADB84DA9E5}" destId="{498FF22B-596C-48A0-B716-6987BAA94009}" srcOrd="4" destOrd="0" presId="urn:microsoft.com/office/officeart/2005/8/layout/hierarchy1"/>
    <dgm:cxn modelId="{765CD5FD-140B-472A-9463-714CEBE336C3}" type="presParOf" srcId="{CD7E176D-B78A-4AB9-AAEA-2FADB84DA9E5}" destId="{B19841AC-9A2B-46E6-8A8C-E7FE481525CE}" srcOrd="5" destOrd="0" presId="urn:microsoft.com/office/officeart/2005/8/layout/hierarchy1"/>
    <dgm:cxn modelId="{84C84889-1AEF-485D-AFDA-2787B6585478}" type="presParOf" srcId="{B19841AC-9A2B-46E6-8A8C-E7FE481525CE}" destId="{C96A7FB5-91B1-416F-86DC-5F6D74D93170}" srcOrd="0" destOrd="0" presId="urn:microsoft.com/office/officeart/2005/8/layout/hierarchy1"/>
    <dgm:cxn modelId="{FD046682-5B91-4AE5-BBB3-407DB7C73F26}" type="presParOf" srcId="{C96A7FB5-91B1-416F-86DC-5F6D74D93170}" destId="{573E6217-3FD3-44FC-971F-89C1C8C0BB1E}" srcOrd="0" destOrd="0" presId="urn:microsoft.com/office/officeart/2005/8/layout/hierarchy1"/>
    <dgm:cxn modelId="{B2DA9FC6-E12C-4948-9D27-67C860BF42BA}" type="presParOf" srcId="{C96A7FB5-91B1-416F-86DC-5F6D74D93170}" destId="{AA626178-BDDA-4E80-8929-3ECFEF2E8717}" srcOrd="1" destOrd="0" presId="urn:microsoft.com/office/officeart/2005/8/layout/hierarchy1"/>
    <dgm:cxn modelId="{A9DCC8B5-AEFD-4754-86A0-D1CF1B62E299}" type="presParOf" srcId="{B19841AC-9A2B-46E6-8A8C-E7FE481525CE}" destId="{1E232EDF-6AE5-41C7-BBC7-9DE4E89CB46A}" srcOrd="1" destOrd="0" presId="urn:microsoft.com/office/officeart/2005/8/layout/hierarchy1"/>
    <dgm:cxn modelId="{1E617E07-61A6-4314-B592-890DC2068C0F}" type="presParOf" srcId="{CD7E176D-B78A-4AB9-AAEA-2FADB84DA9E5}" destId="{FAB07D2B-6521-4C47-83AF-5D5270703B62}" srcOrd="6" destOrd="0" presId="urn:microsoft.com/office/officeart/2005/8/layout/hierarchy1"/>
    <dgm:cxn modelId="{26349ACE-1C4A-4720-A0A8-255B82FC0587}" type="presParOf" srcId="{CD7E176D-B78A-4AB9-AAEA-2FADB84DA9E5}" destId="{41555536-0BC5-4622-892D-028CE2EACCA6}" srcOrd="7" destOrd="0" presId="urn:microsoft.com/office/officeart/2005/8/layout/hierarchy1"/>
    <dgm:cxn modelId="{6AE6B687-DA0C-4238-A954-0929512E2CA8}" type="presParOf" srcId="{41555536-0BC5-4622-892D-028CE2EACCA6}" destId="{B8A6A872-A35D-48E2-944C-A380483B85F0}" srcOrd="0" destOrd="0" presId="urn:microsoft.com/office/officeart/2005/8/layout/hierarchy1"/>
    <dgm:cxn modelId="{8589735F-B93F-4C29-BD19-FE4A772189B6}" type="presParOf" srcId="{B8A6A872-A35D-48E2-944C-A380483B85F0}" destId="{2E43A733-581E-4D0B-AA06-96BE03210BA6}" srcOrd="0" destOrd="0" presId="urn:microsoft.com/office/officeart/2005/8/layout/hierarchy1"/>
    <dgm:cxn modelId="{FBA73080-1CBA-4383-9DDC-C214962F6EDB}" type="presParOf" srcId="{B8A6A872-A35D-48E2-944C-A380483B85F0}" destId="{16327AB3-F05F-4B71-8EF3-4C9AFAE4E46C}" srcOrd="1" destOrd="0" presId="urn:microsoft.com/office/officeart/2005/8/layout/hierarchy1"/>
    <dgm:cxn modelId="{6DBDBA10-74A0-42E0-8479-6D57DB2066F5}" type="presParOf" srcId="{41555536-0BC5-4622-892D-028CE2EACCA6}" destId="{7779FC58-280B-49DA-8519-230C00B5ADB5}" srcOrd="1" destOrd="0" presId="urn:microsoft.com/office/officeart/2005/8/layout/hierarchy1"/>
    <dgm:cxn modelId="{888B9632-1576-41E0-83F2-06103D2BF73D}" type="presParOf" srcId="{644B25D3-2635-4EC5-91BA-9F3FD752AE99}" destId="{9176D407-C103-46D6-84D7-1E2ABCF2C9CB}" srcOrd="2" destOrd="0" presId="urn:microsoft.com/office/officeart/2005/8/layout/hierarchy1"/>
    <dgm:cxn modelId="{29A3552A-4685-4774-A0AC-59F9A0C408D9}" type="presParOf" srcId="{644B25D3-2635-4EC5-91BA-9F3FD752AE99}" destId="{8AF20410-D60B-46B0-A575-AB0646D13AC9}" srcOrd="3" destOrd="0" presId="urn:microsoft.com/office/officeart/2005/8/layout/hierarchy1"/>
    <dgm:cxn modelId="{40E0646F-B610-49B6-BEFE-4CFDF8A342BD}" type="presParOf" srcId="{8AF20410-D60B-46B0-A575-AB0646D13AC9}" destId="{BEDB0DDA-FE65-4ABE-BE75-808101190AFC}" srcOrd="0" destOrd="0" presId="urn:microsoft.com/office/officeart/2005/8/layout/hierarchy1"/>
    <dgm:cxn modelId="{D58DFAC9-DADC-47D0-87DF-A15CE0003F08}" type="presParOf" srcId="{BEDB0DDA-FE65-4ABE-BE75-808101190AFC}" destId="{BA565B5A-B05A-4883-A014-D6CFB5F8815E}" srcOrd="0" destOrd="0" presId="urn:microsoft.com/office/officeart/2005/8/layout/hierarchy1"/>
    <dgm:cxn modelId="{781C44C6-4D44-4F0B-903B-65A6813E2988}" type="presParOf" srcId="{BEDB0DDA-FE65-4ABE-BE75-808101190AFC}" destId="{B55D9C1E-3FED-44B4-99E0-5B36E100835D}" srcOrd="1" destOrd="0" presId="urn:microsoft.com/office/officeart/2005/8/layout/hierarchy1"/>
    <dgm:cxn modelId="{A9E0D503-10DF-4CB5-9F5E-E3E9E3D3C495}" type="presParOf" srcId="{8AF20410-D60B-46B0-A575-AB0646D13AC9}" destId="{1D522D3D-99E4-443E-B453-96D2C76DF289}" srcOrd="1" destOrd="0" presId="urn:microsoft.com/office/officeart/2005/8/layout/hierarchy1"/>
    <dgm:cxn modelId="{299044DA-F5E9-4EC8-828B-A8DA14131A08}" type="presParOf" srcId="{644B25D3-2635-4EC5-91BA-9F3FD752AE99}" destId="{1E790DA0-4CA1-47CB-9813-81FFE1BAD66F}" srcOrd="4" destOrd="0" presId="urn:microsoft.com/office/officeart/2005/8/layout/hierarchy1"/>
    <dgm:cxn modelId="{32B05EB6-95B6-4181-B1F0-3F0B8E6BB457}" type="presParOf" srcId="{644B25D3-2635-4EC5-91BA-9F3FD752AE99}" destId="{B1CC1ED5-0730-471E-BD23-580EC0698174}" srcOrd="5" destOrd="0" presId="urn:microsoft.com/office/officeart/2005/8/layout/hierarchy1"/>
    <dgm:cxn modelId="{CE25D662-B03D-4AFC-B783-72D844D86886}" type="presParOf" srcId="{B1CC1ED5-0730-471E-BD23-580EC0698174}" destId="{F5AAC752-1B2D-428D-8D3E-26A06A876DDF}" srcOrd="0" destOrd="0" presId="urn:microsoft.com/office/officeart/2005/8/layout/hierarchy1"/>
    <dgm:cxn modelId="{8A4B5D21-6E1B-458F-93B9-F45D8044D129}" type="presParOf" srcId="{F5AAC752-1B2D-428D-8D3E-26A06A876DDF}" destId="{4FB01B98-2D68-45F7-ACD4-4CEB6052CBE1}" srcOrd="0" destOrd="0" presId="urn:microsoft.com/office/officeart/2005/8/layout/hierarchy1"/>
    <dgm:cxn modelId="{D4A08E2B-6D48-482D-9091-A10DEF641B14}" type="presParOf" srcId="{F5AAC752-1B2D-428D-8D3E-26A06A876DDF}" destId="{80C3927E-560B-400D-9748-3AA140EFD5EF}" srcOrd="1" destOrd="0" presId="urn:microsoft.com/office/officeart/2005/8/layout/hierarchy1"/>
    <dgm:cxn modelId="{100348AF-4598-475C-BEA4-DE7EC1D180C4}"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ctr" rtl="1"/>
          <a:r>
            <a:rPr lang="en-US" sz="1800" dirty="0" smtClean="0">
              <a:latin typeface="XB Zar" pitchFamily="2" charset="-78"/>
              <a:cs typeface="XB Zar" pitchFamily="2" charset="-78"/>
            </a:rPr>
            <a:t> </a:t>
          </a:r>
          <a:r>
            <a:rPr lang="fa-IR" sz="1800" dirty="0" smtClean="0">
              <a:latin typeface="XB Zar" pitchFamily="2" charset="-78"/>
              <a:cs typeface="XB Zar" pitchFamily="2" charset="-78"/>
            </a:rPr>
            <a:t>بازیابی اطلاعات بین ‌زبانی</a:t>
          </a:r>
          <a:endParaRPr lang="en-US" sz="1800" dirty="0">
            <a:latin typeface="XB Zar" pitchFamily="2" charset="-78"/>
            <a:cs typeface="XB Zar" pitchFamily="2" charset="-78"/>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9525">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nSpc>
              <a:spcPct val="90000"/>
            </a:lnSpc>
          </a:pPr>
          <a:r>
            <a:rPr lang="fa-IR" sz="2000" b="0" dirty="0" smtClean="0">
              <a:solidFill>
                <a:schemeClr val="tx1"/>
              </a:solidFill>
              <a:latin typeface="Calibri" pitchFamily="34" charset="0"/>
              <a:cs typeface="B Traffic" pitchFamily="2" charset="-78"/>
            </a:rPr>
            <a:t>ترجمه     اسناد</a:t>
          </a:r>
          <a:endParaRPr lang="en-US" sz="2000" dirty="0">
            <a:latin typeface="XB Zar" pitchFamily="2" charset="-78"/>
            <a:cs typeface="B Traffic" pitchFamily="2" charset="-78"/>
          </a:endParaRPr>
        </a:p>
      </dgm:t>
    </dgm:pt>
    <dgm:pt modelId="{29EF24D1-1DB3-43FF-B315-762FE68A7889}" type="parTrans" cxnId="{8FA096B3-2E25-45DB-8874-D8DAB3888E61}">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a:ln w="9525">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b="0" dirty="0" smtClean="0">
              <a:solidFill>
                <a:schemeClr val="tx1"/>
              </a:solidFill>
              <a:latin typeface="Calibri" pitchFamily="34" charset="0"/>
              <a:cs typeface="B Traffic" pitchFamily="2" charset="-78"/>
            </a:rPr>
            <a:t>ترجمه اسناد و پرس‌وجو</a:t>
          </a:r>
          <a:endParaRPr lang="en-US" sz="2000" dirty="0">
            <a:latin typeface="Calibri" pitchFamily="34" charset="0"/>
          </a:endParaRPr>
        </a:p>
      </dgm:t>
    </dgm:pt>
    <dgm:pt modelId="{76711154-1277-4607-9A7F-D2418A7FB832}" type="parTrans" cxnId="{1FAFC6EA-8E56-4C55-BA0F-EB8F90C3E304}">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1"/>
          </a:lnRef>
          <a:fillRef idx="1">
            <a:schemeClr val="lt1"/>
          </a:fillRef>
          <a:effectRef idx="0">
            <a:schemeClr val="accent1"/>
          </a:effectRef>
          <a:fontRef idx="minor">
            <a:schemeClr val="dk1"/>
          </a:fontRef>
        </dgm:style>
      </dgm:prSet>
      <dgm:spPr>
        <a:gradFill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gradFill>
        <a:ln w="19050">
          <a:solidFill>
            <a:srgbClr val="92D050"/>
          </a:solid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1900" b="1" dirty="0" smtClean="0">
              <a:solidFill>
                <a:schemeClr val="tx1"/>
              </a:solidFill>
              <a:latin typeface="Calibri" pitchFamily="34" charset="0"/>
              <a:cs typeface="B Traffic" pitchFamily="2" charset="-78"/>
            </a:rPr>
            <a:t>پیکره‌های   تطبیقی</a:t>
          </a:r>
          <a:endParaRPr lang="en-US" sz="1900" b="1" dirty="0" smtClean="0">
            <a:solidFill>
              <a:schemeClr val="tx1"/>
            </a:solidFill>
            <a:latin typeface="Calibri" pitchFamily="34" charset="0"/>
            <a:cs typeface="+mn-cs"/>
          </a:endParaRP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1445780A-8AB2-4703-99E9-3B04D79ADED2}">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b="0" dirty="0" smtClean="0">
              <a:solidFill>
                <a:schemeClr val="tx1"/>
              </a:solidFill>
              <a:latin typeface="Calibri" pitchFamily="34" charset="0"/>
              <a:cs typeface="B Traffic" pitchFamily="2" charset="-78"/>
            </a:rPr>
            <a:t>واژه‌نامه‌ها</a:t>
          </a:r>
          <a:endParaRPr lang="en-US" sz="2000" dirty="0">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EF9CBF24-FFD2-4189-8C65-9D8B6BFFA184}">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b="0" dirty="0" smtClean="0">
              <a:solidFill>
                <a:schemeClr val="tx1"/>
              </a:solidFill>
              <a:latin typeface="Calibri" pitchFamily="34" charset="0"/>
              <a:cs typeface="B Traffic" pitchFamily="2" charset="-78"/>
            </a:rPr>
            <a:t>ماشین‌های  ترجمه</a:t>
          </a:r>
          <a:endParaRPr lang="en-US" sz="2000" dirty="0">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22B13DFD-DD75-4FD9-AF03-2550BC9313F4}">
      <dgm:prSe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dirty="0" smtClean="0">
              <a:solidFill>
                <a:schemeClr val="tx1"/>
              </a:solidFill>
              <a:latin typeface="Calibri" pitchFamily="34" charset="0"/>
              <a:cs typeface="B Traffic" pitchFamily="2" charset="-78"/>
            </a:rPr>
            <a:t>پیکره‌های   موازی</a:t>
          </a:r>
          <a:endParaRPr lang="en-US" sz="2000" dirty="0" smtClean="0">
            <a:solidFill>
              <a:schemeClr val="tx1"/>
            </a:solidFill>
            <a:latin typeface="Calibri" pitchFamily="34" charset="0"/>
            <a:cs typeface="+mn-cs"/>
          </a:endParaRPr>
        </a:p>
      </dgm:t>
    </dgm:pt>
    <dgm:pt modelId="{727D8BE6-E6BA-4240-92BA-B02768C62C0A}" type="parTrans" cxnId="{3D77A499-E527-4197-94F8-81D9C13215F4}">
      <dgm:prSet>
        <dgm:style>
          <a:lnRef idx="3">
            <a:schemeClr val="accent2"/>
          </a:lnRef>
          <a:fillRef idx="0">
            <a:schemeClr val="accent2"/>
          </a:fillRef>
          <a:effectRef idx="2">
            <a:schemeClr val="accent2"/>
          </a:effectRef>
          <a:fontRef idx="minor">
            <a:schemeClr val="tx1"/>
          </a:fontRef>
        </dgm:style>
      </dgm:prSet>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46067378-D57B-4033-8296-75BD82B34F93}">
      <dgm:prSet phldrT="[Text]" custT="1">
        <dgm:style>
          <a:lnRef idx="0">
            <a:schemeClr val="accent5"/>
          </a:lnRef>
          <a:fillRef idx="3">
            <a:schemeClr val="accent5"/>
          </a:fillRef>
          <a:effectRef idx="3">
            <a:schemeClr val="accent5"/>
          </a:effectRef>
          <a:fontRef idx="minor">
            <a:schemeClr val="lt1"/>
          </a:fontRef>
        </dgm:style>
      </dgm:prSet>
      <dgm:spPr>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tileRect/>
        </a:gradFill>
        <a:ln w="12700">
          <a:solidFill>
            <a:srgbClr val="92D050"/>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r>
            <a:rPr lang="fa-IR" sz="2000" b="1" dirty="0" smtClean="0">
              <a:solidFill>
                <a:schemeClr val="tx1"/>
              </a:solidFill>
              <a:latin typeface="Calibri" pitchFamily="34" charset="0"/>
              <a:cs typeface="B Traffic" pitchFamily="2" charset="-78"/>
            </a:rPr>
            <a:t>ترجمه پرس‌وجو</a:t>
          </a:r>
          <a:endParaRPr lang="en-US" sz="2000" b="1" dirty="0">
            <a:latin typeface="Calibri" pitchFamily="34" charset="0"/>
          </a:endParaRPr>
        </a:p>
      </dgm:t>
    </dgm:pt>
    <dgm:pt modelId="{3820BAB2-D005-4472-BA60-6F1A82EA77C1}" type="sibTrans" cxnId="{984B5C41-7053-4C69-8586-B2ED7962F6CC}">
      <dgm:prSet/>
      <dgm:spPr/>
      <dgm:t>
        <a:bodyPr/>
        <a:lstStyle/>
        <a:p>
          <a:endParaRPr lang="en-US"/>
        </a:p>
      </dgm:t>
    </dgm:pt>
    <dgm:pt modelId="{5F2DCD9D-DFF5-4236-8453-07FBB623BB2F}" type="parTrans" cxnId="{984B5C41-7053-4C69-8586-B2ED7962F6CC}">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95B28D39-C874-4C6A-966F-DBD46AF0120A}" type="pres">
      <dgm:prSet presAssocID="{D6E05D33-2669-4FFE-94D6-B90010DACB19}" presName="text" presStyleLbl="fgAcc0" presStyleIdx="0" presStyleCnt="1" custScaleX="111661" custScaleY="119215"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8F1B59CB-0DE0-4B29-ABAB-1A83A18FF526}" type="presOf" srcId="{1445780A-8AB2-4703-99E9-3B04D79ADED2}" destId="{2F7EA127-BDCD-4AD6-9406-ADCF74409DCA}" srcOrd="0" destOrd="0" presId="urn:microsoft.com/office/officeart/2005/8/layout/hierarchy1"/>
    <dgm:cxn modelId="{EBEF5FD8-7D8C-48F9-9FCC-830D49EE2F74}" type="presOf" srcId="{2EAFCDB8-4319-4B1F-8716-89BFF50DBB53}" destId="{874696F6-9A14-474B-AA08-3B910D81AF85}" srcOrd="0" destOrd="0" presId="urn:microsoft.com/office/officeart/2005/8/layout/hierarchy1"/>
    <dgm:cxn modelId="{8FA096B3-2E25-45DB-8874-D8DAB3888E61}" srcId="{D6E05D33-2669-4FFE-94D6-B90010DACB19}" destId="{8232798A-9C9C-4C72-BE08-5F02B833C319}" srcOrd="1" destOrd="0" parTransId="{29EF24D1-1DB3-43FF-B315-762FE68A7889}" sibTransId="{6BCBE56A-33B0-4445-AC68-50DF9647AB7D}"/>
    <dgm:cxn modelId="{C60E6E40-B327-475D-8F1E-943ABD452EAD}" type="presOf" srcId="{8232798A-9C9C-4C72-BE08-5F02B833C319}" destId="{B55D9C1E-3FED-44B4-99E0-5B36E100835D}" srcOrd="0" destOrd="0" presId="urn:microsoft.com/office/officeart/2005/8/layout/hierarchy1"/>
    <dgm:cxn modelId="{B4FDCEC7-A337-4CE3-BB36-08ED6A72CCF3}" srcId="{46067378-D57B-4033-8296-75BD82B34F93}" destId="{1445780A-8AB2-4703-99E9-3B04D79ADED2}" srcOrd="1" destOrd="0" parTransId="{D998EF58-A11D-4687-835A-D82978AA34A6}" sibTransId="{A48876A8-87DC-4580-AA73-73F3B59B5452}"/>
    <dgm:cxn modelId="{68EE21B0-0BC4-400F-84C7-FE8CD6706990}" type="presOf" srcId="{D998EF58-A11D-4687-835A-D82978AA34A6}" destId="{B2115EF4-0716-485D-BC9A-809B1F4B591F}" srcOrd="0" destOrd="0" presId="urn:microsoft.com/office/officeart/2005/8/layout/hierarchy1"/>
    <dgm:cxn modelId="{6F642380-5D2D-4080-85C8-74EFAE2FCA10}" type="presOf" srcId="{1815B43E-0132-4CEA-8814-A4CFF83641AA}" destId="{A3C519BF-65A7-4E37-ACF8-B86734EC7B3B}" srcOrd="0" destOrd="0" presId="urn:microsoft.com/office/officeart/2005/8/layout/hierarchy1"/>
    <dgm:cxn modelId="{3D77A499-E527-4197-94F8-81D9C13215F4}" srcId="{46067378-D57B-4033-8296-75BD82B34F93}" destId="{22B13DFD-DD75-4FD9-AF03-2550BC9313F4}" srcOrd="3" destOrd="0" parTransId="{727D8BE6-E6BA-4240-92BA-B02768C62C0A}" sibTransId="{A3C9ED5F-4054-4289-AA5C-B5221578E988}"/>
    <dgm:cxn modelId="{D3532D83-A62D-41CE-A7FF-FC5EEC5D47C3}" type="presOf" srcId="{D6E05D33-2669-4FFE-94D6-B90010DACB19}" destId="{95B28D39-C874-4C6A-966F-DBD46AF0120A}" srcOrd="0" destOrd="0" presId="urn:microsoft.com/office/officeart/2005/8/layout/hierarchy1"/>
    <dgm:cxn modelId="{011B26F2-CB3A-4BF8-8FE0-9C3F55BDF8BF}" type="presOf" srcId="{C6BFADDB-67D0-46A0-A4AE-C4298003A922}" destId="{498FF22B-596C-48A0-B716-6987BAA94009}" srcOrd="0" destOrd="0" presId="urn:microsoft.com/office/officeart/2005/8/layout/hierarchy1"/>
    <dgm:cxn modelId="{988723A8-3733-4BBC-A2EF-04F18A33E858}" type="presOf" srcId="{5F2DCD9D-DFF5-4236-8453-07FBB623BB2F}" destId="{54408142-0009-4D81-8279-AC17667D8EAC}" srcOrd="0" destOrd="0" presId="urn:microsoft.com/office/officeart/2005/8/layout/hierarchy1"/>
    <dgm:cxn modelId="{D26DF2C1-F71A-4FD0-B577-2B116BED49A7}" type="presOf" srcId="{4984F4AE-73B1-4D09-8E7C-10556E9B277D}" destId="{80C3927E-560B-400D-9748-3AA140EFD5EF}" srcOrd="0" destOrd="0" presId="urn:microsoft.com/office/officeart/2005/8/layout/hierarchy1"/>
    <dgm:cxn modelId="{12B6C674-4858-46A1-BCF2-5BAD759C4653}" type="presOf" srcId="{46067378-D57B-4033-8296-75BD82B34F93}" destId="{3F4ACB63-30EC-4B66-8E86-C31A998CB1C3}" srcOrd="0" destOrd="0" presId="urn:microsoft.com/office/officeart/2005/8/layout/hierarchy1"/>
    <dgm:cxn modelId="{FC3A8C79-901A-47D2-BFAE-64D6406AD1CD}" srcId="{2EAFCDB8-4319-4B1F-8716-89BFF50DBB53}" destId="{D6E05D33-2669-4FFE-94D6-B90010DACB19}" srcOrd="0" destOrd="0" parTransId="{F5225364-5C43-4295-855E-77C69D78D7EC}" sibTransId="{2E933578-EC7F-4D42-90B2-BDD01EA6784E}"/>
    <dgm:cxn modelId="{10FD6B38-458A-459C-87B0-D5008D9AA41E}" type="presOf" srcId="{EF9CBF24-FFD2-4189-8C65-9D8B6BFFA184}" destId="{3A16CDC3-D042-4A0E-96AF-3A520CC8774D}"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DDC8EA39-CEE1-433D-872C-EB86963E7E4C}" type="presOf" srcId="{29EF24D1-1DB3-43FF-B315-762FE68A7889}" destId="{9176D407-C103-46D6-84D7-1E2ABCF2C9CB}" srcOrd="0" destOrd="0" presId="urn:microsoft.com/office/officeart/2005/8/layout/hierarchy1"/>
    <dgm:cxn modelId="{1FAFC6EA-8E56-4C55-BA0F-EB8F90C3E304}" srcId="{D6E05D33-2669-4FFE-94D6-B90010DACB19}" destId="{4984F4AE-73B1-4D09-8E7C-10556E9B277D}" srcOrd="2" destOrd="0" parTransId="{76711154-1277-4607-9A7F-D2418A7FB832}" sibTransId="{04044630-4935-464D-AD1A-93B94F8C6E1D}"/>
    <dgm:cxn modelId="{4060912E-C532-408F-8917-D700520E5D56}" type="presOf" srcId="{76711154-1277-4607-9A7F-D2418A7FB832}" destId="{1E790DA0-4CA1-47CB-9813-81FFE1BAD66F}" srcOrd="0" destOrd="0" presId="urn:microsoft.com/office/officeart/2005/8/layout/hierarchy1"/>
    <dgm:cxn modelId="{287945BC-CDBA-4986-9C4C-D87056D81FF5}" srcId="{46067378-D57B-4033-8296-75BD82B34F93}" destId="{6B76BD40-C7C5-49EC-8241-2939A75FE3E7}" srcOrd="2" destOrd="0" parTransId="{C6BFADDB-67D0-46A0-A4AE-C4298003A922}" sibTransId="{98DE494A-D495-4F42-BCC6-999DFD3B63DB}"/>
    <dgm:cxn modelId="{AD54293E-1E06-46A4-AC86-707DB86C4327}" type="presOf" srcId="{727D8BE6-E6BA-4240-92BA-B02768C62C0A}" destId="{FAB07D2B-6521-4C47-83AF-5D5270703B62}" srcOrd="0" destOrd="0" presId="urn:microsoft.com/office/officeart/2005/8/layout/hierarchy1"/>
    <dgm:cxn modelId="{2AF5FA2F-5402-4F2A-86B5-CFF4B9F21313}" type="presOf" srcId="{6B76BD40-C7C5-49EC-8241-2939A75FE3E7}" destId="{AA626178-BDDA-4E80-8929-3ECFEF2E8717}" srcOrd="0" destOrd="0" presId="urn:microsoft.com/office/officeart/2005/8/layout/hierarchy1"/>
    <dgm:cxn modelId="{228EBCE2-CD48-4897-821A-44EAB137B7A0}" type="presOf" srcId="{22B13DFD-DD75-4FD9-AF03-2550BC9313F4}" destId="{16327AB3-F05F-4B71-8EF3-4C9AFAE4E46C}" srcOrd="0" destOrd="0" presId="urn:microsoft.com/office/officeart/2005/8/layout/hierarchy1"/>
    <dgm:cxn modelId="{AEABB052-AE96-4019-A397-76C15E16AC44}" srcId="{46067378-D57B-4033-8296-75BD82B34F93}" destId="{EF9CBF24-FFD2-4189-8C65-9D8B6BFFA184}" srcOrd="0" destOrd="0" parTransId="{1815B43E-0132-4CEA-8814-A4CFF83641AA}" sibTransId="{D7073051-6BC9-4C4C-AAA7-C8B444A63158}"/>
    <dgm:cxn modelId="{0D43976A-49F4-4839-9E24-3BB1D001F333}" type="presParOf" srcId="{874696F6-9A14-474B-AA08-3B910D81AF85}" destId="{84F7A959-2F22-40B5-BE7A-9EC032576FA8}" srcOrd="0" destOrd="0" presId="urn:microsoft.com/office/officeart/2005/8/layout/hierarchy1"/>
    <dgm:cxn modelId="{37F6683B-D89F-4F00-AD57-9217148B1F95}" type="presParOf" srcId="{84F7A959-2F22-40B5-BE7A-9EC032576FA8}" destId="{90BA0DEB-A7FC-48AE-BFB7-480508AF2440}" srcOrd="0" destOrd="0" presId="urn:microsoft.com/office/officeart/2005/8/layout/hierarchy1"/>
    <dgm:cxn modelId="{E6509B34-1123-4C3D-9693-8FBD3144CCFA}" type="presParOf" srcId="{90BA0DEB-A7FC-48AE-BFB7-480508AF2440}" destId="{17CB7EA5-D2FD-41A5-AA3F-203F4BE24D4B}" srcOrd="0" destOrd="0" presId="urn:microsoft.com/office/officeart/2005/8/layout/hierarchy1"/>
    <dgm:cxn modelId="{4C634DF9-6CCF-4BEF-842C-E8122BC9B5EA}" type="presParOf" srcId="{90BA0DEB-A7FC-48AE-BFB7-480508AF2440}" destId="{95B28D39-C874-4C6A-966F-DBD46AF0120A}" srcOrd="1" destOrd="0" presId="urn:microsoft.com/office/officeart/2005/8/layout/hierarchy1"/>
    <dgm:cxn modelId="{764A01B9-65C2-41FE-BA8B-934453AC57E6}" type="presParOf" srcId="{84F7A959-2F22-40B5-BE7A-9EC032576FA8}" destId="{644B25D3-2635-4EC5-91BA-9F3FD752AE99}" srcOrd="1" destOrd="0" presId="urn:microsoft.com/office/officeart/2005/8/layout/hierarchy1"/>
    <dgm:cxn modelId="{180879E7-17D1-4C33-8B99-A6ABB7804769}" type="presParOf" srcId="{644B25D3-2635-4EC5-91BA-9F3FD752AE99}" destId="{54408142-0009-4D81-8279-AC17667D8EAC}" srcOrd="0" destOrd="0" presId="urn:microsoft.com/office/officeart/2005/8/layout/hierarchy1"/>
    <dgm:cxn modelId="{E9E3F0B6-4F48-46BB-B911-BABA092061C5}" type="presParOf" srcId="{644B25D3-2635-4EC5-91BA-9F3FD752AE99}" destId="{BC012178-1EDC-4A71-8D50-4DE0262F49C7}" srcOrd="1" destOrd="0" presId="urn:microsoft.com/office/officeart/2005/8/layout/hierarchy1"/>
    <dgm:cxn modelId="{28AA06EE-D7BC-44E9-959C-A74180D6E178}" type="presParOf" srcId="{BC012178-1EDC-4A71-8D50-4DE0262F49C7}" destId="{4255279A-59E4-462C-A0A9-1D834CA4648C}" srcOrd="0" destOrd="0" presId="urn:microsoft.com/office/officeart/2005/8/layout/hierarchy1"/>
    <dgm:cxn modelId="{76D57BB2-E9C4-4A0E-8ED5-3426DF6ED500}" type="presParOf" srcId="{4255279A-59E4-462C-A0A9-1D834CA4648C}" destId="{228E4728-2B19-4178-8E6A-33D2F9362413}" srcOrd="0" destOrd="0" presId="urn:microsoft.com/office/officeart/2005/8/layout/hierarchy1"/>
    <dgm:cxn modelId="{8343DEF1-BEC3-4192-9EB5-21E62E34AE6A}" type="presParOf" srcId="{4255279A-59E4-462C-A0A9-1D834CA4648C}" destId="{3F4ACB63-30EC-4B66-8E86-C31A998CB1C3}" srcOrd="1" destOrd="0" presId="urn:microsoft.com/office/officeart/2005/8/layout/hierarchy1"/>
    <dgm:cxn modelId="{33FDD4E8-C2B9-48B4-8CEB-5EE38942AEF9}" type="presParOf" srcId="{BC012178-1EDC-4A71-8D50-4DE0262F49C7}" destId="{CD7E176D-B78A-4AB9-AAEA-2FADB84DA9E5}" srcOrd="1" destOrd="0" presId="urn:microsoft.com/office/officeart/2005/8/layout/hierarchy1"/>
    <dgm:cxn modelId="{6F95DA04-0E74-431B-B5F4-9D53427EB3D9}" type="presParOf" srcId="{CD7E176D-B78A-4AB9-AAEA-2FADB84DA9E5}" destId="{A3C519BF-65A7-4E37-ACF8-B86734EC7B3B}" srcOrd="0" destOrd="0" presId="urn:microsoft.com/office/officeart/2005/8/layout/hierarchy1"/>
    <dgm:cxn modelId="{602FFDFB-4F02-4D5D-83F1-17B696715454}" type="presParOf" srcId="{CD7E176D-B78A-4AB9-AAEA-2FADB84DA9E5}" destId="{D67727C4-E924-469E-B897-6D91F3C25A0F}" srcOrd="1" destOrd="0" presId="urn:microsoft.com/office/officeart/2005/8/layout/hierarchy1"/>
    <dgm:cxn modelId="{9A7A4B4B-38ED-4B18-A267-42F351735897}" type="presParOf" srcId="{D67727C4-E924-469E-B897-6D91F3C25A0F}" destId="{082CD600-C307-472A-9E2D-5188839836C2}" srcOrd="0" destOrd="0" presId="urn:microsoft.com/office/officeart/2005/8/layout/hierarchy1"/>
    <dgm:cxn modelId="{01E4E79D-D8B0-488F-91D7-C2DFDDF55D0E}" type="presParOf" srcId="{082CD600-C307-472A-9E2D-5188839836C2}" destId="{516FF092-2623-43BB-8D15-EB6F89F90768}" srcOrd="0" destOrd="0" presId="urn:microsoft.com/office/officeart/2005/8/layout/hierarchy1"/>
    <dgm:cxn modelId="{430DC423-05CC-457F-99EC-DC965376B347}" type="presParOf" srcId="{082CD600-C307-472A-9E2D-5188839836C2}" destId="{3A16CDC3-D042-4A0E-96AF-3A520CC8774D}" srcOrd="1" destOrd="0" presId="urn:microsoft.com/office/officeart/2005/8/layout/hierarchy1"/>
    <dgm:cxn modelId="{DA89F5E9-2788-4EA3-9FA3-3BAE0CD0C149}" type="presParOf" srcId="{D67727C4-E924-469E-B897-6D91F3C25A0F}" destId="{E0C94299-5C35-438A-839C-46E411AD3D36}" srcOrd="1" destOrd="0" presId="urn:microsoft.com/office/officeart/2005/8/layout/hierarchy1"/>
    <dgm:cxn modelId="{76D4D7AD-2F80-4B98-92E7-F0F60072FE0E}" type="presParOf" srcId="{CD7E176D-B78A-4AB9-AAEA-2FADB84DA9E5}" destId="{B2115EF4-0716-485D-BC9A-809B1F4B591F}" srcOrd="2" destOrd="0" presId="urn:microsoft.com/office/officeart/2005/8/layout/hierarchy1"/>
    <dgm:cxn modelId="{CEA8D6AC-55CA-436C-B6E0-2B30641E98E5}" type="presParOf" srcId="{CD7E176D-B78A-4AB9-AAEA-2FADB84DA9E5}" destId="{E5871AC6-2221-4D4D-A140-1518EB42FA3F}" srcOrd="3" destOrd="0" presId="urn:microsoft.com/office/officeart/2005/8/layout/hierarchy1"/>
    <dgm:cxn modelId="{2166CEB3-E010-47BD-9767-043E10FDD617}" type="presParOf" srcId="{E5871AC6-2221-4D4D-A140-1518EB42FA3F}" destId="{A2E5EC1C-7867-42C1-A068-DDCBABB6E5F0}" srcOrd="0" destOrd="0" presId="urn:microsoft.com/office/officeart/2005/8/layout/hierarchy1"/>
    <dgm:cxn modelId="{E0BCE312-1C0F-4A3A-8697-D3A3473A8BFD}" type="presParOf" srcId="{A2E5EC1C-7867-42C1-A068-DDCBABB6E5F0}" destId="{D6B3D8F8-BE59-4AE2-9503-B258AEA5CB8F}" srcOrd="0" destOrd="0" presId="urn:microsoft.com/office/officeart/2005/8/layout/hierarchy1"/>
    <dgm:cxn modelId="{FD38A4C5-9AD2-4389-87DE-BC7FB0DF0203}" type="presParOf" srcId="{A2E5EC1C-7867-42C1-A068-DDCBABB6E5F0}" destId="{2F7EA127-BDCD-4AD6-9406-ADCF74409DCA}" srcOrd="1" destOrd="0" presId="urn:microsoft.com/office/officeart/2005/8/layout/hierarchy1"/>
    <dgm:cxn modelId="{E2A24C87-690D-4EC4-B9BE-5D8E2A72F2CA}" type="presParOf" srcId="{E5871AC6-2221-4D4D-A140-1518EB42FA3F}" destId="{847FAA62-4AD1-4F65-9678-1820621A8D92}" srcOrd="1" destOrd="0" presId="urn:microsoft.com/office/officeart/2005/8/layout/hierarchy1"/>
    <dgm:cxn modelId="{B3DCBC55-551A-4C31-8297-33D9B20D1373}" type="presParOf" srcId="{CD7E176D-B78A-4AB9-AAEA-2FADB84DA9E5}" destId="{498FF22B-596C-48A0-B716-6987BAA94009}" srcOrd="4" destOrd="0" presId="urn:microsoft.com/office/officeart/2005/8/layout/hierarchy1"/>
    <dgm:cxn modelId="{3D5C659F-B453-4DC4-93B4-4E4DEA2F74AB}" type="presParOf" srcId="{CD7E176D-B78A-4AB9-AAEA-2FADB84DA9E5}" destId="{B19841AC-9A2B-46E6-8A8C-E7FE481525CE}" srcOrd="5" destOrd="0" presId="urn:microsoft.com/office/officeart/2005/8/layout/hierarchy1"/>
    <dgm:cxn modelId="{8F5925DE-5CFE-4C31-A90E-5B0876893117}" type="presParOf" srcId="{B19841AC-9A2B-46E6-8A8C-E7FE481525CE}" destId="{C96A7FB5-91B1-416F-86DC-5F6D74D93170}" srcOrd="0" destOrd="0" presId="urn:microsoft.com/office/officeart/2005/8/layout/hierarchy1"/>
    <dgm:cxn modelId="{9C41DBFC-7FED-4E40-923A-8FBF32602269}" type="presParOf" srcId="{C96A7FB5-91B1-416F-86DC-5F6D74D93170}" destId="{573E6217-3FD3-44FC-971F-89C1C8C0BB1E}" srcOrd="0" destOrd="0" presId="urn:microsoft.com/office/officeart/2005/8/layout/hierarchy1"/>
    <dgm:cxn modelId="{80FD4D2D-516D-4254-8E0D-92BB0B89A6CC}" type="presParOf" srcId="{C96A7FB5-91B1-416F-86DC-5F6D74D93170}" destId="{AA626178-BDDA-4E80-8929-3ECFEF2E8717}" srcOrd="1" destOrd="0" presId="urn:microsoft.com/office/officeart/2005/8/layout/hierarchy1"/>
    <dgm:cxn modelId="{E9B0E6E8-5129-4F2E-8479-D47F84FFC9CC}" type="presParOf" srcId="{B19841AC-9A2B-46E6-8A8C-E7FE481525CE}" destId="{1E232EDF-6AE5-41C7-BBC7-9DE4E89CB46A}" srcOrd="1" destOrd="0" presId="urn:microsoft.com/office/officeart/2005/8/layout/hierarchy1"/>
    <dgm:cxn modelId="{7938EBB4-ED95-4DA6-9BFE-B5E8928355F3}" type="presParOf" srcId="{CD7E176D-B78A-4AB9-AAEA-2FADB84DA9E5}" destId="{FAB07D2B-6521-4C47-83AF-5D5270703B62}" srcOrd="6" destOrd="0" presId="urn:microsoft.com/office/officeart/2005/8/layout/hierarchy1"/>
    <dgm:cxn modelId="{6AA39B08-C1BA-4B84-A412-C8AB4B2C5F53}" type="presParOf" srcId="{CD7E176D-B78A-4AB9-AAEA-2FADB84DA9E5}" destId="{41555536-0BC5-4622-892D-028CE2EACCA6}" srcOrd="7" destOrd="0" presId="urn:microsoft.com/office/officeart/2005/8/layout/hierarchy1"/>
    <dgm:cxn modelId="{AFD2D57E-4F4E-4C9F-B89A-CD927467EEB7}" type="presParOf" srcId="{41555536-0BC5-4622-892D-028CE2EACCA6}" destId="{B8A6A872-A35D-48E2-944C-A380483B85F0}" srcOrd="0" destOrd="0" presId="urn:microsoft.com/office/officeart/2005/8/layout/hierarchy1"/>
    <dgm:cxn modelId="{D95133DB-D68D-4FDF-BC89-6CA70616B4CF}" type="presParOf" srcId="{B8A6A872-A35D-48E2-944C-A380483B85F0}" destId="{2E43A733-581E-4D0B-AA06-96BE03210BA6}" srcOrd="0" destOrd="0" presId="urn:microsoft.com/office/officeart/2005/8/layout/hierarchy1"/>
    <dgm:cxn modelId="{2CAB0D87-EC70-48CF-BFB0-E311CB98D2AE}" type="presParOf" srcId="{B8A6A872-A35D-48E2-944C-A380483B85F0}" destId="{16327AB3-F05F-4B71-8EF3-4C9AFAE4E46C}" srcOrd="1" destOrd="0" presId="urn:microsoft.com/office/officeart/2005/8/layout/hierarchy1"/>
    <dgm:cxn modelId="{C7C5CAF9-AD1E-45F4-B176-17AA7947F4FD}" type="presParOf" srcId="{41555536-0BC5-4622-892D-028CE2EACCA6}" destId="{7779FC58-280B-49DA-8519-230C00B5ADB5}" srcOrd="1" destOrd="0" presId="urn:microsoft.com/office/officeart/2005/8/layout/hierarchy1"/>
    <dgm:cxn modelId="{79FABCF8-F270-4181-8C5C-05D9CF8A325B}" type="presParOf" srcId="{644B25D3-2635-4EC5-91BA-9F3FD752AE99}" destId="{9176D407-C103-46D6-84D7-1E2ABCF2C9CB}" srcOrd="2" destOrd="0" presId="urn:microsoft.com/office/officeart/2005/8/layout/hierarchy1"/>
    <dgm:cxn modelId="{F0C94169-C2C8-4428-B935-AD3954048696}" type="presParOf" srcId="{644B25D3-2635-4EC5-91BA-9F3FD752AE99}" destId="{8AF20410-D60B-46B0-A575-AB0646D13AC9}" srcOrd="3" destOrd="0" presId="urn:microsoft.com/office/officeart/2005/8/layout/hierarchy1"/>
    <dgm:cxn modelId="{2D3380A6-AD4B-4D04-ABEE-2F5C9B75645C}" type="presParOf" srcId="{8AF20410-D60B-46B0-A575-AB0646D13AC9}" destId="{BEDB0DDA-FE65-4ABE-BE75-808101190AFC}" srcOrd="0" destOrd="0" presId="urn:microsoft.com/office/officeart/2005/8/layout/hierarchy1"/>
    <dgm:cxn modelId="{0423F655-F848-4396-ADEF-886E0D2A9EFF}" type="presParOf" srcId="{BEDB0DDA-FE65-4ABE-BE75-808101190AFC}" destId="{BA565B5A-B05A-4883-A014-D6CFB5F8815E}" srcOrd="0" destOrd="0" presId="urn:microsoft.com/office/officeart/2005/8/layout/hierarchy1"/>
    <dgm:cxn modelId="{68B04B17-B0FB-416F-A484-FB41A2ED4CBC}" type="presParOf" srcId="{BEDB0DDA-FE65-4ABE-BE75-808101190AFC}" destId="{B55D9C1E-3FED-44B4-99E0-5B36E100835D}" srcOrd="1" destOrd="0" presId="urn:microsoft.com/office/officeart/2005/8/layout/hierarchy1"/>
    <dgm:cxn modelId="{5F31E846-2759-4954-AB3A-BE4834F78141}" type="presParOf" srcId="{8AF20410-D60B-46B0-A575-AB0646D13AC9}" destId="{1D522D3D-99E4-443E-B453-96D2C76DF289}" srcOrd="1" destOrd="0" presId="urn:microsoft.com/office/officeart/2005/8/layout/hierarchy1"/>
    <dgm:cxn modelId="{9B5DC532-50E0-4EC9-9A1D-256770F226F6}" type="presParOf" srcId="{644B25D3-2635-4EC5-91BA-9F3FD752AE99}" destId="{1E790DA0-4CA1-47CB-9813-81FFE1BAD66F}" srcOrd="4" destOrd="0" presId="urn:microsoft.com/office/officeart/2005/8/layout/hierarchy1"/>
    <dgm:cxn modelId="{FA0908ED-861C-40C2-85A3-8DAA326CF2D1}" type="presParOf" srcId="{644B25D3-2635-4EC5-91BA-9F3FD752AE99}" destId="{B1CC1ED5-0730-471E-BD23-580EC0698174}" srcOrd="5" destOrd="0" presId="urn:microsoft.com/office/officeart/2005/8/layout/hierarchy1"/>
    <dgm:cxn modelId="{B998CC39-188F-4239-A169-DC87D262376A}" type="presParOf" srcId="{B1CC1ED5-0730-471E-BD23-580EC0698174}" destId="{F5AAC752-1B2D-428D-8D3E-26A06A876DDF}" srcOrd="0" destOrd="0" presId="urn:microsoft.com/office/officeart/2005/8/layout/hierarchy1"/>
    <dgm:cxn modelId="{7B822598-C291-44C1-8C19-6DEB207D1267}" type="presParOf" srcId="{F5AAC752-1B2D-428D-8D3E-26A06A876DDF}" destId="{4FB01B98-2D68-45F7-ACD4-4CEB6052CBE1}" srcOrd="0" destOrd="0" presId="urn:microsoft.com/office/officeart/2005/8/layout/hierarchy1"/>
    <dgm:cxn modelId="{E9DEC603-C68D-4113-A308-C7110581B723}" type="presParOf" srcId="{F5AAC752-1B2D-428D-8D3E-26A06A876DDF}" destId="{80C3927E-560B-400D-9748-3AA140EFD5EF}" srcOrd="1" destOrd="0" presId="urn:microsoft.com/office/officeart/2005/8/layout/hierarchy1"/>
    <dgm:cxn modelId="{DDB8CFD3-9B70-4E9A-8ED7-10220E3BC316}"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90DA0-4CA1-47CB-9813-81FFE1BAD66F}">
      <dsp:nvSpPr>
        <dsp:cNvPr id="0" name=""/>
        <dsp:cNvSpPr/>
      </dsp:nvSpPr>
      <dsp:spPr>
        <a:xfrm>
          <a:off x="4093213" y="1205296"/>
          <a:ext cx="2551966" cy="515046"/>
        </a:xfrm>
        <a:custGeom>
          <a:avLst/>
          <a:gdLst/>
          <a:ahLst/>
          <a:cxnLst/>
          <a:rect l="0" t="0" r="0" b="0"/>
          <a:pathLst>
            <a:path>
              <a:moveTo>
                <a:pt x="0" y="0"/>
              </a:moveTo>
              <a:lnTo>
                <a:pt x="0" y="374972"/>
              </a:lnTo>
              <a:lnTo>
                <a:pt x="2551966" y="374972"/>
              </a:lnTo>
              <a:lnTo>
                <a:pt x="2551966" y="515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6D407-C103-46D6-84D7-1E2ABCF2C9CB}">
      <dsp:nvSpPr>
        <dsp:cNvPr id="0" name=""/>
        <dsp:cNvSpPr/>
      </dsp:nvSpPr>
      <dsp:spPr>
        <a:xfrm>
          <a:off x="1659824" y="1205296"/>
          <a:ext cx="2433389" cy="515046"/>
        </a:xfrm>
        <a:custGeom>
          <a:avLst/>
          <a:gdLst/>
          <a:ahLst/>
          <a:cxnLst/>
          <a:rect l="0" t="0" r="0" b="0"/>
          <a:pathLst>
            <a:path>
              <a:moveTo>
                <a:pt x="2433389" y="0"/>
              </a:moveTo>
              <a:lnTo>
                <a:pt x="2433389" y="374972"/>
              </a:lnTo>
              <a:lnTo>
                <a:pt x="0" y="374972"/>
              </a:lnTo>
              <a:lnTo>
                <a:pt x="0" y="515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B07D2B-6521-4C47-83AF-5D5270703B62}">
      <dsp:nvSpPr>
        <dsp:cNvPr id="0" name=""/>
        <dsp:cNvSpPr/>
      </dsp:nvSpPr>
      <dsp:spPr>
        <a:xfrm>
          <a:off x="4093890" y="2680489"/>
          <a:ext cx="1066130" cy="1076559"/>
        </a:xfrm>
        <a:custGeom>
          <a:avLst/>
          <a:gdLst/>
          <a:ahLst/>
          <a:cxnLst/>
          <a:rect l="0" t="0" r="0" b="0"/>
          <a:pathLst>
            <a:path>
              <a:moveTo>
                <a:pt x="0" y="0"/>
              </a:moveTo>
              <a:lnTo>
                <a:pt x="0" y="936485"/>
              </a:lnTo>
              <a:lnTo>
                <a:pt x="1066130" y="936485"/>
              </a:lnTo>
              <a:lnTo>
                <a:pt x="1066130" y="10765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FF22B-596C-48A0-B716-6987BAA94009}">
      <dsp:nvSpPr>
        <dsp:cNvPr id="0" name=""/>
        <dsp:cNvSpPr/>
      </dsp:nvSpPr>
      <dsp:spPr>
        <a:xfrm>
          <a:off x="4093890" y="2680489"/>
          <a:ext cx="3135477" cy="1076559"/>
        </a:xfrm>
        <a:custGeom>
          <a:avLst/>
          <a:gdLst/>
          <a:ahLst/>
          <a:cxnLst/>
          <a:rect l="0" t="0" r="0" b="0"/>
          <a:pathLst>
            <a:path>
              <a:moveTo>
                <a:pt x="0" y="0"/>
              </a:moveTo>
              <a:lnTo>
                <a:pt x="0" y="936485"/>
              </a:lnTo>
              <a:lnTo>
                <a:pt x="3135477" y="936485"/>
              </a:lnTo>
              <a:lnTo>
                <a:pt x="3135477" y="10765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115EF4-0716-485D-BC9A-809B1F4B591F}">
      <dsp:nvSpPr>
        <dsp:cNvPr id="0" name=""/>
        <dsp:cNvSpPr/>
      </dsp:nvSpPr>
      <dsp:spPr>
        <a:xfrm>
          <a:off x="3026417" y="2680489"/>
          <a:ext cx="1067472" cy="1072546"/>
        </a:xfrm>
        <a:custGeom>
          <a:avLst/>
          <a:gdLst/>
          <a:ahLst/>
          <a:cxnLst/>
          <a:rect l="0" t="0" r="0" b="0"/>
          <a:pathLst>
            <a:path>
              <a:moveTo>
                <a:pt x="1067472" y="0"/>
              </a:moveTo>
              <a:lnTo>
                <a:pt x="1067472" y="932472"/>
              </a:lnTo>
              <a:lnTo>
                <a:pt x="0" y="932472"/>
              </a:lnTo>
              <a:lnTo>
                <a:pt x="0" y="10725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C519BF-65A7-4E37-ACF8-B86734EC7B3B}">
      <dsp:nvSpPr>
        <dsp:cNvPr id="0" name=""/>
        <dsp:cNvSpPr/>
      </dsp:nvSpPr>
      <dsp:spPr>
        <a:xfrm>
          <a:off x="908421" y="2680489"/>
          <a:ext cx="3185468" cy="1072546"/>
        </a:xfrm>
        <a:custGeom>
          <a:avLst/>
          <a:gdLst/>
          <a:ahLst/>
          <a:cxnLst/>
          <a:rect l="0" t="0" r="0" b="0"/>
          <a:pathLst>
            <a:path>
              <a:moveTo>
                <a:pt x="3185468" y="0"/>
              </a:moveTo>
              <a:lnTo>
                <a:pt x="3185468" y="932472"/>
              </a:lnTo>
              <a:lnTo>
                <a:pt x="0" y="932472"/>
              </a:lnTo>
              <a:lnTo>
                <a:pt x="0" y="10725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408142-0009-4D81-8279-AC17667D8EAC}">
      <dsp:nvSpPr>
        <dsp:cNvPr id="0" name=""/>
        <dsp:cNvSpPr/>
      </dsp:nvSpPr>
      <dsp:spPr>
        <a:xfrm>
          <a:off x="4047493" y="1205296"/>
          <a:ext cx="91440" cy="515046"/>
        </a:xfrm>
        <a:custGeom>
          <a:avLst/>
          <a:gdLst/>
          <a:ahLst/>
          <a:cxnLst/>
          <a:rect l="0" t="0" r="0" b="0"/>
          <a:pathLst>
            <a:path>
              <a:moveTo>
                <a:pt x="45720" y="0"/>
              </a:moveTo>
              <a:lnTo>
                <a:pt x="45720" y="374972"/>
              </a:lnTo>
              <a:lnTo>
                <a:pt x="46397" y="374972"/>
              </a:lnTo>
              <a:lnTo>
                <a:pt x="46397" y="515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B7EA5-D2FD-41A5-AA3F-203F4BE24D4B}">
      <dsp:nvSpPr>
        <dsp:cNvPr id="0" name=""/>
        <dsp:cNvSpPr/>
      </dsp:nvSpPr>
      <dsp:spPr>
        <a:xfrm>
          <a:off x="3337192" y="245149"/>
          <a:ext cx="1512041" cy="9601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B28D39-C874-4C6A-966F-DBD46AF0120A}">
      <dsp:nvSpPr>
        <dsp:cNvPr id="0" name=""/>
        <dsp:cNvSpPr/>
      </dsp:nvSpPr>
      <dsp:spPr>
        <a:xfrm>
          <a:off x="3505196" y="404754"/>
          <a:ext cx="1512041" cy="960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CLIR</a:t>
          </a:r>
          <a:endParaRPr lang="en-US" sz="2000" kern="1200" dirty="0">
            <a:latin typeface="Calibri" pitchFamily="34" charset="0"/>
          </a:endParaRPr>
        </a:p>
      </dsp:txBody>
      <dsp:txXfrm>
        <a:off x="3505196" y="404754"/>
        <a:ext cx="1512041" cy="960146"/>
      </dsp:txXfrm>
    </dsp:sp>
    <dsp:sp modelId="{228E4728-2B19-4178-8E6A-33D2F9362413}">
      <dsp:nvSpPr>
        <dsp:cNvPr id="0" name=""/>
        <dsp:cNvSpPr/>
      </dsp:nvSpPr>
      <dsp:spPr>
        <a:xfrm>
          <a:off x="3337869" y="1720342"/>
          <a:ext cx="1512041" cy="9601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4ACB63-30EC-4B66-8E86-C31A998CB1C3}">
      <dsp:nvSpPr>
        <dsp:cNvPr id="0" name=""/>
        <dsp:cNvSpPr/>
      </dsp:nvSpPr>
      <dsp:spPr>
        <a:xfrm>
          <a:off x="3505874" y="1879947"/>
          <a:ext cx="1512041" cy="96014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mn-cs"/>
            </a:rPr>
            <a:t>Query </a:t>
          </a:r>
        </a:p>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mn-cs"/>
            </a:rPr>
            <a:t>translation</a:t>
          </a:r>
          <a:endParaRPr lang="en-US" sz="2000" b="1" kern="1200" dirty="0">
            <a:latin typeface="Calibri" pitchFamily="34" charset="0"/>
          </a:endParaRPr>
        </a:p>
      </dsp:txBody>
      <dsp:txXfrm>
        <a:off x="3505874" y="1879947"/>
        <a:ext cx="1512041" cy="960146"/>
      </dsp:txXfrm>
    </dsp:sp>
    <dsp:sp modelId="{516FF092-2623-43BB-8D15-EB6F89F90768}">
      <dsp:nvSpPr>
        <dsp:cNvPr id="0" name=""/>
        <dsp:cNvSpPr/>
      </dsp:nvSpPr>
      <dsp:spPr>
        <a:xfrm>
          <a:off x="152400" y="3753035"/>
          <a:ext cx="1512041" cy="9601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16CDC3-D042-4A0E-96AF-3A520CC8774D}">
      <dsp:nvSpPr>
        <dsp:cNvPr id="0" name=""/>
        <dsp:cNvSpPr/>
      </dsp:nvSpPr>
      <dsp:spPr>
        <a:xfrm>
          <a:off x="320405" y="3912639"/>
          <a:ext cx="1512041" cy="960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Machine</a:t>
          </a:r>
        </a:p>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translation</a:t>
          </a:r>
          <a:endParaRPr lang="en-US" sz="2000" kern="1200" dirty="0">
            <a:latin typeface="Calibri" pitchFamily="34" charset="0"/>
          </a:endParaRPr>
        </a:p>
      </dsp:txBody>
      <dsp:txXfrm>
        <a:off x="320405" y="3912639"/>
        <a:ext cx="1512041" cy="960146"/>
      </dsp:txXfrm>
    </dsp:sp>
    <dsp:sp modelId="{D6B3D8F8-BE59-4AE2-9503-B258AEA5CB8F}">
      <dsp:nvSpPr>
        <dsp:cNvPr id="0" name=""/>
        <dsp:cNvSpPr/>
      </dsp:nvSpPr>
      <dsp:spPr>
        <a:xfrm>
          <a:off x="2270396" y="3753035"/>
          <a:ext cx="1512041" cy="9601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F7EA127-BDCD-4AD6-9406-ADCF74409DCA}">
      <dsp:nvSpPr>
        <dsp:cNvPr id="0" name=""/>
        <dsp:cNvSpPr/>
      </dsp:nvSpPr>
      <dsp:spPr>
        <a:xfrm>
          <a:off x="2438401" y="3912639"/>
          <a:ext cx="1512041" cy="960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Dictionary</a:t>
          </a:r>
        </a:p>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based</a:t>
          </a:r>
          <a:endParaRPr lang="en-US" sz="2000" kern="1200" dirty="0">
            <a:latin typeface="Calibri" pitchFamily="34" charset="0"/>
          </a:endParaRPr>
        </a:p>
      </dsp:txBody>
      <dsp:txXfrm>
        <a:off x="2438401" y="3912639"/>
        <a:ext cx="1512041" cy="960146"/>
      </dsp:txXfrm>
    </dsp:sp>
    <dsp:sp modelId="{573E6217-3FD3-44FC-971F-89C1C8C0BB1E}">
      <dsp:nvSpPr>
        <dsp:cNvPr id="0" name=""/>
        <dsp:cNvSpPr/>
      </dsp:nvSpPr>
      <dsp:spPr>
        <a:xfrm>
          <a:off x="6473346" y="3757048"/>
          <a:ext cx="1512041" cy="9601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626178-BDDA-4E80-8929-3ECFEF2E8717}">
      <dsp:nvSpPr>
        <dsp:cNvPr id="0" name=""/>
        <dsp:cNvSpPr/>
      </dsp:nvSpPr>
      <dsp:spPr>
        <a:xfrm>
          <a:off x="6641351" y="3916653"/>
          <a:ext cx="1512041" cy="960146"/>
        </a:xfrm>
        <a:prstGeom prst="roundRect">
          <a:avLst>
            <a:gd name="adj" fmla="val 10000"/>
          </a:avLst>
        </a:prstGeom>
        <a:solidFill>
          <a:schemeClr val="lt1"/>
        </a:solidFill>
        <a:ln w="31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dirty="0" smtClean="0">
              <a:solidFill>
                <a:schemeClr val="tx1"/>
              </a:solidFill>
              <a:latin typeface="Calibri" pitchFamily="34" charset="0"/>
              <a:cs typeface="+mn-cs"/>
            </a:rPr>
            <a:t>Comparable Corpora</a:t>
          </a:r>
        </a:p>
      </dsp:txBody>
      <dsp:txXfrm>
        <a:off x="6641351" y="3916653"/>
        <a:ext cx="1512041" cy="960146"/>
      </dsp:txXfrm>
    </dsp:sp>
    <dsp:sp modelId="{2E43A733-581E-4D0B-AA06-96BE03210BA6}">
      <dsp:nvSpPr>
        <dsp:cNvPr id="0" name=""/>
        <dsp:cNvSpPr/>
      </dsp:nvSpPr>
      <dsp:spPr>
        <a:xfrm>
          <a:off x="4403999" y="3757048"/>
          <a:ext cx="1512041" cy="9601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327AB3-F05F-4B71-8EF3-4C9AFAE4E46C}">
      <dsp:nvSpPr>
        <dsp:cNvPr id="0" name=""/>
        <dsp:cNvSpPr/>
      </dsp:nvSpPr>
      <dsp:spPr>
        <a:xfrm>
          <a:off x="4572004" y="3916653"/>
          <a:ext cx="1512041" cy="960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Parallel Corpora</a:t>
          </a:r>
        </a:p>
      </dsp:txBody>
      <dsp:txXfrm>
        <a:off x="4572004" y="3916653"/>
        <a:ext cx="1512041" cy="960146"/>
      </dsp:txXfrm>
    </dsp:sp>
    <dsp:sp modelId="{BA565B5A-B05A-4883-A014-D6CFB5F8815E}">
      <dsp:nvSpPr>
        <dsp:cNvPr id="0" name=""/>
        <dsp:cNvSpPr/>
      </dsp:nvSpPr>
      <dsp:spPr>
        <a:xfrm>
          <a:off x="903803" y="1720342"/>
          <a:ext cx="1512041" cy="9601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5D9C1E-3FED-44B4-99E0-5B36E100835D}">
      <dsp:nvSpPr>
        <dsp:cNvPr id="0" name=""/>
        <dsp:cNvSpPr/>
      </dsp:nvSpPr>
      <dsp:spPr>
        <a:xfrm>
          <a:off x="1071807" y="1879947"/>
          <a:ext cx="1512041" cy="960146"/>
        </a:xfrm>
        <a:prstGeom prst="roundRect">
          <a:avLst>
            <a:gd name="adj" fmla="val 10000"/>
          </a:avLst>
        </a:prstGeom>
        <a:solidFill>
          <a:schemeClr val="lt1"/>
        </a:solidFill>
        <a:ln w="63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Document</a:t>
          </a:r>
        </a:p>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translation</a:t>
          </a:r>
          <a:endParaRPr lang="en-US" sz="2000" b="0" kern="1200" dirty="0">
            <a:latin typeface="Calibri" pitchFamily="34" charset="0"/>
          </a:endParaRPr>
        </a:p>
      </dsp:txBody>
      <dsp:txXfrm>
        <a:off x="1071807" y="1879947"/>
        <a:ext cx="1512041" cy="960146"/>
      </dsp:txXfrm>
    </dsp:sp>
    <dsp:sp modelId="{4FB01B98-2D68-45F7-ACD4-4CEB6052CBE1}">
      <dsp:nvSpPr>
        <dsp:cNvPr id="0" name=""/>
        <dsp:cNvSpPr/>
      </dsp:nvSpPr>
      <dsp:spPr>
        <a:xfrm>
          <a:off x="5889159" y="1720342"/>
          <a:ext cx="1512041" cy="9601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C3927E-560B-400D-9748-3AA140EFD5EF}">
      <dsp:nvSpPr>
        <dsp:cNvPr id="0" name=""/>
        <dsp:cNvSpPr/>
      </dsp:nvSpPr>
      <dsp:spPr>
        <a:xfrm>
          <a:off x="6057163" y="1879947"/>
          <a:ext cx="1512041" cy="960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Query &amp; Document</a:t>
          </a:r>
        </a:p>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translation</a:t>
          </a:r>
          <a:endParaRPr lang="en-US" sz="2000" kern="1200" dirty="0">
            <a:latin typeface="Calibri" pitchFamily="34" charset="0"/>
          </a:endParaRPr>
        </a:p>
      </dsp:txBody>
      <dsp:txXfrm>
        <a:off x="6057163" y="1879947"/>
        <a:ext cx="1512041" cy="9601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90DA0-4CA1-47CB-9813-81FFE1BAD66F}">
      <dsp:nvSpPr>
        <dsp:cNvPr id="0" name=""/>
        <dsp:cNvSpPr/>
      </dsp:nvSpPr>
      <dsp:spPr>
        <a:xfrm>
          <a:off x="3901941" y="1257650"/>
          <a:ext cx="2432716" cy="490979"/>
        </a:xfrm>
        <a:custGeom>
          <a:avLst/>
          <a:gdLst/>
          <a:ahLst/>
          <a:cxnLst/>
          <a:rect l="0" t="0" r="0" b="0"/>
          <a:pathLst>
            <a:path>
              <a:moveTo>
                <a:pt x="0" y="0"/>
              </a:moveTo>
              <a:lnTo>
                <a:pt x="0" y="357450"/>
              </a:lnTo>
              <a:lnTo>
                <a:pt x="2432716" y="357450"/>
              </a:lnTo>
              <a:lnTo>
                <a:pt x="2432716" y="49097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9176D407-C103-46D6-84D7-1E2ABCF2C9CB}">
      <dsp:nvSpPr>
        <dsp:cNvPr id="0" name=""/>
        <dsp:cNvSpPr/>
      </dsp:nvSpPr>
      <dsp:spPr>
        <a:xfrm>
          <a:off x="1582262" y="1257650"/>
          <a:ext cx="2319679" cy="490979"/>
        </a:xfrm>
        <a:custGeom>
          <a:avLst/>
          <a:gdLst/>
          <a:ahLst/>
          <a:cxnLst/>
          <a:rect l="0" t="0" r="0" b="0"/>
          <a:pathLst>
            <a:path>
              <a:moveTo>
                <a:pt x="2319679" y="0"/>
              </a:moveTo>
              <a:lnTo>
                <a:pt x="2319679" y="357450"/>
              </a:lnTo>
              <a:lnTo>
                <a:pt x="0" y="357450"/>
              </a:lnTo>
              <a:lnTo>
                <a:pt x="0" y="49097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FAB07D2B-6521-4C47-83AF-5D5270703B62}">
      <dsp:nvSpPr>
        <dsp:cNvPr id="0" name=""/>
        <dsp:cNvSpPr/>
      </dsp:nvSpPr>
      <dsp:spPr>
        <a:xfrm>
          <a:off x="3902586" y="2663909"/>
          <a:ext cx="1016311" cy="1026253"/>
        </a:xfrm>
        <a:custGeom>
          <a:avLst/>
          <a:gdLst/>
          <a:ahLst/>
          <a:cxnLst/>
          <a:rect l="0" t="0" r="0" b="0"/>
          <a:pathLst>
            <a:path>
              <a:moveTo>
                <a:pt x="0" y="0"/>
              </a:moveTo>
              <a:lnTo>
                <a:pt x="0" y="892724"/>
              </a:lnTo>
              <a:lnTo>
                <a:pt x="1016311" y="892724"/>
              </a:lnTo>
              <a:lnTo>
                <a:pt x="1016311" y="1026253"/>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98FF22B-596C-48A0-B716-6987BAA94009}">
      <dsp:nvSpPr>
        <dsp:cNvPr id="0" name=""/>
        <dsp:cNvSpPr/>
      </dsp:nvSpPr>
      <dsp:spPr>
        <a:xfrm>
          <a:off x="3902586" y="2663909"/>
          <a:ext cx="2988959" cy="1026253"/>
        </a:xfrm>
        <a:custGeom>
          <a:avLst/>
          <a:gdLst/>
          <a:ahLst/>
          <a:cxnLst/>
          <a:rect l="0" t="0" r="0" b="0"/>
          <a:pathLst>
            <a:path>
              <a:moveTo>
                <a:pt x="0" y="0"/>
              </a:moveTo>
              <a:lnTo>
                <a:pt x="0" y="892724"/>
              </a:lnTo>
              <a:lnTo>
                <a:pt x="2988959" y="892724"/>
              </a:lnTo>
              <a:lnTo>
                <a:pt x="2988959" y="1026253"/>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B2115EF4-0716-485D-BC9A-809B1F4B591F}">
      <dsp:nvSpPr>
        <dsp:cNvPr id="0" name=""/>
        <dsp:cNvSpPr/>
      </dsp:nvSpPr>
      <dsp:spPr>
        <a:xfrm>
          <a:off x="2884996" y="2663909"/>
          <a:ext cx="1017590" cy="1022427"/>
        </a:xfrm>
        <a:custGeom>
          <a:avLst/>
          <a:gdLst/>
          <a:ahLst/>
          <a:cxnLst/>
          <a:rect l="0" t="0" r="0" b="0"/>
          <a:pathLst>
            <a:path>
              <a:moveTo>
                <a:pt x="1017590" y="0"/>
              </a:moveTo>
              <a:lnTo>
                <a:pt x="1017590" y="888898"/>
              </a:lnTo>
              <a:lnTo>
                <a:pt x="0" y="888898"/>
              </a:lnTo>
              <a:lnTo>
                <a:pt x="0" y="102242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3C519BF-65A7-4E37-ACF8-B86734EC7B3B}">
      <dsp:nvSpPr>
        <dsp:cNvPr id="0" name=""/>
        <dsp:cNvSpPr/>
      </dsp:nvSpPr>
      <dsp:spPr>
        <a:xfrm>
          <a:off x="865972" y="2663909"/>
          <a:ext cx="3036614" cy="1022427"/>
        </a:xfrm>
        <a:custGeom>
          <a:avLst/>
          <a:gdLst/>
          <a:ahLst/>
          <a:cxnLst/>
          <a:rect l="0" t="0" r="0" b="0"/>
          <a:pathLst>
            <a:path>
              <a:moveTo>
                <a:pt x="3036614" y="0"/>
              </a:moveTo>
              <a:lnTo>
                <a:pt x="3036614" y="888898"/>
              </a:lnTo>
              <a:lnTo>
                <a:pt x="0" y="888898"/>
              </a:lnTo>
              <a:lnTo>
                <a:pt x="0" y="102242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54408142-0009-4D81-8279-AC17667D8EAC}">
      <dsp:nvSpPr>
        <dsp:cNvPr id="0" name=""/>
        <dsp:cNvSpPr/>
      </dsp:nvSpPr>
      <dsp:spPr>
        <a:xfrm>
          <a:off x="3856221" y="1257650"/>
          <a:ext cx="91440" cy="490979"/>
        </a:xfrm>
        <a:custGeom>
          <a:avLst/>
          <a:gdLst/>
          <a:ahLst/>
          <a:cxnLst/>
          <a:rect l="0" t="0" r="0" b="0"/>
          <a:pathLst>
            <a:path>
              <a:moveTo>
                <a:pt x="45720" y="0"/>
              </a:moveTo>
              <a:lnTo>
                <a:pt x="45720" y="357450"/>
              </a:lnTo>
              <a:lnTo>
                <a:pt x="46365" y="357450"/>
              </a:lnTo>
              <a:lnTo>
                <a:pt x="46365" y="49097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17CB7EA5-D2FD-41A5-AA3F-203F4BE24D4B}">
      <dsp:nvSpPr>
        <dsp:cNvPr id="0" name=""/>
        <dsp:cNvSpPr/>
      </dsp:nvSpPr>
      <dsp:spPr>
        <a:xfrm>
          <a:off x="3097208" y="166499"/>
          <a:ext cx="1609465" cy="109115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95B28D39-C874-4C6A-966F-DBD46AF0120A}">
      <dsp:nvSpPr>
        <dsp:cNvPr id="0" name=""/>
        <dsp:cNvSpPr/>
      </dsp:nvSpPr>
      <dsp:spPr>
        <a:xfrm>
          <a:off x="3257362" y="318646"/>
          <a:ext cx="1609465" cy="1091150"/>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latin typeface="XB Zar" pitchFamily="2" charset="-78"/>
              <a:cs typeface="XB Zar" pitchFamily="2" charset="-78"/>
            </a:rPr>
            <a:t> </a:t>
          </a:r>
          <a:r>
            <a:rPr lang="fa-IR" sz="1800" kern="1200" dirty="0" smtClean="0">
              <a:latin typeface="XB Zar" pitchFamily="2" charset="-78"/>
              <a:cs typeface="XB Zar" pitchFamily="2" charset="-78"/>
            </a:rPr>
            <a:t>بازیابی اطلاعات بین ‌زبانی</a:t>
          </a:r>
          <a:endParaRPr lang="en-US" sz="1800" kern="1200" dirty="0">
            <a:latin typeface="XB Zar" pitchFamily="2" charset="-78"/>
            <a:cs typeface="XB Zar" pitchFamily="2" charset="-78"/>
          </a:endParaRPr>
        </a:p>
      </dsp:txBody>
      <dsp:txXfrm>
        <a:off x="3257362" y="318646"/>
        <a:ext cx="1609465" cy="1091150"/>
      </dsp:txXfrm>
    </dsp:sp>
    <dsp:sp modelId="{228E4728-2B19-4178-8E6A-33D2F9362413}">
      <dsp:nvSpPr>
        <dsp:cNvPr id="0" name=""/>
        <dsp:cNvSpPr/>
      </dsp:nvSpPr>
      <dsp:spPr>
        <a:xfrm>
          <a:off x="3181894" y="1748629"/>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F4ACB63-30EC-4B66-8E86-C31A998CB1C3}">
      <dsp:nvSpPr>
        <dsp:cNvPr id="0" name=""/>
        <dsp:cNvSpPr/>
      </dsp:nvSpPr>
      <dsp:spPr>
        <a:xfrm>
          <a:off x="3342048" y="1900776"/>
          <a:ext cx="1441385" cy="915279"/>
        </a:xfrm>
        <a:prstGeom prst="roundRect">
          <a:avLst>
            <a:gd name="adj" fmla="val 10000"/>
          </a:avLst>
        </a:prstGeom>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tileRect/>
        </a:gradFill>
        <a:ln w="12700">
          <a:solidFill>
            <a:srgbClr val="92D050"/>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latin typeface="Calibri" pitchFamily="34" charset="0"/>
              <a:cs typeface="B Traffic" pitchFamily="2" charset="-78"/>
            </a:rPr>
            <a:t>ترجمه پرس‌وجو</a:t>
          </a:r>
          <a:endParaRPr lang="en-US" sz="2000" b="1" kern="1200" dirty="0">
            <a:latin typeface="Calibri" pitchFamily="34" charset="0"/>
          </a:endParaRPr>
        </a:p>
      </dsp:txBody>
      <dsp:txXfrm>
        <a:off x="3342048" y="1900776"/>
        <a:ext cx="1441385" cy="915279"/>
      </dsp:txXfrm>
    </dsp:sp>
    <dsp:sp modelId="{516FF092-2623-43BB-8D15-EB6F89F90768}">
      <dsp:nvSpPr>
        <dsp:cNvPr id="0" name=""/>
        <dsp:cNvSpPr/>
      </dsp:nvSpPr>
      <dsp:spPr>
        <a:xfrm>
          <a:off x="145279" y="3686336"/>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A16CDC3-D042-4A0E-96AF-3A520CC8774D}">
      <dsp:nvSpPr>
        <dsp:cNvPr id="0" name=""/>
        <dsp:cNvSpPr/>
      </dsp:nvSpPr>
      <dsp:spPr>
        <a:xfrm>
          <a:off x="305433" y="3838483"/>
          <a:ext cx="1441385" cy="915279"/>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itchFamily="34" charset="0"/>
              <a:cs typeface="B Traffic" pitchFamily="2" charset="-78"/>
            </a:rPr>
            <a:t>ماشین‌های  ترجمه</a:t>
          </a:r>
          <a:endParaRPr lang="en-US" sz="2000" kern="1200" dirty="0">
            <a:latin typeface="Calibri" pitchFamily="34" charset="0"/>
          </a:endParaRPr>
        </a:p>
      </dsp:txBody>
      <dsp:txXfrm>
        <a:off x="305433" y="3838483"/>
        <a:ext cx="1441385" cy="915279"/>
      </dsp:txXfrm>
    </dsp:sp>
    <dsp:sp modelId="{D6B3D8F8-BE59-4AE2-9503-B258AEA5CB8F}">
      <dsp:nvSpPr>
        <dsp:cNvPr id="0" name=""/>
        <dsp:cNvSpPr/>
      </dsp:nvSpPr>
      <dsp:spPr>
        <a:xfrm>
          <a:off x="2164303" y="3686336"/>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2F7EA127-BDCD-4AD6-9406-ADCF74409DCA}">
      <dsp:nvSpPr>
        <dsp:cNvPr id="0" name=""/>
        <dsp:cNvSpPr/>
      </dsp:nvSpPr>
      <dsp:spPr>
        <a:xfrm>
          <a:off x="2324457" y="3838483"/>
          <a:ext cx="1441385" cy="915279"/>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itchFamily="34" charset="0"/>
              <a:cs typeface="B Traffic" pitchFamily="2" charset="-78"/>
            </a:rPr>
            <a:t>واژه‌نامه‌ها</a:t>
          </a:r>
          <a:endParaRPr lang="en-US" sz="2000" kern="1200" dirty="0">
            <a:latin typeface="Calibri" pitchFamily="34" charset="0"/>
          </a:endParaRPr>
        </a:p>
      </dsp:txBody>
      <dsp:txXfrm>
        <a:off x="2324457" y="3838483"/>
        <a:ext cx="1441385" cy="915279"/>
      </dsp:txXfrm>
    </dsp:sp>
    <dsp:sp modelId="{573E6217-3FD3-44FC-971F-89C1C8C0BB1E}">
      <dsp:nvSpPr>
        <dsp:cNvPr id="0" name=""/>
        <dsp:cNvSpPr/>
      </dsp:nvSpPr>
      <dsp:spPr>
        <a:xfrm>
          <a:off x="6170853" y="3690162"/>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AA626178-BDDA-4E80-8929-3ECFEF2E8717}">
      <dsp:nvSpPr>
        <dsp:cNvPr id="0" name=""/>
        <dsp:cNvSpPr/>
      </dsp:nvSpPr>
      <dsp:spPr>
        <a:xfrm>
          <a:off x="6331007" y="3842309"/>
          <a:ext cx="1441385" cy="915279"/>
        </a:xfrm>
        <a:prstGeom prst="roundRect">
          <a:avLst>
            <a:gd name="adj" fmla="val 10000"/>
          </a:avLst>
        </a:prstGeom>
        <a:solidFill>
          <a:schemeClr val="lt1"/>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solidFill>
                <a:schemeClr val="tx1"/>
              </a:solidFill>
              <a:latin typeface="Calibri" pitchFamily="34" charset="0"/>
              <a:cs typeface="B Traffic" pitchFamily="2" charset="-78"/>
            </a:rPr>
            <a:t>پیکره‌های   تطبیقی</a:t>
          </a:r>
          <a:endParaRPr lang="en-US" sz="1900" b="0" kern="1200" dirty="0" smtClean="0">
            <a:solidFill>
              <a:schemeClr val="tx1"/>
            </a:solidFill>
            <a:latin typeface="Calibri" pitchFamily="34" charset="0"/>
            <a:cs typeface="+mn-cs"/>
          </a:endParaRPr>
        </a:p>
      </dsp:txBody>
      <dsp:txXfrm>
        <a:off x="6331007" y="3842309"/>
        <a:ext cx="1441385" cy="915279"/>
      </dsp:txXfrm>
    </dsp:sp>
    <dsp:sp modelId="{2E43A733-581E-4D0B-AA06-96BE03210BA6}">
      <dsp:nvSpPr>
        <dsp:cNvPr id="0" name=""/>
        <dsp:cNvSpPr/>
      </dsp:nvSpPr>
      <dsp:spPr>
        <a:xfrm>
          <a:off x="4198205" y="3690162"/>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16327AB3-F05F-4B71-8EF3-4C9AFAE4E46C}">
      <dsp:nvSpPr>
        <dsp:cNvPr id="0" name=""/>
        <dsp:cNvSpPr/>
      </dsp:nvSpPr>
      <dsp:spPr>
        <a:xfrm>
          <a:off x="4358359" y="3842309"/>
          <a:ext cx="1441385" cy="915279"/>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latin typeface="Calibri" pitchFamily="34" charset="0"/>
              <a:cs typeface="B Traffic" pitchFamily="2" charset="-78"/>
            </a:rPr>
            <a:t>پیکره‌های   موازی</a:t>
          </a:r>
          <a:endParaRPr lang="en-US" sz="2000" kern="1200" dirty="0" smtClean="0">
            <a:solidFill>
              <a:schemeClr val="tx1"/>
            </a:solidFill>
            <a:latin typeface="Calibri" pitchFamily="34" charset="0"/>
            <a:cs typeface="+mn-cs"/>
          </a:endParaRPr>
        </a:p>
      </dsp:txBody>
      <dsp:txXfrm>
        <a:off x="4358359" y="3842309"/>
        <a:ext cx="1441385" cy="915279"/>
      </dsp:txXfrm>
    </dsp:sp>
    <dsp:sp modelId="{BA565B5A-B05A-4883-A014-D6CFB5F8815E}">
      <dsp:nvSpPr>
        <dsp:cNvPr id="0" name=""/>
        <dsp:cNvSpPr/>
      </dsp:nvSpPr>
      <dsp:spPr>
        <a:xfrm>
          <a:off x="861569" y="1748629"/>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B55D9C1E-3FED-44B4-99E0-5B36E100835D}">
      <dsp:nvSpPr>
        <dsp:cNvPr id="0" name=""/>
        <dsp:cNvSpPr/>
      </dsp:nvSpPr>
      <dsp:spPr>
        <a:xfrm>
          <a:off x="1021723" y="1900776"/>
          <a:ext cx="1441385" cy="915279"/>
        </a:xfrm>
        <a:prstGeom prst="roundRect">
          <a:avLst>
            <a:gd name="adj" fmla="val 10000"/>
          </a:avLst>
        </a:prstGeom>
        <a:solidFill>
          <a:schemeClr val="lt1"/>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itchFamily="34" charset="0"/>
              <a:cs typeface="B Traffic" pitchFamily="2" charset="-78"/>
            </a:rPr>
            <a:t>ترجمه     اسناد</a:t>
          </a:r>
          <a:endParaRPr lang="en-US" sz="2000" kern="1200" dirty="0">
            <a:latin typeface="XB Zar" pitchFamily="2" charset="-78"/>
            <a:cs typeface="B Traffic" pitchFamily="2" charset="-78"/>
          </a:endParaRPr>
        </a:p>
      </dsp:txBody>
      <dsp:txXfrm>
        <a:off x="1021723" y="1900776"/>
        <a:ext cx="1441385" cy="915279"/>
      </dsp:txXfrm>
    </dsp:sp>
    <dsp:sp modelId="{4FB01B98-2D68-45F7-ACD4-4CEB6052CBE1}">
      <dsp:nvSpPr>
        <dsp:cNvPr id="0" name=""/>
        <dsp:cNvSpPr/>
      </dsp:nvSpPr>
      <dsp:spPr>
        <a:xfrm>
          <a:off x="5613964" y="1748629"/>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80C3927E-560B-400D-9748-3AA140EFD5EF}">
      <dsp:nvSpPr>
        <dsp:cNvPr id="0" name=""/>
        <dsp:cNvSpPr/>
      </dsp:nvSpPr>
      <dsp:spPr>
        <a:xfrm>
          <a:off x="5774118" y="1900776"/>
          <a:ext cx="1441385" cy="915279"/>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itchFamily="34" charset="0"/>
              <a:cs typeface="B Traffic" pitchFamily="2" charset="-78"/>
            </a:rPr>
            <a:t>ترجمه اسناد و پرس‌وجو</a:t>
          </a:r>
          <a:endParaRPr lang="en-US" sz="2000" kern="1200" dirty="0">
            <a:latin typeface="Calibri" pitchFamily="34" charset="0"/>
          </a:endParaRPr>
        </a:p>
      </dsp:txBody>
      <dsp:txXfrm>
        <a:off x="5774118" y="1900776"/>
        <a:ext cx="1441385" cy="91527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90DA0-4CA1-47CB-9813-81FFE1BAD66F}">
      <dsp:nvSpPr>
        <dsp:cNvPr id="0" name=""/>
        <dsp:cNvSpPr/>
      </dsp:nvSpPr>
      <dsp:spPr>
        <a:xfrm>
          <a:off x="3901941" y="1257650"/>
          <a:ext cx="2432716" cy="490979"/>
        </a:xfrm>
        <a:custGeom>
          <a:avLst/>
          <a:gdLst/>
          <a:ahLst/>
          <a:cxnLst/>
          <a:rect l="0" t="0" r="0" b="0"/>
          <a:pathLst>
            <a:path>
              <a:moveTo>
                <a:pt x="0" y="0"/>
              </a:moveTo>
              <a:lnTo>
                <a:pt x="0" y="357450"/>
              </a:lnTo>
              <a:lnTo>
                <a:pt x="2432716" y="357450"/>
              </a:lnTo>
              <a:lnTo>
                <a:pt x="2432716" y="49097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9176D407-C103-46D6-84D7-1E2ABCF2C9CB}">
      <dsp:nvSpPr>
        <dsp:cNvPr id="0" name=""/>
        <dsp:cNvSpPr/>
      </dsp:nvSpPr>
      <dsp:spPr>
        <a:xfrm>
          <a:off x="1582262" y="1257650"/>
          <a:ext cx="2319679" cy="490979"/>
        </a:xfrm>
        <a:custGeom>
          <a:avLst/>
          <a:gdLst/>
          <a:ahLst/>
          <a:cxnLst/>
          <a:rect l="0" t="0" r="0" b="0"/>
          <a:pathLst>
            <a:path>
              <a:moveTo>
                <a:pt x="2319679" y="0"/>
              </a:moveTo>
              <a:lnTo>
                <a:pt x="2319679" y="357450"/>
              </a:lnTo>
              <a:lnTo>
                <a:pt x="0" y="357450"/>
              </a:lnTo>
              <a:lnTo>
                <a:pt x="0" y="49097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FAB07D2B-6521-4C47-83AF-5D5270703B62}">
      <dsp:nvSpPr>
        <dsp:cNvPr id="0" name=""/>
        <dsp:cNvSpPr/>
      </dsp:nvSpPr>
      <dsp:spPr>
        <a:xfrm>
          <a:off x="3902586" y="2663909"/>
          <a:ext cx="1016311" cy="1026253"/>
        </a:xfrm>
        <a:custGeom>
          <a:avLst/>
          <a:gdLst/>
          <a:ahLst/>
          <a:cxnLst/>
          <a:rect l="0" t="0" r="0" b="0"/>
          <a:pathLst>
            <a:path>
              <a:moveTo>
                <a:pt x="0" y="0"/>
              </a:moveTo>
              <a:lnTo>
                <a:pt x="0" y="892724"/>
              </a:lnTo>
              <a:lnTo>
                <a:pt x="1016311" y="892724"/>
              </a:lnTo>
              <a:lnTo>
                <a:pt x="1016311" y="1026253"/>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98FF22B-596C-48A0-B716-6987BAA94009}">
      <dsp:nvSpPr>
        <dsp:cNvPr id="0" name=""/>
        <dsp:cNvSpPr/>
      </dsp:nvSpPr>
      <dsp:spPr>
        <a:xfrm>
          <a:off x="3902586" y="2663909"/>
          <a:ext cx="2988959" cy="1026253"/>
        </a:xfrm>
        <a:custGeom>
          <a:avLst/>
          <a:gdLst/>
          <a:ahLst/>
          <a:cxnLst/>
          <a:rect l="0" t="0" r="0" b="0"/>
          <a:pathLst>
            <a:path>
              <a:moveTo>
                <a:pt x="0" y="0"/>
              </a:moveTo>
              <a:lnTo>
                <a:pt x="0" y="892724"/>
              </a:lnTo>
              <a:lnTo>
                <a:pt x="2988959" y="892724"/>
              </a:lnTo>
              <a:lnTo>
                <a:pt x="2988959" y="1026253"/>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B2115EF4-0716-485D-BC9A-809B1F4B591F}">
      <dsp:nvSpPr>
        <dsp:cNvPr id="0" name=""/>
        <dsp:cNvSpPr/>
      </dsp:nvSpPr>
      <dsp:spPr>
        <a:xfrm>
          <a:off x="2884996" y="2663909"/>
          <a:ext cx="1017590" cy="1022427"/>
        </a:xfrm>
        <a:custGeom>
          <a:avLst/>
          <a:gdLst/>
          <a:ahLst/>
          <a:cxnLst/>
          <a:rect l="0" t="0" r="0" b="0"/>
          <a:pathLst>
            <a:path>
              <a:moveTo>
                <a:pt x="1017590" y="0"/>
              </a:moveTo>
              <a:lnTo>
                <a:pt x="1017590" y="888898"/>
              </a:lnTo>
              <a:lnTo>
                <a:pt x="0" y="888898"/>
              </a:lnTo>
              <a:lnTo>
                <a:pt x="0" y="102242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3C519BF-65A7-4E37-ACF8-B86734EC7B3B}">
      <dsp:nvSpPr>
        <dsp:cNvPr id="0" name=""/>
        <dsp:cNvSpPr/>
      </dsp:nvSpPr>
      <dsp:spPr>
        <a:xfrm>
          <a:off x="865972" y="2663909"/>
          <a:ext cx="3036614" cy="1022427"/>
        </a:xfrm>
        <a:custGeom>
          <a:avLst/>
          <a:gdLst/>
          <a:ahLst/>
          <a:cxnLst/>
          <a:rect l="0" t="0" r="0" b="0"/>
          <a:pathLst>
            <a:path>
              <a:moveTo>
                <a:pt x="3036614" y="0"/>
              </a:moveTo>
              <a:lnTo>
                <a:pt x="3036614" y="888898"/>
              </a:lnTo>
              <a:lnTo>
                <a:pt x="0" y="888898"/>
              </a:lnTo>
              <a:lnTo>
                <a:pt x="0" y="102242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54408142-0009-4D81-8279-AC17667D8EAC}">
      <dsp:nvSpPr>
        <dsp:cNvPr id="0" name=""/>
        <dsp:cNvSpPr/>
      </dsp:nvSpPr>
      <dsp:spPr>
        <a:xfrm>
          <a:off x="3856221" y="1257650"/>
          <a:ext cx="91440" cy="490979"/>
        </a:xfrm>
        <a:custGeom>
          <a:avLst/>
          <a:gdLst/>
          <a:ahLst/>
          <a:cxnLst/>
          <a:rect l="0" t="0" r="0" b="0"/>
          <a:pathLst>
            <a:path>
              <a:moveTo>
                <a:pt x="45720" y="0"/>
              </a:moveTo>
              <a:lnTo>
                <a:pt x="45720" y="357450"/>
              </a:lnTo>
              <a:lnTo>
                <a:pt x="46365" y="357450"/>
              </a:lnTo>
              <a:lnTo>
                <a:pt x="46365" y="49097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17CB7EA5-D2FD-41A5-AA3F-203F4BE24D4B}">
      <dsp:nvSpPr>
        <dsp:cNvPr id="0" name=""/>
        <dsp:cNvSpPr/>
      </dsp:nvSpPr>
      <dsp:spPr>
        <a:xfrm>
          <a:off x="3097208" y="166499"/>
          <a:ext cx="1609465" cy="109115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95B28D39-C874-4C6A-966F-DBD46AF0120A}">
      <dsp:nvSpPr>
        <dsp:cNvPr id="0" name=""/>
        <dsp:cNvSpPr/>
      </dsp:nvSpPr>
      <dsp:spPr>
        <a:xfrm>
          <a:off x="3257362" y="318646"/>
          <a:ext cx="1609465" cy="1091150"/>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latin typeface="XB Zar" pitchFamily="2" charset="-78"/>
              <a:cs typeface="XB Zar" pitchFamily="2" charset="-78"/>
            </a:rPr>
            <a:t> </a:t>
          </a:r>
          <a:r>
            <a:rPr lang="fa-IR" sz="1800" kern="1200" dirty="0" smtClean="0">
              <a:latin typeface="XB Zar" pitchFamily="2" charset="-78"/>
              <a:cs typeface="XB Zar" pitchFamily="2" charset="-78"/>
            </a:rPr>
            <a:t>بازیابی اطلاعات بین ‌زبانی</a:t>
          </a:r>
          <a:endParaRPr lang="en-US" sz="1800" kern="1200" dirty="0">
            <a:latin typeface="XB Zar" pitchFamily="2" charset="-78"/>
            <a:cs typeface="XB Zar" pitchFamily="2" charset="-78"/>
          </a:endParaRPr>
        </a:p>
      </dsp:txBody>
      <dsp:txXfrm>
        <a:off x="3257362" y="318646"/>
        <a:ext cx="1609465" cy="1091150"/>
      </dsp:txXfrm>
    </dsp:sp>
    <dsp:sp modelId="{228E4728-2B19-4178-8E6A-33D2F9362413}">
      <dsp:nvSpPr>
        <dsp:cNvPr id="0" name=""/>
        <dsp:cNvSpPr/>
      </dsp:nvSpPr>
      <dsp:spPr>
        <a:xfrm>
          <a:off x="3181894" y="1748629"/>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F4ACB63-30EC-4B66-8E86-C31A998CB1C3}">
      <dsp:nvSpPr>
        <dsp:cNvPr id="0" name=""/>
        <dsp:cNvSpPr/>
      </dsp:nvSpPr>
      <dsp:spPr>
        <a:xfrm>
          <a:off x="3342048" y="1900776"/>
          <a:ext cx="1441385" cy="915279"/>
        </a:xfrm>
        <a:prstGeom prst="roundRect">
          <a:avLst>
            <a:gd name="adj" fmla="val 10000"/>
          </a:avLst>
        </a:prstGeom>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tileRect/>
        </a:gradFill>
        <a:ln w="12700">
          <a:solidFill>
            <a:srgbClr val="92D050"/>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latin typeface="Calibri" pitchFamily="34" charset="0"/>
              <a:cs typeface="B Traffic" pitchFamily="2" charset="-78"/>
            </a:rPr>
            <a:t>ترجمه پرس‌وجو</a:t>
          </a:r>
          <a:endParaRPr lang="en-US" sz="2000" b="1" kern="1200" dirty="0">
            <a:latin typeface="Calibri" pitchFamily="34" charset="0"/>
          </a:endParaRPr>
        </a:p>
      </dsp:txBody>
      <dsp:txXfrm>
        <a:off x="3342048" y="1900776"/>
        <a:ext cx="1441385" cy="915279"/>
      </dsp:txXfrm>
    </dsp:sp>
    <dsp:sp modelId="{516FF092-2623-43BB-8D15-EB6F89F90768}">
      <dsp:nvSpPr>
        <dsp:cNvPr id="0" name=""/>
        <dsp:cNvSpPr/>
      </dsp:nvSpPr>
      <dsp:spPr>
        <a:xfrm>
          <a:off x="145279" y="3686336"/>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A16CDC3-D042-4A0E-96AF-3A520CC8774D}">
      <dsp:nvSpPr>
        <dsp:cNvPr id="0" name=""/>
        <dsp:cNvSpPr/>
      </dsp:nvSpPr>
      <dsp:spPr>
        <a:xfrm>
          <a:off x="305433" y="3838483"/>
          <a:ext cx="1441385" cy="915279"/>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itchFamily="34" charset="0"/>
              <a:cs typeface="B Traffic" pitchFamily="2" charset="-78"/>
            </a:rPr>
            <a:t>ماشین‌های  ترجمه</a:t>
          </a:r>
          <a:endParaRPr lang="en-US" sz="2000" kern="1200" dirty="0">
            <a:latin typeface="Calibri" pitchFamily="34" charset="0"/>
          </a:endParaRPr>
        </a:p>
      </dsp:txBody>
      <dsp:txXfrm>
        <a:off x="305433" y="3838483"/>
        <a:ext cx="1441385" cy="915279"/>
      </dsp:txXfrm>
    </dsp:sp>
    <dsp:sp modelId="{D6B3D8F8-BE59-4AE2-9503-B258AEA5CB8F}">
      <dsp:nvSpPr>
        <dsp:cNvPr id="0" name=""/>
        <dsp:cNvSpPr/>
      </dsp:nvSpPr>
      <dsp:spPr>
        <a:xfrm>
          <a:off x="2164303" y="3686336"/>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2F7EA127-BDCD-4AD6-9406-ADCF74409DCA}">
      <dsp:nvSpPr>
        <dsp:cNvPr id="0" name=""/>
        <dsp:cNvSpPr/>
      </dsp:nvSpPr>
      <dsp:spPr>
        <a:xfrm>
          <a:off x="2324457" y="3838483"/>
          <a:ext cx="1441385" cy="915279"/>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itchFamily="34" charset="0"/>
              <a:cs typeface="B Traffic" pitchFamily="2" charset="-78"/>
            </a:rPr>
            <a:t>واژه‌نامه‌ها</a:t>
          </a:r>
          <a:endParaRPr lang="en-US" sz="2000" kern="1200" dirty="0">
            <a:latin typeface="Calibri" pitchFamily="34" charset="0"/>
          </a:endParaRPr>
        </a:p>
      </dsp:txBody>
      <dsp:txXfrm>
        <a:off x="2324457" y="3838483"/>
        <a:ext cx="1441385" cy="915279"/>
      </dsp:txXfrm>
    </dsp:sp>
    <dsp:sp modelId="{573E6217-3FD3-44FC-971F-89C1C8C0BB1E}">
      <dsp:nvSpPr>
        <dsp:cNvPr id="0" name=""/>
        <dsp:cNvSpPr/>
      </dsp:nvSpPr>
      <dsp:spPr>
        <a:xfrm>
          <a:off x="6170853" y="3690162"/>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AA626178-BDDA-4E80-8929-3ECFEF2E8717}">
      <dsp:nvSpPr>
        <dsp:cNvPr id="0" name=""/>
        <dsp:cNvSpPr/>
      </dsp:nvSpPr>
      <dsp:spPr>
        <a:xfrm>
          <a:off x="6331007" y="3842309"/>
          <a:ext cx="1441385" cy="915279"/>
        </a:xfrm>
        <a:prstGeom prst="roundRect">
          <a:avLst>
            <a:gd name="adj" fmla="val 10000"/>
          </a:avLst>
        </a:prstGeom>
        <a:gradFill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gradFill>
        <a:ln w="19050" cap="flat" cmpd="sng" algn="ctr">
          <a:solidFill>
            <a:srgbClr val="92D050"/>
          </a:solidFill>
          <a:prstDash val="solid"/>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b="1" kern="1200" dirty="0" smtClean="0">
              <a:solidFill>
                <a:schemeClr val="tx1"/>
              </a:solidFill>
              <a:latin typeface="Calibri" pitchFamily="34" charset="0"/>
              <a:cs typeface="B Traffic" pitchFamily="2" charset="-78"/>
            </a:rPr>
            <a:t>پیکره‌های   تطبیقی</a:t>
          </a:r>
          <a:endParaRPr lang="en-US" sz="1900" b="1" kern="1200" dirty="0" smtClean="0">
            <a:solidFill>
              <a:schemeClr val="tx1"/>
            </a:solidFill>
            <a:latin typeface="Calibri" pitchFamily="34" charset="0"/>
            <a:cs typeface="+mn-cs"/>
          </a:endParaRPr>
        </a:p>
      </dsp:txBody>
      <dsp:txXfrm>
        <a:off x="6331007" y="3842309"/>
        <a:ext cx="1441385" cy="915279"/>
      </dsp:txXfrm>
    </dsp:sp>
    <dsp:sp modelId="{2E43A733-581E-4D0B-AA06-96BE03210BA6}">
      <dsp:nvSpPr>
        <dsp:cNvPr id="0" name=""/>
        <dsp:cNvSpPr/>
      </dsp:nvSpPr>
      <dsp:spPr>
        <a:xfrm>
          <a:off x="4198205" y="3690162"/>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16327AB3-F05F-4B71-8EF3-4C9AFAE4E46C}">
      <dsp:nvSpPr>
        <dsp:cNvPr id="0" name=""/>
        <dsp:cNvSpPr/>
      </dsp:nvSpPr>
      <dsp:spPr>
        <a:xfrm>
          <a:off x="4358359" y="3842309"/>
          <a:ext cx="1441385" cy="915279"/>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latin typeface="Calibri" pitchFamily="34" charset="0"/>
              <a:cs typeface="B Traffic" pitchFamily="2" charset="-78"/>
            </a:rPr>
            <a:t>پیکره‌های   موازی</a:t>
          </a:r>
          <a:endParaRPr lang="en-US" sz="2000" kern="1200" dirty="0" smtClean="0">
            <a:solidFill>
              <a:schemeClr val="tx1"/>
            </a:solidFill>
            <a:latin typeface="Calibri" pitchFamily="34" charset="0"/>
            <a:cs typeface="+mn-cs"/>
          </a:endParaRPr>
        </a:p>
      </dsp:txBody>
      <dsp:txXfrm>
        <a:off x="4358359" y="3842309"/>
        <a:ext cx="1441385" cy="915279"/>
      </dsp:txXfrm>
    </dsp:sp>
    <dsp:sp modelId="{BA565B5A-B05A-4883-A014-D6CFB5F8815E}">
      <dsp:nvSpPr>
        <dsp:cNvPr id="0" name=""/>
        <dsp:cNvSpPr/>
      </dsp:nvSpPr>
      <dsp:spPr>
        <a:xfrm>
          <a:off x="861569" y="1748629"/>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B55D9C1E-3FED-44B4-99E0-5B36E100835D}">
      <dsp:nvSpPr>
        <dsp:cNvPr id="0" name=""/>
        <dsp:cNvSpPr/>
      </dsp:nvSpPr>
      <dsp:spPr>
        <a:xfrm>
          <a:off x="1021723" y="1900776"/>
          <a:ext cx="1441385" cy="915279"/>
        </a:xfrm>
        <a:prstGeom prst="roundRect">
          <a:avLst>
            <a:gd name="adj" fmla="val 10000"/>
          </a:avLst>
        </a:prstGeom>
        <a:solidFill>
          <a:schemeClr val="lt1"/>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itchFamily="34" charset="0"/>
              <a:cs typeface="B Traffic" pitchFamily="2" charset="-78"/>
            </a:rPr>
            <a:t>ترجمه     اسناد</a:t>
          </a:r>
          <a:endParaRPr lang="en-US" sz="2000" kern="1200" dirty="0">
            <a:latin typeface="XB Zar" pitchFamily="2" charset="-78"/>
            <a:cs typeface="B Traffic" pitchFamily="2" charset="-78"/>
          </a:endParaRPr>
        </a:p>
      </dsp:txBody>
      <dsp:txXfrm>
        <a:off x="1021723" y="1900776"/>
        <a:ext cx="1441385" cy="915279"/>
      </dsp:txXfrm>
    </dsp:sp>
    <dsp:sp modelId="{4FB01B98-2D68-45F7-ACD4-4CEB6052CBE1}">
      <dsp:nvSpPr>
        <dsp:cNvPr id="0" name=""/>
        <dsp:cNvSpPr/>
      </dsp:nvSpPr>
      <dsp:spPr>
        <a:xfrm>
          <a:off x="5613964" y="1748629"/>
          <a:ext cx="1441385" cy="9152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80C3927E-560B-400D-9748-3AA140EFD5EF}">
      <dsp:nvSpPr>
        <dsp:cNvPr id="0" name=""/>
        <dsp:cNvSpPr/>
      </dsp:nvSpPr>
      <dsp:spPr>
        <a:xfrm>
          <a:off x="5774118" y="1900776"/>
          <a:ext cx="1441385" cy="915279"/>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itchFamily="34" charset="0"/>
              <a:cs typeface="B Traffic" pitchFamily="2" charset="-78"/>
            </a:rPr>
            <a:t>ترجمه اسناد و پرس‌وجو</a:t>
          </a:r>
          <a:endParaRPr lang="en-US" sz="2000" kern="1200" dirty="0">
            <a:latin typeface="Calibri" pitchFamily="34" charset="0"/>
          </a:endParaRPr>
        </a:p>
      </dsp:txBody>
      <dsp:txXfrm>
        <a:off x="5774118" y="1900776"/>
        <a:ext cx="1441385" cy="9152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drawing1.xml><?xml version="1.0" encoding="utf-8"?>
<c:userShapes xmlns:c="http://schemas.openxmlformats.org/drawingml/2006/chart">
  <cdr:relSizeAnchor xmlns:cdr="http://schemas.openxmlformats.org/drawingml/2006/chartDrawing">
    <cdr:from>
      <cdr:x>0.5597</cdr:x>
      <cdr:y>0.83502</cdr:y>
    </cdr:from>
    <cdr:to>
      <cdr:x>0.61194</cdr:x>
      <cdr:y>0.97306</cdr:y>
    </cdr:to>
    <cdr:sp macro="" textlink="">
      <cdr:nvSpPr>
        <cdr:cNvPr id="2" name="TextBox 1"/>
        <cdr:cNvSpPr txBox="1"/>
      </cdr:nvSpPr>
      <cdr:spPr>
        <a:xfrm xmlns:a="http://schemas.openxmlformats.org/drawingml/2006/main">
          <a:off x="5715000" y="2362200"/>
          <a:ext cx="533400" cy="390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1"/>
          <a:r>
            <a:rPr lang="en-US" sz="1800" b="1" dirty="0" smtClean="0">
              <a:latin typeface="Maiandra GD" pitchFamily="34" charset="0"/>
            </a:rPr>
            <a:t>cancer</a:t>
          </a:r>
          <a:endParaRPr lang="en-US" sz="1800" b="1" dirty="0">
            <a:latin typeface="Maiandra GD"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0.56489</cdr:x>
      <cdr:y>0.82857</cdr:y>
    </cdr:from>
    <cdr:to>
      <cdr:x>0.61832</cdr:x>
      <cdr:y>0.975</cdr:y>
    </cdr:to>
    <cdr:sp macro="" textlink="">
      <cdr:nvSpPr>
        <cdr:cNvPr id="2" name="TextBox 1"/>
        <cdr:cNvSpPr txBox="1"/>
      </cdr:nvSpPr>
      <cdr:spPr>
        <a:xfrm xmlns:a="http://schemas.openxmlformats.org/drawingml/2006/main">
          <a:off x="5638800" y="2209800"/>
          <a:ext cx="533400" cy="3905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1"/>
          <a:r>
            <a:rPr lang="en-US" sz="1800" b="1" dirty="0" smtClean="0">
              <a:latin typeface="Maiandra GD" pitchFamily="34" charset="0"/>
            </a:rPr>
            <a:t>cancer</a:t>
          </a:r>
          <a:endParaRPr lang="en-US" sz="1800" b="1" dirty="0">
            <a:latin typeface="Maiandra GD" pitchFamily="34" charset="0"/>
          </a:endParaRPr>
        </a:p>
      </cdr:txBody>
    </cdr:sp>
  </cdr:relSizeAnchor>
  <cdr:relSizeAnchor xmlns:cdr="http://schemas.openxmlformats.org/drawingml/2006/chartDrawing">
    <cdr:from>
      <cdr:x>0.43511</cdr:x>
      <cdr:y>0.82857</cdr:y>
    </cdr:from>
    <cdr:to>
      <cdr:x>0.48855</cdr:x>
      <cdr:y>0.975</cdr:y>
    </cdr:to>
    <cdr:sp macro="" textlink="">
      <cdr:nvSpPr>
        <cdr:cNvPr id="3" name="TextBox 1"/>
        <cdr:cNvSpPr txBox="1"/>
      </cdr:nvSpPr>
      <cdr:spPr>
        <a:xfrm xmlns:a="http://schemas.openxmlformats.org/drawingml/2006/main">
          <a:off x="4343400" y="2209800"/>
          <a:ext cx="533400" cy="3905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1"/>
          <a:r>
            <a:rPr lang="fa-IR" sz="1800" b="1" dirty="0" smtClean="0">
              <a:latin typeface="Maiandra GD" pitchFamily="34" charset="0"/>
              <a:cs typeface="B Koodak" pitchFamily="2" charset="-78"/>
            </a:rPr>
            <a:t>عراق</a:t>
          </a:r>
          <a:endParaRPr lang="en-US" sz="1800" b="1" dirty="0">
            <a:latin typeface="Maiandra GD" pitchFamily="34" charset="0"/>
            <a:cs typeface="B Koodak" pitchFamily="2"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3429A-4996-4E8A-9907-26EBCB65C05D}" type="datetimeFigureOut">
              <a:rPr lang="en-US" smtClean="0"/>
              <a:pPr/>
              <a:t>3/7/2011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655AF-C603-43CA-9AB9-46F21F4844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3/7/2011 11:40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endParaRPr lang="en-US" dirty="0" smtClean="0"/>
          </a:p>
        </p:txBody>
      </p:sp>
      <p:sp>
        <p:nvSpPr>
          <p:cNvPr id="4" name="Slide Number Placeholder 3"/>
          <p:cNvSpPr>
            <a:spLocks noGrp="1"/>
          </p:cNvSpPr>
          <p:nvPr>
            <p:ph type="sldNum" sz="quarter" idx="10"/>
          </p:nvPr>
        </p:nvSpPr>
        <p:spPr/>
        <p:txBody>
          <a:bodyPr/>
          <a:lstStyle/>
          <a:p>
            <a:fld id="{E25655AF-C603-43CA-9AB9-46F21F48448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fa-IR" baseline="0" dirty="0" smtClean="0"/>
          </a:p>
        </p:txBody>
      </p:sp>
      <p:sp>
        <p:nvSpPr>
          <p:cNvPr id="4" name="Slide Number Placeholder 3"/>
          <p:cNvSpPr>
            <a:spLocks noGrp="1"/>
          </p:cNvSpPr>
          <p:nvPr>
            <p:ph type="sldNum" sz="quarter" idx="10"/>
          </p:nvPr>
        </p:nvSpPr>
        <p:spPr/>
        <p:txBody>
          <a:bodyPr/>
          <a:lstStyle/>
          <a:p>
            <a:fld id="{E25655AF-C603-43CA-9AB9-46F21F484485}"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fa-IR" dirty="0" smtClean="0"/>
          </a:p>
        </p:txBody>
      </p:sp>
      <p:sp>
        <p:nvSpPr>
          <p:cNvPr id="4" name="Slide Number Placeholder 3"/>
          <p:cNvSpPr>
            <a:spLocks noGrp="1"/>
          </p:cNvSpPr>
          <p:nvPr>
            <p:ph type="sldNum" sz="quarter" idx="10"/>
          </p:nvPr>
        </p:nvSpPr>
        <p:spPr/>
        <p:txBody>
          <a:bodyPr/>
          <a:lstStyle/>
          <a:p>
            <a:fld id="{E25655AF-C603-43CA-9AB9-46F21F484485}"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46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48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51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52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Master" Target="../slideMasters/slideMaster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استفاده از پیکره‌های تطبیقی برای بازیابی اطلاعات بین زبانی فارسی-انگلیسی</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F05235-3215-4A45-BF0F-918CEC2AA2F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rgbClr val="333399"/>
            </a:solidFill>
            <a:ln w="9525">
              <a:noFill/>
              <a:miter lim="800000"/>
              <a:headEnd/>
              <a:tailEnd/>
            </a:ln>
            <a:effectLst/>
          </p:spPr>
          <p:txBody>
            <a:bodyPr wrap="none" anchor="ctr"/>
            <a:lstStyle/>
            <a:p>
              <a:pPr>
                <a:defRPr/>
              </a:pPr>
              <a:endParaRPr lang="en-US">
                <a:latin typeface="Verdana" pitchFamily="112" charset="0"/>
              </a:endParaRPr>
            </a:p>
          </p:txBody>
        </p:sp>
        <p:sp>
          <p:nvSpPr>
            <p:cNvPr id="6" name="Rectangle 9"/>
            <p:cNvSpPr>
              <a:spLocks noChangeArrowheads="1"/>
            </p:cNvSpPr>
            <p:nvPr userDrawn="1"/>
          </p:nvSpPr>
          <p:spPr bwMode="auto">
            <a:xfrm>
              <a:off x="1952" y="1680"/>
              <a:ext cx="1808" cy="144"/>
            </a:xfrm>
            <a:prstGeom prst="rect">
              <a:avLst/>
            </a:prstGeom>
            <a:solidFill>
              <a:srgbClr val="666699"/>
            </a:solidFill>
            <a:ln w="9525">
              <a:noFill/>
              <a:miter lim="800000"/>
              <a:headEnd/>
              <a:tailEnd/>
            </a:ln>
            <a:effectLst/>
          </p:spPr>
          <p:txBody>
            <a:bodyPr wrap="none" anchor="ctr"/>
            <a:lstStyle/>
            <a:p>
              <a:pPr>
                <a:defRPr/>
              </a:pPr>
              <a:endParaRPr lang="en-US">
                <a:latin typeface="Verdana" pitchFamily="112" charset="0"/>
              </a:endParaRPr>
            </a:p>
          </p:txBody>
        </p:sp>
        <p:sp>
          <p:nvSpPr>
            <p:cNvPr id="7" name="Rectangle 10"/>
            <p:cNvSpPr>
              <a:spLocks noChangeArrowheads="1"/>
            </p:cNvSpPr>
            <p:nvPr userDrawn="1"/>
          </p:nvSpPr>
          <p:spPr bwMode="auto">
            <a:xfrm>
              <a:off x="3760" y="1680"/>
              <a:ext cx="1808" cy="144"/>
            </a:xfrm>
            <a:prstGeom prst="rect">
              <a:avLst/>
            </a:prstGeom>
            <a:solidFill>
              <a:srgbClr val="C0C0C0"/>
            </a:solidFill>
            <a:ln w="9525">
              <a:noFill/>
              <a:miter lim="800000"/>
              <a:headEnd/>
              <a:tailEnd/>
            </a:ln>
            <a:effectLst/>
          </p:spPr>
          <p:txBody>
            <a:bodyPr wrap="none" anchor="ctr"/>
            <a:lstStyle/>
            <a:p>
              <a:pPr>
                <a:defRPr/>
              </a:pPr>
              <a:endParaRPr lang="en-US">
                <a:latin typeface="Verdana" pitchFamily="112" charset="0"/>
              </a:endParaRPr>
            </a:p>
          </p:txBody>
        </p:sp>
      </p:grpSp>
      <p:sp>
        <p:nvSpPr>
          <p:cNvPr id="38914"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3891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smtClean="0">
                <a:solidFill>
                  <a:schemeClr val="tx1"/>
                </a:solidFill>
                <a:latin typeface="Verdana" pitchFamily="112" charset="0"/>
              </a:defRPr>
            </a:lvl1pPr>
          </a:lstStyle>
          <a:p>
            <a:pPr>
              <a:defRPr/>
            </a:pPr>
            <a:endParaRPr lang="en-US"/>
          </a:p>
        </p:txBody>
      </p:sp>
      <p:sp>
        <p:nvSpPr>
          <p:cNvPr id="9" name="Rectangle 5"/>
          <p:cNvSpPr>
            <a:spLocks noGrp="1" noChangeArrowheads="1"/>
          </p:cNvSpPr>
          <p:nvPr>
            <p:ph type="ftr" sz="quarter" idx="11"/>
          </p:nvPr>
        </p:nvSpPr>
        <p:spPr bwMode="auto">
          <a:xfrm>
            <a:off x="3124200" y="6248400"/>
            <a:ext cx="358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defRPr/>
            </a:pPr>
            <a:r>
              <a:rPr lang="fa-IR" smtClean="0"/>
              <a:t>استفاده از پیکره‌های تطبیقی برای بازیابی اطلاعات بین زبانی فارسی-انگلیسی</a:t>
            </a:r>
            <a:endParaRPr lang="en-US"/>
          </a:p>
        </p:txBody>
      </p:sp>
      <p:sp>
        <p:nvSpPr>
          <p:cNvPr id="11" name="Slide Number Placeholder 22"/>
          <p:cNvSpPr txBox="1">
            <a:spLocks/>
          </p:cNvSpPr>
          <p:nvPr userDrawn="1"/>
        </p:nvSpPr>
        <p:spPr>
          <a:xfrm>
            <a:off x="8153400" y="6477000"/>
            <a:ext cx="661416" cy="215444"/>
          </a:xfrm>
          <a:prstGeom prst="rect">
            <a:avLst/>
          </a:prstGeom>
        </p:spPr>
        <p:txBody>
          <a:bodyPr vert="horz" lIns="0" tIns="0" rIns="0" bIns="0" anchor="ctr">
            <a:sp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81C81B-9FC5-444F-AB43-9463774D17B5}"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2FEC2C6-6518-4764-A483-6586E356EBA9}"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7203AF7-EDFA-4737-93EC-A6EFB16EED83}"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C18DF6F-113D-40AD-A443-1299E37C14A1}"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7F5B3AC-0D44-467D-B23D-8C3F717F32AA}"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1EC1CB-C21A-4901-8C89-189E80730342}"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E596E0D-427D-4AB2-8C75-AD2410FE6F81}"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CB681EC-86EA-43FE-8613-8ED128E7F5D9}"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5B67469-0ABC-424B-BB02-9BE326A96869}"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CFE21BF-186A-4B25-9117-54CC5241EB32}"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BEFF87B-4EAB-4678-BFAD-00951806F2A2}" type="slidenum">
              <a:rPr lang="en-US" smtClean="0"/>
              <a:pPr>
                <a:defRPr/>
              </a:pPr>
              <a:t>‹#›</a:t>
            </a:fld>
            <a:endParaRPr lang="en-US" dirty="0"/>
          </a:p>
        </p:txBody>
      </p:sp>
      <p:sp>
        <p:nvSpPr>
          <p:cNvPr id="4" name="Rectangle 7"/>
          <p:cNvSpPr>
            <a:spLocks noChangeArrowheads="1"/>
          </p:cNvSpPr>
          <p:nvPr userDrawn="1"/>
        </p:nvSpPr>
        <p:spPr bwMode="auto">
          <a:xfrm>
            <a:off x="0" y="0"/>
            <a:ext cx="228600" cy="2286000"/>
          </a:xfrm>
          <a:prstGeom prst="rect">
            <a:avLst/>
          </a:prstGeom>
          <a:solidFill>
            <a:srgbClr val="3333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5" name="Rectangle 9"/>
          <p:cNvSpPr>
            <a:spLocks noChangeArrowheads="1"/>
          </p:cNvSpPr>
          <p:nvPr userDrawn="1"/>
        </p:nvSpPr>
        <p:spPr bwMode="auto">
          <a:xfrm>
            <a:off x="0" y="2286000"/>
            <a:ext cx="228600" cy="2286000"/>
          </a:xfrm>
          <a:prstGeom prst="rect">
            <a:avLst/>
          </a:prstGeom>
          <a:solidFill>
            <a:srgbClr val="6666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6" name="Rectangle 10"/>
          <p:cNvSpPr>
            <a:spLocks noChangeArrowheads="1"/>
          </p:cNvSpPr>
          <p:nvPr userDrawn="1"/>
        </p:nvSpPr>
        <p:spPr bwMode="auto">
          <a:xfrm>
            <a:off x="0" y="4572000"/>
            <a:ext cx="228600" cy="2286000"/>
          </a:xfrm>
          <a:prstGeom prst="rect">
            <a:avLst/>
          </a:prstGeom>
          <a:solidFill>
            <a:srgbClr val="C0C0C0"/>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graphicFrame>
        <p:nvGraphicFramePr>
          <p:cNvPr id="8" name="Content Placeholder 6"/>
          <p:cNvGraphicFramePr>
            <a:graphicFrameLocks/>
          </p:cNvGraphicFramePr>
          <p:nvPr userDrawn="1"/>
        </p:nvGraphicFramePr>
        <p:xfrm>
          <a:off x="381000" y="754291"/>
          <a:ext cx="8153400" cy="571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BEFF87B-4EAB-4678-BFAD-00951806F2A2}" type="slidenum">
              <a:rPr lang="en-US" smtClean="0"/>
              <a:pPr>
                <a:defRPr/>
              </a:pPr>
              <a:t>‹#›</a:t>
            </a:fld>
            <a:endParaRPr lang="en-US" dirty="0"/>
          </a:p>
        </p:txBody>
      </p:sp>
      <p:sp>
        <p:nvSpPr>
          <p:cNvPr id="7" name="Rectangle 5"/>
          <p:cNvSpPr>
            <a:spLocks noGrp="1" noChangeArrowheads="1"/>
          </p:cNvSpPr>
          <p:nvPr>
            <p:ph type="ftr" sz="quarter" idx="3"/>
          </p:nvPr>
        </p:nvSpPr>
        <p:spPr bwMode="auto">
          <a:xfrm>
            <a:off x="228600" y="6400800"/>
            <a:ext cx="27432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defRPr/>
            </a:pPr>
            <a:r>
              <a:rPr lang="fa-IR" smtClean="0"/>
              <a:t>استفاده از پیکره‌های تطبیقی برای بازیابی اطلاعات بین زبانی فارسی-انگلیسی</a:t>
            </a:r>
            <a:endParaRPr lang="en-US" dirty="0"/>
          </a:p>
        </p:txBody>
      </p:sp>
      <p:graphicFrame>
        <p:nvGraphicFramePr>
          <p:cNvPr id="8" name="Content Placeholder 6"/>
          <p:cNvGraphicFramePr>
            <a:graphicFrameLocks/>
          </p:cNvGraphicFramePr>
          <p:nvPr userDrawn="1"/>
        </p:nvGraphicFramePr>
        <p:xfrm>
          <a:off x="381000" y="754291"/>
          <a:ext cx="8153400"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white rectangle.png"/>
          <p:cNvPicPr>
            <a:picLocks noChangeAspect="1"/>
          </p:cNvPicPr>
          <p:nvPr userDrawn="1"/>
        </p:nvPicPr>
        <p:blipFill>
          <a:blip r:embed="rId8" cstate="print"/>
          <a:srcRect b="10453"/>
          <a:stretch>
            <a:fillRect/>
          </a:stretch>
        </p:blipFill>
        <p:spPr>
          <a:xfrm>
            <a:off x="-1066800" y="-381000"/>
            <a:ext cx="10210799" cy="7124700"/>
          </a:xfrm>
          <a:prstGeom prst="rect">
            <a:avLst/>
          </a:prstGeom>
        </p:spPr>
      </p:pic>
      <p:sp>
        <p:nvSpPr>
          <p:cNvPr id="10" name="Slide Number Placeholder 22"/>
          <p:cNvSpPr txBox="1">
            <a:spLocks/>
          </p:cNvSpPr>
          <p:nvPr userDrawn="1"/>
        </p:nvSpPr>
        <p:spPr>
          <a:xfrm>
            <a:off x="8153400" y="6477000"/>
            <a:ext cx="661416" cy="215444"/>
          </a:xfrm>
          <a:prstGeom prst="rect">
            <a:avLst/>
          </a:prstGeom>
        </p:spPr>
        <p:txBody>
          <a:bodyPr vert="horz" lIns="0" tIns="0" rIns="0" bIns="0" anchor="ctr">
            <a:sp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1" name="Footer Placeholder 4"/>
          <p:cNvSpPr txBox="1">
            <a:spLocks/>
          </p:cNvSpPr>
          <p:nvPr userDrawn="1"/>
        </p:nvSpPr>
        <p:spPr bwMode="auto">
          <a:xfrm>
            <a:off x="165100" y="6413500"/>
            <a:ext cx="60198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cs typeface="B Nazanin" pitchFamily="2" charset="-7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smtClean="0">
                <a:ln>
                  <a:noFill/>
                </a:ln>
                <a:solidFill>
                  <a:schemeClr val="tx1"/>
                </a:solidFill>
                <a:effectLst/>
                <a:uLnTx/>
                <a:uFillTx/>
                <a:latin typeface="Calibri" pitchFamily="34" charset="0"/>
                <a:ea typeface="+mn-ea"/>
                <a:cs typeface="B Nazanin" pitchFamily="2" charset="-78"/>
              </a:rPr>
              <a:t>استفاده از پیکره‌های تطبیقی برای بازیابی اطلاعات بین زبانی فارسی-انگلیسی</a:t>
            </a:r>
            <a:endParaRPr kumimoji="0" lang="en-US" sz="1400" b="0" i="0" u="none" strike="noStrike" kern="1200" cap="none" spc="0" normalizeH="0" baseline="0" noProof="0" dirty="0">
              <a:ln>
                <a:noFill/>
              </a:ln>
              <a:solidFill>
                <a:schemeClr val="tx1"/>
              </a:solidFill>
              <a:effectLst/>
              <a:uLnTx/>
              <a:uFillTx/>
              <a:latin typeface="Calibri" pitchFamily="34" charset="0"/>
              <a:ea typeface="+mn-ea"/>
              <a:cs typeface="B Nazanin" pitchFamily="2" charset="-78"/>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E52AE20B-3703-4E5C-B202-5AB236BD99E9}"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EAD854B-5C49-4260-8409-BE1D399BDBC8}"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848600" y="6400800"/>
            <a:ext cx="914400" cy="304800"/>
          </a:xfrm>
          <a:prstGeom prst="rect">
            <a:avLst/>
          </a:prstGeom>
        </p:spPr>
        <p:txBody>
          <a:bodyPr/>
          <a:lstStyle/>
          <a:p>
            <a:pPr>
              <a:defRPr/>
            </a:pPr>
            <a:fld id="{EBEFF87B-4EAB-4678-BFAD-00951806F2A2}" type="slidenum">
              <a:rPr lang="en-US" smtClean="0"/>
              <a:pPr>
                <a:defRPr/>
              </a:pPr>
              <a:t>‹#›</a:t>
            </a:fld>
            <a:endParaRPr lang="en-US" dirty="0"/>
          </a:p>
        </p:txBody>
      </p:sp>
      <p:sp>
        <p:nvSpPr>
          <p:cNvPr id="4" name="Rectangle 7"/>
          <p:cNvSpPr>
            <a:spLocks noChangeArrowheads="1"/>
          </p:cNvSpPr>
          <p:nvPr userDrawn="1"/>
        </p:nvSpPr>
        <p:spPr bwMode="auto">
          <a:xfrm>
            <a:off x="0" y="0"/>
            <a:ext cx="228600" cy="2286000"/>
          </a:xfrm>
          <a:prstGeom prst="rect">
            <a:avLst/>
          </a:prstGeom>
          <a:solidFill>
            <a:srgbClr val="3333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5" name="Rectangle 9"/>
          <p:cNvSpPr>
            <a:spLocks noChangeArrowheads="1"/>
          </p:cNvSpPr>
          <p:nvPr userDrawn="1"/>
        </p:nvSpPr>
        <p:spPr bwMode="auto">
          <a:xfrm>
            <a:off x="0" y="2286000"/>
            <a:ext cx="228600" cy="2286000"/>
          </a:xfrm>
          <a:prstGeom prst="rect">
            <a:avLst/>
          </a:prstGeom>
          <a:solidFill>
            <a:srgbClr val="6666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6" name="Rectangle 10"/>
          <p:cNvSpPr>
            <a:spLocks noChangeArrowheads="1"/>
          </p:cNvSpPr>
          <p:nvPr userDrawn="1"/>
        </p:nvSpPr>
        <p:spPr bwMode="auto">
          <a:xfrm>
            <a:off x="0" y="4572000"/>
            <a:ext cx="228600" cy="2286000"/>
          </a:xfrm>
          <a:prstGeom prst="rect">
            <a:avLst/>
          </a:prstGeom>
          <a:solidFill>
            <a:srgbClr val="C0C0C0"/>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7" name="Rectangle 5"/>
          <p:cNvSpPr>
            <a:spLocks noGrp="1" noChangeArrowheads="1"/>
          </p:cNvSpPr>
          <p:nvPr>
            <p:ph type="ftr" sz="quarter" idx="3"/>
          </p:nvPr>
        </p:nvSpPr>
        <p:spPr bwMode="auto">
          <a:xfrm>
            <a:off x="228600" y="6400800"/>
            <a:ext cx="27432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defRPr/>
            </a:pPr>
            <a:r>
              <a:rPr lang="en-US" smtClean="0"/>
              <a:t>Persian-English Comparable Corpora</a:t>
            </a:r>
            <a:endParaRPr lang="en-US" dirty="0"/>
          </a:p>
        </p:txBody>
      </p:sp>
      <p:graphicFrame>
        <p:nvGraphicFramePr>
          <p:cNvPr id="8" name="Content Placeholder 6"/>
          <p:cNvGraphicFramePr>
            <a:graphicFrameLocks/>
          </p:cNvGraphicFramePr>
          <p:nvPr userDrawn="1"/>
        </p:nvGraphicFramePr>
        <p:xfrm>
          <a:off x="381000" y="754291"/>
          <a:ext cx="8153400" cy="571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6.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
        <p:nvSpPr>
          <p:cNvPr id="7" name="Slide Number Placeholder 22"/>
          <p:cNvSpPr txBox="1">
            <a:spLocks/>
          </p:cNvSpPr>
          <p:nvPr/>
        </p:nvSpPr>
        <p:spPr>
          <a:xfrm>
            <a:off x="8153400" y="6477000"/>
            <a:ext cx="661416" cy="215444"/>
          </a:xfrm>
          <a:prstGeom prst="rect">
            <a:avLst/>
          </a:prstGeom>
        </p:spPr>
        <p:txBody>
          <a:bodyPr vert="horz" lIns="0" tIns="0" rIns="0" bIns="0" anchor="ctr">
            <a:sp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chemeClr val="tx1"/>
                </a:solidFill>
                <a:effectLst/>
                <a:uLnTx/>
                <a:uFillTx/>
                <a:latin typeface="+mn-lt"/>
                <a:ea typeface="+mn-ea"/>
                <a:cs typeface="B Nazanin" pitchFamily="2" charset="-7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smtClean="0">
              <a:ln>
                <a:noFill/>
              </a:ln>
              <a:solidFill>
                <a:schemeClr val="tx1"/>
              </a:solidFill>
              <a:effectLst/>
              <a:uLnTx/>
              <a:uFillTx/>
              <a:latin typeface="+mn-lt"/>
              <a:ea typeface="+mn-ea"/>
              <a:cs typeface="B Nazanin" pitchFamily="2" charset="-78"/>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9" r:id="rId5"/>
    <p:sldLayoutId id="2147483791" r:id="rId6"/>
    <p:sldLayoutId id="2147483792" r:id="rId7"/>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l="-1000" r="-1000"/>
          </a:stretch>
        </a:blipFill>
        <a:effectLst/>
      </p:bgPr>
    </p:bg>
    <p:spTree>
      <p:nvGrpSpPr>
        <p:cNvPr id="1" name=""/>
        <p:cNvGrpSpPr/>
        <p:nvPr/>
      </p:nvGrpSpPr>
      <p:grpSpPr>
        <a:xfrm>
          <a:off x="0" y="0"/>
          <a:ext cx="0" cy="0"/>
          <a:chOff x="0" y="0"/>
          <a:chExt cx="0" cy="0"/>
        </a:xfrm>
      </p:grpSpPr>
      <p:pic>
        <p:nvPicPr>
          <p:cNvPr id="6" name="Picture 5" descr="white rectangle.png"/>
          <p:cNvPicPr>
            <a:picLocks noChangeAspect="1"/>
          </p:cNvPicPr>
          <p:nvPr/>
        </p:nvPicPr>
        <p:blipFill>
          <a:blip r:embed="rId9" cstate="print"/>
          <a:srcRect b="10453"/>
          <a:stretch>
            <a:fillRect/>
          </a:stretch>
        </p:blipFill>
        <p:spPr>
          <a:xfrm>
            <a:off x="-1066800" y="-381000"/>
            <a:ext cx="10210799" cy="7124700"/>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
        <p:nvSpPr>
          <p:cNvPr id="7" name="Slide Number Placeholder 22"/>
          <p:cNvSpPr txBox="1">
            <a:spLocks/>
          </p:cNvSpPr>
          <p:nvPr/>
        </p:nvSpPr>
        <p:spPr>
          <a:xfrm>
            <a:off x="8153400" y="6477000"/>
            <a:ext cx="661416" cy="215444"/>
          </a:xfrm>
          <a:prstGeom prst="rect">
            <a:avLst/>
          </a:prstGeom>
        </p:spPr>
        <p:txBody>
          <a:bodyPr vert="horz" lIns="0" tIns="0" rIns="0" bIns="0" anchor="ctr">
            <a:sp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chemeClr val="tx1"/>
                </a:solidFill>
                <a:effectLst/>
                <a:uLnTx/>
                <a:uFillTx/>
                <a:latin typeface="+mn-lt"/>
                <a:ea typeface="+mn-ea"/>
                <a:cs typeface="B Nazanin" pitchFamily="2" charset="-7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smtClean="0">
              <a:ln>
                <a:noFill/>
              </a:ln>
              <a:solidFill>
                <a:schemeClr val="tx1"/>
              </a:solidFill>
              <a:effectLst/>
              <a:uLnTx/>
              <a:uFillTx/>
              <a:latin typeface="+mn-lt"/>
              <a:ea typeface="+mn-ea"/>
              <a:cs typeface="B Nazanin" pitchFamily="2" charset="-78"/>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9" cstate="print"/>
          <a:srcRect b="10453"/>
          <a:stretch>
            <a:fillRect/>
          </a:stretch>
        </p:blipFill>
        <p:spPr>
          <a:xfrm>
            <a:off x="0" y="735558"/>
            <a:ext cx="9143999" cy="6008142"/>
          </a:xfrm>
          <a:prstGeom prst="rect">
            <a:avLst/>
          </a:prstGeom>
          <a:solidFill>
            <a:schemeClr val="bg1"/>
          </a:solid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2"/>
          <p:cNvSpPr txBox="1">
            <a:spLocks/>
          </p:cNvSpPr>
          <p:nvPr/>
        </p:nvSpPr>
        <p:spPr>
          <a:xfrm>
            <a:off x="8153400" y="6477000"/>
            <a:ext cx="661416" cy="215444"/>
          </a:xfrm>
          <a:prstGeom prst="rect">
            <a:avLst/>
          </a:prstGeom>
        </p:spPr>
        <p:txBody>
          <a:bodyPr vert="horz" lIns="0" tIns="0" rIns="0" bIns="0" anchor="ctr">
            <a:sp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9" cstate="print"/>
          <a:srcRect b="10453"/>
          <a:stretch>
            <a:fillRect/>
          </a:stretch>
        </p:blipFill>
        <p:spPr>
          <a:xfrm>
            <a:off x="0" y="228600"/>
            <a:ext cx="9143999" cy="6515100"/>
          </a:xfrm>
          <a:prstGeom prst="rect">
            <a:avLst/>
          </a:prstGeom>
          <a:solidFill>
            <a:schemeClr val="bg1"/>
          </a:solidFill>
        </p:spPr>
      </p:pic>
      <p:sp>
        <p:nvSpPr>
          <p:cNvPr id="2" name="Title Placeholder 1"/>
          <p:cNvSpPr>
            <a:spLocks noGrp="1"/>
          </p:cNvSpPr>
          <p:nvPr>
            <p:ph type="title"/>
          </p:nvPr>
        </p:nvSpPr>
        <p:spPr>
          <a:xfrm>
            <a:off x="304800" y="3048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2"/>
          <p:cNvSpPr txBox="1">
            <a:spLocks/>
          </p:cNvSpPr>
          <p:nvPr/>
        </p:nvSpPr>
        <p:spPr>
          <a:xfrm>
            <a:off x="8153400" y="6477000"/>
            <a:ext cx="661416" cy="215444"/>
          </a:xfrm>
          <a:prstGeom prst="rect">
            <a:avLst/>
          </a:prstGeom>
        </p:spPr>
        <p:txBody>
          <a:bodyPr vert="horz" lIns="0" tIns="0" rIns="0" bIns="0" anchor="ctr">
            <a:sp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165100" y="6413500"/>
            <a:ext cx="6019800" cy="365125"/>
          </a:xfrm>
          <a:prstGeom prst="rect">
            <a:avLst/>
          </a:prstGeom>
        </p:spPr>
        <p:txBody>
          <a:bodyPr/>
          <a:lstStyle>
            <a:lvl1pPr>
              <a:defRPr sz="1400">
                <a:cs typeface="B Nazanin" pitchFamily="2" charset="-78"/>
              </a:defRPr>
            </a:lvl1pPr>
          </a:lstStyle>
          <a:p>
            <a:r>
              <a:rPr lang="fa-IR" smtClean="0"/>
              <a:t>استفاده از پیکره‌های تطبیقی برای بازیابی اطلاعات بین زبانی فارسی-انگلیسی</a:t>
            </a:r>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استفاده از پیکره‌های تطبیقی برای بازیابی اطلاعات بین زبانی فارسی-انگلیسی</a:t>
            </a:r>
            <a:endParaRPr lang="en-US"/>
          </a:p>
        </p:txBody>
      </p:sp>
      <p:sp>
        <p:nvSpPr>
          <p:cNvPr id="7" name="Slide Number Placeholder 22"/>
          <p:cNvSpPr txBox="1">
            <a:spLocks/>
          </p:cNvSpPr>
          <p:nvPr/>
        </p:nvSpPr>
        <p:spPr>
          <a:xfrm>
            <a:off x="8153400" y="6477000"/>
            <a:ext cx="661416" cy="215444"/>
          </a:xfrm>
          <a:prstGeom prst="rect">
            <a:avLst/>
          </a:prstGeom>
        </p:spPr>
        <p:txBody>
          <a:bodyPr vert="horz" lIns="0" tIns="0" rIns="0" bIns="0" anchor="ctr">
            <a:sp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894" name="Rectangle 6"/>
          <p:cNvSpPr>
            <a:spLocks noGrp="1" noChangeArrowheads="1"/>
          </p:cNvSpPr>
          <p:nvPr>
            <p:ph type="sldNum" sz="quarter" idx="4"/>
          </p:nvPr>
        </p:nvSpPr>
        <p:spPr bwMode="auto">
          <a:xfrm>
            <a:off x="7848600" y="64008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smtClean="0">
                <a:solidFill>
                  <a:schemeClr val="tx1"/>
                </a:solidFill>
                <a:latin typeface="Calibri" pitchFamily="34" charset="0"/>
              </a:defRPr>
            </a:lvl1pPr>
          </a:lstStyle>
          <a:p>
            <a:pPr>
              <a:defRPr/>
            </a:pPr>
            <a:fld id="{EBEFF87B-4EAB-4678-BFAD-00951806F2A2}" type="slidenum">
              <a:rPr lang="en-US" smtClean="0"/>
              <a:pPr>
                <a:defRPr/>
              </a:pPr>
              <a:t>‹#›</a:t>
            </a:fld>
            <a:endParaRPr lang="en-US" dirty="0"/>
          </a:p>
        </p:txBody>
      </p:sp>
      <p:sp>
        <p:nvSpPr>
          <p:cNvPr id="37895" name="Rectangle 7"/>
          <p:cNvSpPr>
            <a:spLocks noChangeArrowheads="1"/>
          </p:cNvSpPr>
          <p:nvPr/>
        </p:nvSpPr>
        <p:spPr bwMode="auto">
          <a:xfrm>
            <a:off x="0" y="0"/>
            <a:ext cx="228600" cy="2286000"/>
          </a:xfrm>
          <a:prstGeom prst="rect">
            <a:avLst/>
          </a:prstGeom>
          <a:solidFill>
            <a:srgbClr val="3333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37896" name="Line 8"/>
          <p:cNvSpPr>
            <a:spLocks noChangeShapeType="1"/>
          </p:cNvSpPr>
          <p:nvPr/>
        </p:nvSpPr>
        <p:spPr bwMode="auto">
          <a:xfrm>
            <a:off x="457200" y="1447800"/>
            <a:ext cx="8077200" cy="0"/>
          </a:xfrm>
          <a:prstGeom prst="line">
            <a:avLst/>
          </a:prstGeom>
          <a:noFill/>
          <a:ln w="19050">
            <a:solidFill>
              <a:srgbClr val="C0C0C0"/>
            </a:solidFill>
            <a:round/>
            <a:headEnd/>
            <a:tailEnd/>
          </a:ln>
          <a:effectLst/>
        </p:spPr>
        <p:txBody>
          <a:bodyPr/>
          <a:lstStyle/>
          <a:p>
            <a:pPr>
              <a:defRPr/>
            </a:pPr>
            <a:endParaRPr lang="en-US">
              <a:latin typeface="Verdana" pitchFamily="112" charset="0"/>
            </a:endParaRPr>
          </a:p>
        </p:txBody>
      </p:sp>
      <p:sp>
        <p:nvSpPr>
          <p:cNvPr id="37897" name="Rectangle 9"/>
          <p:cNvSpPr>
            <a:spLocks noChangeArrowheads="1"/>
          </p:cNvSpPr>
          <p:nvPr/>
        </p:nvSpPr>
        <p:spPr bwMode="auto">
          <a:xfrm>
            <a:off x="0" y="2286000"/>
            <a:ext cx="228600" cy="2286000"/>
          </a:xfrm>
          <a:prstGeom prst="rect">
            <a:avLst/>
          </a:prstGeom>
          <a:solidFill>
            <a:srgbClr val="6666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37898" name="Rectangle 10"/>
          <p:cNvSpPr>
            <a:spLocks noChangeArrowheads="1"/>
          </p:cNvSpPr>
          <p:nvPr/>
        </p:nvSpPr>
        <p:spPr bwMode="auto">
          <a:xfrm>
            <a:off x="0" y="4572000"/>
            <a:ext cx="228600" cy="2286000"/>
          </a:xfrm>
          <a:prstGeom prst="rect">
            <a:avLst/>
          </a:prstGeom>
          <a:solidFill>
            <a:srgbClr val="C0C0C0"/>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10" name="Rectangle 5"/>
          <p:cNvSpPr>
            <a:spLocks noGrp="1" noChangeArrowheads="1"/>
          </p:cNvSpPr>
          <p:nvPr>
            <p:ph type="ftr" sz="quarter" idx="3"/>
          </p:nvPr>
        </p:nvSpPr>
        <p:spPr bwMode="auto">
          <a:xfrm>
            <a:off x="228600" y="6400800"/>
            <a:ext cx="43434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latin typeface="Calibri" pitchFamily="34" charset="0"/>
              </a:defRPr>
            </a:lvl1pPr>
          </a:lstStyle>
          <a:p>
            <a:pPr>
              <a:defRPr/>
            </a:pPr>
            <a:r>
              <a:rPr lang="fa-IR" dirty="0" smtClean="0"/>
              <a:t>استفاده از پیکره‌های تطبیقی برای بازیابی اطلاعات بین زبانی فارسی-انگلیسی</a:t>
            </a:r>
            <a:endParaRPr lang="en-US" dirty="0"/>
          </a:p>
        </p:txBody>
      </p:sp>
      <p:pic>
        <p:nvPicPr>
          <p:cNvPr id="11" name="Picture 10" descr="white rectangle.png"/>
          <p:cNvPicPr>
            <a:picLocks noChangeAspect="1"/>
          </p:cNvPicPr>
          <p:nvPr/>
        </p:nvPicPr>
        <p:blipFill>
          <a:blip r:embed="rId18" cstate="print"/>
          <a:srcRect b="10453"/>
          <a:stretch>
            <a:fillRect/>
          </a:stretch>
        </p:blipFill>
        <p:spPr>
          <a:xfrm>
            <a:off x="-1066800" y="-381000"/>
            <a:ext cx="10210799" cy="7124700"/>
          </a:xfrm>
          <a:prstGeom prst="rect">
            <a:avLst/>
          </a:prstGeom>
        </p:spPr>
      </p:pic>
      <p:sp>
        <p:nvSpPr>
          <p:cNvPr id="13" name="Slide Number Placeholder 22"/>
          <p:cNvSpPr txBox="1">
            <a:spLocks/>
          </p:cNvSpPr>
          <p:nvPr/>
        </p:nvSpPr>
        <p:spPr>
          <a:xfrm>
            <a:off x="8153400" y="6477000"/>
            <a:ext cx="661416" cy="215444"/>
          </a:xfrm>
          <a:prstGeom prst="rect">
            <a:avLst/>
          </a:prstGeom>
        </p:spPr>
        <p:txBody>
          <a:bodyPr vert="horz" lIns="0" tIns="0" rIns="0" bIns="0" anchor="ctr">
            <a:sp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2" name="Footer Placeholder 4"/>
          <p:cNvSpPr txBox="1">
            <a:spLocks/>
          </p:cNvSpPr>
          <p:nvPr/>
        </p:nvSpPr>
        <p:spPr>
          <a:xfrm>
            <a:off x="165100" y="6413500"/>
            <a:ext cx="6019800" cy="365125"/>
          </a:xfrm>
          <a:prstGeom prst="rect">
            <a:avLst/>
          </a:prstGeom>
        </p:spPr>
        <p:txBody>
          <a:bodyPr/>
          <a:lstStyle>
            <a:lvl1pPr>
              <a:defRPr sz="1400">
                <a:cs typeface="B Nazanin" pitchFamily="2" charset="-7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smtClean="0">
                <a:ln>
                  <a:noFill/>
                </a:ln>
                <a:solidFill>
                  <a:schemeClr val="tx1"/>
                </a:solidFill>
                <a:effectLst/>
                <a:uLnTx/>
                <a:uFillTx/>
                <a:latin typeface="+mn-lt"/>
                <a:ea typeface="+mn-ea"/>
                <a:cs typeface="B Nazanin" pitchFamily="2" charset="-78"/>
              </a:rPr>
              <a:t>استفاده از پیکره‌های تطبیقی برای بازیابی اطلاعات بین زبانی فارسی-انگلیسی</a:t>
            </a:r>
            <a:endParaRPr kumimoji="0" lang="en-US" sz="1400" b="0" i="0" u="none" strike="noStrike" kern="1200" cap="none" spc="0" normalizeH="0" baseline="0" noProof="0" dirty="0">
              <a:ln>
                <a:noFill/>
              </a:ln>
              <a:solidFill>
                <a:schemeClr val="tx1"/>
              </a:solidFill>
              <a:effectLst/>
              <a:uLnTx/>
              <a:uFillTx/>
              <a:latin typeface="+mn-lt"/>
              <a:ea typeface="+mn-ea"/>
              <a:cs typeface="B Nazanin" pitchFamily="2" charset="-78"/>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9" r:id="rId14"/>
    <p:sldLayoutId id="2147483767" r:id="rId15"/>
    <p:sldLayoutId id="2147483768" r:id="rId16"/>
  </p:sldLayoutIdLst>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rgbClr val="333399"/>
          </a:solidFill>
          <a:latin typeface="+mj-lt"/>
          <a:ea typeface="+mj-ea"/>
          <a:cs typeface="+mj-cs"/>
        </a:defRPr>
      </a:lvl1pPr>
      <a:lvl2pPr algn="l" rtl="0" eaLnBrk="0" fontAlgn="base" hangingPunct="0">
        <a:spcBef>
          <a:spcPct val="0"/>
        </a:spcBef>
        <a:spcAft>
          <a:spcPct val="0"/>
        </a:spcAft>
        <a:defRPr sz="4400">
          <a:solidFill>
            <a:srgbClr val="333399"/>
          </a:solidFill>
          <a:latin typeface="Garamond" pitchFamily="112" charset="0"/>
        </a:defRPr>
      </a:lvl2pPr>
      <a:lvl3pPr algn="l" rtl="0" eaLnBrk="0" fontAlgn="base" hangingPunct="0">
        <a:spcBef>
          <a:spcPct val="0"/>
        </a:spcBef>
        <a:spcAft>
          <a:spcPct val="0"/>
        </a:spcAft>
        <a:defRPr sz="4400">
          <a:solidFill>
            <a:srgbClr val="333399"/>
          </a:solidFill>
          <a:latin typeface="Garamond" pitchFamily="112" charset="0"/>
        </a:defRPr>
      </a:lvl3pPr>
      <a:lvl4pPr algn="l" rtl="0" eaLnBrk="0" fontAlgn="base" hangingPunct="0">
        <a:spcBef>
          <a:spcPct val="0"/>
        </a:spcBef>
        <a:spcAft>
          <a:spcPct val="0"/>
        </a:spcAft>
        <a:defRPr sz="4400">
          <a:solidFill>
            <a:srgbClr val="333399"/>
          </a:solidFill>
          <a:latin typeface="Garamond" pitchFamily="112" charset="0"/>
        </a:defRPr>
      </a:lvl4pPr>
      <a:lvl5pPr algn="l" rtl="0" eaLnBrk="0" fontAlgn="base" hangingPunct="0">
        <a:spcBef>
          <a:spcPct val="0"/>
        </a:spcBef>
        <a:spcAft>
          <a:spcPct val="0"/>
        </a:spcAft>
        <a:defRPr sz="4400">
          <a:solidFill>
            <a:srgbClr val="333399"/>
          </a:solidFill>
          <a:latin typeface="Garamond" pitchFamily="112" charset="0"/>
        </a:defRPr>
      </a:lvl5pPr>
      <a:lvl6pPr marL="457200" algn="l" rtl="0" fontAlgn="base">
        <a:spcBef>
          <a:spcPct val="0"/>
        </a:spcBef>
        <a:spcAft>
          <a:spcPct val="0"/>
        </a:spcAft>
        <a:defRPr sz="4400">
          <a:solidFill>
            <a:srgbClr val="333399"/>
          </a:solidFill>
          <a:latin typeface="Garamond" pitchFamily="112" charset="0"/>
        </a:defRPr>
      </a:lvl6pPr>
      <a:lvl7pPr marL="914400" algn="l" rtl="0" fontAlgn="base">
        <a:spcBef>
          <a:spcPct val="0"/>
        </a:spcBef>
        <a:spcAft>
          <a:spcPct val="0"/>
        </a:spcAft>
        <a:defRPr sz="4400">
          <a:solidFill>
            <a:srgbClr val="333399"/>
          </a:solidFill>
          <a:latin typeface="Garamond" pitchFamily="112" charset="0"/>
        </a:defRPr>
      </a:lvl7pPr>
      <a:lvl8pPr marL="1371600" algn="l" rtl="0" fontAlgn="base">
        <a:spcBef>
          <a:spcPct val="0"/>
        </a:spcBef>
        <a:spcAft>
          <a:spcPct val="0"/>
        </a:spcAft>
        <a:defRPr sz="4400">
          <a:solidFill>
            <a:srgbClr val="333399"/>
          </a:solidFill>
          <a:latin typeface="Garamond" pitchFamily="112" charset="0"/>
        </a:defRPr>
      </a:lvl8pPr>
      <a:lvl9pPr marL="1828800" algn="l" rtl="0" fontAlgn="base">
        <a:spcBef>
          <a:spcPct val="0"/>
        </a:spcBef>
        <a:spcAft>
          <a:spcPct val="0"/>
        </a:spcAft>
        <a:defRPr sz="4400">
          <a:solidFill>
            <a:srgbClr val="333399"/>
          </a:solidFill>
          <a:latin typeface="Garamond" pitchFamily="112" charset="0"/>
        </a:defRPr>
      </a:lvl9pPr>
    </p:titleStyle>
    <p:bodyStyle>
      <a:lvl1pPr marL="342900" indent="-342900" algn="l" rtl="0" eaLnBrk="0" fontAlgn="base" hangingPunct="0">
        <a:spcBef>
          <a:spcPct val="20000"/>
        </a:spcBef>
        <a:spcAft>
          <a:spcPct val="0"/>
        </a:spcAft>
        <a:buClr>
          <a:srgbClr val="666699"/>
        </a:buClr>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666699"/>
        </a:buClr>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666699"/>
        </a:buClr>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rgbClr val="666699"/>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666699"/>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rgbClr val="666699"/>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rgbClr val="666699"/>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rgbClr val="666699"/>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rgbClr val="666699"/>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22.gi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gif"/><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50.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chart" Target="../charts/char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0.gi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notesSlide" Target="../notesSlides/notesSlide32.xml"/><Relationship Id="rId7" Type="http://schemas.openxmlformats.org/officeDocument/2006/relationships/chart" Target="../charts/chart10.xml"/><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chart" Target="../charts/char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5" descr="D:\Huma\University\Advanced Database Systems\CD_DB\CD_Root\Images\ECE_3.jpg"/>
          <p:cNvPicPr>
            <a:picLocks noChangeAspect="1" noChangeArrowheads="1"/>
          </p:cNvPicPr>
          <p:nvPr/>
        </p:nvPicPr>
        <p:blipFill>
          <a:blip r:embed="rId3" cstate="print"/>
          <a:srcRect/>
          <a:stretch>
            <a:fillRect/>
          </a:stretch>
        </p:blipFill>
        <p:spPr bwMode="auto">
          <a:xfrm>
            <a:off x="8294627" y="762000"/>
            <a:ext cx="849373" cy="609600"/>
          </a:xfrm>
          <a:prstGeom prst="rect">
            <a:avLst/>
          </a:prstGeom>
          <a:noFill/>
        </p:spPr>
      </p:pic>
      <p:sp>
        <p:nvSpPr>
          <p:cNvPr id="2" name="Title 1"/>
          <p:cNvSpPr>
            <a:spLocks noGrp="1"/>
          </p:cNvSpPr>
          <p:nvPr>
            <p:ph type="ctrTitle"/>
          </p:nvPr>
        </p:nvSpPr>
        <p:spPr>
          <a:xfrm>
            <a:off x="609600" y="1371600"/>
            <a:ext cx="7681913" cy="2286000"/>
          </a:xfrm>
        </p:spPr>
        <p:txBody>
          <a:bodyPr>
            <a:normAutofit/>
          </a:bodyPr>
          <a:lstStyle/>
          <a:p>
            <a:pPr algn="ctr">
              <a:lnSpc>
                <a:spcPct val="150000"/>
              </a:lnSpc>
            </a:pPr>
            <a:r>
              <a:rPr lang="fa-IR" sz="6000" dirty="0" smtClean="0">
                <a:solidFill>
                  <a:schemeClr val="tx1">
                    <a:lumMod val="90000"/>
                    <a:lumOff val="10000"/>
                  </a:schemeClr>
                </a:solidFill>
                <a:latin typeface="XB Zar" pitchFamily="2" charset="-78"/>
                <a:cs typeface="XB Zar" pitchFamily="2" charset="-78"/>
              </a:rPr>
              <a:t> </a:t>
            </a:r>
            <a:r>
              <a:rPr lang="fa-IR" sz="3600" b="1" dirty="0" smtClean="0">
                <a:latin typeface="XB Zar" pitchFamily="2" charset="-78"/>
                <a:cs typeface="XB Zar" pitchFamily="2" charset="-78"/>
              </a:rPr>
              <a:t>استفاده از پیکره‌های تطبیقی برای</a:t>
            </a:r>
            <a:r>
              <a:rPr lang="en-US" sz="3600" b="1" dirty="0" smtClean="0">
                <a:latin typeface="XB Zar" pitchFamily="2" charset="-78"/>
                <a:cs typeface="XB Zar" pitchFamily="2" charset="-78"/>
              </a:rPr>
              <a:t/>
            </a:r>
            <a:br>
              <a:rPr lang="en-US" sz="3600" b="1" dirty="0" smtClean="0">
                <a:latin typeface="XB Zar" pitchFamily="2" charset="-78"/>
                <a:cs typeface="XB Zar" pitchFamily="2" charset="-78"/>
              </a:rPr>
            </a:br>
            <a:r>
              <a:rPr lang="fa-IR" sz="3600" b="1" dirty="0" smtClean="0">
                <a:latin typeface="XB Zar" pitchFamily="2" charset="-78"/>
                <a:cs typeface="XB Zar" pitchFamily="2" charset="-78"/>
              </a:rPr>
              <a:t>بازیابی اطلاعات بین زبانی فارسی -انگلیسی</a:t>
            </a:r>
            <a:endParaRPr lang="en-US" sz="6000" b="1" dirty="0" smtClean="0">
              <a:latin typeface="XB Zar" pitchFamily="2" charset="-78"/>
              <a:cs typeface="XB Zar" pitchFamily="2" charset="-78"/>
            </a:endParaRPr>
          </a:p>
        </p:txBody>
      </p:sp>
      <p:sp>
        <p:nvSpPr>
          <p:cNvPr id="6" name="TextBox 5"/>
          <p:cNvSpPr txBox="1"/>
          <p:nvPr/>
        </p:nvSpPr>
        <p:spPr>
          <a:xfrm>
            <a:off x="2133600" y="4419600"/>
            <a:ext cx="5181600" cy="3054682"/>
          </a:xfrm>
          <a:prstGeom prst="rect">
            <a:avLst/>
          </a:prstGeom>
          <a:noFill/>
        </p:spPr>
        <p:txBody>
          <a:bodyPr wrap="square" rtlCol="0">
            <a:spAutoFit/>
          </a:bodyPr>
          <a:lstStyle/>
          <a:p>
            <a:pPr algn="ctr"/>
            <a:r>
              <a:rPr lang="en-US" sz="2200" b="1" dirty="0" smtClean="0">
                <a:solidFill>
                  <a:schemeClr val="tx1"/>
                </a:solidFill>
                <a:latin typeface="XB Zar" pitchFamily="2" charset="-78"/>
                <a:cs typeface="XB Zar" pitchFamily="2" charset="-78"/>
              </a:rPr>
              <a:t> </a:t>
            </a:r>
            <a:r>
              <a:rPr lang="fa-IR" sz="2200" b="1" dirty="0" smtClean="0">
                <a:solidFill>
                  <a:schemeClr val="tx1"/>
                </a:solidFill>
                <a:latin typeface="XB Zar" pitchFamily="2" charset="-78"/>
                <a:cs typeface="XB Zar" pitchFamily="2" charset="-78"/>
              </a:rPr>
              <a:t>هما برادران هاشمی</a:t>
            </a:r>
            <a:endParaRPr lang="en-US" sz="2200" b="1" dirty="0" smtClean="0">
              <a:solidFill>
                <a:schemeClr val="tx1"/>
              </a:solidFill>
              <a:latin typeface="XB Zar" pitchFamily="2" charset="-78"/>
              <a:cs typeface="XB Zar" pitchFamily="2" charset="-78"/>
            </a:endParaRPr>
          </a:p>
          <a:p>
            <a:pPr algn="ctr"/>
            <a:endParaRPr lang="en-US" b="1" dirty="0" smtClean="0">
              <a:solidFill>
                <a:schemeClr val="tx1"/>
              </a:solidFill>
              <a:latin typeface="XB Zar" pitchFamily="2" charset="-78"/>
              <a:cs typeface="XB Zar" pitchFamily="2" charset="-78"/>
            </a:endParaRPr>
          </a:p>
          <a:p>
            <a:pPr algn="ctr"/>
            <a:r>
              <a:rPr lang="en-US" sz="2400" b="1" dirty="0" smtClean="0">
                <a:latin typeface="XB Zar" pitchFamily="2" charset="-78"/>
                <a:cs typeface="XB Zar" pitchFamily="2" charset="-78"/>
              </a:rPr>
              <a:t> </a:t>
            </a:r>
            <a:r>
              <a:rPr lang="fa-IR" dirty="0" smtClean="0">
                <a:latin typeface="XB Zar" pitchFamily="2" charset="-78"/>
                <a:cs typeface="XB Zar" pitchFamily="2" charset="-78"/>
              </a:rPr>
              <a:t>استاد راهنما: </a:t>
            </a:r>
            <a:r>
              <a:rPr lang="fa-IR" sz="2000" b="1" dirty="0" smtClean="0">
                <a:effectLst>
                  <a:outerShdw blurRad="38100" dist="38100" dir="2700000" algn="tl">
                    <a:srgbClr val="000000">
                      <a:alpha val="43137"/>
                    </a:srgbClr>
                  </a:outerShdw>
                </a:effectLst>
                <a:latin typeface="XB Zar" pitchFamily="2" charset="-78"/>
                <a:cs typeface="XB Zar" pitchFamily="2" charset="-78"/>
              </a:rPr>
              <a:t>دکتر آزاده شاکری</a:t>
            </a:r>
          </a:p>
          <a:p>
            <a:pPr algn="ctr"/>
            <a:endParaRPr lang="en-US" sz="1600" b="1" dirty="0" smtClean="0">
              <a:effectLst>
                <a:outerShdw blurRad="38100" dist="38100" dir="2700000" algn="tl">
                  <a:srgbClr val="000000">
                    <a:alpha val="43137"/>
                  </a:srgbClr>
                </a:outerShdw>
              </a:effectLst>
              <a:latin typeface="XB Zar" pitchFamily="2" charset="-78"/>
              <a:cs typeface="XB Zar" pitchFamily="2" charset="-78"/>
            </a:endParaRPr>
          </a:p>
          <a:p>
            <a:pPr algn="ctr"/>
            <a:r>
              <a:rPr lang="fa-IR" dirty="0" smtClean="0">
                <a:latin typeface="XB Zar" pitchFamily="2" charset="-78"/>
                <a:cs typeface="XB Zar" pitchFamily="2" charset="-78"/>
              </a:rPr>
              <a:t>اساتید داور: </a:t>
            </a:r>
            <a:r>
              <a:rPr lang="fa-IR" sz="2000" b="1" dirty="0" smtClean="0">
                <a:latin typeface="XB Zar" pitchFamily="2" charset="-78"/>
                <a:cs typeface="XB Zar" pitchFamily="2" charset="-78"/>
              </a:rPr>
              <a:t>دکتر بیگی، دکتر تقی یاره، دکتر فیلی</a:t>
            </a:r>
            <a:endParaRPr lang="en-US" sz="2000" b="1" dirty="0" smtClean="0">
              <a:latin typeface="XB Zar" pitchFamily="2" charset="-78"/>
              <a:cs typeface="XB Zar" pitchFamily="2" charset="-78"/>
            </a:endParaRPr>
          </a:p>
          <a:p>
            <a:pPr algn="ctr"/>
            <a:endParaRPr lang="en-US" sz="1050" b="1" dirty="0" smtClean="0">
              <a:effectLst>
                <a:outerShdw blurRad="38100" dist="38100" dir="2700000" algn="tl">
                  <a:srgbClr val="000000">
                    <a:alpha val="43137"/>
                  </a:srgbClr>
                </a:outerShdw>
              </a:effectLst>
              <a:latin typeface="XB Zar" pitchFamily="2" charset="-78"/>
              <a:cs typeface="XB Zar" pitchFamily="2" charset="-78"/>
            </a:endParaRPr>
          </a:p>
          <a:p>
            <a:pPr algn="ctr"/>
            <a:endParaRPr lang="en-US" sz="1200" b="1" dirty="0" smtClean="0">
              <a:effectLst>
                <a:outerShdw blurRad="38100" dist="38100" dir="2700000" algn="tl">
                  <a:srgbClr val="000000">
                    <a:alpha val="43137"/>
                  </a:srgbClr>
                </a:outerShdw>
              </a:effectLst>
              <a:latin typeface="XB Zar" pitchFamily="2" charset="-78"/>
              <a:cs typeface="XB Zar" pitchFamily="2" charset="-78"/>
            </a:endParaRPr>
          </a:p>
          <a:p>
            <a:pPr algn="ctr"/>
            <a:r>
              <a:rPr lang="fa-IR" dirty="0" smtClean="0">
                <a:latin typeface="XB Zar" pitchFamily="2" charset="-78"/>
                <a:cs typeface="B Nazanin" pitchFamily="2" charset="-78"/>
              </a:rPr>
              <a:t>اسفند</a:t>
            </a:r>
            <a:r>
              <a:rPr lang="fa-IR" dirty="0" smtClean="0">
                <a:latin typeface="XB Zar" pitchFamily="2" charset="-78"/>
                <a:cs typeface="XB Zar" pitchFamily="2" charset="-78"/>
              </a:rPr>
              <a:t> </a:t>
            </a:r>
            <a:r>
              <a:rPr lang="fa-IR" dirty="0" smtClean="0">
                <a:latin typeface="XB Zar" pitchFamily="2" charset="-78"/>
                <a:cs typeface="B Nazanin" pitchFamily="2" charset="-78"/>
              </a:rPr>
              <a:t>1389</a:t>
            </a:r>
            <a:endParaRPr lang="en-US" dirty="0" smtClean="0">
              <a:effectLst>
                <a:outerShdw blurRad="38100" dist="38100" dir="2700000" algn="tl">
                  <a:srgbClr val="000000">
                    <a:alpha val="43137"/>
                  </a:srgbClr>
                </a:outerShdw>
              </a:effectLst>
              <a:latin typeface="XB Zar" pitchFamily="2" charset="-78"/>
              <a:cs typeface="B Nazanin" pitchFamily="2" charset="-78"/>
            </a:endParaRPr>
          </a:p>
          <a:p>
            <a:pPr algn="ctr"/>
            <a:endParaRPr lang="en-US" sz="2800" b="1" dirty="0" smtClean="0">
              <a:effectLst>
                <a:outerShdw blurRad="38100" dist="38100" dir="2700000" algn="tl">
                  <a:srgbClr val="000000">
                    <a:alpha val="43137"/>
                  </a:srgbClr>
                </a:outerShdw>
              </a:effectLst>
              <a:latin typeface="XB Zar" pitchFamily="2" charset="-78"/>
              <a:cs typeface="XB Zar" pitchFamily="2" charset="-78"/>
            </a:endParaRPr>
          </a:p>
          <a:p>
            <a:pPr algn="ctr"/>
            <a:endParaRPr lang="en-US" sz="2400" b="1" dirty="0">
              <a:solidFill>
                <a:schemeClr val="tx1"/>
              </a:solidFill>
              <a:latin typeface="XB Zar" pitchFamily="2" charset="-78"/>
              <a:cs typeface="XB Zar" pitchFamily="2" charset="-78"/>
            </a:endParaRPr>
          </a:p>
        </p:txBody>
      </p:sp>
      <p:pic>
        <p:nvPicPr>
          <p:cNvPr id="12" name="Picture 14" descr="D:\Huma\University\Advanced Database Systems\CD_DB\CD_Root\Images\UT.jpg"/>
          <p:cNvPicPr>
            <a:picLocks noChangeAspect="1" noChangeArrowheads="1"/>
          </p:cNvPicPr>
          <p:nvPr/>
        </p:nvPicPr>
        <p:blipFill>
          <a:blip r:embed="rId4" cstate="print"/>
          <a:srcRect/>
          <a:stretch>
            <a:fillRect/>
          </a:stretch>
        </p:blipFill>
        <p:spPr bwMode="auto">
          <a:xfrm>
            <a:off x="0" y="838200"/>
            <a:ext cx="609600" cy="609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81000" y="288244"/>
            <a:ext cx="8382000" cy="427040"/>
          </a:xfrm>
        </p:spPr>
        <p:txBody>
          <a:bodyPr/>
          <a:lstStyle/>
          <a:p>
            <a:pPr algn="ctr" rtl="1"/>
            <a:r>
              <a:rPr lang="fa-IR" sz="3000" dirty="0">
                <a:effectLst/>
                <a:latin typeface="XB Zar" pitchFamily="2" charset="-78"/>
                <a:cs typeface="XB Zar" pitchFamily="2" charset="-78"/>
              </a:rPr>
              <a:t>ترجمه پرس‌وجو با استفاده از </a:t>
            </a:r>
            <a:r>
              <a:rPr lang="fa-IR" sz="3000" dirty="0" smtClean="0">
                <a:effectLst/>
                <a:latin typeface="XB Zar" pitchFamily="2" charset="-78"/>
                <a:cs typeface="XB Zar" pitchFamily="2" charset="-78"/>
              </a:rPr>
              <a:t>پیکره‌های تطبیقی</a:t>
            </a:r>
            <a:endParaRPr lang="en-US" sz="3000" dirty="0"/>
          </a:p>
        </p:txBody>
      </p:sp>
      <p:sp>
        <p:nvSpPr>
          <p:cNvPr id="2" name="Footer Placeholder 1"/>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pic>
        <p:nvPicPr>
          <p:cNvPr id="3" name="Picture 4" descr="D:\Huma\University\Seminar\presentation_1\images\canstock1812022.jpg"/>
          <p:cNvPicPr>
            <a:picLocks noChangeAspect="1" noChangeArrowheads="1"/>
          </p:cNvPicPr>
          <p:nvPr/>
        </p:nvPicPr>
        <p:blipFill>
          <a:blip r:embed="rId3" cstate="print"/>
          <a:srcRect/>
          <a:stretch>
            <a:fillRect/>
          </a:stretch>
        </p:blipFill>
        <p:spPr bwMode="auto">
          <a:xfrm>
            <a:off x="749300" y="1771650"/>
            <a:ext cx="1019175" cy="1428750"/>
          </a:xfrm>
          <a:prstGeom prst="rect">
            <a:avLst/>
          </a:prstGeom>
          <a:noFill/>
        </p:spPr>
      </p:pic>
      <p:sp>
        <p:nvSpPr>
          <p:cNvPr id="4" name="TextBox 3"/>
          <p:cNvSpPr txBox="1"/>
          <p:nvPr/>
        </p:nvSpPr>
        <p:spPr>
          <a:xfrm>
            <a:off x="673100" y="2228850"/>
            <a:ext cx="1077539" cy="707886"/>
          </a:xfrm>
          <a:prstGeom prst="rect">
            <a:avLst/>
          </a:prstGeom>
          <a:noFill/>
        </p:spPr>
        <p:txBody>
          <a:bodyPr wrap="none" rtlCol="0">
            <a:spAutoFit/>
          </a:bodyPr>
          <a:lstStyle/>
          <a:p>
            <a:pPr algn="r" rtl="1"/>
            <a:r>
              <a:rPr lang="fa-IR" sz="2000" b="1" dirty="0" smtClean="0">
                <a:solidFill>
                  <a:schemeClr val="tx1"/>
                </a:solidFill>
                <a:cs typeface="B Koodak" pitchFamily="2" charset="-78"/>
              </a:rPr>
              <a:t>ا ب پ ت </a:t>
            </a:r>
          </a:p>
          <a:p>
            <a:pPr algn="r" rtl="1"/>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pic>
        <p:nvPicPr>
          <p:cNvPr id="5" name="Picture 3" descr="D:\Huma\University\Seminar\presentation_1\images\canstock1864852.jpg"/>
          <p:cNvPicPr>
            <a:picLocks noChangeAspect="1" noChangeArrowheads="1"/>
          </p:cNvPicPr>
          <p:nvPr/>
        </p:nvPicPr>
        <p:blipFill>
          <a:blip r:embed="rId4" cstate="print"/>
          <a:srcRect/>
          <a:stretch>
            <a:fillRect/>
          </a:stretch>
        </p:blipFill>
        <p:spPr bwMode="auto">
          <a:xfrm>
            <a:off x="596900" y="2609850"/>
            <a:ext cx="1019175" cy="1428750"/>
          </a:xfrm>
          <a:prstGeom prst="rect">
            <a:avLst/>
          </a:prstGeom>
          <a:noFill/>
        </p:spPr>
      </p:pic>
      <p:sp>
        <p:nvSpPr>
          <p:cNvPr id="6" name="TextBox 5"/>
          <p:cNvSpPr txBox="1"/>
          <p:nvPr/>
        </p:nvSpPr>
        <p:spPr>
          <a:xfrm>
            <a:off x="567718" y="3067050"/>
            <a:ext cx="1077539" cy="707886"/>
          </a:xfrm>
          <a:prstGeom prst="rect">
            <a:avLst/>
          </a:prstGeom>
          <a:noFill/>
        </p:spPr>
        <p:txBody>
          <a:bodyPr wrap="none" rtlCol="0">
            <a:spAutoFit/>
          </a:bodyPr>
          <a:lstStyle/>
          <a:p>
            <a:pPr algn="r" rtl="1"/>
            <a:r>
              <a:rPr lang="fa-IR" sz="2000" b="1" dirty="0" smtClean="0">
                <a:solidFill>
                  <a:schemeClr val="tx1"/>
                </a:solidFill>
                <a:cs typeface="B Koodak" pitchFamily="2" charset="-78"/>
              </a:rPr>
              <a:t>ا ب پ ت </a:t>
            </a:r>
          </a:p>
          <a:p>
            <a:pPr algn="r" rtl="1"/>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pic>
        <p:nvPicPr>
          <p:cNvPr id="7" name="Picture 2" descr="D:\Huma\University\Seminar\presentation_1\images\canstock1729551.jpg"/>
          <p:cNvPicPr>
            <a:picLocks noChangeAspect="1" noChangeArrowheads="1"/>
          </p:cNvPicPr>
          <p:nvPr/>
        </p:nvPicPr>
        <p:blipFill>
          <a:blip r:embed="rId5" cstate="print"/>
          <a:stretch>
            <a:fillRect/>
          </a:stretch>
        </p:blipFill>
        <p:spPr bwMode="auto">
          <a:xfrm>
            <a:off x="825500" y="4057650"/>
            <a:ext cx="1019175" cy="1428750"/>
          </a:xfrm>
          <a:prstGeom prst="rect">
            <a:avLst/>
          </a:prstGeom>
          <a:noFill/>
          <a:ln>
            <a:noFill/>
          </a:ln>
        </p:spPr>
      </p:pic>
      <p:sp>
        <p:nvSpPr>
          <p:cNvPr id="8" name="TextBox 7"/>
          <p:cNvSpPr txBox="1"/>
          <p:nvPr/>
        </p:nvSpPr>
        <p:spPr>
          <a:xfrm>
            <a:off x="796318" y="4591050"/>
            <a:ext cx="1077539" cy="707886"/>
          </a:xfrm>
          <a:prstGeom prst="rect">
            <a:avLst/>
          </a:prstGeom>
          <a:noFill/>
        </p:spPr>
        <p:txBody>
          <a:bodyPr wrap="none" rtlCol="0">
            <a:spAutoFit/>
          </a:bodyPr>
          <a:lstStyle/>
          <a:p>
            <a:pPr algn="r" rtl="1"/>
            <a:r>
              <a:rPr lang="fa-IR" sz="2000" b="1" dirty="0" smtClean="0">
                <a:solidFill>
                  <a:schemeClr val="tx1"/>
                </a:solidFill>
                <a:cs typeface="B Koodak" pitchFamily="2" charset="-78"/>
              </a:rPr>
              <a:t>ا ب پ ت </a:t>
            </a:r>
          </a:p>
          <a:p>
            <a:pPr algn="r" rtl="1"/>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pic>
        <p:nvPicPr>
          <p:cNvPr id="9" name="Picture 2" descr="D:\Huma\University\Seminar\presentation_1\images\canstock1729551.jpg"/>
          <p:cNvPicPr>
            <a:picLocks noChangeAspect="1" noChangeArrowheads="1"/>
          </p:cNvPicPr>
          <p:nvPr/>
        </p:nvPicPr>
        <p:blipFill>
          <a:blip r:embed="rId5" cstate="print"/>
          <a:stretch>
            <a:fillRect/>
          </a:stretch>
        </p:blipFill>
        <p:spPr bwMode="auto">
          <a:xfrm>
            <a:off x="1936768" y="2228850"/>
            <a:ext cx="1019175" cy="1428750"/>
          </a:xfrm>
          <a:prstGeom prst="rect">
            <a:avLst/>
          </a:prstGeom>
          <a:noFill/>
          <a:ln>
            <a:noFill/>
          </a:ln>
        </p:spPr>
      </p:pic>
      <p:pic>
        <p:nvPicPr>
          <p:cNvPr id="10" name="Picture 2" descr="D:\Huma\University\Seminar\presentation_1\images\canstock1729551.jpg"/>
          <p:cNvPicPr>
            <a:picLocks noChangeAspect="1" noChangeArrowheads="1"/>
          </p:cNvPicPr>
          <p:nvPr/>
        </p:nvPicPr>
        <p:blipFill>
          <a:blip r:embed="rId5" cstate="print"/>
          <a:stretch>
            <a:fillRect/>
          </a:stretch>
        </p:blipFill>
        <p:spPr bwMode="auto">
          <a:xfrm>
            <a:off x="5988068" y="3295650"/>
            <a:ext cx="1019175" cy="1428750"/>
          </a:xfrm>
          <a:prstGeom prst="rect">
            <a:avLst/>
          </a:prstGeom>
          <a:noFill/>
          <a:ln>
            <a:noFill/>
          </a:ln>
        </p:spPr>
      </p:pic>
      <p:pic>
        <p:nvPicPr>
          <p:cNvPr id="11" name="Picture 3" descr="D:\Huma\University\Seminar\presentation_1\images\canstock1864852.jpg"/>
          <p:cNvPicPr>
            <a:picLocks noChangeAspect="1" noChangeArrowheads="1"/>
          </p:cNvPicPr>
          <p:nvPr/>
        </p:nvPicPr>
        <p:blipFill>
          <a:blip r:embed="rId4" cstate="print"/>
          <a:srcRect/>
          <a:stretch>
            <a:fillRect/>
          </a:stretch>
        </p:blipFill>
        <p:spPr bwMode="auto">
          <a:xfrm>
            <a:off x="1936768" y="3676650"/>
            <a:ext cx="1019175" cy="1428750"/>
          </a:xfrm>
          <a:prstGeom prst="rect">
            <a:avLst/>
          </a:prstGeom>
          <a:noFill/>
        </p:spPr>
      </p:pic>
      <p:pic>
        <p:nvPicPr>
          <p:cNvPr id="12" name="Picture 4" descr="D:\Huma\University\Seminar\presentation_1\images\canstock1812022.jpg"/>
          <p:cNvPicPr>
            <a:picLocks noChangeAspect="1" noChangeArrowheads="1"/>
          </p:cNvPicPr>
          <p:nvPr/>
        </p:nvPicPr>
        <p:blipFill>
          <a:blip r:embed="rId3" cstate="print"/>
          <a:srcRect/>
          <a:stretch>
            <a:fillRect/>
          </a:stretch>
        </p:blipFill>
        <p:spPr bwMode="auto">
          <a:xfrm>
            <a:off x="1130300" y="2838450"/>
            <a:ext cx="1019175" cy="1428750"/>
          </a:xfrm>
          <a:prstGeom prst="rect">
            <a:avLst/>
          </a:prstGeom>
          <a:noFill/>
        </p:spPr>
      </p:pic>
      <p:sp>
        <p:nvSpPr>
          <p:cNvPr id="13" name="TextBox 12"/>
          <p:cNvSpPr txBox="1"/>
          <p:nvPr/>
        </p:nvSpPr>
        <p:spPr>
          <a:xfrm>
            <a:off x="1907586" y="27622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4" name="TextBox 13"/>
          <p:cNvSpPr txBox="1"/>
          <p:nvPr/>
        </p:nvSpPr>
        <p:spPr>
          <a:xfrm>
            <a:off x="6019800" y="38290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pic>
        <p:nvPicPr>
          <p:cNvPr id="15" name="Picture 3" descr="D:\Huma\University\Seminar\presentation_1\images\canstock1864852.jpg"/>
          <p:cNvPicPr>
            <a:picLocks noChangeAspect="1" noChangeArrowheads="1"/>
          </p:cNvPicPr>
          <p:nvPr/>
        </p:nvPicPr>
        <p:blipFill>
          <a:blip r:embed="rId4" cstate="print"/>
          <a:srcRect/>
          <a:stretch>
            <a:fillRect/>
          </a:stretch>
        </p:blipFill>
        <p:spPr bwMode="auto">
          <a:xfrm>
            <a:off x="6597668" y="2152650"/>
            <a:ext cx="1019175" cy="1428750"/>
          </a:xfrm>
          <a:prstGeom prst="rect">
            <a:avLst/>
          </a:prstGeom>
          <a:noFill/>
        </p:spPr>
      </p:pic>
      <p:pic>
        <p:nvPicPr>
          <p:cNvPr id="16" name="Picture 4" descr="D:\Huma\University\Seminar\presentation_1\images\canstock1812022.jpg"/>
          <p:cNvPicPr>
            <a:picLocks noChangeAspect="1" noChangeArrowheads="1"/>
          </p:cNvPicPr>
          <p:nvPr/>
        </p:nvPicPr>
        <p:blipFill>
          <a:blip r:embed="rId3" cstate="print"/>
          <a:srcRect/>
          <a:stretch>
            <a:fillRect/>
          </a:stretch>
        </p:blipFill>
        <p:spPr bwMode="auto">
          <a:xfrm>
            <a:off x="7054868" y="3752850"/>
            <a:ext cx="1019175" cy="1428750"/>
          </a:xfrm>
          <a:prstGeom prst="rect">
            <a:avLst/>
          </a:prstGeom>
          <a:noFill/>
        </p:spPr>
      </p:pic>
      <p:sp>
        <p:nvSpPr>
          <p:cNvPr id="17" name="TextBox 16"/>
          <p:cNvSpPr txBox="1"/>
          <p:nvPr/>
        </p:nvSpPr>
        <p:spPr>
          <a:xfrm>
            <a:off x="1907586" y="41338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8" name="TextBox 17"/>
          <p:cNvSpPr txBox="1"/>
          <p:nvPr/>
        </p:nvSpPr>
        <p:spPr>
          <a:xfrm>
            <a:off x="1101118" y="3371850"/>
            <a:ext cx="1077539" cy="707886"/>
          </a:xfrm>
          <a:prstGeom prst="rect">
            <a:avLst/>
          </a:prstGeom>
          <a:noFill/>
        </p:spPr>
        <p:txBody>
          <a:bodyPr wrap="none" rtlCol="0">
            <a:spAutoFit/>
          </a:bodyPr>
          <a:lstStyle/>
          <a:p>
            <a:pPr algn="r" rtl="1"/>
            <a:r>
              <a:rPr lang="fa-IR" sz="2000" b="1" dirty="0" smtClean="0">
                <a:solidFill>
                  <a:schemeClr val="tx1"/>
                </a:solidFill>
                <a:cs typeface="B Koodak" pitchFamily="2" charset="-78"/>
              </a:rPr>
              <a:t>ا ب پ ت </a:t>
            </a:r>
          </a:p>
          <a:p>
            <a:pPr algn="r" rtl="1"/>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9" name="TextBox 18"/>
          <p:cNvSpPr txBox="1"/>
          <p:nvPr/>
        </p:nvSpPr>
        <p:spPr>
          <a:xfrm>
            <a:off x="6629400" y="26098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sp>
        <p:nvSpPr>
          <p:cNvPr id="20" name="TextBox 19"/>
          <p:cNvSpPr txBox="1"/>
          <p:nvPr/>
        </p:nvSpPr>
        <p:spPr>
          <a:xfrm>
            <a:off x="7086600" y="42862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cxnSp>
        <p:nvCxnSpPr>
          <p:cNvPr id="21" name="Straight Arrow Connector 20"/>
          <p:cNvCxnSpPr/>
          <p:nvPr/>
        </p:nvCxnSpPr>
        <p:spPr bwMode="auto">
          <a:xfrm>
            <a:off x="3352800" y="3829050"/>
            <a:ext cx="2362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nvGraphicFramePr>
        <p:xfrm>
          <a:off x="381000" y="754291"/>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066800"/>
            <a:ext cx="8382000" cy="5467651"/>
          </a:xfrm>
        </p:spPr>
        <p:txBody>
          <a:bodyPr>
            <a:scene3d>
              <a:camera prst="orthographicFront"/>
              <a:lightRig rig="threePt" dir="t"/>
            </a:scene3d>
            <a:sp3d extrusionH="57150">
              <a:bevelT w="38100" h="38100"/>
            </a:sp3d>
          </a:bodyPr>
          <a:lstStyle/>
          <a:p>
            <a:pPr algn="r" rtl="1">
              <a:lnSpc>
                <a:spcPct val="150000"/>
              </a:lnSpc>
            </a:pPr>
            <a:r>
              <a:rPr lang="fa-IR" sz="2400" b="1" dirty="0" smtClean="0">
                <a:solidFill>
                  <a:schemeClr val="tx2">
                    <a:lumMod val="50000"/>
                  </a:schemeClr>
                </a:solidFill>
                <a:latin typeface="XB Zar" pitchFamily="2" charset="-78"/>
                <a:cs typeface="XB Zar" pitchFamily="2" charset="-78"/>
              </a:rPr>
              <a:t>مقدمه</a:t>
            </a:r>
          </a:p>
          <a:p>
            <a:pPr algn="r" rtl="1">
              <a:lnSpc>
                <a:spcPct val="150000"/>
              </a:lnSpc>
            </a:pPr>
            <a:r>
              <a:rPr lang="fa-IR" sz="2400" b="1" dirty="0" smtClean="0">
                <a:solidFill>
                  <a:schemeClr val="tx2">
                    <a:lumMod val="50000"/>
                  </a:schemeClr>
                </a:solidFill>
                <a:latin typeface="XB Zar" pitchFamily="2" charset="-78"/>
                <a:cs typeface="XB Zar" pitchFamily="2" charset="-78"/>
              </a:rPr>
              <a:t>ساخت پیکره تطبیقی فارسی-انگلیسی</a:t>
            </a:r>
          </a:p>
          <a:p>
            <a:pPr algn="r" rtl="1">
              <a:lnSpc>
                <a:spcPct val="150000"/>
              </a:lnSpc>
            </a:pPr>
            <a:r>
              <a:rPr lang="fa-IR" sz="2400" b="1" dirty="0" smtClean="0">
                <a:solidFill>
                  <a:schemeClr val="tx2">
                    <a:lumMod val="50000"/>
                  </a:schemeClr>
                </a:solidFill>
                <a:latin typeface="XB Zar" pitchFamily="2" charset="-78"/>
                <a:cs typeface="XB Zar" pitchFamily="2" charset="-78"/>
              </a:rPr>
              <a:t>بازیابی اطلاعات بین زبانی با استفاده از پیکره‌های تطبیقی</a:t>
            </a:r>
            <a:endParaRPr lang="en-US" sz="2400" b="1" dirty="0" smtClean="0">
              <a:solidFill>
                <a:schemeClr val="tx2">
                  <a:lumMod val="50000"/>
                </a:schemeClr>
              </a:solidFill>
              <a:latin typeface="XB Zar" pitchFamily="2" charset="-78"/>
              <a:cs typeface="XB Zar" pitchFamily="2" charset="-78"/>
            </a:endParaRPr>
          </a:p>
          <a:p>
            <a:pPr algn="r" rtl="1">
              <a:lnSpc>
                <a:spcPct val="150000"/>
              </a:lnSpc>
            </a:pPr>
            <a:endParaRPr lang="en-US"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مدل شبکه وابستگی اصطلاحات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بررسی صحّت ترجمه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استخراج ترجمه عبارات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استفاده از واژه‌نامه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گسترش پرس‌وجو</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en-US" sz="700" b="1" dirty="0" smtClean="0">
              <a:solidFill>
                <a:schemeClr val="tx2">
                  <a:lumMod val="50000"/>
                </a:schemeClr>
              </a:solidFill>
              <a:latin typeface="XB Zar" pitchFamily="2" charset="-78"/>
              <a:cs typeface="XB Zar" pitchFamily="2" charset="-78"/>
            </a:endParaRPr>
          </a:p>
          <a:p>
            <a:pPr lvl="1" algn="r" rtl="1">
              <a:lnSpc>
                <a:spcPct val="100000"/>
              </a:lnSpc>
            </a:pPr>
            <a:endParaRPr lang="fa-IR" sz="200" b="1" dirty="0" smtClean="0">
              <a:solidFill>
                <a:schemeClr val="tx2">
                  <a:lumMod val="50000"/>
                </a:schemeClr>
              </a:solidFill>
              <a:latin typeface="XB Zar" pitchFamily="2" charset="-78"/>
              <a:cs typeface="XB Zar" pitchFamily="2" charset="-78"/>
            </a:endParaRPr>
          </a:p>
          <a:p>
            <a:pPr algn="r" rtl="1">
              <a:lnSpc>
                <a:spcPct val="100000"/>
              </a:lnSpc>
            </a:pPr>
            <a:r>
              <a:rPr lang="fa-IR" sz="2400" b="1" dirty="0" smtClean="0">
                <a:solidFill>
                  <a:schemeClr val="tx2">
                    <a:lumMod val="50000"/>
                  </a:schemeClr>
                </a:solidFill>
                <a:latin typeface="XB Zar" pitchFamily="2" charset="-78"/>
                <a:cs typeface="XB Zar" pitchFamily="2" charset="-78"/>
              </a:rPr>
              <a:t>استفاده از پیکره ‌‌</a:t>
            </a:r>
            <a:r>
              <a:rPr lang="en-US" sz="2400" b="1" dirty="0" smtClean="0">
                <a:solidFill>
                  <a:schemeClr val="tx2">
                    <a:lumMod val="50000"/>
                  </a:schemeClr>
                </a:solidFill>
                <a:latin typeface="XB Zar" pitchFamily="2" charset="-78"/>
                <a:cs typeface="XB Zar" pitchFamily="2" charset="-78"/>
              </a:rPr>
              <a:t>INFILE</a:t>
            </a:r>
          </a:p>
          <a:p>
            <a:pPr algn="r" rtl="1">
              <a:lnSpc>
                <a:spcPct val="150000"/>
              </a:lnSpc>
            </a:pPr>
            <a:endParaRPr lang="en-US" sz="2000" b="1" dirty="0">
              <a:solidFill>
                <a:schemeClr val="tx2">
                  <a:lumMod val="50000"/>
                </a:schemeClr>
              </a:solidFill>
              <a:latin typeface="XB Zar" pitchFamily="2" charset="-78"/>
              <a:cs typeface="XB Zar" pitchFamily="2" charset="-78"/>
            </a:endParaRPr>
          </a:p>
        </p:txBody>
      </p:sp>
      <p:sp>
        <p:nvSpPr>
          <p:cNvPr id="8" name="Title 3"/>
          <p:cNvSpPr txBox="1">
            <a:spLocks/>
          </p:cNvSpPr>
          <p:nvPr/>
        </p:nvSpPr>
        <p:spPr>
          <a:xfrm>
            <a:off x="533400" y="152400"/>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فهرست مطالب</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4" name="Rectangle 3"/>
          <p:cNvSpPr/>
          <p:nvPr/>
        </p:nvSpPr>
        <p:spPr bwMode="auto">
          <a:xfrm>
            <a:off x="0" y="2286000"/>
            <a:ext cx="9144000" cy="44196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s-plane.jpg"/>
          <p:cNvPicPr>
            <a:picLocks noChangeAspect="1"/>
          </p:cNvPicPr>
          <p:nvPr/>
        </p:nvPicPr>
        <p:blipFill>
          <a:blip r:embed="rId3" cstate="print"/>
          <a:stretch>
            <a:fillRect/>
          </a:stretch>
        </p:blipFill>
        <p:spPr>
          <a:xfrm>
            <a:off x="609600" y="914400"/>
            <a:ext cx="7594326" cy="4978246"/>
          </a:xfrm>
          <a:prstGeom prst="rect">
            <a:avLst/>
          </a:prstGeom>
        </p:spPr>
      </p:pic>
      <p:sp>
        <p:nvSpPr>
          <p:cNvPr id="3" name="Footer Placeholder 2"/>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pic>
        <p:nvPicPr>
          <p:cNvPr id="4" name="Picture 2" descr="D:\Huma\University\Seminar\presentation_1\images\logo-bbc.jpg"/>
          <p:cNvPicPr>
            <a:picLocks noChangeAspect="1" noChangeArrowheads="1"/>
          </p:cNvPicPr>
          <p:nvPr/>
        </p:nvPicPr>
        <p:blipFill>
          <a:blip r:embed="rId4" cstate="print">
            <a:lum bright="10000"/>
          </a:blip>
          <a:srcRect/>
          <a:stretch>
            <a:fillRect/>
          </a:stretch>
        </p:blipFill>
        <p:spPr bwMode="auto">
          <a:xfrm>
            <a:off x="685800" y="1981200"/>
            <a:ext cx="1828800" cy="521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D:\Huma\University\Seminar\presentation_1\images\hamshahri_1.jpg"/>
          <p:cNvPicPr>
            <a:picLocks noChangeAspect="1" noChangeArrowheads="1"/>
          </p:cNvPicPr>
          <p:nvPr/>
        </p:nvPicPr>
        <p:blipFill>
          <a:blip r:embed="rId5" cstate="print"/>
          <a:srcRect/>
          <a:stretch>
            <a:fillRect/>
          </a:stretch>
        </p:blipFill>
        <p:spPr bwMode="auto">
          <a:xfrm>
            <a:off x="4876800" y="5105400"/>
            <a:ext cx="3897504" cy="1019175"/>
          </a:xfrm>
          <a:prstGeom prst="rect">
            <a:avLst/>
          </a:prstGeom>
          <a:noFill/>
        </p:spPr>
      </p:pic>
      <p:sp>
        <p:nvSpPr>
          <p:cNvPr id="6" name="Title 22"/>
          <p:cNvSpPr>
            <a:spLocks noGrp="1"/>
          </p:cNvSpPr>
          <p:nvPr>
            <p:ph type="title"/>
          </p:nvPr>
        </p:nvSpPr>
        <p:spPr>
          <a:xfrm>
            <a:off x="381000" y="288244"/>
            <a:ext cx="8382000" cy="455509"/>
          </a:xfrm>
        </p:spPr>
        <p:txBody>
          <a:bodyPr/>
          <a:lstStyle/>
          <a:p>
            <a:pPr algn="ctr" rtl="1"/>
            <a:r>
              <a:rPr lang="fa-IR" sz="3000" dirty="0" smtClean="0">
                <a:effectLst/>
                <a:latin typeface="XB Zar" pitchFamily="2" charset="-78"/>
                <a:cs typeface="XB Zar" pitchFamily="2" charset="-78"/>
              </a:rPr>
              <a:t>پیکره تطبیقی فارسی-انگلیسی </a:t>
            </a:r>
            <a:r>
              <a:rPr lang="fa-IR" sz="3200" dirty="0">
                <a:latin typeface="Maiandra GD" pitchFamily="34" charset="0"/>
                <a:cs typeface="XB Zar" pitchFamily="2" charset="-78"/>
              </a:rPr>
              <a:t>(</a:t>
            </a:r>
            <a:r>
              <a:rPr lang="en-US" sz="3200" dirty="0">
                <a:latin typeface="Maiandra GD" pitchFamily="34" charset="0"/>
                <a:cs typeface="XB Zar" pitchFamily="2" charset="-78"/>
              </a:rPr>
              <a:t>UTPECC</a:t>
            </a:r>
            <a:r>
              <a:rPr lang="fa-IR" sz="3200" dirty="0">
                <a:latin typeface="Maiandra GD" pitchFamily="34" charset="0"/>
                <a:cs typeface="XB Zar" pitchFamily="2" charset="-78"/>
              </a:rPr>
              <a:t>)</a:t>
            </a:r>
            <a:endParaRPr lang="en-US" sz="3000" dirty="0">
              <a:latin typeface="Maiandra GD"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a:stCxn id="12" idx="3"/>
            <a:endCxn id="15" idx="2"/>
          </p:cNvCxnSpPr>
          <p:nvPr/>
        </p:nvCxnSpPr>
        <p:spPr bwMode="auto">
          <a:xfrm flipV="1">
            <a:off x="5996255" y="3521300"/>
            <a:ext cx="1585645" cy="3177"/>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 name="Flowchart: Magnetic Disk 4"/>
          <p:cNvSpPr/>
          <p:nvPr/>
        </p:nvSpPr>
        <p:spPr bwMode="auto">
          <a:xfrm>
            <a:off x="558800" y="12191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1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مبدأ</a:t>
            </a:r>
            <a:endParaRPr lang="en-US" sz="2400" b="1" dirty="0" smtClean="0">
              <a:solidFill>
                <a:schemeClr val="tx1"/>
              </a:solidFill>
              <a:latin typeface="Calibri" pitchFamily="34" charset="0"/>
              <a:cs typeface="B Kamran" pitchFamily="2" charset="-78"/>
            </a:endParaRPr>
          </a:p>
        </p:txBody>
      </p:sp>
      <p:sp>
        <p:nvSpPr>
          <p:cNvPr id="6" name="Oval 5"/>
          <p:cNvSpPr/>
          <p:nvPr/>
        </p:nvSpPr>
        <p:spPr bwMode="auto">
          <a:xfrm>
            <a:off x="3146378" y="12444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مبدأ</a:t>
            </a:r>
            <a:endParaRPr lang="en-US" sz="2400" b="1" dirty="0" smtClean="0">
              <a:solidFill>
                <a:schemeClr val="tx1"/>
              </a:solidFill>
              <a:latin typeface="Calibri" pitchFamily="34" charset="0"/>
              <a:cs typeface="B Kamran" pitchFamily="2" charset="-78"/>
            </a:endParaRPr>
          </a:p>
        </p:txBody>
      </p:sp>
      <p:sp>
        <p:nvSpPr>
          <p:cNvPr id="7" name="Flowchart: Magnetic Disk 6"/>
          <p:cNvSpPr/>
          <p:nvPr/>
        </p:nvSpPr>
        <p:spPr bwMode="auto">
          <a:xfrm>
            <a:off x="558800" y="41909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مقصد</a:t>
            </a:r>
            <a:endParaRPr lang="en-US" sz="2400" b="1" dirty="0" smtClean="0">
              <a:solidFill>
                <a:schemeClr val="tx1"/>
              </a:solidFill>
              <a:latin typeface="Calibri" pitchFamily="34" charset="0"/>
              <a:cs typeface="B Kamran" pitchFamily="2" charset="-78"/>
            </a:endParaRPr>
          </a:p>
        </p:txBody>
      </p:sp>
      <p:sp>
        <p:nvSpPr>
          <p:cNvPr id="8" name="Oval 7"/>
          <p:cNvSpPr/>
          <p:nvPr/>
        </p:nvSpPr>
        <p:spPr bwMode="auto">
          <a:xfrm>
            <a:off x="6121400" y="1219200"/>
            <a:ext cx="18034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مقصد</a:t>
            </a:r>
            <a:endParaRPr lang="en-US" sz="2400" b="1" dirty="0" smtClean="0">
              <a:solidFill>
                <a:schemeClr val="tx1"/>
              </a:solidFill>
              <a:latin typeface="Calibri" pitchFamily="34" charset="0"/>
              <a:cs typeface="B Kamran" pitchFamily="2" charset="-78"/>
            </a:endParaRPr>
          </a:p>
        </p:txBody>
      </p:sp>
      <p:sp>
        <p:nvSpPr>
          <p:cNvPr id="9" name="Oval 8"/>
          <p:cNvSpPr/>
          <p:nvPr/>
        </p:nvSpPr>
        <p:spPr bwMode="auto">
          <a:xfrm>
            <a:off x="3273020" y="4419599"/>
            <a:ext cx="1295400" cy="6858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نمایه</a:t>
            </a:r>
            <a:endParaRPr lang="en-US" sz="2400" b="1" dirty="0" smtClean="0">
              <a:solidFill>
                <a:schemeClr val="tx1"/>
              </a:solidFill>
              <a:latin typeface="Calibri" pitchFamily="34" charset="0"/>
              <a:cs typeface="B Kamran" pitchFamily="2" charset="-78"/>
            </a:endParaRPr>
          </a:p>
        </p:txBody>
      </p:sp>
      <p:cxnSp>
        <p:nvCxnSpPr>
          <p:cNvPr id="10" name="Straight Arrow Connector 9"/>
          <p:cNvCxnSpPr>
            <a:stCxn id="7" idx="4"/>
            <a:endCxn id="9" idx="2"/>
          </p:cNvCxnSpPr>
          <p:nvPr/>
        </p:nvCxnSpPr>
        <p:spPr bwMode="auto">
          <a:xfrm>
            <a:off x="1638300" y="47624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1" name="Explosion 1 10"/>
          <p:cNvSpPr/>
          <p:nvPr/>
        </p:nvSpPr>
        <p:spPr bwMode="auto">
          <a:xfrm>
            <a:off x="4838700" y="28955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2" name="TextBox 11"/>
          <p:cNvSpPr txBox="1"/>
          <p:nvPr/>
        </p:nvSpPr>
        <p:spPr>
          <a:xfrm>
            <a:off x="5264965" y="3262867"/>
            <a:ext cx="731290" cy="523220"/>
          </a:xfrm>
          <a:prstGeom prst="rect">
            <a:avLst/>
          </a:prstGeom>
          <a:noFill/>
        </p:spPr>
        <p:txBody>
          <a:bodyPr wrap="none" rtlCol="0">
            <a:spAutoFit/>
          </a:bodyPr>
          <a:lstStyle/>
          <a:p>
            <a:pPr algn="ctr"/>
            <a:r>
              <a:rPr lang="fa-IR" sz="2800" b="1" dirty="0" smtClean="0">
                <a:solidFill>
                  <a:schemeClr val="tx1"/>
                </a:solidFill>
                <a:latin typeface="Calibri" pitchFamily="34" charset="0"/>
                <a:cs typeface="B Kamran" pitchFamily="2" charset="-78"/>
              </a:rPr>
              <a:t>تطابق</a:t>
            </a:r>
            <a:endParaRPr lang="en-US" sz="2800" b="1" dirty="0" smtClean="0">
              <a:solidFill>
                <a:schemeClr val="tx1"/>
              </a:solidFill>
              <a:latin typeface="Calibri" pitchFamily="34" charset="0"/>
              <a:cs typeface="B Kamran" pitchFamily="2" charset="-78"/>
            </a:endParaRPr>
          </a:p>
        </p:txBody>
      </p:sp>
      <p:cxnSp>
        <p:nvCxnSpPr>
          <p:cNvPr id="13" name="Straight Arrow Connector 12"/>
          <p:cNvCxnSpPr>
            <a:stCxn id="9" idx="7"/>
          </p:cNvCxnSpPr>
          <p:nvPr/>
        </p:nvCxnSpPr>
        <p:spPr bwMode="auto">
          <a:xfrm rot="5400000" flipH="1" flipV="1">
            <a:off x="4514041" y="3827074"/>
            <a:ext cx="557630" cy="82828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1" idx="0"/>
          </p:cNvCxnSpPr>
          <p:nvPr/>
        </p:nvCxnSpPr>
        <p:spPr bwMode="auto">
          <a:xfrm rot="10800000" flipV="1">
            <a:off x="5914538" y="2286001"/>
            <a:ext cx="664062" cy="60959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bwMode="auto">
          <a:xfrm>
            <a:off x="7581900" y="3140300"/>
            <a:ext cx="13716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هم‌ترازی</a:t>
            </a:r>
            <a:endParaRPr lang="en-US" sz="2400" b="1" dirty="0" smtClean="0">
              <a:solidFill>
                <a:schemeClr val="tx1"/>
              </a:solidFill>
              <a:latin typeface="Calibri" pitchFamily="34" charset="0"/>
              <a:cs typeface="B Kamran" pitchFamily="2" charset="-78"/>
            </a:endParaRPr>
          </a:p>
        </p:txBody>
      </p:sp>
      <p:cxnSp>
        <p:nvCxnSpPr>
          <p:cNvPr id="16" name="Elbow Connector 15"/>
          <p:cNvCxnSpPr>
            <a:stCxn id="5" idx="1"/>
            <a:endCxn id="15" idx="0"/>
          </p:cNvCxnSpPr>
          <p:nvPr/>
        </p:nvCxnSpPr>
        <p:spPr bwMode="auto">
          <a:xfrm rot="16200000" flipH="1">
            <a:off x="3722574" y="-1404826"/>
            <a:ext cx="1921101" cy="7169150"/>
          </a:xfrm>
          <a:prstGeom prst="bentConnector3">
            <a:avLst>
              <a:gd name="adj1" fmla="val -24460"/>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3"/>
            <a:endCxn id="15" idx="4"/>
          </p:cNvCxnSpPr>
          <p:nvPr/>
        </p:nvCxnSpPr>
        <p:spPr bwMode="auto">
          <a:xfrm rot="5400000" flipH="1" flipV="1">
            <a:off x="3967275" y="1033575"/>
            <a:ext cx="1431699" cy="7169150"/>
          </a:xfrm>
          <a:prstGeom prst="bentConnector3">
            <a:avLst>
              <a:gd name="adj1" fmla="val -23064"/>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2"/>
          </p:cNvCxnSpPr>
          <p:nvPr/>
        </p:nvCxnSpPr>
        <p:spPr bwMode="auto">
          <a:xfrm>
            <a:off x="1638300" y="17906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6" idx="6"/>
            <a:endCxn id="8" idx="2"/>
          </p:cNvCxnSpPr>
          <p:nvPr/>
        </p:nvCxnSpPr>
        <p:spPr bwMode="auto">
          <a:xfrm flipV="1">
            <a:off x="4898978" y="1790700"/>
            <a:ext cx="1222422" cy="6170"/>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0" name="Picture 2" descr="D:\Huma\University\Seminar\presentation_1\images\logo-bbc.jpg"/>
          <p:cNvPicPr>
            <a:picLocks noChangeAspect="1" noChangeArrowheads="1"/>
          </p:cNvPicPr>
          <p:nvPr/>
        </p:nvPicPr>
        <p:blipFill>
          <a:blip r:embed="rId3" cstate="print"/>
          <a:srcRect/>
          <a:stretch>
            <a:fillRect/>
          </a:stretch>
        </p:blipFill>
        <p:spPr bwMode="auto">
          <a:xfrm>
            <a:off x="562022" y="24383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3" descr="D:\Huma\University\Seminar\presentation_1\images\hamshahri_logo.gif"/>
          <p:cNvPicPr>
            <a:picLocks noChangeAspect="1" noChangeArrowheads="1"/>
          </p:cNvPicPr>
          <p:nvPr/>
        </p:nvPicPr>
        <p:blipFill>
          <a:blip r:embed="rId4" cstate="print"/>
          <a:srcRect/>
          <a:stretch>
            <a:fillRect/>
          </a:stretch>
        </p:blipFill>
        <p:spPr bwMode="auto">
          <a:xfrm>
            <a:off x="101600" y="37338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1625600" y="1511300"/>
            <a:ext cx="1544289" cy="353943"/>
          </a:xfrm>
          <a:prstGeom prst="rect">
            <a:avLst/>
          </a:prstGeom>
          <a:noFill/>
        </p:spPr>
        <p:txBody>
          <a:bodyPr wrap="square" rtlCol="0">
            <a:spAutoFit/>
          </a:bodyPr>
          <a:lstStyle/>
          <a:p>
            <a:pPr algn="ctr"/>
            <a:r>
              <a:rPr lang="en-US" sz="1700" dirty="0" smtClean="0">
                <a:solidFill>
                  <a:schemeClr val="tx1"/>
                </a:solidFill>
                <a:latin typeface="Maiandra GD" pitchFamily="34" charset="0"/>
                <a:cs typeface="B Kamran" pitchFamily="2" charset="-78"/>
              </a:rPr>
              <a:t>TF, RATF</a:t>
            </a:r>
            <a:endParaRPr lang="fa-IR" sz="1700" dirty="0" smtClean="0">
              <a:solidFill>
                <a:schemeClr val="tx1"/>
              </a:solidFill>
              <a:latin typeface="Maiandra GD" pitchFamily="34" charset="0"/>
              <a:cs typeface="B Kamran" pitchFamily="2" charset="-78"/>
            </a:endParaRPr>
          </a:p>
        </p:txBody>
      </p:sp>
      <p:sp>
        <p:nvSpPr>
          <p:cNvPr id="23" name="TextBox 22"/>
          <p:cNvSpPr txBox="1"/>
          <p:nvPr/>
        </p:nvSpPr>
        <p:spPr>
          <a:xfrm>
            <a:off x="4737100" y="1460500"/>
            <a:ext cx="1544289" cy="400110"/>
          </a:xfrm>
          <a:prstGeom prst="rect">
            <a:avLst/>
          </a:prstGeom>
          <a:noFill/>
        </p:spPr>
        <p:txBody>
          <a:bodyPr wrap="square" rtlCol="0">
            <a:spAutoFit/>
          </a:bodyPr>
          <a:lstStyle/>
          <a:p>
            <a:pPr algn="ctr"/>
            <a:r>
              <a:rPr lang="fa-IR" sz="2000" dirty="0" smtClean="0">
                <a:solidFill>
                  <a:schemeClr val="tx1"/>
                </a:solidFill>
                <a:latin typeface="Maiandra GD" pitchFamily="34" charset="0"/>
                <a:cs typeface="B Kamran" pitchFamily="2" charset="-78"/>
              </a:rPr>
              <a:t>واژه‌نامه و گوگل</a:t>
            </a:r>
          </a:p>
        </p:txBody>
      </p:sp>
      <p:sp>
        <p:nvSpPr>
          <p:cNvPr id="24" name="TextBox 23"/>
          <p:cNvSpPr txBox="1"/>
          <p:nvPr/>
        </p:nvSpPr>
        <p:spPr>
          <a:xfrm>
            <a:off x="6248400" y="30988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تاریخ انتشار</a:t>
            </a:r>
          </a:p>
        </p:txBody>
      </p:sp>
      <p:sp>
        <p:nvSpPr>
          <p:cNvPr id="25" name="TextBox 24"/>
          <p:cNvSpPr txBox="1"/>
          <p:nvPr/>
        </p:nvSpPr>
        <p:spPr>
          <a:xfrm>
            <a:off x="6248400" y="34925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شباهت محتوا</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a:stCxn id="12" idx="3"/>
            <a:endCxn id="15" idx="2"/>
          </p:cNvCxnSpPr>
          <p:nvPr/>
        </p:nvCxnSpPr>
        <p:spPr bwMode="auto">
          <a:xfrm flipV="1">
            <a:off x="5996255" y="3521300"/>
            <a:ext cx="1585645" cy="3177"/>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6" name="Oval 5"/>
          <p:cNvSpPr/>
          <p:nvPr/>
        </p:nvSpPr>
        <p:spPr bwMode="auto">
          <a:xfrm>
            <a:off x="3146378" y="12444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مبدأ</a:t>
            </a:r>
            <a:endParaRPr lang="en-US" sz="2400" b="1" dirty="0" smtClean="0">
              <a:solidFill>
                <a:schemeClr val="tx1"/>
              </a:solidFill>
              <a:latin typeface="Calibri" pitchFamily="34" charset="0"/>
              <a:cs typeface="B Kamran" pitchFamily="2" charset="-78"/>
            </a:endParaRPr>
          </a:p>
        </p:txBody>
      </p:sp>
      <p:sp>
        <p:nvSpPr>
          <p:cNvPr id="7" name="Flowchart: Magnetic Disk 6"/>
          <p:cNvSpPr/>
          <p:nvPr/>
        </p:nvSpPr>
        <p:spPr bwMode="auto">
          <a:xfrm>
            <a:off x="558800" y="41909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مقصد</a:t>
            </a:r>
            <a:endParaRPr lang="en-US" sz="2400" b="1" dirty="0" smtClean="0">
              <a:solidFill>
                <a:schemeClr val="tx1"/>
              </a:solidFill>
              <a:latin typeface="Calibri" pitchFamily="34" charset="0"/>
              <a:cs typeface="B Kamran" pitchFamily="2" charset="-78"/>
            </a:endParaRPr>
          </a:p>
        </p:txBody>
      </p:sp>
      <p:sp>
        <p:nvSpPr>
          <p:cNvPr id="8" name="Oval 7"/>
          <p:cNvSpPr/>
          <p:nvPr/>
        </p:nvSpPr>
        <p:spPr bwMode="auto">
          <a:xfrm>
            <a:off x="6121400" y="1219200"/>
            <a:ext cx="18034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مقصد</a:t>
            </a:r>
            <a:endParaRPr lang="en-US" sz="2400" b="1" dirty="0" smtClean="0">
              <a:solidFill>
                <a:schemeClr val="tx1"/>
              </a:solidFill>
              <a:latin typeface="Calibri" pitchFamily="34" charset="0"/>
              <a:cs typeface="B Kamran" pitchFamily="2" charset="-78"/>
            </a:endParaRPr>
          </a:p>
        </p:txBody>
      </p:sp>
      <p:sp>
        <p:nvSpPr>
          <p:cNvPr id="9" name="Oval 8"/>
          <p:cNvSpPr/>
          <p:nvPr/>
        </p:nvSpPr>
        <p:spPr bwMode="auto">
          <a:xfrm>
            <a:off x="3273020" y="4419599"/>
            <a:ext cx="1295400" cy="6858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نمایه</a:t>
            </a:r>
            <a:endParaRPr lang="en-US" sz="2400" b="1" dirty="0" smtClean="0">
              <a:solidFill>
                <a:schemeClr val="tx1"/>
              </a:solidFill>
              <a:latin typeface="Calibri" pitchFamily="34" charset="0"/>
              <a:cs typeface="B Kamran" pitchFamily="2" charset="-78"/>
            </a:endParaRPr>
          </a:p>
        </p:txBody>
      </p:sp>
      <p:cxnSp>
        <p:nvCxnSpPr>
          <p:cNvPr id="10" name="Straight Arrow Connector 9"/>
          <p:cNvCxnSpPr>
            <a:stCxn id="7" idx="4"/>
            <a:endCxn id="9" idx="2"/>
          </p:cNvCxnSpPr>
          <p:nvPr/>
        </p:nvCxnSpPr>
        <p:spPr bwMode="auto">
          <a:xfrm>
            <a:off x="1638300" y="47624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1" name="Explosion 1 10"/>
          <p:cNvSpPr/>
          <p:nvPr/>
        </p:nvSpPr>
        <p:spPr bwMode="auto">
          <a:xfrm>
            <a:off x="4838700" y="28955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2" name="TextBox 11"/>
          <p:cNvSpPr txBox="1"/>
          <p:nvPr/>
        </p:nvSpPr>
        <p:spPr>
          <a:xfrm>
            <a:off x="5264965" y="3262867"/>
            <a:ext cx="731290" cy="523220"/>
          </a:xfrm>
          <a:prstGeom prst="rect">
            <a:avLst/>
          </a:prstGeom>
          <a:noFill/>
        </p:spPr>
        <p:txBody>
          <a:bodyPr wrap="none" rtlCol="0">
            <a:spAutoFit/>
          </a:bodyPr>
          <a:lstStyle/>
          <a:p>
            <a:pPr algn="ctr"/>
            <a:r>
              <a:rPr lang="fa-IR" sz="2800" b="1" dirty="0" smtClean="0">
                <a:solidFill>
                  <a:schemeClr val="tx1"/>
                </a:solidFill>
                <a:latin typeface="Calibri" pitchFamily="34" charset="0"/>
                <a:cs typeface="B Kamran" pitchFamily="2" charset="-78"/>
              </a:rPr>
              <a:t>تطابق</a:t>
            </a:r>
            <a:endParaRPr lang="en-US" sz="2800" b="1" dirty="0" smtClean="0">
              <a:solidFill>
                <a:schemeClr val="tx1"/>
              </a:solidFill>
              <a:latin typeface="Calibri" pitchFamily="34" charset="0"/>
              <a:cs typeface="B Kamran" pitchFamily="2" charset="-78"/>
            </a:endParaRPr>
          </a:p>
        </p:txBody>
      </p:sp>
      <p:cxnSp>
        <p:nvCxnSpPr>
          <p:cNvPr id="13" name="Straight Arrow Connector 12"/>
          <p:cNvCxnSpPr>
            <a:stCxn id="9" idx="7"/>
          </p:cNvCxnSpPr>
          <p:nvPr/>
        </p:nvCxnSpPr>
        <p:spPr bwMode="auto">
          <a:xfrm rot="5400000" flipH="1" flipV="1">
            <a:off x="4514041" y="3827074"/>
            <a:ext cx="557630" cy="82828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1" idx="0"/>
          </p:cNvCxnSpPr>
          <p:nvPr/>
        </p:nvCxnSpPr>
        <p:spPr bwMode="auto">
          <a:xfrm rot="10800000" flipV="1">
            <a:off x="5914538" y="2286001"/>
            <a:ext cx="664062" cy="60959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bwMode="auto">
          <a:xfrm>
            <a:off x="7581900" y="3140300"/>
            <a:ext cx="13716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هم‌ترازی</a:t>
            </a:r>
            <a:endParaRPr lang="en-US" sz="2400" b="1" dirty="0" smtClean="0">
              <a:solidFill>
                <a:schemeClr val="tx1"/>
              </a:solidFill>
              <a:latin typeface="Calibri" pitchFamily="34" charset="0"/>
              <a:cs typeface="B Kamran" pitchFamily="2" charset="-78"/>
            </a:endParaRPr>
          </a:p>
        </p:txBody>
      </p:sp>
      <p:cxnSp>
        <p:nvCxnSpPr>
          <p:cNvPr id="16" name="Elbow Connector 15"/>
          <p:cNvCxnSpPr>
            <a:stCxn id="5" idx="1"/>
            <a:endCxn id="15" idx="0"/>
          </p:cNvCxnSpPr>
          <p:nvPr/>
        </p:nvCxnSpPr>
        <p:spPr bwMode="auto">
          <a:xfrm rot="16200000" flipH="1">
            <a:off x="3722574" y="-1404826"/>
            <a:ext cx="1921101" cy="7169150"/>
          </a:xfrm>
          <a:prstGeom prst="bentConnector3">
            <a:avLst>
              <a:gd name="adj1" fmla="val -24460"/>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3"/>
            <a:endCxn id="15" idx="4"/>
          </p:cNvCxnSpPr>
          <p:nvPr/>
        </p:nvCxnSpPr>
        <p:spPr bwMode="auto">
          <a:xfrm rot="5400000" flipH="1" flipV="1">
            <a:off x="3967275" y="1033575"/>
            <a:ext cx="1431699" cy="7169150"/>
          </a:xfrm>
          <a:prstGeom prst="bentConnector3">
            <a:avLst>
              <a:gd name="adj1" fmla="val -23064"/>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2"/>
          </p:cNvCxnSpPr>
          <p:nvPr/>
        </p:nvCxnSpPr>
        <p:spPr bwMode="auto">
          <a:xfrm>
            <a:off x="1638300" y="17906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6" idx="6"/>
            <a:endCxn id="8" idx="2"/>
          </p:cNvCxnSpPr>
          <p:nvPr/>
        </p:nvCxnSpPr>
        <p:spPr bwMode="auto">
          <a:xfrm flipV="1">
            <a:off x="4898978" y="1790700"/>
            <a:ext cx="1222422" cy="6170"/>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1" name="Picture 3" descr="D:\Huma\University\Seminar\presentation_1\images\hamshahri_logo.gif"/>
          <p:cNvPicPr>
            <a:picLocks noChangeAspect="1" noChangeArrowheads="1"/>
          </p:cNvPicPr>
          <p:nvPr/>
        </p:nvPicPr>
        <p:blipFill>
          <a:blip r:embed="rId2" cstate="print"/>
          <a:srcRect/>
          <a:stretch>
            <a:fillRect/>
          </a:stretch>
        </p:blipFill>
        <p:spPr bwMode="auto">
          <a:xfrm>
            <a:off x="101600" y="37338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1625600" y="1511300"/>
            <a:ext cx="1544289" cy="353943"/>
          </a:xfrm>
          <a:prstGeom prst="rect">
            <a:avLst/>
          </a:prstGeom>
          <a:noFill/>
        </p:spPr>
        <p:txBody>
          <a:bodyPr wrap="square" rtlCol="0">
            <a:spAutoFit/>
          </a:bodyPr>
          <a:lstStyle/>
          <a:p>
            <a:pPr algn="ctr"/>
            <a:r>
              <a:rPr lang="en-US" sz="1700" dirty="0" smtClean="0">
                <a:solidFill>
                  <a:schemeClr val="tx1"/>
                </a:solidFill>
                <a:latin typeface="Maiandra GD" pitchFamily="34" charset="0"/>
                <a:cs typeface="B Kamran" pitchFamily="2" charset="-78"/>
              </a:rPr>
              <a:t>TF, RATF</a:t>
            </a:r>
            <a:endParaRPr lang="fa-IR" sz="1700" dirty="0" smtClean="0">
              <a:solidFill>
                <a:schemeClr val="tx1"/>
              </a:solidFill>
              <a:latin typeface="Maiandra GD" pitchFamily="34" charset="0"/>
              <a:cs typeface="B Kamran" pitchFamily="2" charset="-78"/>
            </a:endParaRPr>
          </a:p>
        </p:txBody>
      </p:sp>
      <p:sp>
        <p:nvSpPr>
          <p:cNvPr id="23" name="TextBox 22"/>
          <p:cNvSpPr txBox="1"/>
          <p:nvPr/>
        </p:nvSpPr>
        <p:spPr>
          <a:xfrm>
            <a:off x="4737100" y="1460500"/>
            <a:ext cx="1544289" cy="400110"/>
          </a:xfrm>
          <a:prstGeom prst="rect">
            <a:avLst/>
          </a:prstGeom>
          <a:noFill/>
        </p:spPr>
        <p:txBody>
          <a:bodyPr wrap="square" rtlCol="0">
            <a:spAutoFit/>
          </a:bodyPr>
          <a:lstStyle/>
          <a:p>
            <a:pPr algn="ctr"/>
            <a:r>
              <a:rPr lang="fa-IR" sz="2000" dirty="0" smtClean="0">
                <a:solidFill>
                  <a:schemeClr val="tx1"/>
                </a:solidFill>
                <a:latin typeface="Maiandra GD" pitchFamily="34" charset="0"/>
                <a:cs typeface="B Kamran" pitchFamily="2" charset="-78"/>
              </a:rPr>
              <a:t>واژه‌نامه و گوگل</a:t>
            </a:r>
          </a:p>
        </p:txBody>
      </p:sp>
      <p:sp>
        <p:nvSpPr>
          <p:cNvPr id="24" name="TextBox 23"/>
          <p:cNvSpPr txBox="1"/>
          <p:nvPr/>
        </p:nvSpPr>
        <p:spPr>
          <a:xfrm>
            <a:off x="6248400" y="30988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تاریخ انتشار</a:t>
            </a:r>
          </a:p>
        </p:txBody>
      </p:sp>
      <p:sp>
        <p:nvSpPr>
          <p:cNvPr id="25" name="TextBox 24"/>
          <p:cNvSpPr txBox="1"/>
          <p:nvPr/>
        </p:nvSpPr>
        <p:spPr>
          <a:xfrm>
            <a:off x="6248400" y="34925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شباهت محتوا</a:t>
            </a:r>
          </a:p>
        </p:txBody>
      </p:sp>
      <p:grpSp>
        <p:nvGrpSpPr>
          <p:cNvPr id="26" name="Group 25"/>
          <p:cNvGrpSpPr/>
          <p:nvPr/>
        </p:nvGrpSpPr>
        <p:grpSpPr>
          <a:xfrm>
            <a:off x="190500" y="2844800"/>
            <a:ext cx="8801100" cy="3810000"/>
            <a:chOff x="381000" y="533400"/>
            <a:chExt cx="8534400" cy="4495800"/>
          </a:xfrm>
        </p:grpSpPr>
        <p:sp>
          <p:nvSpPr>
            <p:cNvPr id="27" name="Rectangle 26"/>
            <p:cNvSpPr/>
            <p:nvPr/>
          </p:nvSpPr>
          <p:spPr bwMode="auto">
            <a:xfrm>
              <a:off x="381000" y="533400"/>
              <a:ext cx="8534400" cy="4495800"/>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28" name="TextBox 27"/>
            <p:cNvSpPr txBox="1"/>
            <p:nvPr/>
          </p:nvSpPr>
          <p:spPr>
            <a:xfrm>
              <a:off x="838200" y="838200"/>
              <a:ext cx="7391400" cy="337754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US" sz="2000" b="1" dirty="0" smtClean="0">
                  <a:solidFill>
                    <a:srgbClr val="C00000"/>
                  </a:solidFill>
                  <a:latin typeface="Calibri" pitchFamily="34" charset="0"/>
                </a:rPr>
                <a:t>Survivors</a:t>
              </a:r>
              <a:r>
                <a:rPr lang="en-US" sz="2000" b="1" dirty="0" smtClean="0">
                  <a:solidFill>
                    <a:schemeClr val="tx1"/>
                  </a:solidFill>
                  <a:latin typeface="Calibri" pitchFamily="34" charset="0"/>
                </a:rPr>
                <a:t> of </a:t>
              </a:r>
              <a:r>
                <a:rPr lang="en-US" sz="2000" b="1" dirty="0" smtClean="0">
                  <a:solidFill>
                    <a:srgbClr val="C00000"/>
                  </a:solidFill>
                  <a:latin typeface="Calibri" pitchFamily="34" charset="0"/>
                </a:rPr>
                <a:t>Hurricane</a:t>
              </a:r>
              <a:r>
                <a:rPr lang="en-US" sz="2000" b="1" dirty="0" smtClean="0">
                  <a:solidFill>
                    <a:schemeClr val="tx1"/>
                  </a:solidFill>
                  <a:latin typeface="Calibri" pitchFamily="34" charset="0"/>
                </a:rPr>
                <a:t> </a:t>
              </a:r>
              <a:r>
                <a:rPr lang="en-US" sz="2000" b="1" dirty="0" smtClean="0">
                  <a:solidFill>
                    <a:srgbClr val="C00000"/>
                  </a:solidFill>
                  <a:latin typeface="Calibri" pitchFamily="34" charset="0"/>
                </a:rPr>
                <a:t>Katrina</a:t>
              </a:r>
              <a:r>
                <a:rPr lang="en-US" sz="2000" b="1" dirty="0" smtClean="0">
                  <a:solidFill>
                    <a:schemeClr val="tx1"/>
                  </a:solidFill>
                  <a:latin typeface="Calibri" pitchFamily="34" charset="0"/>
                </a:rPr>
                <a:t> in the southern US are being taken to safety in what is being called the largest airlift in US history.</a:t>
              </a:r>
            </a:p>
            <a:p>
              <a:pPr algn="l"/>
              <a:endParaRPr lang="en-US" sz="2000" b="1" dirty="0" smtClean="0">
                <a:solidFill>
                  <a:schemeClr val="tx1"/>
                </a:solidFill>
                <a:latin typeface="Calibri" pitchFamily="34" charset="0"/>
              </a:endParaRPr>
            </a:p>
            <a:p>
              <a:pPr algn="l"/>
              <a:r>
                <a:rPr lang="en-US" sz="2000" dirty="0" smtClean="0">
                  <a:solidFill>
                    <a:schemeClr val="tx1"/>
                  </a:solidFill>
                  <a:latin typeface="Calibri" pitchFamily="34" charset="0"/>
                </a:rPr>
                <a:t>Up to 40 aircraft are operating round-the-clock to move thousands who had been stranded in </a:t>
              </a:r>
              <a:r>
                <a:rPr lang="en-US" sz="2000" b="1" dirty="0" smtClean="0">
                  <a:solidFill>
                    <a:srgbClr val="C00000"/>
                  </a:solidFill>
                  <a:latin typeface="Calibri" pitchFamily="34" charset="0"/>
                </a:rPr>
                <a:t>New</a:t>
              </a:r>
              <a:r>
                <a:rPr lang="en-US" sz="2000" dirty="0" smtClean="0">
                  <a:solidFill>
                    <a:schemeClr val="tx1"/>
                  </a:solidFill>
                  <a:latin typeface="Calibri" pitchFamily="34" charset="0"/>
                </a:rPr>
                <a:t> </a:t>
              </a:r>
              <a:r>
                <a:rPr lang="en-US" sz="2000" b="1" dirty="0" smtClean="0">
                  <a:solidFill>
                    <a:srgbClr val="C00000"/>
                  </a:solidFill>
                  <a:latin typeface="Calibri" pitchFamily="34" charset="0"/>
                </a:rPr>
                <a:t>Orleans</a:t>
              </a:r>
              <a:r>
                <a:rPr lang="en-US" sz="2000" dirty="0" smtClean="0">
                  <a:solidFill>
                    <a:schemeClr val="tx1"/>
                  </a:solidFill>
                  <a:latin typeface="Calibri" pitchFamily="34" charset="0"/>
                </a:rPr>
                <a:t>. On </a:t>
              </a:r>
              <a:r>
                <a:rPr lang="en-US" sz="2000" b="1" dirty="0" smtClean="0">
                  <a:solidFill>
                    <a:srgbClr val="C00000"/>
                  </a:solidFill>
                  <a:latin typeface="Calibri" pitchFamily="34" charset="0"/>
                </a:rPr>
                <a:t>Saturday</a:t>
              </a:r>
              <a:r>
                <a:rPr lang="en-US" sz="2000" dirty="0" smtClean="0">
                  <a:solidFill>
                    <a:schemeClr val="tx1"/>
                  </a:solidFill>
                  <a:latin typeface="Calibri" pitchFamily="34" charset="0"/>
                </a:rPr>
                <a:t> President Bush announced the deployment of </a:t>
              </a:r>
              <a:r>
                <a:rPr lang="en-US" sz="2000" b="1" dirty="0" smtClean="0">
                  <a:solidFill>
                    <a:srgbClr val="C00000"/>
                  </a:solidFill>
                  <a:latin typeface="Calibri" pitchFamily="34" charset="0"/>
                </a:rPr>
                <a:t>thousands</a:t>
              </a:r>
              <a:r>
                <a:rPr lang="en-US" sz="2000" dirty="0" smtClean="0">
                  <a:solidFill>
                    <a:schemeClr val="tx1"/>
                  </a:solidFill>
                  <a:latin typeface="Calibri" pitchFamily="34" charset="0"/>
                </a:rPr>
                <a:t> of extra troops in affected areas, amid criticism of the </a:t>
              </a:r>
              <a:r>
                <a:rPr lang="en-US" sz="2000" b="1" dirty="0" smtClean="0">
                  <a:solidFill>
                    <a:srgbClr val="C00000"/>
                  </a:solidFill>
                  <a:latin typeface="Calibri" pitchFamily="34" charset="0"/>
                </a:rPr>
                <a:t>rescue</a:t>
              </a:r>
              <a:r>
                <a:rPr lang="en-US" sz="2000" dirty="0" smtClean="0">
                  <a:solidFill>
                    <a:schemeClr val="tx1"/>
                  </a:solidFill>
                  <a:latin typeface="Calibri" pitchFamily="34" charset="0"/>
                </a:rPr>
                <a:t> effort. </a:t>
              </a:r>
              <a:r>
                <a:rPr lang="en-US" sz="2000" b="1" dirty="0" smtClean="0">
                  <a:solidFill>
                    <a:srgbClr val="C00000"/>
                  </a:solidFill>
                  <a:latin typeface="Calibri" pitchFamily="34" charset="0"/>
                </a:rPr>
                <a:t>Survivors</a:t>
              </a:r>
              <a:r>
                <a:rPr lang="en-US" sz="2000" dirty="0" smtClean="0">
                  <a:solidFill>
                    <a:schemeClr val="tx1"/>
                  </a:solidFill>
                  <a:latin typeface="Calibri" pitchFamily="34" charset="0"/>
                </a:rPr>
                <a:t> have been telling harrowing tales of violence. On </a:t>
              </a:r>
              <a:r>
                <a:rPr lang="en-US" sz="2000" b="1" dirty="0" smtClean="0">
                  <a:solidFill>
                    <a:srgbClr val="C00000"/>
                  </a:solidFill>
                  <a:latin typeface="Calibri" pitchFamily="34" charset="0"/>
                </a:rPr>
                <a:t>Saturday </a:t>
              </a:r>
              <a:r>
                <a:rPr lang="en-US" sz="2000" dirty="0" smtClean="0">
                  <a:solidFill>
                    <a:schemeClr val="tx1"/>
                  </a:solidFill>
                  <a:latin typeface="Calibri" pitchFamily="34" charset="0"/>
                </a:rPr>
                <a:t>more than 10,000 </a:t>
              </a:r>
              <a:r>
                <a:rPr lang="en-US" sz="2000" b="1" dirty="0" smtClean="0">
                  <a:solidFill>
                    <a:srgbClr val="C00000"/>
                  </a:solidFill>
                  <a:latin typeface="Calibri" pitchFamily="34" charset="0"/>
                </a:rPr>
                <a:t>people</a:t>
              </a:r>
              <a:r>
                <a:rPr lang="en-US" sz="2000" dirty="0" smtClean="0">
                  <a:solidFill>
                    <a:schemeClr val="tx1"/>
                  </a:solidFill>
                  <a:latin typeface="Calibri" pitchFamily="34" charset="0"/>
                </a:rPr>
                <a:t> were removed from flood-ravaged New Orleans.</a:t>
              </a:r>
              <a:endParaRPr lang="en-US" sz="2000" dirty="0">
                <a:solidFill>
                  <a:schemeClr val="tx1"/>
                </a:solidFill>
                <a:latin typeface="Calibri" pitchFamily="34" charset="0"/>
              </a:endParaRPr>
            </a:p>
          </p:txBody>
        </p:sp>
      </p:grpSp>
      <p:sp>
        <p:nvSpPr>
          <p:cNvPr id="29" name="Rectangle 28"/>
          <p:cNvSpPr/>
          <p:nvPr/>
        </p:nvSpPr>
        <p:spPr bwMode="auto">
          <a:xfrm>
            <a:off x="381000" y="660400"/>
            <a:ext cx="8077200" cy="2159000"/>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5" name="Flowchart: Magnetic Disk 4"/>
          <p:cNvSpPr/>
          <p:nvPr/>
        </p:nvSpPr>
        <p:spPr bwMode="auto">
          <a:xfrm>
            <a:off x="558800" y="12191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1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مبدأ</a:t>
            </a:r>
            <a:endParaRPr lang="en-US" sz="2400" b="1" dirty="0" smtClean="0">
              <a:solidFill>
                <a:schemeClr val="tx1"/>
              </a:solidFill>
              <a:latin typeface="Calibri" pitchFamily="34" charset="0"/>
              <a:cs typeface="B Kamran" pitchFamily="2" charset="-78"/>
            </a:endParaRPr>
          </a:p>
        </p:txBody>
      </p:sp>
      <p:pic>
        <p:nvPicPr>
          <p:cNvPr id="20" name="Picture 2" descr="D:\Huma\University\Seminar\presentation_1\images\logo-bbc.jpg"/>
          <p:cNvPicPr>
            <a:picLocks noChangeAspect="1" noChangeArrowheads="1"/>
          </p:cNvPicPr>
          <p:nvPr/>
        </p:nvPicPr>
        <p:blipFill>
          <a:blip r:embed="rId3" cstate="print"/>
          <a:srcRect/>
          <a:stretch>
            <a:fillRect/>
          </a:stretch>
        </p:blipFill>
        <p:spPr bwMode="auto">
          <a:xfrm>
            <a:off x="562022" y="24383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a:stCxn id="12" idx="3"/>
            <a:endCxn id="15" idx="2"/>
          </p:cNvCxnSpPr>
          <p:nvPr/>
        </p:nvCxnSpPr>
        <p:spPr bwMode="auto">
          <a:xfrm flipV="1">
            <a:off x="5996255" y="3521300"/>
            <a:ext cx="1585645" cy="3177"/>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 name="Flowchart: Magnetic Disk 4"/>
          <p:cNvSpPr/>
          <p:nvPr/>
        </p:nvSpPr>
        <p:spPr bwMode="auto">
          <a:xfrm>
            <a:off x="558800" y="12191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1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مبدأ</a:t>
            </a:r>
            <a:endParaRPr lang="en-US" sz="2400" b="1" dirty="0" smtClean="0">
              <a:solidFill>
                <a:schemeClr val="tx1"/>
              </a:solidFill>
              <a:latin typeface="Calibri" pitchFamily="34" charset="0"/>
              <a:cs typeface="B Kamran" pitchFamily="2" charset="-78"/>
            </a:endParaRPr>
          </a:p>
        </p:txBody>
      </p:sp>
      <p:sp>
        <p:nvSpPr>
          <p:cNvPr id="7" name="Flowchart: Magnetic Disk 6"/>
          <p:cNvSpPr/>
          <p:nvPr/>
        </p:nvSpPr>
        <p:spPr bwMode="auto">
          <a:xfrm>
            <a:off x="558800" y="41909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مقصد</a:t>
            </a:r>
            <a:endParaRPr lang="en-US" sz="2400" b="1" dirty="0" smtClean="0">
              <a:solidFill>
                <a:schemeClr val="tx1"/>
              </a:solidFill>
              <a:latin typeface="Calibri" pitchFamily="34" charset="0"/>
              <a:cs typeface="B Kamran" pitchFamily="2" charset="-78"/>
            </a:endParaRPr>
          </a:p>
        </p:txBody>
      </p:sp>
      <p:sp>
        <p:nvSpPr>
          <p:cNvPr id="8" name="Oval 7"/>
          <p:cNvSpPr/>
          <p:nvPr/>
        </p:nvSpPr>
        <p:spPr bwMode="auto">
          <a:xfrm>
            <a:off x="6121400" y="1219200"/>
            <a:ext cx="18034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مقصد</a:t>
            </a:r>
            <a:endParaRPr lang="en-US" sz="2400" b="1" dirty="0" smtClean="0">
              <a:solidFill>
                <a:schemeClr val="tx1"/>
              </a:solidFill>
              <a:latin typeface="Calibri" pitchFamily="34" charset="0"/>
              <a:cs typeface="B Kamran" pitchFamily="2" charset="-78"/>
            </a:endParaRPr>
          </a:p>
        </p:txBody>
      </p:sp>
      <p:sp>
        <p:nvSpPr>
          <p:cNvPr id="9" name="Oval 8"/>
          <p:cNvSpPr/>
          <p:nvPr/>
        </p:nvSpPr>
        <p:spPr bwMode="auto">
          <a:xfrm>
            <a:off x="3273020" y="4419599"/>
            <a:ext cx="1295400" cy="6858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نمایه</a:t>
            </a:r>
            <a:endParaRPr lang="en-US" sz="2400" b="1" dirty="0" smtClean="0">
              <a:solidFill>
                <a:schemeClr val="tx1"/>
              </a:solidFill>
              <a:latin typeface="Calibri" pitchFamily="34" charset="0"/>
              <a:cs typeface="B Kamran" pitchFamily="2" charset="-78"/>
            </a:endParaRPr>
          </a:p>
        </p:txBody>
      </p:sp>
      <p:cxnSp>
        <p:nvCxnSpPr>
          <p:cNvPr id="10" name="Straight Arrow Connector 9"/>
          <p:cNvCxnSpPr>
            <a:stCxn id="7" idx="4"/>
            <a:endCxn id="9" idx="2"/>
          </p:cNvCxnSpPr>
          <p:nvPr/>
        </p:nvCxnSpPr>
        <p:spPr bwMode="auto">
          <a:xfrm>
            <a:off x="1638300" y="47624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1" name="Explosion 1 10"/>
          <p:cNvSpPr/>
          <p:nvPr/>
        </p:nvSpPr>
        <p:spPr bwMode="auto">
          <a:xfrm>
            <a:off x="4838700" y="28955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2" name="TextBox 11"/>
          <p:cNvSpPr txBox="1"/>
          <p:nvPr/>
        </p:nvSpPr>
        <p:spPr>
          <a:xfrm>
            <a:off x="5264965" y="3262867"/>
            <a:ext cx="731290" cy="523220"/>
          </a:xfrm>
          <a:prstGeom prst="rect">
            <a:avLst/>
          </a:prstGeom>
          <a:noFill/>
        </p:spPr>
        <p:txBody>
          <a:bodyPr wrap="none" rtlCol="0">
            <a:spAutoFit/>
          </a:bodyPr>
          <a:lstStyle/>
          <a:p>
            <a:pPr algn="ctr"/>
            <a:r>
              <a:rPr lang="fa-IR" sz="2800" b="1" dirty="0" smtClean="0">
                <a:solidFill>
                  <a:schemeClr val="tx1"/>
                </a:solidFill>
                <a:latin typeface="Calibri" pitchFamily="34" charset="0"/>
                <a:cs typeface="B Kamran" pitchFamily="2" charset="-78"/>
              </a:rPr>
              <a:t>تطابق</a:t>
            </a:r>
            <a:endParaRPr lang="en-US" sz="2800" b="1" dirty="0" smtClean="0">
              <a:solidFill>
                <a:schemeClr val="tx1"/>
              </a:solidFill>
              <a:latin typeface="Calibri" pitchFamily="34" charset="0"/>
              <a:cs typeface="B Kamran" pitchFamily="2" charset="-78"/>
            </a:endParaRPr>
          </a:p>
        </p:txBody>
      </p:sp>
      <p:cxnSp>
        <p:nvCxnSpPr>
          <p:cNvPr id="13" name="Straight Arrow Connector 12"/>
          <p:cNvCxnSpPr>
            <a:stCxn id="9" idx="7"/>
          </p:cNvCxnSpPr>
          <p:nvPr/>
        </p:nvCxnSpPr>
        <p:spPr bwMode="auto">
          <a:xfrm rot="5400000" flipH="1" flipV="1">
            <a:off x="4514041" y="3827074"/>
            <a:ext cx="557630" cy="82828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1" idx="0"/>
          </p:cNvCxnSpPr>
          <p:nvPr/>
        </p:nvCxnSpPr>
        <p:spPr bwMode="auto">
          <a:xfrm rot="10800000" flipV="1">
            <a:off x="5914538" y="2286001"/>
            <a:ext cx="664062" cy="60959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bwMode="auto">
          <a:xfrm>
            <a:off x="7581900" y="3140300"/>
            <a:ext cx="13716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هم‌ترازی</a:t>
            </a:r>
            <a:endParaRPr lang="en-US" sz="2400" b="1" dirty="0" smtClean="0">
              <a:solidFill>
                <a:schemeClr val="tx1"/>
              </a:solidFill>
              <a:latin typeface="Calibri" pitchFamily="34" charset="0"/>
              <a:cs typeface="B Kamran" pitchFamily="2" charset="-78"/>
            </a:endParaRPr>
          </a:p>
        </p:txBody>
      </p:sp>
      <p:cxnSp>
        <p:nvCxnSpPr>
          <p:cNvPr id="16" name="Elbow Connector 15"/>
          <p:cNvCxnSpPr>
            <a:stCxn id="5" idx="1"/>
            <a:endCxn id="15" idx="0"/>
          </p:cNvCxnSpPr>
          <p:nvPr/>
        </p:nvCxnSpPr>
        <p:spPr bwMode="auto">
          <a:xfrm rot="16200000" flipH="1">
            <a:off x="3722574" y="-1404826"/>
            <a:ext cx="1921101" cy="7169150"/>
          </a:xfrm>
          <a:prstGeom prst="bentConnector3">
            <a:avLst>
              <a:gd name="adj1" fmla="val -24460"/>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3"/>
            <a:endCxn id="15" idx="4"/>
          </p:cNvCxnSpPr>
          <p:nvPr/>
        </p:nvCxnSpPr>
        <p:spPr bwMode="auto">
          <a:xfrm rot="5400000" flipH="1" flipV="1">
            <a:off x="3967275" y="1033575"/>
            <a:ext cx="1431699" cy="7169150"/>
          </a:xfrm>
          <a:prstGeom prst="bentConnector3">
            <a:avLst>
              <a:gd name="adj1" fmla="val -23064"/>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6"/>
            <a:endCxn id="8" idx="2"/>
          </p:cNvCxnSpPr>
          <p:nvPr/>
        </p:nvCxnSpPr>
        <p:spPr bwMode="auto">
          <a:xfrm flipV="1">
            <a:off x="4898978" y="1790700"/>
            <a:ext cx="1222422" cy="6170"/>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0" name="Picture 2" descr="D:\Huma\University\Seminar\presentation_1\images\logo-bbc.jpg"/>
          <p:cNvPicPr>
            <a:picLocks noChangeAspect="1" noChangeArrowheads="1"/>
          </p:cNvPicPr>
          <p:nvPr/>
        </p:nvPicPr>
        <p:blipFill>
          <a:blip r:embed="rId2" cstate="print"/>
          <a:srcRect/>
          <a:stretch>
            <a:fillRect/>
          </a:stretch>
        </p:blipFill>
        <p:spPr bwMode="auto">
          <a:xfrm>
            <a:off x="562022" y="24383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3" descr="D:\Huma\University\Seminar\presentation_1\images\hamshahri_logo.gif"/>
          <p:cNvPicPr>
            <a:picLocks noChangeAspect="1" noChangeArrowheads="1"/>
          </p:cNvPicPr>
          <p:nvPr/>
        </p:nvPicPr>
        <p:blipFill>
          <a:blip r:embed="rId3" cstate="print"/>
          <a:srcRect/>
          <a:stretch>
            <a:fillRect/>
          </a:stretch>
        </p:blipFill>
        <p:spPr bwMode="auto">
          <a:xfrm>
            <a:off x="101600" y="37338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TextBox 22"/>
          <p:cNvSpPr txBox="1"/>
          <p:nvPr/>
        </p:nvSpPr>
        <p:spPr>
          <a:xfrm>
            <a:off x="4737100" y="1460500"/>
            <a:ext cx="1544289" cy="400110"/>
          </a:xfrm>
          <a:prstGeom prst="rect">
            <a:avLst/>
          </a:prstGeom>
          <a:noFill/>
        </p:spPr>
        <p:txBody>
          <a:bodyPr wrap="square" rtlCol="0">
            <a:spAutoFit/>
          </a:bodyPr>
          <a:lstStyle/>
          <a:p>
            <a:pPr algn="ctr"/>
            <a:r>
              <a:rPr lang="fa-IR" sz="2000" dirty="0" smtClean="0">
                <a:solidFill>
                  <a:schemeClr val="tx1"/>
                </a:solidFill>
                <a:latin typeface="Maiandra GD" pitchFamily="34" charset="0"/>
                <a:cs typeface="B Kamran" pitchFamily="2" charset="-78"/>
              </a:rPr>
              <a:t>واژه‌نامه و گوگل</a:t>
            </a:r>
          </a:p>
        </p:txBody>
      </p:sp>
      <p:sp>
        <p:nvSpPr>
          <p:cNvPr id="24" name="TextBox 23"/>
          <p:cNvSpPr txBox="1"/>
          <p:nvPr/>
        </p:nvSpPr>
        <p:spPr>
          <a:xfrm>
            <a:off x="6248400" y="30988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تاریخ انتشار</a:t>
            </a:r>
          </a:p>
        </p:txBody>
      </p:sp>
      <p:sp>
        <p:nvSpPr>
          <p:cNvPr id="25" name="TextBox 24"/>
          <p:cNvSpPr txBox="1"/>
          <p:nvPr/>
        </p:nvSpPr>
        <p:spPr>
          <a:xfrm>
            <a:off x="6248400" y="34925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شباهت محتوا</a:t>
            </a:r>
          </a:p>
        </p:txBody>
      </p:sp>
      <p:sp>
        <p:nvSpPr>
          <p:cNvPr id="26" name="Rectangle 25"/>
          <p:cNvSpPr/>
          <p:nvPr/>
        </p:nvSpPr>
        <p:spPr bwMode="auto">
          <a:xfrm>
            <a:off x="-152400" y="584200"/>
            <a:ext cx="9144000" cy="5892800"/>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6" name="Oval 5"/>
          <p:cNvSpPr/>
          <p:nvPr/>
        </p:nvSpPr>
        <p:spPr bwMode="auto">
          <a:xfrm>
            <a:off x="3146378" y="12444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مبدأ</a:t>
            </a:r>
            <a:endParaRPr lang="en-US" sz="2400" b="1" dirty="0" smtClean="0">
              <a:solidFill>
                <a:schemeClr val="tx1"/>
              </a:solidFill>
              <a:latin typeface="Calibri" pitchFamily="34" charset="0"/>
              <a:cs typeface="B Kamran" pitchFamily="2" charset="-78"/>
            </a:endParaRPr>
          </a:p>
        </p:txBody>
      </p:sp>
      <p:sp>
        <p:nvSpPr>
          <p:cNvPr id="28" name="Rectangle 27"/>
          <p:cNvSpPr/>
          <p:nvPr/>
        </p:nvSpPr>
        <p:spPr bwMode="auto">
          <a:xfrm>
            <a:off x="685800" y="2514600"/>
            <a:ext cx="6477000" cy="3810000"/>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graphicFrame>
        <p:nvGraphicFramePr>
          <p:cNvPr id="29" name="Table 28"/>
          <p:cNvGraphicFramePr>
            <a:graphicFrameLocks noGrp="1"/>
          </p:cNvGraphicFramePr>
          <p:nvPr/>
        </p:nvGraphicFramePr>
        <p:xfrm>
          <a:off x="1676400" y="2819400"/>
          <a:ext cx="4343400" cy="3169920"/>
        </p:xfrm>
        <a:graphic>
          <a:graphicData uri="http://schemas.openxmlformats.org/drawingml/2006/table">
            <a:tbl>
              <a:tblPr firstRow="1" bandRow="1">
                <a:tableStyleId>{F5AB1C69-6EDB-4FF4-983F-18BD219EF322}</a:tableStyleId>
              </a:tblPr>
              <a:tblGrid>
                <a:gridCol w="1676400"/>
                <a:gridCol w="2667000"/>
              </a:tblGrid>
              <a:tr h="370840">
                <a:tc>
                  <a:txBody>
                    <a:bodyPr/>
                    <a:lstStyle/>
                    <a:p>
                      <a:r>
                        <a:rPr lang="en-US" sz="2000" b="1" dirty="0" smtClean="0">
                          <a:solidFill>
                            <a:schemeClr val="tx1"/>
                          </a:solidFill>
                          <a:latin typeface="Calibri" pitchFamily="34" charset="0"/>
                        </a:rPr>
                        <a:t>people</a:t>
                      </a:r>
                      <a:endParaRPr lang="en-US" sz="2000" b="1" dirty="0">
                        <a:solidFill>
                          <a:schemeClr val="tx1"/>
                        </a:solidFill>
                        <a:latin typeface="Calibri" pitchFamily="34" charset="0"/>
                      </a:endParaRPr>
                    </a:p>
                  </a:txBody>
                  <a:tcPr/>
                </a:tc>
                <a:tc>
                  <a:txBody>
                    <a:bodyPr/>
                    <a:lstStyle/>
                    <a:p>
                      <a:r>
                        <a:rPr lang="en-US" sz="2000" b="1" dirty="0" smtClean="0">
                          <a:solidFill>
                            <a:schemeClr val="tx1"/>
                          </a:solidFill>
                          <a:latin typeface="Calibri" pitchFamily="34" charset="0"/>
                          <a:cs typeface="B Koodak" pitchFamily="2" charset="-78"/>
                        </a:rPr>
                        <a:t>brown</a:t>
                      </a:r>
                      <a:endParaRPr lang="en-US" sz="2000" b="1" dirty="0">
                        <a:solidFill>
                          <a:schemeClr val="tx1"/>
                        </a:solidFill>
                        <a:latin typeface="Calibri" pitchFamily="34" charset="0"/>
                        <a:cs typeface="B Koodak" pitchFamily="2" charset="-78"/>
                      </a:endParaRPr>
                    </a:p>
                  </a:txBody>
                  <a:tcPr/>
                </a:tc>
              </a:tr>
              <a:tr h="370840">
                <a:tc>
                  <a:txBody>
                    <a:bodyPr/>
                    <a:lstStyle/>
                    <a:p>
                      <a:r>
                        <a:rPr lang="en-US" sz="2000" b="1" dirty="0" smtClean="0">
                          <a:solidFill>
                            <a:schemeClr val="tx1"/>
                          </a:solidFill>
                          <a:latin typeface="Calibri" pitchFamily="34" charset="0"/>
                        </a:rPr>
                        <a:t>Orleans</a:t>
                      </a:r>
                      <a:endParaRPr lang="en-US" sz="2000" b="1" dirty="0">
                        <a:solidFill>
                          <a:schemeClr val="tx1"/>
                        </a:solidFill>
                        <a:latin typeface="Calibri" pitchFamily="34" charset="0"/>
                      </a:endParaRPr>
                    </a:p>
                  </a:txBody>
                  <a:tcPr/>
                </a:tc>
                <a:tc>
                  <a:txBody>
                    <a:bodyPr/>
                    <a:lstStyle/>
                    <a:p>
                      <a:r>
                        <a:rPr lang="en-US" sz="2000" b="1" dirty="0" smtClean="0">
                          <a:latin typeface="Calibri" pitchFamily="34" charset="0"/>
                          <a:cs typeface="B Koodak" pitchFamily="2" charset="-78"/>
                        </a:rPr>
                        <a:t>emerge</a:t>
                      </a:r>
                      <a:endParaRPr lang="en-US" sz="2000" b="1" dirty="0">
                        <a:latin typeface="Calibri" pitchFamily="34" charset="0"/>
                        <a:cs typeface="B Koodak" pitchFamily="2" charset="-78"/>
                      </a:endParaRPr>
                    </a:p>
                  </a:txBody>
                  <a:tcPr/>
                </a:tc>
              </a:tr>
              <a:tr h="370840">
                <a:tc>
                  <a:txBody>
                    <a:bodyPr/>
                    <a:lstStyle/>
                    <a:p>
                      <a:r>
                        <a:rPr lang="en-US" sz="2000" b="1" dirty="0" smtClean="0">
                          <a:latin typeface="Calibri" pitchFamily="34" charset="0"/>
                        </a:rPr>
                        <a:t>new</a:t>
                      </a:r>
                      <a:endParaRPr lang="en-US" sz="2000" b="1" dirty="0">
                        <a:latin typeface="Calibri" pitchFamily="34" charset="0"/>
                      </a:endParaRPr>
                    </a:p>
                  </a:txBody>
                  <a:tcPr/>
                </a:tc>
                <a:tc>
                  <a:txBody>
                    <a:bodyPr/>
                    <a:lstStyle/>
                    <a:p>
                      <a:r>
                        <a:rPr lang="en-US" sz="2000" b="1" dirty="0" smtClean="0">
                          <a:solidFill>
                            <a:srgbClr val="C00000"/>
                          </a:solidFill>
                          <a:latin typeface="Calibri" pitchFamily="34" charset="0"/>
                          <a:cs typeface="B Koodak" pitchFamily="2" charset="-78"/>
                        </a:rPr>
                        <a:t>Katrina</a:t>
                      </a:r>
                      <a:endParaRPr lang="en-US" sz="2000" b="1" dirty="0">
                        <a:solidFill>
                          <a:srgbClr val="C00000"/>
                        </a:solidFill>
                        <a:latin typeface="Calibri" pitchFamily="34" charset="0"/>
                        <a:cs typeface="B Koodak" pitchFamily="2" charset="-78"/>
                      </a:endParaRPr>
                    </a:p>
                  </a:txBody>
                  <a:tcPr/>
                </a:tc>
              </a:tr>
              <a:tr h="370840">
                <a:tc>
                  <a:txBody>
                    <a:bodyPr/>
                    <a:lstStyle/>
                    <a:p>
                      <a:r>
                        <a:rPr lang="en-US" sz="2000" b="1" dirty="0" smtClean="0">
                          <a:solidFill>
                            <a:srgbClr val="C00000"/>
                          </a:solidFill>
                          <a:latin typeface="Calibri" pitchFamily="34" charset="0"/>
                        </a:rPr>
                        <a:t>survivor</a:t>
                      </a:r>
                      <a:endParaRPr lang="en-US" sz="2000" b="1" dirty="0">
                        <a:solidFill>
                          <a:srgbClr val="C00000"/>
                        </a:solidFill>
                        <a:latin typeface="Calibri" pitchFamily="34" charset="0"/>
                      </a:endParaRPr>
                    </a:p>
                  </a:txBody>
                  <a:tcPr/>
                </a:tc>
                <a:tc>
                  <a:txBody>
                    <a:bodyPr/>
                    <a:lstStyle/>
                    <a:p>
                      <a:r>
                        <a:rPr lang="en-US" sz="2000" b="1" dirty="0" smtClean="0">
                          <a:latin typeface="Calibri" pitchFamily="34" charset="0"/>
                          <a:cs typeface="B Koodak" pitchFamily="2" charset="-78"/>
                        </a:rPr>
                        <a:t>flood</a:t>
                      </a:r>
                      <a:endParaRPr lang="en-US" sz="2000" b="1" dirty="0">
                        <a:latin typeface="Calibri" pitchFamily="34" charset="0"/>
                        <a:cs typeface="B Koodak" pitchFamily="2" charset="-78"/>
                      </a:endParaRPr>
                    </a:p>
                  </a:txBody>
                  <a:tcPr/>
                </a:tc>
              </a:tr>
              <a:tr h="370840">
                <a:tc>
                  <a:txBody>
                    <a:bodyPr/>
                    <a:lstStyle/>
                    <a:p>
                      <a:r>
                        <a:rPr lang="en-US" sz="2000" b="1" dirty="0" smtClean="0">
                          <a:latin typeface="Calibri" pitchFamily="34" charset="0"/>
                        </a:rPr>
                        <a:t>thousand</a:t>
                      </a:r>
                      <a:endParaRPr lang="en-US" sz="2000" b="1" dirty="0">
                        <a:latin typeface="Calibri" pitchFamily="34" charset="0"/>
                      </a:endParaRPr>
                    </a:p>
                  </a:txBody>
                  <a:tcPr/>
                </a:tc>
                <a:tc>
                  <a:txBody>
                    <a:bodyPr/>
                    <a:lstStyle/>
                    <a:p>
                      <a:r>
                        <a:rPr lang="en-US" sz="2000" b="1" dirty="0" smtClean="0">
                          <a:latin typeface="Calibri" pitchFamily="34" charset="0"/>
                          <a:cs typeface="B Koodak" pitchFamily="2" charset="-78"/>
                        </a:rPr>
                        <a:t>relief</a:t>
                      </a:r>
                      <a:endParaRPr lang="en-US" sz="2000" b="1" dirty="0">
                        <a:latin typeface="Calibri" pitchFamily="34" charset="0"/>
                        <a:cs typeface="B Koodak" pitchFamily="2" charset="-78"/>
                      </a:endParaRPr>
                    </a:p>
                  </a:txBody>
                  <a:tcPr/>
                </a:tc>
              </a:tr>
              <a:tr h="370840">
                <a:tc>
                  <a:txBody>
                    <a:bodyPr/>
                    <a:lstStyle/>
                    <a:p>
                      <a:r>
                        <a:rPr lang="en-US" sz="2000" b="1" dirty="0" smtClean="0">
                          <a:latin typeface="Calibri" pitchFamily="34" charset="0"/>
                        </a:rPr>
                        <a:t>rescue</a:t>
                      </a:r>
                      <a:endParaRPr lang="en-US" sz="2000" b="1" dirty="0">
                        <a:latin typeface="Calibri" pitchFamily="34" charset="0"/>
                      </a:endParaRPr>
                    </a:p>
                  </a:txBody>
                  <a:tcPr/>
                </a:tc>
                <a:tc>
                  <a:txBody>
                    <a:bodyPr/>
                    <a:lstStyle/>
                    <a:p>
                      <a:r>
                        <a:rPr lang="en-US" sz="2000" b="1" dirty="0" smtClean="0">
                          <a:latin typeface="Calibri" pitchFamily="34" charset="0"/>
                          <a:cs typeface="B Koodak" pitchFamily="2" charset="-78"/>
                        </a:rPr>
                        <a:t>urgency</a:t>
                      </a:r>
                      <a:endParaRPr lang="en-US" sz="2000" b="1" dirty="0">
                        <a:latin typeface="Calibri" pitchFamily="34" charset="0"/>
                        <a:cs typeface="B Koodak" pitchFamily="2" charset="-78"/>
                      </a:endParaRPr>
                    </a:p>
                  </a:txBody>
                  <a:tcPr/>
                </a:tc>
              </a:tr>
              <a:tr h="370840">
                <a:tc>
                  <a:txBody>
                    <a:bodyPr/>
                    <a:lstStyle/>
                    <a:p>
                      <a:r>
                        <a:rPr lang="en-US" sz="2000" b="1" dirty="0" smtClean="0">
                          <a:latin typeface="Calibri" pitchFamily="34" charset="0"/>
                        </a:rPr>
                        <a:t>Saturday</a:t>
                      </a:r>
                      <a:endParaRPr lang="en-US" sz="2000" b="1" dirty="0">
                        <a:latin typeface="Calibri" pitchFamily="34" charset="0"/>
                      </a:endParaRPr>
                    </a:p>
                  </a:txBody>
                  <a:tcPr/>
                </a:tc>
                <a:tc>
                  <a:txBody>
                    <a:bodyPr/>
                    <a:lstStyle/>
                    <a:p>
                      <a:r>
                        <a:rPr lang="en-US" sz="2000" b="1" dirty="0" smtClean="0">
                          <a:solidFill>
                            <a:srgbClr val="C00000"/>
                          </a:solidFill>
                          <a:latin typeface="Calibri" pitchFamily="34" charset="0"/>
                        </a:rPr>
                        <a:t>hurricane</a:t>
                      </a:r>
                      <a:endParaRPr lang="en-US" sz="2000" b="1" dirty="0">
                        <a:solidFill>
                          <a:srgbClr val="C00000"/>
                        </a:solidFill>
                        <a:latin typeface="Calibri" pitchFamily="34" charset="0"/>
                        <a:cs typeface="B Koodak" pitchFamily="2" charset="-78"/>
                      </a:endParaRPr>
                    </a:p>
                  </a:txBody>
                  <a:tcPr/>
                </a:tc>
              </a:tr>
              <a:tr h="370840">
                <a:tc>
                  <a:txBody>
                    <a:bodyPr/>
                    <a:lstStyle/>
                    <a:p>
                      <a:endParaRPr lang="en-US" sz="2000" b="1" dirty="0">
                        <a:latin typeface="Calibri" pitchFamily="34" charset="0"/>
                      </a:endParaRPr>
                    </a:p>
                  </a:txBody>
                  <a:tcPr/>
                </a:tc>
                <a:tc>
                  <a:txBody>
                    <a:bodyPr/>
                    <a:lstStyle/>
                    <a:p>
                      <a:endParaRPr lang="en-US" sz="2000" b="1" dirty="0">
                        <a:latin typeface="Calibri" pitchFamily="34" charset="0"/>
                        <a:cs typeface="B Koodak" pitchFamily="2" charset="-78"/>
                      </a:endParaRPr>
                    </a:p>
                  </a:txBody>
                  <a:tcPr/>
                </a:tc>
              </a:tr>
            </a:tbl>
          </a:graphicData>
        </a:graphic>
      </p:graphicFrame>
      <p:cxnSp>
        <p:nvCxnSpPr>
          <p:cNvPr id="18" name="Straight Arrow Connector 17"/>
          <p:cNvCxnSpPr>
            <a:stCxn id="5" idx="4"/>
            <a:endCxn id="6" idx="2"/>
          </p:cNvCxnSpPr>
          <p:nvPr/>
        </p:nvCxnSpPr>
        <p:spPr bwMode="auto">
          <a:xfrm>
            <a:off x="1638300" y="17906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1625600" y="1511300"/>
            <a:ext cx="1544289" cy="353943"/>
          </a:xfrm>
          <a:prstGeom prst="rect">
            <a:avLst/>
          </a:prstGeom>
          <a:noFill/>
        </p:spPr>
        <p:txBody>
          <a:bodyPr wrap="square" rtlCol="0">
            <a:spAutoFit/>
          </a:bodyPr>
          <a:lstStyle/>
          <a:p>
            <a:pPr algn="ctr"/>
            <a:r>
              <a:rPr lang="en-US" sz="1700" dirty="0" smtClean="0">
                <a:solidFill>
                  <a:schemeClr val="tx1"/>
                </a:solidFill>
                <a:latin typeface="Maiandra GD" pitchFamily="34" charset="0"/>
                <a:cs typeface="B Kamran" pitchFamily="2" charset="-78"/>
              </a:rPr>
              <a:t>TF, RATF</a:t>
            </a:r>
            <a:endParaRPr lang="fa-IR" sz="1700" dirty="0" smtClean="0">
              <a:solidFill>
                <a:schemeClr val="tx1"/>
              </a:solidFill>
              <a:latin typeface="Maiandra GD" pitchFamily="34" charset="0"/>
              <a:cs typeface="B Kamran" pitchFamily="2" charset="-7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a:stCxn id="12" idx="3"/>
            <a:endCxn id="15" idx="2"/>
          </p:cNvCxnSpPr>
          <p:nvPr/>
        </p:nvCxnSpPr>
        <p:spPr bwMode="auto">
          <a:xfrm flipV="1">
            <a:off x="5996255" y="3521300"/>
            <a:ext cx="1585645" cy="3177"/>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 name="Flowchart: Magnetic Disk 4"/>
          <p:cNvSpPr/>
          <p:nvPr/>
        </p:nvSpPr>
        <p:spPr bwMode="auto">
          <a:xfrm>
            <a:off x="558800" y="12191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1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مبدأ</a:t>
            </a:r>
            <a:endParaRPr lang="en-US" sz="2400" b="1" dirty="0" smtClean="0">
              <a:solidFill>
                <a:schemeClr val="tx1"/>
              </a:solidFill>
              <a:latin typeface="Calibri" pitchFamily="34" charset="0"/>
              <a:cs typeface="B Kamran" pitchFamily="2" charset="-78"/>
            </a:endParaRPr>
          </a:p>
        </p:txBody>
      </p:sp>
      <p:sp>
        <p:nvSpPr>
          <p:cNvPr id="6" name="Oval 5"/>
          <p:cNvSpPr/>
          <p:nvPr/>
        </p:nvSpPr>
        <p:spPr bwMode="auto">
          <a:xfrm>
            <a:off x="3146378" y="12444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مبدأ</a:t>
            </a:r>
            <a:endParaRPr lang="en-US" sz="2400" b="1" dirty="0" smtClean="0">
              <a:solidFill>
                <a:schemeClr val="tx1"/>
              </a:solidFill>
              <a:latin typeface="Calibri" pitchFamily="34" charset="0"/>
              <a:cs typeface="B Kamran" pitchFamily="2" charset="-78"/>
            </a:endParaRPr>
          </a:p>
        </p:txBody>
      </p:sp>
      <p:sp>
        <p:nvSpPr>
          <p:cNvPr id="7" name="Flowchart: Magnetic Disk 6"/>
          <p:cNvSpPr/>
          <p:nvPr/>
        </p:nvSpPr>
        <p:spPr bwMode="auto">
          <a:xfrm>
            <a:off x="558800" y="41909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مقصد</a:t>
            </a:r>
            <a:endParaRPr lang="en-US" sz="2400" b="1" dirty="0" smtClean="0">
              <a:solidFill>
                <a:schemeClr val="tx1"/>
              </a:solidFill>
              <a:latin typeface="Calibri" pitchFamily="34" charset="0"/>
              <a:cs typeface="B Kamran" pitchFamily="2" charset="-78"/>
            </a:endParaRPr>
          </a:p>
        </p:txBody>
      </p:sp>
      <p:sp>
        <p:nvSpPr>
          <p:cNvPr id="9" name="Oval 8"/>
          <p:cNvSpPr/>
          <p:nvPr/>
        </p:nvSpPr>
        <p:spPr bwMode="auto">
          <a:xfrm>
            <a:off x="3273020" y="4419599"/>
            <a:ext cx="1295400" cy="6858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نمایه</a:t>
            </a:r>
            <a:endParaRPr lang="en-US" sz="2400" b="1" dirty="0" smtClean="0">
              <a:solidFill>
                <a:schemeClr val="tx1"/>
              </a:solidFill>
              <a:latin typeface="Calibri" pitchFamily="34" charset="0"/>
              <a:cs typeface="B Kamran" pitchFamily="2" charset="-78"/>
            </a:endParaRPr>
          </a:p>
        </p:txBody>
      </p:sp>
      <p:cxnSp>
        <p:nvCxnSpPr>
          <p:cNvPr id="10" name="Straight Arrow Connector 9"/>
          <p:cNvCxnSpPr>
            <a:stCxn id="7" idx="4"/>
            <a:endCxn id="9" idx="2"/>
          </p:cNvCxnSpPr>
          <p:nvPr/>
        </p:nvCxnSpPr>
        <p:spPr bwMode="auto">
          <a:xfrm>
            <a:off x="1638300" y="47624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1" name="Explosion 1 10"/>
          <p:cNvSpPr/>
          <p:nvPr/>
        </p:nvSpPr>
        <p:spPr bwMode="auto">
          <a:xfrm>
            <a:off x="4838700" y="28955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2" name="TextBox 11"/>
          <p:cNvSpPr txBox="1"/>
          <p:nvPr/>
        </p:nvSpPr>
        <p:spPr>
          <a:xfrm>
            <a:off x="5264965" y="3262867"/>
            <a:ext cx="731290" cy="523220"/>
          </a:xfrm>
          <a:prstGeom prst="rect">
            <a:avLst/>
          </a:prstGeom>
          <a:noFill/>
        </p:spPr>
        <p:txBody>
          <a:bodyPr wrap="none" rtlCol="0">
            <a:spAutoFit/>
          </a:bodyPr>
          <a:lstStyle/>
          <a:p>
            <a:pPr algn="ctr"/>
            <a:r>
              <a:rPr lang="fa-IR" sz="2800" b="1" dirty="0" smtClean="0">
                <a:solidFill>
                  <a:schemeClr val="tx1"/>
                </a:solidFill>
                <a:latin typeface="Calibri" pitchFamily="34" charset="0"/>
                <a:cs typeface="B Kamran" pitchFamily="2" charset="-78"/>
              </a:rPr>
              <a:t>تطابق</a:t>
            </a:r>
            <a:endParaRPr lang="en-US" sz="2800" b="1" dirty="0" smtClean="0">
              <a:solidFill>
                <a:schemeClr val="tx1"/>
              </a:solidFill>
              <a:latin typeface="Calibri" pitchFamily="34" charset="0"/>
              <a:cs typeface="B Kamran" pitchFamily="2" charset="-78"/>
            </a:endParaRPr>
          </a:p>
        </p:txBody>
      </p:sp>
      <p:cxnSp>
        <p:nvCxnSpPr>
          <p:cNvPr id="13" name="Straight Arrow Connector 12"/>
          <p:cNvCxnSpPr>
            <a:stCxn id="9" idx="7"/>
          </p:cNvCxnSpPr>
          <p:nvPr/>
        </p:nvCxnSpPr>
        <p:spPr bwMode="auto">
          <a:xfrm rot="5400000" flipH="1" flipV="1">
            <a:off x="4514041" y="3827074"/>
            <a:ext cx="557630" cy="82828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1" idx="0"/>
          </p:cNvCxnSpPr>
          <p:nvPr/>
        </p:nvCxnSpPr>
        <p:spPr bwMode="auto">
          <a:xfrm rot="10800000" flipV="1">
            <a:off x="5914538" y="2286001"/>
            <a:ext cx="664062" cy="60959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bwMode="auto">
          <a:xfrm>
            <a:off x="7581900" y="3140300"/>
            <a:ext cx="13716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هم‌ترازی</a:t>
            </a:r>
            <a:endParaRPr lang="en-US" sz="2400" b="1" dirty="0" smtClean="0">
              <a:solidFill>
                <a:schemeClr val="tx1"/>
              </a:solidFill>
              <a:latin typeface="Calibri" pitchFamily="34" charset="0"/>
              <a:cs typeface="B Kamran" pitchFamily="2" charset="-78"/>
            </a:endParaRPr>
          </a:p>
        </p:txBody>
      </p:sp>
      <p:cxnSp>
        <p:nvCxnSpPr>
          <p:cNvPr id="16" name="Elbow Connector 15"/>
          <p:cNvCxnSpPr>
            <a:stCxn id="5" idx="1"/>
            <a:endCxn id="15" idx="0"/>
          </p:cNvCxnSpPr>
          <p:nvPr/>
        </p:nvCxnSpPr>
        <p:spPr bwMode="auto">
          <a:xfrm rot="16200000" flipH="1">
            <a:off x="3722574" y="-1404826"/>
            <a:ext cx="1921101" cy="7169150"/>
          </a:xfrm>
          <a:prstGeom prst="bentConnector3">
            <a:avLst>
              <a:gd name="adj1" fmla="val -24460"/>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3"/>
            <a:endCxn id="15" idx="4"/>
          </p:cNvCxnSpPr>
          <p:nvPr/>
        </p:nvCxnSpPr>
        <p:spPr bwMode="auto">
          <a:xfrm rot="5400000" flipH="1" flipV="1">
            <a:off x="3967275" y="1033575"/>
            <a:ext cx="1431699" cy="7169150"/>
          </a:xfrm>
          <a:prstGeom prst="bentConnector3">
            <a:avLst>
              <a:gd name="adj1" fmla="val -23064"/>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2"/>
          </p:cNvCxnSpPr>
          <p:nvPr/>
        </p:nvCxnSpPr>
        <p:spPr bwMode="auto">
          <a:xfrm>
            <a:off x="1638300" y="17906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0" name="Picture 2" descr="D:\Huma\University\Seminar\presentation_1\images\logo-bbc.jpg"/>
          <p:cNvPicPr>
            <a:picLocks noChangeAspect="1" noChangeArrowheads="1"/>
          </p:cNvPicPr>
          <p:nvPr/>
        </p:nvPicPr>
        <p:blipFill>
          <a:blip r:embed="rId2" cstate="print"/>
          <a:srcRect/>
          <a:stretch>
            <a:fillRect/>
          </a:stretch>
        </p:blipFill>
        <p:spPr bwMode="auto">
          <a:xfrm>
            <a:off x="562022" y="24383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3" descr="D:\Huma\University\Seminar\presentation_1\images\hamshahri_logo.gif"/>
          <p:cNvPicPr>
            <a:picLocks noChangeAspect="1" noChangeArrowheads="1"/>
          </p:cNvPicPr>
          <p:nvPr/>
        </p:nvPicPr>
        <p:blipFill>
          <a:blip r:embed="rId3" cstate="print"/>
          <a:srcRect/>
          <a:stretch>
            <a:fillRect/>
          </a:stretch>
        </p:blipFill>
        <p:spPr bwMode="auto">
          <a:xfrm>
            <a:off x="101600" y="37338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1625600" y="1511300"/>
            <a:ext cx="1544289" cy="353943"/>
          </a:xfrm>
          <a:prstGeom prst="rect">
            <a:avLst/>
          </a:prstGeom>
          <a:noFill/>
        </p:spPr>
        <p:txBody>
          <a:bodyPr wrap="square" rtlCol="0">
            <a:spAutoFit/>
          </a:bodyPr>
          <a:lstStyle/>
          <a:p>
            <a:pPr algn="ctr"/>
            <a:r>
              <a:rPr lang="en-US" sz="1700" dirty="0" smtClean="0">
                <a:solidFill>
                  <a:schemeClr val="tx1"/>
                </a:solidFill>
                <a:latin typeface="Maiandra GD" pitchFamily="34" charset="0"/>
                <a:cs typeface="B Kamran" pitchFamily="2" charset="-78"/>
              </a:rPr>
              <a:t>TF, RATF</a:t>
            </a:r>
            <a:endParaRPr lang="fa-IR" sz="1700" dirty="0" smtClean="0">
              <a:solidFill>
                <a:schemeClr val="tx1"/>
              </a:solidFill>
              <a:latin typeface="Maiandra GD" pitchFamily="34" charset="0"/>
              <a:cs typeface="B Kamran" pitchFamily="2" charset="-78"/>
            </a:endParaRPr>
          </a:p>
        </p:txBody>
      </p:sp>
      <p:sp>
        <p:nvSpPr>
          <p:cNvPr id="24" name="TextBox 23"/>
          <p:cNvSpPr txBox="1"/>
          <p:nvPr/>
        </p:nvSpPr>
        <p:spPr>
          <a:xfrm>
            <a:off x="6248400" y="30988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تاریخ انتشار</a:t>
            </a:r>
          </a:p>
        </p:txBody>
      </p:sp>
      <p:sp>
        <p:nvSpPr>
          <p:cNvPr id="25" name="TextBox 24"/>
          <p:cNvSpPr txBox="1"/>
          <p:nvPr/>
        </p:nvSpPr>
        <p:spPr>
          <a:xfrm>
            <a:off x="6248400" y="34925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شباهت محتوا</a:t>
            </a:r>
          </a:p>
        </p:txBody>
      </p:sp>
      <p:sp>
        <p:nvSpPr>
          <p:cNvPr id="26" name="Rectangle 25"/>
          <p:cNvSpPr/>
          <p:nvPr/>
        </p:nvSpPr>
        <p:spPr bwMode="auto">
          <a:xfrm>
            <a:off x="0" y="609600"/>
            <a:ext cx="9144000" cy="5664200"/>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8" name="Oval 7"/>
          <p:cNvSpPr/>
          <p:nvPr/>
        </p:nvSpPr>
        <p:spPr bwMode="auto">
          <a:xfrm>
            <a:off x="6121400" y="1219200"/>
            <a:ext cx="18034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مقصد</a:t>
            </a:r>
            <a:endParaRPr lang="en-US" sz="2400" b="1" dirty="0" smtClean="0">
              <a:solidFill>
                <a:schemeClr val="tx1"/>
              </a:solidFill>
              <a:latin typeface="Calibri" pitchFamily="34" charset="0"/>
              <a:cs typeface="B Kamran" pitchFamily="2" charset="-78"/>
            </a:endParaRPr>
          </a:p>
        </p:txBody>
      </p:sp>
      <p:sp>
        <p:nvSpPr>
          <p:cNvPr id="27" name="Rectangle 26"/>
          <p:cNvSpPr/>
          <p:nvPr/>
        </p:nvSpPr>
        <p:spPr bwMode="auto">
          <a:xfrm>
            <a:off x="2895600" y="2590800"/>
            <a:ext cx="5715000" cy="3733800"/>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28" name="TextBox 27"/>
          <p:cNvSpPr txBox="1"/>
          <p:nvPr/>
        </p:nvSpPr>
        <p:spPr>
          <a:xfrm>
            <a:off x="2971800" y="2895599"/>
            <a:ext cx="5029200" cy="31700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US" sz="2000" b="1" dirty="0" smtClean="0">
                <a:solidFill>
                  <a:schemeClr val="tx1"/>
                </a:solidFill>
                <a:latin typeface="Calibri" pitchFamily="34" charset="0"/>
                <a:cs typeface="B Koodak" pitchFamily="2" charset="-78"/>
              </a:rPr>
              <a:t>	</a:t>
            </a:r>
            <a:r>
              <a:rPr lang="fa-IR" sz="2000" b="1" dirty="0" smtClean="0">
                <a:solidFill>
                  <a:schemeClr val="tx1"/>
                </a:solidFill>
                <a:latin typeface="Calibri" pitchFamily="34" charset="0"/>
                <a:cs typeface="B Koodak" pitchFamily="2" charset="-78"/>
              </a:rPr>
              <a:t>خلق	جمعيت	قوم	ملت		اخيرا	نوين	شخص	زنده	باقيمانده	</a:t>
            </a:r>
            <a:r>
              <a:rPr lang="fa-IR" sz="2000" b="1" dirty="0" smtClean="0">
                <a:solidFill>
                  <a:srgbClr val="C00000"/>
                </a:solidFill>
                <a:latin typeface="Calibri" pitchFamily="34" charset="0"/>
                <a:cs typeface="B Koodak" pitchFamily="2" charset="-78"/>
              </a:rPr>
              <a:t>بازمانده</a:t>
            </a:r>
            <a:r>
              <a:rPr lang="fa-IR" sz="2000" b="1" dirty="0" smtClean="0">
                <a:solidFill>
                  <a:schemeClr val="tx1"/>
                </a:solidFill>
                <a:latin typeface="Calibri" pitchFamily="34" charset="0"/>
                <a:cs typeface="B Koodak" pitchFamily="2" charset="-78"/>
              </a:rPr>
              <a:t>	روز	شنبه	پديدار	بيرون	</a:t>
            </a:r>
            <a:r>
              <a:rPr lang="fa-IR" sz="2000" b="1" dirty="0" smtClean="0">
                <a:solidFill>
                  <a:srgbClr val="C00000"/>
                </a:solidFill>
                <a:latin typeface="Calibri" pitchFamily="34" charset="0"/>
                <a:cs typeface="B Koodak" pitchFamily="2" charset="-78"/>
              </a:rPr>
              <a:t>تندباد</a:t>
            </a:r>
            <a:r>
              <a:rPr lang="fa-IR" sz="2000" b="1" dirty="0" smtClean="0">
                <a:solidFill>
                  <a:schemeClr val="tx1"/>
                </a:solidFill>
                <a:latin typeface="Calibri" pitchFamily="34" charset="0"/>
                <a:cs typeface="B Koodak" pitchFamily="2" charset="-78"/>
              </a:rPr>
              <a:t>	طوفان	گردباد	اجتماع	قهوه	سرخ	قهوه	</a:t>
            </a:r>
            <a:r>
              <a:rPr lang="fa-IR" sz="2000" b="1" dirty="0" smtClean="0">
                <a:solidFill>
                  <a:srgbClr val="C00000"/>
                </a:solidFill>
                <a:latin typeface="Calibri" pitchFamily="34" charset="0"/>
                <a:cs typeface="B Koodak" pitchFamily="2" charset="-78"/>
              </a:rPr>
              <a:t>کاترينا</a:t>
            </a:r>
            <a:r>
              <a:rPr lang="fa-IR" sz="2000" b="1" dirty="0" smtClean="0">
                <a:solidFill>
                  <a:schemeClr val="tx1"/>
                </a:solidFill>
                <a:latin typeface="Calibri" pitchFamily="34" charset="0"/>
                <a:cs typeface="B Koodak" pitchFamily="2" charset="-78"/>
              </a:rPr>
              <a:t>	سيل	</a:t>
            </a:r>
            <a:r>
              <a:rPr lang="fa-IR" sz="2000" b="1" dirty="0" smtClean="0">
                <a:solidFill>
                  <a:srgbClr val="C00000"/>
                </a:solidFill>
                <a:latin typeface="Calibri" pitchFamily="34" charset="0"/>
                <a:cs typeface="B Koodak" pitchFamily="2" charset="-78"/>
              </a:rPr>
              <a:t>طوفان</a:t>
            </a:r>
            <a:r>
              <a:rPr lang="fa-IR" sz="2000" b="1" dirty="0" smtClean="0">
                <a:solidFill>
                  <a:schemeClr val="tx1"/>
                </a:solidFill>
                <a:latin typeface="Calibri" pitchFamily="34" charset="0"/>
                <a:cs typeface="B Koodak" pitchFamily="2" charset="-78"/>
              </a:rPr>
              <a:t>	دريا	غرق	سيل	گرفتن	طغيان	راحتي	اعانه	امداد	رفع	نگراني	برجسته	خط	فوريت	ضرورت	كنار	دريا</a:t>
            </a:r>
          </a:p>
        </p:txBody>
      </p:sp>
      <p:cxnSp>
        <p:nvCxnSpPr>
          <p:cNvPr id="19" name="Straight Arrow Connector 18"/>
          <p:cNvCxnSpPr>
            <a:stCxn id="6" idx="6"/>
            <a:endCxn id="8" idx="2"/>
          </p:cNvCxnSpPr>
          <p:nvPr/>
        </p:nvCxnSpPr>
        <p:spPr bwMode="auto">
          <a:xfrm flipV="1">
            <a:off x="4898978" y="1790700"/>
            <a:ext cx="1222422" cy="6170"/>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4737100" y="1460500"/>
            <a:ext cx="1544289" cy="400110"/>
          </a:xfrm>
          <a:prstGeom prst="rect">
            <a:avLst/>
          </a:prstGeom>
          <a:noFill/>
        </p:spPr>
        <p:txBody>
          <a:bodyPr wrap="square" rtlCol="0">
            <a:spAutoFit/>
          </a:bodyPr>
          <a:lstStyle/>
          <a:p>
            <a:pPr algn="ctr"/>
            <a:r>
              <a:rPr lang="fa-IR" sz="2000" dirty="0" smtClean="0">
                <a:solidFill>
                  <a:schemeClr val="tx1"/>
                </a:solidFill>
                <a:latin typeface="Maiandra GD" pitchFamily="34" charset="0"/>
                <a:cs typeface="B Kamran" pitchFamily="2" charset="-78"/>
              </a:rPr>
              <a:t>واژه‌نامه و گوگل</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a:stCxn id="12" idx="3"/>
            <a:endCxn id="15" idx="2"/>
          </p:cNvCxnSpPr>
          <p:nvPr/>
        </p:nvCxnSpPr>
        <p:spPr bwMode="auto">
          <a:xfrm flipV="1">
            <a:off x="5996255" y="3521300"/>
            <a:ext cx="1585645" cy="3177"/>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 name="Flowchart: Magnetic Disk 4"/>
          <p:cNvSpPr/>
          <p:nvPr/>
        </p:nvSpPr>
        <p:spPr bwMode="auto">
          <a:xfrm>
            <a:off x="558800" y="12191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1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مبدأ</a:t>
            </a:r>
            <a:endParaRPr lang="en-US" sz="2400" b="1" dirty="0" smtClean="0">
              <a:solidFill>
                <a:schemeClr val="tx1"/>
              </a:solidFill>
              <a:latin typeface="Calibri" pitchFamily="34" charset="0"/>
              <a:cs typeface="B Kamran" pitchFamily="2" charset="-78"/>
            </a:endParaRPr>
          </a:p>
        </p:txBody>
      </p:sp>
      <p:sp>
        <p:nvSpPr>
          <p:cNvPr id="6" name="Oval 5"/>
          <p:cNvSpPr/>
          <p:nvPr/>
        </p:nvSpPr>
        <p:spPr bwMode="auto">
          <a:xfrm>
            <a:off x="3146378" y="12444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مبدأ</a:t>
            </a:r>
            <a:endParaRPr lang="en-US" sz="2400" b="1" dirty="0" smtClean="0">
              <a:solidFill>
                <a:schemeClr val="tx1"/>
              </a:solidFill>
              <a:latin typeface="Calibri" pitchFamily="34" charset="0"/>
              <a:cs typeface="B Kamran" pitchFamily="2" charset="-78"/>
            </a:endParaRPr>
          </a:p>
        </p:txBody>
      </p:sp>
      <p:sp>
        <p:nvSpPr>
          <p:cNvPr id="8" name="Oval 7"/>
          <p:cNvSpPr/>
          <p:nvPr/>
        </p:nvSpPr>
        <p:spPr bwMode="auto">
          <a:xfrm>
            <a:off x="6121400" y="1219200"/>
            <a:ext cx="18034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مقصد</a:t>
            </a:r>
            <a:endParaRPr lang="en-US" sz="2400" b="1" dirty="0" smtClean="0">
              <a:solidFill>
                <a:schemeClr val="tx1"/>
              </a:solidFill>
              <a:latin typeface="Calibri" pitchFamily="34" charset="0"/>
              <a:cs typeface="B Kamran" pitchFamily="2" charset="-78"/>
            </a:endParaRPr>
          </a:p>
        </p:txBody>
      </p:sp>
      <p:sp>
        <p:nvSpPr>
          <p:cNvPr id="11" name="Explosion 1 10"/>
          <p:cNvSpPr/>
          <p:nvPr/>
        </p:nvSpPr>
        <p:spPr bwMode="auto">
          <a:xfrm>
            <a:off x="4838700" y="28955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2" name="TextBox 11"/>
          <p:cNvSpPr txBox="1"/>
          <p:nvPr/>
        </p:nvSpPr>
        <p:spPr>
          <a:xfrm>
            <a:off x="5264965" y="3262867"/>
            <a:ext cx="731290" cy="523220"/>
          </a:xfrm>
          <a:prstGeom prst="rect">
            <a:avLst/>
          </a:prstGeom>
          <a:noFill/>
        </p:spPr>
        <p:txBody>
          <a:bodyPr wrap="none" rtlCol="0">
            <a:spAutoFit/>
          </a:bodyPr>
          <a:lstStyle/>
          <a:p>
            <a:pPr algn="ctr"/>
            <a:r>
              <a:rPr lang="fa-IR" sz="2800" b="1" dirty="0" smtClean="0">
                <a:solidFill>
                  <a:schemeClr val="tx1"/>
                </a:solidFill>
                <a:latin typeface="Calibri" pitchFamily="34" charset="0"/>
                <a:cs typeface="B Kamran" pitchFamily="2" charset="-78"/>
              </a:rPr>
              <a:t>تطابق</a:t>
            </a:r>
            <a:endParaRPr lang="en-US" sz="2800" b="1" dirty="0" smtClean="0">
              <a:solidFill>
                <a:schemeClr val="tx1"/>
              </a:solidFill>
              <a:latin typeface="Calibri" pitchFamily="34" charset="0"/>
              <a:cs typeface="B Kamran" pitchFamily="2" charset="-78"/>
            </a:endParaRPr>
          </a:p>
        </p:txBody>
      </p:sp>
      <p:cxnSp>
        <p:nvCxnSpPr>
          <p:cNvPr id="13" name="Straight Arrow Connector 12"/>
          <p:cNvCxnSpPr>
            <a:stCxn id="9" idx="7"/>
          </p:cNvCxnSpPr>
          <p:nvPr/>
        </p:nvCxnSpPr>
        <p:spPr bwMode="auto">
          <a:xfrm rot="5400000" flipH="1" flipV="1">
            <a:off x="4514041" y="3827074"/>
            <a:ext cx="557630" cy="82828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1" idx="0"/>
          </p:cNvCxnSpPr>
          <p:nvPr/>
        </p:nvCxnSpPr>
        <p:spPr bwMode="auto">
          <a:xfrm rot="10800000" flipV="1">
            <a:off x="5914538" y="2286001"/>
            <a:ext cx="664062" cy="60959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bwMode="auto">
          <a:xfrm>
            <a:off x="7581900" y="3140300"/>
            <a:ext cx="13716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هم‌ترازی</a:t>
            </a:r>
            <a:endParaRPr lang="en-US" sz="2400" b="1" dirty="0" smtClean="0">
              <a:solidFill>
                <a:schemeClr val="tx1"/>
              </a:solidFill>
              <a:latin typeface="Calibri" pitchFamily="34" charset="0"/>
              <a:cs typeface="B Kamran" pitchFamily="2" charset="-78"/>
            </a:endParaRPr>
          </a:p>
        </p:txBody>
      </p:sp>
      <p:cxnSp>
        <p:nvCxnSpPr>
          <p:cNvPr id="16" name="Elbow Connector 15"/>
          <p:cNvCxnSpPr>
            <a:stCxn id="5" idx="1"/>
            <a:endCxn id="15" idx="0"/>
          </p:cNvCxnSpPr>
          <p:nvPr/>
        </p:nvCxnSpPr>
        <p:spPr bwMode="auto">
          <a:xfrm rot="16200000" flipH="1">
            <a:off x="3722574" y="-1404826"/>
            <a:ext cx="1921101" cy="7169150"/>
          </a:xfrm>
          <a:prstGeom prst="bentConnector3">
            <a:avLst>
              <a:gd name="adj1" fmla="val -24460"/>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3"/>
            <a:endCxn id="15" idx="4"/>
          </p:cNvCxnSpPr>
          <p:nvPr/>
        </p:nvCxnSpPr>
        <p:spPr bwMode="auto">
          <a:xfrm rot="5400000" flipH="1" flipV="1">
            <a:off x="3967275" y="1033575"/>
            <a:ext cx="1431699" cy="7169150"/>
          </a:xfrm>
          <a:prstGeom prst="bentConnector3">
            <a:avLst>
              <a:gd name="adj1" fmla="val -23064"/>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2"/>
          </p:cNvCxnSpPr>
          <p:nvPr/>
        </p:nvCxnSpPr>
        <p:spPr bwMode="auto">
          <a:xfrm>
            <a:off x="1638300" y="17906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6" idx="6"/>
            <a:endCxn id="8" idx="2"/>
          </p:cNvCxnSpPr>
          <p:nvPr/>
        </p:nvCxnSpPr>
        <p:spPr bwMode="auto">
          <a:xfrm flipV="1">
            <a:off x="4898978" y="1790700"/>
            <a:ext cx="1222422" cy="6170"/>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0" name="Picture 2" descr="D:\Huma\University\Seminar\presentation_1\images\logo-bbc.jpg"/>
          <p:cNvPicPr>
            <a:picLocks noChangeAspect="1" noChangeArrowheads="1"/>
          </p:cNvPicPr>
          <p:nvPr/>
        </p:nvPicPr>
        <p:blipFill>
          <a:blip r:embed="rId2" cstate="print"/>
          <a:srcRect/>
          <a:stretch>
            <a:fillRect/>
          </a:stretch>
        </p:blipFill>
        <p:spPr bwMode="auto">
          <a:xfrm>
            <a:off x="562022" y="24383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1625600" y="1511300"/>
            <a:ext cx="1544289" cy="353943"/>
          </a:xfrm>
          <a:prstGeom prst="rect">
            <a:avLst/>
          </a:prstGeom>
          <a:noFill/>
        </p:spPr>
        <p:txBody>
          <a:bodyPr wrap="square" rtlCol="0">
            <a:spAutoFit/>
          </a:bodyPr>
          <a:lstStyle/>
          <a:p>
            <a:pPr algn="ctr"/>
            <a:r>
              <a:rPr lang="en-US" sz="1700" dirty="0" smtClean="0">
                <a:solidFill>
                  <a:schemeClr val="tx1"/>
                </a:solidFill>
                <a:latin typeface="Maiandra GD" pitchFamily="34" charset="0"/>
                <a:cs typeface="B Kamran" pitchFamily="2" charset="-78"/>
              </a:rPr>
              <a:t>TF, RATF</a:t>
            </a:r>
            <a:endParaRPr lang="fa-IR" sz="1700" dirty="0" smtClean="0">
              <a:solidFill>
                <a:schemeClr val="tx1"/>
              </a:solidFill>
              <a:latin typeface="Maiandra GD" pitchFamily="34" charset="0"/>
              <a:cs typeface="B Kamran" pitchFamily="2" charset="-78"/>
            </a:endParaRPr>
          </a:p>
        </p:txBody>
      </p:sp>
      <p:sp>
        <p:nvSpPr>
          <p:cNvPr id="23" name="TextBox 22"/>
          <p:cNvSpPr txBox="1"/>
          <p:nvPr/>
        </p:nvSpPr>
        <p:spPr>
          <a:xfrm>
            <a:off x="4737100" y="1460500"/>
            <a:ext cx="1544289" cy="400110"/>
          </a:xfrm>
          <a:prstGeom prst="rect">
            <a:avLst/>
          </a:prstGeom>
          <a:noFill/>
        </p:spPr>
        <p:txBody>
          <a:bodyPr wrap="square" rtlCol="0">
            <a:spAutoFit/>
          </a:bodyPr>
          <a:lstStyle/>
          <a:p>
            <a:pPr algn="ctr"/>
            <a:r>
              <a:rPr lang="fa-IR" sz="2000" dirty="0" smtClean="0">
                <a:solidFill>
                  <a:schemeClr val="tx1"/>
                </a:solidFill>
                <a:latin typeface="Maiandra GD" pitchFamily="34" charset="0"/>
                <a:cs typeface="B Kamran" pitchFamily="2" charset="-78"/>
              </a:rPr>
              <a:t>واژه‌نامه و گوگل</a:t>
            </a:r>
          </a:p>
        </p:txBody>
      </p:sp>
      <p:sp>
        <p:nvSpPr>
          <p:cNvPr id="24" name="TextBox 23"/>
          <p:cNvSpPr txBox="1"/>
          <p:nvPr/>
        </p:nvSpPr>
        <p:spPr>
          <a:xfrm>
            <a:off x="6248400" y="30988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تاریخ انتشار</a:t>
            </a:r>
          </a:p>
        </p:txBody>
      </p:sp>
      <p:sp>
        <p:nvSpPr>
          <p:cNvPr id="25" name="TextBox 24"/>
          <p:cNvSpPr txBox="1"/>
          <p:nvPr/>
        </p:nvSpPr>
        <p:spPr>
          <a:xfrm>
            <a:off x="6248400" y="34925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شباهت محتوا</a:t>
            </a:r>
          </a:p>
        </p:txBody>
      </p:sp>
      <p:sp>
        <p:nvSpPr>
          <p:cNvPr id="26" name="Rectangle 25"/>
          <p:cNvSpPr/>
          <p:nvPr/>
        </p:nvSpPr>
        <p:spPr bwMode="auto">
          <a:xfrm>
            <a:off x="0" y="533400"/>
            <a:ext cx="9144000" cy="5664200"/>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7" name="Flowchart: Magnetic Disk 6"/>
          <p:cNvSpPr/>
          <p:nvPr/>
        </p:nvSpPr>
        <p:spPr bwMode="auto">
          <a:xfrm>
            <a:off x="558800" y="41909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مقصد</a:t>
            </a:r>
            <a:endParaRPr lang="en-US" sz="2400" b="1" dirty="0" smtClean="0">
              <a:solidFill>
                <a:schemeClr val="tx1"/>
              </a:solidFill>
              <a:latin typeface="Calibri" pitchFamily="34" charset="0"/>
              <a:cs typeface="B Kamran" pitchFamily="2" charset="-78"/>
            </a:endParaRPr>
          </a:p>
        </p:txBody>
      </p:sp>
      <p:sp>
        <p:nvSpPr>
          <p:cNvPr id="9" name="Oval 8"/>
          <p:cNvSpPr/>
          <p:nvPr/>
        </p:nvSpPr>
        <p:spPr bwMode="auto">
          <a:xfrm>
            <a:off x="3273020" y="4419599"/>
            <a:ext cx="1295400" cy="6858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نمایه</a:t>
            </a:r>
            <a:endParaRPr lang="en-US" sz="2400" b="1" dirty="0" smtClean="0">
              <a:solidFill>
                <a:schemeClr val="tx1"/>
              </a:solidFill>
              <a:latin typeface="Calibri" pitchFamily="34" charset="0"/>
              <a:cs typeface="B Kamran" pitchFamily="2" charset="-78"/>
            </a:endParaRPr>
          </a:p>
        </p:txBody>
      </p:sp>
      <p:cxnSp>
        <p:nvCxnSpPr>
          <p:cNvPr id="10" name="Straight Arrow Connector 9"/>
          <p:cNvCxnSpPr>
            <a:stCxn id="7" idx="4"/>
            <a:endCxn id="9" idx="2"/>
          </p:cNvCxnSpPr>
          <p:nvPr/>
        </p:nvCxnSpPr>
        <p:spPr bwMode="auto">
          <a:xfrm>
            <a:off x="1638300" y="47624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1" name="Picture 3" descr="D:\Huma\University\Seminar\presentation_1\images\hamshahri_logo.gif"/>
          <p:cNvPicPr>
            <a:picLocks noChangeAspect="1" noChangeArrowheads="1"/>
          </p:cNvPicPr>
          <p:nvPr/>
        </p:nvPicPr>
        <p:blipFill>
          <a:blip r:embed="rId3" cstate="print"/>
          <a:srcRect/>
          <a:stretch>
            <a:fillRect/>
          </a:stretch>
        </p:blipFill>
        <p:spPr bwMode="auto">
          <a:xfrm>
            <a:off x="101600" y="37338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a:stCxn id="12" idx="3"/>
            <a:endCxn id="15" idx="2"/>
          </p:cNvCxnSpPr>
          <p:nvPr/>
        </p:nvCxnSpPr>
        <p:spPr bwMode="auto">
          <a:xfrm flipV="1">
            <a:off x="5996255" y="3521300"/>
            <a:ext cx="1585645" cy="3177"/>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 name="Flowchart: Magnetic Disk 4"/>
          <p:cNvSpPr/>
          <p:nvPr/>
        </p:nvSpPr>
        <p:spPr bwMode="auto">
          <a:xfrm>
            <a:off x="558800" y="12191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1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مبدأ</a:t>
            </a:r>
            <a:endParaRPr lang="en-US" sz="2400" b="1" dirty="0" smtClean="0">
              <a:solidFill>
                <a:schemeClr val="tx1"/>
              </a:solidFill>
              <a:latin typeface="Calibri" pitchFamily="34" charset="0"/>
              <a:cs typeface="B Kamran" pitchFamily="2" charset="-78"/>
            </a:endParaRPr>
          </a:p>
        </p:txBody>
      </p:sp>
      <p:sp>
        <p:nvSpPr>
          <p:cNvPr id="6" name="Oval 5"/>
          <p:cNvSpPr/>
          <p:nvPr/>
        </p:nvSpPr>
        <p:spPr bwMode="auto">
          <a:xfrm>
            <a:off x="3146378" y="12444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پرس‌وجوها</a:t>
            </a:r>
          </a:p>
          <a:p>
            <a:pPr algn="ctr"/>
            <a:r>
              <a:rPr lang="fa-IR" sz="2400" b="1" dirty="0" smtClean="0">
                <a:solidFill>
                  <a:schemeClr val="tx1"/>
                </a:solidFill>
                <a:latin typeface="Calibri" pitchFamily="34" charset="0"/>
                <a:cs typeface="B Kamran" pitchFamily="2" charset="-78"/>
              </a:rPr>
              <a:t>به زبان مبدأ</a:t>
            </a:r>
            <a:endParaRPr lang="en-US" sz="2400" b="1" dirty="0" smtClean="0">
              <a:solidFill>
                <a:schemeClr val="tx1"/>
              </a:solidFill>
              <a:latin typeface="Calibri" pitchFamily="34" charset="0"/>
              <a:cs typeface="B Kamran" pitchFamily="2" charset="-78"/>
            </a:endParaRPr>
          </a:p>
        </p:txBody>
      </p:sp>
      <p:sp>
        <p:nvSpPr>
          <p:cNvPr id="7" name="Flowchart: Magnetic Disk 6"/>
          <p:cNvSpPr/>
          <p:nvPr/>
        </p:nvSpPr>
        <p:spPr bwMode="auto">
          <a:xfrm>
            <a:off x="558800" y="41909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مقصد</a:t>
            </a:r>
            <a:endParaRPr lang="en-US" sz="2400" b="1" dirty="0" smtClean="0">
              <a:solidFill>
                <a:schemeClr val="tx1"/>
              </a:solidFill>
              <a:latin typeface="Calibri" pitchFamily="34" charset="0"/>
              <a:cs typeface="B Kamran" pitchFamily="2" charset="-78"/>
            </a:endParaRPr>
          </a:p>
        </p:txBody>
      </p:sp>
      <p:sp>
        <p:nvSpPr>
          <p:cNvPr id="8" name="Oval 7"/>
          <p:cNvSpPr/>
          <p:nvPr/>
        </p:nvSpPr>
        <p:spPr bwMode="auto">
          <a:xfrm>
            <a:off x="6121400" y="1219200"/>
            <a:ext cx="18034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مقصد</a:t>
            </a:r>
            <a:endParaRPr lang="en-US" sz="2400" b="1" dirty="0" smtClean="0">
              <a:solidFill>
                <a:schemeClr val="tx1"/>
              </a:solidFill>
              <a:latin typeface="Calibri" pitchFamily="34" charset="0"/>
              <a:cs typeface="B Kamran" pitchFamily="2" charset="-78"/>
            </a:endParaRPr>
          </a:p>
        </p:txBody>
      </p:sp>
      <p:sp>
        <p:nvSpPr>
          <p:cNvPr id="9" name="Oval 8"/>
          <p:cNvSpPr/>
          <p:nvPr/>
        </p:nvSpPr>
        <p:spPr bwMode="auto">
          <a:xfrm>
            <a:off x="3273020" y="4419599"/>
            <a:ext cx="1295400" cy="6858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نمایه</a:t>
            </a:r>
            <a:endParaRPr lang="en-US" sz="2400" b="1" dirty="0" smtClean="0">
              <a:solidFill>
                <a:schemeClr val="tx1"/>
              </a:solidFill>
              <a:latin typeface="Calibri" pitchFamily="34" charset="0"/>
              <a:cs typeface="B Kamran" pitchFamily="2" charset="-78"/>
            </a:endParaRPr>
          </a:p>
        </p:txBody>
      </p:sp>
      <p:cxnSp>
        <p:nvCxnSpPr>
          <p:cNvPr id="10" name="Straight Arrow Connector 9"/>
          <p:cNvCxnSpPr>
            <a:stCxn id="7" idx="4"/>
            <a:endCxn id="9" idx="2"/>
          </p:cNvCxnSpPr>
          <p:nvPr/>
        </p:nvCxnSpPr>
        <p:spPr bwMode="auto">
          <a:xfrm>
            <a:off x="1638300" y="47624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9" idx="7"/>
          </p:cNvCxnSpPr>
          <p:nvPr/>
        </p:nvCxnSpPr>
        <p:spPr bwMode="auto">
          <a:xfrm rot="5400000" flipH="1" flipV="1">
            <a:off x="4514041" y="3827074"/>
            <a:ext cx="557630" cy="82828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1" idx="0"/>
          </p:cNvCxnSpPr>
          <p:nvPr/>
        </p:nvCxnSpPr>
        <p:spPr bwMode="auto">
          <a:xfrm rot="10800000" flipV="1">
            <a:off x="5914538" y="2286001"/>
            <a:ext cx="664062" cy="60959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bwMode="auto">
          <a:xfrm>
            <a:off x="7581900" y="3140300"/>
            <a:ext cx="13716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هم‌ترازی</a:t>
            </a:r>
            <a:endParaRPr lang="en-US" sz="2400" b="1" dirty="0" smtClean="0">
              <a:solidFill>
                <a:schemeClr val="tx1"/>
              </a:solidFill>
              <a:latin typeface="Calibri" pitchFamily="34" charset="0"/>
              <a:cs typeface="B Kamran" pitchFamily="2" charset="-78"/>
            </a:endParaRPr>
          </a:p>
        </p:txBody>
      </p:sp>
      <p:cxnSp>
        <p:nvCxnSpPr>
          <p:cNvPr id="16" name="Elbow Connector 15"/>
          <p:cNvCxnSpPr>
            <a:stCxn id="5" idx="1"/>
            <a:endCxn id="15" idx="0"/>
          </p:cNvCxnSpPr>
          <p:nvPr/>
        </p:nvCxnSpPr>
        <p:spPr bwMode="auto">
          <a:xfrm rot="16200000" flipH="1">
            <a:off x="3722574" y="-1404826"/>
            <a:ext cx="1921101" cy="7169150"/>
          </a:xfrm>
          <a:prstGeom prst="bentConnector3">
            <a:avLst>
              <a:gd name="adj1" fmla="val -24460"/>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3"/>
            <a:endCxn id="15" idx="4"/>
          </p:cNvCxnSpPr>
          <p:nvPr/>
        </p:nvCxnSpPr>
        <p:spPr bwMode="auto">
          <a:xfrm rot="5400000" flipH="1" flipV="1">
            <a:off x="3967275" y="1033575"/>
            <a:ext cx="1431699" cy="7169150"/>
          </a:xfrm>
          <a:prstGeom prst="bentConnector3">
            <a:avLst>
              <a:gd name="adj1" fmla="val -23064"/>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2"/>
          </p:cNvCxnSpPr>
          <p:nvPr/>
        </p:nvCxnSpPr>
        <p:spPr bwMode="auto">
          <a:xfrm>
            <a:off x="1638300" y="17906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6" idx="6"/>
            <a:endCxn id="8" idx="2"/>
          </p:cNvCxnSpPr>
          <p:nvPr/>
        </p:nvCxnSpPr>
        <p:spPr bwMode="auto">
          <a:xfrm flipV="1">
            <a:off x="4898978" y="1790700"/>
            <a:ext cx="1222422" cy="6170"/>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0" name="Picture 2" descr="D:\Huma\University\Seminar\presentation_1\images\logo-bbc.jpg"/>
          <p:cNvPicPr>
            <a:picLocks noChangeAspect="1" noChangeArrowheads="1"/>
          </p:cNvPicPr>
          <p:nvPr/>
        </p:nvPicPr>
        <p:blipFill>
          <a:blip r:embed="rId2" cstate="print"/>
          <a:srcRect/>
          <a:stretch>
            <a:fillRect/>
          </a:stretch>
        </p:blipFill>
        <p:spPr bwMode="auto">
          <a:xfrm>
            <a:off x="562022" y="24383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3" descr="D:\Huma\University\Seminar\presentation_1\images\hamshahri_logo.gif"/>
          <p:cNvPicPr>
            <a:picLocks noChangeAspect="1" noChangeArrowheads="1"/>
          </p:cNvPicPr>
          <p:nvPr/>
        </p:nvPicPr>
        <p:blipFill>
          <a:blip r:embed="rId3" cstate="print"/>
          <a:srcRect/>
          <a:stretch>
            <a:fillRect/>
          </a:stretch>
        </p:blipFill>
        <p:spPr bwMode="auto">
          <a:xfrm>
            <a:off x="101600" y="37338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1625600" y="1511300"/>
            <a:ext cx="1544289" cy="353943"/>
          </a:xfrm>
          <a:prstGeom prst="rect">
            <a:avLst/>
          </a:prstGeom>
          <a:noFill/>
        </p:spPr>
        <p:txBody>
          <a:bodyPr wrap="square" rtlCol="0">
            <a:spAutoFit/>
          </a:bodyPr>
          <a:lstStyle/>
          <a:p>
            <a:pPr algn="ctr"/>
            <a:r>
              <a:rPr lang="en-US" sz="1700" dirty="0" smtClean="0">
                <a:solidFill>
                  <a:schemeClr val="tx1"/>
                </a:solidFill>
                <a:latin typeface="Maiandra GD" pitchFamily="34" charset="0"/>
                <a:cs typeface="B Kamran" pitchFamily="2" charset="-78"/>
              </a:rPr>
              <a:t>TF, RATF</a:t>
            </a:r>
            <a:endParaRPr lang="fa-IR" sz="1700" dirty="0" smtClean="0">
              <a:solidFill>
                <a:schemeClr val="tx1"/>
              </a:solidFill>
              <a:latin typeface="Maiandra GD" pitchFamily="34" charset="0"/>
              <a:cs typeface="B Kamran" pitchFamily="2" charset="-78"/>
            </a:endParaRPr>
          </a:p>
        </p:txBody>
      </p:sp>
      <p:sp>
        <p:nvSpPr>
          <p:cNvPr id="23" name="TextBox 22"/>
          <p:cNvSpPr txBox="1"/>
          <p:nvPr/>
        </p:nvSpPr>
        <p:spPr>
          <a:xfrm>
            <a:off x="4737100" y="1460500"/>
            <a:ext cx="1544289" cy="400110"/>
          </a:xfrm>
          <a:prstGeom prst="rect">
            <a:avLst/>
          </a:prstGeom>
          <a:noFill/>
        </p:spPr>
        <p:txBody>
          <a:bodyPr wrap="square" rtlCol="0">
            <a:spAutoFit/>
          </a:bodyPr>
          <a:lstStyle/>
          <a:p>
            <a:pPr algn="ctr"/>
            <a:r>
              <a:rPr lang="fa-IR" sz="2000" dirty="0" smtClean="0">
                <a:solidFill>
                  <a:schemeClr val="tx1"/>
                </a:solidFill>
                <a:latin typeface="Maiandra GD" pitchFamily="34" charset="0"/>
                <a:cs typeface="B Kamran" pitchFamily="2" charset="-78"/>
              </a:rPr>
              <a:t>واژه‌نامه و گوگل</a:t>
            </a:r>
          </a:p>
        </p:txBody>
      </p:sp>
      <p:sp>
        <p:nvSpPr>
          <p:cNvPr id="24" name="TextBox 23"/>
          <p:cNvSpPr txBox="1"/>
          <p:nvPr/>
        </p:nvSpPr>
        <p:spPr>
          <a:xfrm>
            <a:off x="6248400" y="30988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تاریخ انتشار</a:t>
            </a:r>
          </a:p>
        </p:txBody>
      </p:sp>
      <p:sp>
        <p:nvSpPr>
          <p:cNvPr id="25" name="TextBox 24"/>
          <p:cNvSpPr txBox="1"/>
          <p:nvPr/>
        </p:nvSpPr>
        <p:spPr>
          <a:xfrm>
            <a:off x="6248400" y="3492500"/>
            <a:ext cx="1544289" cy="461665"/>
          </a:xfrm>
          <a:prstGeom prst="rect">
            <a:avLst/>
          </a:prstGeom>
          <a:noFill/>
        </p:spPr>
        <p:txBody>
          <a:bodyPr wrap="square" rtlCol="0">
            <a:spAutoFit/>
          </a:bodyPr>
          <a:lstStyle/>
          <a:p>
            <a:pPr algn="ctr"/>
            <a:r>
              <a:rPr lang="fa-IR" sz="2400" dirty="0" smtClean="0">
                <a:solidFill>
                  <a:schemeClr val="tx1"/>
                </a:solidFill>
                <a:latin typeface="Maiandra GD" pitchFamily="34" charset="0"/>
                <a:cs typeface="B Kamran" pitchFamily="2" charset="-78"/>
              </a:rPr>
              <a:t>شباهت محتوا</a:t>
            </a:r>
          </a:p>
        </p:txBody>
      </p:sp>
      <p:sp>
        <p:nvSpPr>
          <p:cNvPr id="26" name="Rectangle 25"/>
          <p:cNvSpPr/>
          <p:nvPr/>
        </p:nvSpPr>
        <p:spPr bwMode="auto">
          <a:xfrm>
            <a:off x="0" y="533400"/>
            <a:ext cx="9144000" cy="5664200"/>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27" name="Rectangle 26"/>
          <p:cNvSpPr/>
          <p:nvPr/>
        </p:nvSpPr>
        <p:spPr bwMode="auto">
          <a:xfrm>
            <a:off x="228600" y="533400"/>
            <a:ext cx="5562600" cy="2756047"/>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grpSp>
        <p:nvGrpSpPr>
          <p:cNvPr id="28" name="Group 27"/>
          <p:cNvGrpSpPr/>
          <p:nvPr/>
        </p:nvGrpSpPr>
        <p:grpSpPr>
          <a:xfrm>
            <a:off x="228600" y="3505200"/>
            <a:ext cx="5562600" cy="2971800"/>
            <a:chOff x="147181" y="533400"/>
            <a:chExt cx="8534400" cy="4070917"/>
          </a:xfrm>
        </p:grpSpPr>
        <p:sp>
          <p:nvSpPr>
            <p:cNvPr id="29" name="Rectangle 28"/>
            <p:cNvSpPr/>
            <p:nvPr/>
          </p:nvSpPr>
          <p:spPr bwMode="auto">
            <a:xfrm>
              <a:off x="147181" y="533400"/>
              <a:ext cx="8534400" cy="4070917"/>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30" name="TextBox 29"/>
            <p:cNvSpPr txBox="1"/>
            <p:nvPr/>
          </p:nvSpPr>
          <p:spPr>
            <a:xfrm>
              <a:off x="731729" y="846547"/>
              <a:ext cx="7375742" cy="349934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000" dirty="0" smtClean="0">
                  <a:solidFill>
                    <a:schemeClr val="tx1"/>
                  </a:solidFill>
                  <a:latin typeface="Calibri" pitchFamily="34" charset="0"/>
                  <a:cs typeface="B Koodak" pitchFamily="2" charset="-78"/>
                </a:rPr>
                <a:t>عمليات گسترده تخليه </a:t>
              </a:r>
              <a:r>
                <a:rPr lang="fa-IR" sz="2000" dirty="0" smtClean="0">
                  <a:solidFill>
                    <a:srgbClr val="C00000"/>
                  </a:solidFill>
                  <a:latin typeface="Calibri" pitchFamily="34" charset="0"/>
                  <a:cs typeface="B Koodak" pitchFamily="2" charset="-78"/>
                </a:rPr>
                <a:t>بازماندگان</a:t>
              </a:r>
              <a:r>
                <a:rPr lang="fa-IR" sz="2000" dirty="0" smtClean="0">
                  <a:solidFill>
                    <a:schemeClr val="tx1"/>
                  </a:solidFill>
                  <a:latin typeface="Calibri" pitchFamily="34" charset="0"/>
                  <a:cs typeface="B Koodak" pitchFamily="2" charset="-78"/>
                </a:rPr>
                <a:t> </a:t>
              </a:r>
              <a:r>
                <a:rPr lang="fa-IR" sz="2000" dirty="0" smtClean="0">
                  <a:solidFill>
                    <a:srgbClr val="C00000"/>
                  </a:solidFill>
                  <a:latin typeface="Calibri" pitchFamily="34" charset="0"/>
                  <a:cs typeface="B Koodak" pitchFamily="2" charset="-78"/>
                </a:rPr>
                <a:t>کاترينا</a:t>
              </a:r>
              <a:r>
                <a:rPr lang="fa-IR" sz="2000" dirty="0" smtClean="0">
                  <a:solidFill>
                    <a:schemeClr val="tx1"/>
                  </a:solidFill>
                  <a:latin typeface="Calibri" pitchFamily="34" charset="0"/>
                  <a:cs typeface="B Koodak" pitchFamily="2" charset="-78"/>
                </a:rPr>
                <a:t> نورمن مينتا وزير حمل و نقل امريکا گفت هواپيماها و هلي کوپترها ساعته در حال کار هستند و تا کنون بيش از هزار نفر را از مناطقي در نيواورليان که بيشترين اسيب را ديده اند تخليه کرده اند اتوبوس ها نيز به بيرون بردن مردم از شهر ادامه مي دهند و اولين قطار شهر را ترک کرده است مقامات نظامي مي گويند تاکنون هزار نفر از توفان زدگان اين شهر ويران نجات يافته اند</a:t>
              </a:r>
              <a:endParaRPr lang="en-US" sz="2000" dirty="0">
                <a:solidFill>
                  <a:schemeClr val="tx1"/>
                </a:solidFill>
                <a:latin typeface="Calibri" pitchFamily="34" charset="0"/>
                <a:cs typeface="B Koodak" pitchFamily="2" charset="-78"/>
              </a:endParaRPr>
            </a:p>
          </p:txBody>
        </p:sp>
      </p:grpSp>
      <p:sp>
        <p:nvSpPr>
          <p:cNvPr id="31" name="TextBox 30"/>
          <p:cNvSpPr txBox="1"/>
          <p:nvPr/>
        </p:nvSpPr>
        <p:spPr>
          <a:xfrm>
            <a:off x="457200" y="762000"/>
            <a:ext cx="5029200" cy="224676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US" sz="2000" b="1" dirty="0" smtClean="0">
                <a:solidFill>
                  <a:schemeClr val="tx1"/>
                </a:solidFill>
                <a:latin typeface="Calibri" pitchFamily="34" charset="0"/>
                <a:cs typeface="B Koodak" pitchFamily="2" charset="-78"/>
              </a:rPr>
              <a:t>	</a:t>
            </a:r>
            <a:r>
              <a:rPr lang="fa-IR" sz="2000" b="1" dirty="0" smtClean="0">
                <a:solidFill>
                  <a:schemeClr val="tx1"/>
                </a:solidFill>
                <a:latin typeface="Calibri" pitchFamily="34" charset="0"/>
                <a:cs typeface="B Koodak" pitchFamily="2" charset="-78"/>
              </a:rPr>
              <a:t>خلق	جمعيت	قوم	ملت		اخيرا	نوين	شخص	زنده	باقيمانده	بازمانده	روز	شنبه	پديدار	بيرون	تندباد	طوفان	گردباد	اجتماع	قهوه	سرخ	قهوه	کاترينا	سيل	طوفان	دريا	غرق	سيل	گرفتن</a:t>
            </a:r>
          </a:p>
        </p:txBody>
      </p:sp>
      <p:sp>
        <p:nvSpPr>
          <p:cNvPr id="11" name="Explosion 1 10"/>
          <p:cNvSpPr/>
          <p:nvPr/>
        </p:nvSpPr>
        <p:spPr bwMode="auto">
          <a:xfrm>
            <a:off x="4838700" y="28955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2" name="TextBox 11"/>
          <p:cNvSpPr txBox="1"/>
          <p:nvPr/>
        </p:nvSpPr>
        <p:spPr>
          <a:xfrm>
            <a:off x="5264965" y="3262867"/>
            <a:ext cx="731290" cy="523220"/>
          </a:xfrm>
          <a:prstGeom prst="rect">
            <a:avLst/>
          </a:prstGeom>
          <a:noFill/>
        </p:spPr>
        <p:txBody>
          <a:bodyPr wrap="none" rtlCol="0">
            <a:spAutoFit/>
          </a:bodyPr>
          <a:lstStyle/>
          <a:p>
            <a:pPr algn="ctr"/>
            <a:r>
              <a:rPr lang="fa-IR" sz="2800" b="1" dirty="0" smtClean="0">
                <a:solidFill>
                  <a:schemeClr val="tx1"/>
                </a:solidFill>
                <a:latin typeface="Calibri" pitchFamily="34" charset="0"/>
                <a:cs typeface="B Kamran" pitchFamily="2" charset="-78"/>
              </a:rPr>
              <a:t>تطابق</a:t>
            </a:r>
            <a:endParaRPr lang="en-US" sz="2800" b="1" dirty="0" smtClean="0">
              <a:solidFill>
                <a:schemeClr val="tx1"/>
              </a:solidFill>
              <a:latin typeface="Calibri" pitchFamily="34" charset="0"/>
              <a:cs typeface="B Kamran" pitchFamily="2" charset="-7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066800"/>
            <a:ext cx="8382000" cy="5467651"/>
          </a:xfrm>
        </p:spPr>
        <p:txBody>
          <a:bodyPr>
            <a:scene3d>
              <a:camera prst="orthographicFront"/>
              <a:lightRig rig="threePt" dir="t"/>
            </a:scene3d>
            <a:sp3d extrusionH="57150">
              <a:bevelT w="38100" h="38100"/>
            </a:sp3d>
          </a:bodyPr>
          <a:lstStyle/>
          <a:p>
            <a:pPr algn="r" rtl="1">
              <a:lnSpc>
                <a:spcPct val="150000"/>
              </a:lnSpc>
            </a:pPr>
            <a:r>
              <a:rPr lang="fa-IR" sz="2400" b="1" dirty="0" smtClean="0">
                <a:solidFill>
                  <a:schemeClr val="tx2">
                    <a:lumMod val="50000"/>
                  </a:schemeClr>
                </a:solidFill>
                <a:latin typeface="XB Zar" pitchFamily="2" charset="-78"/>
                <a:cs typeface="XB Zar" pitchFamily="2" charset="-78"/>
              </a:rPr>
              <a:t>مقدمه</a:t>
            </a:r>
          </a:p>
          <a:p>
            <a:pPr algn="r" rtl="1">
              <a:lnSpc>
                <a:spcPct val="150000"/>
              </a:lnSpc>
            </a:pPr>
            <a:r>
              <a:rPr lang="fa-IR" sz="2400" b="1" dirty="0" smtClean="0">
                <a:solidFill>
                  <a:schemeClr val="tx2">
                    <a:lumMod val="50000"/>
                  </a:schemeClr>
                </a:solidFill>
                <a:latin typeface="XB Zar" pitchFamily="2" charset="-78"/>
                <a:cs typeface="XB Zar" pitchFamily="2" charset="-78"/>
              </a:rPr>
              <a:t>ساخت پیکره تطبیقی فارسی-انگلیسی</a:t>
            </a:r>
          </a:p>
          <a:p>
            <a:pPr algn="r" rtl="1">
              <a:lnSpc>
                <a:spcPct val="150000"/>
              </a:lnSpc>
            </a:pPr>
            <a:r>
              <a:rPr lang="fa-IR" sz="2400" b="1" dirty="0" smtClean="0">
                <a:solidFill>
                  <a:schemeClr val="tx2">
                    <a:lumMod val="50000"/>
                  </a:schemeClr>
                </a:solidFill>
                <a:latin typeface="XB Zar" pitchFamily="2" charset="-78"/>
                <a:cs typeface="XB Zar" pitchFamily="2" charset="-78"/>
              </a:rPr>
              <a:t>بازیابی اطلاعات بین زبانی با استفاده از پیکره‌های تطبیقی</a:t>
            </a:r>
            <a:endParaRPr lang="en-US" sz="2400" b="1" dirty="0" smtClean="0">
              <a:solidFill>
                <a:schemeClr val="tx2">
                  <a:lumMod val="50000"/>
                </a:schemeClr>
              </a:solidFill>
              <a:latin typeface="XB Zar" pitchFamily="2" charset="-78"/>
              <a:cs typeface="XB Zar" pitchFamily="2" charset="-78"/>
            </a:endParaRPr>
          </a:p>
          <a:p>
            <a:pPr algn="r" rtl="1">
              <a:lnSpc>
                <a:spcPct val="150000"/>
              </a:lnSpc>
            </a:pPr>
            <a:endParaRPr lang="en-US"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مدل شبکه وابستگی اصطلاحات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بررسی صحّت ترجمه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استخراج ترجمه عبارات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استفاده از واژه‌نامه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گسترش پرس‌وجو</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en-US" sz="700" b="1" dirty="0" smtClean="0">
              <a:solidFill>
                <a:schemeClr val="tx2">
                  <a:lumMod val="50000"/>
                </a:schemeClr>
              </a:solidFill>
              <a:latin typeface="XB Zar" pitchFamily="2" charset="-78"/>
              <a:cs typeface="XB Zar" pitchFamily="2" charset="-78"/>
            </a:endParaRPr>
          </a:p>
          <a:p>
            <a:pPr lvl="1" algn="r" rtl="1">
              <a:lnSpc>
                <a:spcPct val="100000"/>
              </a:lnSpc>
            </a:pPr>
            <a:endParaRPr lang="fa-IR" sz="200" b="1" dirty="0" smtClean="0">
              <a:solidFill>
                <a:schemeClr val="tx2">
                  <a:lumMod val="50000"/>
                </a:schemeClr>
              </a:solidFill>
              <a:latin typeface="XB Zar" pitchFamily="2" charset="-78"/>
              <a:cs typeface="XB Zar" pitchFamily="2" charset="-78"/>
            </a:endParaRPr>
          </a:p>
          <a:p>
            <a:pPr algn="r" rtl="1">
              <a:lnSpc>
                <a:spcPct val="100000"/>
              </a:lnSpc>
            </a:pPr>
            <a:r>
              <a:rPr lang="fa-IR" sz="2400" b="1" dirty="0" smtClean="0">
                <a:solidFill>
                  <a:schemeClr val="tx2">
                    <a:lumMod val="50000"/>
                  </a:schemeClr>
                </a:solidFill>
                <a:latin typeface="XB Zar" pitchFamily="2" charset="-78"/>
                <a:cs typeface="XB Zar" pitchFamily="2" charset="-78"/>
              </a:rPr>
              <a:t>استفاده از پیکره ‌‌</a:t>
            </a:r>
            <a:r>
              <a:rPr lang="en-US" sz="2400" b="1" dirty="0" smtClean="0">
                <a:solidFill>
                  <a:schemeClr val="tx2">
                    <a:lumMod val="50000"/>
                  </a:schemeClr>
                </a:solidFill>
                <a:latin typeface="XB Zar" pitchFamily="2" charset="-78"/>
                <a:cs typeface="XB Zar" pitchFamily="2" charset="-78"/>
              </a:rPr>
              <a:t>INFILE</a:t>
            </a:r>
          </a:p>
          <a:p>
            <a:pPr algn="r" rtl="1">
              <a:lnSpc>
                <a:spcPct val="150000"/>
              </a:lnSpc>
            </a:pPr>
            <a:endParaRPr lang="en-US" sz="2000" b="1" dirty="0">
              <a:solidFill>
                <a:schemeClr val="tx2">
                  <a:lumMod val="50000"/>
                </a:schemeClr>
              </a:solidFill>
              <a:latin typeface="XB Zar" pitchFamily="2" charset="-78"/>
              <a:cs typeface="XB Zar" pitchFamily="2" charset="-78"/>
            </a:endParaRPr>
          </a:p>
        </p:txBody>
      </p:sp>
      <p:sp>
        <p:nvSpPr>
          <p:cNvPr id="8" name="Title 3"/>
          <p:cNvSpPr txBox="1">
            <a:spLocks/>
          </p:cNvSpPr>
          <p:nvPr/>
        </p:nvSpPr>
        <p:spPr>
          <a:xfrm>
            <a:off x="533400" y="152400"/>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فهرست مطالب</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a:stCxn id="12" idx="3"/>
            <a:endCxn id="15" idx="2"/>
          </p:cNvCxnSpPr>
          <p:nvPr/>
        </p:nvCxnSpPr>
        <p:spPr bwMode="auto">
          <a:xfrm flipV="1">
            <a:off x="5996255" y="3521300"/>
            <a:ext cx="1585645" cy="3177"/>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 name="Flowchart: Magnetic Disk 4"/>
          <p:cNvSpPr/>
          <p:nvPr/>
        </p:nvSpPr>
        <p:spPr bwMode="auto">
          <a:xfrm>
            <a:off x="558800" y="12191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1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مبدأ</a:t>
            </a:r>
            <a:endParaRPr lang="en-US" sz="2400" b="1" dirty="0" smtClean="0">
              <a:solidFill>
                <a:schemeClr val="tx1"/>
              </a:solidFill>
              <a:latin typeface="Calibri" pitchFamily="34" charset="0"/>
              <a:cs typeface="B Kamran" pitchFamily="2" charset="-78"/>
            </a:endParaRPr>
          </a:p>
        </p:txBody>
      </p:sp>
      <p:sp>
        <p:nvSpPr>
          <p:cNvPr id="6" name="Oval 5"/>
          <p:cNvSpPr/>
          <p:nvPr/>
        </p:nvSpPr>
        <p:spPr bwMode="auto">
          <a:xfrm>
            <a:off x="3146378" y="12444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پرس‌وجوها</a:t>
            </a:r>
          </a:p>
          <a:p>
            <a:pPr algn="ctr"/>
            <a:r>
              <a:rPr lang="fa-IR" sz="2400" b="1" dirty="0" smtClean="0">
                <a:solidFill>
                  <a:schemeClr val="tx1"/>
                </a:solidFill>
                <a:latin typeface="Calibri" pitchFamily="34" charset="0"/>
                <a:cs typeface="B Kamran" pitchFamily="2" charset="-78"/>
              </a:rPr>
              <a:t>به زبان مبدأ</a:t>
            </a:r>
            <a:endParaRPr lang="en-US" sz="2400" b="1" dirty="0" smtClean="0">
              <a:solidFill>
                <a:schemeClr val="tx1"/>
              </a:solidFill>
              <a:latin typeface="Calibri" pitchFamily="34" charset="0"/>
              <a:cs typeface="B Kamran" pitchFamily="2" charset="-78"/>
            </a:endParaRPr>
          </a:p>
        </p:txBody>
      </p:sp>
      <p:sp>
        <p:nvSpPr>
          <p:cNvPr id="7" name="Flowchart: Magnetic Disk 6"/>
          <p:cNvSpPr/>
          <p:nvPr/>
        </p:nvSpPr>
        <p:spPr bwMode="auto">
          <a:xfrm>
            <a:off x="558800" y="41909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b="1" dirty="0" smtClean="0">
                <a:solidFill>
                  <a:schemeClr val="tx1"/>
                </a:solidFill>
                <a:latin typeface="Calibri" pitchFamily="34" charset="0"/>
                <a:cs typeface="B Kamran" pitchFamily="2" charset="-78"/>
              </a:rPr>
              <a:t>اسناد</a:t>
            </a:r>
          </a:p>
          <a:p>
            <a:pPr algn="ctr"/>
            <a:r>
              <a:rPr lang="fa-IR" sz="2400" b="1" dirty="0" smtClean="0">
                <a:solidFill>
                  <a:schemeClr val="tx1"/>
                </a:solidFill>
                <a:latin typeface="Calibri" pitchFamily="34" charset="0"/>
                <a:cs typeface="B Kamran" pitchFamily="2" charset="-78"/>
              </a:rPr>
              <a:t>مقصد</a:t>
            </a:r>
            <a:endParaRPr lang="en-US" sz="2400" b="1" dirty="0" smtClean="0">
              <a:solidFill>
                <a:schemeClr val="tx1"/>
              </a:solidFill>
              <a:latin typeface="Calibri" pitchFamily="34" charset="0"/>
              <a:cs typeface="B Kamran" pitchFamily="2" charset="-78"/>
            </a:endParaRPr>
          </a:p>
        </p:txBody>
      </p:sp>
      <p:sp>
        <p:nvSpPr>
          <p:cNvPr id="8" name="Oval 7"/>
          <p:cNvSpPr/>
          <p:nvPr/>
        </p:nvSpPr>
        <p:spPr bwMode="auto">
          <a:xfrm>
            <a:off x="6121400" y="1219200"/>
            <a:ext cx="18034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نمایش اسناد</a:t>
            </a:r>
          </a:p>
          <a:p>
            <a:pPr algn="ctr"/>
            <a:r>
              <a:rPr lang="fa-IR" sz="2400" b="1" dirty="0" smtClean="0">
                <a:solidFill>
                  <a:schemeClr val="tx1"/>
                </a:solidFill>
                <a:latin typeface="Calibri" pitchFamily="34" charset="0"/>
                <a:cs typeface="B Kamran" pitchFamily="2" charset="-78"/>
              </a:rPr>
              <a:t>به زبان مقصد</a:t>
            </a:r>
            <a:endParaRPr lang="en-US" sz="2400" b="1" dirty="0" smtClean="0">
              <a:solidFill>
                <a:schemeClr val="tx1"/>
              </a:solidFill>
              <a:latin typeface="Calibri" pitchFamily="34" charset="0"/>
              <a:cs typeface="B Kamran" pitchFamily="2" charset="-78"/>
            </a:endParaRPr>
          </a:p>
        </p:txBody>
      </p:sp>
      <p:sp>
        <p:nvSpPr>
          <p:cNvPr id="9" name="Oval 8"/>
          <p:cNvSpPr/>
          <p:nvPr/>
        </p:nvSpPr>
        <p:spPr bwMode="auto">
          <a:xfrm>
            <a:off x="3273020" y="4419599"/>
            <a:ext cx="1295400" cy="6858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400" b="1" dirty="0" smtClean="0">
                <a:solidFill>
                  <a:schemeClr val="tx1"/>
                </a:solidFill>
                <a:latin typeface="Calibri" pitchFamily="34" charset="0"/>
                <a:cs typeface="B Kamran" pitchFamily="2" charset="-78"/>
              </a:rPr>
              <a:t>نمایه</a:t>
            </a:r>
            <a:endParaRPr lang="en-US" sz="2400" b="1" dirty="0" smtClean="0">
              <a:solidFill>
                <a:schemeClr val="tx1"/>
              </a:solidFill>
              <a:latin typeface="Calibri" pitchFamily="34" charset="0"/>
              <a:cs typeface="B Kamran" pitchFamily="2" charset="-78"/>
            </a:endParaRPr>
          </a:p>
        </p:txBody>
      </p:sp>
      <p:cxnSp>
        <p:nvCxnSpPr>
          <p:cNvPr id="10" name="Straight Arrow Connector 9"/>
          <p:cNvCxnSpPr>
            <a:stCxn id="7" idx="4"/>
            <a:endCxn id="9" idx="2"/>
          </p:cNvCxnSpPr>
          <p:nvPr/>
        </p:nvCxnSpPr>
        <p:spPr bwMode="auto">
          <a:xfrm>
            <a:off x="1638300" y="47624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1" name="Explosion 1 10"/>
          <p:cNvSpPr/>
          <p:nvPr/>
        </p:nvSpPr>
        <p:spPr bwMode="auto">
          <a:xfrm>
            <a:off x="4838700" y="28955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2" name="TextBox 11"/>
          <p:cNvSpPr txBox="1"/>
          <p:nvPr/>
        </p:nvSpPr>
        <p:spPr>
          <a:xfrm>
            <a:off x="5264965" y="3262867"/>
            <a:ext cx="731290" cy="523220"/>
          </a:xfrm>
          <a:prstGeom prst="rect">
            <a:avLst/>
          </a:prstGeom>
          <a:noFill/>
        </p:spPr>
        <p:txBody>
          <a:bodyPr wrap="none" rtlCol="0">
            <a:spAutoFit/>
          </a:bodyPr>
          <a:lstStyle/>
          <a:p>
            <a:pPr algn="ctr"/>
            <a:r>
              <a:rPr lang="fa-IR" sz="2800" b="1" dirty="0" smtClean="0">
                <a:solidFill>
                  <a:schemeClr val="tx1"/>
                </a:solidFill>
                <a:latin typeface="Calibri" pitchFamily="34" charset="0"/>
                <a:cs typeface="B Kamran" pitchFamily="2" charset="-78"/>
              </a:rPr>
              <a:t>تطابق</a:t>
            </a:r>
            <a:endParaRPr lang="en-US" sz="2800" b="1" dirty="0" smtClean="0">
              <a:solidFill>
                <a:schemeClr val="tx1"/>
              </a:solidFill>
              <a:latin typeface="Calibri" pitchFamily="34" charset="0"/>
              <a:cs typeface="B Kamran" pitchFamily="2" charset="-78"/>
            </a:endParaRPr>
          </a:p>
        </p:txBody>
      </p:sp>
      <p:cxnSp>
        <p:nvCxnSpPr>
          <p:cNvPr id="13" name="Straight Arrow Connector 12"/>
          <p:cNvCxnSpPr>
            <a:stCxn id="9" idx="7"/>
          </p:cNvCxnSpPr>
          <p:nvPr/>
        </p:nvCxnSpPr>
        <p:spPr bwMode="auto">
          <a:xfrm rot="5400000" flipH="1" flipV="1">
            <a:off x="4514041" y="3827074"/>
            <a:ext cx="557630" cy="82828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1" idx="0"/>
          </p:cNvCxnSpPr>
          <p:nvPr/>
        </p:nvCxnSpPr>
        <p:spPr bwMode="auto">
          <a:xfrm rot="10800000" flipV="1">
            <a:off x="5914538" y="2286001"/>
            <a:ext cx="664062" cy="609597"/>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2"/>
          </p:cNvCxnSpPr>
          <p:nvPr/>
        </p:nvCxnSpPr>
        <p:spPr bwMode="auto">
          <a:xfrm>
            <a:off x="1638300" y="17906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6" idx="6"/>
            <a:endCxn id="8" idx="2"/>
          </p:cNvCxnSpPr>
          <p:nvPr/>
        </p:nvCxnSpPr>
        <p:spPr bwMode="auto">
          <a:xfrm flipV="1">
            <a:off x="4898978" y="1790700"/>
            <a:ext cx="1222422" cy="6170"/>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0" name="Picture 2" descr="D:\Huma\University\Seminar\presentation_1\images\logo-bbc.jpg"/>
          <p:cNvPicPr>
            <a:picLocks noChangeAspect="1" noChangeArrowheads="1"/>
          </p:cNvPicPr>
          <p:nvPr/>
        </p:nvPicPr>
        <p:blipFill>
          <a:blip r:embed="rId3" cstate="print"/>
          <a:srcRect/>
          <a:stretch>
            <a:fillRect/>
          </a:stretch>
        </p:blipFill>
        <p:spPr bwMode="auto">
          <a:xfrm>
            <a:off x="562022" y="24383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3" descr="D:\Huma\University\Seminar\presentation_1\images\hamshahri_logo.gif"/>
          <p:cNvPicPr>
            <a:picLocks noChangeAspect="1" noChangeArrowheads="1"/>
          </p:cNvPicPr>
          <p:nvPr/>
        </p:nvPicPr>
        <p:blipFill>
          <a:blip r:embed="rId4" cstate="print"/>
          <a:srcRect/>
          <a:stretch>
            <a:fillRect/>
          </a:stretch>
        </p:blipFill>
        <p:spPr bwMode="auto">
          <a:xfrm>
            <a:off x="101600" y="37338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1625600" y="1511300"/>
            <a:ext cx="1544289" cy="353943"/>
          </a:xfrm>
          <a:prstGeom prst="rect">
            <a:avLst/>
          </a:prstGeom>
          <a:noFill/>
        </p:spPr>
        <p:txBody>
          <a:bodyPr wrap="square" rtlCol="0">
            <a:spAutoFit/>
          </a:bodyPr>
          <a:lstStyle/>
          <a:p>
            <a:pPr algn="ctr"/>
            <a:r>
              <a:rPr lang="en-US" sz="1700" dirty="0" smtClean="0">
                <a:solidFill>
                  <a:schemeClr val="tx1"/>
                </a:solidFill>
                <a:latin typeface="Maiandra GD" pitchFamily="34" charset="0"/>
                <a:cs typeface="B Kamran" pitchFamily="2" charset="-78"/>
              </a:rPr>
              <a:t>TF, RATF</a:t>
            </a:r>
            <a:endParaRPr lang="fa-IR" sz="1700" dirty="0" smtClean="0">
              <a:solidFill>
                <a:schemeClr val="tx1"/>
              </a:solidFill>
              <a:latin typeface="Maiandra GD" pitchFamily="34" charset="0"/>
              <a:cs typeface="B Kamran" pitchFamily="2" charset="-78"/>
            </a:endParaRPr>
          </a:p>
        </p:txBody>
      </p:sp>
      <p:sp>
        <p:nvSpPr>
          <p:cNvPr id="23" name="TextBox 22"/>
          <p:cNvSpPr txBox="1"/>
          <p:nvPr/>
        </p:nvSpPr>
        <p:spPr>
          <a:xfrm>
            <a:off x="4737100" y="1460500"/>
            <a:ext cx="1544289" cy="400110"/>
          </a:xfrm>
          <a:prstGeom prst="rect">
            <a:avLst/>
          </a:prstGeom>
          <a:noFill/>
        </p:spPr>
        <p:txBody>
          <a:bodyPr wrap="square" rtlCol="0">
            <a:spAutoFit/>
          </a:bodyPr>
          <a:lstStyle/>
          <a:p>
            <a:pPr algn="ctr"/>
            <a:r>
              <a:rPr lang="fa-IR" sz="2000" dirty="0" smtClean="0">
                <a:solidFill>
                  <a:schemeClr val="tx1"/>
                </a:solidFill>
                <a:latin typeface="Maiandra GD" pitchFamily="34" charset="0"/>
                <a:cs typeface="B Kamran" pitchFamily="2" charset="-78"/>
              </a:rPr>
              <a:t>واژه‌نامه و گوگل</a:t>
            </a:r>
          </a:p>
        </p:txBody>
      </p:sp>
      <p:sp>
        <p:nvSpPr>
          <p:cNvPr id="26" name="Rectangle 25"/>
          <p:cNvSpPr/>
          <p:nvPr/>
        </p:nvSpPr>
        <p:spPr bwMode="auto">
          <a:xfrm>
            <a:off x="0" y="457200"/>
            <a:ext cx="9144000" cy="5664200"/>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5" name="Oval 14"/>
          <p:cNvSpPr/>
          <p:nvPr/>
        </p:nvSpPr>
        <p:spPr bwMode="auto">
          <a:xfrm>
            <a:off x="7581900" y="3140300"/>
            <a:ext cx="13716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a-IR" sz="2500" b="1" dirty="0" smtClean="0">
                <a:solidFill>
                  <a:schemeClr val="tx1"/>
                </a:solidFill>
                <a:latin typeface="Calibri" pitchFamily="34" charset="0"/>
                <a:cs typeface="B Kamran" pitchFamily="2" charset="-78"/>
              </a:rPr>
              <a:t>هم‌ترازی</a:t>
            </a:r>
            <a:endParaRPr lang="en-US" sz="2500" b="1" dirty="0" smtClean="0">
              <a:solidFill>
                <a:schemeClr val="tx1"/>
              </a:solidFill>
              <a:latin typeface="Calibri" pitchFamily="34" charset="0"/>
              <a:cs typeface="B Kamran" pitchFamily="2" charset="-78"/>
            </a:endParaRPr>
          </a:p>
        </p:txBody>
      </p:sp>
      <p:sp>
        <p:nvSpPr>
          <p:cNvPr id="24" name="TextBox 23"/>
          <p:cNvSpPr txBox="1"/>
          <p:nvPr/>
        </p:nvSpPr>
        <p:spPr>
          <a:xfrm>
            <a:off x="6134100" y="3022600"/>
            <a:ext cx="1544289" cy="523220"/>
          </a:xfrm>
          <a:prstGeom prst="rect">
            <a:avLst/>
          </a:prstGeom>
          <a:noFill/>
        </p:spPr>
        <p:txBody>
          <a:bodyPr wrap="square" rtlCol="0">
            <a:spAutoFit/>
          </a:bodyPr>
          <a:lstStyle/>
          <a:p>
            <a:pPr algn="ctr"/>
            <a:r>
              <a:rPr lang="fa-IR" sz="2800" b="1" dirty="0" smtClean="0">
                <a:solidFill>
                  <a:schemeClr val="tx1"/>
                </a:solidFill>
                <a:latin typeface="Maiandra GD" pitchFamily="34" charset="0"/>
                <a:cs typeface="B Kamran" pitchFamily="2" charset="-78"/>
              </a:rPr>
              <a:t>تاریخ انتشار</a:t>
            </a:r>
          </a:p>
        </p:txBody>
      </p:sp>
      <p:sp>
        <p:nvSpPr>
          <p:cNvPr id="25" name="TextBox 24"/>
          <p:cNvSpPr txBox="1"/>
          <p:nvPr/>
        </p:nvSpPr>
        <p:spPr>
          <a:xfrm>
            <a:off x="6121400" y="3543300"/>
            <a:ext cx="1544289" cy="523220"/>
          </a:xfrm>
          <a:prstGeom prst="rect">
            <a:avLst/>
          </a:prstGeom>
          <a:noFill/>
        </p:spPr>
        <p:txBody>
          <a:bodyPr wrap="square" rtlCol="0">
            <a:spAutoFit/>
          </a:bodyPr>
          <a:lstStyle/>
          <a:p>
            <a:pPr algn="ctr"/>
            <a:r>
              <a:rPr lang="fa-IR" sz="2800" b="1" dirty="0" smtClean="0">
                <a:solidFill>
                  <a:schemeClr val="tx1"/>
                </a:solidFill>
                <a:latin typeface="Maiandra GD" pitchFamily="34" charset="0"/>
                <a:cs typeface="B Kamran" pitchFamily="2" charset="-78"/>
              </a:rPr>
              <a:t>شباهت محتوا</a:t>
            </a:r>
          </a:p>
        </p:txBody>
      </p:sp>
      <p:cxnSp>
        <p:nvCxnSpPr>
          <p:cNvPr id="16" name="Elbow Connector 15"/>
          <p:cNvCxnSpPr>
            <a:stCxn id="5" idx="1"/>
            <a:endCxn id="15" idx="0"/>
          </p:cNvCxnSpPr>
          <p:nvPr/>
        </p:nvCxnSpPr>
        <p:spPr bwMode="auto">
          <a:xfrm rot="16200000" flipH="1">
            <a:off x="3722574" y="-1404826"/>
            <a:ext cx="1921101" cy="7169150"/>
          </a:xfrm>
          <a:prstGeom prst="bentConnector3">
            <a:avLst>
              <a:gd name="adj1" fmla="val -24460"/>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3"/>
            <a:endCxn id="15" idx="4"/>
          </p:cNvCxnSpPr>
          <p:nvPr/>
        </p:nvCxnSpPr>
        <p:spPr bwMode="auto">
          <a:xfrm rot="5400000" flipH="1" flipV="1">
            <a:off x="3967275" y="1033575"/>
            <a:ext cx="1431699" cy="7169150"/>
          </a:xfrm>
          <a:prstGeom prst="bentConnector3">
            <a:avLst>
              <a:gd name="adj1" fmla="val -23064"/>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228600" y="228600"/>
            <a:ext cx="5562600" cy="2756047"/>
            <a:chOff x="381000" y="533400"/>
            <a:chExt cx="8534400" cy="4495800"/>
          </a:xfrm>
        </p:grpSpPr>
        <p:sp>
          <p:nvSpPr>
            <p:cNvPr id="28" name="Rectangle 27"/>
            <p:cNvSpPr/>
            <p:nvPr/>
          </p:nvSpPr>
          <p:spPr bwMode="auto">
            <a:xfrm>
              <a:off x="381000" y="533400"/>
              <a:ext cx="8534400" cy="4495800"/>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29" name="TextBox 28"/>
            <p:cNvSpPr txBox="1"/>
            <p:nvPr/>
          </p:nvSpPr>
          <p:spPr>
            <a:xfrm>
              <a:off x="838199" y="838201"/>
              <a:ext cx="7530125" cy="379713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US" sz="2000" b="1" dirty="0" smtClean="0">
                  <a:solidFill>
                    <a:srgbClr val="C00000"/>
                  </a:solidFill>
                  <a:latin typeface="Calibri" pitchFamily="34" charset="0"/>
                </a:rPr>
                <a:t>Survivors</a:t>
              </a:r>
              <a:r>
                <a:rPr lang="en-US" sz="2000" b="1" dirty="0" smtClean="0">
                  <a:solidFill>
                    <a:schemeClr val="tx1"/>
                  </a:solidFill>
                  <a:latin typeface="Calibri" pitchFamily="34" charset="0"/>
                </a:rPr>
                <a:t> of </a:t>
              </a:r>
              <a:r>
                <a:rPr lang="en-US" sz="2000" b="1" dirty="0" smtClean="0">
                  <a:solidFill>
                    <a:srgbClr val="C00000"/>
                  </a:solidFill>
                  <a:latin typeface="Calibri" pitchFamily="34" charset="0"/>
                </a:rPr>
                <a:t>Hurricane</a:t>
              </a:r>
              <a:r>
                <a:rPr lang="en-US" sz="2000" b="1" dirty="0" smtClean="0">
                  <a:solidFill>
                    <a:schemeClr val="tx1"/>
                  </a:solidFill>
                  <a:latin typeface="Calibri" pitchFamily="34" charset="0"/>
                </a:rPr>
                <a:t> </a:t>
              </a:r>
              <a:r>
                <a:rPr lang="en-US" sz="2000" b="1" dirty="0" smtClean="0">
                  <a:solidFill>
                    <a:srgbClr val="C00000"/>
                  </a:solidFill>
                  <a:latin typeface="Calibri" pitchFamily="34" charset="0"/>
                </a:rPr>
                <a:t>Katrina</a:t>
              </a:r>
              <a:r>
                <a:rPr lang="en-US" sz="2000" b="1" dirty="0" smtClean="0">
                  <a:solidFill>
                    <a:schemeClr val="tx1"/>
                  </a:solidFill>
                  <a:latin typeface="Calibri" pitchFamily="34" charset="0"/>
                </a:rPr>
                <a:t> in the southern US are being taken to safety in what is being called the largest airlift in US history.</a:t>
              </a:r>
            </a:p>
            <a:p>
              <a:pPr algn="l"/>
              <a:r>
                <a:rPr lang="en-US" sz="2000" dirty="0" smtClean="0">
                  <a:solidFill>
                    <a:schemeClr val="tx1"/>
                  </a:solidFill>
                  <a:latin typeface="Calibri" pitchFamily="34" charset="0"/>
                </a:rPr>
                <a:t>Up to 40 aircraft are operating round-the-clock to move thousands who had been stranded in </a:t>
              </a:r>
              <a:r>
                <a:rPr lang="en-US" sz="2000" b="1" dirty="0" smtClean="0">
                  <a:solidFill>
                    <a:srgbClr val="C00000"/>
                  </a:solidFill>
                  <a:latin typeface="Calibri" pitchFamily="34" charset="0"/>
                </a:rPr>
                <a:t>New</a:t>
              </a:r>
              <a:r>
                <a:rPr lang="en-US" sz="2000" dirty="0" smtClean="0">
                  <a:solidFill>
                    <a:schemeClr val="tx1"/>
                  </a:solidFill>
                  <a:latin typeface="Calibri" pitchFamily="34" charset="0"/>
                </a:rPr>
                <a:t> </a:t>
              </a:r>
              <a:r>
                <a:rPr lang="en-US" sz="2000" b="1" dirty="0" smtClean="0">
                  <a:solidFill>
                    <a:srgbClr val="C00000"/>
                  </a:solidFill>
                  <a:latin typeface="Calibri" pitchFamily="34" charset="0"/>
                </a:rPr>
                <a:t>Orleans</a:t>
              </a:r>
              <a:r>
                <a:rPr lang="en-US" sz="2000" dirty="0" smtClean="0">
                  <a:solidFill>
                    <a:schemeClr val="tx1"/>
                  </a:solidFill>
                  <a:latin typeface="Calibri" pitchFamily="34" charset="0"/>
                </a:rPr>
                <a:t>. </a:t>
              </a:r>
              <a:endParaRPr lang="en-US" sz="2000" dirty="0">
                <a:solidFill>
                  <a:schemeClr val="tx1"/>
                </a:solidFill>
                <a:latin typeface="Calibri" pitchFamily="34" charset="0"/>
              </a:endParaRPr>
            </a:p>
          </p:txBody>
        </p:sp>
      </p:grpSp>
      <p:grpSp>
        <p:nvGrpSpPr>
          <p:cNvPr id="30" name="Group 29"/>
          <p:cNvGrpSpPr/>
          <p:nvPr/>
        </p:nvGrpSpPr>
        <p:grpSpPr>
          <a:xfrm>
            <a:off x="228600" y="3200400"/>
            <a:ext cx="5562600" cy="3200400"/>
            <a:chOff x="147181" y="533400"/>
            <a:chExt cx="8534400" cy="4070917"/>
          </a:xfrm>
        </p:grpSpPr>
        <p:sp>
          <p:nvSpPr>
            <p:cNvPr id="31" name="Rectangle 30"/>
            <p:cNvSpPr/>
            <p:nvPr/>
          </p:nvSpPr>
          <p:spPr bwMode="auto">
            <a:xfrm>
              <a:off x="147181" y="533400"/>
              <a:ext cx="8534400" cy="4070917"/>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32" name="TextBox 31"/>
            <p:cNvSpPr txBox="1"/>
            <p:nvPr/>
          </p:nvSpPr>
          <p:spPr>
            <a:xfrm>
              <a:off x="838201" y="838200"/>
              <a:ext cx="7375742" cy="324938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000" dirty="0" smtClean="0">
                  <a:solidFill>
                    <a:schemeClr val="tx1"/>
                  </a:solidFill>
                  <a:latin typeface="Calibri" pitchFamily="34" charset="0"/>
                  <a:cs typeface="B Koodak" pitchFamily="2" charset="-78"/>
                </a:rPr>
                <a:t>عمليات گسترده تخليه </a:t>
              </a:r>
              <a:r>
                <a:rPr lang="fa-IR" sz="2000" dirty="0" smtClean="0">
                  <a:solidFill>
                    <a:srgbClr val="C00000"/>
                  </a:solidFill>
                  <a:latin typeface="Calibri" pitchFamily="34" charset="0"/>
                  <a:cs typeface="B Koodak" pitchFamily="2" charset="-78"/>
                </a:rPr>
                <a:t>بازماندگان</a:t>
              </a:r>
              <a:r>
                <a:rPr lang="fa-IR" sz="2000" dirty="0" smtClean="0">
                  <a:solidFill>
                    <a:schemeClr val="tx1"/>
                  </a:solidFill>
                  <a:latin typeface="Calibri" pitchFamily="34" charset="0"/>
                  <a:cs typeface="B Koodak" pitchFamily="2" charset="-78"/>
                </a:rPr>
                <a:t> </a:t>
              </a:r>
              <a:r>
                <a:rPr lang="fa-IR" sz="2000" dirty="0" smtClean="0">
                  <a:solidFill>
                    <a:srgbClr val="C00000"/>
                  </a:solidFill>
                  <a:latin typeface="Calibri" pitchFamily="34" charset="0"/>
                  <a:cs typeface="B Koodak" pitchFamily="2" charset="-78"/>
                </a:rPr>
                <a:t>کاترينا</a:t>
              </a:r>
              <a:r>
                <a:rPr lang="fa-IR" sz="2000" dirty="0" smtClean="0">
                  <a:solidFill>
                    <a:schemeClr val="tx1"/>
                  </a:solidFill>
                  <a:latin typeface="Calibri" pitchFamily="34" charset="0"/>
                  <a:cs typeface="B Koodak" pitchFamily="2" charset="-78"/>
                </a:rPr>
                <a:t> نورمن مينتا وزير حمل و نقل امريکا گفت هواپيماها و هلي کوپترها ساعته در حال کار هستند و تا کنون بيش از هزار نفر را از مناطقي در </a:t>
              </a:r>
              <a:r>
                <a:rPr lang="fa-IR" sz="2000" dirty="0" smtClean="0">
                  <a:solidFill>
                    <a:srgbClr val="C00000"/>
                  </a:solidFill>
                  <a:latin typeface="Calibri" pitchFamily="34" charset="0"/>
                  <a:cs typeface="B Koodak" pitchFamily="2" charset="-78"/>
                </a:rPr>
                <a:t>نيواورليان</a:t>
              </a:r>
              <a:r>
                <a:rPr lang="fa-IR" sz="2000" dirty="0" smtClean="0">
                  <a:solidFill>
                    <a:schemeClr val="tx1"/>
                  </a:solidFill>
                  <a:latin typeface="Calibri" pitchFamily="34" charset="0"/>
                  <a:cs typeface="B Koodak" pitchFamily="2" charset="-78"/>
                </a:rPr>
                <a:t> که بيشترين اسيب را ديده اند تخليه کرده اند اتوبوس ها نيز به بيرون بردن مردم از شهر ادامه مي دهند و اولين قطار شهر را ترک کرده است مقامات نظامي مي گويند تاکنون هزار نفر از توفان زدگان اين شهر ويران نجات يافته اند</a:t>
              </a:r>
              <a:endParaRPr lang="en-US" sz="2000" dirty="0">
                <a:solidFill>
                  <a:schemeClr val="tx1"/>
                </a:solidFill>
                <a:latin typeface="Calibri" pitchFamily="34" charset="0"/>
                <a:cs typeface="B Koodak" pitchFamily="2" charset="-78"/>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07988"/>
            <a:ext cx="8382000" cy="455509"/>
          </a:xfrm>
        </p:spPr>
        <p:txBody>
          <a:bodyPr/>
          <a:lstStyle/>
          <a:p>
            <a:pPr algn="ctr" rtl="1"/>
            <a:r>
              <a:rPr lang="fa-IR" sz="3200" dirty="0" smtClean="0">
                <a:latin typeface="XB Zar" pitchFamily="2" charset="-78"/>
                <a:cs typeface="XB Zar" pitchFamily="2" charset="-78"/>
              </a:rPr>
              <a:t>ارزیابی پیکره‌های تطبیقی</a:t>
            </a:r>
            <a:endParaRPr lang="en-US" sz="3200" dirty="0">
              <a:latin typeface="XB Zar" pitchFamily="2" charset="-78"/>
              <a:cs typeface="XB Zar" pitchFamily="2" charset="-78"/>
            </a:endParaRPr>
          </a:p>
        </p:txBody>
      </p:sp>
      <p:sp>
        <p:nvSpPr>
          <p:cNvPr id="6" name="Text Placeholder 5"/>
          <p:cNvSpPr>
            <a:spLocks noGrp="1"/>
          </p:cNvSpPr>
          <p:nvPr>
            <p:ph type="body" sz="quarter" idx="10"/>
          </p:nvPr>
        </p:nvSpPr>
        <p:spPr>
          <a:xfrm>
            <a:off x="-25392" y="1411552"/>
            <a:ext cx="8382000" cy="4401205"/>
          </a:xfrm>
        </p:spPr>
        <p:txBody>
          <a:bodyPr/>
          <a:lstStyle/>
          <a:p>
            <a:pPr algn="r" rtl="1">
              <a:lnSpc>
                <a:spcPct val="150000"/>
              </a:lnSpc>
            </a:pPr>
            <a:r>
              <a:rPr lang="fa-IR" dirty="0" smtClean="0">
                <a:latin typeface="XB Zar" pitchFamily="2" charset="-78"/>
                <a:cs typeface="XB Zar" pitchFamily="2" charset="-78"/>
              </a:rPr>
              <a:t>کیفیت هم‌ترازی‌ها</a:t>
            </a:r>
          </a:p>
          <a:p>
            <a:pPr lvl="1" algn="r" rtl="1">
              <a:lnSpc>
                <a:spcPct val="150000"/>
              </a:lnSpc>
            </a:pPr>
            <a:r>
              <a:rPr lang="fa-IR" dirty="0" smtClean="0">
                <a:latin typeface="XB Zar" pitchFamily="2" charset="-78"/>
                <a:cs typeface="XB Zar" pitchFamily="2" charset="-78"/>
              </a:rPr>
              <a:t>کلاس </a:t>
            </a:r>
            <a:r>
              <a:rPr lang="fa-IR" b="1" dirty="0" smtClean="0">
                <a:latin typeface="Times New Roman" pitchFamily="18" charset="0"/>
                <a:cs typeface="B Nazanin" pitchFamily="2" charset="-78"/>
              </a:rPr>
              <a:t>1: </a:t>
            </a:r>
            <a:r>
              <a:rPr lang="fa-IR" sz="2400" dirty="0" smtClean="0">
                <a:latin typeface="XB Zar" pitchFamily="2" charset="-78"/>
                <a:cs typeface="XB Zar" pitchFamily="2" charset="-78"/>
              </a:rPr>
              <a:t>موضوع یکسان</a:t>
            </a:r>
            <a:endParaRPr lang="fa-IR" dirty="0" smtClean="0">
              <a:latin typeface="XB Zar" pitchFamily="2" charset="-78"/>
              <a:cs typeface="XB Zar" pitchFamily="2" charset="-78"/>
            </a:endParaRPr>
          </a:p>
          <a:p>
            <a:pPr lvl="1" algn="r" rtl="1">
              <a:lnSpc>
                <a:spcPct val="150000"/>
              </a:lnSpc>
            </a:pPr>
            <a:r>
              <a:rPr lang="fa-IR" dirty="0" smtClean="0">
                <a:latin typeface="XB Zar" pitchFamily="2" charset="-78"/>
                <a:cs typeface="XB Zar" pitchFamily="2" charset="-78"/>
              </a:rPr>
              <a:t>کلاس </a:t>
            </a:r>
            <a:r>
              <a:rPr lang="fa-IR" b="1" dirty="0" smtClean="0">
                <a:latin typeface="Times New Roman" pitchFamily="18" charset="0"/>
                <a:cs typeface="B Nazanin" pitchFamily="2" charset="-78"/>
              </a:rPr>
              <a:t>2: </a:t>
            </a:r>
            <a:r>
              <a:rPr lang="fa-IR" sz="2400" dirty="0" smtClean="0">
                <a:latin typeface="XB Zar" pitchFamily="2" charset="-78"/>
                <a:cs typeface="XB Zar" pitchFamily="2" charset="-78"/>
              </a:rPr>
              <a:t>موضوع مرتبط</a:t>
            </a:r>
            <a:endParaRPr lang="fa-IR" dirty="0" smtClean="0">
              <a:latin typeface="XB Zar" pitchFamily="2" charset="-78"/>
              <a:cs typeface="XB Zar" pitchFamily="2" charset="-78"/>
            </a:endParaRPr>
          </a:p>
          <a:p>
            <a:pPr lvl="1" algn="r" rtl="1">
              <a:lnSpc>
                <a:spcPct val="150000"/>
              </a:lnSpc>
            </a:pPr>
            <a:r>
              <a:rPr lang="fa-IR" dirty="0" smtClean="0">
                <a:latin typeface="XB Zar" pitchFamily="2" charset="-78"/>
                <a:cs typeface="XB Zar" pitchFamily="2" charset="-78"/>
              </a:rPr>
              <a:t>کلاس </a:t>
            </a:r>
            <a:r>
              <a:rPr lang="fa-IR" b="1" dirty="0" smtClean="0">
                <a:latin typeface="Times New Roman" pitchFamily="18" charset="0"/>
                <a:cs typeface="B Nazanin" pitchFamily="2" charset="-78"/>
              </a:rPr>
              <a:t>3: </a:t>
            </a:r>
            <a:r>
              <a:rPr lang="fa-IR" sz="2400" dirty="0" smtClean="0">
                <a:latin typeface="XB Zar" pitchFamily="2" charset="-78"/>
                <a:cs typeface="XB Zar" pitchFamily="2" charset="-78"/>
              </a:rPr>
              <a:t>ظاهر مشترک</a:t>
            </a:r>
            <a:endParaRPr lang="fa-IR" dirty="0" smtClean="0">
              <a:latin typeface="XB Zar" pitchFamily="2" charset="-78"/>
              <a:cs typeface="XB Zar" pitchFamily="2" charset="-78"/>
            </a:endParaRPr>
          </a:p>
          <a:p>
            <a:pPr lvl="1" algn="r" rtl="1">
              <a:lnSpc>
                <a:spcPct val="150000"/>
              </a:lnSpc>
            </a:pPr>
            <a:r>
              <a:rPr lang="fa-IR" dirty="0" smtClean="0">
                <a:latin typeface="XB Zar" pitchFamily="2" charset="-78"/>
                <a:cs typeface="XB Zar" pitchFamily="2" charset="-78"/>
              </a:rPr>
              <a:t>کلاس </a:t>
            </a:r>
            <a:r>
              <a:rPr lang="fa-IR" b="1" dirty="0" smtClean="0">
                <a:latin typeface="Times New Roman" pitchFamily="18" charset="0"/>
                <a:cs typeface="B Nazanin" pitchFamily="2" charset="-78"/>
              </a:rPr>
              <a:t>4: </a:t>
            </a:r>
            <a:r>
              <a:rPr lang="fa-IR" sz="2400" dirty="0" smtClean="0">
                <a:latin typeface="XB Zar" pitchFamily="2" charset="-78"/>
                <a:cs typeface="XB Zar" pitchFamily="2" charset="-78"/>
              </a:rPr>
              <a:t>اصطلاحات مشترک</a:t>
            </a:r>
            <a:endParaRPr lang="fa-IR" dirty="0" smtClean="0">
              <a:latin typeface="XB Zar" pitchFamily="2" charset="-78"/>
              <a:cs typeface="XB Zar" pitchFamily="2" charset="-78"/>
            </a:endParaRPr>
          </a:p>
          <a:p>
            <a:pPr lvl="1" algn="r" rtl="1">
              <a:lnSpc>
                <a:spcPct val="150000"/>
              </a:lnSpc>
            </a:pPr>
            <a:r>
              <a:rPr lang="fa-IR" dirty="0" smtClean="0">
                <a:latin typeface="XB Zar" pitchFamily="2" charset="-78"/>
                <a:cs typeface="XB Zar" pitchFamily="2" charset="-78"/>
              </a:rPr>
              <a:t>کلاس </a:t>
            </a:r>
            <a:r>
              <a:rPr lang="fa-IR" b="1" dirty="0" smtClean="0">
                <a:latin typeface="Times New Roman" pitchFamily="18" charset="0"/>
                <a:cs typeface="B Nazanin" pitchFamily="2" charset="-78"/>
              </a:rPr>
              <a:t>5</a:t>
            </a:r>
            <a:r>
              <a:rPr lang="fa-IR" dirty="0" smtClean="0">
                <a:latin typeface="XB Zar" pitchFamily="2" charset="-78"/>
                <a:cs typeface="XB Zar" pitchFamily="2" charset="-78"/>
              </a:rPr>
              <a:t>: </a:t>
            </a:r>
            <a:r>
              <a:rPr lang="fa-IR" sz="2400" dirty="0" smtClean="0">
                <a:latin typeface="XB Zar" pitchFamily="2" charset="-78"/>
                <a:cs typeface="XB Zar" pitchFamily="2" charset="-78"/>
              </a:rPr>
              <a:t>نامرتبط</a:t>
            </a:r>
            <a:endParaRPr lang="en-US" dirty="0" smtClean="0">
              <a:latin typeface="XB Zar" pitchFamily="2" charset="-78"/>
              <a:cs typeface="XB Zar" pitchFamily="2" charset="-78"/>
            </a:endParaRPr>
          </a:p>
        </p:txBody>
      </p:sp>
      <p:sp>
        <p:nvSpPr>
          <p:cNvPr id="5" name="Footer Placeholder 4"/>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60715" y="1333500"/>
          <a:ext cx="5878285" cy="4610100"/>
        </p:xfrm>
        <a:graphic>
          <a:graphicData uri="http://schemas.openxmlformats.org/drawingml/2006/table">
            <a:tbl>
              <a:tblPr rtl="1" firstRow="1" firstCol="1" bandRow="1">
                <a:tableStyleId>{7DF18680-E054-41AD-8BC1-D1AEF772440D}</a:tableStyleId>
              </a:tblPr>
              <a:tblGrid>
                <a:gridCol w="1175657"/>
                <a:gridCol w="1175657"/>
                <a:gridCol w="1175657"/>
                <a:gridCol w="1175657"/>
                <a:gridCol w="1175657"/>
              </a:tblGrid>
              <a:tr h="647700">
                <a:tc>
                  <a:txBody>
                    <a:bodyPr/>
                    <a:lstStyle/>
                    <a:p>
                      <a:endParaRPr lang="en-US" dirty="0"/>
                    </a:p>
                  </a:txBody>
                  <a:tcPr>
                    <a:lnR w="12700" cmpd="sng">
                      <a:noFill/>
                    </a:ln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b="0" dirty="0" smtClean="0">
                          <a:solidFill>
                            <a:schemeClr val="tx1"/>
                          </a:solidFill>
                          <a:cs typeface="B Nazanin" pitchFamily="2" charset="-78"/>
                        </a:rPr>
                        <a:t>3 بالاترین</a:t>
                      </a:r>
                      <a:r>
                        <a:rPr lang="fa-IR" sz="2000" b="0" baseline="0" dirty="0" smtClean="0">
                          <a:solidFill>
                            <a:schemeClr val="tx1"/>
                          </a:solidFill>
                          <a:cs typeface="B Nazanin" pitchFamily="2" charset="-78"/>
                        </a:rPr>
                        <a:t> ترجمه</a:t>
                      </a:r>
                      <a:endParaRPr lang="en-US" sz="2000" b="0" dirty="0" smtClean="0">
                        <a:solidFill>
                          <a:schemeClr val="tx1"/>
                        </a:solidFill>
                        <a:cs typeface="B Nazanin" pitchFamily="2" charset="-78"/>
                      </a:endParaRPr>
                    </a:p>
                  </a:txBody>
                  <a:tcPr>
                    <a:lnL w="12700" cap="flat" cmpd="sng" algn="ctr">
                      <a:noFill/>
                      <a:prstDash val="solid"/>
                      <a:round/>
                      <a:headEnd type="none" w="med" len="med"/>
                      <a:tailEnd type="none" w="med" len="med"/>
                    </a:lnL>
                    <a:solidFill>
                      <a:schemeClr val="bg1"/>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solidFill>
                      <a:srgbClr val="002060"/>
                    </a:solidFill>
                  </a:tcPr>
                </a:tc>
                <a:tc hMerge="1">
                  <a:txBody>
                    <a:bodyPr/>
                    <a:lstStyle/>
                    <a:p>
                      <a:endParaRPr lang="en-US"/>
                    </a:p>
                  </a:txBody>
                  <a:tcPr/>
                </a:tc>
              </a:tr>
              <a:tr h="495300">
                <a:tc>
                  <a:txBody>
                    <a:bodyPr/>
                    <a:lstStyle/>
                    <a:p>
                      <a:endParaRPr lang="en-US" dirty="0"/>
                    </a:p>
                  </a:txBody>
                  <a:tcPr>
                    <a:lnR w="12700" cap="flat" cmpd="sng" algn="ctr">
                      <a:solidFill>
                        <a:schemeClr val="bg1"/>
                      </a:solidFill>
                      <a:prstDash val="solid"/>
                      <a:round/>
                      <a:headEnd type="none" w="med" len="med"/>
                      <a:tailEnd type="none" w="med" len="med"/>
                    </a:ln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b="0" dirty="0" smtClean="0">
                          <a:latin typeface="Calibri" pitchFamily="34" charset="0"/>
                          <a:cs typeface="B Nazanin" pitchFamily="2" charset="-78"/>
                        </a:rPr>
                        <a:t>بدون</a:t>
                      </a:r>
                      <a:r>
                        <a:rPr lang="fa-IR" sz="2000" b="0" baseline="0" dirty="0" smtClean="0">
                          <a:latin typeface="Calibri" pitchFamily="34" charset="0"/>
                          <a:cs typeface="B Nazanin" pitchFamily="2" charset="-78"/>
                        </a:rPr>
                        <a:t> نویسه‌گردانی</a:t>
                      </a:r>
                      <a:endParaRPr lang="en-US" sz="2000" b="0" dirty="0" smtClean="0">
                        <a:latin typeface="Calibri" pitchFamily="34" charset="0"/>
                        <a:cs typeface="B Nazanin" pitchFamily="2" charset="-78"/>
                      </a:endParaRPr>
                    </a:p>
                  </a:txBody>
                  <a:tcPr>
                    <a:lnL w="12700" cap="flat" cmpd="sng" algn="ctr">
                      <a:solidFill>
                        <a:schemeClr val="bg1"/>
                      </a:solidFill>
                      <a:prstDash val="solid"/>
                      <a:round/>
                      <a:headEnd type="none" w="med" len="med"/>
                      <a:tailEnd type="none" w="med" len="med"/>
                    </a:lnL>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solidFill>
                      <a:schemeClr val="bg2">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b="0" dirty="0" smtClean="0">
                          <a:latin typeface="Calibri" pitchFamily="34" charset="0"/>
                          <a:cs typeface="B Nazanin" pitchFamily="2" charset="-78"/>
                        </a:rPr>
                        <a:t>ب</a:t>
                      </a:r>
                      <a:r>
                        <a:rPr lang="fa-IR" sz="2000" b="0" baseline="0" dirty="0" smtClean="0">
                          <a:latin typeface="Calibri" pitchFamily="34" charset="0"/>
                          <a:cs typeface="B Nazanin" pitchFamily="2" charset="-78"/>
                        </a:rPr>
                        <a:t>ا نویسه‌گردانی</a:t>
                      </a:r>
                      <a:endParaRPr lang="en-US" sz="2000" b="0" dirty="0" smtClean="0">
                        <a:latin typeface="Calibri" pitchFamily="34" charset="0"/>
                        <a:cs typeface="B Nazanin" pitchFamily="2" charset="-78"/>
                      </a:endParaRPr>
                    </a:p>
                  </a:txBody>
                  <a:tcP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solidFill>
                      <a:srgbClr val="002060"/>
                    </a:solidFill>
                  </a:tcPr>
                </a:tc>
              </a:tr>
              <a:tr h="495300">
                <a:tc>
                  <a:txBody>
                    <a:bodyPr/>
                    <a:lstStyle/>
                    <a:p>
                      <a:endParaRPr lang="en-US" dirty="0"/>
                    </a:p>
                  </a:txBody>
                  <a:tcPr>
                    <a:solidFill>
                      <a:schemeClr val="bg1"/>
                    </a:solidFill>
                  </a:tcPr>
                </a:tc>
                <a:tc>
                  <a:txBody>
                    <a:bodyPr/>
                    <a:lstStyle/>
                    <a:p>
                      <a:pPr algn="ctr"/>
                      <a:r>
                        <a:rPr lang="fa-IR" sz="1800" b="0" dirty="0" smtClean="0">
                          <a:solidFill>
                            <a:schemeClr val="tx1">
                              <a:lumMod val="95000"/>
                              <a:lumOff val="5000"/>
                            </a:schemeClr>
                          </a:solidFill>
                          <a:latin typeface="Calibri" pitchFamily="34" charset="0"/>
                          <a:cs typeface="B Koodak" pitchFamily="2" charset="-78"/>
                        </a:rPr>
                        <a:t>تعداد</a:t>
                      </a:r>
                      <a:endParaRPr lang="en-US" sz="1800" b="0" dirty="0">
                        <a:solidFill>
                          <a:schemeClr val="tx1">
                            <a:lumMod val="95000"/>
                            <a:lumOff val="5000"/>
                          </a:schemeClr>
                        </a:solidFill>
                        <a:latin typeface="Calibri" pitchFamily="34" charset="0"/>
                        <a:cs typeface="B Koodak" pitchFamily="2" charset="-78"/>
                      </a:endParaRPr>
                    </a:p>
                  </a:txBody>
                  <a:tcPr anchor="ctr">
                    <a:solidFill>
                      <a:srgbClr val="578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tx1">
                              <a:lumMod val="95000"/>
                              <a:lumOff val="5000"/>
                            </a:schemeClr>
                          </a:solidFill>
                          <a:latin typeface="Calibri" pitchFamily="34" charset="0"/>
                          <a:cs typeface="B Koodak" pitchFamily="2" charset="-78"/>
                        </a:rPr>
                        <a:t>درصد</a:t>
                      </a:r>
                      <a:endParaRPr lang="en-US" sz="1800" b="0" dirty="0" smtClean="0">
                        <a:solidFill>
                          <a:schemeClr val="tx1">
                            <a:lumMod val="95000"/>
                            <a:lumOff val="5000"/>
                          </a:schemeClr>
                        </a:solidFill>
                        <a:latin typeface="Calibri" pitchFamily="34" charset="0"/>
                        <a:cs typeface="B Koodak" pitchFamily="2" charset="-78"/>
                      </a:endParaRPr>
                    </a:p>
                  </a:txBody>
                  <a:tcPr anchor="ctr">
                    <a:solidFill>
                      <a:srgbClr val="578FFF"/>
                    </a:solidFill>
                  </a:tcPr>
                </a:tc>
                <a:tc>
                  <a:txBody>
                    <a:bodyPr/>
                    <a:lstStyle/>
                    <a:p>
                      <a:pPr algn="ctr"/>
                      <a:r>
                        <a:rPr lang="fa-IR" sz="1800" b="0" dirty="0" smtClean="0">
                          <a:solidFill>
                            <a:schemeClr val="tx1">
                              <a:lumMod val="95000"/>
                              <a:lumOff val="5000"/>
                            </a:schemeClr>
                          </a:solidFill>
                          <a:latin typeface="Calibri" pitchFamily="34" charset="0"/>
                          <a:cs typeface="B Koodak" pitchFamily="2" charset="-78"/>
                        </a:rPr>
                        <a:t>تعداد</a:t>
                      </a:r>
                      <a:endParaRPr lang="en-US" sz="1800" b="0" dirty="0">
                        <a:solidFill>
                          <a:schemeClr val="tx1">
                            <a:lumMod val="95000"/>
                            <a:lumOff val="5000"/>
                          </a:schemeClr>
                        </a:solidFill>
                        <a:latin typeface="Calibri" pitchFamily="34" charset="0"/>
                        <a:cs typeface="B Koodak" pitchFamily="2" charset="-78"/>
                      </a:endParaRPr>
                    </a:p>
                  </a:txBody>
                  <a:tcPr anchor="ctr">
                    <a:solidFill>
                      <a:srgbClr val="578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tx1">
                              <a:lumMod val="95000"/>
                              <a:lumOff val="5000"/>
                            </a:schemeClr>
                          </a:solidFill>
                          <a:latin typeface="Calibri" pitchFamily="34" charset="0"/>
                          <a:cs typeface="B Koodak" pitchFamily="2" charset="-78"/>
                        </a:rPr>
                        <a:t>درصد</a:t>
                      </a:r>
                      <a:endParaRPr lang="en-US" sz="1800" b="0" dirty="0" smtClean="0">
                        <a:solidFill>
                          <a:schemeClr val="tx1">
                            <a:lumMod val="95000"/>
                            <a:lumOff val="5000"/>
                          </a:schemeClr>
                        </a:solidFill>
                        <a:latin typeface="Calibri" pitchFamily="34" charset="0"/>
                        <a:cs typeface="B Koodak" pitchFamily="2" charset="-78"/>
                      </a:endParaRPr>
                    </a:p>
                  </a:txBody>
                  <a:tcPr anchor="ctr">
                    <a:solidFill>
                      <a:srgbClr val="578FFF"/>
                    </a:solidFill>
                  </a:tcPr>
                </a:tc>
              </a:tr>
              <a:tr h="495300">
                <a:tc>
                  <a:txBody>
                    <a:bodyPr/>
                    <a:lstStyle/>
                    <a:p>
                      <a:pPr algn="l" rtl="1"/>
                      <a:r>
                        <a:rPr lang="fa-IR" sz="1800" b="0" dirty="0" smtClean="0">
                          <a:solidFill>
                            <a:schemeClr val="tx1"/>
                          </a:solidFill>
                          <a:latin typeface="Calibri" pitchFamily="34" charset="0"/>
                          <a:cs typeface="B Koodak" pitchFamily="2" charset="-78"/>
                        </a:rPr>
                        <a:t>کلاس</a:t>
                      </a:r>
                      <a:r>
                        <a:rPr lang="fa-IR" sz="1800" b="0" baseline="0" dirty="0" smtClean="0">
                          <a:solidFill>
                            <a:schemeClr val="tx1"/>
                          </a:solidFill>
                          <a:latin typeface="Calibri" pitchFamily="34" charset="0"/>
                          <a:cs typeface="B Koodak" pitchFamily="2" charset="-78"/>
                        </a:rPr>
                        <a:t> 1</a:t>
                      </a:r>
                      <a:endParaRPr lang="en-US" sz="1800" b="0" dirty="0">
                        <a:solidFill>
                          <a:schemeClr val="tx1"/>
                        </a:solidFill>
                        <a:latin typeface="Calibri" pitchFamily="34" charset="0"/>
                        <a:cs typeface="B Koodak" pitchFamily="2" charset="-78"/>
                      </a:endParaRPr>
                    </a:p>
                  </a:txBody>
                  <a:tcPr anchor="ct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11</a:t>
                      </a:r>
                    </a:p>
                  </a:txBody>
                  <a:tcPr marL="9525" marR="9525" marT="9525" marB="0" anchor="ctr">
                    <a:solidFill>
                      <a:srgbClr val="FFCC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13.5</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solidFill>
                      <a:srgbClr val="FFCCFF"/>
                    </a:solidFill>
                  </a:tcPr>
                </a:tc>
                <a:tc>
                  <a:txBody>
                    <a:bodyPr/>
                    <a:lstStyle/>
                    <a:p>
                      <a:pPr algn="ctr" fontAlgn="b"/>
                      <a:r>
                        <a:rPr lang="en-US" sz="2000" b="1" i="0" u="none" strike="noStrike" kern="1200" dirty="0">
                          <a:solidFill>
                            <a:srgbClr val="000000"/>
                          </a:solidFill>
                          <a:latin typeface="Calibri"/>
                          <a:ea typeface="+mn-ea"/>
                          <a:cs typeface="+mn-cs"/>
                        </a:rPr>
                        <a:t>13</a:t>
                      </a:r>
                    </a:p>
                  </a:txBody>
                  <a:tcPr marL="9525" marR="9525" marT="9525" marB="0" anchor="ctr"/>
                </a:tc>
                <a:tc>
                  <a:txBody>
                    <a:bodyPr/>
                    <a:lstStyle/>
                    <a:p>
                      <a:pPr algn="ctr" fontAlgn="b"/>
                      <a:r>
                        <a:rPr lang="en-US" sz="2000" b="1" i="0" u="none" strike="noStrike" kern="1200" dirty="0" smtClean="0">
                          <a:solidFill>
                            <a:srgbClr val="000000"/>
                          </a:solidFill>
                          <a:latin typeface="Calibri"/>
                          <a:ea typeface="+mn-ea"/>
                          <a:cs typeface="+mn-cs"/>
                        </a:rPr>
                        <a:t>14.9</a:t>
                      </a:r>
                      <a:r>
                        <a:rPr lang="en-US" sz="2000" b="1"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1"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latin typeface="Calibri" pitchFamily="34" charset="0"/>
                          <a:cs typeface="B Koodak" pitchFamily="2" charset="-78"/>
                        </a:rPr>
                        <a:t>کلاس 2</a:t>
                      </a:r>
                      <a:endParaRPr lang="en-US" sz="1800" b="0" dirty="0" smtClean="0">
                        <a:solidFill>
                          <a:schemeClr val="tx1"/>
                        </a:solidFill>
                        <a:latin typeface="Calibri" pitchFamily="34" charset="0"/>
                        <a:cs typeface="B Koodak" pitchFamily="2" charset="-78"/>
                      </a:endParaRPr>
                    </a:p>
                  </a:txBody>
                  <a:tcPr anchor="ct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46</a:t>
                      </a:r>
                    </a:p>
                  </a:txBody>
                  <a:tcPr marL="9525" marR="9525" marT="9525" marB="0" anchor="ctr">
                    <a:solidFill>
                      <a:srgbClr val="FFF3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56.8</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solidFill>
                      <a:srgbClr val="FFF3FF"/>
                    </a:solidFill>
                  </a:tcPr>
                </a:tc>
                <a:tc>
                  <a:txBody>
                    <a:bodyPr/>
                    <a:lstStyle/>
                    <a:p>
                      <a:pPr algn="ctr" fontAlgn="b"/>
                      <a:r>
                        <a:rPr lang="en-US" sz="2000" b="1" i="0" u="none" strike="noStrike" kern="1200" dirty="0">
                          <a:solidFill>
                            <a:srgbClr val="000000"/>
                          </a:solidFill>
                          <a:latin typeface="Calibri"/>
                          <a:ea typeface="+mn-ea"/>
                          <a:cs typeface="+mn-cs"/>
                        </a:rPr>
                        <a:t>51</a:t>
                      </a:r>
                    </a:p>
                  </a:txBody>
                  <a:tcPr marL="9525" marR="9525" marT="9525" marB="0" anchor="ctr"/>
                </a:tc>
                <a:tc>
                  <a:txBody>
                    <a:bodyPr/>
                    <a:lstStyle/>
                    <a:p>
                      <a:pPr algn="ctr" fontAlgn="b"/>
                      <a:r>
                        <a:rPr lang="en-US" sz="2000" b="1" i="0" u="none" strike="noStrike" kern="1200" dirty="0" smtClean="0">
                          <a:solidFill>
                            <a:srgbClr val="000000"/>
                          </a:solidFill>
                          <a:latin typeface="Calibri"/>
                          <a:ea typeface="+mn-ea"/>
                          <a:cs typeface="+mn-cs"/>
                        </a:rPr>
                        <a:t>58.6</a:t>
                      </a:r>
                      <a:r>
                        <a:rPr lang="en-US" sz="2000" b="1"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1"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latin typeface="Calibri" pitchFamily="34" charset="0"/>
                          <a:cs typeface="B Koodak" pitchFamily="2" charset="-78"/>
                        </a:rPr>
                        <a:t>کلاس 3</a:t>
                      </a:r>
                      <a:endParaRPr lang="en-US" sz="1800" b="0" dirty="0" smtClean="0">
                        <a:solidFill>
                          <a:schemeClr val="tx1"/>
                        </a:solidFill>
                        <a:latin typeface="Calibri" pitchFamily="34" charset="0"/>
                        <a:cs typeface="B Koodak" pitchFamily="2" charset="-78"/>
                      </a:endParaRPr>
                    </a:p>
                  </a:txBody>
                  <a:tcPr anchor="ct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20</a:t>
                      </a:r>
                    </a:p>
                  </a:txBody>
                  <a:tcPr marL="9525" marR="9525" marT="9525" marB="0" anchor="ctr">
                    <a:solidFill>
                      <a:srgbClr val="FFCC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24.7</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solidFill>
                      <a:srgbClr val="FFCCFF"/>
                    </a:solidFill>
                  </a:tcPr>
                </a:tc>
                <a:tc>
                  <a:txBody>
                    <a:bodyPr/>
                    <a:lstStyle/>
                    <a:p>
                      <a:pPr algn="ctr" fontAlgn="b"/>
                      <a:r>
                        <a:rPr lang="en-US" sz="2000" b="1" i="0" u="none" strike="noStrike" kern="1200" dirty="0">
                          <a:solidFill>
                            <a:srgbClr val="000000"/>
                          </a:solidFill>
                          <a:latin typeface="Calibri"/>
                          <a:ea typeface="+mn-ea"/>
                          <a:cs typeface="+mn-cs"/>
                        </a:rPr>
                        <a:t>19</a:t>
                      </a:r>
                    </a:p>
                  </a:txBody>
                  <a:tcPr marL="9525" marR="9525" marT="9525" marB="0" anchor="ctr"/>
                </a:tc>
                <a:tc>
                  <a:txBody>
                    <a:bodyPr/>
                    <a:lstStyle/>
                    <a:p>
                      <a:pPr algn="ctr" fontAlgn="b"/>
                      <a:r>
                        <a:rPr lang="en-US" sz="2000" b="1" i="0" u="none" strike="noStrike" kern="1200" dirty="0" smtClean="0">
                          <a:solidFill>
                            <a:srgbClr val="000000"/>
                          </a:solidFill>
                          <a:latin typeface="Calibri"/>
                          <a:ea typeface="+mn-ea"/>
                          <a:cs typeface="+mn-cs"/>
                        </a:rPr>
                        <a:t>21.8</a:t>
                      </a:r>
                      <a:r>
                        <a:rPr lang="en-US" sz="2000" b="1"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1"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latin typeface="Calibri" pitchFamily="34" charset="0"/>
                          <a:cs typeface="B Koodak" pitchFamily="2" charset="-78"/>
                        </a:rPr>
                        <a:t>کلاس 4</a:t>
                      </a:r>
                      <a:endParaRPr lang="en-US" sz="1800" b="0" dirty="0" smtClean="0">
                        <a:solidFill>
                          <a:schemeClr val="tx1"/>
                        </a:solidFill>
                        <a:latin typeface="Calibri" pitchFamily="34" charset="0"/>
                        <a:cs typeface="B Koodak" pitchFamily="2" charset="-78"/>
                      </a:endParaRPr>
                    </a:p>
                  </a:txBody>
                  <a:tcPr anchor="ct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4</a:t>
                      </a:r>
                    </a:p>
                  </a:txBody>
                  <a:tcPr marL="9525" marR="9525" marT="9525" marB="0" anchor="ctr">
                    <a:solidFill>
                      <a:srgbClr val="FFF3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4.9</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solidFill>
                      <a:srgbClr val="FFF3FF"/>
                    </a:solidFill>
                  </a:tcPr>
                </a:tc>
                <a:tc>
                  <a:txBody>
                    <a:bodyPr/>
                    <a:lstStyle/>
                    <a:p>
                      <a:pPr algn="ctr" fontAlgn="b"/>
                      <a:r>
                        <a:rPr lang="en-US" sz="2000" b="0" i="0" u="none" strike="noStrike" kern="1200" dirty="0">
                          <a:solidFill>
                            <a:srgbClr val="000000"/>
                          </a:solidFill>
                          <a:latin typeface="Calibri"/>
                          <a:ea typeface="+mn-ea"/>
                          <a:cs typeface="+mn-cs"/>
                        </a:rPr>
                        <a:t>4</a:t>
                      </a:r>
                    </a:p>
                  </a:txBody>
                  <a:tcPr marL="9525" marR="9525" marT="9525" marB="0" anchor="ctr"/>
                </a:tc>
                <a:tc>
                  <a:txBody>
                    <a:bodyPr/>
                    <a:lstStyle/>
                    <a:p>
                      <a:pPr algn="ctr" fontAlgn="b"/>
                      <a:r>
                        <a:rPr lang="en-US" sz="2000" b="0" i="0" u="none" strike="noStrike" kern="1200" dirty="0" smtClean="0">
                          <a:solidFill>
                            <a:srgbClr val="000000"/>
                          </a:solidFill>
                          <a:latin typeface="Calibri"/>
                          <a:ea typeface="+mn-ea"/>
                          <a:cs typeface="+mn-cs"/>
                        </a:rPr>
                        <a:t>4.6</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latin typeface="Calibri" pitchFamily="34" charset="0"/>
                          <a:cs typeface="B Koodak" pitchFamily="2" charset="-78"/>
                        </a:rPr>
                        <a:t>کلاس 5</a:t>
                      </a:r>
                      <a:endParaRPr lang="en-US" sz="1800" b="0" dirty="0" smtClean="0">
                        <a:solidFill>
                          <a:schemeClr val="tx1"/>
                        </a:solidFill>
                        <a:latin typeface="Calibri" pitchFamily="34" charset="0"/>
                        <a:cs typeface="B Koodak" pitchFamily="2" charset="-78"/>
                      </a:endParaRPr>
                    </a:p>
                  </a:txBody>
                  <a:tcPr anchor="ct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0</a:t>
                      </a:r>
                    </a:p>
                  </a:txBody>
                  <a:tcPr marL="9525" marR="9525" marT="9525" marB="0" anchor="ctr">
                    <a:solidFill>
                      <a:srgbClr val="FFCC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0 %</a:t>
                      </a:r>
                      <a:endParaRPr lang="en-US" sz="2000" b="0" i="0" u="none" strike="noStrike" kern="1200" dirty="0">
                        <a:solidFill>
                          <a:srgbClr val="000000"/>
                        </a:solidFill>
                        <a:latin typeface="Calibri"/>
                        <a:ea typeface="+mn-ea"/>
                        <a:cs typeface="+mn-cs"/>
                      </a:endParaRPr>
                    </a:p>
                  </a:txBody>
                  <a:tcPr marL="9525" marR="9525" marT="9525" marB="0" anchor="ctr">
                    <a:solidFill>
                      <a:srgbClr val="FFCCFF"/>
                    </a:solidFill>
                  </a:tcPr>
                </a:tc>
                <a:tc>
                  <a:txBody>
                    <a:bodyPr/>
                    <a:lstStyle/>
                    <a:p>
                      <a:pPr algn="ctr" fontAlgn="b"/>
                      <a:r>
                        <a:rPr lang="en-US" sz="2000" b="0" i="0" u="none" strike="noStrike" kern="1200" dirty="0">
                          <a:solidFill>
                            <a:srgbClr val="000000"/>
                          </a:solidFill>
                          <a:latin typeface="Calibri"/>
                          <a:ea typeface="+mn-ea"/>
                          <a:cs typeface="+mn-cs"/>
                        </a:rPr>
                        <a:t>0</a:t>
                      </a:r>
                    </a:p>
                  </a:txBody>
                  <a:tcPr marL="9525" marR="9525" marT="9525" marB="0" anchor="ctr"/>
                </a:tc>
                <a:tc>
                  <a:txBody>
                    <a:bodyPr/>
                    <a:lstStyle/>
                    <a:p>
                      <a:pPr algn="ctr" fontAlgn="b"/>
                      <a:r>
                        <a:rPr lang="en-US" sz="2000" b="0" i="0" u="none" strike="noStrike" kern="1200" dirty="0" smtClean="0">
                          <a:solidFill>
                            <a:srgbClr val="000000"/>
                          </a:solidFill>
                          <a:latin typeface="Calibri"/>
                          <a:ea typeface="+mn-ea"/>
                          <a:cs typeface="+mn-cs"/>
                        </a:rPr>
                        <a:t>0 %</a:t>
                      </a:r>
                      <a:endParaRPr lang="en-US" sz="2000" b="0"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cs typeface="B Koodak" pitchFamily="2" charset="-78"/>
                        </a:rPr>
                        <a:t>کل</a:t>
                      </a:r>
                      <a:endParaRPr lang="en-US" sz="1800" b="0" dirty="0" smtClean="0">
                        <a:solidFill>
                          <a:schemeClr val="tx1"/>
                        </a:solidFill>
                        <a:cs typeface="B Koodak" pitchFamily="2" charset="-78"/>
                      </a:endParaRPr>
                    </a:p>
                  </a:txBody>
                  <a:tcPr anchor="ct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81</a:t>
                      </a:r>
                    </a:p>
                  </a:txBody>
                  <a:tcPr marL="9525" marR="9525" marT="9525" marB="0" anchor="ct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100</a:t>
                      </a:r>
                    </a:p>
                  </a:txBody>
                  <a:tcPr marL="9525" marR="9525" marT="9525" marB="0" anchor="ctr">
                    <a:solidFill>
                      <a:schemeClr val="bg1"/>
                    </a:solidFill>
                  </a:tcPr>
                </a:tc>
                <a:tc>
                  <a:txBody>
                    <a:bodyPr/>
                    <a:lstStyle/>
                    <a:p>
                      <a:pPr algn="ctr" fontAlgn="b"/>
                      <a:r>
                        <a:rPr lang="en-US" sz="2000" b="1" i="0" u="none" strike="noStrike" kern="1200" dirty="0">
                          <a:solidFill>
                            <a:srgbClr val="000000"/>
                          </a:solidFill>
                          <a:latin typeface="Calibri"/>
                          <a:ea typeface="+mn-ea"/>
                          <a:cs typeface="+mn-cs"/>
                        </a:rPr>
                        <a:t>87</a:t>
                      </a:r>
                    </a:p>
                  </a:txBody>
                  <a:tcPr marL="9525" marR="9525" marT="9525" marB="0" anchor="ctr">
                    <a:solidFill>
                      <a:schemeClr val="bg1"/>
                    </a:solidFill>
                  </a:tcPr>
                </a:tc>
                <a:tc>
                  <a:txBody>
                    <a:bodyPr/>
                    <a:lstStyle/>
                    <a:p>
                      <a:pPr algn="ctr" fontAlgn="b"/>
                      <a:r>
                        <a:rPr lang="en-US" sz="2000" b="0" i="0" u="none" strike="noStrike" kern="1200" dirty="0">
                          <a:solidFill>
                            <a:srgbClr val="000000"/>
                          </a:solidFill>
                          <a:latin typeface="Calibri"/>
                          <a:ea typeface="+mn-ea"/>
                          <a:cs typeface="+mn-cs"/>
                        </a:rPr>
                        <a:t>100</a:t>
                      </a:r>
                    </a:p>
                  </a:txBody>
                  <a:tcPr marL="9525" marR="9525" marT="9525" marB="0" anchor="ctr">
                    <a:solidFill>
                      <a:schemeClr val="bg1"/>
                    </a:solidFill>
                  </a:tcPr>
                </a:tc>
              </a:tr>
            </a:tbl>
          </a:graphicData>
        </a:graphic>
      </p:graphicFrame>
      <p:sp>
        <p:nvSpPr>
          <p:cNvPr id="6" name="Freeform 5"/>
          <p:cNvSpPr/>
          <p:nvPr/>
        </p:nvSpPr>
        <p:spPr bwMode="auto">
          <a:xfrm rot="5400000" flipH="1">
            <a:off x="2590800" y="1591128"/>
            <a:ext cx="76200" cy="16002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7" name="Freeform 6"/>
          <p:cNvSpPr/>
          <p:nvPr/>
        </p:nvSpPr>
        <p:spPr bwMode="auto">
          <a:xfrm rot="5400000" flipH="1">
            <a:off x="4914900" y="1629228"/>
            <a:ext cx="76200" cy="15240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8" name="Freeform 7"/>
          <p:cNvSpPr/>
          <p:nvPr/>
        </p:nvSpPr>
        <p:spPr bwMode="auto">
          <a:xfrm rot="5400000" flipH="1">
            <a:off x="3657600" y="800100"/>
            <a:ext cx="152400" cy="21336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0"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کیفیت هم‌ترازی‌ها: مدل بازیابی  </a:t>
            </a:r>
            <a:r>
              <a:rPr lang="en-US"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Okapi</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12" name="Oval 54"/>
          <p:cNvSpPr>
            <a:spLocks noChangeArrowheads="1"/>
          </p:cNvSpPr>
          <p:nvPr/>
        </p:nvSpPr>
        <p:spPr bwMode="auto">
          <a:xfrm>
            <a:off x="1371600" y="2971800"/>
            <a:ext cx="1066800" cy="1447800"/>
          </a:xfrm>
          <a:prstGeom prst="ellipse">
            <a:avLst/>
          </a:prstGeom>
          <a:noFill/>
          <a:ln w="19050" algn="ctr">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bwMode="auto">
          <a:xfrm>
            <a:off x="1295400" y="1612900"/>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b="1" dirty="0" smtClean="0">
                <a:latin typeface="Calibri" pitchFamily="34" charset="0"/>
                <a:cs typeface="B Kamran" pitchFamily="2" charset="-78"/>
              </a:rPr>
              <a:t>اسناد</a:t>
            </a:r>
          </a:p>
          <a:p>
            <a:pPr algn="ctr"/>
            <a:r>
              <a:rPr lang="fa-IR" sz="2400" b="1" dirty="0" smtClean="0">
                <a:latin typeface="Calibri" pitchFamily="34" charset="0"/>
                <a:cs typeface="B Kamran" pitchFamily="2" charset="-78"/>
              </a:rPr>
              <a:t>مبدأ</a:t>
            </a:r>
            <a:endParaRPr lang="en-US" sz="2400" b="1" dirty="0" smtClean="0">
              <a:latin typeface="Calibri" pitchFamily="34" charset="0"/>
              <a:cs typeface="B Kamran" pitchFamily="2" charset="-78"/>
            </a:endParaRPr>
          </a:p>
        </p:txBody>
      </p:sp>
      <p:sp>
        <p:nvSpPr>
          <p:cNvPr id="5" name="Flowchart: Magnetic Disk 4"/>
          <p:cNvSpPr/>
          <p:nvPr/>
        </p:nvSpPr>
        <p:spPr bwMode="auto">
          <a:xfrm>
            <a:off x="1295400" y="5041900"/>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b="1" dirty="0" smtClean="0">
                <a:latin typeface="Calibri" pitchFamily="34" charset="0"/>
                <a:cs typeface="B Kamran" pitchFamily="2" charset="-78"/>
              </a:rPr>
              <a:t>اسناد</a:t>
            </a:r>
          </a:p>
          <a:p>
            <a:pPr algn="ctr"/>
            <a:r>
              <a:rPr lang="fa-IR" sz="2400" b="1" dirty="0" smtClean="0">
                <a:latin typeface="Calibri" pitchFamily="34" charset="0"/>
                <a:cs typeface="B Kamran" pitchFamily="2" charset="-78"/>
              </a:rPr>
              <a:t>مقصد</a:t>
            </a:r>
            <a:endParaRPr lang="en-US" sz="2400" b="1" dirty="0" smtClean="0">
              <a:latin typeface="Calibri" pitchFamily="34" charset="0"/>
              <a:cs typeface="B Kamran" pitchFamily="2" charset="-78"/>
            </a:endParaRPr>
          </a:p>
          <a:p>
            <a:pPr marL="0" marR="0" indent="0" defTabSz="914400" latinLnBrk="0">
              <a:lnSpc>
                <a:spcPct val="100000"/>
              </a:lnSpc>
              <a:buClrTx/>
              <a:buSzTx/>
              <a:buFontTx/>
              <a:buNone/>
              <a:tabLst/>
            </a:pPr>
            <a:endParaRPr lang="en-US" sz="2000" dirty="0" smtClean="0">
              <a:solidFill>
                <a:schemeClr val="tx1"/>
              </a:solidFill>
              <a:latin typeface="Calibri" pitchFamily="34" charset="0"/>
            </a:endParaRPr>
          </a:p>
        </p:txBody>
      </p:sp>
      <p:sp>
        <p:nvSpPr>
          <p:cNvPr id="6" name="Oval 5"/>
          <p:cNvSpPr/>
          <p:nvPr/>
        </p:nvSpPr>
        <p:spPr bwMode="auto">
          <a:xfrm>
            <a:off x="6096000" y="3670301"/>
            <a:ext cx="19812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rtl="1">
              <a:lnSpc>
                <a:spcPct val="150000"/>
              </a:lnSpc>
            </a:pPr>
            <a:r>
              <a:rPr lang="fa-IR" sz="2800" dirty="0" smtClean="0">
                <a:solidFill>
                  <a:schemeClr val="tx1"/>
                </a:solidFill>
                <a:latin typeface="XB Zar" pitchFamily="2" charset="-78"/>
                <a:cs typeface="XB Zar" pitchFamily="2" charset="-78"/>
              </a:rPr>
              <a:t>هم‌ترازی</a:t>
            </a:r>
            <a:endParaRPr lang="en-US" sz="2400" dirty="0" smtClean="0">
              <a:solidFill>
                <a:schemeClr val="tx1"/>
              </a:solidFill>
              <a:latin typeface="XB Zar" pitchFamily="2" charset="-78"/>
              <a:cs typeface="XB Zar" pitchFamily="2" charset="-78"/>
            </a:endParaRPr>
          </a:p>
        </p:txBody>
      </p:sp>
      <p:cxnSp>
        <p:nvCxnSpPr>
          <p:cNvPr id="7" name="Elbow Connector 28"/>
          <p:cNvCxnSpPr>
            <a:stCxn id="4" idx="4"/>
            <a:endCxn id="6" idx="0"/>
          </p:cNvCxnSpPr>
          <p:nvPr/>
        </p:nvCxnSpPr>
        <p:spPr bwMode="auto">
          <a:xfrm>
            <a:off x="2374900" y="2184400"/>
            <a:ext cx="4711700" cy="1485901"/>
          </a:xfrm>
          <a:prstGeom prst="bentConnector2">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8" name="Elbow Connector 48"/>
          <p:cNvCxnSpPr>
            <a:stCxn id="5" idx="4"/>
            <a:endCxn id="6" idx="4"/>
          </p:cNvCxnSpPr>
          <p:nvPr/>
        </p:nvCxnSpPr>
        <p:spPr bwMode="auto">
          <a:xfrm flipV="1">
            <a:off x="2374900" y="4432301"/>
            <a:ext cx="4711700" cy="1181099"/>
          </a:xfrm>
          <a:prstGeom prst="bentConnector2">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9" name="Picture 2" descr="D:\Huma\University\Seminar\presentation_1\images\logo-bbc.jpg"/>
          <p:cNvPicPr>
            <a:picLocks noChangeAspect="1" noChangeArrowheads="1"/>
          </p:cNvPicPr>
          <p:nvPr/>
        </p:nvPicPr>
        <p:blipFill>
          <a:blip r:embed="rId3" cstate="print"/>
          <a:srcRect/>
          <a:stretch>
            <a:fillRect/>
          </a:stretch>
        </p:blipFill>
        <p:spPr bwMode="auto">
          <a:xfrm>
            <a:off x="1295400" y="2908300"/>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 descr="D:\Huma\University\Seminar\presentation_1\images\hamshahri_logo.gif"/>
          <p:cNvPicPr>
            <a:picLocks noChangeAspect="1" noChangeArrowheads="1"/>
          </p:cNvPicPr>
          <p:nvPr/>
        </p:nvPicPr>
        <p:blipFill>
          <a:blip r:embed="rId4" cstate="print"/>
          <a:srcRect/>
          <a:stretch>
            <a:fillRect/>
          </a:stretch>
        </p:blipFill>
        <p:spPr bwMode="auto">
          <a:xfrm>
            <a:off x="762000" y="45847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3505200" y="1701800"/>
            <a:ext cx="1168910" cy="461665"/>
          </a:xfrm>
          <a:prstGeom prst="rect">
            <a:avLst/>
          </a:prstGeom>
        </p:spPr>
        <p:txBody>
          <a:bodyPr wrap="none">
            <a:spAutoFit/>
          </a:bodyPr>
          <a:lstStyle/>
          <a:p>
            <a:r>
              <a:rPr lang="fa-IR" sz="2400" b="1" dirty="0" smtClean="0">
                <a:solidFill>
                  <a:schemeClr val="tx1">
                    <a:lumMod val="95000"/>
                    <a:lumOff val="5000"/>
                  </a:schemeClr>
                </a:solidFill>
                <a:latin typeface="Times New Roman"/>
                <a:ea typeface="Times New Roman"/>
                <a:cs typeface="B Traffic" pitchFamily="2" charset="-78"/>
              </a:rPr>
              <a:t>53</a:t>
            </a:r>
            <a:r>
              <a:rPr lang="en-US" sz="2400" b="1" dirty="0" smtClean="0">
                <a:solidFill>
                  <a:schemeClr val="tx1">
                    <a:lumMod val="95000"/>
                    <a:lumOff val="5000"/>
                  </a:schemeClr>
                </a:solidFill>
                <a:latin typeface="Times New Roman"/>
                <a:ea typeface="Times New Roman"/>
                <a:cs typeface="B Traffic" pitchFamily="2" charset="-78"/>
              </a:rPr>
              <a:t>,</a:t>
            </a:r>
            <a:r>
              <a:rPr lang="fa-IR" sz="2400" b="1" dirty="0" smtClean="0">
                <a:solidFill>
                  <a:schemeClr val="tx1">
                    <a:lumMod val="95000"/>
                    <a:lumOff val="5000"/>
                  </a:schemeClr>
                </a:solidFill>
                <a:latin typeface="Times New Roman"/>
                <a:ea typeface="Times New Roman"/>
                <a:cs typeface="B Traffic" pitchFamily="2" charset="-78"/>
              </a:rPr>
              <a:t>697</a:t>
            </a:r>
            <a:endParaRPr lang="en-US" sz="2400" dirty="0">
              <a:solidFill>
                <a:schemeClr val="tx1">
                  <a:lumMod val="95000"/>
                  <a:lumOff val="5000"/>
                </a:schemeClr>
              </a:solidFill>
            </a:endParaRPr>
          </a:p>
        </p:txBody>
      </p:sp>
      <p:sp>
        <p:nvSpPr>
          <p:cNvPr id="1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خصوصیات پیکره تطبیقی ساخته شده </a:t>
            </a:r>
            <a:r>
              <a:rPr lang="fa-IR"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a:t>
            </a:r>
            <a:r>
              <a:rPr lang="en-US"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UTPECC</a:t>
            </a:r>
            <a:r>
              <a:rPr lang="fa-IR"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16" name="Rectangle 15"/>
          <p:cNvSpPr/>
          <p:nvPr/>
        </p:nvSpPr>
        <p:spPr>
          <a:xfrm>
            <a:off x="3733800" y="5130800"/>
            <a:ext cx="1005403" cy="461665"/>
          </a:xfrm>
          <a:prstGeom prst="rect">
            <a:avLst/>
          </a:prstGeom>
        </p:spPr>
        <p:txBody>
          <a:bodyPr wrap="none">
            <a:spAutoFit/>
          </a:bodyPr>
          <a:lstStyle/>
          <a:p>
            <a:r>
              <a:rPr lang="fa-IR" sz="2400" b="1" dirty="0" smtClean="0">
                <a:solidFill>
                  <a:schemeClr val="tx1">
                    <a:lumMod val="95000"/>
                    <a:lumOff val="5000"/>
                  </a:schemeClr>
                </a:solidFill>
                <a:latin typeface="Times New Roman"/>
                <a:ea typeface="Times New Roman"/>
                <a:cs typeface="B Traffic" pitchFamily="2" charset="-78"/>
              </a:rPr>
              <a:t>191</a:t>
            </a:r>
            <a:r>
              <a:rPr lang="en-US" sz="2400" b="1" dirty="0" smtClean="0">
                <a:solidFill>
                  <a:schemeClr val="tx1">
                    <a:lumMod val="95000"/>
                    <a:lumOff val="5000"/>
                  </a:schemeClr>
                </a:solidFill>
                <a:latin typeface="Times New Roman"/>
                <a:ea typeface="Times New Roman"/>
                <a:cs typeface="B Traffic" pitchFamily="2" charset="-78"/>
              </a:rPr>
              <a:t>,</a:t>
            </a:r>
            <a:r>
              <a:rPr lang="fa-IR" sz="2400" b="1" dirty="0" smtClean="0">
                <a:solidFill>
                  <a:schemeClr val="tx1">
                    <a:lumMod val="95000"/>
                    <a:lumOff val="5000"/>
                  </a:schemeClr>
                </a:solidFill>
                <a:latin typeface="Times New Roman"/>
                <a:ea typeface="Times New Roman"/>
                <a:cs typeface="B Traffic" pitchFamily="2" charset="-78"/>
              </a:rPr>
              <a:t>440</a:t>
            </a:r>
            <a:endParaRPr lang="en-US" sz="2400" dirty="0">
              <a:solidFill>
                <a:schemeClr val="tx1">
                  <a:lumMod val="95000"/>
                  <a:lumOff val="5000"/>
                </a:schemeClr>
              </a:solidFill>
            </a:endParaRPr>
          </a:p>
        </p:txBody>
      </p:sp>
      <p:sp>
        <p:nvSpPr>
          <p:cNvPr id="17" name="Rectangle 16"/>
          <p:cNvSpPr/>
          <p:nvPr/>
        </p:nvSpPr>
        <p:spPr>
          <a:xfrm>
            <a:off x="7239000" y="3225800"/>
            <a:ext cx="1011815" cy="461665"/>
          </a:xfrm>
          <a:prstGeom prst="rect">
            <a:avLst/>
          </a:prstGeom>
        </p:spPr>
        <p:txBody>
          <a:bodyPr wrap="none">
            <a:spAutoFit/>
          </a:bodyPr>
          <a:lstStyle/>
          <a:p>
            <a:r>
              <a:rPr lang="fa-IR" sz="2400" b="1" dirty="0" smtClean="0">
                <a:solidFill>
                  <a:schemeClr val="tx1">
                    <a:lumMod val="95000"/>
                    <a:lumOff val="5000"/>
                  </a:schemeClr>
                </a:solidFill>
                <a:latin typeface="Times New Roman"/>
                <a:ea typeface="Times New Roman"/>
                <a:cs typeface="B Traffic" pitchFamily="2" charset="-78"/>
              </a:rPr>
              <a:t>10</a:t>
            </a:r>
            <a:r>
              <a:rPr lang="en-US" sz="2400" b="1" dirty="0" smtClean="0">
                <a:solidFill>
                  <a:schemeClr val="tx1">
                    <a:lumMod val="95000"/>
                    <a:lumOff val="5000"/>
                  </a:schemeClr>
                </a:solidFill>
                <a:latin typeface="Times New Roman"/>
                <a:ea typeface="Times New Roman"/>
                <a:cs typeface="B Traffic" pitchFamily="2" charset="-78"/>
              </a:rPr>
              <a:t>,</a:t>
            </a:r>
            <a:r>
              <a:rPr lang="fa-IR" sz="2400" b="1" dirty="0" smtClean="0">
                <a:solidFill>
                  <a:schemeClr val="tx1">
                    <a:lumMod val="95000"/>
                    <a:lumOff val="5000"/>
                  </a:schemeClr>
                </a:solidFill>
                <a:latin typeface="Times New Roman"/>
                <a:ea typeface="Times New Roman"/>
                <a:cs typeface="B Traffic" pitchFamily="2" charset="-78"/>
              </a:rPr>
              <a:t>365</a:t>
            </a:r>
            <a:endParaRPr lang="en-US" sz="2400"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066800"/>
            <a:ext cx="8382000" cy="5467651"/>
          </a:xfrm>
        </p:spPr>
        <p:txBody>
          <a:bodyPr>
            <a:scene3d>
              <a:camera prst="orthographicFront"/>
              <a:lightRig rig="threePt" dir="t"/>
            </a:scene3d>
            <a:sp3d extrusionH="57150">
              <a:bevelT w="38100" h="38100"/>
            </a:sp3d>
          </a:bodyPr>
          <a:lstStyle/>
          <a:p>
            <a:pPr algn="r" rtl="1">
              <a:lnSpc>
                <a:spcPct val="150000"/>
              </a:lnSpc>
            </a:pPr>
            <a:r>
              <a:rPr lang="fa-IR" sz="2400" b="1" dirty="0" smtClean="0">
                <a:solidFill>
                  <a:schemeClr val="tx2">
                    <a:lumMod val="50000"/>
                  </a:schemeClr>
                </a:solidFill>
                <a:latin typeface="XB Zar" pitchFamily="2" charset="-78"/>
                <a:cs typeface="XB Zar" pitchFamily="2" charset="-78"/>
              </a:rPr>
              <a:t>مقدمه</a:t>
            </a:r>
          </a:p>
          <a:p>
            <a:pPr algn="r" rtl="1">
              <a:lnSpc>
                <a:spcPct val="150000"/>
              </a:lnSpc>
            </a:pPr>
            <a:r>
              <a:rPr lang="fa-IR" sz="2400" b="1" dirty="0" smtClean="0">
                <a:solidFill>
                  <a:schemeClr val="tx2">
                    <a:lumMod val="50000"/>
                  </a:schemeClr>
                </a:solidFill>
                <a:latin typeface="XB Zar" pitchFamily="2" charset="-78"/>
                <a:cs typeface="XB Zar" pitchFamily="2" charset="-78"/>
              </a:rPr>
              <a:t>ساخت پیکره تطبیقی فارسی-انگلیسی</a:t>
            </a:r>
          </a:p>
          <a:p>
            <a:pPr algn="r" rtl="1">
              <a:lnSpc>
                <a:spcPct val="150000"/>
              </a:lnSpc>
            </a:pPr>
            <a:r>
              <a:rPr lang="fa-IR" sz="2400" b="1" dirty="0" smtClean="0">
                <a:solidFill>
                  <a:schemeClr val="tx2">
                    <a:lumMod val="50000"/>
                  </a:schemeClr>
                </a:solidFill>
                <a:latin typeface="XB Zar" pitchFamily="2" charset="-78"/>
                <a:cs typeface="XB Zar" pitchFamily="2" charset="-78"/>
              </a:rPr>
              <a:t>بازیابی اطلاعات بین زبانی با استفاده از پیکره‌های تطبیقی</a:t>
            </a:r>
            <a:endParaRPr lang="en-US" sz="2400" b="1" dirty="0" smtClean="0">
              <a:solidFill>
                <a:schemeClr val="tx2">
                  <a:lumMod val="50000"/>
                </a:schemeClr>
              </a:solidFill>
              <a:latin typeface="XB Zar" pitchFamily="2" charset="-78"/>
              <a:cs typeface="XB Zar" pitchFamily="2" charset="-78"/>
            </a:endParaRPr>
          </a:p>
          <a:p>
            <a:pPr algn="r" rtl="1">
              <a:lnSpc>
                <a:spcPct val="150000"/>
              </a:lnSpc>
            </a:pPr>
            <a:endParaRPr lang="en-US"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مدل شبکه وابستگی اصطلاحات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بررسی صحّت ترجمه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استخراج ترجمه عبارات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استفاده از واژه‌نامه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گسترش پرس‌وجو</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en-US" sz="700" b="1" dirty="0" smtClean="0">
              <a:solidFill>
                <a:schemeClr val="tx2">
                  <a:lumMod val="50000"/>
                </a:schemeClr>
              </a:solidFill>
              <a:latin typeface="XB Zar" pitchFamily="2" charset="-78"/>
              <a:cs typeface="XB Zar" pitchFamily="2" charset="-78"/>
            </a:endParaRPr>
          </a:p>
          <a:p>
            <a:pPr lvl="1" algn="r" rtl="1">
              <a:lnSpc>
                <a:spcPct val="100000"/>
              </a:lnSpc>
            </a:pPr>
            <a:endParaRPr lang="fa-IR" sz="200" b="1" dirty="0" smtClean="0">
              <a:solidFill>
                <a:schemeClr val="tx2">
                  <a:lumMod val="50000"/>
                </a:schemeClr>
              </a:solidFill>
              <a:latin typeface="XB Zar" pitchFamily="2" charset="-78"/>
              <a:cs typeface="XB Zar" pitchFamily="2" charset="-78"/>
            </a:endParaRPr>
          </a:p>
          <a:p>
            <a:pPr algn="r" rtl="1">
              <a:lnSpc>
                <a:spcPct val="100000"/>
              </a:lnSpc>
            </a:pPr>
            <a:r>
              <a:rPr lang="fa-IR" sz="2400" b="1" dirty="0" smtClean="0">
                <a:solidFill>
                  <a:schemeClr val="tx2">
                    <a:lumMod val="50000"/>
                  </a:schemeClr>
                </a:solidFill>
                <a:latin typeface="XB Zar" pitchFamily="2" charset="-78"/>
                <a:cs typeface="XB Zar" pitchFamily="2" charset="-78"/>
              </a:rPr>
              <a:t>استفاده از پیکره ‌‌</a:t>
            </a:r>
            <a:r>
              <a:rPr lang="en-US" sz="2400" b="1" dirty="0" smtClean="0">
                <a:solidFill>
                  <a:schemeClr val="tx2">
                    <a:lumMod val="50000"/>
                  </a:schemeClr>
                </a:solidFill>
                <a:latin typeface="XB Zar" pitchFamily="2" charset="-78"/>
                <a:cs typeface="XB Zar" pitchFamily="2" charset="-78"/>
              </a:rPr>
              <a:t>INFILE</a:t>
            </a:r>
          </a:p>
          <a:p>
            <a:pPr algn="r" rtl="1">
              <a:lnSpc>
                <a:spcPct val="150000"/>
              </a:lnSpc>
            </a:pPr>
            <a:endParaRPr lang="en-US" sz="2000" b="1" dirty="0">
              <a:solidFill>
                <a:schemeClr val="tx2">
                  <a:lumMod val="50000"/>
                </a:schemeClr>
              </a:solidFill>
              <a:latin typeface="XB Zar" pitchFamily="2" charset="-78"/>
              <a:cs typeface="XB Zar" pitchFamily="2" charset="-78"/>
            </a:endParaRPr>
          </a:p>
        </p:txBody>
      </p:sp>
      <p:sp>
        <p:nvSpPr>
          <p:cNvPr id="8" name="Title 3"/>
          <p:cNvSpPr txBox="1">
            <a:spLocks/>
          </p:cNvSpPr>
          <p:nvPr/>
        </p:nvSpPr>
        <p:spPr>
          <a:xfrm>
            <a:off x="533400" y="152400"/>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فهرست مطالب</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4" name="Rectangle 3"/>
          <p:cNvSpPr/>
          <p:nvPr/>
        </p:nvSpPr>
        <p:spPr bwMode="auto">
          <a:xfrm>
            <a:off x="0" y="3429000"/>
            <a:ext cx="9144000" cy="32766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657600" y="3594100"/>
            <a:ext cx="19304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r>
              <a:rPr lang="fa-IR" sz="2000" dirty="0" smtClean="0">
                <a:solidFill>
                  <a:schemeClr val="tx1"/>
                </a:solidFill>
                <a:latin typeface="Calibri" pitchFamily="34" charset="0"/>
                <a:cs typeface="B Koodak" pitchFamily="2" charset="-78"/>
              </a:rPr>
              <a:t>(2)</a:t>
            </a:r>
          </a:p>
          <a:p>
            <a:pPr marL="0" marR="0" indent="0" algn="ctr" defTabSz="914400" latinLnBrk="0">
              <a:lnSpc>
                <a:spcPct val="100000"/>
              </a:lnSpc>
              <a:buClrTx/>
              <a:buSzTx/>
              <a:buFontTx/>
              <a:buNone/>
              <a:tabLst/>
            </a:pPr>
            <a:r>
              <a:rPr lang="fa-IR" sz="2000" dirty="0" smtClean="0">
                <a:solidFill>
                  <a:schemeClr val="tx1"/>
                </a:solidFill>
                <a:latin typeface="XB Niloofar" pitchFamily="2" charset="-78"/>
                <a:cs typeface="B Koodak" pitchFamily="2" charset="-78"/>
              </a:rPr>
              <a:t>ساخت پرس‌وجو</a:t>
            </a:r>
            <a:endParaRPr lang="en-US" sz="2000" dirty="0" smtClean="0">
              <a:solidFill>
                <a:schemeClr val="tx1"/>
              </a:solidFill>
              <a:latin typeface="XB Niloofar" pitchFamily="2" charset="-78"/>
              <a:cs typeface="B Koodak" pitchFamily="2" charset="-78"/>
            </a:endParaRPr>
          </a:p>
          <a:p>
            <a:pPr marL="0" marR="0" indent="0" algn="ctr" defTabSz="914400" latinLnBrk="0">
              <a:lnSpc>
                <a:spcPct val="100000"/>
              </a:lnSpc>
              <a:buClrTx/>
              <a:buSzTx/>
              <a:buFontTx/>
              <a:buNone/>
              <a:tabLst/>
            </a:pPr>
            <a:r>
              <a:rPr lang="fa-IR" sz="2000" dirty="0" smtClean="0">
                <a:solidFill>
                  <a:schemeClr val="tx1"/>
                </a:solidFill>
                <a:latin typeface="XB Niloofar" pitchFamily="2" charset="-78"/>
                <a:cs typeface="B Koodak" pitchFamily="2" charset="-78"/>
              </a:rPr>
              <a:t> در فارسی</a:t>
            </a:r>
            <a:endParaRPr lang="en-US" sz="2000" dirty="0" smtClean="0">
              <a:solidFill>
                <a:schemeClr val="tx1"/>
              </a:solidFill>
              <a:latin typeface="XB Niloofar" pitchFamily="2" charset="-78"/>
              <a:cs typeface="B Koodak" pitchFamily="2" charset="-78"/>
            </a:endParaRPr>
          </a:p>
        </p:txBody>
      </p:sp>
      <p:sp>
        <p:nvSpPr>
          <p:cNvPr id="8" name="Rectangle 7"/>
          <p:cNvSpPr/>
          <p:nvPr/>
        </p:nvSpPr>
        <p:spPr bwMode="auto">
          <a:xfrm>
            <a:off x="6413500" y="3594100"/>
            <a:ext cx="17526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dirty="0" smtClean="0">
                <a:solidFill>
                  <a:schemeClr val="tx1"/>
                </a:solidFill>
                <a:latin typeface="Calibri" pitchFamily="34" charset="0"/>
                <a:cs typeface="B Koodak" pitchFamily="2" charset="-78"/>
              </a:rPr>
              <a:t>(3)</a:t>
            </a:r>
            <a:endParaRPr lang="en-US" sz="2000" dirty="0" smtClean="0">
              <a:solidFill>
                <a:schemeClr val="tx1"/>
              </a:solidFill>
              <a:latin typeface="Calibri" pitchFamily="34" charset="0"/>
              <a:cs typeface="B Koodak" pitchFamily="2" charset="-78"/>
            </a:endParaRPr>
          </a:p>
          <a:p>
            <a:pPr algn="ctr"/>
            <a:endParaRPr lang="fa-IR" sz="1000" dirty="0" smtClean="0">
              <a:solidFill>
                <a:schemeClr val="tx1"/>
              </a:solidFill>
              <a:latin typeface="Calibri" pitchFamily="34" charset="0"/>
              <a:cs typeface="B Koodak" pitchFamily="2" charset="-78"/>
            </a:endParaRPr>
          </a:p>
          <a:p>
            <a:pPr algn="ctr"/>
            <a:r>
              <a:rPr lang="fa-IR" sz="2000" dirty="0" smtClean="0">
                <a:solidFill>
                  <a:schemeClr val="tx1"/>
                </a:solidFill>
                <a:latin typeface="XB Niloofar" pitchFamily="2" charset="-78"/>
                <a:cs typeface="B Koodak" pitchFamily="2" charset="-78"/>
              </a:rPr>
              <a:t>رتبه‌بندی اسناد</a:t>
            </a:r>
            <a:endParaRPr lang="en-US" sz="2000" b="1" dirty="0" smtClean="0">
              <a:solidFill>
                <a:schemeClr val="tx1"/>
              </a:solidFill>
              <a:latin typeface="XB Niloofar" pitchFamily="2" charset="-78"/>
              <a:cs typeface="B Koodak" pitchFamily="2" charset="-78"/>
            </a:endParaRPr>
          </a:p>
        </p:txBody>
      </p:sp>
      <p:sp>
        <p:nvSpPr>
          <p:cNvPr id="9" name="Oval 8"/>
          <p:cNvSpPr/>
          <p:nvPr/>
        </p:nvSpPr>
        <p:spPr bwMode="auto">
          <a:xfrm>
            <a:off x="4343400" y="1905000"/>
            <a:ext cx="1828800" cy="10287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a-IR" sz="2000" dirty="0" smtClean="0">
                <a:solidFill>
                  <a:schemeClr val="tx1"/>
                </a:solidFill>
                <a:latin typeface="Verdana" pitchFamily="112" charset="0"/>
                <a:cs typeface="B Koodak" pitchFamily="2" charset="-78"/>
              </a:rPr>
              <a:t>پرس‌وجوی انگلیسی</a:t>
            </a:r>
            <a:endParaRPr lang="en-US" sz="2000" dirty="0" smtClean="0">
              <a:solidFill>
                <a:schemeClr val="tx1"/>
              </a:solidFill>
              <a:latin typeface="Verdana" pitchFamily="112" charset="0"/>
              <a:cs typeface="B Koodak" pitchFamily="2" charset="-78"/>
            </a:endParaRPr>
          </a:p>
        </p:txBody>
      </p:sp>
      <p:sp>
        <p:nvSpPr>
          <p:cNvPr id="10" name="Oval 9"/>
          <p:cNvSpPr/>
          <p:nvPr/>
        </p:nvSpPr>
        <p:spPr bwMode="auto">
          <a:xfrm>
            <a:off x="6400800" y="2209800"/>
            <a:ext cx="1752600" cy="11049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latinLnBrk="0">
              <a:buClrTx/>
              <a:buSzTx/>
              <a:buFontTx/>
              <a:buNone/>
              <a:tabLst/>
            </a:pPr>
            <a:r>
              <a:rPr lang="fa-IR" sz="2000" dirty="0" smtClean="0">
                <a:solidFill>
                  <a:schemeClr val="tx1"/>
                </a:solidFill>
                <a:latin typeface="Verdana" pitchFamily="112" charset="0"/>
                <a:cs typeface="B Koodak" pitchFamily="2" charset="-78"/>
              </a:rPr>
              <a:t>اسناد فارسی</a:t>
            </a:r>
            <a:endParaRPr lang="en-US" sz="2000" dirty="0" smtClean="0">
              <a:solidFill>
                <a:schemeClr val="tx1"/>
              </a:solidFill>
              <a:latin typeface="Verdana" pitchFamily="112" charset="0"/>
              <a:cs typeface="B Koodak" pitchFamily="2" charset="-78"/>
            </a:endParaRPr>
          </a:p>
        </p:txBody>
      </p:sp>
      <p:cxnSp>
        <p:nvCxnSpPr>
          <p:cNvPr id="11" name="Straight Arrow Connector 10"/>
          <p:cNvCxnSpPr>
            <a:stCxn id="5" idx="3"/>
            <a:endCxn id="7" idx="1"/>
          </p:cNvCxnSpPr>
          <p:nvPr/>
        </p:nvCxnSpPr>
        <p:spPr bwMode="auto">
          <a:xfrm>
            <a:off x="2768600" y="4241800"/>
            <a:ext cx="88900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7" idx="3"/>
            <a:endCxn id="8" idx="1"/>
          </p:cNvCxnSpPr>
          <p:nvPr/>
        </p:nvCxnSpPr>
        <p:spPr bwMode="auto">
          <a:xfrm>
            <a:off x="5588000" y="4241800"/>
            <a:ext cx="82550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stCxn id="9" idx="4"/>
            <a:endCxn id="7" idx="0"/>
          </p:cNvCxnSpPr>
          <p:nvPr/>
        </p:nvCxnSpPr>
        <p:spPr bwMode="auto">
          <a:xfrm rot="5400000">
            <a:off x="4610100" y="2946400"/>
            <a:ext cx="660400" cy="6350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10" idx="4"/>
            <a:endCxn id="8" idx="0"/>
          </p:cNvCxnSpPr>
          <p:nvPr/>
        </p:nvCxnSpPr>
        <p:spPr bwMode="auto">
          <a:xfrm rot="16200000" flipH="1">
            <a:off x="7143750" y="3448050"/>
            <a:ext cx="279400" cy="127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7"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مراحل بازیابی اطلاعات بین زبانی</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74" name="Rectangle 73"/>
          <p:cNvSpPr/>
          <p:nvPr/>
        </p:nvSpPr>
        <p:spPr bwMode="auto">
          <a:xfrm>
            <a:off x="-152400" y="1219200"/>
            <a:ext cx="9067800" cy="4673600"/>
          </a:xfrm>
          <a:prstGeom prst="rect">
            <a:avLst/>
          </a:prstGeom>
          <a:solidFill>
            <a:srgbClr val="FFFFFF">
              <a:alpha val="8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4" name="Oval 3"/>
          <p:cNvSpPr/>
          <p:nvPr/>
        </p:nvSpPr>
        <p:spPr bwMode="auto">
          <a:xfrm>
            <a:off x="1981200" y="1905000"/>
            <a:ext cx="2057400" cy="12573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XB Niloofar" pitchFamily="2" charset="-78"/>
                <a:cs typeface="B Koodak" pitchFamily="2" charset="-78"/>
              </a:rPr>
              <a:t>اسناد هم‌تراز شده فارسی-انگلیسی</a:t>
            </a:r>
            <a:endParaRPr kumimoji="0" lang="en-US" sz="2000" b="0" i="0" u="none" strike="noStrike" cap="none" normalizeH="0" baseline="0" dirty="0" smtClean="0">
              <a:ln>
                <a:noFill/>
              </a:ln>
              <a:solidFill>
                <a:schemeClr val="tx1"/>
              </a:solidFill>
              <a:effectLst/>
              <a:latin typeface="XB Niloofar" pitchFamily="2" charset="-78"/>
              <a:cs typeface="B Koodak" pitchFamily="2" charset="-78"/>
            </a:endParaRPr>
          </a:p>
        </p:txBody>
      </p:sp>
      <p:sp>
        <p:nvSpPr>
          <p:cNvPr id="5" name="Rectangle 4"/>
          <p:cNvSpPr/>
          <p:nvPr/>
        </p:nvSpPr>
        <p:spPr bwMode="auto">
          <a:xfrm>
            <a:off x="914400" y="3594100"/>
            <a:ext cx="18542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r>
              <a:rPr lang="fa-IR" sz="2000" dirty="0" smtClean="0">
                <a:solidFill>
                  <a:schemeClr val="tx1"/>
                </a:solidFill>
                <a:latin typeface="Calibri" pitchFamily="34" charset="0"/>
                <a:cs typeface="B Koodak" pitchFamily="2" charset="-78"/>
              </a:rPr>
              <a:t>(1)</a:t>
            </a:r>
          </a:p>
          <a:p>
            <a:pPr marL="0" marR="0" indent="0" algn="ctr" defTabSz="914400" latinLnBrk="0">
              <a:lnSpc>
                <a:spcPct val="100000"/>
              </a:lnSpc>
              <a:buClrTx/>
              <a:buSzTx/>
              <a:buFontTx/>
              <a:buNone/>
              <a:tabLst/>
            </a:pPr>
            <a:endParaRPr lang="fa-IR" sz="800" dirty="0" smtClean="0">
              <a:solidFill>
                <a:schemeClr val="tx1"/>
              </a:solidFill>
              <a:latin typeface="Calibri" pitchFamily="34" charset="0"/>
              <a:cs typeface="B Koodak" pitchFamily="2" charset="-78"/>
            </a:endParaRPr>
          </a:p>
          <a:p>
            <a:pPr marL="0" marR="0" indent="0" algn="ctr" defTabSz="914400" latinLnBrk="0">
              <a:lnSpc>
                <a:spcPct val="100000"/>
              </a:lnSpc>
              <a:buClrTx/>
              <a:buSzTx/>
              <a:buFontTx/>
              <a:buNone/>
              <a:tabLst/>
            </a:pPr>
            <a:r>
              <a:rPr lang="fa-IR" sz="2000" dirty="0" smtClean="0">
                <a:solidFill>
                  <a:schemeClr val="tx1"/>
                </a:solidFill>
                <a:latin typeface="XB Niloofar" pitchFamily="2" charset="-78"/>
                <a:cs typeface="B Koodak" pitchFamily="2" charset="-78"/>
              </a:rPr>
              <a:t>استخراج دانش ترجمه اصطلاحات</a:t>
            </a:r>
            <a:endParaRPr lang="en-US" sz="2000" dirty="0" smtClean="0">
              <a:solidFill>
                <a:schemeClr val="tx1"/>
              </a:solidFill>
              <a:latin typeface="XB Niloofar" pitchFamily="2" charset="-78"/>
              <a:cs typeface="B Koodak" pitchFamily="2" charset="-78"/>
            </a:endParaRPr>
          </a:p>
        </p:txBody>
      </p:sp>
      <p:cxnSp>
        <p:nvCxnSpPr>
          <p:cNvPr id="14" name="Straight Arrow Connector 13"/>
          <p:cNvCxnSpPr>
            <a:stCxn id="4" idx="4"/>
            <a:endCxn id="5" idx="0"/>
          </p:cNvCxnSpPr>
          <p:nvPr/>
        </p:nvCxnSpPr>
        <p:spPr bwMode="auto">
          <a:xfrm rot="5400000">
            <a:off x="2209800" y="2794000"/>
            <a:ext cx="431800" cy="11684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4" name="Oval 23"/>
          <p:cNvSpPr/>
          <p:nvPr/>
        </p:nvSpPr>
        <p:spPr bwMode="auto">
          <a:xfrm>
            <a:off x="228600" y="1524000"/>
            <a:ext cx="1828800" cy="10287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a-IR" sz="2000" dirty="0" smtClean="0">
                <a:solidFill>
                  <a:schemeClr val="tx1"/>
                </a:solidFill>
                <a:latin typeface="XB Niloofar" pitchFamily="2" charset="-78"/>
                <a:cs typeface="B Koodak" pitchFamily="2" charset="-78"/>
              </a:rPr>
              <a:t>اسناد فارسی و انگلیسی</a:t>
            </a:r>
            <a:endParaRPr lang="en-US" sz="2000" dirty="0" smtClean="0">
              <a:solidFill>
                <a:schemeClr val="tx1"/>
              </a:solidFill>
              <a:latin typeface="XB Niloofar" pitchFamily="2" charset="-78"/>
              <a:cs typeface="B Koodak" pitchFamily="2" charset="-78"/>
            </a:endParaRPr>
          </a:p>
        </p:txBody>
      </p:sp>
      <p:cxnSp>
        <p:nvCxnSpPr>
          <p:cNvPr id="25" name="Straight Arrow Connector 24"/>
          <p:cNvCxnSpPr>
            <a:stCxn id="24" idx="4"/>
            <a:endCxn id="5" idx="0"/>
          </p:cNvCxnSpPr>
          <p:nvPr/>
        </p:nvCxnSpPr>
        <p:spPr bwMode="auto">
          <a:xfrm rot="16200000" flipH="1">
            <a:off x="971550" y="2724150"/>
            <a:ext cx="1041400" cy="6985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981200"/>
            <a:ext cx="8382000" cy="914400"/>
          </a:xfrm>
        </p:spPr>
        <p:txBody>
          <a:bodyPr/>
          <a:lstStyle/>
          <a:p>
            <a:r>
              <a:rPr lang="en-US" sz="2400" dirty="0" smtClean="0">
                <a:latin typeface="Maiandra GD" pitchFamily="34" charset="0"/>
              </a:rPr>
              <a:t>“Focused web crawling in the acquisition of comparable corpora” [</a:t>
            </a:r>
            <a:r>
              <a:rPr lang="en-US" sz="2400" dirty="0" err="1" smtClean="0">
                <a:latin typeface="Maiandra GD" pitchFamily="34" charset="0"/>
              </a:rPr>
              <a:t>Talvensaari</a:t>
            </a:r>
            <a:r>
              <a:rPr lang="en-US" sz="2400" dirty="0" smtClean="0">
                <a:latin typeface="Maiandra GD" pitchFamily="34" charset="0"/>
              </a:rPr>
              <a:t> et.al, 2008]</a:t>
            </a:r>
            <a:endParaRPr lang="fa-IR" sz="2000" dirty="0" smtClean="0"/>
          </a:p>
          <a:p>
            <a:endParaRPr lang="en-US" sz="2000" dirty="0"/>
          </a:p>
        </p:txBody>
      </p:sp>
      <p:sp>
        <p:nvSpPr>
          <p:cNvPr id="4"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مرحله </a:t>
            </a:r>
            <a:r>
              <a:rPr lang="fa-IR" sz="3600" b="1" dirty="0" smtClean="0">
                <a:latin typeface="Maiandra GD" pitchFamily="34" charset="0"/>
                <a:cs typeface="B Nazanin" pitchFamily="2" charset="-78"/>
              </a:rPr>
              <a:t>1</a:t>
            </a: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 روش پایه استخراج دانش ترجمه </a:t>
            </a:r>
            <a:r>
              <a:rPr lang="fa-IR"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a:t>
            </a:r>
            <a:r>
              <a:rPr lang="en-US"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COCOT</a:t>
            </a:r>
            <a:r>
              <a:rPr lang="fa-IR"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9" name="Content Placeholder 6"/>
          <p:cNvSpPr txBox="1">
            <a:spLocks/>
          </p:cNvSpPr>
          <p:nvPr/>
        </p:nvSpPr>
        <p:spPr>
          <a:xfrm>
            <a:off x="381000" y="3124200"/>
            <a:ext cx="8458200" cy="553998"/>
          </a:xfrm>
          <a:prstGeom prst="rect">
            <a:avLst/>
          </a:prstGeom>
        </p:spPr>
        <p:txBody>
          <a:bodyPr vert="horz" wrap="square" lIns="0" tIns="0" rIns="0" bIns="0" rtlCol="0">
            <a:spAutoFit/>
          </a:bodyPr>
          <a:lstStyle/>
          <a:p>
            <a:pPr marL="396875" marR="0" lvl="0" indent="-396875" algn="r" defTabSz="914363" rtl="1" eaLnBrk="1" fontAlgn="auto" latinLnBrk="0" hangingPunct="1">
              <a:lnSpc>
                <a:spcPct val="150000"/>
              </a:lnSpc>
              <a:spcBef>
                <a:spcPct val="20000"/>
              </a:spcBef>
              <a:spcAft>
                <a:spcPts val="0"/>
              </a:spcAft>
              <a:buClrTx/>
              <a:buSzTx/>
              <a:buFontTx/>
              <a:buBlip>
                <a:blip r:embed="rId2"/>
              </a:buBlip>
              <a:tabLst/>
              <a:defRPr/>
            </a:pPr>
            <a:r>
              <a:rPr kumimoji="0" lang="fa-IR" sz="2400" b="0" i="0" u="none" strike="noStrike" kern="1200" cap="none" spc="0" normalizeH="0" baseline="0" noProof="0" dirty="0" smtClean="0">
                <a:ln>
                  <a:noFill/>
                </a:ln>
                <a:solidFill>
                  <a:schemeClr val="tx1"/>
                </a:solidFill>
                <a:effectLst/>
                <a:uLnTx/>
                <a:uFillTx/>
                <a:latin typeface="XB Zar" pitchFamily="2" charset="-78"/>
                <a:ea typeface="+mn-ea"/>
                <a:cs typeface="XB Zar" pitchFamily="2" charset="-78"/>
              </a:rPr>
              <a:t>ایده اصلی: استفاده از رخداد همزمان کلمات در هم‌ترازی‌ها</a:t>
            </a:r>
            <a:endParaRPr kumimoji="0" lang="en-US" sz="2400" b="0" i="0" u="none" strike="noStrike" kern="1200" cap="none" spc="0" normalizeH="0" baseline="0" noProof="0" dirty="0" smtClean="0">
              <a:ln>
                <a:noFill/>
              </a:ln>
              <a:solidFill>
                <a:schemeClr val="tx1"/>
              </a:solidFill>
              <a:effectLst/>
              <a:uLnTx/>
              <a:uFillTx/>
              <a:latin typeface="XB Zar" pitchFamily="2" charset="-78"/>
              <a:ea typeface="+mn-ea"/>
              <a:cs typeface="XB Zar" pitchFamily="2" charset="-7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304800"/>
          <a:ext cx="10210800" cy="2828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0" y="3733800"/>
          <a:ext cx="99822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4495800" y="2667000"/>
            <a:ext cx="533400" cy="3905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r>
              <a:rPr lang="fa-IR" sz="1800" b="1" dirty="0" smtClean="0">
                <a:latin typeface="Maiandra GD" pitchFamily="34" charset="0"/>
                <a:cs typeface="B Koodak" pitchFamily="2" charset="-78"/>
              </a:rPr>
              <a:t>سرطان</a:t>
            </a:r>
            <a:endParaRPr lang="en-US" sz="1800" b="1" dirty="0">
              <a:latin typeface="Maiandra GD" pitchFamily="34" charset="0"/>
              <a:cs typeface="B Koodak" pitchFamily="2" charset="-78"/>
            </a:endParaRPr>
          </a:p>
        </p:txBody>
      </p:sp>
      <p:graphicFrame>
        <p:nvGraphicFramePr>
          <p:cNvPr id="8" name="Table 7"/>
          <p:cNvGraphicFramePr>
            <a:graphicFrameLocks noGrp="1"/>
          </p:cNvGraphicFramePr>
          <p:nvPr/>
        </p:nvGraphicFramePr>
        <p:xfrm>
          <a:off x="1600200" y="2209800"/>
          <a:ext cx="4800601" cy="4390487"/>
        </p:xfrm>
        <a:graphic>
          <a:graphicData uri="http://schemas.openxmlformats.org/drawingml/2006/table">
            <a:tbl>
              <a:tblPr firstRow="1" bandRow="1">
                <a:tableStyleId>{00A15C55-8517-42AA-B614-E9B94910E393}</a:tableStyleId>
              </a:tblPr>
              <a:tblGrid>
                <a:gridCol w="1655380"/>
                <a:gridCol w="1655380"/>
                <a:gridCol w="1489841"/>
              </a:tblGrid>
              <a:tr h="533397">
                <a:tc>
                  <a:txBody>
                    <a:bodyPr/>
                    <a:lstStyle/>
                    <a:p>
                      <a:pPr algn="ctr"/>
                      <a:r>
                        <a:rPr lang="fa-IR" sz="2400" dirty="0" smtClean="0">
                          <a:solidFill>
                            <a:schemeClr val="tx1"/>
                          </a:solidFill>
                          <a:latin typeface="Maiandra GD" pitchFamily="34" charset="0"/>
                          <a:cs typeface="B Kamran" pitchFamily="2" charset="-78"/>
                        </a:rPr>
                        <a:t>امتیاز</a:t>
                      </a:r>
                      <a:endParaRPr lang="en-US" sz="2400" b="0" dirty="0">
                        <a:solidFill>
                          <a:schemeClr val="tx1"/>
                        </a:solidFill>
                        <a:latin typeface="Maiandra GD" pitchFamily="34" charset="0"/>
                        <a:cs typeface="B Kamran" pitchFamily="2" charset="-78"/>
                      </a:endParaRPr>
                    </a:p>
                  </a:txBody>
                  <a:tcPr anchor="ctr"/>
                </a:tc>
                <a:tc>
                  <a:txBody>
                    <a:bodyPr/>
                    <a:lstStyle/>
                    <a:p>
                      <a:pPr algn="ctr"/>
                      <a:r>
                        <a:rPr lang="fa-IR" sz="2400" dirty="0" smtClean="0">
                          <a:solidFill>
                            <a:schemeClr val="tx1"/>
                          </a:solidFill>
                          <a:latin typeface="Maiandra GD" pitchFamily="34" charset="0"/>
                          <a:cs typeface="B Kamran" pitchFamily="2" charset="-78"/>
                        </a:rPr>
                        <a:t>کلمه فارسی</a:t>
                      </a:r>
                      <a:endParaRPr lang="en-US" sz="2400" b="0" dirty="0">
                        <a:solidFill>
                          <a:schemeClr val="tx1"/>
                        </a:solidFill>
                        <a:latin typeface="Maiandra GD" pitchFamily="34" charset="0"/>
                        <a:cs typeface="B Kamran" pitchFamily="2" charset="-78"/>
                      </a:endParaRPr>
                    </a:p>
                  </a:txBody>
                  <a:tcPr anchor="ctr"/>
                </a:tc>
                <a:tc>
                  <a:txBody>
                    <a:bodyPr/>
                    <a:lstStyle/>
                    <a:p>
                      <a:pPr algn="ctr"/>
                      <a:r>
                        <a:rPr lang="fa-IR" sz="2400" dirty="0" smtClean="0">
                          <a:solidFill>
                            <a:schemeClr val="tx1"/>
                          </a:solidFill>
                          <a:latin typeface="Maiandra GD" pitchFamily="34" charset="0"/>
                          <a:cs typeface="B Kamran" pitchFamily="2" charset="-78"/>
                        </a:rPr>
                        <a:t>کلمه انگلیسی</a:t>
                      </a:r>
                      <a:endParaRPr lang="en-US" sz="2400" b="0" dirty="0">
                        <a:solidFill>
                          <a:schemeClr val="tx1"/>
                        </a:solidFill>
                        <a:latin typeface="Maiandra GD" pitchFamily="34" charset="0"/>
                        <a:cs typeface="B Kamran" pitchFamily="2" charset="-78"/>
                      </a:endParaRPr>
                    </a:p>
                  </a:txBody>
                  <a:tcPr anchor="ctr"/>
                </a:tc>
              </a:tr>
              <a:tr h="408518">
                <a:tc>
                  <a:txBody>
                    <a:bodyPr/>
                    <a:lstStyle/>
                    <a:p>
                      <a:pPr algn="ctr" fontAlgn="b"/>
                      <a:r>
                        <a:rPr lang="fa-IR" sz="1800" u="none" strike="noStrike" baseline="0" dirty="0" smtClean="0">
                          <a:latin typeface="Maiandra GD" pitchFamily="34" charset="0"/>
                          <a:cs typeface="B Nazanin" pitchFamily="2" charset="-78"/>
                        </a:rPr>
                        <a:t>81</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a:r>
                        <a:rPr lang="fa-IR" dirty="0" smtClean="0">
                          <a:latin typeface="XB Zar" pitchFamily="2" charset="-78"/>
                          <a:cs typeface="XB Zar" pitchFamily="2" charset="-78"/>
                        </a:rPr>
                        <a:t>سرطان</a:t>
                      </a:r>
                      <a:endParaRPr lang="en-US" dirty="0">
                        <a:latin typeface="XB Zar" pitchFamily="2" charset="-78"/>
                        <a:cs typeface="XB Zar" pitchFamily="2" charset="-78"/>
                      </a:endParaRPr>
                    </a:p>
                  </a:txBody>
                  <a:tcPr/>
                </a:tc>
                <a:tc rowSpan="5">
                  <a:txBody>
                    <a:bodyPr/>
                    <a:lstStyle/>
                    <a:p>
                      <a:pPr algn="ctr"/>
                      <a:r>
                        <a:rPr lang="en-US" sz="2000" dirty="0" smtClean="0">
                          <a:latin typeface="Maiandra GD" pitchFamily="34" charset="0"/>
                        </a:rPr>
                        <a:t>cancer</a:t>
                      </a:r>
                      <a:endParaRPr lang="en-US" sz="2000" b="1" dirty="0">
                        <a:latin typeface="Maiandra GD" pitchFamily="34" charset="0"/>
                      </a:endParaRPr>
                    </a:p>
                  </a:txBody>
                  <a:tcPr anchor="ctr"/>
                </a:tc>
              </a:tr>
              <a:tr h="408518">
                <a:tc>
                  <a:txBody>
                    <a:bodyPr/>
                    <a:lstStyle/>
                    <a:p>
                      <a:pPr algn="ctr" fontAlgn="b"/>
                      <a:r>
                        <a:rPr lang="fa-IR" sz="1800" u="none" strike="noStrike" baseline="0" dirty="0" smtClean="0">
                          <a:latin typeface="Maiandra GD" pitchFamily="34" charset="0"/>
                          <a:cs typeface="B Nazanin" pitchFamily="2" charset="-78"/>
                        </a:rPr>
                        <a:t>52</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a:r>
                        <a:rPr lang="fa-IR" dirty="0" smtClean="0">
                          <a:latin typeface="XB Zar" pitchFamily="2" charset="-78"/>
                          <a:cs typeface="XB Zar" pitchFamily="2" charset="-78"/>
                        </a:rPr>
                        <a:t>بیماری</a:t>
                      </a:r>
                      <a:endParaRPr lang="en-US" dirty="0">
                        <a:latin typeface="XB Zar" pitchFamily="2" charset="-78"/>
                        <a:cs typeface="XB Zar" pitchFamily="2" charset="-78"/>
                      </a:endParaRPr>
                    </a:p>
                  </a:txBody>
                  <a:tcPr/>
                </a:tc>
                <a:tc vMerge="1">
                  <a:txBody>
                    <a:bodyPr/>
                    <a:lstStyle/>
                    <a:p>
                      <a:endParaRPr lang="en-US" dirty="0"/>
                    </a:p>
                  </a:txBody>
                  <a:tcPr/>
                </a:tc>
              </a:tr>
              <a:tr h="408518">
                <a:tc>
                  <a:txBody>
                    <a:bodyPr/>
                    <a:lstStyle/>
                    <a:p>
                      <a:pPr algn="ctr" fontAlgn="b"/>
                      <a:r>
                        <a:rPr lang="fa-IR" sz="1800" u="none" strike="noStrike" baseline="0" dirty="0" smtClean="0">
                          <a:latin typeface="Maiandra GD" pitchFamily="34" charset="0"/>
                          <a:cs typeface="B Nazanin" pitchFamily="2" charset="-78"/>
                        </a:rPr>
                        <a:t>51</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a:r>
                        <a:rPr lang="fa-IR" dirty="0" smtClean="0">
                          <a:latin typeface="XB Zar" pitchFamily="2" charset="-78"/>
                          <a:cs typeface="XB Zar" pitchFamily="2" charset="-78"/>
                        </a:rPr>
                        <a:t>بدن</a:t>
                      </a:r>
                      <a:endParaRPr lang="en-US" dirty="0">
                        <a:latin typeface="XB Zar" pitchFamily="2" charset="-78"/>
                        <a:cs typeface="XB Zar" pitchFamily="2" charset="-78"/>
                      </a:endParaRPr>
                    </a:p>
                  </a:txBody>
                  <a:tcPr/>
                </a:tc>
                <a:tc vMerge="1">
                  <a:txBody>
                    <a:bodyPr/>
                    <a:lstStyle/>
                    <a:p>
                      <a:endParaRPr lang="en-US" dirty="0"/>
                    </a:p>
                  </a:txBody>
                  <a:tcPr/>
                </a:tc>
              </a:tr>
              <a:tr h="408518">
                <a:tc>
                  <a:txBody>
                    <a:bodyPr/>
                    <a:lstStyle/>
                    <a:p>
                      <a:pPr algn="ctr" fontAlgn="b"/>
                      <a:r>
                        <a:rPr lang="fa-IR" sz="1800" u="none" strike="noStrike" baseline="0" dirty="0" smtClean="0">
                          <a:latin typeface="Maiandra GD" pitchFamily="34" charset="0"/>
                          <a:cs typeface="B Nazanin" pitchFamily="2" charset="-78"/>
                        </a:rPr>
                        <a:t>42</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a:r>
                        <a:rPr lang="fa-IR" dirty="0" smtClean="0">
                          <a:latin typeface="XB Zar" pitchFamily="2" charset="-78"/>
                          <a:cs typeface="XB Zar" pitchFamily="2" charset="-78"/>
                        </a:rPr>
                        <a:t>سلول</a:t>
                      </a:r>
                      <a:endParaRPr lang="en-US" dirty="0">
                        <a:latin typeface="XB Zar" pitchFamily="2" charset="-78"/>
                        <a:cs typeface="XB Zar" pitchFamily="2" charset="-78"/>
                      </a:endParaRPr>
                    </a:p>
                  </a:txBody>
                  <a:tcPr/>
                </a:tc>
                <a:tc vMerge="1">
                  <a:txBody>
                    <a:bodyPr/>
                    <a:lstStyle/>
                    <a:p>
                      <a:endParaRPr lang="en-US" dirty="0"/>
                    </a:p>
                  </a:txBody>
                  <a:tcPr/>
                </a:tc>
              </a:tr>
              <a:tr h="408518">
                <a:tc>
                  <a:txBody>
                    <a:bodyPr/>
                    <a:lstStyle/>
                    <a:p>
                      <a:pPr algn="ctr" fontAlgn="b"/>
                      <a:r>
                        <a:rPr lang="fa-IR" dirty="0" smtClean="0">
                          <a:latin typeface="XB Zar" pitchFamily="2" charset="-78"/>
                          <a:cs typeface="XB Zar" pitchFamily="2" charset="-78"/>
                        </a:rPr>
                        <a:t>...</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a:r>
                        <a:rPr lang="fa-IR" dirty="0" smtClean="0">
                          <a:latin typeface="XB Zar" pitchFamily="2" charset="-78"/>
                          <a:cs typeface="XB Zar" pitchFamily="2" charset="-78"/>
                        </a:rPr>
                        <a:t>...</a:t>
                      </a:r>
                      <a:endParaRPr lang="en-US" dirty="0">
                        <a:latin typeface="XB Zar" pitchFamily="2" charset="-78"/>
                        <a:cs typeface="XB Zar" pitchFamily="2" charset="-78"/>
                      </a:endParaRPr>
                    </a:p>
                  </a:txBody>
                  <a:tcPr/>
                </a:tc>
                <a:tc vMerge="1">
                  <a:txBody>
                    <a:bodyPr/>
                    <a:lstStyle/>
                    <a:p>
                      <a:endParaRPr lang="en-US" dirty="0"/>
                    </a:p>
                  </a:txBody>
                  <a:tcPr/>
                </a:tc>
              </a:tr>
              <a:tr h="362900">
                <a:tc>
                  <a:txBody>
                    <a:bodyPr/>
                    <a:lstStyle/>
                    <a:p>
                      <a:pPr algn="ctr" fontAlgn="b"/>
                      <a:r>
                        <a:rPr lang="fa-IR" sz="1800" u="none" strike="noStrike" baseline="0" dirty="0" smtClean="0">
                          <a:latin typeface="Maiandra GD" pitchFamily="34" charset="0"/>
                          <a:cs typeface="B Nazanin" pitchFamily="2" charset="-78"/>
                        </a:rPr>
                        <a:t>105</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rtl="1" fontAlgn="b"/>
                      <a:r>
                        <a:rPr lang="fa-IR" sz="1800" kern="1200" dirty="0" smtClean="0">
                          <a:latin typeface="XB Zar" pitchFamily="2" charset="-78"/>
                          <a:cs typeface="XB Zar" pitchFamily="2" charset="-78"/>
                        </a:rPr>
                        <a:t>عراق</a:t>
                      </a:r>
                      <a:endParaRPr lang="fa-IR" sz="1800" kern="1200" dirty="0" smtClean="0">
                        <a:solidFill>
                          <a:schemeClr val="dk1"/>
                        </a:solidFill>
                        <a:latin typeface="XB Zar" pitchFamily="2" charset="-78"/>
                        <a:ea typeface="+mn-ea"/>
                        <a:cs typeface="XB Zar" pitchFamily="2" charset="-78"/>
                      </a:endParaRPr>
                    </a:p>
                  </a:txBody>
                  <a:tcPr marL="9525" marR="9525" marT="9525" marB="0" anchor="b"/>
                </a:tc>
                <a:tc rowSpan="5">
                  <a:txBody>
                    <a:bodyPr/>
                    <a:lstStyle/>
                    <a:p>
                      <a:pPr algn="ctr"/>
                      <a:r>
                        <a:rPr lang="en-US" sz="2000" dirty="0" smtClean="0">
                          <a:latin typeface="Maiandra GD" pitchFamily="34" charset="0"/>
                        </a:rPr>
                        <a:t>Iraq</a:t>
                      </a:r>
                      <a:endParaRPr lang="en-US" sz="2000" b="1" dirty="0">
                        <a:latin typeface="Maiandra GD" pitchFamily="34" charset="0"/>
                      </a:endParaRPr>
                    </a:p>
                  </a:txBody>
                  <a:tcPr anchor="ctr"/>
                </a:tc>
              </a:tr>
              <a:tr h="362900">
                <a:tc>
                  <a:txBody>
                    <a:bodyPr/>
                    <a:lstStyle/>
                    <a:p>
                      <a:pPr algn="ctr" fontAlgn="b"/>
                      <a:r>
                        <a:rPr lang="fa-IR" sz="1800" u="none" strike="noStrike" baseline="0" dirty="0" smtClean="0">
                          <a:latin typeface="Maiandra GD" pitchFamily="34" charset="0"/>
                          <a:cs typeface="B Nazanin" pitchFamily="2" charset="-78"/>
                        </a:rPr>
                        <a:t>95</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rtl="1" fontAlgn="b"/>
                      <a:r>
                        <a:rPr lang="fa-IR" sz="1800" kern="1200" dirty="0" smtClean="0">
                          <a:latin typeface="XB Zar" pitchFamily="2" charset="-78"/>
                          <a:cs typeface="XB Zar" pitchFamily="2" charset="-78"/>
                        </a:rPr>
                        <a:t>صدام</a:t>
                      </a:r>
                      <a:endParaRPr lang="fa-IR" sz="1800" kern="1200" dirty="0" smtClean="0">
                        <a:solidFill>
                          <a:schemeClr val="dk1"/>
                        </a:solidFill>
                        <a:latin typeface="XB Zar" pitchFamily="2" charset="-78"/>
                        <a:ea typeface="+mn-ea"/>
                        <a:cs typeface="XB Zar" pitchFamily="2" charset="-78"/>
                      </a:endParaRPr>
                    </a:p>
                  </a:txBody>
                  <a:tcPr marL="9525" marR="9525" marT="9525" marB="0" anchor="b"/>
                </a:tc>
                <a:tc vMerge="1">
                  <a:txBody>
                    <a:bodyPr/>
                    <a:lstStyle/>
                    <a:p>
                      <a:endParaRPr lang="en-US" dirty="0"/>
                    </a:p>
                  </a:txBody>
                  <a:tcPr/>
                </a:tc>
              </a:tr>
              <a:tr h="362900">
                <a:tc>
                  <a:txBody>
                    <a:bodyPr/>
                    <a:lstStyle/>
                    <a:p>
                      <a:pPr algn="ctr" fontAlgn="b"/>
                      <a:r>
                        <a:rPr lang="fa-IR" sz="1800" u="none" strike="noStrike" baseline="0" dirty="0" smtClean="0">
                          <a:latin typeface="Maiandra GD" pitchFamily="34" charset="0"/>
                          <a:cs typeface="B Nazanin" pitchFamily="2" charset="-78"/>
                        </a:rPr>
                        <a:t>83</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rtl="1" fontAlgn="b"/>
                      <a:r>
                        <a:rPr lang="fa-IR" sz="1800" kern="1200" dirty="0" smtClean="0">
                          <a:latin typeface="XB Zar" pitchFamily="2" charset="-78"/>
                          <a:cs typeface="XB Zar" pitchFamily="2" charset="-78"/>
                        </a:rPr>
                        <a:t>عراقی</a:t>
                      </a:r>
                      <a:endParaRPr lang="fa-IR" sz="1800" kern="1200" dirty="0" smtClean="0">
                        <a:solidFill>
                          <a:schemeClr val="dk1"/>
                        </a:solidFill>
                        <a:latin typeface="XB Zar" pitchFamily="2" charset="-78"/>
                        <a:ea typeface="+mn-ea"/>
                        <a:cs typeface="XB Zar" pitchFamily="2" charset="-78"/>
                      </a:endParaRPr>
                    </a:p>
                  </a:txBody>
                  <a:tcPr marL="9525" marR="9525" marT="9525" marB="0" anchor="b"/>
                </a:tc>
                <a:tc vMerge="1">
                  <a:txBody>
                    <a:bodyPr/>
                    <a:lstStyle/>
                    <a:p>
                      <a:endParaRPr lang="en-US" dirty="0"/>
                    </a:p>
                  </a:txBody>
                  <a:tcPr/>
                </a:tc>
              </a:tr>
              <a:tr h="362900">
                <a:tc>
                  <a:txBody>
                    <a:bodyPr/>
                    <a:lstStyle/>
                    <a:p>
                      <a:pPr algn="ctr" fontAlgn="b"/>
                      <a:r>
                        <a:rPr lang="fa-IR" sz="1800" u="none" strike="noStrike" baseline="0" dirty="0" smtClean="0">
                          <a:latin typeface="Maiandra GD" pitchFamily="34" charset="0"/>
                          <a:cs typeface="B Nazanin" pitchFamily="2" charset="-78"/>
                        </a:rPr>
                        <a:t>82</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rtl="1" fontAlgn="b"/>
                      <a:r>
                        <a:rPr lang="fa-IR" sz="1800" kern="1200" dirty="0" smtClean="0">
                          <a:latin typeface="XB Zar" pitchFamily="2" charset="-78"/>
                          <a:cs typeface="XB Zar" pitchFamily="2" charset="-78"/>
                        </a:rPr>
                        <a:t>بغداد</a:t>
                      </a:r>
                      <a:endParaRPr lang="fa-IR" sz="1800" kern="1200" dirty="0" smtClean="0">
                        <a:solidFill>
                          <a:schemeClr val="dk1"/>
                        </a:solidFill>
                        <a:latin typeface="XB Zar" pitchFamily="2" charset="-78"/>
                        <a:ea typeface="+mn-ea"/>
                        <a:cs typeface="XB Zar" pitchFamily="2" charset="-78"/>
                      </a:endParaRPr>
                    </a:p>
                  </a:txBody>
                  <a:tcPr marL="9525" marR="9525" marT="9525" marB="0" anchor="b"/>
                </a:tc>
                <a:tc vMerge="1">
                  <a:txBody>
                    <a:bodyPr/>
                    <a:lstStyle/>
                    <a:p>
                      <a:endParaRPr lang="en-US" dirty="0"/>
                    </a:p>
                  </a:txBody>
                  <a:tcPr/>
                </a:tc>
              </a:tr>
              <a:tr h="362900">
                <a:tc>
                  <a:txBody>
                    <a:bodyPr/>
                    <a:lstStyle/>
                    <a:p>
                      <a:pPr algn="ctr" fontAlgn="b"/>
                      <a:r>
                        <a:rPr lang="fa-IR" dirty="0" smtClean="0">
                          <a:latin typeface="XB Zar" pitchFamily="2" charset="-78"/>
                          <a:cs typeface="XB Zar" pitchFamily="2" charset="-78"/>
                        </a:rPr>
                        <a:t>...</a:t>
                      </a:r>
                      <a:endParaRPr lang="en-US" sz="1800" b="0" i="0" u="none" strike="noStrike" baseline="0" dirty="0">
                        <a:solidFill>
                          <a:srgbClr val="000000"/>
                        </a:solidFill>
                        <a:latin typeface="Maiandra GD" pitchFamily="34" charset="0"/>
                        <a:cs typeface="B Nazanin" pitchFamily="2" charset="-78"/>
                      </a:endParaRPr>
                    </a:p>
                  </a:txBody>
                  <a:tcPr marL="9525" marR="9525" marT="9525" marB="0" anchor="ctr"/>
                </a:tc>
                <a:tc>
                  <a:txBody>
                    <a:bodyPr/>
                    <a:lstStyle/>
                    <a:p>
                      <a:pPr algn="ctr" rtl="1" fontAlgn="b"/>
                      <a:r>
                        <a:rPr lang="fa-IR" dirty="0" smtClean="0">
                          <a:latin typeface="XB Zar" pitchFamily="2" charset="-78"/>
                          <a:cs typeface="XB Zar" pitchFamily="2" charset="-78"/>
                        </a:rPr>
                        <a:t>...</a:t>
                      </a:r>
                      <a:endParaRPr lang="fa-IR" sz="1800" kern="1200" dirty="0" smtClean="0">
                        <a:solidFill>
                          <a:schemeClr val="dk1"/>
                        </a:solidFill>
                        <a:latin typeface="XB Zar" pitchFamily="2" charset="-78"/>
                        <a:ea typeface="+mn-ea"/>
                        <a:cs typeface="XB Zar" pitchFamily="2" charset="-78"/>
                      </a:endParaRPr>
                    </a:p>
                  </a:txBody>
                  <a:tcPr marL="9525" marR="9525" marT="9525" marB="0" anchor="b"/>
                </a:tc>
                <a:tc vMerge="1">
                  <a:txBody>
                    <a:bodyPr/>
                    <a:lstStyle/>
                    <a:p>
                      <a:endParaRPr lang="en-US"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9" name="Straight Connector 278"/>
          <p:cNvCxnSpPr>
            <a:stCxn id="103" idx="4"/>
            <a:endCxn id="70" idx="0"/>
          </p:cNvCxnSpPr>
          <p:nvPr/>
        </p:nvCxnSpPr>
        <p:spPr>
          <a:xfrm rot="16200000" flipH="1">
            <a:off x="3854119" y="3262960"/>
            <a:ext cx="2389973" cy="679891"/>
          </a:xfrm>
          <a:prstGeom prst="line">
            <a:avLst/>
          </a:prstGeom>
          <a:ln w="38100">
            <a:solidFill>
              <a:schemeClr val="accent5">
                <a:lumMod val="75000"/>
              </a:schemeClr>
            </a:solidFill>
            <a:prstDash val="sysDash"/>
          </a:ln>
        </p:spPr>
        <p:style>
          <a:lnRef idx="2">
            <a:schemeClr val="dk1"/>
          </a:lnRef>
          <a:fillRef idx="0">
            <a:schemeClr val="dk1"/>
          </a:fillRef>
          <a:effectRef idx="1">
            <a:schemeClr val="dk1"/>
          </a:effectRef>
          <a:fontRef idx="minor">
            <a:schemeClr val="tx1"/>
          </a:fontRef>
        </p:style>
      </p:cxnSp>
      <p:cxnSp>
        <p:nvCxnSpPr>
          <p:cNvPr id="275" name="Straight Connector 274"/>
          <p:cNvCxnSpPr>
            <a:stCxn id="103" idx="4"/>
            <a:endCxn id="100" idx="0"/>
          </p:cNvCxnSpPr>
          <p:nvPr/>
        </p:nvCxnSpPr>
        <p:spPr>
          <a:xfrm rot="5400000">
            <a:off x="2979420" y="3604260"/>
            <a:ext cx="2926080" cy="533400"/>
          </a:xfrm>
          <a:prstGeom prst="line">
            <a:avLst/>
          </a:prstGeom>
          <a:ln w="38100">
            <a:solidFill>
              <a:schemeClr val="accent5">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272" name="Straight Connector 271"/>
          <p:cNvCxnSpPr>
            <a:stCxn id="103" idx="3"/>
            <a:endCxn id="101" idx="0"/>
          </p:cNvCxnSpPr>
          <p:nvPr/>
        </p:nvCxnSpPr>
        <p:spPr>
          <a:xfrm rot="5400000">
            <a:off x="2529841" y="2870667"/>
            <a:ext cx="2585253" cy="1579413"/>
          </a:xfrm>
          <a:prstGeom prst="line">
            <a:avLst/>
          </a:prstGeom>
          <a:ln w="57150">
            <a:solidFill>
              <a:schemeClr val="accent5">
                <a:lumMod val="75000"/>
              </a:schemeClr>
            </a:solidFill>
            <a:prstDash val="sysDash"/>
          </a:ln>
        </p:spPr>
        <p:style>
          <a:lnRef idx="3">
            <a:schemeClr val="dk1"/>
          </a:lnRef>
          <a:fillRef idx="0">
            <a:schemeClr val="dk1"/>
          </a:fillRef>
          <a:effectRef idx="2">
            <a:schemeClr val="dk1"/>
          </a:effectRef>
          <a:fontRef idx="minor">
            <a:schemeClr val="tx1"/>
          </a:fontRef>
        </p:style>
      </p:cxnSp>
      <p:cxnSp>
        <p:nvCxnSpPr>
          <p:cNvPr id="282" name="Straight Connector 281"/>
          <p:cNvCxnSpPr>
            <a:stCxn id="103" idx="5"/>
            <a:endCxn id="102" idx="0"/>
          </p:cNvCxnSpPr>
          <p:nvPr/>
        </p:nvCxnSpPr>
        <p:spPr>
          <a:xfrm rot="16200000" flipH="1">
            <a:off x="4379427" y="2794466"/>
            <a:ext cx="2585253" cy="1731813"/>
          </a:xfrm>
          <a:prstGeom prst="line">
            <a:avLst/>
          </a:prstGeom>
          <a:ln w="57150">
            <a:solidFill>
              <a:schemeClr val="accent5">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a:off x="914400" y="3810000"/>
            <a:ext cx="7162800" cy="0"/>
          </a:xfrm>
          <a:prstGeom prst="line">
            <a:avLst/>
          </a:prstGeom>
        </p:spPr>
        <p:style>
          <a:lnRef idx="2">
            <a:schemeClr val="dk1"/>
          </a:lnRef>
          <a:fillRef idx="0">
            <a:schemeClr val="dk1"/>
          </a:fillRef>
          <a:effectRef idx="1">
            <a:schemeClr val="dk1"/>
          </a:effectRef>
          <a:fontRef idx="minor">
            <a:schemeClr val="tx1"/>
          </a:fontRef>
        </p:style>
      </p:cxnSp>
      <p:sp>
        <p:nvSpPr>
          <p:cNvPr id="3" name="Footer Placeholder 2"/>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4"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مرحله </a:t>
            </a:r>
            <a:r>
              <a:rPr lang="fa-IR" sz="3200" b="1" dirty="0" smtClean="0">
                <a:latin typeface="Maiandra GD" pitchFamily="34" charset="0"/>
                <a:cs typeface="B Nazanin" pitchFamily="2" charset="-78"/>
              </a:rPr>
              <a:t>1</a:t>
            </a: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 مدل شبکه وابستگی اصطلاحات </a:t>
            </a:r>
            <a:r>
              <a:rPr lang="fa-IR"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a:t>
            </a:r>
            <a:r>
              <a:rPr lang="en-US"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TAN</a:t>
            </a:r>
            <a:r>
              <a:rPr lang="fa-IR"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6" name="TextBox 5"/>
          <p:cNvSpPr txBox="1"/>
          <p:nvPr/>
        </p:nvSpPr>
        <p:spPr>
          <a:xfrm>
            <a:off x="762000" y="3255260"/>
            <a:ext cx="808235" cy="461665"/>
          </a:xfrm>
          <a:prstGeom prst="rect">
            <a:avLst/>
          </a:prstGeom>
          <a:noFill/>
        </p:spPr>
        <p:txBody>
          <a:bodyPr wrap="none" rtlCol="0">
            <a:spAutoFit/>
          </a:bodyPr>
          <a:lstStyle/>
          <a:p>
            <a:r>
              <a:rPr lang="fa-IR" sz="2400" b="1" dirty="0" smtClean="0">
                <a:latin typeface="Times New Roman" pitchFamily="18" charset="0"/>
                <a:cs typeface="B Kamran" pitchFamily="2" charset="-78"/>
              </a:rPr>
              <a:t>انگلیسی</a:t>
            </a:r>
            <a:endParaRPr lang="en-US" sz="2400" b="1" dirty="0">
              <a:latin typeface="Times New Roman" pitchFamily="18" charset="0"/>
              <a:cs typeface="B Kamran" pitchFamily="2" charset="-78"/>
            </a:endParaRPr>
          </a:p>
        </p:txBody>
      </p:sp>
      <p:sp>
        <p:nvSpPr>
          <p:cNvPr id="7" name="TextBox 6"/>
          <p:cNvSpPr txBox="1"/>
          <p:nvPr/>
        </p:nvSpPr>
        <p:spPr>
          <a:xfrm>
            <a:off x="800912" y="3934564"/>
            <a:ext cx="689612" cy="461665"/>
          </a:xfrm>
          <a:prstGeom prst="rect">
            <a:avLst/>
          </a:prstGeom>
          <a:noFill/>
        </p:spPr>
        <p:txBody>
          <a:bodyPr wrap="none" rtlCol="0">
            <a:spAutoFit/>
          </a:bodyPr>
          <a:lstStyle/>
          <a:p>
            <a:r>
              <a:rPr lang="fa-IR" sz="2400" b="1" dirty="0" smtClean="0">
                <a:latin typeface="Times New Roman" pitchFamily="18" charset="0"/>
                <a:cs typeface="B Kamran" pitchFamily="2" charset="-78"/>
              </a:rPr>
              <a:t>فارسی</a:t>
            </a:r>
            <a:endParaRPr lang="en-US" sz="2400" b="1" dirty="0">
              <a:latin typeface="Times New Roman" pitchFamily="18" charset="0"/>
              <a:cs typeface="B Kamran" pitchFamily="2" charset="-78"/>
            </a:endParaRPr>
          </a:p>
        </p:txBody>
      </p:sp>
      <p:sp>
        <p:nvSpPr>
          <p:cNvPr id="142" name="Oval 141"/>
          <p:cNvSpPr/>
          <p:nvPr/>
        </p:nvSpPr>
        <p:spPr>
          <a:xfrm>
            <a:off x="5105400" y="16764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43" name="Oval 142"/>
          <p:cNvSpPr/>
          <p:nvPr/>
        </p:nvSpPr>
        <p:spPr>
          <a:xfrm>
            <a:off x="4114800" y="16002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44" name="Oval 143"/>
          <p:cNvSpPr/>
          <p:nvPr/>
        </p:nvSpPr>
        <p:spPr>
          <a:xfrm>
            <a:off x="3810000" y="22098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45" name="Oval 144"/>
          <p:cNvSpPr/>
          <p:nvPr/>
        </p:nvSpPr>
        <p:spPr>
          <a:xfrm>
            <a:off x="5486400" y="22860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cxnSp>
        <p:nvCxnSpPr>
          <p:cNvPr id="148" name="Straight Connector 147"/>
          <p:cNvCxnSpPr>
            <a:stCxn id="103" idx="2"/>
            <a:endCxn id="144" idx="6"/>
          </p:cNvCxnSpPr>
          <p:nvPr/>
        </p:nvCxnSpPr>
        <p:spPr>
          <a:xfrm rot="10800000" flipV="1">
            <a:off x="4084320" y="2270760"/>
            <a:ext cx="487680" cy="76200"/>
          </a:xfrm>
          <a:prstGeom prst="line">
            <a:avLst/>
          </a:prstGeom>
        </p:spPr>
        <p:style>
          <a:lnRef idx="1">
            <a:schemeClr val="accent6"/>
          </a:lnRef>
          <a:fillRef idx="0">
            <a:schemeClr val="accent6"/>
          </a:fillRef>
          <a:effectRef idx="0">
            <a:schemeClr val="accent6"/>
          </a:effectRef>
          <a:fontRef idx="minor">
            <a:schemeClr val="tx1"/>
          </a:fontRef>
        </p:style>
      </p:cxnSp>
      <p:cxnSp>
        <p:nvCxnSpPr>
          <p:cNvPr id="150" name="Straight Connector 149"/>
          <p:cNvCxnSpPr>
            <a:stCxn id="103" idx="1"/>
            <a:endCxn id="143" idx="5"/>
          </p:cNvCxnSpPr>
          <p:nvPr/>
        </p:nvCxnSpPr>
        <p:spPr>
          <a:xfrm rot="16200000" flipV="1">
            <a:off x="4310847" y="1872447"/>
            <a:ext cx="339426" cy="263226"/>
          </a:xfrm>
          <a:prstGeom prst="line">
            <a:avLst/>
          </a:prstGeom>
        </p:spPr>
        <p:style>
          <a:lnRef idx="3">
            <a:schemeClr val="accent6"/>
          </a:lnRef>
          <a:fillRef idx="0">
            <a:schemeClr val="accent6"/>
          </a:fillRef>
          <a:effectRef idx="2">
            <a:schemeClr val="accent6"/>
          </a:effectRef>
          <a:fontRef idx="minor">
            <a:schemeClr val="tx1"/>
          </a:fontRef>
        </p:style>
      </p:cxnSp>
      <p:cxnSp>
        <p:nvCxnSpPr>
          <p:cNvPr id="152" name="Straight Connector 151"/>
          <p:cNvCxnSpPr>
            <a:stCxn id="103" idx="7"/>
            <a:endCxn id="142" idx="3"/>
          </p:cNvCxnSpPr>
          <p:nvPr/>
        </p:nvCxnSpPr>
        <p:spPr>
          <a:xfrm rot="5400000" flipH="1" flipV="1">
            <a:off x="4844247" y="1872447"/>
            <a:ext cx="263226" cy="339426"/>
          </a:xfrm>
          <a:prstGeom prst="line">
            <a:avLst/>
          </a:prstGeom>
        </p:spPr>
        <p:style>
          <a:lnRef idx="1">
            <a:schemeClr val="accent6"/>
          </a:lnRef>
          <a:fillRef idx="0">
            <a:schemeClr val="accent6"/>
          </a:fillRef>
          <a:effectRef idx="0">
            <a:schemeClr val="accent6"/>
          </a:effectRef>
          <a:fontRef idx="minor">
            <a:schemeClr val="tx1"/>
          </a:fontRef>
        </p:style>
      </p:cxnSp>
      <p:cxnSp>
        <p:nvCxnSpPr>
          <p:cNvPr id="154" name="Straight Connector 153"/>
          <p:cNvCxnSpPr>
            <a:stCxn id="103" idx="6"/>
            <a:endCxn id="145" idx="2"/>
          </p:cNvCxnSpPr>
          <p:nvPr/>
        </p:nvCxnSpPr>
        <p:spPr>
          <a:xfrm>
            <a:off x="4846320" y="2270760"/>
            <a:ext cx="640080" cy="152400"/>
          </a:xfrm>
          <a:prstGeom prst="line">
            <a:avLst/>
          </a:prstGeom>
        </p:spPr>
        <p:style>
          <a:lnRef idx="2">
            <a:schemeClr val="accent6"/>
          </a:lnRef>
          <a:fillRef idx="0">
            <a:schemeClr val="accent6"/>
          </a:fillRef>
          <a:effectRef idx="1">
            <a:schemeClr val="accent6"/>
          </a:effectRef>
          <a:fontRef idx="minor">
            <a:schemeClr val="tx1"/>
          </a:fontRef>
        </p:style>
      </p:cxnSp>
      <p:sp>
        <p:nvSpPr>
          <p:cNvPr id="157" name="Oval 156"/>
          <p:cNvSpPr/>
          <p:nvPr/>
        </p:nvSpPr>
        <p:spPr>
          <a:xfrm>
            <a:off x="2514600" y="44958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62" name="Straight Connector 161"/>
          <p:cNvCxnSpPr>
            <a:stCxn id="157" idx="5"/>
            <a:endCxn id="101" idx="1"/>
          </p:cNvCxnSpPr>
          <p:nvPr/>
        </p:nvCxnSpPr>
        <p:spPr>
          <a:xfrm rot="16200000" flipH="1">
            <a:off x="2710647" y="4768047"/>
            <a:ext cx="263226" cy="187026"/>
          </a:xfrm>
          <a:prstGeom prst="line">
            <a:avLst/>
          </a:prstGeom>
        </p:spPr>
        <p:style>
          <a:lnRef idx="1">
            <a:schemeClr val="accent4"/>
          </a:lnRef>
          <a:fillRef idx="0">
            <a:schemeClr val="accent4"/>
          </a:fillRef>
          <a:effectRef idx="0">
            <a:schemeClr val="accent4"/>
          </a:effectRef>
          <a:fontRef idx="minor">
            <a:schemeClr val="tx1"/>
          </a:fontRef>
        </p:style>
      </p:cxnSp>
      <p:cxnSp>
        <p:nvCxnSpPr>
          <p:cNvPr id="168" name="Straight Connector 167"/>
          <p:cNvCxnSpPr>
            <a:stCxn id="101" idx="3"/>
            <a:endCxn id="156" idx="7"/>
          </p:cNvCxnSpPr>
          <p:nvPr/>
        </p:nvCxnSpPr>
        <p:spPr>
          <a:xfrm rot="5400000">
            <a:off x="2672547" y="5110947"/>
            <a:ext cx="187026" cy="339426"/>
          </a:xfrm>
          <a:prstGeom prst="line">
            <a:avLst/>
          </a:prstGeom>
        </p:spPr>
        <p:style>
          <a:lnRef idx="3">
            <a:schemeClr val="accent4"/>
          </a:lnRef>
          <a:fillRef idx="0">
            <a:schemeClr val="accent4"/>
          </a:fillRef>
          <a:effectRef idx="2">
            <a:schemeClr val="accent4"/>
          </a:effectRef>
          <a:fontRef idx="minor">
            <a:schemeClr val="tx1"/>
          </a:fontRef>
        </p:style>
      </p:cxnSp>
      <p:cxnSp>
        <p:nvCxnSpPr>
          <p:cNvPr id="170" name="Straight Connector 169"/>
          <p:cNvCxnSpPr>
            <a:stCxn id="101" idx="5"/>
            <a:endCxn id="158" idx="2"/>
          </p:cNvCxnSpPr>
          <p:nvPr/>
        </p:nvCxnSpPr>
        <p:spPr>
          <a:xfrm rot="16200000" flipH="1">
            <a:off x="3213567" y="5103326"/>
            <a:ext cx="131613" cy="299253"/>
          </a:xfrm>
          <a:prstGeom prst="line">
            <a:avLst/>
          </a:prstGeom>
        </p:spPr>
        <p:style>
          <a:lnRef idx="2">
            <a:schemeClr val="accent4"/>
          </a:lnRef>
          <a:fillRef idx="0">
            <a:schemeClr val="accent4"/>
          </a:fillRef>
          <a:effectRef idx="1">
            <a:schemeClr val="accent4"/>
          </a:effectRef>
          <a:fontRef idx="minor">
            <a:schemeClr val="tx1"/>
          </a:fontRef>
        </p:style>
      </p:cxnSp>
      <p:sp>
        <p:nvSpPr>
          <p:cNvPr id="180" name="Oval 179"/>
          <p:cNvSpPr/>
          <p:nvPr/>
        </p:nvSpPr>
        <p:spPr>
          <a:xfrm>
            <a:off x="6781800" y="45720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1" name="Oval 180"/>
          <p:cNvSpPr/>
          <p:nvPr/>
        </p:nvSpPr>
        <p:spPr>
          <a:xfrm>
            <a:off x="2743200" y="18288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82" name="Oval 181"/>
          <p:cNvSpPr/>
          <p:nvPr/>
        </p:nvSpPr>
        <p:spPr>
          <a:xfrm>
            <a:off x="1981200" y="25908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83" name="Oval 182"/>
          <p:cNvSpPr/>
          <p:nvPr/>
        </p:nvSpPr>
        <p:spPr>
          <a:xfrm>
            <a:off x="2819400" y="28194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84" name="Oval 183"/>
          <p:cNvSpPr/>
          <p:nvPr/>
        </p:nvSpPr>
        <p:spPr>
          <a:xfrm>
            <a:off x="6858000" y="28956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85" name="Oval 184"/>
          <p:cNvSpPr/>
          <p:nvPr/>
        </p:nvSpPr>
        <p:spPr>
          <a:xfrm>
            <a:off x="6324600" y="21336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86" name="Oval 185"/>
          <p:cNvSpPr/>
          <p:nvPr/>
        </p:nvSpPr>
        <p:spPr>
          <a:xfrm>
            <a:off x="6019800" y="27432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88" name="Oval 187"/>
          <p:cNvSpPr/>
          <p:nvPr/>
        </p:nvSpPr>
        <p:spPr>
          <a:xfrm>
            <a:off x="3276600" y="5943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9" name="Oval 188"/>
          <p:cNvSpPr/>
          <p:nvPr/>
        </p:nvSpPr>
        <p:spPr>
          <a:xfrm>
            <a:off x="1600200" y="5181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0" name="Oval 189"/>
          <p:cNvSpPr/>
          <p:nvPr/>
        </p:nvSpPr>
        <p:spPr>
          <a:xfrm>
            <a:off x="7467600" y="5562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3" name="Oval 192"/>
          <p:cNvSpPr/>
          <p:nvPr/>
        </p:nvSpPr>
        <p:spPr>
          <a:xfrm>
            <a:off x="4648200" y="32004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194" name="Oval 193"/>
          <p:cNvSpPr/>
          <p:nvPr/>
        </p:nvSpPr>
        <p:spPr>
          <a:xfrm>
            <a:off x="3657600" y="41910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96" name="Straight Connector 195"/>
          <p:cNvCxnSpPr>
            <a:stCxn id="102" idx="7"/>
            <a:endCxn id="180" idx="3"/>
          </p:cNvCxnSpPr>
          <p:nvPr/>
        </p:nvCxnSpPr>
        <p:spPr>
          <a:xfrm rot="5400000" flipH="1" flipV="1">
            <a:off x="6634947" y="4806147"/>
            <a:ext cx="187026" cy="187026"/>
          </a:xfrm>
          <a:prstGeom prst="line">
            <a:avLst/>
          </a:prstGeom>
        </p:spPr>
        <p:style>
          <a:lnRef idx="2">
            <a:schemeClr val="accent4"/>
          </a:lnRef>
          <a:fillRef idx="0">
            <a:schemeClr val="accent4"/>
          </a:fillRef>
          <a:effectRef idx="1">
            <a:schemeClr val="accent4"/>
          </a:effectRef>
          <a:fontRef idx="minor">
            <a:schemeClr val="tx1"/>
          </a:fontRef>
        </p:style>
      </p:cxnSp>
      <p:cxnSp>
        <p:nvCxnSpPr>
          <p:cNvPr id="198" name="Straight Connector 197"/>
          <p:cNvCxnSpPr>
            <a:stCxn id="178" idx="1"/>
            <a:endCxn id="102" idx="5"/>
          </p:cNvCxnSpPr>
          <p:nvPr/>
        </p:nvCxnSpPr>
        <p:spPr>
          <a:xfrm rot="16200000" flipV="1">
            <a:off x="6634947" y="5187147"/>
            <a:ext cx="187026" cy="187026"/>
          </a:xfrm>
          <a:prstGeom prst="line">
            <a:avLst/>
          </a:prstGeom>
        </p:spPr>
        <p:style>
          <a:lnRef idx="3">
            <a:schemeClr val="accent4"/>
          </a:lnRef>
          <a:fillRef idx="0">
            <a:schemeClr val="accent4"/>
          </a:fillRef>
          <a:effectRef idx="2">
            <a:schemeClr val="accent4"/>
          </a:effectRef>
          <a:fontRef idx="minor">
            <a:schemeClr val="tx1"/>
          </a:fontRef>
        </p:style>
      </p:cxnSp>
      <p:cxnSp>
        <p:nvCxnSpPr>
          <p:cNvPr id="200" name="Straight Connector 199"/>
          <p:cNvCxnSpPr>
            <a:stCxn id="102" idx="3"/>
            <a:endCxn id="179" idx="6"/>
          </p:cNvCxnSpPr>
          <p:nvPr/>
        </p:nvCxnSpPr>
        <p:spPr>
          <a:xfrm rot="5400000">
            <a:off x="6225541" y="5103327"/>
            <a:ext cx="131613" cy="299253"/>
          </a:xfrm>
          <a:prstGeom prst="line">
            <a:avLst/>
          </a:prstGeom>
        </p:spPr>
        <p:style>
          <a:lnRef idx="1">
            <a:schemeClr val="accent4"/>
          </a:lnRef>
          <a:fillRef idx="0">
            <a:schemeClr val="accent4"/>
          </a:fillRef>
          <a:effectRef idx="0">
            <a:schemeClr val="accent4"/>
          </a:effectRef>
          <a:fontRef idx="minor">
            <a:schemeClr val="tx1"/>
          </a:fontRef>
        </p:style>
      </p:cxnSp>
      <p:sp>
        <p:nvSpPr>
          <p:cNvPr id="178" name="Oval 177"/>
          <p:cNvSpPr/>
          <p:nvPr/>
        </p:nvSpPr>
        <p:spPr>
          <a:xfrm>
            <a:off x="6781800" y="53340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6" name="Oval 155"/>
          <p:cNvSpPr/>
          <p:nvPr/>
        </p:nvSpPr>
        <p:spPr>
          <a:xfrm>
            <a:off x="2362200" y="53340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214" name="Straight Connector 213"/>
          <p:cNvCxnSpPr>
            <a:stCxn id="100" idx="2"/>
            <a:endCxn id="158" idx="5"/>
          </p:cNvCxnSpPr>
          <p:nvPr/>
        </p:nvCxnSpPr>
        <p:spPr>
          <a:xfrm rot="10800000">
            <a:off x="3663148" y="5415748"/>
            <a:ext cx="375453" cy="55413"/>
          </a:xfrm>
          <a:prstGeom prst="line">
            <a:avLst/>
          </a:prstGeom>
        </p:spPr>
        <p:style>
          <a:lnRef idx="3">
            <a:schemeClr val="accent4"/>
          </a:lnRef>
          <a:fillRef idx="0">
            <a:schemeClr val="accent4"/>
          </a:fillRef>
          <a:effectRef idx="2">
            <a:schemeClr val="accent4"/>
          </a:effectRef>
          <a:fontRef idx="minor">
            <a:schemeClr val="tx1"/>
          </a:fontRef>
        </p:style>
      </p:cxnSp>
      <p:cxnSp>
        <p:nvCxnSpPr>
          <p:cNvPr id="220" name="Straight Connector 219"/>
          <p:cNvCxnSpPr>
            <a:stCxn id="99" idx="4"/>
          </p:cNvCxnSpPr>
          <p:nvPr/>
        </p:nvCxnSpPr>
        <p:spPr>
          <a:xfrm rot="5400000">
            <a:off x="5234940" y="5173980"/>
            <a:ext cx="335280" cy="137160"/>
          </a:xfrm>
          <a:prstGeom prst="line">
            <a:avLst/>
          </a:prstGeom>
        </p:spPr>
        <p:style>
          <a:lnRef idx="1">
            <a:schemeClr val="accent4"/>
          </a:lnRef>
          <a:fillRef idx="0">
            <a:schemeClr val="accent4"/>
          </a:fillRef>
          <a:effectRef idx="0">
            <a:schemeClr val="accent4"/>
          </a:effectRef>
          <a:fontRef idx="minor">
            <a:schemeClr val="tx1"/>
          </a:fontRef>
        </p:style>
      </p:cxnSp>
      <p:cxnSp>
        <p:nvCxnSpPr>
          <p:cNvPr id="222" name="Straight Connector 221"/>
          <p:cNvCxnSpPr>
            <a:stCxn id="99" idx="1"/>
            <a:endCxn id="191" idx="5"/>
          </p:cNvCxnSpPr>
          <p:nvPr/>
        </p:nvCxnSpPr>
        <p:spPr>
          <a:xfrm rot="16200000" flipV="1">
            <a:off x="5187147" y="4653747"/>
            <a:ext cx="110826" cy="263226"/>
          </a:xfrm>
          <a:prstGeom prst="line">
            <a:avLst/>
          </a:prstGeom>
        </p:spPr>
        <p:style>
          <a:lnRef idx="2">
            <a:schemeClr val="accent4"/>
          </a:lnRef>
          <a:fillRef idx="0">
            <a:schemeClr val="accent4"/>
          </a:fillRef>
          <a:effectRef idx="1">
            <a:schemeClr val="accent4"/>
          </a:effectRef>
          <a:fontRef idx="minor">
            <a:schemeClr val="tx1"/>
          </a:fontRef>
        </p:style>
      </p:cxnSp>
      <p:cxnSp>
        <p:nvCxnSpPr>
          <p:cNvPr id="224" name="Straight Connector 223"/>
          <p:cNvCxnSpPr>
            <a:stCxn id="99" idx="5"/>
            <a:endCxn id="179" idx="2"/>
          </p:cNvCxnSpPr>
          <p:nvPr/>
        </p:nvCxnSpPr>
        <p:spPr>
          <a:xfrm rot="16200000" flipH="1">
            <a:off x="5575767" y="5027126"/>
            <a:ext cx="284013" cy="299253"/>
          </a:xfrm>
          <a:prstGeom prst="line">
            <a:avLst/>
          </a:prstGeom>
        </p:spPr>
        <p:style>
          <a:lnRef idx="1">
            <a:schemeClr val="accent4"/>
          </a:lnRef>
          <a:fillRef idx="0">
            <a:schemeClr val="accent4"/>
          </a:fillRef>
          <a:effectRef idx="0">
            <a:schemeClr val="accent4"/>
          </a:effectRef>
          <a:fontRef idx="minor">
            <a:schemeClr val="tx1"/>
          </a:fontRef>
        </p:style>
      </p:cxnSp>
      <p:sp>
        <p:nvSpPr>
          <p:cNvPr id="99" name="Oval 98"/>
          <p:cNvSpPr/>
          <p:nvPr/>
        </p:nvSpPr>
        <p:spPr>
          <a:xfrm>
            <a:off x="5334000" y="4800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0" name="Oval 99"/>
          <p:cNvSpPr/>
          <p:nvPr/>
        </p:nvSpPr>
        <p:spPr>
          <a:xfrm>
            <a:off x="4038600" y="53340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8" name="Oval 157"/>
          <p:cNvSpPr/>
          <p:nvPr/>
        </p:nvSpPr>
        <p:spPr>
          <a:xfrm>
            <a:off x="3429000" y="5181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9" name="Oval 178"/>
          <p:cNvSpPr/>
          <p:nvPr/>
        </p:nvSpPr>
        <p:spPr>
          <a:xfrm>
            <a:off x="5867400" y="5181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1" name="Oval 190"/>
          <p:cNvSpPr/>
          <p:nvPr/>
        </p:nvSpPr>
        <p:spPr>
          <a:xfrm>
            <a:off x="4876800" y="44958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3" name="Oval 202"/>
          <p:cNvSpPr/>
          <p:nvPr/>
        </p:nvSpPr>
        <p:spPr>
          <a:xfrm>
            <a:off x="5105400" y="54102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1" name="Oval 200"/>
          <p:cNvSpPr/>
          <p:nvPr/>
        </p:nvSpPr>
        <p:spPr bwMode="auto">
          <a:xfrm>
            <a:off x="3276600" y="4648200"/>
            <a:ext cx="1828800" cy="1524000"/>
          </a:xfrm>
          <a:prstGeom prst="ellipse">
            <a:avLst/>
          </a:prstGeom>
          <a:noFill/>
          <a:ln w="28575">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60" name="Oval 159"/>
          <p:cNvSpPr/>
          <p:nvPr/>
        </p:nvSpPr>
        <p:spPr bwMode="auto">
          <a:xfrm>
            <a:off x="1981200" y="4343400"/>
            <a:ext cx="1828800" cy="1524000"/>
          </a:xfrm>
          <a:prstGeom prst="ellipse">
            <a:avLst/>
          </a:prstGeom>
          <a:noFill/>
          <a:ln w="28575">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77" name="Oval 176"/>
          <p:cNvSpPr/>
          <p:nvPr/>
        </p:nvSpPr>
        <p:spPr bwMode="auto">
          <a:xfrm>
            <a:off x="5638800" y="4343400"/>
            <a:ext cx="1828800" cy="1524000"/>
          </a:xfrm>
          <a:prstGeom prst="ellipse">
            <a:avLst/>
          </a:prstGeom>
          <a:noFill/>
          <a:ln w="28575">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02" name="Oval 201"/>
          <p:cNvSpPr/>
          <p:nvPr/>
        </p:nvSpPr>
        <p:spPr bwMode="auto">
          <a:xfrm>
            <a:off x="4495800" y="4191000"/>
            <a:ext cx="1828800" cy="1524000"/>
          </a:xfrm>
          <a:prstGeom prst="ellipse">
            <a:avLst/>
          </a:prstGeom>
          <a:noFill/>
          <a:ln w="28575">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46" name="Oval 145"/>
          <p:cNvSpPr/>
          <p:nvPr/>
        </p:nvSpPr>
        <p:spPr bwMode="auto">
          <a:xfrm>
            <a:off x="3276600" y="1371600"/>
            <a:ext cx="2743200" cy="1676400"/>
          </a:xfrm>
          <a:prstGeom prst="ellipse">
            <a:avLst/>
          </a:prstGeom>
          <a:noFill/>
          <a:ln w="28575">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solidFill>
                <a:schemeClr val="tx1"/>
              </a:solidFill>
              <a:latin typeface="Segoe" pitchFamily="34" charset="0"/>
            </a:endParaRPr>
          </a:p>
        </p:txBody>
      </p:sp>
      <p:sp>
        <p:nvSpPr>
          <p:cNvPr id="66" name="Arc 65"/>
          <p:cNvSpPr/>
          <p:nvPr/>
        </p:nvSpPr>
        <p:spPr>
          <a:xfrm rot="19686399">
            <a:off x="5067478" y="2126280"/>
            <a:ext cx="892043" cy="3402975"/>
          </a:xfrm>
          <a:prstGeom prst="arc">
            <a:avLst>
              <a:gd name="adj1" fmla="val 16552332"/>
              <a:gd name="adj2" fmla="val 4865595"/>
            </a:avLst>
          </a:prstGeom>
          <a:ln w="12700">
            <a:solidFill>
              <a:schemeClr val="tx1">
                <a:lumMod val="95000"/>
                <a:lumOff val="5000"/>
              </a:schemeClr>
            </a:solidFill>
            <a:prstDash val="sysDash"/>
            <a:tailEnd type="arrow" w="med" len="lg"/>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ln w="76200">
                <a:solidFill>
                  <a:schemeClr val="tx1"/>
                </a:solidFill>
              </a:ln>
            </a:endParaRPr>
          </a:p>
        </p:txBody>
      </p:sp>
      <p:sp>
        <p:nvSpPr>
          <p:cNvPr id="67" name="Arc 66"/>
          <p:cNvSpPr/>
          <p:nvPr/>
        </p:nvSpPr>
        <p:spPr>
          <a:xfrm rot="8952933">
            <a:off x="5372837" y="1733632"/>
            <a:ext cx="799024" cy="3496957"/>
          </a:xfrm>
          <a:prstGeom prst="arc">
            <a:avLst>
              <a:gd name="adj1" fmla="val 16552332"/>
              <a:gd name="adj2" fmla="val 4859777"/>
            </a:avLst>
          </a:prstGeom>
          <a:ln w="19050">
            <a:solidFill>
              <a:schemeClr val="tx1">
                <a:lumMod val="95000"/>
                <a:lumOff val="5000"/>
              </a:schemeClr>
            </a:solidFill>
            <a:prstDash val="sysDash"/>
            <a:tailEnd type="arrow" w="med" len="lg"/>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02" name="Oval 101"/>
          <p:cNvSpPr/>
          <p:nvPr/>
        </p:nvSpPr>
        <p:spPr>
          <a:xfrm>
            <a:off x="6400800" y="49530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9" name="Arc 68"/>
          <p:cNvSpPr/>
          <p:nvPr/>
        </p:nvSpPr>
        <p:spPr>
          <a:xfrm rot="20695380">
            <a:off x="4615242" y="2296239"/>
            <a:ext cx="627556" cy="2846787"/>
          </a:xfrm>
          <a:prstGeom prst="arc">
            <a:avLst>
              <a:gd name="adj1" fmla="val 16552332"/>
              <a:gd name="adj2" fmla="val 4865595"/>
            </a:avLst>
          </a:prstGeom>
          <a:ln w="19050">
            <a:solidFill>
              <a:schemeClr val="tx1">
                <a:lumMod val="95000"/>
                <a:lumOff val="5000"/>
              </a:schemeClr>
            </a:solidFill>
            <a:prstDash val="sysDash"/>
            <a:tailEnd type="arrow" w="med" len="lg"/>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70" name="Arc 69"/>
          <p:cNvSpPr/>
          <p:nvPr/>
        </p:nvSpPr>
        <p:spPr>
          <a:xfrm rot="9917033">
            <a:off x="4874311" y="2068958"/>
            <a:ext cx="627556" cy="2874698"/>
          </a:xfrm>
          <a:prstGeom prst="arc">
            <a:avLst>
              <a:gd name="adj1" fmla="val 16552332"/>
              <a:gd name="adj2" fmla="val 4865595"/>
            </a:avLst>
          </a:prstGeom>
          <a:ln w="38100">
            <a:solidFill>
              <a:schemeClr val="tx1">
                <a:lumMod val="95000"/>
                <a:lumOff val="5000"/>
              </a:schemeClr>
            </a:solidFill>
            <a:prstDash val="sysDash"/>
            <a:tailEnd type="arrow" w="med" len="lg"/>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5" name="Arc 84"/>
          <p:cNvSpPr/>
          <p:nvPr/>
        </p:nvSpPr>
        <p:spPr>
          <a:xfrm rot="520333" flipH="1">
            <a:off x="4254053" y="2075047"/>
            <a:ext cx="553136" cy="3720815"/>
          </a:xfrm>
          <a:prstGeom prst="arc">
            <a:avLst>
              <a:gd name="adj1" fmla="val 16525944"/>
              <a:gd name="adj2" fmla="val 4997026"/>
            </a:avLst>
          </a:prstGeom>
          <a:ln w="19050">
            <a:solidFill>
              <a:schemeClr val="tx1">
                <a:lumMod val="95000"/>
                <a:lumOff val="5000"/>
              </a:schemeClr>
            </a:solidFill>
            <a:prstDash val="sysDash"/>
            <a:tailEnd type="arrow" w="med" len="lg"/>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6" name="Arc 85"/>
          <p:cNvSpPr/>
          <p:nvPr/>
        </p:nvSpPr>
        <p:spPr>
          <a:xfrm rot="11415787" flipH="1">
            <a:off x="4045536" y="2075652"/>
            <a:ext cx="523346" cy="3546337"/>
          </a:xfrm>
          <a:prstGeom prst="arc">
            <a:avLst>
              <a:gd name="adj1" fmla="val 16534383"/>
              <a:gd name="adj2" fmla="val 5078582"/>
            </a:avLst>
          </a:prstGeom>
          <a:ln w="19050">
            <a:solidFill>
              <a:schemeClr val="tx1">
                <a:lumMod val="95000"/>
                <a:lumOff val="5000"/>
              </a:schemeClr>
            </a:solidFill>
            <a:prstDash val="sysDash"/>
            <a:tailEnd type="arrow" w="med" len="lg"/>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7" name="Arc 86"/>
          <p:cNvSpPr/>
          <p:nvPr/>
        </p:nvSpPr>
        <p:spPr>
          <a:xfrm rot="1847098" flipH="1">
            <a:off x="3603470" y="1852354"/>
            <a:ext cx="553136" cy="3811673"/>
          </a:xfrm>
          <a:prstGeom prst="arc">
            <a:avLst>
              <a:gd name="adj1" fmla="val 16525944"/>
              <a:gd name="adj2" fmla="val 4997026"/>
            </a:avLst>
          </a:prstGeom>
          <a:ln w="28575">
            <a:solidFill>
              <a:schemeClr val="tx1">
                <a:lumMod val="95000"/>
                <a:lumOff val="5000"/>
              </a:schemeClr>
            </a:solidFill>
            <a:prstDash val="sysDash"/>
            <a:tailEnd type="arrow" w="med" len="lg"/>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ln w="57150">
                <a:solidFill>
                  <a:schemeClr val="tx1"/>
                </a:solidFill>
              </a:ln>
            </a:endParaRPr>
          </a:p>
        </p:txBody>
      </p:sp>
      <p:sp>
        <p:nvSpPr>
          <p:cNvPr id="88" name="Arc 87"/>
          <p:cNvSpPr/>
          <p:nvPr/>
        </p:nvSpPr>
        <p:spPr>
          <a:xfrm rot="12699149" flipH="1">
            <a:off x="3412868" y="1983534"/>
            <a:ext cx="433335" cy="3546337"/>
          </a:xfrm>
          <a:prstGeom prst="arc">
            <a:avLst>
              <a:gd name="adj1" fmla="val 16561316"/>
              <a:gd name="adj2" fmla="val 5299809"/>
            </a:avLst>
          </a:prstGeom>
          <a:ln w="19050">
            <a:solidFill>
              <a:schemeClr val="tx1">
                <a:lumMod val="95000"/>
                <a:lumOff val="5000"/>
              </a:schemeClr>
            </a:solidFill>
            <a:prstDash val="sysDash"/>
            <a:tailEnd type="arrow" w="med" len="lg"/>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01" name="Oval 100"/>
          <p:cNvSpPr/>
          <p:nvPr/>
        </p:nvSpPr>
        <p:spPr>
          <a:xfrm>
            <a:off x="2895600" y="49530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3" name="Oval 102"/>
          <p:cNvSpPr/>
          <p:nvPr/>
        </p:nvSpPr>
        <p:spPr>
          <a:xfrm>
            <a:off x="4572000" y="21336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p:txBody>
      </p:sp>
      <p:sp>
        <p:nvSpPr>
          <p:cNvPr id="71" name="TextBox 70"/>
          <p:cNvSpPr txBox="1"/>
          <p:nvPr/>
        </p:nvSpPr>
        <p:spPr>
          <a:xfrm>
            <a:off x="5105400" y="1066800"/>
            <a:ext cx="1752600" cy="400110"/>
          </a:xfrm>
          <a:prstGeom prst="rect">
            <a:avLst/>
          </a:prstGeom>
          <a:noFill/>
        </p:spPr>
        <p:txBody>
          <a:bodyPr wrap="square" rtlCol="0">
            <a:spAutoFit/>
          </a:bodyPr>
          <a:lstStyle/>
          <a:p>
            <a:r>
              <a:rPr lang="fa-IR" sz="2000" b="1" dirty="0" smtClean="0">
                <a:solidFill>
                  <a:srgbClr val="C00000"/>
                </a:solidFill>
                <a:cs typeface="B Koodak" pitchFamily="2" charset="-78"/>
              </a:rPr>
              <a:t>اطلاعات متقابل</a:t>
            </a:r>
            <a:endParaRPr lang="en-US" b="1" dirty="0">
              <a:solidFill>
                <a:srgbClr val="C00000"/>
              </a:solidFill>
              <a:latin typeface="Maiandra GD" pitchFamily="34" charset="0"/>
              <a:cs typeface="B Koodak" pitchFamily="2" charset="-78"/>
            </a:endParaRPr>
          </a:p>
        </p:txBody>
      </p:sp>
      <p:cxnSp>
        <p:nvCxnSpPr>
          <p:cNvPr id="72" name="Straight Arrow Connector 71"/>
          <p:cNvCxnSpPr/>
          <p:nvPr/>
        </p:nvCxnSpPr>
        <p:spPr>
          <a:xfrm rot="10800000" flipV="1">
            <a:off x="4495801" y="1447798"/>
            <a:ext cx="685801" cy="533403"/>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80" name="Straight Arrow Connector 79"/>
          <p:cNvCxnSpPr/>
          <p:nvPr/>
        </p:nvCxnSpPr>
        <p:spPr>
          <a:xfrm rot="5400000">
            <a:off x="5029202" y="1828800"/>
            <a:ext cx="838197" cy="7620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103"/>
                                        </p:tgtEl>
                                        <p:attrNameLst>
                                          <p:attrName>fillcolor</p:attrName>
                                        </p:attrNameLst>
                                      </p:cBhvr>
                                      <p:to>
                                        <a:srgbClr val="A061C3"/>
                                      </p:to>
                                    </p:animClr>
                                    <p:set>
                                      <p:cBhvr>
                                        <p:cTn id="7" dur="500" fill="hold"/>
                                        <p:tgtEl>
                                          <p:spTgt spid="103"/>
                                        </p:tgtEl>
                                        <p:attrNameLst>
                                          <p:attrName>fill.type</p:attrName>
                                        </p:attrNameLst>
                                      </p:cBhvr>
                                      <p:to>
                                        <p:strVal val="solid"/>
                                      </p:to>
                                    </p:set>
                                    <p:set>
                                      <p:cBhvr>
                                        <p:cTn id="8" dur="500" fill="hold"/>
                                        <p:tgtEl>
                                          <p:spTgt spid="103"/>
                                        </p:tgtEl>
                                        <p:attrNameLst>
                                          <p:attrName>fill.on</p:attrName>
                                        </p:attrNameLst>
                                      </p:cBhvr>
                                      <p:to>
                                        <p:strVal val="true"/>
                                      </p:to>
                                    </p:set>
                                  </p:childTnLst>
                                </p:cTn>
                              </p:par>
                              <p:par>
                                <p:cTn id="9" presetID="6" presetClass="emph" presetSubtype="0" fill="hold" grpId="0" nodeType="withEffect">
                                  <p:stCondLst>
                                    <p:cond delay="0"/>
                                  </p:stCondLst>
                                  <p:childTnLst>
                                    <p:animScale>
                                      <p:cBhvr>
                                        <p:cTn id="10" dur="1000" fill="hold"/>
                                        <p:tgtEl>
                                          <p:spTgt spid="103"/>
                                        </p:tgtEl>
                                      </p:cBhvr>
                                      <p:by x="125000" y="125000"/>
                                    </p:animScale>
                                  </p:childTnLst>
                                </p:cTn>
                              </p:par>
                            </p:childTnLst>
                          </p:cTn>
                        </p:par>
                        <p:par>
                          <p:cTn id="11" fill="hold">
                            <p:stCondLst>
                              <p:cond delay="1000"/>
                            </p:stCondLst>
                            <p:childTnLst>
                              <p:par>
                                <p:cTn id="12" presetID="6" presetClass="emph" presetSubtype="0" fill="hold" grpId="1" nodeType="afterEffect">
                                  <p:stCondLst>
                                    <p:cond delay="0"/>
                                  </p:stCondLst>
                                  <p:childTnLst>
                                    <p:animScale>
                                      <p:cBhvr>
                                        <p:cTn id="13" dur="1000" fill="hold"/>
                                        <p:tgtEl>
                                          <p:spTgt spid="103"/>
                                        </p:tgtEl>
                                      </p:cBhvr>
                                      <p:by x="80000" y="80000"/>
                                    </p:animScale>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strips(downLeft)">
                                      <p:cBhvr>
                                        <p:cTn id="18" dur="2000"/>
                                        <p:tgtEl>
                                          <p:spTgt spid="69"/>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strips(downLeft)">
                                      <p:cBhvr>
                                        <p:cTn id="21" dur="2000"/>
                                        <p:tgtEl>
                                          <p:spTgt spid="87"/>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strips(downLeft)">
                                      <p:cBhvr>
                                        <p:cTn id="24" dur="2000"/>
                                        <p:tgtEl>
                                          <p:spTgt spid="85"/>
                                        </p:tgtEl>
                                      </p:cBhvr>
                                    </p:animEffect>
                                  </p:childTnLst>
                                </p:cTn>
                              </p:par>
                              <p:par>
                                <p:cTn id="25" presetID="18" presetClass="entr" presetSubtype="12" fill="hold" grpId="2"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strips(downLeft)">
                                      <p:cBhvr>
                                        <p:cTn id="27" dur="2000"/>
                                        <p:tgtEl>
                                          <p:spTgt spid="66"/>
                                        </p:tgtEl>
                                      </p:cBhvr>
                                    </p:animEffect>
                                  </p:childTnLst>
                                </p:cTn>
                              </p:par>
                              <p:par>
                                <p:cTn id="28" presetID="1" presetClass="emph" presetSubtype="2" fill="hold" nodeType="withEffect">
                                  <p:stCondLst>
                                    <p:cond delay="0"/>
                                  </p:stCondLst>
                                  <p:childTnLst>
                                    <p:animClr clrSpc="rgb">
                                      <p:cBhvr>
                                        <p:cTn id="29" dur="500" fill="hold"/>
                                        <p:tgtEl>
                                          <p:spTgt spid="101"/>
                                        </p:tgtEl>
                                        <p:attrNameLst>
                                          <p:attrName>fillcolor</p:attrName>
                                        </p:attrNameLst>
                                      </p:cBhvr>
                                      <p:to>
                                        <a:srgbClr val="7DCC2E"/>
                                      </p:to>
                                    </p:animClr>
                                    <p:set>
                                      <p:cBhvr>
                                        <p:cTn id="30" dur="500" fill="hold"/>
                                        <p:tgtEl>
                                          <p:spTgt spid="101"/>
                                        </p:tgtEl>
                                        <p:attrNameLst>
                                          <p:attrName>fill.type</p:attrName>
                                        </p:attrNameLst>
                                      </p:cBhvr>
                                      <p:to>
                                        <p:strVal val="solid"/>
                                      </p:to>
                                    </p:set>
                                    <p:set>
                                      <p:cBhvr>
                                        <p:cTn id="31" dur="500" fill="hold"/>
                                        <p:tgtEl>
                                          <p:spTgt spid="101"/>
                                        </p:tgtEl>
                                        <p:attrNameLst>
                                          <p:attrName>fill.on</p:attrName>
                                        </p:attrNameLst>
                                      </p:cBhvr>
                                      <p:to>
                                        <p:strVal val="true"/>
                                      </p:to>
                                    </p:set>
                                  </p:childTnLst>
                                </p:cTn>
                              </p:par>
                              <p:par>
                                <p:cTn id="32" presetID="1" presetClass="emph" presetSubtype="2" fill="hold" nodeType="withEffect">
                                  <p:stCondLst>
                                    <p:cond delay="0"/>
                                  </p:stCondLst>
                                  <p:childTnLst>
                                    <p:animClr clrSpc="rgb">
                                      <p:cBhvr>
                                        <p:cTn id="33" dur="500" fill="hold"/>
                                        <p:tgtEl>
                                          <p:spTgt spid="100"/>
                                        </p:tgtEl>
                                        <p:attrNameLst>
                                          <p:attrName>fillcolor</p:attrName>
                                        </p:attrNameLst>
                                      </p:cBhvr>
                                      <p:to>
                                        <a:srgbClr val="7DCC2E"/>
                                      </p:to>
                                    </p:animClr>
                                    <p:set>
                                      <p:cBhvr>
                                        <p:cTn id="34" dur="500" fill="hold"/>
                                        <p:tgtEl>
                                          <p:spTgt spid="100"/>
                                        </p:tgtEl>
                                        <p:attrNameLst>
                                          <p:attrName>fill.type</p:attrName>
                                        </p:attrNameLst>
                                      </p:cBhvr>
                                      <p:to>
                                        <p:strVal val="solid"/>
                                      </p:to>
                                    </p:set>
                                    <p:set>
                                      <p:cBhvr>
                                        <p:cTn id="35" dur="500" fill="hold"/>
                                        <p:tgtEl>
                                          <p:spTgt spid="100"/>
                                        </p:tgtEl>
                                        <p:attrNameLst>
                                          <p:attrName>fill.on</p:attrName>
                                        </p:attrNameLst>
                                      </p:cBhvr>
                                      <p:to>
                                        <p:strVal val="true"/>
                                      </p:to>
                                    </p:set>
                                  </p:childTnLst>
                                </p:cTn>
                              </p:par>
                              <p:par>
                                <p:cTn id="36" presetID="1" presetClass="emph" presetSubtype="2" fill="hold" nodeType="withEffect">
                                  <p:stCondLst>
                                    <p:cond delay="0"/>
                                  </p:stCondLst>
                                  <p:childTnLst>
                                    <p:animClr clrSpc="rgb">
                                      <p:cBhvr>
                                        <p:cTn id="37" dur="500" fill="hold"/>
                                        <p:tgtEl>
                                          <p:spTgt spid="99"/>
                                        </p:tgtEl>
                                        <p:attrNameLst>
                                          <p:attrName>fillcolor</p:attrName>
                                        </p:attrNameLst>
                                      </p:cBhvr>
                                      <p:to>
                                        <a:srgbClr val="7DCC2E"/>
                                      </p:to>
                                    </p:animClr>
                                    <p:set>
                                      <p:cBhvr>
                                        <p:cTn id="38" dur="500" fill="hold"/>
                                        <p:tgtEl>
                                          <p:spTgt spid="99"/>
                                        </p:tgtEl>
                                        <p:attrNameLst>
                                          <p:attrName>fill.type</p:attrName>
                                        </p:attrNameLst>
                                      </p:cBhvr>
                                      <p:to>
                                        <p:strVal val="solid"/>
                                      </p:to>
                                    </p:set>
                                    <p:set>
                                      <p:cBhvr>
                                        <p:cTn id="39" dur="500" fill="hold"/>
                                        <p:tgtEl>
                                          <p:spTgt spid="99"/>
                                        </p:tgtEl>
                                        <p:attrNameLst>
                                          <p:attrName>fill.on</p:attrName>
                                        </p:attrNameLst>
                                      </p:cBhvr>
                                      <p:to>
                                        <p:strVal val="true"/>
                                      </p:to>
                                    </p:set>
                                  </p:childTnLst>
                                </p:cTn>
                              </p:par>
                              <p:par>
                                <p:cTn id="40" presetID="1" presetClass="emph" presetSubtype="2" fill="hold" nodeType="withEffect">
                                  <p:stCondLst>
                                    <p:cond delay="0"/>
                                  </p:stCondLst>
                                  <p:childTnLst>
                                    <p:animClr clrSpc="rgb">
                                      <p:cBhvr>
                                        <p:cTn id="41" dur="500" fill="hold"/>
                                        <p:tgtEl>
                                          <p:spTgt spid="102"/>
                                        </p:tgtEl>
                                        <p:attrNameLst>
                                          <p:attrName>fillcolor</p:attrName>
                                        </p:attrNameLst>
                                      </p:cBhvr>
                                      <p:to>
                                        <a:srgbClr val="7DCC2E"/>
                                      </p:to>
                                    </p:animClr>
                                    <p:set>
                                      <p:cBhvr>
                                        <p:cTn id="42" dur="500" fill="hold"/>
                                        <p:tgtEl>
                                          <p:spTgt spid="102"/>
                                        </p:tgtEl>
                                        <p:attrNameLst>
                                          <p:attrName>fill.type</p:attrName>
                                        </p:attrNameLst>
                                      </p:cBhvr>
                                      <p:to>
                                        <p:strVal val="solid"/>
                                      </p:to>
                                    </p:set>
                                    <p:set>
                                      <p:cBhvr>
                                        <p:cTn id="43" dur="500" fill="hold"/>
                                        <p:tgtEl>
                                          <p:spTgt spid="102"/>
                                        </p:tgtEl>
                                        <p:attrNameLst>
                                          <p:attrName>fill.on</p:attrName>
                                        </p:attrNameLst>
                                      </p:cBhvr>
                                      <p:to>
                                        <p:strVal val="true"/>
                                      </p:to>
                                    </p:set>
                                  </p:childTnLst>
                                </p:cTn>
                              </p:par>
                              <p:par>
                                <p:cTn id="44" presetID="6" presetClass="emph" presetSubtype="0" fill="hold" nodeType="withEffect">
                                  <p:stCondLst>
                                    <p:cond delay="1000"/>
                                  </p:stCondLst>
                                  <p:childTnLst>
                                    <p:animScale>
                                      <p:cBhvr>
                                        <p:cTn id="45" dur="1000" fill="hold"/>
                                        <p:tgtEl>
                                          <p:spTgt spid="101"/>
                                        </p:tgtEl>
                                      </p:cBhvr>
                                      <p:by x="125000" y="125000"/>
                                    </p:animScale>
                                  </p:childTnLst>
                                </p:cTn>
                              </p:par>
                              <p:par>
                                <p:cTn id="46" presetID="6" presetClass="emph" presetSubtype="0" fill="hold" nodeType="withEffect">
                                  <p:stCondLst>
                                    <p:cond delay="1000"/>
                                  </p:stCondLst>
                                  <p:childTnLst>
                                    <p:animScale>
                                      <p:cBhvr>
                                        <p:cTn id="47" dur="1000" fill="hold"/>
                                        <p:tgtEl>
                                          <p:spTgt spid="100"/>
                                        </p:tgtEl>
                                      </p:cBhvr>
                                      <p:by x="125000" y="125000"/>
                                    </p:animScale>
                                  </p:childTnLst>
                                </p:cTn>
                              </p:par>
                              <p:par>
                                <p:cTn id="48" presetID="6" presetClass="emph" presetSubtype="0" fill="hold" nodeType="withEffect">
                                  <p:stCondLst>
                                    <p:cond delay="1000"/>
                                  </p:stCondLst>
                                  <p:childTnLst>
                                    <p:animScale>
                                      <p:cBhvr>
                                        <p:cTn id="49" dur="1000" fill="hold"/>
                                        <p:tgtEl>
                                          <p:spTgt spid="102"/>
                                        </p:tgtEl>
                                      </p:cBhvr>
                                      <p:by x="125000" y="125000"/>
                                    </p:animScale>
                                  </p:childTnLst>
                                </p:cTn>
                              </p:par>
                              <p:par>
                                <p:cTn id="50" presetID="6" presetClass="emph" presetSubtype="0" fill="hold" nodeType="withEffect">
                                  <p:stCondLst>
                                    <p:cond delay="1000"/>
                                  </p:stCondLst>
                                  <p:childTnLst>
                                    <p:animScale>
                                      <p:cBhvr>
                                        <p:cTn id="51" dur="1000" fill="hold"/>
                                        <p:tgtEl>
                                          <p:spTgt spid="99"/>
                                        </p:tgtEl>
                                      </p:cBhvr>
                                      <p:by x="125000" y="125000"/>
                                    </p:animScale>
                                  </p:childTnLst>
                                </p:cTn>
                              </p:par>
                            </p:childTnLst>
                          </p:cTn>
                        </p:par>
                        <p:par>
                          <p:cTn id="52" fill="hold">
                            <p:stCondLst>
                              <p:cond delay="2000"/>
                            </p:stCondLst>
                            <p:childTnLst>
                              <p:par>
                                <p:cTn id="53" presetID="6" presetClass="emph" presetSubtype="0" fill="hold" grpId="1" nodeType="afterEffect">
                                  <p:stCondLst>
                                    <p:cond delay="0"/>
                                  </p:stCondLst>
                                  <p:childTnLst>
                                    <p:animScale>
                                      <p:cBhvr>
                                        <p:cTn id="54" dur="1000" fill="hold"/>
                                        <p:tgtEl>
                                          <p:spTgt spid="101"/>
                                        </p:tgtEl>
                                      </p:cBhvr>
                                      <p:by x="80000" y="80000"/>
                                    </p:animScale>
                                  </p:childTnLst>
                                </p:cTn>
                              </p:par>
                              <p:par>
                                <p:cTn id="55" presetID="6" presetClass="emph" presetSubtype="0" fill="hold" grpId="1" nodeType="withEffect">
                                  <p:stCondLst>
                                    <p:cond delay="0"/>
                                  </p:stCondLst>
                                  <p:childTnLst>
                                    <p:animScale>
                                      <p:cBhvr>
                                        <p:cTn id="56" dur="1000" fill="hold"/>
                                        <p:tgtEl>
                                          <p:spTgt spid="100"/>
                                        </p:tgtEl>
                                      </p:cBhvr>
                                      <p:by x="80000" y="80000"/>
                                    </p:animScale>
                                  </p:childTnLst>
                                </p:cTn>
                              </p:par>
                              <p:par>
                                <p:cTn id="57" presetID="6" presetClass="emph" presetSubtype="0" fill="hold" grpId="1" nodeType="withEffect">
                                  <p:stCondLst>
                                    <p:cond delay="0"/>
                                  </p:stCondLst>
                                  <p:childTnLst>
                                    <p:animScale>
                                      <p:cBhvr>
                                        <p:cTn id="58" dur="1000" fill="hold"/>
                                        <p:tgtEl>
                                          <p:spTgt spid="99"/>
                                        </p:tgtEl>
                                      </p:cBhvr>
                                      <p:by x="80000" y="80000"/>
                                    </p:animScale>
                                  </p:childTnLst>
                                </p:cTn>
                              </p:par>
                              <p:par>
                                <p:cTn id="59" presetID="6" presetClass="emph" presetSubtype="0" fill="hold" grpId="1" nodeType="withEffect">
                                  <p:stCondLst>
                                    <p:cond delay="0"/>
                                  </p:stCondLst>
                                  <p:childTnLst>
                                    <p:animScale>
                                      <p:cBhvr>
                                        <p:cTn id="60" dur="1000" fill="hold"/>
                                        <p:tgtEl>
                                          <p:spTgt spid="102"/>
                                        </p:tgtEl>
                                      </p:cBhvr>
                                      <p:by x="80000" y="80000"/>
                                    </p:animScale>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1" nodeType="click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down)">
                                      <p:cBhvr>
                                        <p:cTn id="65" dur="2000"/>
                                        <p:tgtEl>
                                          <p:spTgt spid="67"/>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down)">
                                      <p:cBhvr>
                                        <p:cTn id="68" dur="2000"/>
                                        <p:tgtEl>
                                          <p:spTgt spid="86"/>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down)">
                                      <p:cBhvr>
                                        <p:cTn id="71" dur="2000"/>
                                        <p:tgtEl>
                                          <p:spTgt spid="88"/>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down)">
                                      <p:cBhvr>
                                        <p:cTn id="74" dur="2000"/>
                                        <p:tgtEl>
                                          <p:spTgt spid="7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00"/>
                                        <p:tgtEl>
                                          <p:spTgt spid="67"/>
                                        </p:tgtEl>
                                      </p:cBhvr>
                                    </p:animEffect>
                                    <p:set>
                                      <p:cBhvr>
                                        <p:cTn id="79" dur="1" fill="hold">
                                          <p:stCondLst>
                                            <p:cond delay="999"/>
                                          </p:stCondLst>
                                        </p:cTn>
                                        <p:tgtEl>
                                          <p:spTgt spid="6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00"/>
                                        <p:tgtEl>
                                          <p:spTgt spid="66"/>
                                        </p:tgtEl>
                                      </p:cBhvr>
                                    </p:animEffect>
                                    <p:set>
                                      <p:cBhvr>
                                        <p:cTn id="82" dur="1" fill="hold">
                                          <p:stCondLst>
                                            <p:cond delay="999"/>
                                          </p:stCondLst>
                                        </p:cTn>
                                        <p:tgtEl>
                                          <p:spTgt spid="6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000"/>
                                        <p:tgtEl>
                                          <p:spTgt spid="69"/>
                                        </p:tgtEl>
                                      </p:cBhvr>
                                    </p:animEffect>
                                    <p:set>
                                      <p:cBhvr>
                                        <p:cTn id="85" dur="1" fill="hold">
                                          <p:stCondLst>
                                            <p:cond delay="999"/>
                                          </p:stCondLst>
                                        </p:cTn>
                                        <p:tgtEl>
                                          <p:spTgt spid="6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85"/>
                                        </p:tgtEl>
                                      </p:cBhvr>
                                    </p:animEffect>
                                    <p:set>
                                      <p:cBhvr>
                                        <p:cTn id="88" dur="1" fill="hold">
                                          <p:stCondLst>
                                            <p:cond delay="999"/>
                                          </p:stCondLst>
                                        </p:cTn>
                                        <p:tgtEl>
                                          <p:spTgt spid="8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87"/>
                                        </p:tgtEl>
                                      </p:cBhvr>
                                    </p:animEffect>
                                    <p:set>
                                      <p:cBhvr>
                                        <p:cTn id="91" dur="1" fill="hold">
                                          <p:stCondLst>
                                            <p:cond delay="999"/>
                                          </p:stCondLst>
                                        </p:cTn>
                                        <p:tgtEl>
                                          <p:spTgt spid="8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88"/>
                                        </p:tgtEl>
                                      </p:cBhvr>
                                    </p:animEffect>
                                    <p:set>
                                      <p:cBhvr>
                                        <p:cTn id="94" dur="1" fill="hold">
                                          <p:stCondLst>
                                            <p:cond delay="999"/>
                                          </p:stCondLst>
                                        </p:cTn>
                                        <p:tgtEl>
                                          <p:spTgt spid="8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1000"/>
                                        <p:tgtEl>
                                          <p:spTgt spid="86"/>
                                        </p:tgtEl>
                                      </p:cBhvr>
                                    </p:animEffect>
                                    <p:set>
                                      <p:cBhvr>
                                        <p:cTn id="97" dur="1" fill="hold">
                                          <p:stCondLst>
                                            <p:cond delay="999"/>
                                          </p:stCondLst>
                                        </p:cTn>
                                        <p:tgtEl>
                                          <p:spTgt spid="86"/>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1000"/>
                                        <p:tgtEl>
                                          <p:spTgt spid="70"/>
                                        </p:tgtEl>
                                      </p:cBhvr>
                                    </p:animEffect>
                                    <p:set>
                                      <p:cBhvr>
                                        <p:cTn id="100" dur="1" fill="hold">
                                          <p:stCondLst>
                                            <p:cond delay="999"/>
                                          </p:stCondLst>
                                        </p:cTn>
                                        <p:tgtEl>
                                          <p:spTgt spid="70"/>
                                        </p:tgtEl>
                                        <p:attrNameLst>
                                          <p:attrName>style.visibility</p:attrName>
                                        </p:attrNameLst>
                                      </p:cBhvr>
                                      <p:to>
                                        <p:strVal val="hidden"/>
                                      </p:to>
                                    </p:set>
                                  </p:childTnLst>
                                </p:cTn>
                              </p:par>
                            </p:childTnLst>
                          </p:cTn>
                        </p:par>
                        <p:par>
                          <p:cTn id="101" fill="hold">
                            <p:stCondLst>
                              <p:cond delay="1000"/>
                            </p:stCondLst>
                            <p:childTnLst>
                              <p:par>
                                <p:cTn id="102" presetID="10" presetClass="entr" presetSubtype="0" fill="hold" nodeType="afterEffect">
                                  <p:stCondLst>
                                    <p:cond delay="0"/>
                                  </p:stCondLst>
                                  <p:childTnLst>
                                    <p:set>
                                      <p:cBhvr>
                                        <p:cTn id="103" dur="1" fill="hold">
                                          <p:stCondLst>
                                            <p:cond delay="0"/>
                                          </p:stCondLst>
                                        </p:cTn>
                                        <p:tgtEl>
                                          <p:spTgt spid="275"/>
                                        </p:tgtEl>
                                        <p:attrNameLst>
                                          <p:attrName>style.visibility</p:attrName>
                                        </p:attrNameLst>
                                      </p:cBhvr>
                                      <p:to>
                                        <p:strVal val="visible"/>
                                      </p:to>
                                    </p:set>
                                    <p:animEffect transition="in" filter="fade">
                                      <p:cBhvr>
                                        <p:cTn id="104" dur="1000"/>
                                        <p:tgtEl>
                                          <p:spTgt spid="275"/>
                                        </p:tgtEl>
                                      </p:cBhvr>
                                    </p:animEffect>
                                  </p:childTnLst>
                                </p:cTn>
                              </p:par>
                              <p:par>
                                <p:cTn id="105" presetID="10" presetClass="entr" presetSubtype="0" fill="hold" nodeType="withEffect">
                                  <p:stCondLst>
                                    <p:cond delay="0"/>
                                  </p:stCondLst>
                                  <p:childTnLst>
                                    <p:set>
                                      <p:cBhvr>
                                        <p:cTn id="106" dur="1" fill="hold">
                                          <p:stCondLst>
                                            <p:cond delay="0"/>
                                          </p:stCondLst>
                                        </p:cTn>
                                        <p:tgtEl>
                                          <p:spTgt spid="272"/>
                                        </p:tgtEl>
                                        <p:attrNameLst>
                                          <p:attrName>style.visibility</p:attrName>
                                        </p:attrNameLst>
                                      </p:cBhvr>
                                      <p:to>
                                        <p:strVal val="visible"/>
                                      </p:to>
                                    </p:set>
                                    <p:animEffect transition="in" filter="fade">
                                      <p:cBhvr>
                                        <p:cTn id="107" dur="1000"/>
                                        <p:tgtEl>
                                          <p:spTgt spid="272"/>
                                        </p:tgtEl>
                                      </p:cBhvr>
                                    </p:animEffect>
                                  </p:childTnLst>
                                </p:cTn>
                              </p:par>
                              <p:par>
                                <p:cTn id="108" presetID="10" presetClass="entr" presetSubtype="0" fill="hold" nodeType="withEffect">
                                  <p:stCondLst>
                                    <p:cond delay="0"/>
                                  </p:stCondLst>
                                  <p:childTnLst>
                                    <p:set>
                                      <p:cBhvr>
                                        <p:cTn id="109" dur="1" fill="hold">
                                          <p:stCondLst>
                                            <p:cond delay="0"/>
                                          </p:stCondLst>
                                        </p:cTn>
                                        <p:tgtEl>
                                          <p:spTgt spid="279"/>
                                        </p:tgtEl>
                                        <p:attrNameLst>
                                          <p:attrName>style.visibility</p:attrName>
                                        </p:attrNameLst>
                                      </p:cBhvr>
                                      <p:to>
                                        <p:strVal val="visible"/>
                                      </p:to>
                                    </p:set>
                                    <p:animEffect transition="in" filter="fade">
                                      <p:cBhvr>
                                        <p:cTn id="110" dur="1000"/>
                                        <p:tgtEl>
                                          <p:spTgt spid="279"/>
                                        </p:tgtEl>
                                      </p:cBhvr>
                                    </p:animEffect>
                                  </p:childTnLst>
                                </p:cTn>
                              </p:par>
                              <p:par>
                                <p:cTn id="111" presetID="10" presetClass="entr" presetSubtype="0" fill="hold" nodeType="withEffect">
                                  <p:stCondLst>
                                    <p:cond delay="0"/>
                                  </p:stCondLst>
                                  <p:childTnLst>
                                    <p:set>
                                      <p:cBhvr>
                                        <p:cTn id="112" dur="1" fill="hold">
                                          <p:stCondLst>
                                            <p:cond delay="0"/>
                                          </p:stCondLst>
                                        </p:cTn>
                                        <p:tgtEl>
                                          <p:spTgt spid="282"/>
                                        </p:tgtEl>
                                        <p:attrNameLst>
                                          <p:attrName>style.visibility</p:attrName>
                                        </p:attrNameLst>
                                      </p:cBhvr>
                                      <p:to>
                                        <p:strVal val="visible"/>
                                      </p:to>
                                    </p:set>
                                    <p:animEffect transition="in" filter="fade">
                                      <p:cBhvr>
                                        <p:cTn id="113" dur="1000"/>
                                        <p:tgtEl>
                                          <p:spTgt spid="282"/>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blinds(horizontal)">
                                      <p:cBhvr>
                                        <p:cTn id="118" dur="500"/>
                                        <p:tgtEl>
                                          <p:spTgt spid="15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1000"/>
                                        <p:tgtEl>
                                          <p:spTgt spid="71"/>
                                        </p:tgtEl>
                                      </p:cBhvr>
                                    </p:animEffect>
                                  </p:childTnLst>
                                </p:cTn>
                              </p:par>
                              <p:par>
                                <p:cTn id="122" presetID="10" presetClass="entr" presetSubtype="0" fill="hold" nodeType="withEffect">
                                  <p:stCondLst>
                                    <p:cond delay="0"/>
                                  </p:stCondLst>
                                  <p:childTnLst>
                                    <p:set>
                                      <p:cBhvr>
                                        <p:cTn id="123" dur="1" fill="hold">
                                          <p:stCondLst>
                                            <p:cond delay="0"/>
                                          </p:stCondLst>
                                        </p:cTn>
                                        <p:tgtEl>
                                          <p:spTgt spid="80"/>
                                        </p:tgtEl>
                                        <p:attrNameLst>
                                          <p:attrName>style.visibility</p:attrName>
                                        </p:attrNameLst>
                                      </p:cBhvr>
                                      <p:to>
                                        <p:strVal val="visible"/>
                                      </p:to>
                                    </p:set>
                                    <p:animEffect transition="in" filter="fade">
                                      <p:cBhvr>
                                        <p:cTn id="124" dur="1000"/>
                                        <p:tgtEl>
                                          <p:spTgt spid="80"/>
                                        </p:tgtEl>
                                      </p:cBhvr>
                                    </p:animEffect>
                                  </p:childTnLst>
                                </p:cTn>
                              </p:par>
                              <p:par>
                                <p:cTn id="125" presetID="10" presetClass="entr" presetSubtype="0" fill="hold" nodeType="with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fade">
                                      <p:cBhvr>
                                        <p:cTn id="127" dur="1000"/>
                                        <p:tgtEl>
                                          <p:spTgt spid="72"/>
                                        </p:tgtEl>
                                      </p:cBhvr>
                                    </p:animEffect>
                                  </p:childTnLst>
                                </p:cTn>
                              </p:par>
                              <p:par>
                                <p:cTn id="128" presetID="3" presetClass="entr" presetSubtype="10" fill="hold" nodeType="withEffect">
                                  <p:stCondLst>
                                    <p:cond delay="0"/>
                                  </p:stCondLst>
                                  <p:childTnLst>
                                    <p:set>
                                      <p:cBhvr>
                                        <p:cTn id="129" dur="1" fill="hold">
                                          <p:stCondLst>
                                            <p:cond delay="0"/>
                                          </p:stCondLst>
                                        </p:cTn>
                                        <p:tgtEl>
                                          <p:spTgt spid="148"/>
                                        </p:tgtEl>
                                        <p:attrNameLst>
                                          <p:attrName>style.visibility</p:attrName>
                                        </p:attrNameLst>
                                      </p:cBhvr>
                                      <p:to>
                                        <p:strVal val="visible"/>
                                      </p:to>
                                    </p:set>
                                    <p:animEffect transition="in" filter="blinds(horizontal)">
                                      <p:cBhvr>
                                        <p:cTn id="130" dur="500"/>
                                        <p:tgtEl>
                                          <p:spTgt spid="148"/>
                                        </p:tgtEl>
                                      </p:cBhvr>
                                    </p:animEffect>
                                  </p:childTnLst>
                                </p:cTn>
                              </p:par>
                              <p:par>
                                <p:cTn id="131" presetID="3" presetClass="entr" presetSubtype="10" fill="hold" nodeType="withEffect">
                                  <p:stCondLst>
                                    <p:cond delay="0"/>
                                  </p:stCondLst>
                                  <p:childTnLst>
                                    <p:set>
                                      <p:cBhvr>
                                        <p:cTn id="132" dur="1" fill="hold">
                                          <p:stCondLst>
                                            <p:cond delay="0"/>
                                          </p:stCondLst>
                                        </p:cTn>
                                        <p:tgtEl>
                                          <p:spTgt spid="146"/>
                                        </p:tgtEl>
                                        <p:attrNameLst>
                                          <p:attrName>style.visibility</p:attrName>
                                        </p:attrNameLst>
                                      </p:cBhvr>
                                      <p:to>
                                        <p:strVal val="visible"/>
                                      </p:to>
                                    </p:set>
                                    <p:animEffect transition="in" filter="blinds(horizontal)">
                                      <p:cBhvr>
                                        <p:cTn id="133" dur="500"/>
                                        <p:tgtEl>
                                          <p:spTgt spid="146"/>
                                        </p:tgtEl>
                                      </p:cBhvr>
                                    </p:animEffect>
                                  </p:childTnLst>
                                </p:cTn>
                              </p:par>
                              <p:par>
                                <p:cTn id="134" presetID="3" presetClass="entr" presetSubtype="10" fill="hold" nodeType="with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blinds(horizontal)">
                                      <p:cBhvr>
                                        <p:cTn id="136" dur="500"/>
                                        <p:tgtEl>
                                          <p:spTgt spid="154"/>
                                        </p:tgtEl>
                                      </p:cBhvr>
                                    </p:animEffect>
                                  </p:childTnLst>
                                </p:cTn>
                              </p:par>
                              <p:par>
                                <p:cTn id="137" presetID="3" presetClass="entr" presetSubtype="10" fill="hold" nodeType="withEffect">
                                  <p:stCondLst>
                                    <p:cond delay="0"/>
                                  </p:stCondLst>
                                  <p:childTnLst>
                                    <p:set>
                                      <p:cBhvr>
                                        <p:cTn id="138" dur="1" fill="hold">
                                          <p:stCondLst>
                                            <p:cond delay="0"/>
                                          </p:stCondLst>
                                        </p:cTn>
                                        <p:tgtEl>
                                          <p:spTgt spid="152"/>
                                        </p:tgtEl>
                                        <p:attrNameLst>
                                          <p:attrName>style.visibility</p:attrName>
                                        </p:attrNameLst>
                                      </p:cBhvr>
                                      <p:to>
                                        <p:strVal val="visible"/>
                                      </p:to>
                                    </p:set>
                                    <p:animEffect transition="in" filter="blinds(horizontal)">
                                      <p:cBhvr>
                                        <p:cTn id="139" dur="500"/>
                                        <p:tgtEl>
                                          <p:spTgt spid="152"/>
                                        </p:tgtEl>
                                      </p:cBhvr>
                                    </p:animEffect>
                                  </p:childTnLst>
                                </p:cTn>
                              </p:par>
                              <p:par>
                                <p:cTn id="140" presetID="3" presetClass="entr" presetSubtype="10" fill="hold" nodeType="withEffect">
                                  <p:stCondLst>
                                    <p:cond delay="0"/>
                                  </p:stCondLst>
                                  <p:childTnLst>
                                    <p:set>
                                      <p:cBhvr>
                                        <p:cTn id="141" dur="1" fill="hold">
                                          <p:stCondLst>
                                            <p:cond delay="0"/>
                                          </p:stCondLst>
                                        </p:cTn>
                                        <p:tgtEl>
                                          <p:spTgt spid="170"/>
                                        </p:tgtEl>
                                        <p:attrNameLst>
                                          <p:attrName>style.visibility</p:attrName>
                                        </p:attrNameLst>
                                      </p:cBhvr>
                                      <p:to>
                                        <p:strVal val="visible"/>
                                      </p:to>
                                    </p:set>
                                    <p:animEffect transition="in" filter="blinds(horizontal)">
                                      <p:cBhvr>
                                        <p:cTn id="142" dur="500"/>
                                        <p:tgtEl>
                                          <p:spTgt spid="170"/>
                                        </p:tgtEl>
                                      </p:cBhvr>
                                    </p:animEffect>
                                  </p:childTnLst>
                                </p:cTn>
                              </p:par>
                              <p:par>
                                <p:cTn id="143" presetID="3" presetClass="entr" presetSubtype="10" fill="hold" nodeType="withEffect">
                                  <p:stCondLst>
                                    <p:cond delay="0"/>
                                  </p:stCondLst>
                                  <p:childTnLst>
                                    <p:set>
                                      <p:cBhvr>
                                        <p:cTn id="144" dur="1" fill="hold">
                                          <p:stCondLst>
                                            <p:cond delay="0"/>
                                          </p:stCondLst>
                                        </p:cTn>
                                        <p:tgtEl>
                                          <p:spTgt spid="168"/>
                                        </p:tgtEl>
                                        <p:attrNameLst>
                                          <p:attrName>style.visibility</p:attrName>
                                        </p:attrNameLst>
                                      </p:cBhvr>
                                      <p:to>
                                        <p:strVal val="visible"/>
                                      </p:to>
                                    </p:set>
                                    <p:animEffect transition="in" filter="blinds(horizontal)">
                                      <p:cBhvr>
                                        <p:cTn id="145" dur="500"/>
                                        <p:tgtEl>
                                          <p:spTgt spid="168"/>
                                        </p:tgtEl>
                                      </p:cBhvr>
                                    </p:animEffect>
                                  </p:childTnLst>
                                </p:cTn>
                              </p:par>
                              <p:par>
                                <p:cTn id="146" presetID="3" presetClass="entr" presetSubtype="10" fill="hold" nodeType="withEffect">
                                  <p:stCondLst>
                                    <p:cond delay="0"/>
                                  </p:stCondLst>
                                  <p:childTnLst>
                                    <p:set>
                                      <p:cBhvr>
                                        <p:cTn id="147" dur="1" fill="hold">
                                          <p:stCondLst>
                                            <p:cond delay="0"/>
                                          </p:stCondLst>
                                        </p:cTn>
                                        <p:tgtEl>
                                          <p:spTgt spid="162"/>
                                        </p:tgtEl>
                                        <p:attrNameLst>
                                          <p:attrName>style.visibility</p:attrName>
                                        </p:attrNameLst>
                                      </p:cBhvr>
                                      <p:to>
                                        <p:strVal val="visible"/>
                                      </p:to>
                                    </p:set>
                                    <p:animEffect transition="in" filter="blinds(horizontal)">
                                      <p:cBhvr>
                                        <p:cTn id="148" dur="500"/>
                                        <p:tgtEl>
                                          <p:spTgt spid="162"/>
                                        </p:tgtEl>
                                      </p:cBhvr>
                                    </p:animEffect>
                                  </p:childTnLst>
                                </p:cTn>
                              </p:par>
                              <p:par>
                                <p:cTn id="149" presetID="3" presetClass="entr" presetSubtype="10" fill="hold" nodeType="withEffect">
                                  <p:stCondLst>
                                    <p:cond delay="0"/>
                                  </p:stCondLst>
                                  <p:childTnLst>
                                    <p:set>
                                      <p:cBhvr>
                                        <p:cTn id="150" dur="1" fill="hold">
                                          <p:stCondLst>
                                            <p:cond delay="0"/>
                                          </p:stCondLst>
                                        </p:cTn>
                                        <p:tgtEl>
                                          <p:spTgt spid="198"/>
                                        </p:tgtEl>
                                        <p:attrNameLst>
                                          <p:attrName>style.visibility</p:attrName>
                                        </p:attrNameLst>
                                      </p:cBhvr>
                                      <p:to>
                                        <p:strVal val="visible"/>
                                      </p:to>
                                    </p:set>
                                    <p:animEffect transition="in" filter="blinds(horizontal)">
                                      <p:cBhvr>
                                        <p:cTn id="151" dur="500"/>
                                        <p:tgtEl>
                                          <p:spTgt spid="198"/>
                                        </p:tgtEl>
                                      </p:cBhvr>
                                    </p:animEffect>
                                  </p:childTnLst>
                                </p:cTn>
                              </p:par>
                              <p:par>
                                <p:cTn id="152" presetID="3" presetClass="entr" presetSubtype="10" fill="hold" nodeType="withEffect">
                                  <p:stCondLst>
                                    <p:cond delay="0"/>
                                  </p:stCondLst>
                                  <p:childTnLst>
                                    <p:set>
                                      <p:cBhvr>
                                        <p:cTn id="153" dur="1" fill="hold">
                                          <p:stCondLst>
                                            <p:cond delay="0"/>
                                          </p:stCondLst>
                                        </p:cTn>
                                        <p:tgtEl>
                                          <p:spTgt spid="200"/>
                                        </p:tgtEl>
                                        <p:attrNameLst>
                                          <p:attrName>style.visibility</p:attrName>
                                        </p:attrNameLst>
                                      </p:cBhvr>
                                      <p:to>
                                        <p:strVal val="visible"/>
                                      </p:to>
                                    </p:set>
                                    <p:animEffect transition="in" filter="blinds(horizontal)">
                                      <p:cBhvr>
                                        <p:cTn id="154" dur="500"/>
                                        <p:tgtEl>
                                          <p:spTgt spid="200"/>
                                        </p:tgtEl>
                                      </p:cBhvr>
                                    </p:animEffect>
                                  </p:childTnLst>
                                </p:cTn>
                              </p:par>
                              <p:par>
                                <p:cTn id="155" presetID="3" presetClass="entr" presetSubtype="10" fill="hold" nodeType="withEffect">
                                  <p:stCondLst>
                                    <p:cond delay="0"/>
                                  </p:stCondLst>
                                  <p:childTnLst>
                                    <p:set>
                                      <p:cBhvr>
                                        <p:cTn id="156" dur="1" fill="hold">
                                          <p:stCondLst>
                                            <p:cond delay="0"/>
                                          </p:stCondLst>
                                        </p:cTn>
                                        <p:tgtEl>
                                          <p:spTgt spid="196"/>
                                        </p:tgtEl>
                                        <p:attrNameLst>
                                          <p:attrName>style.visibility</p:attrName>
                                        </p:attrNameLst>
                                      </p:cBhvr>
                                      <p:to>
                                        <p:strVal val="visible"/>
                                      </p:to>
                                    </p:set>
                                    <p:animEffect transition="in" filter="blinds(horizontal)">
                                      <p:cBhvr>
                                        <p:cTn id="157" dur="500"/>
                                        <p:tgtEl>
                                          <p:spTgt spid="196"/>
                                        </p:tgtEl>
                                      </p:cBhvr>
                                    </p:animEffect>
                                  </p:childTnLst>
                                </p:cTn>
                              </p:par>
                              <p:par>
                                <p:cTn id="158" presetID="3" presetClass="entr" presetSubtype="10" fill="hold" nodeType="withEffect">
                                  <p:stCondLst>
                                    <p:cond delay="0"/>
                                  </p:stCondLst>
                                  <p:childTnLst>
                                    <p:set>
                                      <p:cBhvr>
                                        <p:cTn id="159" dur="1" fill="hold">
                                          <p:stCondLst>
                                            <p:cond delay="0"/>
                                          </p:stCondLst>
                                        </p:cTn>
                                        <p:tgtEl>
                                          <p:spTgt spid="160"/>
                                        </p:tgtEl>
                                        <p:attrNameLst>
                                          <p:attrName>style.visibility</p:attrName>
                                        </p:attrNameLst>
                                      </p:cBhvr>
                                      <p:to>
                                        <p:strVal val="visible"/>
                                      </p:to>
                                    </p:set>
                                    <p:animEffect transition="in" filter="blinds(horizontal)">
                                      <p:cBhvr>
                                        <p:cTn id="160" dur="500"/>
                                        <p:tgtEl>
                                          <p:spTgt spid="160"/>
                                        </p:tgtEl>
                                      </p:cBhvr>
                                    </p:animEffect>
                                  </p:childTnLst>
                                </p:cTn>
                              </p:par>
                              <p:par>
                                <p:cTn id="161" presetID="3" presetClass="entr" presetSubtype="10" fill="hold" nodeType="withEffect">
                                  <p:stCondLst>
                                    <p:cond delay="0"/>
                                  </p:stCondLst>
                                  <p:childTnLst>
                                    <p:set>
                                      <p:cBhvr>
                                        <p:cTn id="162" dur="1" fill="hold">
                                          <p:stCondLst>
                                            <p:cond delay="0"/>
                                          </p:stCondLst>
                                        </p:cTn>
                                        <p:tgtEl>
                                          <p:spTgt spid="177"/>
                                        </p:tgtEl>
                                        <p:attrNameLst>
                                          <p:attrName>style.visibility</p:attrName>
                                        </p:attrNameLst>
                                      </p:cBhvr>
                                      <p:to>
                                        <p:strVal val="visible"/>
                                      </p:to>
                                    </p:set>
                                    <p:animEffect transition="in" filter="blinds(horizontal)">
                                      <p:cBhvr>
                                        <p:cTn id="163" dur="500"/>
                                        <p:tgtEl>
                                          <p:spTgt spid="177"/>
                                        </p:tgtEl>
                                      </p:cBhvr>
                                    </p:animEffect>
                                  </p:childTnLst>
                                </p:cTn>
                              </p:par>
                              <p:par>
                                <p:cTn id="164" presetID="1" presetClass="emph" presetSubtype="2" fill="hold" nodeType="withEffect">
                                  <p:stCondLst>
                                    <p:cond delay="0"/>
                                  </p:stCondLst>
                                  <p:childTnLst>
                                    <p:animClr clrSpc="rgb">
                                      <p:cBhvr>
                                        <p:cTn id="165" dur="500" fill="hold"/>
                                        <p:tgtEl>
                                          <p:spTgt spid="157"/>
                                        </p:tgtEl>
                                        <p:attrNameLst>
                                          <p:attrName>fillcolor</p:attrName>
                                        </p:attrNameLst>
                                      </p:cBhvr>
                                      <p:to>
                                        <a:srgbClr val="7DCC2E"/>
                                      </p:to>
                                    </p:animClr>
                                    <p:set>
                                      <p:cBhvr>
                                        <p:cTn id="166" dur="500" fill="hold"/>
                                        <p:tgtEl>
                                          <p:spTgt spid="157"/>
                                        </p:tgtEl>
                                        <p:attrNameLst>
                                          <p:attrName>fill.type</p:attrName>
                                        </p:attrNameLst>
                                      </p:cBhvr>
                                      <p:to>
                                        <p:strVal val="solid"/>
                                      </p:to>
                                    </p:set>
                                    <p:set>
                                      <p:cBhvr>
                                        <p:cTn id="167" dur="500" fill="hold"/>
                                        <p:tgtEl>
                                          <p:spTgt spid="157"/>
                                        </p:tgtEl>
                                        <p:attrNameLst>
                                          <p:attrName>fill.on</p:attrName>
                                        </p:attrNameLst>
                                      </p:cBhvr>
                                      <p:to>
                                        <p:strVal val="true"/>
                                      </p:to>
                                    </p:set>
                                  </p:childTnLst>
                                </p:cTn>
                              </p:par>
                              <p:par>
                                <p:cTn id="168" presetID="1" presetClass="emph" presetSubtype="2" fill="hold" nodeType="withEffect">
                                  <p:stCondLst>
                                    <p:cond delay="0"/>
                                  </p:stCondLst>
                                  <p:childTnLst>
                                    <p:animClr clrSpc="rgb">
                                      <p:cBhvr>
                                        <p:cTn id="169" dur="500" fill="hold"/>
                                        <p:tgtEl>
                                          <p:spTgt spid="156"/>
                                        </p:tgtEl>
                                        <p:attrNameLst>
                                          <p:attrName>fillcolor</p:attrName>
                                        </p:attrNameLst>
                                      </p:cBhvr>
                                      <p:to>
                                        <a:srgbClr val="7DCC2E"/>
                                      </p:to>
                                    </p:animClr>
                                    <p:set>
                                      <p:cBhvr>
                                        <p:cTn id="170" dur="500" fill="hold"/>
                                        <p:tgtEl>
                                          <p:spTgt spid="156"/>
                                        </p:tgtEl>
                                        <p:attrNameLst>
                                          <p:attrName>fill.type</p:attrName>
                                        </p:attrNameLst>
                                      </p:cBhvr>
                                      <p:to>
                                        <p:strVal val="solid"/>
                                      </p:to>
                                    </p:set>
                                    <p:set>
                                      <p:cBhvr>
                                        <p:cTn id="171" dur="500" fill="hold"/>
                                        <p:tgtEl>
                                          <p:spTgt spid="156"/>
                                        </p:tgtEl>
                                        <p:attrNameLst>
                                          <p:attrName>fill.on</p:attrName>
                                        </p:attrNameLst>
                                      </p:cBhvr>
                                      <p:to>
                                        <p:strVal val="true"/>
                                      </p:to>
                                    </p:set>
                                  </p:childTnLst>
                                </p:cTn>
                              </p:par>
                              <p:par>
                                <p:cTn id="172" presetID="1" presetClass="emph" presetSubtype="2" fill="hold" nodeType="withEffect">
                                  <p:stCondLst>
                                    <p:cond delay="0"/>
                                  </p:stCondLst>
                                  <p:childTnLst>
                                    <p:animClr clrSpc="rgb">
                                      <p:cBhvr>
                                        <p:cTn id="173" dur="500" fill="hold"/>
                                        <p:tgtEl>
                                          <p:spTgt spid="158"/>
                                        </p:tgtEl>
                                        <p:attrNameLst>
                                          <p:attrName>fillcolor</p:attrName>
                                        </p:attrNameLst>
                                      </p:cBhvr>
                                      <p:to>
                                        <a:srgbClr val="7DCC2E"/>
                                      </p:to>
                                    </p:animClr>
                                    <p:set>
                                      <p:cBhvr>
                                        <p:cTn id="174" dur="500" fill="hold"/>
                                        <p:tgtEl>
                                          <p:spTgt spid="158"/>
                                        </p:tgtEl>
                                        <p:attrNameLst>
                                          <p:attrName>fill.type</p:attrName>
                                        </p:attrNameLst>
                                      </p:cBhvr>
                                      <p:to>
                                        <p:strVal val="solid"/>
                                      </p:to>
                                    </p:set>
                                    <p:set>
                                      <p:cBhvr>
                                        <p:cTn id="175" dur="500" fill="hold"/>
                                        <p:tgtEl>
                                          <p:spTgt spid="158"/>
                                        </p:tgtEl>
                                        <p:attrNameLst>
                                          <p:attrName>fill.on</p:attrName>
                                        </p:attrNameLst>
                                      </p:cBhvr>
                                      <p:to>
                                        <p:strVal val="true"/>
                                      </p:to>
                                    </p:set>
                                  </p:childTnLst>
                                </p:cTn>
                              </p:par>
                              <p:par>
                                <p:cTn id="176" presetID="1" presetClass="emph" presetSubtype="2" fill="hold" nodeType="withEffect">
                                  <p:stCondLst>
                                    <p:cond delay="0"/>
                                  </p:stCondLst>
                                  <p:childTnLst>
                                    <p:animClr clrSpc="rgb">
                                      <p:cBhvr>
                                        <p:cTn id="177" dur="500" fill="hold"/>
                                        <p:tgtEl>
                                          <p:spTgt spid="179"/>
                                        </p:tgtEl>
                                        <p:attrNameLst>
                                          <p:attrName>fillcolor</p:attrName>
                                        </p:attrNameLst>
                                      </p:cBhvr>
                                      <p:to>
                                        <a:srgbClr val="7DCC2E"/>
                                      </p:to>
                                    </p:animClr>
                                    <p:set>
                                      <p:cBhvr>
                                        <p:cTn id="178" dur="500" fill="hold"/>
                                        <p:tgtEl>
                                          <p:spTgt spid="179"/>
                                        </p:tgtEl>
                                        <p:attrNameLst>
                                          <p:attrName>fill.type</p:attrName>
                                        </p:attrNameLst>
                                      </p:cBhvr>
                                      <p:to>
                                        <p:strVal val="solid"/>
                                      </p:to>
                                    </p:set>
                                    <p:set>
                                      <p:cBhvr>
                                        <p:cTn id="179" dur="500" fill="hold"/>
                                        <p:tgtEl>
                                          <p:spTgt spid="179"/>
                                        </p:tgtEl>
                                        <p:attrNameLst>
                                          <p:attrName>fill.on</p:attrName>
                                        </p:attrNameLst>
                                      </p:cBhvr>
                                      <p:to>
                                        <p:strVal val="true"/>
                                      </p:to>
                                    </p:set>
                                  </p:childTnLst>
                                </p:cTn>
                              </p:par>
                              <p:par>
                                <p:cTn id="180" presetID="1" presetClass="emph" presetSubtype="2" fill="hold" nodeType="withEffect">
                                  <p:stCondLst>
                                    <p:cond delay="0"/>
                                  </p:stCondLst>
                                  <p:childTnLst>
                                    <p:animClr clrSpc="rgb">
                                      <p:cBhvr>
                                        <p:cTn id="181" dur="500" fill="hold"/>
                                        <p:tgtEl>
                                          <p:spTgt spid="178"/>
                                        </p:tgtEl>
                                        <p:attrNameLst>
                                          <p:attrName>fillcolor</p:attrName>
                                        </p:attrNameLst>
                                      </p:cBhvr>
                                      <p:to>
                                        <a:srgbClr val="7DCC2E"/>
                                      </p:to>
                                    </p:animClr>
                                    <p:set>
                                      <p:cBhvr>
                                        <p:cTn id="182" dur="500" fill="hold"/>
                                        <p:tgtEl>
                                          <p:spTgt spid="178"/>
                                        </p:tgtEl>
                                        <p:attrNameLst>
                                          <p:attrName>fill.type</p:attrName>
                                        </p:attrNameLst>
                                      </p:cBhvr>
                                      <p:to>
                                        <p:strVal val="solid"/>
                                      </p:to>
                                    </p:set>
                                    <p:set>
                                      <p:cBhvr>
                                        <p:cTn id="183" dur="500" fill="hold"/>
                                        <p:tgtEl>
                                          <p:spTgt spid="178"/>
                                        </p:tgtEl>
                                        <p:attrNameLst>
                                          <p:attrName>fill.on</p:attrName>
                                        </p:attrNameLst>
                                      </p:cBhvr>
                                      <p:to>
                                        <p:strVal val="true"/>
                                      </p:to>
                                    </p:set>
                                  </p:childTnLst>
                                </p:cTn>
                              </p:par>
                              <p:par>
                                <p:cTn id="184" presetID="1" presetClass="emph" presetSubtype="2" fill="hold" nodeType="withEffect">
                                  <p:stCondLst>
                                    <p:cond delay="0"/>
                                  </p:stCondLst>
                                  <p:childTnLst>
                                    <p:animClr clrSpc="rgb">
                                      <p:cBhvr>
                                        <p:cTn id="185" dur="500" fill="hold"/>
                                        <p:tgtEl>
                                          <p:spTgt spid="180"/>
                                        </p:tgtEl>
                                        <p:attrNameLst>
                                          <p:attrName>fillcolor</p:attrName>
                                        </p:attrNameLst>
                                      </p:cBhvr>
                                      <p:to>
                                        <a:srgbClr val="7DCC2E"/>
                                      </p:to>
                                    </p:animClr>
                                    <p:set>
                                      <p:cBhvr>
                                        <p:cTn id="186" dur="500" fill="hold"/>
                                        <p:tgtEl>
                                          <p:spTgt spid="180"/>
                                        </p:tgtEl>
                                        <p:attrNameLst>
                                          <p:attrName>fill.type</p:attrName>
                                        </p:attrNameLst>
                                      </p:cBhvr>
                                      <p:to>
                                        <p:strVal val="solid"/>
                                      </p:to>
                                    </p:set>
                                    <p:set>
                                      <p:cBhvr>
                                        <p:cTn id="187" dur="500" fill="hold"/>
                                        <p:tgtEl>
                                          <p:spTgt spid="180"/>
                                        </p:tgtEl>
                                        <p:attrNameLst>
                                          <p:attrName>fill.on</p:attrName>
                                        </p:attrNameLst>
                                      </p:cBhvr>
                                      <p:to>
                                        <p:strVal val="true"/>
                                      </p:to>
                                    </p:set>
                                  </p:childTnLst>
                                </p:cTn>
                              </p:par>
                              <p:par>
                                <p:cTn id="188" presetID="1" presetClass="emph" presetSubtype="2" fill="hold" nodeType="withEffect">
                                  <p:stCondLst>
                                    <p:cond delay="0"/>
                                  </p:stCondLst>
                                  <p:childTnLst>
                                    <p:animClr clrSpc="rgb">
                                      <p:cBhvr>
                                        <p:cTn id="189" dur="500" fill="hold"/>
                                        <p:tgtEl>
                                          <p:spTgt spid="142"/>
                                        </p:tgtEl>
                                        <p:attrNameLst>
                                          <p:attrName>fillcolor</p:attrName>
                                        </p:attrNameLst>
                                      </p:cBhvr>
                                      <p:to>
                                        <a:srgbClr val="A061C3"/>
                                      </p:to>
                                    </p:animClr>
                                    <p:set>
                                      <p:cBhvr>
                                        <p:cTn id="190" dur="500" fill="hold"/>
                                        <p:tgtEl>
                                          <p:spTgt spid="142"/>
                                        </p:tgtEl>
                                        <p:attrNameLst>
                                          <p:attrName>fill.type</p:attrName>
                                        </p:attrNameLst>
                                      </p:cBhvr>
                                      <p:to>
                                        <p:strVal val="solid"/>
                                      </p:to>
                                    </p:set>
                                    <p:set>
                                      <p:cBhvr>
                                        <p:cTn id="191" dur="500" fill="hold"/>
                                        <p:tgtEl>
                                          <p:spTgt spid="142"/>
                                        </p:tgtEl>
                                        <p:attrNameLst>
                                          <p:attrName>fill.on</p:attrName>
                                        </p:attrNameLst>
                                      </p:cBhvr>
                                      <p:to>
                                        <p:strVal val="true"/>
                                      </p:to>
                                    </p:set>
                                  </p:childTnLst>
                                </p:cTn>
                              </p:par>
                              <p:par>
                                <p:cTn id="192" presetID="1" presetClass="emph" presetSubtype="2" fill="hold" nodeType="withEffect">
                                  <p:stCondLst>
                                    <p:cond delay="0"/>
                                  </p:stCondLst>
                                  <p:childTnLst>
                                    <p:animClr clrSpc="rgb">
                                      <p:cBhvr>
                                        <p:cTn id="193" dur="500" fill="hold"/>
                                        <p:tgtEl>
                                          <p:spTgt spid="143"/>
                                        </p:tgtEl>
                                        <p:attrNameLst>
                                          <p:attrName>fillcolor</p:attrName>
                                        </p:attrNameLst>
                                      </p:cBhvr>
                                      <p:to>
                                        <a:srgbClr val="A061C3"/>
                                      </p:to>
                                    </p:animClr>
                                    <p:set>
                                      <p:cBhvr>
                                        <p:cTn id="194" dur="500" fill="hold"/>
                                        <p:tgtEl>
                                          <p:spTgt spid="143"/>
                                        </p:tgtEl>
                                        <p:attrNameLst>
                                          <p:attrName>fill.type</p:attrName>
                                        </p:attrNameLst>
                                      </p:cBhvr>
                                      <p:to>
                                        <p:strVal val="solid"/>
                                      </p:to>
                                    </p:set>
                                    <p:set>
                                      <p:cBhvr>
                                        <p:cTn id="195" dur="500" fill="hold"/>
                                        <p:tgtEl>
                                          <p:spTgt spid="143"/>
                                        </p:tgtEl>
                                        <p:attrNameLst>
                                          <p:attrName>fill.on</p:attrName>
                                        </p:attrNameLst>
                                      </p:cBhvr>
                                      <p:to>
                                        <p:strVal val="true"/>
                                      </p:to>
                                    </p:set>
                                  </p:childTnLst>
                                </p:cTn>
                              </p:par>
                              <p:par>
                                <p:cTn id="196" presetID="1" presetClass="emph" presetSubtype="2" fill="hold" nodeType="withEffect">
                                  <p:stCondLst>
                                    <p:cond delay="0"/>
                                  </p:stCondLst>
                                  <p:childTnLst>
                                    <p:animClr clrSpc="rgb">
                                      <p:cBhvr>
                                        <p:cTn id="197" dur="500" fill="hold"/>
                                        <p:tgtEl>
                                          <p:spTgt spid="144"/>
                                        </p:tgtEl>
                                        <p:attrNameLst>
                                          <p:attrName>fillcolor</p:attrName>
                                        </p:attrNameLst>
                                      </p:cBhvr>
                                      <p:to>
                                        <a:srgbClr val="A061C3"/>
                                      </p:to>
                                    </p:animClr>
                                    <p:set>
                                      <p:cBhvr>
                                        <p:cTn id="198" dur="500" fill="hold"/>
                                        <p:tgtEl>
                                          <p:spTgt spid="144"/>
                                        </p:tgtEl>
                                        <p:attrNameLst>
                                          <p:attrName>fill.type</p:attrName>
                                        </p:attrNameLst>
                                      </p:cBhvr>
                                      <p:to>
                                        <p:strVal val="solid"/>
                                      </p:to>
                                    </p:set>
                                    <p:set>
                                      <p:cBhvr>
                                        <p:cTn id="199" dur="500" fill="hold"/>
                                        <p:tgtEl>
                                          <p:spTgt spid="144"/>
                                        </p:tgtEl>
                                        <p:attrNameLst>
                                          <p:attrName>fill.on</p:attrName>
                                        </p:attrNameLst>
                                      </p:cBhvr>
                                      <p:to>
                                        <p:strVal val="true"/>
                                      </p:to>
                                    </p:set>
                                  </p:childTnLst>
                                </p:cTn>
                              </p:par>
                              <p:par>
                                <p:cTn id="200" presetID="1" presetClass="emph" presetSubtype="2" fill="hold" nodeType="withEffect">
                                  <p:stCondLst>
                                    <p:cond delay="0"/>
                                  </p:stCondLst>
                                  <p:childTnLst>
                                    <p:animClr clrSpc="rgb">
                                      <p:cBhvr>
                                        <p:cTn id="201" dur="500" fill="hold"/>
                                        <p:tgtEl>
                                          <p:spTgt spid="145"/>
                                        </p:tgtEl>
                                        <p:attrNameLst>
                                          <p:attrName>fillcolor</p:attrName>
                                        </p:attrNameLst>
                                      </p:cBhvr>
                                      <p:to>
                                        <a:srgbClr val="A061C3"/>
                                      </p:to>
                                    </p:animClr>
                                    <p:set>
                                      <p:cBhvr>
                                        <p:cTn id="202" dur="500" fill="hold"/>
                                        <p:tgtEl>
                                          <p:spTgt spid="145"/>
                                        </p:tgtEl>
                                        <p:attrNameLst>
                                          <p:attrName>fill.type</p:attrName>
                                        </p:attrNameLst>
                                      </p:cBhvr>
                                      <p:to>
                                        <p:strVal val="solid"/>
                                      </p:to>
                                    </p:set>
                                    <p:set>
                                      <p:cBhvr>
                                        <p:cTn id="203" dur="500" fill="hold"/>
                                        <p:tgtEl>
                                          <p:spTgt spid="145"/>
                                        </p:tgtEl>
                                        <p:attrNameLst>
                                          <p:attrName>fill.on</p:attrName>
                                        </p:attrNameLst>
                                      </p:cBhvr>
                                      <p:to>
                                        <p:strVal val="true"/>
                                      </p:to>
                                    </p:set>
                                  </p:childTnLst>
                                </p:cTn>
                              </p:par>
                              <p:par>
                                <p:cTn id="204" presetID="1" presetClass="emph" presetSubtype="2" fill="hold" nodeType="withEffect">
                                  <p:stCondLst>
                                    <p:cond delay="0"/>
                                  </p:stCondLst>
                                  <p:childTnLst>
                                    <p:animClr clrSpc="rgb">
                                      <p:cBhvr>
                                        <p:cTn id="205" dur="500" fill="hold"/>
                                        <p:tgtEl>
                                          <p:spTgt spid="203"/>
                                        </p:tgtEl>
                                        <p:attrNameLst>
                                          <p:attrName>fillcolor</p:attrName>
                                        </p:attrNameLst>
                                      </p:cBhvr>
                                      <p:to>
                                        <a:srgbClr val="7DCC2E"/>
                                      </p:to>
                                    </p:animClr>
                                    <p:set>
                                      <p:cBhvr>
                                        <p:cTn id="206" dur="500" fill="hold"/>
                                        <p:tgtEl>
                                          <p:spTgt spid="203"/>
                                        </p:tgtEl>
                                        <p:attrNameLst>
                                          <p:attrName>fill.type</p:attrName>
                                        </p:attrNameLst>
                                      </p:cBhvr>
                                      <p:to>
                                        <p:strVal val="solid"/>
                                      </p:to>
                                    </p:set>
                                    <p:set>
                                      <p:cBhvr>
                                        <p:cTn id="207" dur="500" fill="hold"/>
                                        <p:tgtEl>
                                          <p:spTgt spid="203"/>
                                        </p:tgtEl>
                                        <p:attrNameLst>
                                          <p:attrName>fill.on</p:attrName>
                                        </p:attrNameLst>
                                      </p:cBhvr>
                                      <p:to>
                                        <p:strVal val="true"/>
                                      </p:to>
                                    </p:set>
                                  </p:childTnLst>
                                </p:cTn>
                              </p:par>
                              <p:par>
                                <p:cTn id="208" presetID="1" presetClass="emph" presetSubtype="2" fill="hold" nodeType="withEffect">
                                  <p:stCondLst>
                                    <p:cond delay="0"/>
                                  </p:stCondLst>
                                  <p:childTnLst>
                                    <p:animClr clrSpc="rgb">
                                      <p:cBhvr>
                                        <p:cTn id="209" dur="500" fill="hold"/>
                                        <p:tgtEl>
                                          <p:spTgt spid="191"/>
                                        </p:tgtEl>
                                        <p:attrNameLst>
                                          <p:attrName>fillcolor</p:attrName>
                                        </p:attrNameLst>
                                      </p:cBhvr>
                                      <p:to>
                                        <a:srgbClr val="7DCC2E"/>
                                      </p:to>
                                    </p:animClr>
                                    <p:set>
                                      <p:cBhvr>
                                        <p:cTn id="210" dur="500" fill="hold"/>
                                        <p:tgtEl>
                                          <p:spTgt spid="191"/>
                                        </p:tgtEl>
                                        <p:attrNameLst>
                                          <p:attrName>fill.type</p:attrName>
                                        </p:attrNameLst>
                                      </p:cBhvr>
                                      <p:to>
                                        <p:strVal val="solid"/>
                                      </p:to>
                                    </p:set>
                                    <p:set>
                                      <p:cBhvr>
                                        <p:cTn id="211" dur="500" fill="hold"/>
                                        <p:tgtEl>
                                          <p:spTgt spid="191"/>
                                        </p:tgtEl>
                                        <p:attrNameLst>
                                          <p:attrName>fill.on</p:attrName>
                                        </p:attrNameLst>
                                      </p:cBhvr>
                                      <p:to>
                                        <p:strVal val="true"/>
                                      </p:to>
                                    </p:set>
                                  </p:childTnLst>
                                </p:cTn>
                              </p:par>
                              <p:par>
                                <p:cTn id="212" presetID="3" presetClass="entr" presetSubtype="10" fill="hold" nodeType="withEffect">
                                  <p:stCondLst>
                                    <p:cond delay="0"/>
                                  </p:stCondLst>
                                  <p:childTnLst>
                                    <p:set>
                                      <p:cBhvr>
                                        <p:cTn id="213" dur="1" fill="hold">
                                          <p:stCondLst>
                                            <p:cond delay="0"/>
                                          </p:stCondLst>
                                        </p:cTn>
                                        <p:tgtEl>
                                          <p:spTgt spid="201"/>
                                        </p:tgtEl>
                                        <p:attrNameLst>
                                          <p:attrName>style.visibility</p:attrName>
                                        </p:attrNameLst>
                                      </p:cBhvr>
                                      <p:to>
                                        <p:strVal val="visible"/>
                                      </p:to>
                                    </p:set>
                                    <p:animEffect transition="in" filter="blinds(horizontal)">
                                      <p:cBhvr>
                                        <p:cTn id="214" dur="500"/>
                                        <p:tgtEl>
                                          <p:spTgt spid="201"/>
                                        </p:tgtEl>
                                      </p:cBhvr>
                                    </p:animEffect>
                                  </p:childTnLst>
                                </p:cTn>
                              </p:par>
                              <p:par>
                                <p:cTn id="215" presetID="3" presetClass="entr" presetSubtype="10" fill="hold" nodeType="withEffect">
                                  <p:stCondLst>
                                    <p:cond delay="0"/>
                                  </p:stCondLst>
                                  <p:childTnLst>
                                    <p:set>
                                      <p:cBhvr>
                                        <p:cTn id="216" dur="1" fill="hold">
                                          <p:stCondLst>
                                            <p:cond delay="0"/>
                                          </p:stCondLst>
                                        </p:cTn>
                                        <p:tgtEl>
                                          <p:spTgt spid="202"/>
                                        </p:tgtEl>
                                        <p:attrNameLst>
                                          <p:attrName>style.visibility</p:attrName>
                                        </p:attrNameLst>
                                      </p:cBhvr>
                                      <p:to>
                                        <p:strVal val="visible"/>
                                      </p:to>
                                    </p:set>
                                    <p:animEffect transition="in" filter="blinds(horizontal)">
                                      <p:cBhvr>
                                        <p:cTn id="217" dur="500"/>
                                        <p:tgtEl>
                                          <p:spTgt spid="202"/>
                                        </p:tgtEl>
                                      </p:cBhvr>
                                    </p:animEffect>
                                  </p:childTnLst>
                                </p:cTn>
                              </p:par>
                              <p:par>
                                <p:cTn id="218" presetID="3" presetClass="entr" presetSubtype="10" fill="hold" nodeType="withEffect">
                                  <p:stCondLst>
                                    <p:cond delay="0"/>
                                  </p:stCondLst>
                                  <p:childTnLst>
                                    <p:set>
                                      <p:cBhvr>
                                        <p:cTn id="219" dur="1" fill="hold">
                                          <p:stCondLst>
                                            <p:cond delay="0"/>
                                          </p:stCondLst>
                                        </p:cTn>
                                        <p:tgtEl>
                                          <p:spTgt spid="214"/>
                                        </p:tgtEl>
                                        <p:attrNameLst>
                                          <p:attrName>style.visibility</p:attrName>
                                        </p:attrNameLst>
                                      </p:cBhvr>
                                      <p:to>
                                        <p:strVal val="visible"/>
                                      </p:to>
                                    </p:set>
                                    <p:animEffect transition="in" filter="blinds(horizontal)">
                                      <p:cBhvr>
                                        <p:cTn id="220" dur="500"/>
                                        <p:tgtEl>
                                          <p:spTgt spid="214"/>
                                        </p:tgtEl>
                                      </p:cBhvr>
                                    </p:animEffect>
                                  </p:childTnLst>
                                </p:cTn>
                              </p:par>
                              <p:par>
                                <p:cTn id="221" presetID="3" presetClass="entr" presetSubtype="10" fill="hold" nodeType="withEffect">
                                  <p:stCondLst>
                                    <p:cond delay="0"/>
                                  </p:stCondLst>
                                  <p:childTnLst>
                                    <p:set>
                                      <p:cBhvr>
                                        <p:cTn id="222" dur="1" fill="hold">
                                          <p:stCondLst>
                                            <p:cond delay="0"/>
                                          </p:stCondLst>
                                        </p:cTn>
                                        <p:tgtEl>
                                          <p:spTgt spid="220"/>
                                        </p:tgtEl>
                                        <p:attrNameLst>
                                          <p:attrName>style.visibility</p:attrName>
                                        </p:attrNameLst>
                                      </p:cBhvr>
                                      <p:to>
                                        <p:strVal val="visible"/>
                                      </p:to>
                                    </p:set>
                                    <p:animEffect transition="in" filter="blinds(horizontal)">
                                      <p:cBhvr>
                                        <p:cTn id="223" dur="500"/>
                                        <p:tgtEl>
                                          <p:spTgt spid="220"/>
                                        </p:tgtEl>
                                      </p:cBhvr>
                                    </p:animEffect>
                                  </p:childTnLst>
                                </p:cTn>
                              </p:par>
                              <p:par>
                                <p:cTn id="224" presetID="3" presetClass="entr" presetSubtype="10" fill="hold" nodeType="withEffect">
                                  <p:stCondLst>
                                    <p:cond delay="0"/>
                                  </p:stCondLst>
                                  <p:childTnLst>
                                    <p:set>
                                      <p:cBhvr>
                                        <p:cTn id="225" dur="1" fill="hold">
                                          <p:stCondLst>
                                            <p:cond delay="0"/>
                                          </p:stCondLst>
                                        </p:cTn>
                                        <p:tgtEl>
                                          <p:spTgt spid="222"/>
                                        </p:tgtEl>
                                        <p:attrNameLst>
                                          <p:attrName>style.visibility</p:attrName>
                                        </p:attrNameLst>
                                      </p:cBhvr>
                                      <p:to>
                                        <p:strVal val="visible"/>
                                      </p:to>
                                    </p:set>
                                    <p:animEffect transition="in" filter="blinds(horizontal)">
                                      <p:cBhvr>
                                        <p:cTn id="226" dur="500"/>
                                        <p:tgtEl>
                                          <p:spTgt spid="222"/>
                                        </p:tgtEl>
                                      </p:cBhvr>
                                    </p:animEffect>
                                  </p:childTnLst>
                                </p:cTn>
                              </p:par>
                              <p:par>
                                <p:cTn id="227" presetID="3" presetClass="entr" presetSubtype="10" fill="hold" nodeType="withEffect">
                                  <p:stCondLst>
                                    <p:cond delay="0"/>
                                  </p:stCondLst>
                                  <p:childTnLst>
                                    <p:set>
                                      <p:cBhvr>
                                        <p:cTn id="228" dur="1" fill="hold">
                                          <p:stCondLst>
                                            <p:cond delay="0"/>
                                          </p:stCondLst>
                                        </p:cTn>
                                        <p:tgtEl>
                                          <p:spTgt spid="224"/>
                                        </p:tgtEl>
                                        <p:attrNameLst>
                                          <p:attrName>style.visibility</p:attrName>
                                        </p:attrNameLst>
                                      </p:cBhvr>
                                      <p:to>
                                        <p:strVal val="visible"/>
                                      </p:to>
                                    </p:set>
                                    <p:animEffect transition="in" filter="blinds(horizontal)">
                                      <p:cBhvr>
                                        <p:cTn id="229"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1" animBg="1"/>
      <p:bldP spid="100" grpId="1" animBg="1"/>
      <p:bldP spid="66" grpId="2" animBg="1"/>
      <p:bldP spid="67" grpId="1" animBg="1"/>
      <p:bldP spid="102" grpId="1" animBg="1"/>
      <p:bldP spid="69" grpId="0" animBg="1"/>
      <p:bldP spid="69" grpId="1" animBg="1"/>
      <p:bldP spid="70" grpId="0" animBg="1"/>
      <p:bldP spid="85" grpId="0" animBg="1"/>
      <p:bldP spid="86" grpId="0" animBg="1"/>
      <p:bldP spid="87" grpId="0" animBg="1"/>
      <p:bldP spid="88" grpId="0" animBg="1"/>
      <p:bldP spid="101" grpId="1" animBg="1"/>
      <p:bldP spid="103" grpId="0" animBg="1"/>
      <p:bldP spid="103" grpId="1" animBg="1"/>
      <p:bldP spid="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Oval 176"/>
          <p:cNvSpPr/>
          <p:nvPr/>
        </p:nvSpPr>
        <p:spPr bwMode="auto">
          <a:xfrm>
            <a:off x="5270500" y="4267200"/>
            <a:ext cx="2514600" cy="1828800"/>
          </a:xfrm>
          <a:prstGeom prst="ellipse">
            <a:avLst/>
          </a:prstGeom>
          <a:solidFill>
            <a:schemeClr val="bg1"/>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46" name="Oval 145"/>
          <p:cNvSpPr/>
          <p:nvPr/>
        </p:nvSpPr>
        <p:spPr bwMode="auto">
          <a:xfrm>
            <a:off x="2895600" y="1143000"/>
            <a:ext cx="3657600" cy="2133600"/>
          </a:xfrm>
          <a:prstGeom prst="ellipse">
            <a:avLst/>
          </a:prstGeom>
          <a:solidFill>
            <a:schemeClr val="bg1"/>
          </a:solidFill>
          <a:ln w="12700">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Maiandra GD" pitchFamily="34" charset="0"/>
            </a:endParaRPr>
          </a:p>
        </p:txBody>
      </p:sp>
      <p:sp>
        <p:nvSpPr>
          <p:cNvPr id="160" name="Oval 159"/>
          <p:cNvSpPr/>
          <p:nvPr/>
        </p:nvSpPr>
        <p:spPr bwMode="auto">
          <a:xfrm>
            <a:off x="1752600" y="4267200"/>
            <a:ext cx="2514600" cy="182880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cxnSp>
        <p:nvCxnSpPr>
          <p:cNvPr id="132" name="Straight Connector 131"/>
          <p:cNvCxnSpPr/>
          <p:nvPr/>
        </p:nvCxnSpPr>
        <p:spPr>
          <a:xfrm>
            <a:off x="914400" y="3810000"/>
            <a:ext cx="7162800" cy="0"/>
          </a:xfrm>
          <a:prstGeom prst="line">
            <a:avLst/>
          </a:prstGeom>
        </p:spPr>
        <p:style>
          <a:lnRef idx="2">
            <a:schemeClr val="dk1"/>
          </a:lnRef>
          <a:fillRef idx="0">
            <a:schemeClr val="dk1"/>
          </a:fillRef>
          <a:effectRef idx="1">
            <a:schemeClr val="dk1"/>
          </a:effectRef>
          <a:fontRef idx="minor">
            <a:schemeClr val="tx1"/>
          </a:fontRef>
        </p:style>
      </p:cxnSp>
      <p:sp>
        <p:nvSpPr>
          <p:cNvPr id="3" name="Footer Placeholder 2"/>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4"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مرحله </a:t>
            </a:r>
            <a:r>
              <a:rPr lang="fa-IR" sz="3200" b="1" dirty="0" smtClean="0">
                <a:latin typeface="Maiandra GD" pitchFamily="34" charset="0"/>
                <a:cs typeface="B Nazanin" pitchFamily="2" charset="-78"/>
              </a:rPr>
              <a:t>1</a:t>
            </a: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 مثال مدل شبکه وابستگی اصطلاحات </a:t>
            </a:r>
            <a:r>
              <a:rPr lang="fa-IR"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a:t>
            </a:r>
            <a:r>
              <a:rPr lang="en-US"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TAN</a:t>
            </a:r>
            <a:r>
              <a:rPr lang="fa-IR" sz="24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rPr>
              <a:t>)</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6" name="TextBox 5"/>
          <p:cNvSpPr txBox="1"/>
          <p:nvPr/>
        </p:nvSpPr>
        <p:spPr>
          <a:xfrm>
            <a:off x="762000" y="3255260"/>
            <a:ext cx="808235" cy="461665"/>
          </a:xfrm>
          <a:prstGeom prst="rect">
            <a:avLst/>
          </a:prstGeom>
          <a:noFill/>
        </p:spPr>
        <p:txBody>
          <a:bodyPr wrap="none" rtlCol="0">
            <a:spAutoFit/>
          </a:bodyPr>
          <a:lstStyle/>
          <a:p>
            <a:r>
              <a:rPr lang="fa-IR" sz="2400" b="1" dirty="0" smtClean="0">
                <a:latin typeface="Times New Roman" pitchFamily="18" charset="0"/>
                <a:cs typeface="B Kamran" pitchFamily="2" charset="-78"/>
              </a:rPr>
              <a:t>انگلیسی</a:t>
            </a:r>
            <a:endParaRPr lang="en-US" sz="2400" b="1" dirty="0">
              <a:latin typeface="Times New Roman" pitchFamily="18" charset="0"/>
              <a:cs typeface="B Kamran" pitchFamily="2" charset="-78"/>
            </a:endParaRPr>
          </a:p>
        </p:txBody>
      </p:sp>
      <p:sp>
        <p:nvSpPr>
          <p:cNvPr id="7" name="TextBox 6"/>
          <p:cNvSpPr txBox="1"/>
          <p:nvPr/>
        </p:nvSpPr>
        <p:spPr>
          <a:xfrm>
            <a:off x="800912" y="3934564"/>
            <a:ext cx="689612" cy="461665"/>
          </a:xfrm>
          <a:prstGeom prst="rect">
            <a:avLst/>
          </a:prstGeom>
          <a:noFill/>
        </p:spPr>
        <p:txBody>
          <a:bodyPr wrap="none" rtlCol="0">
            <a:spAutoFit/>
          </a:bodyPr>
          <a:lstStyle/>
          <a:p>
            <a:r>
              <a:rPr lang="fa-IR" sz="2400" b="1" dirty="0" smtClean="0">
                <a:latin typeface="Times New Roman" pitchFamily="18" charset="0"/>
                <a:cs typeface="B Kamran" pitchFamily="2" charset="-78"/>
              </a:rPr>
              <a:t>فارسی</a:t>
            </a:r>
            <a:endParaRPr lang="en-US" sz="2400" b="1" dirty="0">
              <a:latin typeface="Times New Roman" pitchFamily="18" charset="0"/>
              <a:cs typeface="B Kamran" pitchFamily="2" charset="-78"/>
            </a:endParaRPr>
          </a:p>
        </p:txBody>
      </p:sp>
      <p:sp>
        <p:nvSpPr>
          <p:cNvPr id="142" name="Oval 141"/>
          <p:cNvSpPr/>
          <p:nvPr/>
        </p:nvSpPr>
        <p:spPr>
          <a:xfrm>
            <a:off x="5181600" y="16002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Maiandra GD" pitchFamily="34" charset="0"/>
            </a:endParaRPr>
          </a:p>
        </p:txBody>
      </p:sp>
      <p:sp>
        <p:nvSpPr>
          <p:cNvPr id="143" name="Oval 142"/>
          <p:cNvSpPr/>
          <p:nvPr/>
        </p:nvSpPr>
        <p:spPr>
          <a:xfrm>
            <a:off x="3810000" y="14478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Maiandra GD" pitchFamily="34" charset="0"/>
            </a:endParaRPr>
          </a:p>
        </p:txBody>
      </p:sp>
      <p:sp>
        <p:nvSpPr>
          <p:cNvPr id="144" name="Oval 143"/>
          <p:cNvSpPr/>
          <p:nvPr/>
        </p:nvSpPr>
        <p:spPr>
          <a:xfrm>
            <a:off x="3124200" y="20574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Maiandra GD" pitchFamily="34" charset="0"/>
            </a:endParaRPr>
          </a:p>
        </p:txBody>
      </p:sp>
      <p:cxnSp>
        <p:nvCxnSpPr>
          <p:cNvPr id="148" name="Straight Connector 147"/>
          <p:cNvCxnSpPr>
            <a:stCxn id="103" idx="2"/>
            <a:endCxn id="144" idx="6"/>
          </p:cNvCxnSpPr>
          <p:nvPr/>
        </p:nvCxnSpPr>
        <p:spPr>
          <a:xfrm rot="10800000">
            <a:off x="3398520" y="2194560"/>
            <a:ext cx="1173480" cy="76200"/>
          </a:xfrm>
          <a:prstGeom prst="line">
            <a:avLst/>
          </a:prstGeom>
        </p:spPr>
        <p:style>
          <a:lnRef idx="1">
            <a:schemeClr val="accent6"/>
          </a:lnRef>
          <a:fillRef idx="0">
            <a:schemeClr val="accent6"/>
          </a:fillRef>
          <a:effectRef idx="0">
            <a:schemeClr val="accent6"/>
          </a:effectRef>
          <a:fontRef idx="minor">
            <a:schemeClr val="tx1"/>
          </a:fontRef>
        </p:style>
      </p:cxnSp>
      <p:cxnSp>
        <p:nvCxnSpPr>
          <p:cNvPr id="150" name="Straight Connector 149"/>
          <p:cNvCxnSpPr>
            <a:stCxn id="103" idx="1"/>
            <a:endCxn id="143" idx="5"/>
          </p:cNvCxnSpPr>
          <p:nvPr/>
        </p:nvCxnSpPr>
        <p:spPr>
          <a:xfrm rot="16200000" flipV="1">
            <a:off x="4082247" y="1643847"/>
            <a:ext cx="491826" cy="568026"/>
          </a:xfrm>
          <a:prstGeom prst="line">
            <a:avLst/>
          </a:prstGeom>
        </p:spPr>
        <p:style>
          <a:lnRef idx="1">
            <a:schemeClr val="accent6"/>
          </a:lnRef>
          <a:fillRef idx="0">
            <a:schemeClr val="accent6"/>
          </a:fillRef>
          <a:effectRef idx="0">
            <a:schemeClr val="accent6"/>
          </a:effectRef>
          <a:fontRef idx="minor">
            <a:schemeClr val="tx1"/>
          </a:fontRef>
        </p:style>
      </p:cxnSp>
      <p:cxnSp>
        <p:nvCxnSpPr>
          <p:cNvPr id="152" name="Straight Connector 151"/>
          <p:cNvCxnSpPr>
            <a:stCxn id="103" idx="7"/>
            <a:endCxn id="142" idx="3"/>
          </p:cNvCxnSpPr>
          <p:nvPr/>
        </p:nvCxnSpPr>
        <p:spPr>
          <a:xfrm rot="5400000" flipH="1" flipV="1">
            <a:off x="4844247" y="1796247"/>
            <a:ext cx="339426" cy="415626"/>
          </a:xfrm>
          <a:prstGeom prst="line">
            <a:avLst/>
          </a:prstGeom>
        </p:spPr>
        <p:style>
          <a:lnRef idx="3">
            <a:schemeClr val="accent6"/>
          </a:lnRef>
          <a:fillRef idx="0">
            <a:schemeClr val="accent6"/>
          </a:fillRef>
          <a:effectRef idx="2">
            <a:schemeClr val="accent6"/>
          </a:effectRef>
          <a:fontRef idx="minor">
            <a:schemeClr val="tx1"/>
          </a:fontRef>
        </p:style>
      </p:cxnSp>
      <p:cxnSp>
        <p:nvCxnSpPr>
          <p:cNvPr id="154" name="Straight Connector 153"/>
          <p:cNvCxnSpPr>
            <a:stCxn id="103" idx="6"/>
            <a:endCxn id="145" idx="2"/>
          </p:cNvCxnSpPr>
          <p:nvPr/>
        </p:nvCxnSpPr>
        <p:spPr>
          <a:xfrm>
            <a:off x="4846320" y="2270760"/>
            <a:ext cx="1097280" cy="76200"/>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157" name="Oval 156"/>
          <p:cNvSpPr/>
          <p:nvPr/>
        </p:nvSpPr>
        <p:spPr>
          <a:xfrm>
            <a:off x="2667000" y="4419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9" name="Oval 158"/>
          <p:cNvSpPr/>
          <p:nvPr/>
        </p:nvSpPr>
        <p:spPr>
          <a:xfrm>
            <a:off x="2209800" y="53340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62" name="Straight Connector 161"/>
          <p:cNvCxnSpPr>
            <a:stCxn id="157" idx="4"/>
            <a:endCxn id="101" idx="1"/>
          </p:cNvCxnSpPr>
          <p:nvPr/>
        </p:nvCxnSpPr>
        <p:spPr>
          <a:xfrm rot="16200000" flipH="1">
            <a:off x="2720340" y="4777739"/>
            <a:ext cx="299253" cy="131613"/>
          </a:xfrm>
          <a:prstGeom prst="line">
            <a:avLst/>
          </a:prstGeom>
        </p:spPr>
        <p:style>
          <a:lnRef idx="1">
            <a:schemeClr val="accent4"/>
          </a:lnRef>
          <a:fillRef idx="0">
            <a:schemeClr val="accent4"/>
          </a:fillRef>
          <a:effectRef idx="0">
            <a:schemeClr val="accent4"/>
          </a:effectRef>
          <a:fontRef idx="minor">
            <a:schemeClr val="tx1"/>
          </a:fontRef>
        </p:style>
      </p:cxnSp>
      <p:cxnSp>
        <p:nvCxnSpPr>
          <p:cNvPr id="165" name="Straight Connector 164"/>
          <p:cNvCxnSpPr>
            <a:stCxn id="101" idx="3"/>
            <a:endCxn id="159" idx="6"/>
          </p:cNvCxnSpPr>
          <p:nvPr/>
        </p:nvCxnSpPr>
        <p:spPr>
          <a:xfrm rot="5400000">
            <a:off x="2567941" y="5103327"/>
            <a:ext cx="284013" cy="451653"/>
          </a:xfrm>
          <a:prstGeom prst="line">
            <a:avLst/>
          </a:prstGeom>
        </p:spPr>
        <p:style>
          <a:lnRef idx="1">
            <a:schemeClr val="accent4"/>
          </a:lnRef>
          <a:fillRef idx="0">
            <a:schemeClr val="accent4"/>
          </a:fillRef>
          <a:effectRef idx="0">
            <a:schemeClr val="accent4"/>
          </a:effectRef>
          <a:fontRef idx="minor">
            <a:schemeClr val="tx1"/>
          </a:fontRef>
        </p:style>
      </p:cxnSp>
      <p:cxnSp>
        <p:nvCxnSpPr>
          <p:cNvPr id="168" name="Straight Connector 167"/>
          <p:cNvCxnSpPr>
            <a:stCxn id="101" idx="4"/>
            <a:endCxn id="156" idx="1"/>
          </p:cNvCxnSpPr>
          <p:nvPr/>
        </p:nvCxnSpPr>
        <p:spPr>
          <a:xfrm rot="16200000" flipH="1">
            <a:off x="2910840" y="5349239"/>
            <a:ext cx="375453" cy="131613"/>
          </a:xfrm>
          <a:prstGeom prst="line">
            <a:avLst/>
          </a:prstGeom>
        </p:spPr>
        <p:style>
          <a:lnRef idx="3">
            <a:schemeClr val="accent4"/>
          </a:lnRef>
          <a:fillRef idx="0">
            <a:schemeClr val="accent4"/>
          </a:fillRef>
          <a:effectRef idx="2">
            <a:schemeClr val="accent4"/>
          </a:effectRef>
          <a:fontRef idx="minor">
            <a:schemeClr val="tx1"/>
          </a:fontRef>
        </p:style>
      </p:cxnSp>
      <p:cxnSp>
        <p:nvCxnSpPr>
          <p:cNvPr id="170" name="Straight Connector 169"/>
          <p:cNvCxnSpPr>
            <a:stCxn id="101" idx="6"/>
            <a:endCxn id="158" idx="2"/>
          </p:cNvCxnSpPr>
          <p:nvPr/>
        </p:nvCxnSpPr>
        <p:spPr>
          <a:xfrm flipV="1">
            <a:off x="3169920" y="4937760"/>
            <a:ext cx="411480" cy="152400"/>
          </a:xfrm>
          <a:prstGeom prst="line">
            <a:avLst/>
          </a:prstGeom>
        </p:spPr>
        <p:style>
          <a:lnRef idx="2">
            <a:schemeClr val="accent4"/>
          </a:lnRef>
          <a:fillRef idx="0">
            <a:schemeClr val="accent4"/>
          </a:fillRef>
          <a:effectRef idx="1">
            <a:schemeClr val="accent4"/>
          </a:effectRef>
          <a:fontRef idx="minor">
            <a:schemeClr val="tx1"/>
          </a:fontRef>
        </p:style>
      </p:cxnSp>
      <p:sp>
        <p:nvSpPr>
          <p:cNvPr id="180" name="Oval 179"/>
          <p:cNvSpPr/>
          <p:nvPr/>
        </p:nvSpPr>
        <p:spPr>
          <a:xfrm>
            <a:off x="6781800" y="45720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96" name="Straight Connector 195"/>
          <p:cNvCxnSpPr>
            <a:stCxn id="102" idx="7"/>
            <a:endCxn id="180" idx="3"/>
          </p:cNvCxnSpPr>
          <p:nvPr/>
        </p:nvCxnSpPr>
        <p:spPr>
          <a:xfrm rot="5400000" flipH="1" flipV="1">
            <a:off x="6634947" y="4806147"/>
            <a:ext cx="187026" cy="187026"/>
          </a:xfrm>
          <a:prstGeom prst="line">
            <a:avLst/>
          </a:prstGeom>
        </p:spPr>
        <p:style>
          <a:lnRef idx="2">
            <a:schemeClr val="accent4"/>
          </a:lnRef>
          <a:fillRef idx="0">
            <a:schemeClr val="accent4"/>
          </a:fillRef>
          <a:effectRef idx="1">
            <a:schemeClr val="accent4"/>
          </a:effectRef>
          <a:fontRef idx="minor">
            <a:schemeClr val="tx1"/>
          </a:fontRef>
        </p:style>
      </p:cxnSp>
      <p:cxnSp>
        <p:nvCxnSpPr>
          <p:cNvPr id="198" name="Straight Connector 197"/>
          <p:cNvCxnSpPr>
            <a:stCxn id="178" idx="1"/>
            <a:endCxn id="102" idx="5"/>
          </p:cNvCxnSpPr>
          <p:nvPr/>
        </p:nvCxnSpPr>
        <p:spPr>
          <a:xfrm rot="16200000" flipV="1">
            <a:off x="6634947" y="5187147"/>
            <a:ext cx="263226" cy="263226"/>
          </a:xfrm>
          <a:prstGeom prst="line">
            <a:avLst/>
          </a:prstGeom>
        </p:spPr>
        <p:style>
          <a:lnRef idx="3">
            <a:schemeClr val="accent4"/>
          </a:lnRef>
          <a:fillRef idx="0">
            <a:schemeClr val="accent4"/>
          </a:fillRef>
          <a:effectRef idx="2">
            <a:schemeClr val="accent4"/>
          </a:effectRef>
          <a:fontRef idx="minor">
            <a:schemeClr val="tx1"/>
          </a:fontRef>
        </p:style>
      </p:cxnSp>
      <p:cxnSp>
        <p:nvCxnSpPr>
          <p:cNvPr id="200" name="Straight Connector 199"/>
          <p:cNvCxnSpPr>
            <a:stCxn id="102" idx="3"/>
            <a:endCxn id="179" idx="7"/>
          </p:cNvCxnSpPr>
          <p:nvPr/>
        </p:nvCxnSpPr>
        <p:spPr>
          <a:xfrm rot="5400000">
            <a:off x="6263472" y="5164922"/>
            <a:ext cx="155276" cy="199726"/>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178" name="Oval 177"/>
          <p:cNvSpPr/>
          <p:nvPr/>
        </p:nvSpPr>
        <p:spPr>
          <a:xfrm>
            <a:off x="6858000" y="54102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6" name="Oval 155"/>
          <p:cNvSpPr/>
          <p:nvPr/>
        </p:nvSpPr>
        <p:spPr>
          <a:xfrm>
            <a:off x="3124200" y="5562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8" name="Oval 157"/>
          <p:cNvSpPr/>
          <p:nvPr/>
        </p:nvSpPr>
        <p:spPr>
          <a:xfrm>
            <a:off x="3581400" y="4800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3" name="TextBox 62"/>
          <p:cNvSpPr txBox="1"/>
          <p:nvPr/>
        </p:nvSpPr>
        <p:spPr>
          <a:xfrm>
            <a:off x="4191000" y="1752600"/>
            <a:ext cx="1374094" cy="369332"/>
          </a:xfrm>
          <a:prstGeom prst="rect">
            <a:avLst/>
          </a:prstGeom>
          <a:noFill/>
        </p:spPr>
        <p:txBody>
          <a:bodyPr wrap="none" rtlCol="0">
            <a:spAutoFit/>
          </a:bodyPr>
          <a:lstStyle/>
          <a:p>
            <a:r>
              <a:rPr lang="en-US" b="1" dirty="0" smtClean="0">
                <a:latin typeface="Maiandra GD" pitchFamily="34" charset="0"/>
                <a:cs typeface="Times New Roman" pitchFamily="18" charset="0"/>
              </a:rPr>
              <a:t>Wimbledon</a:t>
            </a:r>
            <a:endParaRPr lang="en-US" b="1" dirty="0">
              <a:latin typeface="Maiandra GD" pitchFamily="34" charset="0"/>
              <a:cs typeface="Times New Roman" pitchFamily="18" charset="0"/>
            </a:endParaRPr>
          </a:p>
        </p:txBody>
      </p:sp>
      <p:sp>
        <p:nvSpPr>
          <p:cNvPr id="64" name="TextBox 63"/>
          <p:cNvSpPr txBox="1"/>
          <p:nvPr/>
        </p:nvSpPr>
        <p:spPr>
          <a:xfrm>
            <a:off x="5029200" y="1295400"/>
            <a:ext cx="729687" cy="338554"/>
          </a:xfrm>
          <a:prstGeom prst="rect">
            <a:avLst/>
          </a:prstGeom>
          <a:noFill/>
        </p:spPr>
        <p:txBody>
          <a:bodyPr wrap="none" rtlCol="0">
            <a:spAutoFit/>
          </a:bodyPr>
          <a:lstStyle/>
          <a:p>
            <a:r>
              <a:rPr lang="en-US" sz="1600" dirty="0" smtClean="0">
                <a:solidFill>
                  <a:srgbClr val="3D1E4E"/>
                </a:solidFill>
                <a:latin typeface="Maiandra GD" pitchFamily="34" charset="0"/>
                <a:cs typeface="Times New Roman" pitchFamily="18" charset="0"/>
              </a:rPr>
              <a:t>match</a:t>
            </a:r>
            <a:endParaRPr lang="en-US" sz="1600" dirty="0">
              <a:solidFill>
                <a:srgbClr val="3D1E4E"/>
              </a:solidFill>
              <a:latin typeface="Maiandra GD" pitchFamily="34" charset="0"/>
              <a:cs typeface="Times New Roman" pitchFamily="18" charset="0"/>
            </a:endParaRPr>
          </a:p>
        </p:txBody>
      </p:sp>
      <p:sp>
        <p:nvSpPr>
          <p:cNvPr id="65" name="TextBox 64"/>
          <p:cNvSpPr txBox="1"/>
          <p:nvPr/>
        </p:nvSpPr>
        <p:spPr>
          <a:xfrm>
            <a:off x="2895600" y="1752600"/>
            <a:ext cx="585417" cy="338554"/>
          </a:xfrm>
          <a:prstGeom prst="rect">
            <a:avLst/>
          </a:prstGeom>
          <a:noFill/>
        </p:spPr>
        <p:txBody>
          <a:bodyPr wrap="none" rtlCol="0">
            <a:spAutoFit/>
          </a:bodyPr>
          <a:lstStyle/>
          <a:p>
            <a:r>
              <a:rPr lang="en-US" sz="1600" dirty="0" smtClean="0">
                <a:solidFill>
                  <a:srgbClr val="3D1E4E"/>
                </a:solidFill>
                <a:latin typeface="Maiandra GD" pitchFamily="34" charset="0"/>
                <a:cs typeface="Times New Roman" pitchFamily="18" charset="0"/>
              </a:rPr>
              <a:t>slam</a:t>
            </a:r>
            <a:endParaRPr lang="en-US" sz="1600" dirty="0">
              <a:solidFill>
                <a:srgbClr val="3D1E4E"/>
              </a:solidFill>
              <a:latin typeface="Maiandra GD" pitchFamily="34" charset="0"/>
              <a:cs typeface="Times New Roman" pitchFamily="18" charset="0"/>
            </a:endParaRPr>
          </a:p>
        </p:txBody>
      </p:sp>
      <p:sp>
        <p:nvSpPr>
          <p:cNvPr id="66" name="TextBox 65"/>
          <p:cNvSpPr txBox="1"/>
          <p:nvPr/>
        </p:nvSpPr>
        <p:spPr>
          <a:xfrm>
            <a:off x="5791200" y="1905000"/>
            <a:ext cx="705642" cy="338554"/>
          </a:xfrm>
          <a:prstGeom prst="rect">
            <a:avLst/>
          </a:prstGeom>
          <a:noFill/>
        </p:spPr>
        <p:txBody>
          <a:bodyPr wrap="none" rtlCol="0">
            <a:spAutoFit/>
          </a:bodyPr>
          <a:lstStyle/>
          <a:p>
            <a:r>
              <a:rPr lang="en-US" sz="1600" dirty="0" smtClean="0">
                <a:solidFill>
                  <a:srgbClr val="3D1E4E"/>
                </a:solidFill>
                <a:latin typeface="Maiandra GD" pitchFamily="34" charset="0"/>
                <a:cs typeface="Times New Roman" pitchFamily="18" charset="0"/>
              </a:rPr>
              <a:t>tennis</a:t>
            </a:r>
            <a:endParaRPr lang="en-US" sz="1600" dirty="0">
              <a:solidFill>
                <a:srgbClr val="3D1E4E"/>
              </a:solidFill>
              <a:latin typeface="Maiandra GD" pitchFamily="34" charset="0"/>
              <a:cs typeface="Times New Roman" pitchFamily="18" charset="0"/>
            </a:endParaRPr>
          </a:p>
        </p:txBody>
      </p:sp>
      <p:sp>
        <p:nvSpPr>
          <p:cNvPr id="67" name="TextBox 66"/>
          <p:cNvSpPr txBox="1"/>
          <p:nvPr/>
        </p:nvSpPr>
        <p:spPr>
          <a:xfrm>
            <a:off x="3886200" y="1187450"/>
            <a:ext cx="907621" cy="338554"/>
          </a:xfrm>
          <a:prstGeom prst="rect">
            <a:avLst/>
          </a:prstGeom>
          <a:noFill/>
        </p:spPr>
        <p:txBody>
          <a:bodyPr wrap="none" rtlCol="0">
            <a:spAutoFit/>
          </a:bodyPr>
          <a:lstStyle/>
          <a:p>
            <a:r>
              <a:rPr lang="en-US" sz="1600" dirty="0" err="1" smtClean="0">
                <a:solidFill>
                  <a:srgbClr val="3D1E4E"/>
                </a:solidFill>
                <a:latin typeface="Maiandra GD" pitchFamily="34" charset="0"/>
                <a:cs typeface="Times New Roman" pitchFamily="18" charset="0"/>
              </a:rPr>
              <a:t>henman</a:t>
            </a:r>
            <a:endParaRPr lang="en-US" sz="1600" dirty="0">
              <a:solidFill>
                <a:srgbClr val="3D1E4E"/>
              </a:solidFill>
              <a:latin typeface="Maiandra GD" pitchFamily="34" charset="0"/>
              <a:cs typeface="Times New Roman" pitchFamily="18" charset="0"/>
            </a:endParaRPr>
          </a:p>
        </p:txBody>
      </p:sp>
      <p:sp>
        <p:nvSpPr>
          <p:cNvPr id="69" name="TextBox 68"/>
          <p:cNvSpPr txBox="1"/>
          <p:nvPr/>
        </p:nvSpPr>
        <p:spPr>
          <a:xfrm>
            <a:off x="3200400" y="2438400"/>
            <a:ext cx="665567" cy="338554"/>
          </a:xfrm>
          <a:prstGeom prst="rect">
            <a:avLst/>
          </a:prstGeom>
          <a:noFill/>
        </p:spPr>
        <p:txBody>
          <a:bodyPr wrap="none" rtlCol="0">
            <a:spAutoFit/>
          </a:bodyPr>
          <a:lstStyle/>
          <a:p>
            <a:r>
              <a:rPr lang="en-US" sz="1600" dirty="0" smtClean="0">
                <a:solidFill>
                  <a:srgbClr val="3D1E4E"/>
                </a:solidFill>
                <a:latin typeface="Maiandra GD" pitchFamily="34" charset="0"/>
                <a:cs typeface="Times New Roman" pitchFamily="18" charset="0"/>
              </a:rPr>
              <a:t>game</a:t>
            </a:r>
            <a:endParaRPr lang="en-US" sz="1600" dirty="0">
              <a:solidFill>
                <a:srgbClr val="3D1E4E"/>
              </a:solidFill>
              <a:latin typeface="Maiandra GD" pitchFamily="34" charset="0"/>
              <a:cs typeface="Times New Roman" pitchFamily="18" charset="0"/>
            </a:endParaRPr>
          </a:p>
        </p:txBody>
      </p:sp>
      <p:cxnSp>
        <p:nvCxnSpPr>
          <p:cNvPr id="76" name="Straight Connector 75"/>
          <p:cNvCxnSpPr>
            <a:stCxn id="103" idx="3"/>
            <a:endCxn id="74" idx="7"/>
          </p:cNvCxnSpPr>
          <p:nvPr/>
        </p:nvCxnSpPr>
        <p:spPr>
          <a:xfrm rot="5400000">
            <a:off x="4120347" y="2215347"/>
            <a:ext cx="339426" cy="644226"/>
          </a:xfrm>
          <a:prstGeom prst="line">
            <a:avLst/>
          </a:prstGeom>
        </p:spPr>
        <p:style>
          <a:lnRef idx="2">
            <a:schemeClr val="accent6"/>
          </a:lnRef>
          <a:fillRef idx="0">
            <a:schemeClr val="accent6"/>
          </a:fillRef>
          <a:effectRef idx="1">
            <a:schemeClr val="accent6"/>
          </a:effectRef>
          <a:fontRef idx="minor">
            <a:schemeClr val="tx1"/>
          </a:fontRef>
        </p:style>
      </p:cxnSp>
      <p:cxnSp>
        <p:nvCxnSpPr>
          <p:cNvPr id="81" name="Straight Connector 80"/>
          <p:cNvCxnSpPr>
            <a:stCxn id="74" idx="4"/>
            <a:endCxn id="158" idx="0"/>
          </p:cNvCxnSpPr>
          <p:nvPr/>
        </p:nvCxnSpPr>
        <p:spPr>
          <a:xfrm rot="5400000">
            <a:off x="2865120" y="3794760"/>
            <a:ext cx="1859280" cy="152400"/>
          </a:xfrm>
          <a:prstGeom prst="line">
            <a:avLst/>
          </a:prstGeom>
          <a:ln>
            <a:solidFill>
              <a:schemeClr val="accent5">
                <a:lumMod val="50000"/>
              </a:schemeClr>
            </a:solidFill>
            <a:prstDash val="dash"/>
          </a:ln>
        </p:spPr>
        <p:style>
          <a:lnRef idx="1">
            <a:schemeClr val="accent5"/>
          </a:lnRef>
          <a:fillRef idx="0">
            <a:schemeClr val="accent5"/>
          </a:fillRef>
          <a:effectRef idx="0">
            <a:schemeClr val="accent5"/>
          </a:effectRef>
          <a:fontRef idx="minor">
            <a:schemeClr val="tx1"/>
          </a:fontRef>
        </p:style>
      </p:cxnSp>
      <p:sp>
        <p:nvSpPr>
          <p:cNvPr id="83" name="Rectangle 82"/>
          <p:cNvSpPr/>
          <p:nvPr/>
        </p:nvSpPr>
        <p:spPr>
          <a:xfrm>
            <a:off x="2667000" y="5638800"/>
            <a:ext cx="498855" cy="353943"/>
          </a:xfrm>
          <a:prstGeom prst="rect">
            <a:avLst/>
          </a:prstGeom>
        </p:spPr>
        <p:txBody>
          <a:bodyPr wrap="none">
            <a:spAutoFit/>
          </a:bodyPr>
          <a:lstStyle/>
          <a:p>
            <a:r>
              <a:rPr lang="fa-IR" sz="1700" dirty="0" smtClean="0">
                <a:solidFill>
                  <a:srgbClr val="304E12"/>
                </a:solidFill>
                <a:cs typeface="B Koodak" pitchFamily="2" charset="-78"/>
              </a:rPr>
              <a:t>ليگ</a:t>
            </a:r>
            <a:endParaRPr lang="en-US" sz="1700" dirty="0" smtClean="0">
              <a:solidFill>
                <a:srgbClr val="304E12"/>
              </a:solidFill>
              <a:cs typeface="B Koodak" pitchFamily="2" charset="-78"/>
            </a:endParaRPr>
          </a:p>
        </p:txBody>
      </p:sp>
      <p:sp>
        <p:nvSpPr>
          <p:cNvPr id="84" name="Rectangle 83"/>
          <p:cNvSpPr/>
          <p:nvPr/>
        </p:nvSpPr>
        <p:spPr>
          <a:xfrm>
            <a:off x="2286000" y="4343400"/>
            <a:ext cx="449162" cy="353943"/>
          </a:xfrm>
          <a:prstGeom prst="rect">
            <a:avLst/>
          </a:prstGeom>
        </p:spPr>
        <p:txBody>
          <a:bodyPr wrap="none">
            <a:spAutoFit/>
          </a:bodyPr>
          <a:lstStyle/>
          <a:p>
            <a:r>
              <a:rPr lang="fa-IR" sz="1700" dirty="0" smtClean="0">
                <a:solidFill>
                  <a:srgbClr val="304E12"/>
                </a:solidFill>
                <a:cs typeface="B Koodak" pitchFamily="2" charset="-78"/>
              </a:rPr>
              <a:t>جام</a:t>
            </a:r>
            <a:endParaRPr lang="en-US" sz="1700" dirty="0" smtClean="0">
              <a:solidFill>
                <a:srgbClr val="304E12"/>
              </a:solidFill>
              <a:cs typeface="B Koodak" pitchFamily="2" charset="-78"/>
            </a:endParaRPr>
          </a:p>
        </p:txBody>
      </p:sp>
      <p:sp>
        <p:nvSpPr>
          <p:cNvPr id="85" name="Rectangle 84"/>
          <p:cNvSpPr/>
          <p:nvPr/>
        </p:nvSpPr>
        <p:spPr>
          <a:xfrm>
            <a:off x="3581400" y="5029200"/>
            <a:ext cx="425116" cy="353943"/>
          </a:xfrm>
          <a:prstGeom prst="rect">
            <a:avLst/>
          </a:prstGeom>
        </p:spPr>
        <p:txBody>
          <a:bodyPr wrap="none">
            <a:spAutoFit/>
          </a:bodyPr>
          <a:lstStyle/>
          <a:p>
            <a:r>
              <a:rPr lang="fa-IR" sz="1700" dirty="0" smtClean="0">
                <a:solidFill>
                  <a:srgbClr val="304E12"/>
                </a:solidFill>
                <a:cs typeface="B Koodak" pitchFamily="2" charset="-78"/>
              </a:rPr>
              <a:t>تیم</a:t>
            </a:r>
            <a:endParaRPr lang="en-US" sz="1700" dirty="0" smtClean="0">
              <a:solidFill>
                <a:srgbClr val="304E12"/>
              </a:solidFill>
              <a:cs typeface="B Koodak" pitchFamily="2" charset="-78"/>
            </a:endParaRPr>
          </a:p>
        </p:txBody>
      </p:sp>
      <p:sp>
        <p:nvSpPr>
          <p:cNvPr id="86" name="Rectangle 85"/>
          <p:cNvSpPr/>
          <p:nvPr/>
        </p:nvSpPr>
        <p:spPr>
          <a:xfrm>
            <a:off x="1752600" y="5068824"/>
            <a:ext cx="655949" cy="353943"/>
          </a:xfrm>
          <a:prstGeom prst="rect">
            <a:avLst/>
          </a:prstGeom>
        </p:spPr>
        <p:txBody>
          <a:bodyPr wrap="none">
            <a:spAutoFit/>
          </a:bodyPr>
          <a:lstStyle/>
          <a:p>
            <a:r>
              <a:rPr lang="fa-IR" sz="1700" dirty="0" smtClean="0">
                <a:solidFill>
                  <a:srgbClr val="304E12"/>
                </a:solidFill>
                <a:cs typeface="B Koodak" pitchFamily="2" charset="-78"/>
              </a:rPr>
              <a:t>باشگاه</a:t>
            </a:r>
            <a:endParaRPr lang="en-US" sz="1700" dirty="0" smtClean="0">
              <a:solidFill>
                <a:srgbClr val="304E12"/>
              </a:solidFill>
              <a:cs typeface="B Koodak" pitchFamily="2" charset="-78"/>
            </a:endParaRPr>
          </a:p>
        </p:txBody>
      </p:sp>
      <p:sp>
        <p:nvSpPr>
          <p:cNvPr id="87" name="TextBox 86"/>
          <p:cNvSpPr txBox="1"/>
          <p:nvPr/>
        </p:nvSpPr>
        <p:spPr>
          <a:xfrm>
            <a:off x="5715000" y="5486400"/>
            <a:ext cx="595035" cy="353943"/>
          </a:xfrm>
          <a:prstGeom prst="rect">
            <a:avLst/>
          </a:prstGeom>
          <a:noFill/>
        </p:spPr>
        <p:txBody>
          <a:bodyPr wrap="none" rtlCol="0">
            <a:spAutoFit/>
          </a:bodyPr>
          <a:lstStyle/>
          <a:p>
            <a:r>
              <a:rPr lang="fa-IR" sz="1700" dirty="0" smtClean="0">
                <a:solidFill>
                  <a:srgbClr val="304E12"/>
                </a:solidFill>
                <a:cs typeface="B Koodak" pitchFamily="2" charset="-78"/>
              </a:rPr>
              <a:t>تنیس</a:t>
            </a:r>
            <a:endParaRPr lang="en-US" sz="1700" dirty="0">
              <a:solidFill>
                <a:srgbClr val="304E12"/>
              </a:solidFill>
              <a:cs typeface="B Koodak" pitchFamily="2" charset="-78"/>
            </a:endParaRPr>
          </a:p>
        </p:txBody>
      </p:sp>
      <p:sp>
        <p:nvSpPr>
          <p:cNvPr id="88" name="Rectangle 87"/>
          <p:cNvSpPr/>
          <p:nvPr/>
        </p:nvSpPr>
        <p:spPr>
          <a:xfrm>
            <a:off x="6629400" y="4267200"/>
            <a:ext cx="688009" cy="353943"/>
          </a:xfrm>
          <a:prstGeom prst="rect">
            <a:avLst/>
          </a:prstGeom>
        </p:spPr>
        <p:txBody>
          <a:bodyPr wrap="none">
            <a:spAutoFit/>
          </a:bodyPr>
          <a:lstStyle/>
          <a:p>
            <a:r>
              <a:rPr lang="fa-IR" sz="1700" dirty="0" smtClean="0">
                <a:solidFill>
                  <a:srgbClr val="304E12"/>
                </a:solidFill>
                <a:cs typeface="B Koodak" pitchFamily="2" charset="-78"/>
              </a:rPr>
              <a:t>تنيسور</a:t>
            </a:r>
            <a:endParaRPr lang="en-US" sz="1700" dirty="0" smtClean="0">
              <a:solidFill>
                <a:srgbClr val="304E12"/>
              </a:solidFill>
              <a:cs typeface="B Koodak" pitchFamily="2" charset="-78"/>
            </a:endParaRPr>
          </a:p>
        </p:txBody>
      </p:sp>
      <p:sp>
        <p:nvSpPr>
          <p:cNvPr id="89" name="Rectangle 88"/>
          <p:cNvSpPr/>
          <p:nvPr/>
        </p:nvSpPr>
        <p:spPr>
          <a:xfrm>
            <a:off x="7162800" y="4800600"/>
            <a:ext cx="806631" cy="353943"/>
          </a:xfrm>
          <a:prstGeom prst="rect">
            <a:avLst/>
          </a:prstGeom>
        </p:spPr>
        <p:txBody>
          <a:bodyPr wrap="none">
            <a:spAutoFit/>
          </a:bodyPr>
          <a:lstStyle/>
          <a:p>
            <a:r>
              <a:rPr lang="fa-IR" sz="1700" dirty="0" smtClean="0">
                <a:solidFill>
                  <a:srgbClr val="304E12"/>
                </a:solidFill>
                <a:cs typeface="B Koodak" pitchFamily="2" charset="-78"/>
              </a:rPr>
              <a:t>مسابقات</a:t>
            </a:r>
            <a:endParaRPr lang="en-US" sz="1700" dirty="0" smtClean="0">
              <a:solidFill>
                <a:srgbClr val="304E12"/>
              </a:solidFill>
              <a:cs typeface="B Koodak" pitchFamily="2" charset="-78"/>
            </a:endParaRPr>
          </a:p>
        </p:txBody>
      </p:sp>
      <p:sp>
        <p:nvSpPr>
          <p:cNvPr id="90" name="Rectangle 89"/>
          <p:cNvSpPr/>
          <p:nvPr/>
        </p:nvSpPr>
        <p:spPr>
          <a:xfrm>
            <a:off x="6629400" y="5638800"/>
            <a:ext cx="756938" cy="353943"/>
          </a:xfrm>
          <a:prstGeom prst="rect">
            <a:avLst/>
          </a:prstGeom>
        </p:spPr>
        <p:txBody>
          <a:bodyPr wrap="none">
            <a:spAutoFit/>
          </a:bodyPr>
          <a:lstStyle/>
          <a:p>
            <a:r>
              <a:rPr lang="fa-IR" sz="1700" dirty="0" smtClean="0">
                <a:solidFill>
                  <a:srgbClr val="304E12"/>
                </a:solidFill>
                <a:cs typeface="B Koodak" pitchFamily="2" charset="-78"/>
              </a:rPr>
              <a:t>قهرماني</a:t>
            </a:r>
            <a:endParaRPr lang="en-US" sz="1700" dirty="0" smtClean="0">
              <a:solidFill>
                <a:srgbClr val="304E12"/>
              </a:solidFill>
              <a:cs typeface="B Koodak" pitchFamily="2" charset="-78"/>
            </a:endParaRPr>
          </a:p>
        </p:txBody>
      </p:sp>
      <p:cxnSp>
        <p:nvCxnSpPr>
          <p:cNvPr id="93" name="Straight Connector 92"/>
          <p:cNvCxnSpPr>
            <a:stCxn id="190" idx="6"/>
            <a:endCxn id="102" idx="2"/>
          </p:cNvCxnSpPr>
          <p:nvPr/>
        </p:nvCxnSpPr>
        <p:spPr>
          <a:xfrm>
            <a:off x="6065520" y="4937760"/>
            <a:ext cx="335280" cy="152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96" name="Straight Connector 95"/>
          <p:cNvCxnSpPr>
            <a:stCxn id="102" idx="6"/>
            <a:endCxn id="95" idx="2"/>
          </p:cNvCxnSpPr>
          <p:nvPr/>
        </p:nvCxnSpPr>
        <p:spPr>
          <a:xfrm>
            <a:off x="6675120" y="5090160"/>
            <a:ext cx="640080" cy="152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107" name="Straight Connector 106"/>
          <p:cNvCxnSpPr>
            <a:stCxn id="142" idx="4"/>
            <a:endCxn id="158" idx="7"/>
          </p:cNvCxnSpPr>
          <p:nvPr/>
        </p:nvCxnSpPr>
        <p:spPr>
          <a:xfrm rot="5400000">
            <a:off x="3084028" y="2606040"/>
            <a:ext cx="2966253" cy="1503213"/>
          </a:xfrm>
          <a:prstGeom prst="line">
            <a:avLst/>
          </a:prstGeom>
          <a:ln>
            <a:solidFill>
              <a:schemeClr val="accent5">
                <a:lumMod val="50000"/>
              </a:schemeClr>
            </a:solidFill>
            <a:prstDash val="dash"/>
          </a:ln>
        </p:spPr>
        <p:style>
          <a:lnRef idx="1">
            <a:schemeClr val="accent5"/>
          </a:lnRef>
          <a:fillRef idx="0">
            <a:schemeClr val="accent5"/>
          </a:fillRef>
          <a:effectRef idx="0">
            <a:schemeClr val="accent5"/>
          </a:effectRef>
          <a:fontRef idx="minor">
            <a:schemeClr val="tx1"/>
          </a:fontRef>
        </p:style>
      </p:cxnSp>
      <p:cxnSp>
        <p:nvCxnSpPr>
          <p:cNvPr id="111" name="Straight Connector 110"/>
          <p:cNvCxnSpPr>
            <a:stCxn id="143" idx="3"/>
            <a:endCxn id="190" idx="1"/>
          </p:cNvCxnSpPr>
          <p:nvPr/>
        </p:nvCxnSpPr>
        <p:spPr>
          <a:xfrm rot="16200000" flipH="1">
            <a:off x="3261360" y="2270760"/>
            <a:ext cx="3158826" cy="1981200"/>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17" name="Straight Connector 116"/>
          <p:cNvCxnSpPr>
            <a:stCxn id="103" idx="3"/>
            <a:endCxn id="101" idx="7"/>
          </p:cNvCxnSpPr>
          <p:nvPr/>
        </p:nvCxnSpPr>
        <p:spPr>
          <a:xfrm rot="5400000">
            <a:off x="2558247" y="2939247"/>
            <a:ext cx="2625426" cy="1482426"/>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101" name="Oval 100"/>
          <p:cNvSpPr/>
          <p:nvPr/>
        </p:nvSpPr>
        <p:spPr>
          <a:xfrm>
            <a:off x="2895600" y="49530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3" name="Oval 102"/>
          <p:cNvSpPr/>
          <p:nvPr/>
        </p:nvSpPr>
        <p:spPr>
          <a:xfrm>
            <a:off x="4572000" y="2133600"/>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Maiandra GD" pitchFamily="34" charset="0"/>
            </a:endParaRPr>
          </a:p>
        </p:txBody>
      </p:sp>
      <p:cxnSp>
        <p:nvCxnSpPr>
          <p:cNvPr id="124" name="Straight Connector 123"/>
          <p:cNvCxnSpPr>
            <a:stCxn id="143" idx="4"/>
            <a:endCxn id="102" idx="1"/>
          </p:cNvCxnSpPr>
          <p:nvPr/>
        </p:nvCxnSpPr>
        <p:spPr>
          <a:xfrm rot="16200000" flipH="1">
            <a:off x="3558540" y="2110739"/>
            <a:ext cx="3271053" cy="2493813"/>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25" name="Straight Connector 124"/>
          <p:cNvCxnSpPr>
            <a:stCxn id="143" idx="5"/>
            <a:endCxn id="95" idx="1"/>
          </p:cNvCxnSpPr>
          <p:nvPr/>
        </p:nvCxnSpPr>
        <p:spPr>
          <a:xfrm rot="16200000" flipH="1">
            <a:off x="3967947" y="1758147"/>
            <a:ext cx="3463626" cy="3311226"/>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30" name="Straight Connector 129"/>
          <p:cNvCxnSpPr>
            <a:stCxn id="142" idx="5"/>
            <a:endCxn id="95" idx="1"/>
          </p:cNvCxnSpPr>
          <p:nvPr/>
        </p:nvCxnSpPr>
        <p:spPr>
          <a:xfrm rot="16200000" flipH="1">
            <a:off x="4729947" y="2520147"/>
            <a:ext cx="3311226" cy="1939626"/>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31" name="Straight Connector 130"/>
          <p:cNvCxnSpPr>
            <a:stCxn id="142" idx="5"/>
            <a:endCxn id="178" idx="0"/>
          </p:cNvCxnSpPr>
          <p:nvPr/>
        </p:nvCxnSpPr>
        <p:spPr>
          <a:xfrm rot="16200000" flipH="1">
            <a:off x="4417527" y="2832566"/>
            <a:ext cx="3575853" cy="1579413"/>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33" name="Straight Connector 132"/>
          <p:cNvCxnSpPr>
            <a:stCxn id="74" idx="4"/>
            <a:endCxn id="190" idx="2"/>
          </p:cNvCxnSpPr>
          <p:nvPr/>
        </p:nvCxnSpPr>
        <p:spPr>
          <a:xfrm rot="16200000" flipH="1">
            <a:off x="3832860" y="2979420"/>
            <a:ext cx="1996440" cy="1920240"/>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34" name="Straight Connector 133"/>
          <p:cNvCxnSpPr>
            <a:stCxn id="74" idx="5"/>
            <a:endCxn id="178" idx="2"/>
          </p:cNvCxnSpPr>
          <p:nvPr/>
        </p:nvCxnSpPr>
        <p:spPr>
          <a:xfrm rot="16200000" flipH="1">
            <a:off x="4089867" y="2779226"/>
            <a:ext cx="2646213" cy="2890053"/>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51" name="Straight Connector 150"/>
          <p:cNvCxnSpPr>
            <a:stCxn id="74" idx="5"/>
            <a:endCxn id="95" idx="1"/>
          </p:cNvCxnSpPr>
          <p:nvPr/>
        </p:nvCxnSpPr>
        <p:spPr>
          <a:xfrm rot="16200000" flipH="1">
            <a:off x="4539447" y="2329647"/>
            <a:ext cx="2244426" cy="3387426"/>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53" name="Straight Connector 152"/>
          <p:cNvCxnSpPr>
            <a:stCxn id="145" idx="4"/>
            <a:endCxn id="179" idx="0"/>
          </p:cNvCxnSpPr>
          <p:nvPr/>
        </p:nvCxnSpPr>
        <p:spPr>
          <a:xfrm rot="16200000" flipH="1">
            <a:off x="4703445" y="3861435"/>
            <a:ext cx="2818130" cy="63500"/>
          </a:xfrm>
          <a:prstGeom prst="line">
            <a:avLst/>
          </a:prstGeom>
          <a:ln w="57150">
            <a:solidFill>
              <a:schemeClr val="accent5">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155" name="Straight Connector 154"/>
          <p:cNvCxnSpPr>
            <a:stCxn id="145" idx="5"/>
            <a:endCxn id="95" idx="0"/>
          </p:cNvCxnSpPr>
          <p:nvPr/>
        </p:nvCxnSpPr>
        <p:spPr>
          <a:xfrm rot="16200000" flipH="1">
            <a:off x="5484327" y="3137366"/>
            <a:ext cx="2661453" cy="1274613"/>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71" name="Straight Connector 170"/>
          <p:cNvCxnSpPr>
            <a:stCxn id="145" idx="4"/>
            <a:endCxn id="102" idx="0"/>
          </p:cNvCxnSpPr>
          <p:nvPr/>
        </p:nvCxnSpPr>
        <p:spPr>
          <a:xfrm rot="16200000" flipH="1">
            <a:off x="5074920" y="3489960"/>
            <a:ext cx="2468880" cy="457200"/>
          </a:xfrm>
          <a:prstGeom prst="line">
            <a:avLst/>
          </a:prstGeom>
          <a:ln w="57150">
            <a:solidFill>
              <a:schemeClr val="accent5">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174" name="Straight Connector 173"/>
          <p:cNvCxnSpPr>
            <a:stCxn id="145" idx="5"/>
            <a:endCxn id="180" idx="1"/>
          </p:cNvCxnSpPr>
          <p:nvPr/>
        </p:nvCxnSpPr>
        <p:spPr>
          <a:xfrm rot="16200000" flipH="1">
            <a:off x="5415747" y="3205947"/>
            <a:ext cx="2168226" cy="644226"/>
          </a:xfrm>
          <a:prstGeom prst="line">
            <a:avLst/>
          </a:prstGeom>
          <a:ln w="38100">
            <a:solidFill>
              <a:schemeClr val="accent5">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195" name="Straight Connector 194"/>
          <p:cNvCxnSpPr>
            <a:stCxn id="145" idx="4"/>
            <a:endCxn id="190" idx="1"/>
          </p:cNvCxnSpPr>
          <p:nvPr/>
        </p:nvCxnSpPr>
        <p:spPr>
          <a:xfrm rot="5400000">
            <a:off x="4777741" y="3537753"/>
            <a:ext cx="2356653" cy="249387"/>
          </a:xfrm>
          <a:prstGeom prst="line">
            <a:avLst/>
          </a:prstGeom>
          <a:ln>
            <a:solidFill>
              <a:schemeClr val="accent5">
                <a:lumMod val="50000"/>
              </a:schemeClr>
            </a:solidFill>
            <a:prstDash val="dash"/>
          </a:ln>
        </p:spPr>
        <p:style>
          <a:lnRef idx="1">
            <a:schemeClr val="dk1"/>
          </a:lnRef>
          <a:fillRef idx="0">
            <a:schemeClr val="dk1"/>
          </a:fillRef>
          <a:effectRef idx="0">
            <a:schemeClr val="dk1"/>
          </a:effectRef>
          <a:fontRef idx="minor">
            <a:schemeClr val="tx1"/>
          </a:fontRef>
        </p:style>
      </p:cxnSp>
      <p:sp>
        <p:nvSpPr>
          <p:cNvPr id="102" name="Oval 101"/>
          <p:cNvSpPr/>
          <p:nvPr/>
        </p:nvSpPr>
        <p:spPr>
          <a:xfrm>
            <a:off x="6400800" y="49530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8" name="TextBox 77"/>
          <p:cNvSpPr txBox="1"/>
          <p:nvPr/>
        </p:nvSpPr>
        <p:spPr>
          <a:xfrm>
            <a:off x="2514600" y="4572000"/>
            <a:ext cx="643125" cy="400110"/>
          </a:xfrm>
          <a:prstGeom prst="rect">
            <a:avLst/>
          </a:prstGeom>
          <a:noFill/>
        </p:spPr>
        <p:txBody>
          <a:bodyPr wrap="none" rtlCol="0">
            <a:spAutoFit/>
          </a:bodyPr>
          <a:lstStyle/>
          <a:p>
            <a:r>
              <a:rPr lang="fa-IR" sz="2000" b="1" dirty="0" smtClean="0">
                <a:cs typeface="B Koodak" pitchFamily="2" charset="-78"/>
              </a:rPr>
              <a:t>هولیه</a:t>
            </a:r>
            <a:endParaRPr lang="en-US" sz="2000" b="1" dirty="0">
              <a:cs typeface="B Koodak" pitchFamily="2" charset="-78"/>
            </a:endParaRPr>
          </a:p>
        </p:txBody>
      </p:sp>
      <p:sp>
        <p:nvSpPr>
          <p:cNvPr id="91" name="Rectangle 90"/>
          <p:cNvSpPr/>
          <p:nvPr/>
        </p:nvSpPr>
        <p:spPr>
          <a:xfrm>
            <a:off x="5638800" y="4495800"/>
            <a:ext cx="705642" cy="353943"/>
          </a:xfrm>
          <a:prstGeom prst="rect">
            <a:avLst/>
          </a:prstGeom>
        </p:spPr>
        <p:txBody>
          <a:bodyPr wrap="none">
            <a:spAutoFit/>
          </a:bodyPr>
          <a:lstStyle/>
          <a:p>
            <a:r>
              <a:rPr lang="fa-IR" sz="1700" dirty="0" smtClean="0">
                <a:solidFill>
                  <a:srgbClr val="304E12"/>
                </a:solidFill>
                <a:cs typeface="B Koodak" pitchFamily="2" charset="-78"/>
              </a:rPr>
              <a:t>قهرمان</a:t>
            </a:r>
            <a:endParaRPr lang="en-US" sz="1700" dirty="0" smtClean="0">
              <a:solidFill>
                <a:srgbClr val="304E12"/>
              </a:solidFill>
              <a:cs typeface="B Koodak" pitchFamily="2" charset="-78"/>
            </a:endParaRPr>
          </a:p>
        </p:txBody>
      </p:sp>
      <p:cxnSp>
        <p:nvCxnSpPr>
          <p:cNvPr id="121" name="Straight Connector 120"/>
          <p:cNvCxnSpPr>
            <a:stCxn id="103" idx="5"/>
            <a:endCxn id="102" idx="1"/>
          </p:cNvCxnSpPr>
          <p:nvPr/>
        </p:nvCxnSpPr>
        <p:spPr>
          <a:xfrm rot="16200000" flipH="1">
            <a:off x="4310847" y="2863047"/>
            <a:ext cx="2625426" cy="1634826"/>
          </a:xfrm>
          <a:prstGeom prst="line">
            <a:avLst/>
          </a:prstGeom>
          <a:ln w="19050">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145" name="Oval 144"/>
          <p:cNvSpPr/>
          <p:nvPr/>
        </p:nvSpPr>
        <p:spPr>
          <a:xfrm>
            <a:off x="5943600" y="22098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Maiandra GD" pitchFamily="34" charset="0"/>
            </a:endParaRPr>
          </a:p>
        </p:txBody>
      </p:sp>
      <p:sp>
        <p:nvSpPr>
          <p:cNvPr id="179" name="Oval 178"/>
          <p:cNvSpPr/>
          <p:nvPr/>
        </p:nvSpPr>
        <p:spPr>
          <a:xfrm>
            <a:off x="6007100" y="530225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9" name="TextBox 78"/>
          <p:cNvSpPr txBox="1"/>
          <p:nvPr/>
        </p:nvSpPr>
        <p:spPr>
          <a:xfrm>
            <a:off x="6248400" y="4572000"/>
            <a:ext cx="987771" cy="400110"/>
          </a:xfrm>
          <a:prstGeom prst="rect">
            <a:avLst/>
          </a:prstGeom>
          <a:noFill/>
        </p:spPr>
        <p:txBody>
          <a:bodyPr wrap="none" rtlCol="0">
            <a:spAutoFit/>
          </a:bodyPr>
          <a:lstStyle/>
          <a:p>
            <a:r>
              <a:rPr lang="fa-IR" sz="2000" b="1" dirty="0" smtClean="0">
                <a:cs typeface="B Koodak" pitchFamily="2" charset="-78"/>
              </a:rPr>
              <a:t>ویمبلدون</a:t>
            </a:r>
            <a:endParaRPr lang="en-US" sz="2000" b="1" dirty="0">
              <a:cs typeface="B Koodak" pitchFamily="2" charset="-78"/>
            </a:endParaRPr>
          </a:p>
        </p:txBody>
      </p:sp>
      <p:sp>
        <p:nvSpPr>
          <p:cNvPr id="95" name="Oval 94"/>
          <p:cNvSpPr/>
          <p:nvPr/>
        </p:nvSpPr>
        <p:spPr>
          <a:xfrm>
            <a:off x="7315200" y="51054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4" name="Oval 73"/>
          <p:cNvSpPr/>
          <p:nvPr/>
        </p:nvSpPr>
        <p:spPr>
          <a:xfrm>
            <a:off x="3733800" y="26670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Maiandra GD" pitchFamily="34" charset="0"/>
            </a:endParaRPr>
          </a:p>
        </p:txBody>
      </p:sp>
      <p:sp>
        <p:nvSpPr>
          <p:cNvPr id="190" name="Oval 189"/>
          <p:cNvSpPr/>
          <p:nvPr/>
        </p:nvSpPr>
        <p:spPr>
          <a:xfrm>
            <a:off x="5791200" y="4800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10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1000"/>
                                        <p:tgtEl>
                                          <p:spTgt spid="10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1000"/>
                                        <p:tgtEl>
                                          <p:spTgt spid="79"/>
                                        </p:tgtEl>
                                      </p:cBhvr>
                                    </p:animEffect>
                                  </p:childTnLst>
                                </p:cTn>
                              </p:par>
                              <p:par>
                                <p:cTn id="17" presetID="10" presetClass="entr" presetSubtype="0"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2000"/>
                                        <p:tgtEl>
                                          <p:spTgt spid="121"/>
                                        </p:tgtEl>
                                      </p:cBhvr>
                                    </p:animEffect>
                                  </p:childTnLst>
                                </p:cTn>
                              </p:par>
                              <p:par>
                                <p:cTn id="20" presetID="10" presetClass="entr" presetSubtype="0" fill="hold"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20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3.05556E-6 2.59259E-6 L 0.24982 0.07315 " pathEditMode="relative" rAng="0" ptsTypes="AA">
                                      <p:cBhvr>
                                        <p:cTn id="26" dur="2000" fill="hold"/>
                                        <p:tgtEl>
                                          <p:spTgt spid="63"/>
                                        </p:tgtEl>
                                        <p:attrNameLst>
                                          <p:attrName>ppt_x</p:attrName>
                                          <p:attrName>ppt_y</p:attrName>
                                        </p:attrNameLst>
                                      </p:cBhvr>
                                      <p:rCtr x="125" y="37"/>
                                    </p:animMotion>
                                  </p:childTnLst>
                                </p:cTn>
                              </p:par>
                              <p:par>
                                <p:cTn id="27" presetID="49" presetClass="path" presetSubtype="0" accel="50000" decel="50000" fill="hold" grpId="0" nodeType="withEffect">
                                  <p:stCondLst>
                                    <p:cond delay="0"/>
                                  </p:stCondLst>
                                  <p:childTnLst>
                                    <p:animMotion origin="layout" path="M 0.02326 0.01528 L 0.13819 0.175 " pathEditMode="relative" rAng="0" ptsTypes="AA">
                                      <p:cBhvr>
                                        <p:cTn id="28" dur="2000" fill="hold"/>
                                        <p:tgtEl>
                                          <p:spTgt spid="78"/>
                                        </p:tgtEl>
                                        <p:attrNameLst>
                                          <p:attrName>ppt_x</p:attrName>
                                          <p:attrName>ppt_y</p:attrName>
                                        </p:attrNameLst>
                                      </p:cBhvr>
                                      <p:rCtr x="57" y="80"/>
                                    </p:animMotion>
                                  </p:childTnLst>
                                </p:cTn>
                              </p:par>
                              <p:par>
                                <p:cTn id="29" presetID="49" presetClass="path" presetSubtype="0" accel="50000" decel="50000" fill="hold" grpId="0" nodeType="withEffect">
                                  <p:stCondLst>
                                    <p:cond delay="0"/>
                                  </p:stCondLst>
                                  <p:childTnLst>
                                    <p:animMotion origin="layout" path="M 3.61111E-6 -2.22222E-6 L 0.121 0.17084 " pathEditMode="relative" rAng="0" ptsTypes="AA">
                                      <p:cBhvr>
                                        <p:cTn id="30" dur="2000" fill="hold"/>
                                        <p:tgtEl>
                                          <p:spTgt spid="79"/>
                                        </p:tgtEl>
                                        <p:attrNameLst>
                                          <p:attrName>ppt_x</p:attrName>
                                          <p:attrName>ppt_y</p:attrName>
                                        </p:attrNameLst>
                                      </p:cBhvr>
                                      <p:rCtr x="60" y="85"/>
                                    </p:animMotion>
                                  </p:childTnLst>
                                </p:cTn>
                              </p:par>
                              <p:par>
                                <p:cTn id="31" presetID="10" presetClass="entr" presetSubtype="0" fill="hold" nodeType="withEffect">
                                  <p:stCondLst>
                                    <p:cond delay="0"/>
                                  </p:stCondLst>
                                  <p:childTnLst>
                                    <p:set>
                                      <p:cBhvr>
                                        <p:cTn id="32" dur="1" fill="hold">
                                          <p:stCondLst>
                                            <p:cond delay="0"/>
                                          </p:stCondLst>
                                        </p:cTn>
                                        <p:tgtEl>
                                          <p:spTgt spid="148"/>
                                        </p:tgtEl>
                                        <p:attrNameLst>
                                          <p:attrName>style.visibility</p:attrName>
                                        </p:attrNameLst>
                                      </p:cBhvr>
                                      <p:to>
                                        <p:strVal val="visible"/>
                                      </p:to>
                                    </p:set>
                                    <p:animEffect transition="in" filter="fade">
                                      <p:cBhvr>
                                        <p:cTn id="33" dur="2000"/>
                                        <p:tgtEl>
                                          <p:spTgt spid="148"/>
                                        </p:tgtEl>
                                      </p:cBhvr>
                                    </p:animEffect>
                                  </p:childTnLst>
                                </p:cTn>
                              </p:par>
                              <p:par>
                                <p:cTn id="34" presetID="10" presetClass="entr" presetSubtype="0" fill="hold"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2000"/>
                                        <p:tgtEl>
                                          <p:spTgt spid="76"/>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2000"/>
                                        <p:tgtEl>
                                          <p:spTgt spid="150"/>
                                        </p:tgtEl>
                                      </p:cBhvr>
                                    </p:animEffect>
                                  </p:childTnLst>
                                </p:cTn>
                              </p:par>
                              <p:par>
                                <p:cTn id="40" presetID="10" presetClass="entr" presetSubtype="0" fill="hold" nodeType="withEffect">
                                  <p:stCondLst>
                                    <p:cond delay="0"/>
                                  </p:stCondLst>
                                  <p:childTnLst>
                                    <p:set>
                                      <p:cBhvr>
                                        <p:cTn id="41" dur="1" fill="hold">
                                          <p:stCondLst>
                                            <p:cond delay="0"/>
                                          </p:stCondLst>
                                        </p:cTn>
                                        <p:tgtEl>
                                          <p:spTgt spid="152"/>
                                        </p:tgtEl>
                                        <p:attrNameLst>
                                          <p:attrName>style.visibility</p:attrName>
                                        </p:attrNameLst>
                                      </p:cBhvr>
                                      <p:to>
                                        <p:strVal val="visible"/>
                                      </p:to>
                                    </p:set>
                                    <p:animEffect transition="in" filter="fade">
                                      <p:cBhvr>
                                        <p:cTn id="42" dur="2000"/>
                                        <p:tgtEl>
                                          <p:spTgt spid="152"/>
                                        </p:tgtEl>
                                      </p:cBhvr>
                                    </p:animEffect>
                                  </p:childTnLst>
                                </p:cTn>
                              </p:par>
                              <p:par>
                                <p:cTn id="43" presetID="10" presetClass="entr" presetSubtype="0" fill="hold" nodeType="with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fade">
                                      <p:cBhvr>
                                        <p:cTn id="45" dur="2000"/>
                                        <p:tgtEl>
                                          <p:spTgt spid="1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2"/>
                                        </p:tgtEl>
                                        <p:attrNameLst>
                                          <p:attrName>style.visibility</p:attrName>
                                        </p:attrNameLst>
                                      </p:cBhvr>
                                      <p:to>
                                        <p:strVal val="visible"/>
                                      </p:to>
                                    </p:set>
                                    <p:animEffect transition="in" filter="fade">
                                      <p:cBhvr>
                                        <p:cTn id="48" dur="2000"/>
                                        <p:tgtEl>
                                          <p:spTgt spid="1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2000"/>
                                        <p:tgtEl>
                                          <p:spTgt spid="6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5"/>
                                        </p:tgtEl>
                                        <p:attrNameLst>
                                          <p:attrName>style.visibility</p:attrName>
                                        </p:attrNameLst>
                                      </p:cBhvr>
                                      <p:to>
                                        <p:strVal val="visible"/>
                                      </p:to>
                                    </p:set>
                                    <p:animEffect transition="in" filter="fade">
                                      <p:cBhvr>
                                        <p:cTn id="54" dur="2000"/>
                                        <p:tgtEl>
                                          <p:spTgt spid="1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20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2000"/>
                                        <p:tgtEl>
                                          <p:spTgt spid="6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2000"/>
                                        <p:tgtEl>
                                          <p:spTgt spid="1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2000"/>
                                        <p:tgtEl>
                                          <p:spTgt spid="6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fade">
                                      <p:cBhvr>
                                        <p:cTn id="69" dur="2000"/>
                                        <p:tgtEl>
                                          <p:spTgt spid="1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2000"/>
                                        <p:tgtEl>
                                          <p:spTgt spid="7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2000"/>
                                        <p:tgtEl>
                                          <p:spTgt spid="6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fade">
                                      <p:cBhvr>
                                        <p:cTn id="78" dur="2000"/>
                                        <p:tgtEl>
                                          <p:spTgt spid="14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8"/>
                                        </p:tgtEl>
                                        <p:attrNameLst>
                                          <p:attrName>style.visibility</p:attrName>
                                        </p:attrNameLst>
                                      </p:cBhvr>
                                      <p:to>
                                        <p:strVal val="visible"/>
                                      </p:to>
                                    </p:set>
                                    <p:animEffect transition="in" filter="fade">
                                      <p:cBhvr>
                                        <p:cTn id="81" dur="2000"/>
                                        <p:tgtEl>
                                          <p:spTgt spid="15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fade">
                                      <p:cBhvr>
                                        <p:cTn id="84" dur="2000"/>
                                        <p:tgtEl>
                                          <p:spTgt spid="8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animEffect transition="in" filter="fade">
                                      <p:cBhvr>
                                        <p:cTn id="87" dur="2000"/>
                                        <p:tgtEl>
                                          <p:spTgt spid="15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fade">
                                      <p:cBhvr>
                                        <p:cTn id="90" dur="2000"/>
                                        <p:tgtEl>
                                          <p:spTgt spid="83"/>
                                        </p:tgtEl>
                                      </p:cBhvr>
                                    </p:animEffect>
                                  </p:childTnLst>
                                </p:cTn>
                              </p:par>
                              <p:par>
                                <p:cTn id="91" presetID="10" presetClass="entr" presetSubtype="0" fill="hold" nodeType="withEffect">
                                  <p:stCondLst>
                                    <p:cond delay="0"/>
                                  </p:stCondLst>
                                  <p:childTnLst>
                                    <p:set>
                                      <p:cBhvr>
                                        <p:cTn id="92" dur="1" fill="hold">
                                          <p:stCondLst>
                                            <p:cond delay="0"/>
                                          </p:stCondLst>
                                        </p:cTn>
                                        <p:tgtEl>
                                          <p:spTgt spid="168"/>
                                        </p:tgtEl>
                                        <p:attrNameLst>
                                          <p:attrName>style.visibility</p:attrName>
                                        </p:attrNameLst>
                                      </p:cBhvr>
                                      <p:to>
                                        <p:strVal val="visible"/>
                                      </p:to>
                                    </p:set>
                                    <p:animEffect transition="in" filter="fade">
                                      <p:cBhvr>
                                        <p:cTn id="93" dur="2000"/>
                                        <p:tgtEl>
                                          <p:spTgt spid="168"/>
                                        </p:tgtEl>
                                      </p:cBhvr>
                                    </p:animEffect>
                                  </p:childTnLst>
                                </p:cTn>
                              </p:par>
                              <p:par>
                                <p:cTn id="94" presetID="10" presetClass="entr" presetSubtype="0" fill="hold" nodeType="with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fade">
                                      <p:cBhvr>
                                        <p:cTn id="96" dur="2000"/>
                                        <p:tgtEl>
                                          <p:spTgt spid="170"/>
                                        </p:tgtEl>
                                      </p:cBhvr>
                                    </p:animEffect>
                                  </p:childTnLst>
                                </p:cTn>
                              </p:par>
                              <p:par>
                                <p:cTn id="97" presetID="10" presetClass="entr" presetSubtype="0" fill="hold" nodeType="withEffect">
                                  <p:stCondLst>
                                    <p:cond delay="0"/>
                                  </p:stCondLst>
                                  <p:childTnLst>
                                    <p:set>
                                      <p:cBhvr>
                                        <p:cTn id="98" dur="1" fill="hold">
                                          <p:stCondLst>
                                            <p:cond delay="0"/>
                                          </p:stCondLst>
                                        </p:cTn>
                                        <p:tgtEl>
                                          <p:spTgt spid="165"/>
                                        </p:tgtEl>
                                        <p:attrNameLst>
                                          <p:attrName>style.visibility</p:attrName>
                                        </p:attrNameLst>
                                      </p:cBhvr>
                                      <p:to>
                                        <p:strVal val="visible"/>
                                      </p:to>
                                    </p:set>
                                    <p:animEffect transition="in" filter="fade">
                                      <p:cBhvr>
                                        <p:cTn id="99" dur="2000"/>
                                        <p:tgtEl>
                                          <p:spTgt spid="16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59"/>
                                        </p:tgtEl>
                                        <p:attrNameLst>
                                          <p:attrName>style.visibility</p:attrName>
                                        </p:attrNameLst>
                                      </p:cBhvr>
                                      <p:to>
                                        <p:strVal val="visible"/>
                                      </p:to>
                                    </p:set>
                                    <p:animEffect transition="in" filter="fade">
                                      <p:cBhvr>
                                        <p:cTn id="102" dur="2000"/>
                                        <p:tgtEl>
                                          <p:spTgt spid="15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fade">
                                      <p:cBhvr>
                                        <p:cTn id="105" dur="2000"/>
                                        <p:tgtEl>
                                          <p:spTgt spid="8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2000"/>
                                        <p:tgtEl>
                                          <p:spTgt spid="8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57"/>
                                        </p:tgtEl>
                                        <p:attrNameLst>
                                          <p:attrName>style.visibility</p:attrName>
                                        </p:attrNameLst>
                                      </p:cBhvr>
                                      <p:to>
                                        <p:strVal val="visible"/>
                                      </p:to>
                                    </p:set>
                                    <p:animEffect transition="in" filter="fade">
                                      <p:cBhvr>
                                        <p:cTn id="111" dur="2000"/>
                                        <p:tgtEl>
                                          <p:spTgt spid="157"/>
                                        </p:tgtEl>
                                      </p:cBhvr>
                                    </p:animEffect>
                                  </p:childTnLst>
                                </p:cTn>
                              </p:par>
                              <p:par>
                                <p:cTn id="112" presetID="10" presetClass="entr" presetSubtype="0" fill="hold" nodeType="withEffect">
                                  <p:stCondLst>
                                    <p:cond delay="0"/>
                                  </p:stCondLst>
                                  <p:childTnLst>
                                    <p:set>
                                      <p:cBhvr>
                                        <p:cTn id="113" dur="1" fill="hold">
                                          <p:stCondLst>
                                            <p:cond delay="0"/>
                                          </p:stCondLst>
                                        </p:cTn>
                                        <p:tgtEl>
                                          <p:spTgt spid="162"/>
                                        </p:tgtEl>
                                        <p:attrNameLst>
                                          <p:attrName>style.visibility</p:attrName>
                                        </p:attrNameLst>
                                      </p:cBhvr>
                                      <p:to>
                                        <p:strVal val="visible"/>
                                      </p:to>
                                    </p:set>
                                    <p:animEffect transition="in" filter="fade">
                                      <p:cBhvr>
                                        <p:cTn id="114" dur="2000"/>
                                        <p:tgtEl>
                                          <p:spTgt spid="16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0"/>
                                        </p:tgtEl>
                                        <p:attrNameLst>
                                          <p:attrName>style.visibility</p:attrName>
                                        </p:attrNameLst>
                                      </p:cBhvr>
                                      <p:to>
                                        <p:strVal val="visible"/>
                                      </p:to>
                                    </p:set>
                                    <p:animEffect transition="in" filter="fade">
                                      <p:cBhvr>
                                        <p:cTn id="117" dur="2000"/>
                                        <p:tgtEl>
                                          <p:spTgt spid="160"/>
                                        </p:tgtEl>
                                      </p:cBhvr>
                                    </p:animEffect>
                                  </p:childTnLst>
                                </p:cTn>
                              </p:par>
                              <p:par>
                                <p:cTn id="118" presetID="10" presetClass="entr" presetSubtype="0" fill="hold" nodeType="withEffect">
                                  <p:stCondLst>
                                    <p:cond delay="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2000"/>
                                        <p:tgtEl>
                                          <p:spTgt spid="20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79"/>
                                        </p:tgtEl>
                                        <p:attrNameLst>
                                          <p:attrName>style.visibility</p:attrName>
                                        </p:attrNameLst>
                                      </p:cBhvr>
                                      <p:to>
                                        <p:strVal val="visible"/>
                                      </p:to>
                                    </p:set>
                                    <p:animEffect transition="in" filter="fade">
                                      <p:cBhvr>
                                        <p:cTn id="123" dur="2000"/>
                                        <p:tgtEl>
                                          <p:spTgt spid="17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90"/>
                                        </p:tgtEl>
                                        <p:attrNameLst>
                                          <p:attrName>style.visibility</p:attrName>
                                        </p:attrNameLst>
                                      </p:cBhvr>
                                      <p:to>
                                        <p:strVal val="visible"/>
                                      </p:to>
                                    </p:set>
                                    <p:animEffect transition="in" filter="fade">
                                      <p:cBhvr>
                                        <p:cTn id="126" dur="2000"/>
                                        <p:tgtEl>
                                          <p:spTgt spid="190"/>
                                        </p:tgtEl>
                                      </p:cBhvr>
                                    </p:animEffect>
                                  </p:childTnLst>
                                </p:cTn>
                              </p:par>
                              <p:par>
                                <p:cTn id="127" presetID="10" presetClass="entr" presetSubtype="0" fill="hold" nodeType="with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91"/>
                                        </p:tgtEl>
                                        <p:attrNameLst>
                                          <p:attrName>style.visibility</p:attrName>
                                        </p:attrNameLst>
                                      </p:cBhvr>
                                      <p:to>
                                        <p:strVal val="visible"/>
                                      </p:to>
                                    </p:set>
                                    <p:animEffect transition="in" filter="fade">
                                      <p:cBhvr>
                                        <p:cTn id="132" dur="2000"/>
                                        <p:tgtEl>
                                          <p:spTgt spid="91"/>
                                        </p:tgtEl>
                                      </p:cBhvr>
                                    </p:animEffect>
                                  </p:childTnLst>
                                </p:cTn>
                              </p:par>
                              <p:par>
                                <p:cTn id="133" presetID="10" presetClass="entr" presetSubtype="0" fill="hold" nodeType="withEffect">
                                  <p:stCondLst>
                                    <p:cond delay="0"/>
                                  </p:stCondLst>
                                  <p:childTnLst>
                                    <p:set>
                                      <p:cBhvr>
                                        <p:cTn id="134" dur="1" fill="hold">
                                          <p:stCondLst>
                                            <p:cond delay="0"/>
                                          </p:stCondLst>
                                        </p:cTn>
                                        <p:tgtEl>
                                          <p:spTgt spid="196"/>
                                        </p:tgtEl>
                                        <p:attrNameLst>
                                          <p:attrName>style.visibility</p:attrName>
                                        </p:attrNameLst>
                                      </p:cBhvr>
                                      <p:to>
                                        <p:strVal val="visible"/>
                                      </p:to>
                                    </p:set>
                                    <p:animEffect transition="in" filter="fade">
                                      <p:cBhvr>
                                        <p:cTn id="135" dur="2000"/>
                                        <p:tgtEl>
                                          <p:spTgt spid="19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80"/>
                                        </p:tgtEl>
                                        <p:attrNameLst>
                                          <p:attrName>style.visibility</p:attrName>
                                        </p:attrNameLst>
                                      </p:cBhvr>
                                      <p:to>
                                        <p:strVal val="visible"/>
                                      </p:to>
                                    </p:set>
                                    <p:animEffect transition="in" filter="fade">
                                      <p:cBhvr>
                                        <p:cTn id="138" dur="2000"/>
                                        <p:tgtEl>
                                          <p:spTgt spid="18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95"/>
                                        </p:tgtEl>
                                        <p:attrNameLst>
                                          <p:attrName>style.visibility</p:attrName>
                                        </p:attrNameLst>
                                      </p:cBhvr>
                                      <p:to>
                                        <p:strVal val="visible"/>
                                      </p:to>
                                    </p:set>
                                    <p:animEffect transition="in" filter="fade">
                                      <p:cBhvr>
                                        <p:cTn id="141" dur="2000"/>
                                        <p:tgtEl>
                                          <p:spTgt spid="9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fade">
                                      <p:cBhvr>
                                        <p:cTn id="144" dur="2000"/>
                                        <p:tgtEl>
                                          <p:spTgt spid="8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8"/>
                                        </p:tgtEl>
                                        <p:attrNameLst>
                                          <p:attrName>style.visibility</p:attrName>
                                        </p:attrNameLst>
                                      </p:cBhvr>
                                      <p:to>
                                        <p:strVal val="visible"/>
                                      </p:to>
                                    </p:set>
                                    <p:animEffect transition="in" filter="fade">
                                      <p:cBhvr>
                                        <p:cTn id="147" dur="2000"/>
                                        <p:tgtEl>
                                          <p:spTgt spid="8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77"/>
                                        </p:tgtEl>
                                        <p:attrNameLst>
                                          <p:attrName>style.visibility</p:attrName>
                                        </p:attrNameLst>
                                      </p:cBhvr>
                                      <p:to>
                                        <p:strVal val="visible"/>
                                      </p:to>
                                    </p:set>
                                    <p:animEffect transition="in" filter="fade">
                                      <p:cBhvr>
                                        <p:cTn id="150" dur="2000"/>
                                        <p:tgtEl>
                                          <p:spTgt spid="177"/>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78"/>
                                        </p:tgtEl>
                                        <p:attrNameLst>
                                          <p:attrName>style.visibility</p:attrName>
                                        </p:attrNameLst>
                                      </p:cBhvr>
                                      <p:to>
                                        <p:strVal val="visible"/>
                                      </p:to>
                                    </p:set>
                                    <p:animEffect transition="in" filter="fade">
                                      <p:cBhvr>
                                        <p:cTn id="153" dur="2000"/>
                                        <p:tgtEl>
                                          <p:spTgt spid="17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90"/>
                                        </p:tgtEl>
                                        <p:attrNameLst>
                                          <p:attrName>style.visibility</p:attrName>
                                        </p:attrNameLst>
                                      </p:cBhvr>
                                      <p:to>
                                        <p:strVal val="visible"/>
                                      </p:to>
                                    </p:set>
                                    <p:animEffect transition="in" filter="fade">
                                      <p:cBhvr>
                                        <p:cTn id="156" dur="2000"/>
                                        <p:tgtEl>
                                          <p:spTgt spid="9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7"/>
                                        </p:tgtEl>
                                        <p:attrNameLst>
                                          <p:attrName>style.visibility</p:attrName>
                                        </p:attrNameLst>
                                      </p:cBhvr>
                                      <p:to>
                                        <p:strVal val="visible"/>
                                      </p:to>
                                    </p:set>
                                    <p:animEffect transition="in" filter="fade">
                                      <p:cBhvr>
                                        <p:cTn id="159" dur="2000"/>
                                        <p:tgtEl>
                                          <p:spTgt spid="87"/>
                                        </p:tgtEl>
                                      </p:cBhvr>
                                    </p:animEffect>
                                  </p:childTnLst>
                                </p:cTn>
                              </p:par>
                              <p:par>
                                <p:cTn id="160" presetID="10" presetClass="entr" presetSubtype="0" fill="hold" nodeType="withEffect">
                                  <p:stCondLst>
                                    <p:cond delay="0"/>
                                  </p:stCondLst>
                                  <p:childTnLst>
                                    <p:set>
                                      <p:cBhvr>
                                        <p:cTn id="161" dur="1" fill="hold">
                                          <p:stCondLst>
                                            <p:cond delay="0"/>
                                          </p:stCondLst>
                                        </p:cTn>
                                        <p:tgtEl>
                                          <p:spTgt spid="198"/>
                                        </p:tgtEl>
                                        <p:attrNameLst>
                                          <p:attrName>style.visibility</p:attrName>
                                        </p:attrNameLst>
                                      </p:cBhvr>
                                      <p:to>
                                        <p:strVal val="visible"/>
                                      </p:to>
                                    </p:set>
                                    <p:animEffect transition="in" filter="fade">
                                      <p:cBhvr>
                                        <p:cTn id="162" dur="2000"/>
                                        <p:tgtEl>
                                          <p:spTgt spid="198"/>
                                        </p:tgtEl>
                                      </p:cBhvr>
                                    </p:animEffect>
                                  </p:childTnLst>
                                </p:cTn>
                              </p:par>
                              <p:par>
                                <p:cTn id="163" presetID="10" presetClass="entr" presetSubtype="0" fill="hold" nodeType="withEffect">
                                  <p:stCondLst>
                                    <p:cond delay="0"/>
                                  </p:stCondLst>
                                  <p:childTnLst>
                                    <p:set>
                                      <p:cBhvr>
                                        <p:cTn id="164" dur="1" fill="hold">
                                          <p:stCondLst>
                                            <p:cond delay="0"/>
                                          </p:stCondLst>
                                        </p:cTn>
                                        <p:tgtEl>
                                          <p:spTgt spid="96"/>
                                        </p:tgtEl>
                                        <p:attrNameLst>
                                          <p:attrName>style.visibility</p:attrName>
                                        </p:attrNameLst>
                                      </p:cBhvr>
                                      <p:to>
                                        <p:strVal val="visible"/>
                                      </p:to>
                                    </p:set>
                                    <p:animEffect transition="in" filter="fade">
                                      <p:cBhvr>
                                        <p:cTn id="165" dur="2000"/>
                                        <p:tgtEl>
                                          <p:spTgt spid="96"/>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81"/>
                                        </p:tgtEl>
                                        <p:attrNameLst>
                                          <p:attrName>style.visibility</p:attrName>
                                        </p:attrNameLst>
                                      </p:cBhvr>
                                      <p:to>
                                        <p:strVal val="visible"/>
                                      </p:to>
                                    </p:set>
                                    <p:animEffect transition="in" filter="fade">
                                      <p:cBhvr>
                                        <p:cTn id="170" dur="2000"/>
                                        <p:tgtEl>
                                          <p:spTgt spid="81"/>
                                        </p:tgtEl>
                                      </p:cBhvr>
                                    </p:animEffect>
                                  </p:childTnLst>
                                </p:cTn>
                              </p:par>
                              <p:par>
                                <p:cTn id="171" presetID="10" presetClass="entr" presetSubtype="0" fill="hold" nodeType="withEffect">
                                  <p:stCondLst>
                                    <p:cond delay="0"/>
                                  </p:stCondLst>
                                  <p:childTnLst>
                                    <p:set>
                                      <p:cBhvr>
                                        <p:cTn id="172" dur="1" fill="hold">
                                          <p:stCondLst>
                                            <p:cond delay="0"/>
                                          </p:stCondLst>
                                        </p:cTn>
                                        <p:tgtEl>
                                          <p:spTgt spid="107"/>
                                        </p:tgtEl>
                                        <p:attrNameLst>
                                          <p:attrName>style.visibility</p:attrName>
                                        </p:attrNameLst>
                                      </p:cBhvr>
                                      <p:to>
                                        <p:strVal val="visible"/>
                                      </p:to>
                                    </p:set>
                                    <p:animEffect transition="in" filter="fade">
                                      <p:cBhvr>
                                        <p:cTn id="173" dur="2000"/>
                                        <p:tgtEl>
                                          <p:spTgt spid="107"/>
                                        </p:tgtEl>
                                      </p:cBhvr>
                                    </p:animEffect>
                                  </p:childTnLst>
                                </p:cTn>
                              </p:par>
                              <p:par>
                                <p:cTn id="174" presetID="10" presetClass="entr" presetSubtype="0" fill="hold" nodeType="withEffect">
                                  <p:stCondLst>
                                    <p:cond delay="0"/>
                                  </p:stCondLst>
                                  <p:childTnLst>
                                    <p:set>
                                      <p:cBhvr>
                                        <p:cTn id="175" dur="1" fill="hold">
                                          <p:stCondLst>
                                            <p:cond delay="0"/>
                                          </p:stCondLst>
                                        </p:cTn>
                                        <p:tgtEl>
                                          <p:spTgt spid="133"/>
                                        </p:tgtEl>
                                        <p:attrNameLst>
                                          <p:attrName>style.visibility</p:attrName>
                                        </p:attrNameLst>
                                      </p:cBhvr>
                                      <p:to>
                                        <p:strVal val="visible"/>
                                      </p:to>
                                    </p:set>
                                    <p:animEffect transition="in" filter="fade">
                                      <p:cBhvr>
                                        <p:cTn id="176" dur="2000"/>
                                        <p:tgtEl>
                                          <p:spTgt spid="133"/>
                                        </p:tgtEl>
                                      </p:cBhvr>
                                    </p:animEffect>
                                  </p:childTnLst>
                                </p:cTn>
                              </p:par>
                              <p:par>
                                <p:cTn id="177" presetID="10" presetClass="entr" presetSubtype="0" fill="hold" nodeType="withEffect">
                                  <p:stCondLst>
                                    <p:cond delay="0"/>
                                  </p:stCondLst>
                                  <p:childTnLst>
                                    <p:set>
                                      <p:cBhvr>
                                        <p:cTn id="178" dur="1" fill="hold">
                                          <p:stCondLst>
                                            <p:cond delay="0"/>
                                          </p:stCondLst>
                                        </p:cTn>
                                        <p:tgtEl>
                                          <p:spTgt spid="134"/>
                                        </p:tgtEl>
                                        <p:attrNameLst>
                                          <p:attrName>style.visibility</p:attrName>
                                        </p:attrNameLst>
                                      </p:cBhvr>
                                      <p:to>
                                        <p:strVal val="visible"/>
                                      </p:to>
                                    </p:set>
                                    <p:animEffect transition="in" filter="fade">
                                      <p:cBhvr>
                                        <p:cTn id="179" dur="2000"/>
                                        <p:tgtEl>
                                          <p:spTgt spid="134"/>
                                        </p:tgtEl>
                                      </p:cBhvr>
                                    </p:animEffect>
                                  </p:childTnLst>
                                </p:cTn>
                              </p:par>
                              <p:par>
                                <p:cTn id="180" presetID="10" presetClass="entr" presetSubtype="0" fill="hold" nodeType="withEffect">
                                  <p:stCondLst>
                                    <p:cond delay="0"/>
                                  </p:stCondLst>
                                  <p:childTnLst>
                                    <p:set>
                                      <p:cBhvr>
                                        <p:cTn id="181" dur="1" fill="hold">
                                          <p:stCondLst>
                                            <p:cond delay="0"/>
                                          </p:stCondLst>
                                        </p:cTn>
                                        <p:tgtEl>
                                          <p:spTgt spid="111"/>
                                        </p:tgtEl>
                                        <p:attrNameLst>
                                          <p:attrName>style.visibility</p:attrName>
                                        </p:attrNameLst>
                                      </p:cBhvr>
                                      <p:to>
                                        <p:strVal val="visible"/>
                                      </p:to>
                                    </p:set>
                                    <p:animEffect transition="in" filter="fade">
                                      <p:cBhvr>
                                        <p:cTn id="182" dur="2000"/>
                                        <p:tgtEl>
                                          <p:spTgt spid="111"/>
                                        </p:tgtEl>
                                      </p:cBhvr>
                                    </p:animEffect>
                                  </p:childTnLst>
                                </p:cTn>
                              </p:par>
                              <p:par>
                                <p:cTn id="183" presetID="10" presetClass="entr" presetSubtype="0" fill="hold" nodeType="withEffect">
                                  <p:stCondLst>
                                    <p:cond delay="0"/>
                                  </p:stCondLst>
                                  <p:childTnLst>
                                    <p:set>
                                      <p:cBhvr>
                                        <p:cTn id="184" dur="1" fill="hold">
                                          <p:stCondLst>
                                            <p:cond delay="0"/>
                                          </p:stCondLst>
                                        </p:cTn>
                                        <p:tgtEl>
                                          <p:spTgt spid="151"/>
                                        </p:tgtEl>
                                        <p:attrNameLst>
                                          <p:attrName>style.visibility</p:attrName>
                                        </p:attrNameLst>
                                      </p:cBhvr>
                                      <p:to>
                                        <p:strVal val="visible"/>
                                      </p:to>
                                    </p:set>
                                    <p:animEffect transition="in" filter="fade">
                                      <p:cBhvr>
                                        <p:cTn id="185" dur="2000"/>
                                        <p:tgtEl>
                                          <p:spTgt spid="151"/>
                                        </p:tgtEl>
                                      </p:cBhvr>
                                    </p:animEffect>
                                  </p:childTnLst>
                                </p:cTn>
                              </p:par>
                              <p:par>
                                <p:cTn id="186" presetID="10" presetClass="entr" presetSubtype="0" fill="hold" nodeType="withEffect">
                                  <p:stCondLst>
                                    <p:cond delay="0"/>
                                  </p:stCondLst>
                                  <p:childTnLst>
                                    <p:set>
                                      <p:cBhvr>
                                        <p:cTn id="187" dur="1" fill="hold">
                                          <p:stCondLst>
                                            <p:cond delay="0"/>
                                          </p:stCondLst>
                                        </p:cTn>
                                        <p:tgtEl>
                                          <p:spTgt spid="124"/>
                                        </p:tgtEl>
                                        <p:attrNameLst>
                                          <p:attrName>style.visibility</p:attrName>
                                        </p:attrNameLst>
                                      </p:cBhvr>
                                      <p:to>
                                        <p:strVal val="visible"/>
                                      </p:to>
                                    </p:set>
                                    <p:animEffect transition="in" filter="fade">
                                      <p:cBhvr>
                                        <p:cTn id="188" dur="2000"/>
                                        <p:tgtEl>
                                          <p:spTgt spid="124"/>
                                        </p:tgtEl>
                                      </p:cBhvr>
                                    </p:animEffect>
                                  </p:childTnLst>
                                </p:cTn>
                              </p:par>
                              <p:par>
                                <p:cTn id="189" presetID="10" presetClass="entr" presetSubtype="0" fill="hold" nodeType="withEffect">
                                  <p:stCondLst>
                                    <p:cond delay="0"/>
                                  </p:stCondLst>
                                  <p:childTnLst>
                                    <p:set>
                                      <p:cBhvr>
                                        <p:cTn id="190" dur="1" fill="hold">
                                          <p:stCondLst>
                                            <p:cond delay="0"/>
                                          </p:stCondLst>
                                        </p:cTn>
                                        <p:tgtEl>
                                          <p:spTgt spid="125"/>
                                        </p:tgtEl>
                                        <p:attrNameLst>
                                          <p:attrName>style.visibility</p:attrName>
                                        </p:attrNameLst>
                                      </p:cBhvr>
                                      <p:to>
                                        <p:strVal val="visible"/>
                                      </p:to>
                                    </p:set>
                                    <p:animEffect transition="in" filter="fade">
                                      <p:cBhvr>
                                        <p:cTn id="191" dur="2000"/>
                                        <p:tgtEl>
                                          <p:spTgt spid="125"/>
                                        </p:tgtEl>
                                      </p:cBhvr>
                                    </p:animEffect>
                                  </p:childTnLst>
                                </p:cTn>
                              </p:par>
                              <p:par>
                                <p:cTn id="192" presetID="10" presetClass="entr" presetSubtype="0" fill="hold" nodeType="withEffect">
                                  <p:stCondLst>
                                    <p:cond delay="0"/>
                                  </p:stCondLst>
                                  <p:childTnLst>
                                    <p:set>
                                      <p:cBhvr>
                                        <p:cTn id="193" dur="1" fill="hold">
                                          <p:stCondLst>
                                            <p:cond delay="0"/>
                                          </p:stCondLst>
                                        </p:cTn>
                                        <p:tgtEl>
                                          <p:spTgt spid="131"/>
                                        </p:tgtEl>
                                        <p:attrNameLst>
                                          <p:attrName>style.visibility</p:attrName>
                                        </p:attrNameLst>
                                      </p:cBhvr>
                                      <p:to>
                                        <p:strVal val="visible"/>
                                      </p:to>
                                    </p:set>
                                    <p:animEffect transition="in" filter="fade">
                                      <p:cBhvr>
                                        <p:cTn id="194" dur="2000"/>
                                        <p:tgtEl>
                                          <p:spTgt spid="131"/>
                                        </p:tgtEl>
                                      </p:cBhvr>
                                    </p:animEffect>
                                  </p:childTnLst>
                                </p:cTn>
                              </p:par>
                              <p:par>
                                <p:cTn id="195" presetID="10" presetClass="entr" presetSubtype="0" fill="hold" nodeType="withEffect">
                                  <p:stCondLst>
                                    <p:cond delay="0"/>
                                  </p:stCondLst>
                                  <p:childTnLst>
                                    <p:set>
                                      <p:cBhvr>
                                        <p:cTn id="196" dur="1" fill="hold">
                                          <p:stCondLst>
                                            <p:cond delay="0"/>
                                          </p:stCondLst>
                                        </p:cTn>
                                        <p:tgtEl>
                                          <p:spTgt spid="130"/>
                                        </p:tgtEl>
                                        <p:attrNameLst>
                                          <p:attrName>style.visibility</p:attrName>
                                        </p:attrNameLst>
                                      </p:cBhvr>
                                      <p:to>
                                        <p:strVal val="visible"/>
                                      </p:to>
                                    </p:set>
                                    <p:animEffect transition="in" filter="fade">
                                      <p:cBhvr>
                                        <p:cTn id="197" dur="2000"/>
                                        <p:tgtEl>
                                          <p:spTgt spid="130"/>
                                        </p:tgtEl>
                                      </p:cBhvr>
                                    </p:animEffect>
                                  </p:childTnLst>
                                </p:cTn>
                              </p:par>
                              <p:par>
                                <p:cTn id="198" presetID="10" presetClass="entr" presetSubtype="0" fill="hold" nodeType="withEffect">
                                  <p:stCondLst>
                                    <p:cond delay="0"/>
                                  </p:stCondLst>
                                  <p:childTnLst>
                                    <p:set>
                                      <p:cBhvr>
                                        <p:cTn id="199" dur="1" fill="hold">
                                          <p:stCondLst>
                                            <p:cond delay="0"/>
                                          </p:stCondLst>
                                        </p:cTn>
                                        <p:tgtEl>
                                          <p:spTgt spid="153"/>
                                        </p:tgtEl>
                                        <p:attrNameLst>
                                          <p:attrName>style.visibility</p:attrName>
                                        </p:attrNameLst>
                                      </p:cBhvr>
                                      <p:to>
                                        <p:strVal val="visible"/>
                                      </p:to>
                                    </p:set>
                                    <p:animEffect transition="in" filter="fade">
                                      <p:cBhvr>
                                        <p:cTn id="200" dur="2000"/>
                                        <p:tgtEl>
                                          <p:spTgt spid="153"/>
                                        </p:tgtEl>
                                      </p:cBhvr>
                                    </p:animEffect>
                                  </p:childTnLst>
                                </p:cTn>
                              </p:par>
                              <p:par>
                                <p:cTn id="201" presetID="10" presetClass="entr" presetSubtype="0" fill="hold" nodeType="withEffect">
                                  <p:stCondLst>
                                    <p:cond delay="0"/>
                                  </p:stCondLst>
                                  <p:childTnLst>
                                    <p:set>
                                      <p:cBhvr>
                                        <p:cTn id="202" dur="1" fill="hold">
                                          <p:stCondLst>
                                            <p:cond delay="0"/>
                                          </p:stCondLst>
                                        </p:cTn>
                                        <p:tgtEl>
                                          <p:spTgt spid="171"/>
                                        </p:tgtEl>
                                        <p:attrNameLst>
                                          <p:attrName>style.visibility</p:attrName>
                                        </p:attrNameLst>
                                      </p:cBhvr>
                                      <p:to>
                                        <p:strVal val="visible"/>
                                      </p:to>
                                    </p:set>
                                    <p:animEffect transition="in" filter="fade">
                                      <p:cBhvr>
                                        <p:cTn id="203" dur="2000"/>
                                        <p:tgtEl>
                                          <p:spTgt spid="171"/>
                                        </p:tgtEl>
                                      </p:cBhvr>
                                    </p:animEffect>
                                  </p:childTnLst>
                                </p:cTn>
                              </p:par>
                              <p:par>
                                <p:cTn id="204" presetID="10" presetClass="entr" presetSubtype="0" fill="hold" nodeType="withEffect">
                                  <p:stCondLst>
                                    <p:cond delay="0"/>
                                  </p:stCondLst>
                                  <p:childTnLst>
                                    <p:set>
                                      <p:cBhvr>
                                        <p:cTn id="205" dur="1" fill="hold">
                                          <p:stCondLst>
                                            <p:cond delay="0"/>
                                          </p:stCondLst>
                                        </p:cTn>
                                        <p:tgtEl>
                                          <p:spTgt spid="174"/>
                                        </p:tgtEl>
                                        <p:attrNameLst>
                                          <p:attrName>style.visibility</p:attrName>
                                        </p:attrNameLst>
                                      </p:cBhvr>
                                      <p:to>
                                        <p:strVal val="visible"/>
                                      </p:to>
                                    </p:set>
                                    <p:animEffect transition="in" filter="fade">
                                      <p:cBhvr>
                                        <p:cTn id="206" dur="2000"/>
                                        <p:tgtEl>
                                          <p:spTgt spid="174"/>
                                        </p:tgtEl>
                                      </p:cBhvr>
                                    </p:animEffect>
                                  </p:childTnLst>
                                </p:cTn>
                              </p:par>
                              <p:par>
                                <p:cTn id="207" presetID="10" presetClass="entr" presetSubtype="0" fill="hold" nodeType="withEffect">
                                  <p:stCondLst>
                                    <p:cond delay="0"/>
                                  </p:stCondLst>
                                  <p:childTnLst>
                                    <p:set>
                                      <p:cBhvr>
                                        <p:cTn id="208" dur="1" fill="hold">
                                          <p:stCondLst>
                                            <p:cond delay="0"/>
                                          </p:stCondLst>
                                        </p:cTn>
                                        <p:tgtEl>
                                          <p:spTgt spid="155"/>
                                        </p:tgtEl>
                                        <p:attrNameLst>
                                          <p:attrName>style.visibility</p:attrName>
                                        </p:attrNameLst>
                                      </p:cBhvr>
                                      <p:to>
                                        <p:strVal val="visible"/>
                                      </p:to>
                                    </p:set>
                                    <p:animEffect transition="in" filter="fade">
                                      <p:cBhvr>
                                        <p:cTn id="209" dur="2000"/>
                                        <p:tgtEl>
                                          <p:spTgt spid="155"/>
                                        </p:tgtEl>
                                      </p:cBhvr>
                                    </p:animEffect>
                                  </p:childTnLst>
                                </p:cTn>
                              </p:par>
                              <p:par>
                                <p:cTn id="210" presetID="10" presetClass="entr" presetSubtype="0" fill="hold" nodeType="withEffect">
                                  <p:stCondLst>
                                    <p:cond delay="0"/>
                                  </p:stCondLst>
                                  <p:childTnLst>
                                    <p:set>
                                      <p:cBhvr>
                                        <p:cTn id="211" dur="1" fill="hold">
                                          <p:stCondLst>
                                            <p:cond delay="0"/>
                                          </p:stCondLst>
                                        </p:cTn>
                                        <p:tgtEl>
                                          <p:spTgt spid="195"/>
                                        </p:tgtEl>
                                        <p:attrNameLst>
                                          <p:attrName>style.visibility</p:attrName>
                                        </p:attrNameLst>
                                      </p:cBhvr>
                                      <p:to>
                                        <p:strVal val="visible"/>
                                      </p:to>
                                    </p:set>
                                    <p:animEffect transition="in" filter="fade">
                                      <p:cBhvr>
                                        <p:cTn id="212" dur="2000"/>
                                        <p:tgtEl>
                                          <p:spTgt spid="195"/>
                                        </p:tgtEl>
                                      </p:cBhvr>
                                    </p:animEffect>
                                  </p:childTnLst>
                                </p:cTn>
                              </p:par>
                            </p:childTnLst>
                          </p:cTn>
                        </p:par>
                      </p:childTnLst>
                    </p:cTn>
                  </p:par>
                  <p:par>
                    <p:cTn id="213" fill="hold">
                      <p:stCondLst>
                        <p:cond delay="indefinite"/>
                      </p:stCondLst>
                      <p:childTnLst>
                        <p:par>
                          <p:cTn id="214" fill="hold">
                            <p:stCondLst>
                              <p:cond delay="0"/>
                            </p:stCondLst>
                            <p:childTnLst>
                              <p:par>
                                <p:cTn id="215" presetID="26" presetClass="emph" presetSubtype="0" fill="hold" nodeType="clickEffect">
                                  <p:stCondLst>
                                    <p:cond delay="0"/>
                                  </p:stCondLst>
                                  <p:childTnLst>
                                    <p:animEffect transition="out" filter="fade">
                                      <p:cBhvr>
                                        <p:cTn id="216" dur="1000" tmFilter="0, 0; .2, .5; .8, .5; 1, 0"/>
                                        <p:tgtEl>
                                          <p:spTgt spid="154"/>
                                        </p:tgtEl>
                                      </p:cBhvr>
                                    </p:animEffect>
                                    <p:animScale>
                                      <p:cBhvr>
                                        <p:cTn id="217" dur="500" autoRev="1" fill="hold"/>
                                        <p:tgtEl>
                                          <p:spTgt spid="154"/>
                                        </p:tgtEl>
                                      </p:cBhvr>
                                      <p:by x="105000" y="105000"/>
                                    </p:animScale>
                                  </p:childTnLst>
                                </p:cTn>
                              </p:par>
                              <p:par>
                                <p:cTn id="218" presetID="26" presetClass="emph" presetSubtype="0" fill="hold" nodeType="withEffect">
                                  <p:stCondLst>
                                    <p:cond delay="0"/>
                                  </p:stCondLst>
                                  <p:childTnLst>
                                    <p:animEffect transition="out" filter="fade">
                                      <p:cBhvr>
                                        <p:cTn id="219" dur="1000" tmFilter="0, 0; .2, .5; .8, .5; 1, 0"/>
                                        <p:tgtEl>
                                          <p:spTgt spid="153"/>
                                        </p:tgtEl>
                                      </p:cBhvr>
                                    </p:animEffect>
                                    <p:animScale>
                                      <p:cBhvr>
                                        <p:cTn id="220" dur="500" autoRev="1" fill="hold"/>
                                        <p:tgtEl>
                                          <p:spTgt spid="153"/>
                                        </p:tgtEl>
                                      </p:cBhvr>
                                      <p:by x="105000" y="105000"/>
                                    </p:animScale>
                                  </p:childTnLst>
                                </p:cTn>
                              </p:par>
                              <p:par>
                                <p:cTn id="221" presetID="26" presetClass="emph" presetSubtype="0" fill="hold" nodeType="withEffect">
                                  <p:stCondLst>
                                    <p:cond delay="0"/>
                                  </p:stCondLst>
                                  <p:childTnLst>
                                    <p:animEffect transition="out" filter="fade">
                                      <p:cBhvr>
                                        <p:cTn id="222" dur="1000" tmFilter="0, 0; .2, .5; .8, .5; 1, 0"/>
                                        <p:tgtEl>
                                          <p:spTgt spid="200"/>
                                        </p:tgtEl>
                                      </p:cBhvr>
                                    </p:animEffect>
                                    <p:animScale>
                                      <p:cBhvr>
                                        <p:cTn id="223" dur="500" autoRev="1" fill="hold"/>
                                        <p:tgtEl>
                                          <p:spTgt spid="200"/>
                                        </p:tgtEl>
                                      </p:cBhvr>
                                      <p:by x="105000" y="105000"/>
                                    </p:animScale>
                                  </p:childTnLst>
                                </p:cTn>
                              </p:par>
                              <p:par>
                                <p:cTn id="224" presetID="24" presetClass="emph" presetSubtype="0" fill="hold" nodeType="withEffect">
                                  <p:stCondLst>
                                    <p:cond delay="0"/>
                                  </p:stCondLst>
                                  <p:childTnLst>
                                    <p:animClr clrSpc="hsl">
                                      <p:cBhvr override="childStyle">
                                        <p:cTn id="225" dur="1000" fill="hold"/>
                                        <p:tgtEl>
                                          <p:spTgt spid="153"/>
                                        </p:tgtEl>
                                        <p:attrNameLst>
                                          <p:attrName>style.color</p:attrName>
                                        </p:attrNameLst>
                                      </p:cBhvr>
                                      <p:by>
                                        <p:hsl h="0" s="-12549" l="-25098"/>
                                      </p:by>
                                    </p:animClr>
                                    <p:animClr clrSpc="hsl">
                                      <p:cBhvr>
                                        <p:cTn id="226" dur="1000" fill="hold"/>
                                        <p:tgtEl>
                                          <p:spTgt spid="153"/>
                                        </p:tgtEl>
                                        <p:attrNameLst>
                                          <p:attrName>fillcolor</p:attrName>
                                        </p:attrNameLst>
                                      </p:cBhvr>
                                      <p:by>
                                        <p:hsl h="0" s="-12549" l="-25098"/>
                                      </p:by>
                                    </p:animClr>
                                    <p:animClr clrSpc="hsl">
                                      <p:cBhvr>
                                        <p:cTn id="227" dur="1000" fill="hold"/>
                                        <p:tgtEl>
                                          <p:spTgt spid="153"/>
                                        </p:tgtEl>
                                        <p:attrNameLst>
                                          <p:attrName>stroke.color</p:attrName>
                                        </p:attrNameLst>
                                      </p:cBhvr>
                                      <p:by>
                                        <p:hsl h="0" s="-12549" l="-25098"/>
                                      </p:by>
                                    </p:animClr>
                                    <p:set>
                                      <p:cBhvr>
                                        <p:cTn id="228" dur="1000" fill="hold"/>
                                        <p:tgtEl>
                                          <p:spTgt spid="153"/>
                                        </p:tgtEl>
                                        <p:attrNameLst>
                                          <p:attrName>fill.type</p:attrName>
                                        </p:attrNameLst>
                                      </p:cBhvr>
                                      <p:to>
                                        <p:strVal val="solid"/>
                                      </p:to>
                                    </p:set>
                                  </p:childTnLst>
                                </p:cTn>
                              </p:par>
                              <p:par>
                                <p:cTn id="229" presetID="24" presetClass="emph" presetSubtype="0" fill="hold" nodeType="withEffect">
                                  <p:stCondLst>
                                    <p:cond delay="0"/>
                                  </p:stCondLst>
                                  <p:childTnLst>
                                    <p:animClr clrSpc="hsl">
                                      <p:cBhvr override="childStyle">
                                        <p:cTn id="230" dur="1000" fill="hold"/>
                                        <p:tgtEl>
                                          <p:spTgt spid="154"/>
                                        </p:tgtEl>
                                        <p:attrNameLst>
                                          <p:attrName>style.color</p:attrName>
                                        </p:attrNameLst>
                                      </p:cBhvr>
                                      <p:by>
                                        <p:hsl h="0" s="-12549" l="-25098"/>
                                      </p:by>
                                    </p:animClr>
                                    <p:animClr clrSpc="hsl">
                                      <p:cBhvr>
                                        <p:cTn id="231" dur="1000" fill="hold"/>
                                        <p:tgtEl>
                                          <p:spTgt spid="154"/>
                                        </p:tgtEl>
                                        <p:attrNameLst>
                                          <p:attrName>fillcolor</p:attrName>
                                        </p:attrNameLst>
                                      </p:cBhvr>
                                      <p:by>
                                        <p:hsl h="0" s="-12549" l="-25098"/>
                                      </p:by>
                                    </p:animClr>
                                    <p:animClr clrSpc="hsl">
                                      <p:cBhvr>
                                        <p:cTn id="232" dur="1000" fill="hold"/>
                                        <p:tgtEl>
                                          <p:spTgt spid="154"/>
                                        </p:tgtEl>
                                        <p:attrNameLst>
                                          <p:attrName>stroke.color</p:attrName>
                                        </p:attrNameLst>
                                      </p:cBhvr>
                                      <p:by>
                                        <p:hsl h="0" s="-12549" l="-25098"/>
                                      </p:by>
                                    </p:animClr>
                                    <p:set>
                                      <p:cBhvr>
                                        <p:cTn id="233" dur="1000" fill="hold"/>
                                        <p:tgtEl>
                                          <p:spTgt spid="154"/>
                                        </p:tgtEl>
                                        <p:attrNameLst>
                                          <p:attrName>fill.type</p:attrName>
                                        </p:attrNameLst>
                                      </p:cBhvr>
                                      <p:to>
                                        <p:strVal val="solid"/>
                                      </p:to>
                                    </p:set>
                                  </p:childTnLst>
                                </p:cTn>
                              </p:par>
                              <p:par>
                                <p:cTn id="234" presetID="24" presetClass="emph" presetSubtype="0" fill="hold" nodeType="withEffect">
                                  <p:stCondLst>
                                    <p:cond delay="0"/>
                                  </p:stCondLst>
                                  <p:childTnLst>
                                    <p:animClr clrSpc="hsl">
                                      <p:cBhvr override="childStyle">
                                        <p:cTn id="235" dur="1000" fill="hold"/>
                                        <p:tgtEl>
                                          <p:spTgt spid="200"/>
                                        </p:tgtEl>
                                        <p:attrNameLst>
                                          <p:attrName>style.color</p:attrName>
                                        </p:attrNameLst>
                                      </p:cBhvr>
                                      <p:by>
                                        <p:hsl h="0" s="-12549" l="-25098"/>
                                      </p:by>
                                    </p:animClr>
                                    <p:animClr clrSpc="hsl">
                                      <p:cBhvr>
                                        <p:cTn id="236" dur="1000" fill="hold"/>
                                        <p:tgtEl>
                                          <p:spTgt spid="200"/>
                                        </p:tgtEl>
                                        <p:attrNameLst>
                                          <p:attrName>fillcolor</p:attrName>
                                        </p:attrNameLst>
                                      </p:cBhvr>
                                      <p:by>
                                        <p:hsl h="0" s="-12549" l="-25098"/>
                                      </p:by>
                                    </p:animClr>
                                    <p:animClr clrSpc="hsl">
                                      <p:cBhvr>
                                        <p:cTn id="237" dur="1000" fill="hold"/>
                                        <p:tgtEl>
                                          <p:spTgt spid="200"/>
                                        </p:tgtEl>
                                        <p:attrNameLst>
                                          <p:attrName>stroke.color</p:attrName>
                                        </p:attrNameLst>
                                      </p:cBhvr>
                                      <p:by>
                                        <p:hsl h="0" s="-12549" l="-25098"/>
                                      </p:by>
                                    </p:animClr>
                                    <p:set>
                                      <p:cBhvr>
                                        <p:cTn id="238" dur="1000" fill="hold"/>
                                        <p:tgtEl>
                                          <p:spTgt spid="200"/>
                                        </p:tgtEl>
                                        <p:attrNameLst>
                                          <p:attrName>fill.type</p:attrName>
                                        </p:attrNameLst>
                                      </p:cBhvr>
                                      <p:to>
                                        <p:strVal val="solid"/>
                                      </p:to>
                                    </p:set>
                                  </p:childTnLst>
                                </p:cTn>
                              </p:par>
                              <p:par>
                                <p:cTn id="239" presetID="1" presetClass="emph" presetSubtype="2" fill="hold" nodeType="withEffect">
                                  <p:stCondLst>
                                    <p:cond delay="0"/>
                                  </p:stCondLst>
                                  <p:childTnLst>
                                    <p:animClr clrSpc="rgb">
                                      <p:cBhvr>
                                        <p:cTn id="240" dur="1000" fill="hold"/>
                                        <p:tgtEl>
                                          <p:spTgt spid="145"/>
                                        </p:tgtEl>
                                        <p:attrNameLst>
                                          <p:attrName>fillcolor</p:attrName>
                                        </p:attrNameLst>
                                      </p:cBhvr>
                                      <p:to>
                                        <a:srgbClr val="A061C3"/>
                                      </p:to>
                                    </p:animClr>
                                    <p:set>
                                      <p:cBhvr>
                                        <p:cTn id="241" dur="1000" fill="hold"/>
                                        <p:tgtEl>
                                          <p:spTgt spid="145"/>
                                        </p:tgtEl>
                                        <p:attrNameLst>
                                          <p:attrName>fill.type</p:attrName>
                                        </p:attrNameLst>
                                      </p:cBhvr>
                                      <p:to>
                                        <p:strVal val="solid"/>
                                      </p:to>
                                    </p:set>
                                    <p:set>
                                      <p:cBhvr>
                                        <p:cTn id="242" dur="1000" fill="hold"/>
                                        <p:tgtEl>
                                          <p:spTgt spid="145"/>
                                        </p:tgtEl>
                                        <p:attrNameLst>
                                          <p:attrName>fill.on</p:attrName>
                                        </p:attrNameLst>
                                      </p:cBhvr>
                                      <p:to>
                                        <p:strVal val="true"/>
                                      </p:to>
                                    </p:set>
                                  </p:childTnLst>
                                </p:cTn>
                              </p:par>
                              <p:par>
                                <p:cTn id="243" presetID="1" presetClass="emph" presetSubtype="2" fill="hold" nodeType="withEffect">
                                  <p:stCondLst>
                                    <p:cond delay="0"/>
                                  </p:stCondLst>
                                  <p:childTnLst>
                                    <p:animClr clrSpc="rgb">
                                      <p:cBhvr>
                                        <p:cTn id="244" dur="1000" fill="hold"/>
                                        <p:tgtEl>
                                          <p:spTgt spid="179"/>
                                        </p:tgtEl>
                                        <p:attrNameLst>
                                          <p:attrName>fillcolor</p:attrName>
                                        </p:attrNameLst>
                                      </p:cBhvr>
                                      <p:to>
                                        <a:srgbClr val="7DCC2E"/>
                                      </p:to>
                                    </p:animClr>
                                    <p:set>
                                      <p:cBhvr>
                                        <p:cTn id="245" dur="1000" fill="hold"/>
                                        <p:tgtEl>
                                          <p:spTgt spid="179"/>
                                        </p:tgtEl>
                                        <p:attrNameLst>
                                          <p:attrName>fill.type</p:attrName>
                                        </p:attrNameLst>
                                      </p:cBhvr>
                                      <p:to>
                                        <p:strVal val="solid"/>
                                      </p:to>
                                    </p:set>
                                    <p:set>
                                      <p:cBhvr>
                                        <p:cTn id="246" dur="1000" fill="hold"/>
                                        <p:tgtEl>
                                          <p:spTgt spid="179"/>
                                        </p:tgtEl>
                                        <p:attrNameLst>
                                          <p:attrName>fill.on</p:attrName>
                                        </p:attrNameLst>
                                      </p:cBhvr>
                                      <p:to>
                                        <p:strVal val="true"/>
                                      </p:to>
                                    </p:set>
                                  </p:childTnLst>
                                </p:cTn>
                              </p:par>
                              <p:par>
                                <p:cTn id="247" presetID="6" presetClass="emph" presetSubtype="0" fill="hold" grpId="1" nodeType="withEffect">
                                  <p:stCondLst>
                                    <p:cond delay="100"/>
                                  </p:stCondLst>
                                  <p:childTnLst>
                                    <p:animScale>
                                      <p:cBhvr>
                                        <p:cTn id="248" dur="500" fill="hold"/>
                                        <p:tgtEl>
                                          <p:spTgt spid="145"/>
                                        </p:tgtEl>
                                      </p:cBhvr>
                                      <p:by x="125000" y="125000"/>
                                    </p:animScale>
                                  </p:childTnLst>
                                </p:cTn>
                              </p:par>
                              <p:par>
                                <p:cTn id="249" presetID="6" presetClass="emph" presetSubtype="0" fill="hold" grpId="1" nodeType="withEffect">
                                  <p:stCondLst>
                                    <p:cond delay="100"/>
                                  </p:stCondLst>
                                  <p:childTnLst>
                                    <p:animScale>
                                      <p:cBhvr>
                                        <p:cTn id="250" dur="500" fill="hold"/>
                                        <p:tgtEl>
                                          <p:spTgt spid="179"/>
                                        </p:tgtEl>
                                      </p:cBhvr>
                                      <p:by x="125000" y="125000"/>
                                    </p:animScale>
                                  </p:childTnLst>
                                </p:cTn>
                              </p:par>
                            </p:childTnLst>
                          </p:cTn>
                        </p:par>
                        <p:par>
                          <p:cTn id="251" fill="hold">
                            <p:stCondLst>
                              <p:cond delay="1000"/>
                            </p:stCondLst>
                            <p:childTnLst>
                              <p:par>
                                <p:cTn id="252" presetID="6" presetClass="emph" presetSubtype="0" fill="hold" grpId="2" nodeType="afterEffect">
                                  <p:stCondLst>
                                    <p:cond delay="0"/>
                                  </p:stCondLst>
                                  <p:childTnLst>
                                    <p:animScale>
                                      <p:cBhvr>
                                        <p:cTn id="253" dur="500" fill="hold"/>
                                        <p:tgtEl>
                                          <p:spTgt spid="145"/>
                                        </p:tgtEl>
                                      </p:cBhvr>
                                      <p:by x="80000" y="80000"/>
                                    </p:animScale>
                                  </p:childTnLst>
                                </p:cTn>
                              </p:par>
                              <p:par>
                                <p:cTn id="254" presetID="6" presetClass="emph" presetSubtype="0" fill="hold" grpId="2" nodeType="withEffect">
                                  <p:stCondLst>
                                    <p:cond delay="0"/>
                                  </p:stCondLst>
                                  <p:childTnLst>
                                    <p:animScale>
                                      <p:cBhvr>
                                        <p:cTn id="255" dur="500" fill="hold"/>
                                        <p:tgtEl>
                                          <p:spTgt spid="179"/>
                                        </p:tgtEl>
                                      </p:cBhvr>
                                      <p:by x="80000" y="80000"/>
                                    </p:animScale>
                                  </p:childTnLst>
                                </p:cTn>
                              </p:par>
                            </p:childTnLst>
                          </p:cTn>
                        </p:par>
                      </p:childTnLst>
                    </p:cTn>
                  </p:par>
                  <p:par>
                    <p:cTn id="256" fill="hold">
                      <p:stCondLst>
                        <p:cond delay="indefinite"/>
                      </p:stCondLst>
                      <p:childTnLst>
                        <p:par>
                          <p:cTn id="257" fill="hold">
                            <p:stCondLst>
                              <p:cond delay="0"/>
                            </p:stCondLst>
                            <p:childTnLst>
                              <p:par>
                                <p:cTn id="258" presetID="24" presetClass="emph" presetSubtype="0" fill="hold" grpId="1" nodeType="clickEffect">
                                  <p:stCondLst>
                                    <p:cond delay="0"/>
                                  </p:stCondLst>
                                  <p:childTnLst>
                                    <p:animClr clrSpc="hsl">
                                      <p:cBhvr override="childStyle">
                                        <p:cTn id="259" dur="500" fill="hold"/>
                                        <p:tgtEl>
                                          <p:spTgt spid="146"/>
                                        </p:tgtEl>
                                        <p:attrNameLst>
                                          <p:attrName>style.color</p:attrName>
                                        </p:attrNameLst>
                                      </p:cBhvr>
                                      <p:by>
                                        <p:hsl h="0" s="-12549" l="-25098"/>
                                      </p:by>
                                    </p:animClr>
                                    <p:animClr clrSpc="hsl">
                                      <p:cBhvr>
                                        <p:cTn id="260" dur="500" fill="hold"/>
                                        <p:tgtEl>
                                          <p:spTgt spid="146"/>
                                        </p:tgtEl>
                                        <p:attrNameLst>
                                          <p:attrName>fillcolor</p:attrName>
                                        </p:attrNameLst>
                                      </p:cBhvr>
                                      <p:by>
                                        <p:hsl h="0" s="-12549" l="-25098"/>
                                      </p:by>
                                    </p:animClr>
                                    <p:animClr clrSpc="hsl">
                                      <p:cBhvr>
                                        <p:cTn id="261" dur="500" fill="hold"/>
                                        <p:tgtEl>
                                          <p:spTgt spid="146"/>
                                        </p:tgtEl>
                                        <p:attrNameLst>
                                          <p:attrName>stroke.color</p:attrName>
                                        </p:attrNameLst>
                                      </p:cBhvr>
                                      <p:by>
                                        <p:hsl h="0" s="-12549" l="-25098"/>
                                      </p:by>
                                    </p:animClr>
                                    <p:set>
                                      <p:cBhvr>
                                        <p:cTn id="262" dur="500" fill="hold"/>
                                        <p:tgtEl>
                                          <p:spTgt spid="146"/>
                                        </p:tgtEl>
                                        <p:attrNameLst>
                                          <p:attrName>fill.type</p:attrName>
                                        </p:attrNameLst>
                                      </p:cBhvr>
                                      <p:to>
                                        <p:strVal val="solid"/>
                                      </p:to>
                                    </p:set>
                                  </p:childTnLst>
                                </p:cTn>
                              </p:par>
                              <p:par>
                                <p:cTn id="263" presetID="24" presetClass="emph" presetSubtype="0" fill="hold" grpId="1" nodeType="withEffect">
                                  <p:stCondLst>
                                    <p:cond delay="0"/>
                                  </p:stCondLst>
                                  <p:childTnLst>
                                    <p:animClr clrSpc="hsl">
                                      <p:cBhvr override="childStyle">
                                        <p:cTn id="264" dur="500" fill="hold"/>
                                        <p:tgtEl>
                                          <p:spTgt spid="177"/>
                                        </p:tgtEl>
                                        <p:attrNameLst>
                                          <p:attrName>style.color</p:attrName>
                                        </p:attrNameLst>
                                      </p:cBhvr>
                                      <p:by>
                                        <p:hsl h="0" s="-12549" l="-25098"/>
                                      </p:by>
                                    </p:animClr>
                                    <p:animClr clrSpc="hsl">
                                      <p:cBhvr>
                                        <p:cTn id="265" dur="500" fill="hold"/>
                                        <p:tgtEl>
                                          <p:spTgt spid="177"/>
                                        </p:tgtEl>
                                        <p:attrNameLst>
                                          <p:attrName>fillcolor</p:attrName>
                                        </p:attrNameLst>
                                      </p:cBhvr>
                                      <p:by>
                                        <p:hsl h="0" s="-12549" l="-25098"/>
                                      </p:by>
                                    </p:animClr>
                                    <p:animClr clrSpc="hsl">
                                      <p:cBhvr>
                                        <p:cTn id="266" dur="500" fill="hold"/>
                                        <p:tgtEl>
                                          <p:spTgt spid="177"/>
                                        </p:tgtEl>
                                        <p:attrNameLst>
                                          <p:attrName>stroke.color</p:attrName>
                                        </p:attrNameLst>
                                      </p:cBhvr>
                                      <p:by>
                                        <p:hsl h="0" s="-12549" l="-25098"/>
                                      </p:by>
                                    </p:animClr>
                                    <p:set>
                                      <p:cBhvr>
                                        <p:cTn id="267" dur="500" fill="hold"/>
                                        <p:tgtEl>
                                          <p:spTgt spid="177"/>
                                        </p:tgtEl>
                                        <p:attrNameLst>
                                          <p:attrName>fill.type</p:attrName>
                                        </p:attrNameLst>
                                      </p:cBhvr>
                                      <p:to>
                                        <p:strVal val="solid"/>
                                      </p:to>
                                    </p:set>
                                  </p:childTnLst>
                                </p:cTn>
                              </p:par>
                              <p:par>
                                <p:cTn id="268" presetID="24" presetClass="emph" presetSubtype="0" fill="hold" nodeType="withEffect">
                                  <p:stCondLst>
                                    <p:cond delay="0"/>
                                  </p:stCondLst>
                                  <p:childTnLst>
                                    <p:animClr clrSpc="hsl">
                                      <p:cBhvr override="childStyle">
                                        <p:cTn id="269" dur="500" fill="hold"/>
                                        <p:tgtEl>
                                          <p:spTgt spid="121"/>
                                        </p:tgtEl>
                                        <p:attrNameLst>
                                          <p:attrName>style.color</p:attrName>
                                        </p:attrNameLst>
                                      </p:cBhvr>
                                      <p:by>
                                        <p:hsl h="0" s="-12549" l="-25098"/>
                                      </p:by>
                                    </p:animClr>
                                    <p:animClr clrSpc="hsl">
                                      <p:cBhvr>
                                        <p:cTn id="270" dur="500" fill="hold"/>
                                        <p:tgtEl>
                                          <p:spTgt spid="121"/>
                                        </p:tgtEl>
                                        <p:attrNameLst>
                                          <p:attrName>fillcolor</p:attrName>
                                        </p:attrNameLst>
                                      </p:cBhvr>
                                      <p:by>
                                        <p:hsl h="0" s="-12549" l="-25098"/>
                                      </p:by>
                                    </p:animClr>
                                    <p:animClr clrSpc="hsl">
                                      <p:cBhvr>
                                        <p:cTn id="271" dur="500" fill="hold"/>
                                        <p:tgtEl>
                                          <p:spTgt spid="121"/>
                                        </p:tgtEl>
                                        <p:attrNameLst>
                                          <p:attrName>stroke.color</p:attrName>
                                        </p:attrNameLst>
                                      </p:cBhvr>
                                      <p:by>
                                        <p:hsl h="0" s="-12549" l="-25098"/>
                                      </p:by>
                                    </p:animClr>
                                    <p:set>
                                      <p:cBhvr>
                                        <p:cTn id="272" dur="500" fill="hold"/>
                                        <p:tgtEl>
                                          <p:spTgt spid="121"/>
                                        </p:tgtEl>
                                        <p:attrNameLst>
                                          <p:attrName>fill.type</p:attrName>
                                        </p:attrNameLst>
                                      </p:cBhvr>
                                      <p:to>
                                        <p:strVal val="solid"/>
                                      </p:to>
                                    </p:set>
                                  </p:childTnLst>
                                </p:cTn>
                              </p:par>
                              <p:par>
                                <p:cTn id="273" presetID="1" presetClass="emph" presetSubtype="2" fill="hold" grpId="1" nodeType="withEffect">
                                  <p:stCondLst>
                                    <p:cond delay="0"/>
                                  </p:stCondLst>
                                  <p:childTnLst>
                                    <p:animClr clrSpc="rgb">
                                      <p:cBhvr>
                                        <p:cTn id="274" dur="2000" fill="hold"/>
                                        <p:tgtEl>
                                          <p:spTgt spid="143"/>
                                        </p:tgtEl>
                                        <p:attrNameLst>
                                          <p:attrName>fillcolor</p:attrName>
                                        </p:attrNameLst>
                                      </p:cBhvr>
                                      <p:to>
                                        <a:srgbClr val="A061C3"/>
                                      </p:to>
                                    </p:animClr>
                                    <p:set>
                                      <p:cBhvr>
                                        <p:cTn id="275" dur="2000" fill="hold"/>
                                        <p:tgtEl>
                                          <p:spTgt spid="143"/>
                                        </p:tgtEl>
                                        <p:attrNameLst>
                                          <p:attrName>fill.type</p:attrName>
                                        </p:attrNameLst>
                                      </p:cBhvr>
                                      <p:to>
                                        <p:strVal val="solid"/>
                                      </p:to>
                                    </p:set>
                                    <p:set>
                                      <p:cBhvr>
                                        <p:cTn id="276" dur="2000" fill="hold"/>
                                        <p:tgtEl>
                                          <p:spTgt spid="143"/>
                                        </p:tgtEl>
                                        <p:attrNameLst>
                                          <p:attrName>fill.on</p:attrName>
                                        </p:attrNameLst>
                                      </p:cBhvr>
                                      <p:to>
                                        <p:strVal val="true"/>
                                      </p:to>
                                    </p:set>
                                  </p:childTnLst>
                                </p:cTn>
                              </p:par>
                              <p:par>
                                <p:cTn id="277" presetID="1" presetClass="emph" presetSubtype="2" fill="hold" grpId="1" nodeType="withEffect">
                                  <p:stCondLst>
                                    <p:cond delay="0"/>
                                  </p:stCondLst>
                                  <p:childTnLst>
                                    <p:animClr clrSpc="rgb">
                                      <p:cBhvr>
                                        <p:cTn id="278" dur="2000" fill="hold"/>
                                        <p:tgtEl>
                                          <p:spTgt spid="142"/>
                                        </p:tgtEl>
                                        <p:attrNameLst>
                                          <p:attrName>fillcolor</p:attrName>
                                        </p:attrNameLst>
                                      </p:cBhvr>
                                      <p:to>
                                        <a:srgbClr val="A061C3"/>
                                      </p:to>
                                    </p:animClr>
                                    <p:set>
                                      <p:cBhvr>
                                        <p:cTn id="279" dur="2000" fill="hold"/>
                                        <p:tgtEl>
                                          <p:spTgt spid="142"/>
                                        </p:tgtEl>
                                        <p:attrNameLst>
                                          <p:attrName>fill.type</p:attrName>
                                        </p:attrNameLst>
                                      </p:cBhvr>
                                      <p:to>
                                        <p:strVal val="solid"/>
                                      </p:to>
                                    </p:set>
                                    <p:set>
                                      <p:cBhvr>
                                        <p:cTn id="280" dur="2000" fill="hold"/>
                                        <p:tgtEl>
                                          <p:spTgt spid="142"/>
                                        </p:tgtEl>
                                        <p:attrNameLst>
                                          <p:attrName>fill.on</p:attrName>
                                        </p:attrNameLst>
                                      </p:cBhvr>
                                      <p:to>
                                        <p:strVal val="true"/>
                                      </p:to>
                                    </p:set>
                                  </p:childTnLst>
                                </p:cTn>
                              </p:par>
                              <p:par>
                                <p:cTn id="281" presetID="1" presetClass="emph" presetSubtype="2" fill="hold" grpId="1" nodeType="withEffect">
                                  <p:stCondLst>
                                    <p:cond delay="0"/>
                                  </p:stCondLst>
                                  <p:childTnLst>
                                    <p:animClr clrSpc="rgb">
                                      <p:cBhvr>
                                        <p:cTn id="282" dur="2000" fill="hold"/>
                                        <p:tgtEl>
                                          <p:spTgt spid="74"/>
                                        </p:tgtEl>
                                        <p:attrNameLst>
                                          <p:attrName>fillcolor</p:attrName>
                                        </p:attrNameLst>
                                      </p:cBhvr>
                                      <p:to>
                                        <a:srgbClr val="A061C3"/>
                                      </p:to>
                                    </p:animClr>
                                    <p:set>
                                      <p:cBhvr>
                                        <p:cTn id="283" dur="2000" fill="hold"/>
                                        <p:tgtEl>
                                          <p:spTgt spid="74"/>
                                        </p:tgtEl>
                                        <p:attrNameLst>
                                          <p:attrName>fill.type</p:attrName>
                                        </p:attrNameLst>
                                      </p:cBhvr>
                                      <p:to>
                                        <p:strVal val="solid"/>
                                      </p:to>
                                    </p:set>
                                    <p:set>
                                      <p:cBhvr>
                                        <p:cTn id="284" dur="2000" fill="hold"/>
                                        <p:tgtEl>
                                          <p:spTgt spid="74"/>
                                        </p:tgtEl>
                                        <p:attrNameLst>
                                          <p:attrName>fill.on</p:attrName>
                                        </p:attrNameLst>
                                      </p:cBhvr>
                                      <p:to>
                                        <p:strVal val="true"/>
                                      </p:to>
                                    </p:set>
                                  </p:childTnLst>
                                </p:cTn>
                              </p:par>
                              <p:par>
                                <p:cTn id="285" presetID="1" presetClass="emph" presetSubtype="2" fill="hold" grpId="1" nodeType="withEffect">
                                  <p:stCondLst>
                                    <p:cond delay="0"/>
                                  </p:stCondLst>
                                  <p:childTnLst>
                                    <p:animClr clrSpc="rgb">
                                      <p:cBhvr>
                                        <p:cTn id="286" dur="2000" fill="hold"/>
                                        <p:tgtEl>
                                          <p:spTgt spid="144"/>
                                        </p:tgtEl>
                                        <p:attrNameLst>
                                          <p:attrName>fillcolor</p:attrName>
                                        </p:attrNameLst>
                                      </p:cBhvr>
                                      <p:to>
                                        <a:srgbClr val="A061C3"/>
                                      </p:to>
                                    </p:animClr>
                                    <p:set>
                                      <p:cBhvr>
                                        <p:cTn id="287" dur="2000" fill="hold"/>
                                        <p:tgtEl>
                                          <p:spTgt spid="144"/>
                                        </p:tgtEl>
                                        <p:attrNameLst>
                                          <p:attrName>fill.type</p:attrName>
                                        </p:attrNameLst>
                                      </p:cBhvr>
                                      <p:to>
                                        <p:strVal val="solid"/>
                                      </p:to>
                                    </p:set>
                                    <p:set>
                                      <p:cBhvr>
                                        <p:cTn id="288" dur="2000" fill="hold"/>
                                        <p:tgtEl>
                                          <p:spTgt spid="144"/>
                                        </p:tgtEl>
                                        <p:attrNameLst>
                                          <p:attrName>fill.on</p:attrName>
                                        </p:attrNameLst>
                                      </p:cBhvr>
                                      <p:to>
                                        <p:strVal val="true"/>
                                      </p:to>
                                    </p:set>
                                  </p:childTnLst>
                                </p:cTn>
                              </p:par>
                              <p:par>
                                <p:cTn id="289" presetID="1" presetClass="emph" presetSubtype="2" fill="hold" grpId="1" nodeType="withEffect">
                                  <p:stCondLst>
                                    <p:cond delay="0"/>
                                  </p:stCondLst>
                                  <p:childTnLst>
                                    <p:animClr clrSpc="rgb">
                                      <p:cBhvr>
                                        <p:cTn id="290" dur="2000" fill="hold"/>
                                        <p:tgtEl>
                                          <p:spTgt spid="178"/>
                                        </p:tgtEl>
                                        <p:attrNameLst>
                                          <p:attrName>fillcolor</p:attrName>
                                        </p:attrNameLst>
                                      </p:cBhvr>
                                      <p:to>
                                        <a:srgbClr val="7DCC2E"/>
                                      </p:to>
                                    </p:animClr>
                                    <p:set>
                                      <p:cBhvr>
                                        <p:cTn id="291" dur="2000" fill="hold"/>
                                        <p:tgtEl>
                                          <p:spTgt spid="178"/>
                                        </p:tgtEl>
                                        <p:attrNameLst>
                                          <p:attrName>fill.type</p:attrName>
                                        </p:attrNameLst>
                                      </p:cBhvr>
                                      <p:to>
                                        <p:strVal val="solid"/>
                                      </p:to>
                                    </p:set>
                                    <p:set>
                                      <p:cBhvr>
                                        <p:cTn id="292" dur="2000" fill="hold"/>
                                        <p:tgtEl>
                                          <p:spTgt spid="178"/>
                                        </p:tgtEl>
                                        <p:attrNameLst>
                                          <p:attrName>fill.on</p:attrName>
                                        </p:attrNameLst>
                                      </p:cBhvr>
                                      <p:to>
                                        <p:strVal val="true"/>
                                      </p:to>
                                    </p:set>
                                  </p:childTnLst>
                                </p:cTn>
                              </p:par>
                              <p:par>
                                <p:cTn id="293" presetID="1" presetClass="emph" presetSubtype="2" fill="hold" grpId="1" nodeType="withEffect">
                                  <p:stCondLst>
                                    <p:cond delay="0"/>
                                  </p:stCondLst>
                                  <p:childTnLst>
                                    <p:animClr clrSpc="rgb">
                                      <p:cBhvr>
                                        <p:cTn id="294" dur="2000" fill="hold"/>
                                        <p:tgtEl>
                                          <p:spTgt spid="95"/>
                                        </p:tgtEl>
                                        <p:attrNameLst>
                                          <p:attrName>fillcolor</p:attrName>
                                        </p:attrNameLst>
                                      </p:cBhvr>
                                      <p:to>
                                        <a:srgbClr val="7DCC2E"/>
                                      </p:to>
                                    </p:animClr>
                                    <p:set>
                                      <p:cBhvr>
                                        <p:cTn id="295" dur="2000" fill="hold"/>
                                        <p:tgtEl>
                                          <p:spTgt spid="95"/>
                                        </p:tgtEl>
                                        <p:attrNameLst>
                                          <p:attrName>fill.type</p:attrName>
                                        </p:attrNameLst>
                                      </p:cBhvr>
                                      <p:to>
                                        <p:strVal val="solid"/>
                                      </p:to>
                                    </p:set>
                                    <p:set>
                                      <p:cBhvr>
                                        <p:cTn id="296" dur="2000" fill="hold"/>
                                        <p:tgtEl>
                                          <p:spTgt spid="95"/>
                                        </p:tgtEl>
                                        <p:attrNameLst>
                                          <p:attrName>fill.on</p:attrName>
                                        </p:attrNameLst>
                                      </p:cBhvr>
                                      <p:to>
                                        <p:strVal val="true"/>
                                      </p:to>
                                    </p:set>
                                  </p:childTnLst>
                                </p:cTn>
                              </p:par>
                              <p:par>
                                <p:cTn id="297" presetID="1" presetClass="emph" presetSubtype="2" fill="hold" grpId="1" nodeType="withEffect">
                                  <p:stCondLst>
                                    <p:cond delay="0"/>
                                  </p:stCondLst>
                                  <p:childTnLst>
                                    <p:animClr clrSpc="rgb">
                                      <p:cBhvr>
                                        <p:cTn id="298" dur="2000" fill="hold"/>
                                        <p:tgtEl>
                                          <p:spTgt spid="180"/>
                                        </p:tgtEl>
                                        <p:attrNameLst>
                                          <p:attrName>fillcolor</p:attrName>
                                        </p:attrNameLst>
                                      </p:cBhvr>
                                      <p:to>
                                        <a:srgbClr val="7DCC2E"/>
                                      </p:to>
                                    </p:animClr>
                                    <p:set>
                                      <p:cBhvr>
                                        <p:cTn id="299" dur="2000" fill="hold"/>
                                        <p:tgtEl>
                                          <p:spTgt spid="180"/>
                                        </p:tgtEl>
                                        <p:attrNameLst>
                                          <p:attrName>fill.type</p:attrName>
                                        </p:attrNameLst>
                                      </p:cBhvr>
                                      <p:to>
                                        <p:strVal val="solid"/>
                                      </p:to>
                                    </p:set>
                                    <p:set>
                                      <p:cBhvr>
                                        <p:cTn id="300" dur="2000" fill="hold"/>
                                        <p:tgtEl>
                                          <p:spTgt spid="180"/>
                                        </p:tgtEl>
                                        <p:attrNameLst>
                                          <p:attrName>fill.on</p:attrName>
                                        </p:attrNameLst>
                                      </p:cBhvr>
                                      <p:to>
                                        <p:strVal val="true"/>
                                      </p:to>
                                    </p:set>
                                  </p:childTnLst>
                                </p:cTn>
                              </p:par>
                              <p:par>
                                <p:cTn id="301" presetID="1" presetClass="emph" presetSubtype="2" fill="hold" grpId="1" nodeType="withEffect">
                                  <p:stCondLst>
                                    <p:cond delay="0"/>
                                  </p:stCondLst>
                                  <p:childTnLst>
                                    <p:animClr clrSpc="rgb">
                                      <p:cBhvr>
                                        <p:cTn id="302" dur="2000" fill="hold"/>
                                        <p:tgtEl>
                                          <p:spTgt spid="190"/>
                                        </p:tgtEl>
                                        <p:attrNameLst>
                                          <p:attrName>fillcolor</p:attrName>
                                        </p:attrNameLst>
                                      </p:cBhvr>
                                      <p:to>
                                        <a:srgbClr val="7DCC2E"/>
                                      </p:to>
                                    </p:animClr>
                                    <p:set>
                                      <p:cBhvr>
                                        <p:cTn id="303" dur="2000" fill="hold"/>
                                        <p:tgtEl>
                                          <p:spTgt spid="190"/>
                                        </p:tgtEl>
                                        <p:attrNameLst>
                                          <p:attrName>fill.type</p:attrName>
                                        </p:attrNameLst>
                                      </p:cBhvr>
                                      <p:to>
                                        <p:strVal val="solid"/>
                                      </p:to>
                                    </p:set>
                                    <p:set>
                                      <p:cBhvr>
                                        <p:cTn id="304" dur="2000" fill="hold"/>
                                        <p:tgtEl>
                                          <p:spTgt spid="19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7" grpId="1" animBg="1"/>
      <p:bldP spid="146" grpId="0" animBg="1"/>
      <p:bldP spid="146" grpId="1" animBg="1"/>
      <p:bldP spid="160" grpId="0" animBg="1"/>
      <p:bldP spid="142" grpId="0" animBg="1"/>
      <p:bldP spid="142" grpId="1" animBg="1"/>
      <p:bldP spid="143" grpId="0" animBg="1"/>
      <p:bldP spid="143" grpId="1" animBg="1"/>
      <p:bldP spid="144" grpId="0" animBg="1"/>
      <p:bldP spid="144" grpId="1" animBg="1"/>
      <p:bldP spid="157" grpId="0" animBg="1"/>
      <p:bldP spid="159" grpId="0" animBg="1"/>
      <p:bldP spid="180" grpId="0" animBg="1"/>
      <p:bldP spid="180" grpId="1" animBg="1"/>
      <p:bldP spid="178" grpId="0" animBg="1"/>
      <p:bldP spid="178" grpId="1" animBg="1"/>
      <p:bldP spid="156" grpId="0" animBg="1"/>
      <p:bldP spid="158" grpId="0" animBg="1"/>
      <p:bldP spid="63" grpId="0"/>
      <p:bldP spid="64" grpId="0"/>
      <p:bldP spid="65" grpId="0"/>
      <p:bldP spid="66" grpId="0"/>
      <p:bldP spid="67" grpId="0"/>
      <p:bldP spid="69" grpId="0"/>
      <p:bldP spid="83" grpId="0"/>
      <p:bldP spid="84" grpId="0"/>
      <p:bldP spid="85" grpId="0"/>
      <p:bldP spid="86" grpId="0"/>
      <p:bldP spid="87" grpId="0"/>
      <p:bldP spid="88" grpId="0"/>
      <p:bldP spid="89" grpId="0"/>
      <p:bldP spid="90" grpId="0"/>
      <p:bldP spid="101" grpId="0" animBg="1"/>
      <p:bldP spid="102" grpId="0" animBg="1"/>
      <p:bldP spid="78" grpId="0"/>
      <p:bldP spid="78" grpId="1"/>
      <p:bldP spid="91" grpId="0"/>
      <p:bldP spid="145" grpId="0" animBg="1"/>
      <p:bldP spid="145" grpId="1" animBg="1"/>
      <p:bldP spid="145" grpId="2" animBg="1"/>
      <p:bldP spid="179" grpId="0" animBg="1"/>
      <p:bldP spid="179" grpId="1" animBg="1"/>
      <p:bldP spid="179" grpId="2" animBg="1"/>
      <p:bldP spid="79" grpId="0"/>
      <p:bldP spid="79" grpId="1"/>
      <p:bldP spid="95" grpId="0" animBg="1"/>
      <p:bldP spid="95" grpId="1" animBg="1"/>
      <p:bldP spid="74" grpId="0" animBg="1"/>
      <p:bldP spid="74" grpId="1" animBg="1"/>
      <p:bldP spid="190" grpId="0" animBg="1"/>
      <p:bldP spid="19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2057401" y="1779616"/>
            <a:ext cx="5410200" cy="2754284"/>
          </a:xfrm>
          <a:prstGeom prst="rect">
            <a:avLst/>
          </a:prstGeom>
          <a:noFill/>
          <a:ln w="9525" cap="flat" cmpd="sng" algn="ctr">
            <a:noFill/>
            <a:prstDash val="solid"/>
            <a:miter lim="800000"/>
            <a:headEnd/>
            <a:tailEnd/>
          </a:ln>
          <a:effectLst/>
        </p:spPr>
      </p:pic>
      <p:pic>
        <p:nvPicPr>
          <p:cNvPr id="7" name="Picture 2" descr="D:\Huma\University\Seminar\presentation_1\images\google_logo.jpg"/>
          <p:cNvPicPr>
            <a:picLocks noChangeAspect="1" noChangeArrowheads="1"/>
          </p:cNvPicPr>
          <p:nvPr/>
        </p:nvPicPr>
        <p:blipFill>
          <a:blip r:embed="rId4" cstate="print"/>
          <a:srcRect/>
          <a:stretch>
            <a:fillRect/>
          </a:stretch>
        </p:blipFill>
        <p:spPr bwMode="auto">
          <a:xfrm>
            <a:off x="2819400" y="1453496"/>
            <a:ext cx="3276600" cy="1365904"/>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1981200" y="1905000"/>
            <a:ext cx="2057400" cy="12573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XB Niloofar" pitchFamily="2" charset="-78"/>
                <a:cs typeface="B Koodak" pitchFamily="2" charset="-78"/>
              </a:rPr>
              <a:t>اسناد هم‌تراز شده فارسی-انگلیسی</a:t>
            </a:r>
            <a:endParaRPr kumimoji="0" lang="en-US" sz="2000" b="0" i="0" u="none" strike="noStrike" cap="none" normalizeH="0" baseline="0" dirty="0" smtClean="0">
              <a:ln>
                <a:noFill/>
              </a:ln>
              <a:solidFill>
                <a:schemeClr val="tx1"/>
              </a:solidFill>
              <a:effectLst/>
              <a:latin typeface="XB Niloofar" pitchFamily="2" charset="-78"/>
              <a:cs typeface="B Koodak" pitchFamily="2" charset="-78"/>
            </a:endParaRPr>
          </a:p>
        </p:txBody>
      </p:sp>
      <p:sp>
        <p:nvSpPr>
          <p:cNvPr id="5" name="Rectangle 4"/>
          <p:cNvSpPr/>
          <p:nvPr/>
        </p:nvSpPr>
        <p:spPr bwMode="auto">
          <a:xfrm>
            <a:off x="914400" y="3594100"/>
            <a:ext cx="18542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r>
              <a:rPr lang="fa-IR" sz="2000" dirty="0" smtClean="0">
                <a:solidFill>
                  <a:schemeClr val="tx1"/>
                </a:solidFill>
                <a:latin typeface="Calibri" pitchFamily="34" charset="0"/>
                <a:cs typeface="B Koodak" pitchFamily="2" charset="-78"/>
              </a:rPr>
              <a:t>(1)</a:t>
            </a:r>
          </a:p>
          <a:p>
            <a:pPr marL="0" marR="0" indent="0" algn="ctr" defTabSz="914400" latinLnBrk="0">
              <a:lnSpc>
                <a:spcPct val="100000"/>
              </a:lnSpc>
              <a:buClrTx/>
              <a:buSzTx/>
              <a:buFontTx/>
              <a:buNone/>
              <a:tabLst/>
            </a:pPr>
            <a:endParaRPr lang="fa-IR" sz="800" dirty="0" smtClean="0">
              <a:solidFill>
                <a:schemeClr val="tx1"/>
              </a:solidFill>
              <a:latin typeface="Calibri" pitchFamily="34" charset="0"/>
              <a:cs typeface="B Koodak" pitchFamily="2" charset="-78"/>
            </a:endParaRPr>
          </a:p>
          <a:p>
            <a:pPr marL="0" marR="0" indent="0" algn="ctr" defTabSz="914400" latinLnBrk="0">
              <a:lnSpc>
                <a:spcPct val="100000"/>
              </a:lnSpc>
              <a:buClrTx/>
              <a:buSzTx/>
              <a:buFontTx/>
              <a:buNone/>
              <a:tabLst/>
            </a:pPr>
            <a:r>
              <a:rPr lang="fa-IR" sz="2000" dirty="0" smtClean="0">
                <a:solidFill>
                  <a:schemeClr val="tx1"/>
                </a:solidFill>
                <a:latin typeface="XB Niloofar" pitchFamily="2" charset="-78"/>
                <a:cs typeface="B Koodak" pitchFamily="2" charset="-78"/>
              </a:rPr>
              <a:t>استخراج دانش ترجمه اصطلاحات</a:t>
            </a:r>
            <a:endParaRPr lang="en-US" sz="2000" dirty="0" smtClean="0">
              <a:solidFill>
                <a:schemeClr val="tx1"/>
              </a:solidFill>
              <a:latin typeface="XB Niloofar" pitchFamily="2" charset="-78"/>
              <a:cs typeface="B Koodak" pitchFamily="2" charset="-78"/>
            </a:endParaRPr>
          </a:p>
        </p:txBody>
      </p:sp>
      <p:cxnSp>
        <p:nvCxnSpPr>
          <p:cNvPr id="14" name="Straight Arrow Connector 13"/>
          <p:cNvCxnSpPr>
            <a:stCxn id="4" idx="4"/>
            <a:endCxn id="5" idx="0"/>
          </p:cNvCxnSpPr>
          <p:nvPr/>
        </p:nvCxnSpPr>
        <p:spPr bwMode="auto">
          <a:xfrm rot="5400000">
            <a:off x="2209800" y="2794000"/>
            <a:ext cx="431800" cy="11684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4" name="Oval 23"/>
          <p:cNvSpPr/>
          <p:nvPr/>
        </p:nvSpPr>
        <p:spPr bwMode="auto">
          <a:xfrm>
            <a:off x="228600" y="1524000"/>
            <a:ext cx="1828800" cy="10287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a-IR" sz="2000" dirty="0" smtClean="0">
                <a:solidFill>
                  <a:schemeClr val="tx1"/>
                </a:solidFill>
                <a:latin typeface="XB Niloofar" pitchFamily="2" charset="-78"/>
                <a:cs typeface="B Koodak" pitchFamily="2" charset="-78"/>
              </a:rPr>
              <a:t>اسناد فارسی و انگلیسی</a:t>
            </a:r>
            <a:endParaRPr lang="en-US" sz="2000" dirty="0" smtClean="0">
              <a:solidFill>
                <a:schemeClr val="tx1"/>
              </a:solidFill>
              <a:latin typeface="XB Niloofar" pitchFamily="2" charset="-78"/>
              <a:cs typeface="B Koodak" pitchFamily="2" charset="-78"/>
            </a:endParaRPr>
          </a:p>
        </p:txBody>
      </p:sp>
      <p:cxnSp>
        <p:nvCxnSpPr>
          <p:cNvPr id="25" name="Straight Arrow Connector 24"/>
          <p:cNvCxnSpPr>
            <a:stCxn id="24" idx="4"/>
            <a:endCxn id="5" idx="0"/>
          </p:cNvCxnSpPr>
          <p:nvPr/>
        </p:nvCxnSpPr>
        <p:spPr bwMode="auto">
          <a:xfrm rot="16200000" flipH="1">
            <a:off x="971550" y="2724150"/>
            <a:ext cx="1041400" cy="6985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8" name="Rectangle 7"/>
          <p:cNvSpPr/>
          <p:nvPr/>
        </p:nvSpPr>
        <p:spPr bwMode="auto">
          <a:xfrm>
            <a:off x="6413500" y="3594100"/>
            <a:ext cx="17526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dirty="0" smtClean="0">
                <a:solidFill>
                  <a:schemeClr val="tx1"/>
                </a:solidFill>
                <a:latin typeface="Calibri" pitchFamily="34" charset="0"/>
                <a:cs typeface="B Koodak" pitchFamily="2" charset="-78"/>
              </a:rPr>
              <a:t>(3)</a:t>
            </a:r>
            <a:endParaRPr lang="en-US" sz="2000" dirty="0" smtClean="0">
              <a:solidFill>
                <a:schemeClr val="tx1"/>
              </a:solidFill>
              <a:latin typeface="Calibri" pitchFamily="34" charset="0"/>
              <a:cs typeface="B Koodak" pitchFamily="2" charset="-78"/>
            </a:endParaRPr>
          </a:p>
          <a:p>
            <a:pPr algn="ctr"/>
            <a:endParaRPr lang="fa-IR" sz="1000" dirty="0" smtClean="0">
              <a:solidFill>
                <a:schemeClr val="tx1"/>
              </a:solidFill>
              <a:latin typeface="Calibri" pitchFamily="34" charset="0"/>
              <a:cs typeface="B Koodak" pitchFamily="2" charset="-78"/>
            </a:endParaRPr>
          </a:p>
          <a:p>
            <a:pPr algn="ctr"/>
            <a:r>
              <a:rPr lang="fa-IR" sz="2000" dirty="0" smtClean="0">
                <a:solidFill>
                  <a:schemeClr val="tx1"/>
                </a:solidFill>
                <a:latin typeface="XB Niloofar" pitchFamily="2" charset="-78"/>
                <a:cs typeface="B Koodak" pitchFamily="2" charset="-78"/>
              </a:rPr>
              <a:t>رتبه‌بندی اسناد</a:t>
            </a:r>
            <a:endParaRPr lang="en-US" sz="2000" b="1" dirty="0" smtClean="0">
              <a:solidFill>
                <a:schemeClr val="tx1"/>
              </a:solidFill>
              <a:latin typeface="XB Niloofar" pitchFamily="2" charset="-78"/>
              <a:cs typeface="B Koodak" pitchFamily="2" charset="-78"/>
            </a:endParaRPr>
          </a:p>
        </p:txBody>
      </p:sp>
      <p:sp>
        <p:nvSpPr>
          <p:cNvPr id="10" name="Oval 9"/>
          <p:cNvSpPr/>
          <p:nvPr/>
        </p:nvSpPr>
        <p:spPr bwMode="auto">
          <a:xfrm>
            <a:off x="6400800" y="2209800"/>
            <a:ext cx="1752600" cy="11049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latinLnBrk="0">
              <a:buClrTx/>
              <a:buSzTx/>
              <a:buFontTx/>
              <a:buNone/>
              <a:tabLst/>
            </a:pPr>
            <a:r>
              <a:rPr lang="fa-IR" sz="2000" dirty="0" smtClean="0">
                <a:solidFill>
                  <a:schemeClr val="tx1"/>
                </a:solidFill>
                <a:latin typeface="Verdana" pitchFamily="112" charset="0"/>
                <a:cs typeface="B Koodak" pitchFamily="2" charset="-78"/>
              </a:rPr>
              <a:t>اسناد فارسی</a:t>
            </a:r>
            <a:endParaRPr lang="en-US" sz="2000" dirty="0" smtClean="0">
              <a:solidFill>
                <a:schemeClr val="tx1"/>
              </a:solidFill>
              <a:latin typeface="Verdana" pitchFamily="112" charset="0"/>
              <a:cs typeface="B Koodak" pitchFamily="2" charset="-78"/>
            </a:endParaRPr>
          </a:p>
        </p:txBody>
      </p:sp>
      <p:cxnSp>
        <p:nvCxnSpPr>
          <p:cNvPr id="11" name="Straight Arrow Connector 10"/>
          <p:cNvCxnSpPr>
            <a:stCxn id="5" idx="3"/>
            <a:endCxn id="7" idx="1"/>
          </p:cNvCxnSpPr>
          <p:nvPr/>
        </p:nvCxnSpPr>
        <p:spPr bwMode="auto">
          <a:xfrm>
            <a:off x="2768600" y="4241800"/>
            <a:ext cx="88900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7" idx="3"/>
            <a:endCxn id="8" idx="1"/>
          </p:cNvCxnSpPr>
          <p:nvPr/>
        </p:nvCxnSpPr>
        <p:spPr bwMode="auto">
          <a:xfrm>
            <a:off x="5588000" y="4241800"/>
            <a:ext cx="82550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10" idx="4"/>
            <a:endCxn id="8" idx="0"/>
          </p:cNvCxnSpPr>
          <p:nvPr/>
        </p:nvCxnSpPr>
        <p:spPr bwMode="auto">
          <a:xfrm rot="16200000" flipH="1">
            <a:off x="7143750" y="3448050"/>
            <a:ext cx="279400" cy="127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7"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مراحل بازیابی اطلاعات بین زبانی</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74" name="Rectangle 73"/>
          <p:cNvSpPr/>
          <p:nvPr/>
        </p:nvSpPr>
        <p:spPr bwMode="auto">
          <a:xfrm>
            <a:off x="-152400" y="1143000"/>
            <a:ext cx="8991600" cy="4749800"/>
          </a:xfrm>
          <a:prstGeom prst="rect">
            <a:avLst/>
          </a:prstGeom>
          <a:solidFill>
            <a:srgbClr val="FFFFFF">
              <a:alpha val="8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7" name="Rectangle 6"/>
          <p:cNvSpPr/>
          <p:nvPr/>
        </p:nvSpPr>
        <p:spPr bwMode="auto">
          <a:xfrm>
            <a:off x="3657600" y="3594100"/>
            <a:ext cx="19304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r>
              <a:rPr lang="fa-IR" sz="2000" dirty="0" smtClean="0">
                <a:solidFill>
                  <a:schemeClr val="tx1"/>
                </a:solidFill>
                <a:latin typeface="Calibri" pitchFamily="34" charset="0"/>
                <a:cs typeface="B Koodak" pitchFamily="2" charset="-78"/>
              </a:rPr>
              <a:t>(2)</a:t>
            </a:r>
          </a:p>
          <a:p>
            <a:pPr marL="0" marR="0" indent="0" algn="ctr" defTabSz="914400" latinLnBrk="0">
              <a:lnSpc>
                <a:spcPct val="100000"/>
              </a:lnSpc>
              <a:buClrTx/>
              <a:buSzTx/>
              <a:buFontTx/>
              <a:buNone/>
              <a:tabLst/>
            </a:pPr>
            <a:r>
              <a:rPr lang="fa-IR" sz="2000" dirty="0" smtClean="0">
                <a:solidFill>
                  <a:schemeClr val="tx1"/>
                </a:solidFill>
                <a:latin typeface="XB Niloofar" pitchFamily="2" charset="-78"/>
                <a:cs typeface="B Koodak" pitchFamily="2" charset="-78"/>
              </a:rPr>
              <a:t>ساخت پرس‌وجو</a:t>
            </a:r>
            <a:endParaRPr lang="en-US" sz="2000" dirty="0" smtClean="0">
              <a:solidFill>
                <a:schemeClr val="tx1"/>
              </a:solidFill>
              <a:latin typeface="XB Niloofar" pitchFamily="2" charset="-78"/>
              <a:cs typeface="B Koodak" pitchFamily="2" charset="-78"/>
            </a:endParaRPr>
          </a:p>
          <a:p>
            <a:pPr marL="0" marR="0" indent="0" algn="ctr" defTabSz="914400" latinLnBrk="0">
              <a:lnSpc>
                <a:spcPct val="100000"/>
              </a:lnSpc>
              <a:buClrTx/>
              <a:buSzTx/>
              <a:buFontTx/>
              <a:buNone/>
              <a:tabLst/>
            </a:pPr>
            <a:r>
              <a:rPr lang="fa-IR" sz="2000" dirty="0" smtClean="0">
                <a:solidFill>
                  <a:schemeClr val="tx1"/>
                </a:solidFill>
                <a:latin typeface="XB Niloofar" pitchFamily="2" charset="-78"/>
                <a:cs typeface="B Koodak" pitchFamily="2" charset="-78"/>
              </a:rPr>
              <a:t> در فارسی</a:t>
            </a:r>
            <a:endParaRPr lang="en-US" sz="2000" dirty="0" smtClean="0">
              <a:solidFill>
                <a:schemeClr val="tx1"/>
              </a:solidFill>
              <a:latin typeface="XB Niloofar" pitchFamily="2" charset="-78"/>
              <a:cs typeface="B Koodak" pitchFamily="2" charset="-78"/>
            </a:endParaRPr>
          </a:p>
        </p:txBody>
      </p:sp>
      <p:sp>
        <p:nvSpPr>
          <p:cNvPr id="9" name="Oval 8"/>
          <p:cNvSpPr/>
          <p:nvPr/>
        </p:nvSpPr>
        <p:spPr bwMode="auto">
          <a:xfrm>
            <a:off x="4343400" y="1905000"/>
            <a:ext cx="1828800" cy="10287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a-IR" sz="2000" dirty="0" smtClean="0">
                <a:solidFill>
                  <a:schemeClr val="tx1"/>
                </a:solidFill>
                <a:latin typeface="Verdana" pitchFamily="112" charset="0"/>
                <a:cs typeface="B Koodak" pitchFamily="2" charset="-78"/>
              </a:rPr>
              <a:t>پرس‌وجوی انگلیسی</a:t>
            </a:r>
            <a:endParaRPr lang="en-US" sz="2000" dirty="0" smtClean="0">
              <a:solidFill>
                <a:schemeClr val="tx1"/>
              </a:solidFill>
              <a:latin typeface="Verdana" pitchFamily="112" charset="0"/>
              <a:cs typeface="B Koodak" pitchFamily="2" charset="-78"/>
            </a:endParaRPr>
          </a:p>
        </p:txBody>
      </p:sp>
      <p:cxnSp>
        <p:nvCxnSpPr>
          <p:cNvPr id="15" name="Straight Arrow Connector 14"/>
          <p:cNvCxnSpPr>
            <a:stCxn id="9" idx="4"/>
            <a:endCxn id="7" idx="0"/>
          </p:cNvCxnSpPr>
          <p:nvPr/>
        </p:nvCxnSpPr>
        <p:spPr bwMode="auto">
          <a:xfrm rot="5400000">
            <a:off x="4610100" y="2946400"/>
            <a:ext cx="660400" cy="6350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09600" y="2095500"/>
            <a:ext cx="7239000" cy="4648200"/>
          </a:xfrm>
          <a:prstGeom prst="rect">
            <a:avLst/>
          </a:prstGeom>
          <a:solidFill>
            <a:srgbClr val="EEF8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2" name="Content Placeholder 11"/>
          <p:cNvSpPr>
            <a:spLocks noGrp="1"/>
          </p:cNvSpPr>
          <p:nvPr>
            <p:ph idx="1"/>
          </p:nvPr>
        </p:nvSpPr>
        <p:spPr>
          <a:xfrm>
            <a:off x="381000" y="1412875"/>
            <a:ext cx="8382000" cy="983346"/>
          </a:xfrm>
        </p:spPr>
        <p:txBody>
          <a:bodyPr/>
          <a:lstStyle/>
          <a:p>
            <a:pPr algn="r" rtl="1"/>
            <a:r>
              <a:rPr lang="fa-IR" sz="3600" b="1" dirty="0" smtClean="0">
                <a:latin typeface="XB Niloofar" pitchFamily="2" charset="-78"/>
                <a:cs typeface="B Kamran" pitchFamily="2" charset="-78"/>
              </a:rPr>
              <a:t>روش</a:t>
            </a:r>
            <a:r>
              <a:rPr lang="fa-IR" sz="3600" b="1" dirty="0" smtClean="0">
                <a:latin typeface="Maiandra GD" pitchFamily="34" charset="0"/>
                <a:cs typeface="B Kamran" pitchFamily="2" charset="-78"/>
              </a:rPr>
              <a:t> </a:t>
            </a:r>
            <a:r>
              <a:rPr lang="fa-IR" sz="2800" b="1" dirty="0" smtClean="0">
                <a:latin typeface="Maiandra GD" pitchFamily="34" charset="0"/>
                <a:cs typeface="B Kamran" pitchFamily="2" charset="-78"/>
              </a:rPr>
              <a:t>اول</a:t>
            </a:r>
            <a:r>
              <a:rPr lang="fa-IR" sz="3600" b="1" dirty="0" smtClean="0">
                <a:latin typeface="XB Niloofar" pitchFamily="2" charset="-78"/>
                <a:cs typeface="B Kamran" pitchFamily="2" charset="-78"/>
              </a:rPr>
              <a:t>: انتخاب تعداد همسایه ثابت</a:t>
            </a:r>
          </a:p>
          <a:p>
            <a:pPr lvl="1" algn="r" rtl="1"/>
            <a:endParaRPr lang="en-US" b="1" dirty="0">
              <a:latin typeface="XB Niloofar" pitchFamily="2" charset="-78"/>
              <a:cs typeface="B Kamran" pitchFamily="2" charset="-78"/>
            </a:endParaRPr>
          </a:p>
        </p:txBody>
      </p:sp>
      <p:graphicFrame>
        <p:nvGraphicFramePr>
          <p:cNvPr id="4" name="Table 3"/>
          <p:cNvGraphicFramePr>
            <a:graphicFrameLocks noGrp="1"/>
          </p:cNvGraphicFramePr>
          <p:nvPr/>
        </p:nvGraphicFramePr>
        <p:xfrm>
          <a:off x="3657600" y="2781300"/>
          <a:ext cx="4114800" cy="3877230"/>
        </p:xfrm>
        <a:graphic>
          <a:graphicData uri="http://schemas.openxmlformats.org/drawingml/2006/table">
            <a:tbl>
              <a:tblPr firstRow="1" bandRow="1">
                <a:tableStyleId>{00A15C55-8517-42AA-B614-E9B94910E393}</a:tableStyleId>
              </a:tblPr>
              <a:tblGrid>
                <a:gridCol w="1295400"/>
                <a:gridCol w="1424553"/>
                <a:gridCol w="1394847"/>
              </a:tblGrid>
              <a:tr h="351630">
                <a:tc gridSpan="2">
                  <a:txBody>
                    <a:bodyPr/>
                    <a:lstStyle/>
                    <a:p>
                      <a:pPr algn="ctr"/>
                      <a:r>
                        <a:rPr lang="fa-IR" dirty="0" smtClean="0">
                          <a:solidFill>
                            <a:srgbClr val="304E12"/>
                          </a:solidFill>
                          <a:latin typeface="XB Niloofar" pitchFamily="2" charset="-78"/>
                          <a:cs typeface="XB Niloofar" pitchFamily="2" charset="-78"/>
                        </a:rPr>
                        <a:t>کلمه</a:t>
                      </a:r>
                      <a:r>
                        <a:rPr lang="fa-IR" baseline="0" dirty="0" smtClean="0">
                          <a:solidFill>
                            <a:srgbClr val="304E12"/>
                          </a:solidFill>
                          <a:latin typeface="XB Niloofar" pitchFamily="2" charset="-78"/>
                          <a:cs typeface="XB Niloofar" pitchFamily="2" charset="-78"/>
                        </a:rPr>
                        <a:t> فارسی</a:t>
                      </a:r>
                      <a:endParaRPr lang="en-US" b="0" dirty="0" smtClean="0">
                        <a:solidFill>
                          <a:srgbClr val="304E12"/>
                        </a:solidFill>
                        <a:latin typeface="XB Niloofar" pitchFamily="2" charset="-78"/>
                        <a:cs typeface="XB Niloofar" pitchFamily="2" charset="-78"/>
                      </a:endParaRPr>
                    </a:p>
                  </a:txBody>
                  <a:tcPr anchor="ctr"/>
                </a:tc>
                <a:tc hMerge="1">
                  <a:txBody>
                    <a:bodyPr/>
                    <a:lstStyle/>
                    <a:p>
                      <a:endParaRPr lang="en-US"/>
                    </a:p>
                  </a:txBody>
                  <a:tcPr/>
                </a:tc>
                <a:tc>
                  <a:txBody>
                    <a:bodyPr/>
                    <a:lstStyle/>
                    <a:p>
                      <a:pPr algn="ctr"/>
                      <a:r>
                        <a:rPr lang="fa-IR" b="1" dirty="0" smtClean="0">
                          <a:solidFill>
                            <a:srgbClr val="304E12"/>
                          </a:solidFill>
                          <a:latin typeface="XB Niloofar" pitchFamily="2" charset="-78"/>
                          <a:cs typeface="XB Niloofar" pitchFamily="2" charset="-78"/>
                        </a:rPr>
                        <a:t>کلمه</a:t>
                      </a:r>
                      <a:r>
                        <a:rPr lang="fa-IR" b="1" baseline="0" dirty="0" smtClean="0">
                          <a:solidFill>
                            <a:srgbClr val="304E12"/>
                          </a:solidFill>
                          <a:latin typeface="XB Niloofar" pitchFamily="2" charset="-78"/>
                          <a:cs typeface="XB Niloofar" pitchFamily="2" charset="-78"/>
                        </a:rPr>
                        <a:t> انگیسی</a:t>
                      </a:r>
                      <a:endParaRPr lang="en-US" b="0" dirty="0">
                        <a:solidFill>
                          <a:srgbClr val="304E12"/>
                        </a:solidFill>
                        <a:latin typeface="XB Niloofar" pitchFamily="2" charset="-78"/>
                        <a:cs typeface="XB Niloofar" pitchFamily="2" charset="-78"/>
                      </a:endParaRPr>
                    </a:p>
                  </a:txBody>
                  <a:tcPr anchor="ctr"/>
                </a:tc>
              </a:tr>
              <a:tr h="351630">
                <a:tc>
                  <a:txBody>
                    <a:bodyPr/>
                    <a:lstStyle/>
                    <a:p>
                      <a:pPr algn="ctr" fontAlgn="b"/>
                      <a:r>
                        <a:rPr lang="en-US" sz="1800" u="none" strike="noStrike" kern="1200" dirty="0" smtClean="0">
                          <a:solidFill>
                            <a:srgbClr val="304E12"/>
                          </a:solidFill>
                          <a:latin typeface="Maiandra GD" pitchFamily="34" charset="0"/>
                        </a:rPr>
                        <a:t>0.077</a:t>
                      </a:r>
                      <a:endParaRPr lang="en-US" sz="1800" b="0" i="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1800" kern="1200" dirty="0" smtClean="0">
                          <a:solidFill>
                            <a:srgbClr val="304E12"/>
                          </a:solidFill>
                          <a:latin typeface="Maiandra GD" pitchFamily="34" charset="0"/>
                          <a:cs typeface="B Koodak" pitchFamily="2" charset="-78"/>
                        </a:rPr>
                        <a:t>سرطان</a:t>
                      </a:r>
                      <a:endParaRPr lang="en-US" sz="1800" kern="1200" dirty="0">
                        <a:solidFill>
                          <a:srgbClr val="304E12"/>
                        </a:solidFill>
                        <a:latin typeface="Maiandra GD" pitchFamily="34" charset="0"/>
                        <a:ea typeface="+mn-ea"/>
                        <a:cs typeface="B Koodak" pitchFamily="2" charset="-78"/>
                      </a:endParaRPr>
                    </a:p>
                  </a:txBody>
                  <a:tcPr/>
                </a:tc>
                <a:tc rowSpan="5">
                  <a:txBody>
                    <a:bodyPr/>
                    <a:lstStyle/>
                    <a:p>
                      <a:pPr algn="ctr"/>
                      <a:r>
                        <a:rPr lang="en-US" sz="2000" dirty="0" smtClean="0">
                          <a:solidFill>
                            <a:srgbClr val="304E12"/>
                          </a:solidFill>
                          <a:latin typeface="Maiandra GD" pitchFamily="34" charset="0"/>
                        </a:rPr>
                        <a:t>Cancer</a:t>
                      </a:r>
                      <a:endParaRPr lang="en-US" sz="2000" b="1" dirty="0">
                        <a:solidFill>
                          <a:srgbClr val="304E12"/>
                        </a:solidFill>
                        <a:latin typeface="Maiandra GD" pitchFamily="34" charset="0"/>
                      </a:endParaRPr>
                    </a:p>
                  </a:txBody>
                  <a:tcPr anchor="ctr"/>
                </a:tc>
              </a:tr>
              <a:tr h="351630">
                <a:tc>
                  <a:txBody>
                    <a:bodyPr/>
                    <a:lstStyle/>
                    <a:p>
                      <a:pPr algn="ctr" fontAlgn="b"/>
                      <a:r>
                        <a:rPr lang="en-US" sz="1800" u="none" strike="noStrike" kern="1200" dirty="0" smtClean="0">
                          <a:solidFill>
                            <a:srgbClr val="304E12"/>
                          </a:solidFill>
                          <a:latin typeface="Maiandra GD" pitchFamily="34" charset="0"/>
                        </a:rPr>
                        <a:t>0.049</a:t>
                      </a:r>
                      <a:endParaRPr lang="en-US" sz="1800" b="0" i="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1800" kern="1200" dirty="0" smtClean="0">
                          <a:solidFill>
                            <a:srgbClr val="304E12"/>
                          </a:solidFill>
                          <a:latin typeface="Maiandra GD" pitchFamily="34" charset="0"/>
                          <a:cs typeface="B Koodak" pitchFamily="2" charset="-78"/>
                        </a:rPr>
                        <a:t>بیماری</a:t>
                      </a:r>
                      <a:endParaRPr lang="en-US" sz="1800" kern="1200" dirty="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351630">
                <a:tc>
                  <a:txBody>
                    <a:bodyPr/>
                    <a:lstStyle/>
                    <a:p>
                      <a:pPr algn="ctr" fontAlgn="b"/>
                      <a:r>
                        <a:rPr lang="en-US" sz="1800" u="none" strike="noStrike" kern="1200" dirty="0" smtClean="0">
                          <a:solidFill>
                            <a:srgbClr val="304E12"/>
                          </a:solidFill>
                          <a:latin typeface="Maiandra GD" pitchFamily="34" charset="0"/>
                        </a:rPr>
                        <a:t>0.049</a:t>
                      </a:r>
                      <a:endParaRPr lang="en-US" sz="1800" b="0" i="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1800" kern="1200" dirty="0" smtClean="0">
                          <a:solidFill>
                            <a:srgbClr val="304E12"/>
                          </a:solidFill>
                          <a:latin typeface="Maiandra GD" pitchFamily="34" charset="0"/>
                          <a:cs typeface="B Koodak" pitchFamily="2" charset="-78"/>
                        </a:rPr>
                        <a:t>بدن</a:t>
                      </a:r>
                      <a:endParaRPr lang="en-US" sz="1800" kern="1200" dirty="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351630">
                <a:tc>
                  <a:txBody>
                    <a:bodyPr/>
                    <a:lstStyle/>
                    <a:p>
                      <a:pPr algn="ctr" fontAlgn="b"/>
                      <a:r>
                        <a:rPr lang="en-US" sz="1800" u="none" strike="noStrike" kern="1200" dirty="0" smtClean="0">
                          <a:solidFill>
                            <a:srgbClr val="304E12"/>
                          </a:solidFill>
                          <a:latin typeface="Maiandra GD" pitchFamily="34" charset="0"/>
                        </a:rPr>
                        <a:t>0.041</a:t>
                      </a:r>
                      <a:endParaRPr lang="en-US" sz="1800" b="0" i="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1800" kern="1200" dirty="0" smtClean="0">
                          <a:solidFill>
                            <a:srgbClr val="304E12"/>
                          </a:solidFill>
                          <a:latin typeface="Maiandra GD" pitchFamily="34" charset="0"/>
                          <a:cs typeface="B Koodak" pitchFamily="2" charset="-78"/>
                        </a:rPr>
                        <a:t>سلول</a:t>
                      </a:r>
                      <a:endParaRPr lang="en-US" sz="1800" kern="1200" dirty="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351630">
                <a:tc>
                  <a:txBody>
                    <a:bodyPr/>
                    <a:lstStyle/>
                    <a:p>
                      <a:pPr algn="ctr" fontAlgn="b"/>
                      <a:r>
                        <a:rPr lang="en-US" sz="1800" u="none" strike="noStrike" dirty="0" smtClean="0">
                          <a:solidFill>
                            <a:srgbClr val="304E12"/>
                          </a:solidFill>
                          <a:latin typeface="Maiandra GD" pitchFamily="34" charset="0"/>
                        </a:rPr>
                        <a:t>…</a:t>
                      </a:r>
                      <a:endParaRPr lang="en-US" sz="1800" b="0" i="0" u="none" strike="noStrike" dirty="0">
                        <a:solidFill>
                          <a:srgbClr val="304E12"/>
                        </a:solidFill>
                        <a:latin typeface="Maiandra GD" pitchFamily="34" charset="0"/>
                      </a:endParaRPr>
                    </a:p>
                  </a:txBody>
                  <a:tcPr marL="9525" marR="9525" marT="9525" marB="0" anchor="ctr"/>
                </a:tc>
                <a:tc>
                  <a:txBody>
                    <a:bodyPr/>
                    <a:lstStyle/>
                    <a:p>
                      <a:pPr algn="ctr"/>
                      <a:r>
                        <a:rPr lang="en-US" sz="1800" kern="1200" dirty="0" smtClean="0">
                          <a:solidFill>
                            <a:srgbClr val="304E12"/>
                          </a:solidFill>
                          <a:latin typeface="Maiandra GD" pitchFamily="34" charset="0"/>
                          <a:cs typeface="B Koodak" pitchFamily="2" charset="-78"/>
                        </a:rPr>
                        <a:t>…</a:t>
                      </a:r>
                      <a:endParaRPr lang="en-US" sz="1800" kern="1200" dirty="0" smtClean="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336534">
                <a:tc>
                  <a:txBody>
                    <a:bodyPr/>
                    <a:lstStyle/>
                    <a:p>
                      <a:pPr algn="ctr" fontAlgn="b"/>
                      <a:r>
                        <a:rPr lang="en-US" sz="1800" u="none" strike="noStrike" dirty="0" smtClean="0">
                          <a:solidFill>
                            <a:srgbClr val="304E12"/>
                          </a:solidFill>
                          <a:latin typeface="Maiandra GD" pitchFamily="34" charset="0"/>
                        </a:rPr>
                        <a:t>0.050</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1800" kern="1200" dirty="0">
                          <a:solidFill>
                            <a:srgbClr val="304E12"/>
                          </a:solidFill>
                          <a:latin typeface="Maiandra GD" pitchFamily="34" charset="0"/>
                          <a:cs typeface="B Koodak" pitchFamily="2" charset="-78"/>
                        </a:rPr>
                        <a:t>درمان</a:t>
                      </a:r>
                      <a:endParaRPr lang="fa-IR" sz="1800" kern="1200" dirty="0">
                        <a:solidFill>
                          <a:srgbClr val="304E12"/>
                        </a:solidFill>
                        <a:latin typeface="Maiandra GD" pitchFamily="34" charset="0"/>
                        <a:ea typeface="+mn-ea"/>
                        <a:cs typeface="B Koodak" pitchFamily="2" charset="-78"/>
                      </a:endParaRPr>
                    </a:p>
                  </a:txBody>
                  <a:tcPr marL="9525" marR="9525" marT="9525" marB="0" anchor="b"/>
                </a:tc>
                <a:tc rowSpan="5">
                  <a:txBody>
                    <a:bodyPr/>
                    <a:lstStyle/>
                    <a:p>
                      <a:pPr algn="ctr"/>
                      <a:r>
                        <a:rPr lang="en-US" sz="2000" dirty="0" smtClean="0">
                          <a:solidFill>
                            <a:srgbClr val="304E12"/>
                          </a:solidFill>
                          <a:latin typeface="Maiandra GD" pitchFamily="34" charset="0"/>
                        </a:rPr>
                        <a:t>Drugs</a:t>
                      </a:r>
                      <a:endParaRPr lang="en-US" sz="2000" b="1" dirty="0">
                        <a:solidFill>
                          <a:srgbClr val="304E12"/>
                        </a:solidFill>
                        <a:latin typeface="Maiandra GD" pitchFamily="34" charset="0"/>
                      </a:endParaRPr>
                    </a:p>
                  </a:txBody>
                  <a:tcPr anchor="ctr"/>
                </a:tc>
              </a:tr>
              <a:tr h="336534">
                <a:tc>
                  <a:txBody>
                    <a:bodyPr/>
                    <a:lstStyle/>
                    <a:p>
                      <a:pPr algn="ctr" fontAlgn="b"/>
                      <a:r>
                        <a:rPr lang="en-US" sz="1800" u="none" strike="noStrike" dirty="0" smtClean="0">
                          <a:solidFill>
                            <a:srgbClr val="304E12"/>
                          </a:solidFill>
                          <a:latin typeface="Maiandra GD" pitchFamily="34" charset="0"/>
                        </a:rPr>
                        <a:t>0.049</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1800" kern="1200" dirty="0">
                          <a:solidFill>
                            <a:srgbClr val="304E12"/>
                          </a:solidFill>
                          <a:latin typeface="Maiandra GD" pitchFamily="34" charset="0"/>
                          <a:cs typeface="B Koodak" pitchFamily="2" charset="-78"/>
                        </a:rPr>
                        <a:t>دارو</a:t>
                      </a:r>
                      <a:endParaRPr lang="fa-IR" sz="1800" kern="1200" dirty="0">
                        <a:solidFill>
                          <a:srgbClr val="304E12"/>
                        </a:solidFill>
                        <a:latin typeface="Maiandra GD" pitchFamily="34" charset="0"/>
                        <a:ea typeface="+mn-ea"/>
                        <a:cs typeface="B Koodak" pitchFamily="2" charset="-78"/>
                      </a:endParaRPr>
                    </a:p>
                  </a:txBody>
                  <a:tcPr marL="9525" marR="9525" marT="9525" marB="0" anchor="b"/>
                </a:tc>
                <a:tc vMerge="1">
                  <a:txBody>
                    <a:bodyPr/>
                    <a:lstStyle/>
                    <a:p>
                      <a:endParaRPr lang="en-US" dirty="0"/>
                    </a:p>
                  </a:txBody>
                  <a:tcPr/>
                </a:tc>
              </a:tr>
              <a:tr h="336534">
                <a:tc>
                  <a:txBody>
                    <a:bodyPr/>
                    <a:lstStyle/>
                    <a:p>
                      <a:pPr algn="ctr" fontAlgn="b"/>
                      <a:r>
                        <a:rPr lang="en-US" sz="1800" u="none" strike="noStrike" dirty="0" smtClean="0">
                          <a:solidFill>
                            <a:srgbClr val="304E12"/>
                          </a:solidFill>
                          <a:latin typeface="Maiandra GD" pitchFamily="34" charset="0"/>
                        </a:rPr>
                        <a:t>0.042</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1800" kern="1200" dirty="0" smtClean="0">
                          <a:solidFill>
                            <a:srgbClr val="304E12"/>
                          </a:solidFill>
                          <a:latin typeface="Maiandra GD" pitchFamily="34" charset="0"/>
                          <a:cs typeface="B Koodak" pitchFamily="2" charset="-78"/>
                        </a:rPr>
                        <a:t>داروهای</a:t>
                      </a:r>
                      <a:endParaRPr lang="fa-IR" sz="1800" kern="1200" dirty="0">
                        <a:solidFill>
                          <a:srgbClr val="304E12"/>
                        </a:solidFill>
                        <a:latin typeface="Maiandra GD" pitchFamily="34" charset="0"/>
                        <a:ea typeface="+mn-ea"/>
                        <a:cs typeface="B Koodak" pitchFamily="2" charset="-78"/>
                      </a:endParaRPr>
                    </a:p>
                  </a:txBody>
                  <a:tcPr marL="9525" marR="9525" marT="9525" marB="0" anchor="b"/>
                </a:tc>
                <a:tc vMerge="1">
                  <a:txBody>
                    <a:bodyPr/>
                    <a:lstStyle/>
                    <a:p>
                      <a:endParaRPr lang="en-US" dirty="0"/>
                    </a:p>
                  </a:txBody>
                  <a:tcPr/>
                </a:tc>
              </a:tr>
              <a:tr h="336534">
                <a:tc>
                  <a:txBody>
                    <a:bodyPr/>
                    <a:lstStyle/>
                    <a:p>
                      <a:pPr algn="ctr" fontAlgn="b"/>
                      <a:r>
                        <a:rPr lang="en-US" sz="1800" u="none" strike="noStrike" dirty="0" smtClean="0">
                          <a:solidFill>
                            <a:srgbClr val="304E12"/>
                          </a:solidFill>
                          <a:latin typeface="Maiandra GD" pitchFamily="34" charset="0"/>
                        </a:rPr>
                        <a:t>0.042</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1800" kern="1200" dirty="0" smtClean="0">
                          <a:solidFill>
                            <a:srgbClr val="304E12"/>
                          </a:solidFill>
                          <a:latin typeface="Maiandra GD" pitchFamily="34" charset="0"/>
                          <a:cs typeface="B Koodak" pitchFamily="2" charset="-78"/>
                        </a:rPr>
                        <a:t>بیماری</a:t>
                      </a:r>
                      <a:endParaRPr lang="fa-IR" sz="1800" kern="1200" dirty="0">
                        <a:solidFill>
                          <a:srgbClr val="304E12"/>
                        </a:solidFill>
                        <a:latin typeface="Maiandra GD" pitchFamily="34" charset="0"/>
                        <a:ea typeface="+mn-ea"/>
                        <a:cs typeface="B Koodak" pitchFamily="2" charset="-78"/>
                      </a:endParaRPr>
                    </a:p>
                  </a:txBody>
                  <a:tcPr marL="9525" marR="9525" marT="9525" marB="0" anchor="b"/>
                </a:tc>
                <a:tc vMerge="1">
                  <a:txBody>
                    <a:bodyPr/>
                    <a:lstStyle/>
                    <a:p>
                      <a:endParaRPr lang="en-US" dirty="0"/>
                    </a:p>
                  </a:txBody>
                  <a:tcPr/>
                </a:tc>
              </a:tr>
              <a:tr h="336534">
                <a:tc>
                  <a:txBody>
                    <a:bodyPr/>
                    <a:lstStyle/>
                    <a:p>
                      <a:pPr algn="ctr" fontAlgn="b"/>
                      <a:r>
                        <a:rPr lang="en-US" sz="1800" u="none" strike="noStrike" dirty="0" smtClean="0">
                          <a:solidFill>
                            <a:srgbClr val="304E12"/>
                          </a:solidFill>
                          <a:latin typeface="Maiandra GD" pitchFamily="34" charset="0"/>
                        </a:rPr>
                        <a:t>…</a:t>
                      </a:r>
                      <a:endParaRPr lang="en-US" sz="1800" b="0" i="0" u="none" strike="noStrike" dirty="0">
                        <a:solidFill>
                          <a:srgbClr val="304E12"/>
                        </a:solidFill>
                        <a:latin typeface="Maiandra GD" pitchFamily="34" charset="0"/>
                      </a:endParaRPr>
                    </a:p>
                  </a:txBody>
                  <a:tcPr marL="9525" marR="9525" marT="9525" marB="0" anchor="ctr"/>
                </a:tc>
                <a:tc>
                  <a:txBody>
                    <a:bodyPr/>
                    <a:lstStyle/>
                    <a:p>
                      <a:pPr algn="ctr" rtl="1" fontAlgn="b"/>
                      <a:r>
                        <a:rPr lang="en-US" sz="1800" kern="1200" dirty="0" smtClean="0">
                          <a:solidFill>
                            <a:srgbClr val="304E12"/>
                          </a:solidFill>
                          <a:latin typeface="Maiandra GD" pitchFamily="34" charset="0"/>
                        </a:rPr>
                        <a:t>…</a:t>
                      </a:r>
                      <a:endParaRPr lang="fa-IR" sz="1800" kern="1200" dirty="0" smtClean="0">
                        <a:solidFill>
                          <a:srgbClr val="304E12"/>
                        </a:solidFill>
                        <a:latin typeface="Maiandra GD" pitchFamily="34" charset="0"/>
                        <a:ea typeface="+mn-ea"/>
                        <a:cs typeface="+mn-cs"/>
                      </a:endParaRPr>
                    </a:p>
                  </a:txBody>
                  <a:tcPr marL="9525" marR="9525" marT="9525" marB="0" anchor="b"/>
                </a:tc>
                <a:tc vMerge="1">
                  <a:txBody>
                    <a:bodyPr/>
                    <a:lstStyle/>
                    <a:p>
                      <a:endParaRPr lang="en-US" dirty="0"/>
                    </a:p>
                  </a:txBody>
                  <a:tcPr/>
                </a:tc>
              </a:tr>
            </a:tbl>
          </a:graphicData>
        </a:graphic>
      </p:graphicFrame>
      <p:sp>
        <p:nvSpPr>
          <p:cNvPr id="5" name="Oval 54"/>
          <p:cNvSpPr>
            <a:spLocks noChangeArrowheads="1"/>
          </p:cNvSpPr>
          <p:nvPr/>
        </p:nvSpPr>
        <p:spPr bwMode="auto">
          <a:xfrm>
            <a:off x="3708400" y="3098800"/>
            <a:ext cx="2514601" cy="838200"/>
          </a:xfrm>
          <a:prstGeom prst="ellipse">
            <a:avLst/>
          </a:prstGeom>
          <a:noFill/>
          <a:ln w="19050" algn="ctr">
            <a:solidFill>
              <a:srgbClr val="FF0000"/>
            </a:solidFill>
            <a:round/>
            <a:headEnd/>
            <a:tailEnd/>
          </a:ln>
          <a:effectLst/>
        </p:spPr>
        <p:txBody>
          <a:bodyPr wrap="none" anchor="ctr"/>
          <a:lstStyle/>
          <a:p>
            <a:endParaRPr lang="en-US"/>
          </a:p>
        </p:txBody>
      </p:sp>
      <p:sp>
        <p:nvSpPr>
          <p:cNvPr id="6" name="AutoShape 56"/>
          <p:cNvSpPr>
            <a:spLocks/>
          </p:cNvSpPr>
          <p:nvPr/>
        </p:nvSpPr>
        <p:spPr bwMode="auto">
          <a:xfrm rot="10800000">
            <a:off x="3314700" y="3479800"/>
            <a:ext cx="381000" cy="1905000"/>
          </a:xfrm>
          <a:prstGeom prst="rightBrace">
            <a:avLst>
              <a:gd name="adj1" fmla="val 54167"/>
              <a:gd name="adj2" fmla="val 50000"/>
            </a:avLst>
          </a:prstGeom>
          <a:noFill/>
          <a:ln w="19050">
            <a:solidFill>
              <a:srgbClr val="FF0000"/>
            </a:solidFill>
            <a:round/>
            <a:headEnd/>
            <a:tailEnd/>
          </a:ln>
          <a:effectLst/>
        </p:spPr>
        <p:txBody>
          <a:bodyPr wrap="none" anchor="ctr"/>
          <a:lstStyle/>
          <a:p>
            <a:endParaRPr lang="en-US"/>
          </a:p>
        </p:txBody>
      </p:sp>
      <p:sp>
        <p:nvSpPr>
          <p:cNvPr id="7" name="Oval 54"/>
          <p:cNvSpPr>
            <a:spLocks noChangeArrowheads="1"/>
          </p:cNvSpPr>
          <p:nvPr/>
        </p:nvSpPr>
        <p:spPr bwMode="auto">
          <a:xfrm>
            <a:off x="3695700" y="4902200"/>
            <a:ext cx="2514601" cy="838200"/>
          </a:xfrm>
          <a:prstGeom prst="ellipse">
            <a:avLst/>
          </a:prstGeom>
          <a:noFill/>
          <a:ln w="19050" algn="ctr">
            <a:solidFill>
              <a:srgbClr val="FF0000"/>
            </a:solidFill>
            <a:round/>
            <a:headEnd/>
            <a:tailEnd/>
          </a:ln>
          <a:effectLst/>
        </p:spPr>
        <p:txBody>
          <a:bodyPr wrap="none" anchor="ctr"/>
          <a:lstStyle/>
          <a:p>
            <a:endParaRPr lang="en-US"/>
          </a:p>
        </p:txBody>
      </p:sp>
      <p:sp>
        <p:nvSpPr>
          <p:cNvPr id="8" name="Text Box 57"/>
          <p:cNvSpPr txBox="1">
            <a:spLocks noChangeArrowheads="1"/>
          </p:cNvSpPr>
          <p:nvPr/>
        </p:nvSpPr>
        <p:spPr bwMode="auto">
          <a:xfrm>
            <a:off x="3429000" y="2171700"/>
            <a:ext cx="4419600" cy="400110"/>
          </a:xfrm>
          <a:prstGeom prst="rect">
            <a:avLst/>
          </a:prstGeom>
          <a:noFill/>
          <a:ln w="9525" algn="ctr">
            <a:noFill/>
            <a:miter lim="800000"/>
            <a:headEnd/>
            <a:tailEnd/>
          </a:ln>
          <a:effectLst/>
        </p:spPr>
        <p:txBody>
          <a:bodyPr wrap="square">
            <a:spAutoFit/>
          </a:bodyPr>
          <a:lstStyle/>
          <a:p>
            <a:pPr algn="r" rtl="1"/>
            <a:r>
              <a:rPr lang="fa-IR" sz="2000" b="1" dirty="0" smtClean="0">
                <a:solidFill>
                  <a:schemeClr val="tx1"/>
                </a:solidFill>
                <a:latin typeface="XB Niloofar" pitchFamily="2" charset="-78"/>
                <a:cs typeface="XB Niloofar" pitchFamily="2" charset="-78"/>
              </a:rPr>
              <a:t>پرس‌وجوی انگلیسی: </a:t>
            </a:r>
            <a:r>
              <a:rPr lang="en-US" sz="2000" b="1" dirty="0" smtClean="0">
                <a:solidFill>
                  <a:schemeClr val="tx1"/>
                </a:solidFill>
                <a:latin typeface="XB Niloofar" pitchFamily="2" charset="-78"/>
                <a:cs typeface="XB Niloofar" pitchFamily="2" charset="-78"/>
              </a:rPr>
              <a:t>Cancer Drugs</a:t>
            </a:r>
            <a:endParaRPr lang="en-US" sz="2400" dirty="0">
              <a:solidFill>
                <a:schemeClr val="tx1"/>
              </a:solidFill>
              <a:latin typeface="XB Niloofar" pitchFamily="2" charset="-78"/>
              <a:cs typeface="XB Niloofar" pitchFamily="2" charset="-78"/>
            </a:endParaRPr>
          </a:p>
        </p:txBody>
      </p:sp>
      <p:graphicFrame>
        <p:nvGraphicFramePr>
          <p:cNvPr id="9" name="Group 58"/>
          <p:cNvGraphicFramePr>
            <a:graphicFrameLocks/>
          </p:cNvGraphicFramePr>
          <p:nvPr/>
        </p:nvGraphicFramePr>
        <p:xfrm>
          <a:off x="1066800" y="4076700"/>
          <a:ext cx="1790700" cy="1816100"/>
        </p:xfrm>
        <a:graphic>
          <a:graphicData uri="http://schemas.openxmlformats.org/drawingml/2006/table">
            <a:tbl>
              <a:tblPr/>
              <a:tblGrid>
                <a:gridCol w="895350"/>
                <a:gridCol w="895350"/>
              </a:tblGrid>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1" i="0" u="none" strike="noStrike" kern="1200" dirty="0" smtClean="0">
                          <a:solidFill>
                            <a:schemeClr val="tx1"/>
                          </a:solidFill>
                          <a:latin typeface="Maiandra GD" pitchFamily="34" charset="0"/>
                          <a:ea typeface="+mn-ea"/>
                          <a:cs typeface="B Koodak" pitchFamily="2" charset="-78"/>
                        </a:rPr>
                        <a:t>0.</a:t>
                      </a:r>
                      <a:r>
                        <a:rPr lang="en-US" sz="1800" b="1" i="0" u="none" strike="noStrike" kern="1200" dirty="0" smtClean="0">
                          <a:solidFill>
                            <a:srgbClr val="000000"/>
                          </a:solidFill>
                          <a:latin typeface="Maiandra GD" pitchFamily="34" charset="0"/>
                          <a:ea typeface="+mn-ea"/>
                          <a:cs typeface="B Koodak" pitchFamily="2" charset="-78"/>
                        </a:rPr>
                        <a:t>305</a:t>
                      </a:r>
                      <a:endParaRPr kumimoji="0" lang="en-US" sz="1800" b="1" i="0" u="none" strike="noStrike" cap="none" normalizeH="0" baseline="0" dirty="0" smtClean="0">
                        <a:ln>
                          <a:noFill/>
                        </a:ln>
                        <a:solidFill>
                          <a:schemeClr val="tx1"/>
                        </a:solidFill>
                        <a:effectLst/>
                        <a:latin typeface="Maiandra GD" pitchFamily="34" charset="0"/>
                        <a:cs typeface="B Koodak" pitchFamily="2" charset="-78"/>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Maiandra GD" pitchFamily="34" charset="0"/>
                          <a:cs typeface="B Koodak" pitchFamily="2" charset="-78"/>
                        </a:rPr>
                        <a:t>سرطان</a:t>
                      </a:r>
                      <a:endParaRPr kumimoji="0" lang="en-US" sz="2000" b="1" i="0" u="none" strike="noStrike" cap="none" normalizeH="0" baseline="0" dirty="0" smtClean="0">
                        <a:ln>
                          <a:noFill/>
                        </a:ln>
                        <a:solidFill>
                          <a:schemeClr val="tx1"/>
                        </a:solidFill>
                        <a:effectLst/>
                        <a:latin typeface="Maiandra GD" pitchFamily="34" charset="0"/>
                        <a:cs typeface="B Koodak" pitchFamily="2" charset="-78"/>
                      </a:endParaRPr>
                    </a:p>
                  </a:txBody>
                  <a:tcPr horzOverflow="overflow">
                    <a:lnL cap="flat">
                      <a:noFill/>
                    </a:lnL>
                    <a:lnR>
                      <a:noFill/>
                    </a:lnR>
                    <a:lnT cap="flat">
                      <a:noFill/>
                    </a:lnT>
                    <a:lnB>
                      <a:noFill/>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1" i="0" u="none" strike="noStrike" kern="1200" dirty="0" smtClean="0">
                          <a:solidFill>
                            <a:srgbClr val="000000"/>
                          </a:solidFill>
                          <a:latin typeface="Maiandra GD" pitchFamily="34" charset="0"/>
                          <a:ea typeface="+mn-ea"/>
                          <a:cs typeface="B Koodak" pitchFamily="2" charset="-78"/>
                        </a:rPr>
                        <a:t>0.195</a:t>
                      </a:r>
                      <a:endParaRPr kumimoji="0" lang="en-US" sz="1800" b="1" i="0" u="none" strike="noStrike" cap="none" normalizeH="0" baseline="0" dirty="0" smtClean="0">
                        <a:ln>
                          <a:noFill/>
                        </a:ln>
                        <a:solidFill>
                          <a:schemeClr val="tx1"/>
                        </a:solidFill>
                        <a:effectLst/>
                        <a:latin typeface="Maiandra GD" pitchFamily="34" charset="0"/>
                        <a:cs typeface="B Koodak" pitchFamily="2" charset="-78"/>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Maiandra GD" pitchFamily="34" charset="0"/>
                          <a:cs typeface="B Koodak" pitchFamily="2" charset="-78"/>
                        </a:rPr>
                        <a:t>بیماری</a:t>
                      </a:r>
                      <a:endParaRPr kumimoji="0" lang="en-US" sz="2000" b="1" i="0" u="none" strike="noStrike" cap="none" normalizeH="0" baseline="0" dirty="0" smtClean="0">
                        <a:ln>
                          <a:noFill/>
                        </a:ln>
                        <a:solidFill>
                          <a:schemeClr val="tx1"/>
                        </a:solidFill>
                        <a:effectLst/>
                        <a:latin typeface="Maiandra GD" pitchFamily="34" charset="0"/>
                        <a:cs typeface="B Koodak" pitchFamily="2" charset="-78"/>
                      </a:endParaRPr>
                    </a:p>
                  </a:txBody>
                  <a:tcPr horzOverflow="overflow">
                    <a:lnL cap="flat">
                      <a:noFill/>
                    </a:lnL>
                    <a:lnR>
                      <a:noFill/>
                    </a:lnR>
                    <a:lnT>
                      <a:noFill/>
                    </a:lnT>
                    <a:lnB>
                      <a:noFill/>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1" i="0" u="none" strike="noStrike" dirty="0" smtClean="0">
                          <a:solidFill>
                            <a:srgbClr val="000000"/>
                          </a:solidFill>
                          <a:latin typeface="Maiandra GD" pitchFamily="34" charset="0"/>
                          <a:cs typeface="B Koodak" pitchFamily="2" charset="-78"/>
                        </a:rPr>
                        <a:t>0.252</a:t>
                      </a:r>
                      <a:endParaRPr kumimoji="0" lang="en-US" sz="1800" b="1" i="0" u="none" strike="noStrike" cap="none" normalizeH="0" baseline="0" dirty="0" smtClean="0">
                        <a:ln>
                          <a:noFill/>
                        </a:ln>
                        <a:solidFill>
                          <a:schemeClr val="tx1"/>
                        </a:solidFill>
                        <a:effectLst/>
                        <a:latin typeface="Maiandra GD" pitchFamily="34" charset="0"/>
                        <a:cs typeface="B Koodak" pitchFamily="2" charset="-78"/>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lang="fa-IR" sz="2000" b="1" kern="1200" dirty="0" smtClean="0">
                          <a:solidFill>
                            <a:schemeClr val="dk1"/>
                          </a:solidFill>
                          <a:latin typeface="Maiandra GD" pitchFamily="34" charset="0"/>
                          <a:ea typeface="+mn-ea"/>
                          <a:cs typeface="B Koodak" pitchFamily="2" charset="-78"/>
                        </a:rPr>
                        <a:t>درمان</a:t>
                      </a:r>
                      <a:endParaRPr kumimoji="0" lang="en-US" sz="2000" b="1" i="0" u="none" strike="noStrike" cap="none" normalizeH="0" baseline="0" dirty="0" smtClean="0">
                        <a:ln>
                          <a:noFill/>
                        </a:ln>
                        <a:solidFill>
                          <a:schemeClr val="tx1"/>
                        </a:solidFill>
                        <a:effectLst/>
                        <a:latin typeface="Maiandra GD" pitchFamily="34" charset="0"/>
                        <a:cs typeface="B Koodak" pitchFamily="2" charset="-78"/>
                      </a:endParaRPr>
                    </a:p>
                  </a:txBody>
                  <a:tcPr horzOverflow="overflow">
                    <a:lnL cap="flat">
                      <a:noFill/>
                    </a:lnL>
                    <a:lnR>
                      <a:noFill/>
                    </a:lnR>
                    <a:lnT>
                      <a:noFill/>
                    </a:lnT>
                    <a:lnB>
                      <a:noFill/>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1" i="0" u="none" strike="noStrike" dirty="0" smtClean="0">
                          <a:solidFill>
                            <a:srgbClr val="000000"/>
                          </a:solidFill>
                          <a:latin typeface="Maiandra GD" pitchFamily="34" charset="0"/>
                          <a:cs typeface="B Koodak" pitchFamily="2" charset="-78"/>
                        </a:rPr>
                        <a:t>0.247</a:t>
                      </a:r>
                      <a:endParaRPr kumimoji="0" lang="en-US" sz="1800" b="1" i="0" u="none" strike="noStrike" cap="none" normalizeH="0" baseline="0" dirty="0" smtClean="0">
                        <a:ln>
                          <a:noFill/>
                        </a:ln>
                        <a:solidFill>
                          <a:schemeClr val="tx1"/>
                        </a:solidFill>
                        <a:effectLst/>
                        <a:latin typeface="Maiandra GD" pitchFamily="34" charset="0"/>
                        <a:cs typeface="B Koodak" pitchFamily="2" charset="-78"/>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lang="fa-IR" sz="2000" b="1" kern="1200" dirty="0" smtClean="0">
                          <a:solidFill>
                            <a:schemeClr val="dk1"/>
                          </a:solidFill>
                          <a:latin typeface="Maiandra GD" pitchFamily="34" charset="0"/>
                          <a:ea typeface="+mn-ea"/>
                          <a:cs typeface="B Koodak" pitchFamily="2" charset="-78"/>
                        </a:rPr>
                        <a:t>دارو</a:t>
                      </a:r>
                      <a:endParaRPr kumimoji="0" lang="en-US" sz="2000" b="1" i="0" u="none" strike="noStrike" cap="none" normalizeH="0" baseline="0" dirty="0" smtClean="0">
                        <a:ln>
                          <a:noFill/>
                        </a:ln>
                        <a:solidFill>
                          <a:schemeClr val="tx1"/>
                        </a:solidFill>
                        <a:effectLst/>
                        <a:latin typeface="Maiandra GD" pitchFamily="34" charset="0"/>
                        <a:cs typeface="B Koodak" pitchFamily="2" charset="-78"/>
                      </a:endParaRPr>
                    </a:p>
                  </a:txBody>
                  <a:tcPr horzOverflow="overflow">
                    <a:lnL cap="flat">
                      <a:noFill/>
                    </a:lnL>
                    <a:lnR>
                      <a:noFill/>
                    </a:lnR>
                    <a:lnT>
                      <a:noFill/>
                    </a:lnT>
                    <a:lnB cap="flat">
                      <a:noFill/>
                    </a:lnB>
                    <a:lnTlToBr>
                      <a:noFill/>
                    </a:lnTlToBr>
                    <a:lnBlToTr>
                      <a:noFill/>
                    </a:lnBlToTr>
                    <a:noFill/>
                  </a:tcPr>
                </a:tc>
              </a:tr>
            </a:tbl>
          </a:graphicData>
        </a:graphic>
      </p:graphicFrame>
      <p:sp>
        <p:nvSpPr>
          <p:cNvPr id="10"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مرحله </a:t>
            </a:r>
            <a:r>
              <a:rPr lang="fa-IR" sz="3200" b="1" dirty="0" smtClean="0">
                <a:latin typeface="Maiandra GD" pitchFamily="34" charset="0"/>
                <a:cs typeface="B Nazanin" pitchFamily="2" charset="-78"/>
              </a:rPr>
              <a:t>2</a:t>
            </a: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 ساخت مدل زبانی پرس‌وجو </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15" name="Text Box 57"/>
          <p:cNvSpPr txBox="1">
            <a:spLocks noChangeArrowheads="1"/>
          </p:cNvSpPr>
          <p:nvPr/>
        </p:nvSpPr>
        <p:spPr bwMode="auto">
          <a:xfrm>
            <a:off x="1066800" y="3543300"/>
            <a:ext cx="1981200" cy="400110"/>
          </a:xfrm>
          <a:prstGeom prst="rect">
            <a:avLst/>
          </a:prstGeom>
          <a:noFill/>
          <a:ln w="9525" algn="ctr">
            <a:noFill/>
            <a:miter lim="800000"/>
            <a:headEnd/>
            <a:tailEnd/>
          </a:ln>
          <a:effectLst/>
        </p:spPr>
        <p:txBody>
          <a:bodyPr wrap="square">
            <a:spAutoFit/>
          </a:bodyPr>
          <a:lstStyle/>
          <a:p>
            <a:pPr algn="r" rtl="1"/>
            <a:r>
              <a:rPr lang="fa-IR" sz="2000" b="1" dirty="0" smtClean="0">
                <a:solidFill>
                  <a:schemeClr val="tx1"/>
                </a:solidFill>
                <a:latin typeface="XB Niloofar" pitchFamily="2" charset="-78"/>
                <a:cs typeface="XB Niloofar" pitchFamily="2" charset="-78"/>
              </a:rPr>
              <a:t>پرس‌وجوی فارسی:</a:t>
            </a:r>
            <a:endParaRPr lang="en-US" sz="2400" dirty="0">
              <a:solidFill>
                <a:schemeClr val="tx1"/>
              </a:solidFill>
              <a:latin typeface="XB Niloofar" pitchFamily="2" charset="-78"/>
              <a:cs typeface="XB Niloofar" pitchFamily="2" charset="-78"/>
            </a:endParaRPr>
          </a:p>
        </p:txBody>
      </p:sp>
      <p:sp>
        <p:nvSpPr>
          <p:cNvPr id="16" name="Content Placeholder 11"/>
          <p:cNvSpPr txBox="1">
            <a:spLocks/>
          </p:cNvSpPr>
          <p:nvPr/>
        </p:nvSpPr>
        <p:spPr>
          <a:xfrm>
            <a:off x="393700" y="2809875"/>
            <a:ext cx="8382000" cy="512448"/>
          </a:xfrm>
          <a:prstGeom prst="rect">
            <a:avLst/>
          </a:prstGeom>
        </p:spPr>
        <p:txBody>
          <a:bodyPr vert="horz" lIns="0" tIns="0" rIns="0" bIns="0" rtlCol="0">
            <a:spAutoFit/>
          </a:bodyPr>
          <a:lstStyle/>
          <a:p>
            <a:pPr marL="396875" marR="0" lvl="0" indent="-396875" algn="r" defTabSz="914363" rtl="1" eaLnBrk="1" fontAlgn="auto" latinLnBrk="0" hangingPunct="1">
              <a:lnSpc>
                <a:spcPct val="90000"/>
              </a:lnSpc>
              <a:spcBef>
                <a:spcPct val="20000"/>
              </a:spcBef>
              <a:spcAft>
                <a:spcPts val="0"/>
              </a:spcAft>
              <a:buClrTx/>
              <a:buSzTx/>
              <a:buFontTx/>
              <a:buBlip>
                <a:blip r:embed="rId3"/>
              </a:buBlip>
              <a:tabLst/>
              <a:defRPr/>
            </a:pPr>
            <a:r>
              <a:rPr kumimoji="0" lang="fa-IR" sz="3600" b="1" i="0" u="none" strike="noStrike" kern="1200" cap="none" spc="0" normalizeH="0" baseline="0" noProof="0" dirty="0" smtClean="0">
                <a:ln>
                  <a:noFill/>
                </a:ln>
                <a:solidFill>
                  <a:schemeClr val="tx1"/>
                </a:solidFill>
                <a:effectLst/>
                <a:uLnTx/>
                <a:uFillTx/>
                <a:latin typeface="XB Niloofar" pitchFamily="2" charset="-78"/>
                <a:ea typeface="+mn-ea"/>
                <a:cs typeface="B Kamran" pitchFamily="2" charset="-78"/>
              </a:rPr>
              <a:t>روش</a:t>
            </a:r>
            <a:r>
              <a:rPr kumimoji="0" lang="fa-IR" sz="3600" b="1" i="0" u="none" strike="noStrike" kern="1200" cap="none" spc="0" normalizeH="0" baseline="0" noProof="0" dirty="0" smtClean="0">
                <a:ln>
                  <a:noFill/>
                </a:ln>
                <a:solidFill>
                  <a:schemeClr val="tx1"/>
                </a:solidFill>
                <a:effectLst/>
                <a:uLnTx/>
                <a:uFillTx/>
                <a:latin typeface="Maiandra GD" pitchFamily="34" charset="0"/>
                <a:ea typeface="+mn-ea"/>
                <a:cs typeface="B Kamran" pitchFamily="2" charset="-78"/>
              </a:rPr>
              <a:t> </a:t>
            </a:r>
            <a:r>
              <a:rPr lang="fa-IR" sz="2800" b="1" dirty="0" smtClean="0">
                <a:latin typeface="Maiandra GD" pitchFamily="34" charset="0"/>
                <a:cs typeface="B Kamran" pitchFamily="2" charset="-78"/>
              </a:rPr>
              <a:t>دوم</a:t>
            </a:r>
            <a:r>
              <a:rPr kumimoji="0" lang="fa-IR" sz="3600" b="1" i="0" u="none" strike="noStrike" kern="1200" cap="none" spc="0" normalizeH="0" baseline="0" noProof="0" dirty="0" smtClean="0">
                <a:ln>
                  <a:noFill/>
                </a:ln>
                <a:solidFill>
                  <a:schemeClr val="tx1"/>
                </a:solidFill>
                <a:effectLst/>
                <a:uLnTx/>
                <a:uFillTx/>
                <a:latin typeface="XB Niloofar" pitchFamily="2" charset="-78"/>
                <a:ea typeface="+mn-ea"/>
                <a:cs typeface="B Kamran" pitchFamily="2" charset="-78"/>
              </a:rPr>
              <a:t>: انتخاب تعداد همسایه پویا</a:t>
            </a:r>
            <a:endParaRPr kumimoji="0" lang="en-US" sz="3600" b="1" i="0" u="none" strike="noStrike" kern="1200" cap="none" spc="0" normalizeH="0" baseline="0" noProof="0" dirty="0">
              <a:ln>
                <a:noFill/>
              </a:ln>
              <a:solidFill>
                <a:schemeClr val="tx1"/>
              </a:solidFill>
              <a:effectLst/>
              <a:uLnTx/>
              <a:uFillTx/>
              <a:latin typeface="XB Niloofar" pitchFamily="2" charset="-78"/>
              <a:ea typeface="+mn-ea"/>
              <a:cs typeface="B Kamra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1000"/>
                                        <p:tgtEl>
                                          <p:spTgt spid="8"/>
                                        </p:tgtEl>
                                      </p:cBhvr>
                                    </p:animEffect>
                                    <p:set>
                                      <p:cBhvr>
                                        <p:cTn id="35" dur="1" fill="hold">
                                          <p:stCondLst>
                                            <p:cond delay="999"/>
                                          </p:stCondLst>
                                        </p:cTn>
                                        <p:tgtEl>
                                          <p:spTgt spid="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7"/>
                                        </p:tgtEl>
                                      </p:cBhvr>
                                    </p:animEffect>
                                    <p:set>
                                      <p:cBhvr>
                                        <p:cTn id="41" dur="1" fill="hold">
                                          <p:stCondLst>
                                            <p:cond delay="99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4"/>
                                        </p:tgtEl>
                                      </p:cBhvr>
                                    </p:animEffect>
                                    <p:set>
                                      <p:cBhvr>
                                        <p:cTn id="44" dur="1" fill="hold">
                                          <p:stCondLst>
                                            <p:cond delay="999"/>
                                          </p:stCondLst>
                                        </p:cTn>
                                        <p:tgtEl>
                                          <p:spTgt spid="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9"/>
                                        </p:tgtEl>
                                      </p:cBhvr>
                                    </p:animEffect>
                                    <p:set>
                                      <p:cBhvr>
                                        <p:cTn id="50" dur="1" fill="hold">
                                          <p:stCondLst>
                                            <p:cond delay="999"/>
                                          </p:stCondLst>
                                        </p:cTn>
                                        <p:tgtEl>
                                          <p:spTgt spid="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1000"/>
                                        <p:tgtEl>
                                          <p:spTgt spid="15"/>
                                        </p:tgtEl>
                                      </p:cBhvr>
                                    </p:animEffect>
                                    <p:set>
                                      <p:cBhvr>
                                        <p:cTn id="53" dur="1" fill="hold">
                                          <p:stCondLst>
                                            <p:cond delay="999"/>
                                          </p:stCondLst>
                                        </p:cTn>
                                        <p:tgtEl>
                                          <p:spTgt spid="1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1000"/>
                                        <p:tgtEl>
                                          <p:spTgt spid="14"/>
                                        </p:tgtEl>
                                      </p:cBhvr>
                                    </p:animEffect>
                                    <p:set>
                                      <p:cBhvr>
                                        <p:cTn id="56" dur="1" fill="hold">
                                          <p:stCondLst>
                                            <p:cond delay="999"/>
                                          </p:stCondLst>
                                        </p:cTn>
                                        <p:tgtEl>
                                          <p:spTgt spid="14"/>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5" grpId="0" animBg="1"/>
      <p:bldP spid="5" grpId="1" animBg="1"/>
      <p:bldP spid="6" grpId="0" animBg="1"/>
      <p:bldP spid="6" grpId="1" animBg="1"/>
      <p:bldP spid="7" grpId="0" animBg="1"/>
      <p:bldP spid="7" grpId="1" animBg="1"/>
      <p:bldP spid="8" grpId="0"/>
      <p:bldP spid="8" grpId="1"/>
      <p:bldP spid="15" grpId="0"/>
      <p:bldP spid="15" grpId="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مثال انتخاب تعداد همسایه پویا</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graphicFrame>
        <p:nvGraphicFramePr>
          <p:cNvPr id="7" name="Chart 6"/>
          <p:cNvGraphicFramePr/>
          <p:nvPr/>
        </p:nvGraphicFramePr>
        <p:xfrm>
          <a:off x="457200" y="3048000"/>
          <a:ext cx="75438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228600" y="762000"/>
          <a:ext cx="7467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54"/>
          <p:cNvSpPr>
            <a:spLocks noChangeArrowheads="1"/>
          </p:cNvSpPr>
          <p:nvPr/>
        </p:nvSpPr>
        <p:spPr bwMode="auto">
          <a:xfrm rot="1835445">
            <a:off x="1440505" y="1382100"/>
            <a:ext cx="937886" cy="822761"/>
          </a:xfrm>
          <a:prstGeom prst="ellipse">
            <a:avLst/>
          </a:prstGeom>
          <a:noFill/>
          <a:ln w="19050" algn="ctr">
            <a:solidFill>
              <a:srgbClr val="FF0000"/>
            </a:solidFill>
            <a:round/>
            <a:headEnd/>
            <a:tailEnd/>
          </a:ln>
          <a:effectLst/>
        </p:spPr>
        <p:txBody>
          <a:bodyPr wrap="none" anchor="ctr"/>
          <a:lstStyle/>
          <a:p>
            <a:endParaRPr lang="en-US"/>
          </a:p>
        </p:txBody>
      </p:sp>
      <p:sp>
        <p:nvSpPr>
          <p:cNvPr id="10" name="Oval 54"/>
          <p:cNvSpPr>
            <a:spLocks noChangeArrowheads="1"/>
          </p:cNvSpPr>
          <p:nvPr/>
        </p:nvSpPr>
        <p:spPr bwMode="auto">
          <a:xfrm>
            <a:off x="1422400" y="3733800"/>
            <a:ext cx="762000" cy="651249"/>
          </a:xfrm>
          <a:prstGeom prst="ellipse">
            <a:avLst/>
          </a:prstGeom>
          <a:noFill/>
          <a:ln w="19050" algn="ctr">
            <a:solidFill>
              <a:srgbClr val="FF0000"/>
            </a:solidFill>
            <a:round/>
            <a:headEnd/>
            <a:tailEnd/>
          </a:ln>
          <a:effectLst/>
        </p:spPr>
        <p:txBody>
          <a:bodyPr wrap="none" anchor="ctr"/>
          <a:lstStyle/>
          <a:p>
            <a:endParaRPr lang="en-US"/>
          </a:p>
        </p:txBody>
      </p:sp>
      <p:sp>
        <p:nvSpPr>
          <p:cNvPr id="11" name="Oval 54"/>
          <p:cNvSpPr>
            <a:spLocks noChangeArrowheads="1"/>
          </p:cNvSpPr>
          <p:nvPr/>
        </p:nvSpPr>
        <p:spPr bwMode="auto">
          <a:xfrm rot="246204">
            <a:off x="1388230" y="1313024"/>
            <a:ext cx="509905" cy="483086"/>
          </a:xfrm>
          <a:prstGeom prst="ellipse">
            <a:avLst/>
          </a:prstGeom>
          <a:noFill/>
          <a:ln w="19050" algn="ctr">
            <a:solidFill>
              <a:srgbClr val="FF0000"/>
            </a:solidFill>
            <a:round/>
            <a:headEnd/>
            <a:tailEnd/>
          </a:ln>
          <a:effectLst/>
        </p:spPr>
        <p:txBody>
          <a:bodyPr wrap="none" anchor="ctr"/>
          <a:lstStyle/>
          <a:p>
            <a:endParaRPr lang="en-US"/>
          </a:p>
        </p:txBody>
      </p:sp>
      <p:sp>
        <p:nvSpPr>
          <p:cNvPr id="12" name="Oval 54"/>
          <p:cNvSpPr>
            <a:spLocks noChangeArrowheads="1"/>
          </p:cNvSpPr>
          <p:nvPr/>
        </p:nvSpPr>
        <p:spPr bwMode="auto">
          <a:xfrm rot="495972">
            <a:off x="1415625" y="3798042"/>
            <a:ext cx="3032655" cy="933936"/>
          </a:xfrm>
          <a:prstGeom prst="ellipse">
            <a:avLst/>
          </a:prstGeom>
          <a:noFill/>
          <a:ln w="19050" algn="ctr">
            <a:solidFill>
              <a:srgbClr val="FF0000"/>
            </a:solidFill>
            <a:round/>
            <a:headEnd/>
            <a:tailEnd/>
          </a:ln>
          <a:effectLst/>
        </p:spPr>
        <p:txBody>
          <a:bodyPr wrap="none" anchor="ctr"/>
          <a:lstStyle/>
          <a:p>
            <a:endParaRPr lang="en-US"/>
          </a:p>
        </p:txBody>
      </p:sp>
      <p:sp>
        <p:nvSpPr>
          <p:cNvPr id="13" name="Text Box 57"/>
          <p:cNvSpPr txBox="1">
            <a:spLocks noChangeArrowheads="1"/>
          </p:cNvSpPr>
          <p:nvPr/>
        </p:nvSpPr>
        <p:spPr bwMode="auto">
          <a:xfrm>
            <a:off x="5867400" y="1371600"/>
            <a:ext cx="1981200" cy="400110"/>
          </a:xfrm>
          <a:prstGeom prst="rect">
            <a:avLst/>
          </a:prstGeom>
          <a:noFill/>
          <a:ln w="9525" algn="ctr">
            <a:noFill/>
            <a:miter lim="800000"/>
            <a:headEnd/>
            <a:tailEnd/>
          </a:ln>
          <a:effectLst/>
        </p:spPr>
        <p:txBody>
          <a:bodyPr wrap="square">
            <a:spAutoFit/>
          </a:bodyPr>
          <a:lstStyle/>
          <a:p>
            <a:pPr algn="r" rtl="1"/>
            <a:r>
              <a:rPr lang="en-US" sz="2000" b="1" dirty="0" smtClean="0">
                <a:latin typeface="XB Niloofar" pitchFamily="2" charset="-78"/>
                <a:cs typeface="XB Niloofar" pitchFamily="2" charset="-78"/>
              </a:rPr>
              <a:t>sanction</a:t>
            </a:r>
            <a:endParaRPr lang="en-US" sz="2400" dirty="0">
              <a:solidFill>
                <a:schemeClr val="tx1"/>
              </a:solidFill>
              <a:latin typeface="XB Niloofar" pitchFamily="2" charset="-78"/>
              <a:cs typeface="XB Niloofar" pitchFamily="2" charset="-78"/>
            </a:endParaRPr>
          </a:p>
        </p:txBody>
      </p:sp>
      <p:sp>
        <p:nvSpPr>
          <p:cNvPr id="14" name="Text Box 57"/>
          <p:cNvSpPr txBox="1">
            <a:spLocks noChangeArrowheads="1"/>
          </p:cNvSpPr>
          <p:nvPr/>
        </p:nvSpPr>
        <p:spPr bwMode="auto">
          <a:xfrm>
            <a:off x="5867400" y="4038600"/>
            <a:ext cx="1981200" cy="400110"/>
          </a:xfrm>
          <a:prstGeom prst="rect">
            <a:avLst/>
          </a:prstGeom>
          <a:noFill/>
          <a:ln w="9525" algn="ctr">
            <a:noFill/>
            <a:miter lim="800000"/>
            <a:headEnd/>
            <a:tailEnd/>
          </a:ln>
          <a:effectLst/>
        </p:spPr>
        <p:txBody>
          <a:bodyPr wrap="square">
            <a:spAutoFit/>
          </a:bodyPr>
          <a:lstStyle/>
          <a:p>
            <a:pPr algn="r" rtl="1"/>
            <a:r>
              <a:rPr lang="en-US" sz="2000" b="1" dirty="0" smtClean="0">
                <a:latin typeface="XB Niloofar" pitchFamily="2" charset="-78"/>
                <a:cs typeface="XB Niloofar" pitchFamily="2" charset="-78"/>
              </a:rPr>
              <a:t>atomic</a:t>
            </a:r>
            <a:endParaRPr lang="en-US" sz="2400" dirty="0">
              <a:solidFill>
                <a:schemeClr val="tx1"/>
              </a:solidFill>
              <a:latin typeface="XB Niloofar" pitchFamily="2" charset="-78"/>
              <a:cs typeface="XB Niloofa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6" fill="hold" grpId="1" nodeType="clickEffect">
                                  <p:stCondLst>
                                    <p:cond delay="0"/>
                                  </p:stCondLst>
                                  <p:childTnLst>
                                    <p:animEffect transition="out" filter="barn(in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6" presetClass="exit" presetSubtype="26" fill="hold" grpId="1" nodeType="withEffect">
                                  <p:stCondLst>
                                    <p:cond delay="0"/>
                                  </p:stCondLst>
                                  <p:childTnLst>
                                    <p:animEffect transition="out" filter="barn(inHorizont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2"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2"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2" animBg="1"/>
      <p:bldP spid="12"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657600" y="3594100"/>
            <a:ext cx="19304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r>
              <a:rPr lang="fa-IR" sz="2000" dirty="0" smtClean="0">
                <a:solidFill>
                  <a:schemeClr val="tx1"/>
                </a:solidFill>
                <a:latin typeface="Calibri" pitchFamily="34" charset="0"/>
                <a:cs typeface="B Koodak" pitchFamily="2" charset="-78"/>
              </a:rPr>
              <a:t>(2)</a:t>
            </a:r>
          </a:p>
          <a:p>
            <a:pPr marL="0" marR="0" indent="0" algn="ctr" defTabSz="914400" latinLnBrk="0">
              <a:lnSpc>
                <a:spcPct val="100000"/>
              </a:lnSpc>
              <a:buClrTx/>
              <a:buSzTx/>
              <a:buFontTx/>
              <a:buNone/>
              <a:tabLst/>
            </a:pPr>
            <a:r>
              <a:rPr lang="fa-IR" sz="2000" dirty="0" smtClean="0">
                <a:solidFill>
                  <a:schemeClr val="tx1"/>
                </a:solidFill>
                <a:latin typeface="XB Niloofar" pitchFamily="2" charset="-78"/>
                <a:cs typeface="B Koodak" pitchFamily="2" charset="-78"/>
              </a:rPr>
              <a:t>ساخت پرس‌وجو</a:t>
            </a:r>
            <a:endParaRPr lang="en-US" sz="2000" dirty="0" smtClean="0">
              <a:solidFill>
                <a:schemeClr val="tx1"/>
              </a:solidFill>
              <a:latin typeface="XB Niloofar" pitchFamily="2" charset="-78"/>
              <a:cs typeface="B Koodak" pitchFamily="2" charset="-78"/>
            </a:endParaRPr>
          </a:p>
          <a:p>
            <a:pPr marL="0" marR="0" indent="0" algn="ctr" defTabSz="914400" latinLnBrk="0">
              <a:lnSpc>
                <a:spcPct val="100000"/>
              </a:lnSpc>
              <a:buClrTx/>
              <a:buSzTx/>
              <a:buFontTx/>
              <a:buNone/>
              <a:tabLst/>
            </a:pPr>
            <a:r>
              <a:rPr lang="fa-IR" sz="2000" dirty="0" smtClean="0">
                <a:solidFill>
                  <a:schemeClr val="tx1"/>
                </a:solidFill>
                <a:latin typeface="XB Niloofar" pitchFamily="2" charset="-78"/>
                <a:cs typeface="B Koodak" pitchFamily="2" charset="-78"/>
              </a:rPr>
              <a:t> در فارسی</a:t>
            </a:r>
            <a:endParaRPr lang="en-US" sz="2000" dirty="0" smtClean="0">
              <a:solidFill>
                <a:schemeClr val="tx1"/>
              </a:solidFill>
              <a:latin typeface="XB Niloofar" pitchFamily="2" charset="-78"/>
              <a:cs typeface="B Koodak" pitchFamily="2" charset="-78"/>
            </a:endParaRPr>
          </a:p>
        </p:txBody>
      </p:sp>
      <p:sp>
        <p:nvSpPr>
          <p:cNvPr id="9" name="Oval 8"/>
          <p:cNvSpPr/>
          <p:nvPr/>
        </p:nvSpPr>
        <p:spPr bwMode="auto">
          <a:xfrm>
            <a:off x="4343400" y="1905000"/>
            <a:ext cx="1828800" cy="10287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a-IR" sz="2000" dirty="0" smtClean="0">
                <a:solidFill>
                  <a:schemeClr val="tx1"/>
                </a:solidFill>
                <a:latin typeface="Verdana" pitchFamily="112" charset="0"/>
                <a:cs typeface="B Koodak" pitchFamily="2" charset="-78"/>
              </a:rPr>
              <a:t>پرس‌وجوی انگلیسی</a:t>
            </a:r>
            <a:endParaRPr lang="en-US" sz="2000" dirty="0" smtClean="0">
              <a:solidFill>
                <a:schemeClr val="tx1"/>
              </a:solidFill>
              <a:latin typeface="Verdana" pitchFamily="112" charset="0"/>
              <a:cs typeface="B Koodak" pitchFamily="2" charset="-78"/>
            </a:endParaRPr>
          </a:p>
        </p:txBody>
      </p:sp>
      <p:cxnSp>
        <p:nvCxnSpPr>
          <p:cNvPr id="15" name="Straight Arrow Connector 14"/>
          <p:cNvCxnSpPr>
            <a:stCxn id="9" idx="4"/>
            <a:endCxn id="7" idx="0"/>
          </p:cNvCxnSpPr>
          <p:nvPr/>
        </p:nvCxnSpPr>
        <p:spPr bwMode="auto">
          <a:xfrm rot="5400000">
            <a:off x="4610100" y="2946400"/>
            <a:ext cx="660400" cy="6350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4" name="Oval 3"/>
          <p:cNvSpPr/>
          <p:nvPr/>
        </p:nvSpPr>
        <p:spPr bwMode="auto">
          <a:xfrm>
            <a:off x="1981200" y="1905000"/>
            <a:ext cx="2057400" cy="12573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XB Niloofar" pitchFamily="2" charset="-78"/>
                <a:cs typeface="B Koodak" pitchFamily="2" charset="-78"/>
              </a:rPr>
              <a:t>اسناد هم‌تراز شده فارسی-انگلیسی</a:t>
            </a:r>
            <a:endParaRPr kumimoji="0" lang="en-US" sz="2000" b="0" i="0" u="none" strike="noStrike" cap="none" normalizeH="0" baseline="0" dirty="0" smtClean="0">
              <a:ln>
                <a:noFill/>
              </a:ln>
              <a:solidFill>
                <a:schemeClr val="tx1"/>
              </a:solidFill>
              <a:effectLst/>
              <a:latin typeface="XB Niloofar" pitchFamily="2" charset="-78"/>
              <a:cs typeface="B Koodak" pitchFamily="2" charset="-78"/>
            </a:endParaRPr>
          </a:p>
        </p:txBody>
      </p:sp>
      <p:sp>
        <p:nvSpPr>
          <p:cNvPr id="5" name="Rectangle 4"/>
          <p:cNvSpPr/>
          <p:nvPr/>
        </p:nvSpPr>
        <p:spPr bwMode="auto">
          <a:xfrm>
            <a:off x="914400" y="3594100"/>
            <a:ext cx="18542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r>
              <a:rPr lang="fa-IR" sz="2000" dirty="0" smtClean="0">
                <a:solidFill>
                  <a:schemeClr val="tx1"/>
                </a:solidFill>
                <a:latin typeface="Calibri" pitchFamily="34" charset="0"/>
                <a:cs typeface="B Koodak" pitchFamily="2" charset="-78"/>
              </a:rPr>
              <a:t>(1)</a:t>
            </a:r>
          </a:p>
          <a:p>
            <a:pPr marL="0" marR="0" indent="0" algn="ctr" defTabSz="914400" latinLnBrk="0">
              <a:lnSpc>
                <a:spcPct val="100000"/>
              </a:lnSpc>
              <a:buClrTx/>
              <a:buSzTx/>
              <a:buFontTx/>
              <a:buNone/>
              <a:tabLst/>
            </a:pPr>
            <a:endParaRPr lang="fa-IR" sz="800" dirty="0" smtClean="0">
              <a:solidFill>
                <a:schemeClr val="tx1"/>
              </a:solidFill>
              <a:latin typeface="Calibri" pitchFamily="34" charset="0"/>
              <a:cs typeface="B Koodak" pitchFamily="2" charset="-78"/>
            </a:endParaRPr>
          </a:p>
          <a:p>
            <a:pPr marL="0" marR="0" indent="0" algn="ctr" defTabSz="914400" latinLnBrk="0">
              <a:lnSpc>
                <a:spcPct val="100000"/>
              </a:lnSpc>
              <a:buClrTx/>
              <a:buSzTx/>
              <a:buFontTx/>
              <a:buNone/>
              <a:tabLst/>
            </a:pPr>
            <a:r>
              <a:rPr lang="fa-IR" sz="2000" dirty="0" smtClean="0">
                <a:solidFill>
                  <a:schemeClr val="tx1"/>
                </a:solidFill>
                <a:latin typeface="XB Niloofar" pitchFamily="2" charset="-78"/>
                <a:cs typeface="B Koodak" pitchFamily="2" charset="-78"/>
              </a:rPr>
              <a:t>استخراج دانش ترجمه اصطلاحات</a:t>
            </a:r>
            <a:endParaRPr lang="en-US" sz="2000" dirty="0" smtClean="0">
              <a:solidFill>
                <a:schemeClr val="tx1"/>
              </a:solidFill>
              <a:latin typeface="XB Niloofar" pitchFamily="2" charset="-78"/>
              <a:cs typeface="B Koodak" pitchFamily="2" charset="-78"/>
            </a:endParaRPr>
          </a:p>
        </p:txBody>
      </p:sp>
      <p:cxnSp>
        <p:nvCxnSpPr>
          <p:cNvPr id="14" name="Straight Arrow Connector 13"/>
          <p:cNvCxnSpPr>
            <a:stCxn id="4" idx="4"/>
            <a:endCxn id="5" idx="0"/>
          </p:cNvCxnSpPr>
          <p:nvPr/>
        </p:nvCxnSpPr>
        <p:spPr bwMode="auto">
          <a:xfrm rot="5400000">
            <a:off x="2209800" y="2794000"/>
            <a:ext cx="431800" cy="11684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4" name="Oval 23"/>
          <p:cNvSpPr/>
          <p:nvPr/>
        </p:nvSpPr>
        <p:spPr bwMode="auto">
          <a:xfrm>
            <a:off x="228600" y="1524000"/>
            <a:ext cx="1828800" cy="10287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a-IR" sz="2000" dirty="0" smtClean="0">
                <a:solidFill>
                  <a:schemeClr val="tx1"/>
                </a:solidFill>
                <a:latin typeface="XB Niloofar" pitchFamily="2" charset="-78"/>
                <a:cs typeface="B Koodak" pitchFamily="2" charset="-78"/>
              </a:rPr>
              <a:t>اسناد فارسی و انگلیسی</a:t>
            </a:r>
            <a:endParaRPr lang="en-US" sz="2000" dirty="0" smtClean="0">
              <a:solidFill>
                <a:schemeClr val="tx1"/>
              </a:solidFill>
              <a:latin typeface="XB Niloofar" pitchFamily="2" charset="-78"/>
              <a:cs typeface="B Koodak" pitchFamily="2" charset="-78"/>
            </a:endParaRPr>
          </a:p>
        </p:txBody>
      </p:sp>
      <p:cxnSp>
        <p:nvCxnSpPr>
          <p:cNvPr id="25" name="Straight Arrow Connector 24"/>
          <p:cNvCxnSpPr>
            <a:stCxn id="24" idx="4"/>
            <a:endCxn id="5" idx="0"/>
          </p:cNvCxnSpPr>
          <p:nvPr/>
        </p:nvCxnSpPr>
        <p:spPr bwMode="auto">
          <a:xfrm rot="16200000" flipH="1">
            <a:off x="971550" y="2724150"/>
            <a:ext cx="1041400" cy="6985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5" idx="3"/>
            <a:endCxn id="7" idx="1"/>
          </p:cNvCxnSpPr>
          <p:nvPr/>
        </p:nvCxnSpPr>
        <p:spPr bwMode="auto">
          <a:xfrm>
            <a:off x="2768600" y="4241800"/>
            <a:ext cx="88900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7" idx="3"/>
            <a:endCxn id="8" idx="1"/>
          </p:cNvCxnSpPr>
          <p:nvPr/>
        </p:nvCxnSpPr>
        <p:spPr bwMode="auto">
          <a:xfrm>
            <a:off x="5588000" y="4241800"/>
            <a:ext cx="82550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7"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مراحل بازیابی اطلاعات بین زبانی</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74" name="Rectangle 73"/>
          <p:cNvSpPr/>
          <p:nvPr/>
        </p:nvSpPr>
        <p:spPr bwMode="auto">
          <a:xfrm>
            <a:off x="0" y="1295400"/>
            <a:ext cx="8991600" cy="4749800"/>
          </a:xfrm>
          <a:prstGeom prst="rect">
            <a:avLst/>
          </a:prstGeom>
          <a:solidFill>
            <a:srgbClr val="FFFFFF">
              <a:alpha val="8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8" name="Rectangle 7"/>
          <p:cNvSpPr/>
          <p:nvPr/>
        </p:nvSpPr>
        <p:spPr bwMode="auto">
          <a:xfrm>
            <a:off x="6413500" y="3594100"/>
            <a:ext cx="17526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algn="ctr"/>
            <a:r>
              <a:rPr lang="fa-IR" sz="2000" dirty="0" smtClean="0">
                <a:solidFill>
                  <a:schemeClr val="tx1"/>
                </a:solidFill>
                <a:latin typeface="Calibri" pitchFamily="34" charset="0"/>
                <a:cs typeface="B Koodak" pitchFamily="2" charset="-78"/>
              </a:rPr>
              <a:t>(3)</a:t>
            </a:r>
            <a:endParaRPr lang="en-US" sz="2000" dirty="0" smtClean="0">
              <a:solidFill>
                <a:schemeClr val="tx1"/>
              </a:solidFill>
              <a:latin typeface="Calibri" pitchFamily="34" charset="0"/>
              <a:cs typeface="B Koodak" pitchFamily="2" charset="-78"/>
            </a:endParaRPr>
          </a:p>
          <a:p>
            <a:pPr algn="ctr"/>
            <a:endParaRPr lang="fa-IR" sz="1000" dirty="0" smtClean="0">
              <a:solidFill>
                <a:schemeClr val="tx1"/>
              </a:solidFill>
              <a:latin typeface="Calibri" pitchFamily="34" charset="0"/>
              <a:cs typeface="B Koodak" pitchFamily="2" charset="-78"/>
            </a:endParaRPr>
          </a:p>
          <a:p>
            <a:pPr algn="ctr"/>
            <a:r>
              <a:rPr lang="fa-IR" sz="2000" dirty="0" smtClean="0">
                <a:solidFill>
                  <a:schemeClr val="tx1"/>
                </a:solidFill>
                <a:latin typeface="XB Niloofar" pitchFamily="2" charset="-78"/>
                <a:cs typeface="B Koodak" pitchFamily="2" charset="-78"/>
              </a:rPr>
              <a:t>رتبه‌بندی اسناد</a:t>
            </a:r>
            <a:endParaRPr lang="en-US" sz="2000" b="1" dirty="0" smtClean="0">
              <a:solidFill>
                <a:schemeClr val="tx1"/>
              </a:solidFill>
              <a:latin typeface="XB Niloofar" pitchFamily="2" charset="-78"/>
              <a:cs typeface="B Koodak" pitchFamily="2" charset="-78"/>
            </a:endParaRPr>
          </a:p>
        </p:txBody>
      </p:sp>
      <p:sp>
        <p:nvSpPr>
          <p:cNvPr id="10" name="Oval 9"/>
          <p:cNvSpPr/>
          <p:nvPr/>
        </p:nvSpPr>
        <p:spPr bwMode="auto">
          <a:xfrm>
            <a:off x="6400800" y="2209800"/>
            <a:ext cx="1752600" cy="11049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latinLnBrk="0">
              <a:buClrTx/>
              <a:buSzTx/>
              <a:buFontTx/>
              <a:buNone/>
              <a:tabLst/>
            </a:pPr>
            <a:r>
              <a:rPr lang="fa-IR" sz="2000" dirty="0" smtClean="0">
                <a:solidFill>
                  <a:schemeClr val="tx1"/>
                </a:solidFill>
                <a:latin typeface="Verdana" pitchFamily="112" charset="0"/>
                <a:cs typeface="B Koodak" pitchFamily="2" charset="-78"/>
              </a:rPr>
              <a:t>اسناد فارسی</a:t>
            </a:r>
            <a:endParaRPr lang="en-US" sz="2000" dirty="0" smtClean="0">
              <a:solidFill>
                <a:schemeClr val="tx1"/>
              </a:solidFill>
              <a:latin typeface="Verdana" pitchFamily="112" charset="0"/>
              <a:cs typeface="B Koodak" pitchFamily="2" charset="-78"/>
            </a:endParaRPr>
          </a:p>
        </p:txBody>
      </p:sp>
      <p:cxnSp>
        <p:nvCxnSpPr>
          <p:cNvPr id="16" name="Straight Arrow Connector 15"/>
          <p:cNvCxnSpPr>
            <a:stCxn id="10" idx="4"/>
            <a:endCxn id="8" idx="0"/>
          </p:cNvCxnSpPr>
          <p:nvPr/>
        </p:nvCxnSpPr>
        <p:spPr bwMode="auto">
          <a:xfrm rot="16200000" flipH="1">
            <a:off x="7143750" y="3448050"/>
            <a:ext cx="279400" cy="127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419100" y="4864100"/>
            <a:ext cx="1447800" cy="1583531"/>
          </a:xfrm>
          <a:prstGeom prst="rect">
            <a:avLst/>
          </a:prstGeom>
          <a:noFill/>
          <a:ln w="9525">
            <a:noFill/>
            <a:miter lim="800000"/>
            <a:headEnd/>
            <a:tailEnd/>
          </a:ln>
        </p:spPr>
      </p:pic>
      <p:sp>
        <p:nvSpPr>
          <p:cNvPr id="3" name="Content Placeholder 2"/>
          <p:cNvSpPr>
            <a:spLocks noGrp="1"/>
          </p:cNvSpPr>
          <p:nvPr>
            <p:ph idx="1"/>
          </p:nvPr>
        </p:nvSpPr>
        <p:spPr>
          <a:xfrm>
            <a:off x="381000" y="1412875"/>
            <a:ext cx="8382000" cy="4296561"/>
          </a:xfrm>
        </p:spPr>
        <p:txBody>
          <a:bodyPr/>
          <a:lstStyle/>
          <a:p>
            <a:pPr algn="r" rtl="1">
              <a:lnSpc>
                <a:spcPct val="150000"/>
              </a:lnSpc>
            </a:pPr>
            <a:r>
              <a:rPr lang="fa-IR" dirty="0" smtClean="0">
                <a:latin typeface="XB Zar" pitchFamily="2" charset="-78"/>
                <a:cs typeface="XB Zar" pitchFamily="2" charset="-78"/>
              </a:rPr>
              <a:t>پیکره همشهری</a:t>
            </a:r>
            <a:endParaRPr lang="en-US" dirty="0" smtClean="0">
              <a:latin typeface="XB Zar" pitchFamily="2" charset="-78"/>
              <a:cs typeface="XB Zar" pitchFamily="2" charset="-78"/>
            </a:endParaRPr>
          </a:p>
          <a:p>
            <a:pPr lvl="1" algn="r" rtl="1">
              <a:lnSpc>
                <a:spcPct val="150000"/>
              </a:lnSpc>
            </a:pPr>
            <a:r>
              <a:rPr lang="en-US" sz="2600" dirty="0" smtClean="0">
                <a:latin typeface="XB Zar" pitchFamily="2" charset="-78"/>
                <a:cs typeface="XB Zar" pitchFamily="2" charset="-78"/>
              </a:rPr>
              <a:t> </a:t>
            </a:r>
            <a:r>
              <a:rPr lang="fa-IR" sz="2600" dirty="0" smtClean="0">
                <a:latin typeface="XB Zar" pitchFamily="2" charset="-78"/>
                <a:cs typeface="XB Zar" pitchFamily="2" charset="-78"/>
              </a:rPr>
              <a:t>بازیابی اطلاعات بین زبانی </a:t>
            </a:r>
            <a:r>
              <a:rPr lang="en-US" sz="2600" dirty="0" smtClean="0">
                <a:latin typeface="XB Zar" pitchFamily="2" charset="-78"/>
                <a:cs typeface="XB Zar" pitchFamily="2" charset="-78"/>
              </a:rPr>
              <a:t>CLEF-2008</a:t>
            </a:r>
            <a:r>
              <a:rPr lang="fa-IR" sz="2600" dirty="0" smtClean="0">
                <a:latin typeface="XB Zar" pitchFamily="2" charset="-78"/>
                <a:cs typeface="XB Zar" pitchFamily="2" charset="-78"/>
              </a:rPr>
              <a:t> و </a:t>
            </a:r>
            <a:r>
              <a:rPr lang="en-US" sz="2600" dirty="0" smtClean="0">
                <a:latin typeface="XB Zar" pitchFamily="2" charset="-78"/>
                <a:cs typeface="XB Zar" pitchFamily="2" charset="-78"/>
              </a:rPr>
              <a:t>CLEF-2009</a:t>
            </a:r>
          </a:p>
          <a:p>
            <a:pPr lvl="1" algn="r" rtl="1">
              <a:lnSpc>
                <a:spcPct val="150000"/>
              </a:lnSpc>
            </a:pPr>
            <a:r>
              <a:rPr lang="fa-IR" sz="2600" dirty="0" smtClean="0">
                <a:latin typeface="XB Zar" pitchFamily="2" charset="-78"/>
                <a:cs typeface="XB Zar" pitchFamily="2" charset="-78"/>
              </a:rPr>
              <a:t>بازیابی اسناد فارسی توسط پرس‌وجوهای انگلیسی</a:t>
            </a:r>
          </a:p>
          <a:p>
            <a:pPr lvl="1" algn="r" rtl="1">
              <a:lnSpc>
                <a:spcPct val="150000"/>
              </a:lnSpc>
            </a:pPr>
            <a:r>
              <a:rPr lang="fa-IR" sz="2600" dirty="0" smtClean="0">
                <a:latin typeface="XB Zar" pitchFamily="2" charset="-78"/>
                <a:cs typeface="XB Zar" pitchFamily="2" charset="-78"/>
              </a:rPr>
              <a:t>استفاده از </a:t>
            </a:r>
            <a:r>
              <a:rPr lang="fa-IR" sz="2600" b="1" dirty="0" smtClean="0">
                <a:latin typeface="Maiandra GD" pitchFamily="34" charset="0"/>
                <a:cs typeface="B Nazanin" pitchFamily="2" charset="-78"/>
              </a:rPr>
              <a:t>85 </a:t>
            </a:r>
            <a:r>
              <a:rPr lang="fa-IR" sz="2600" dirty="0" smtClean="0">
                <a:latin typeface="XB Zar" pitchFamily="2" charset="-78"/>
                <a:cs typeface="XB Zar" pitchFamily="2" charset="-78"/>
              </a:rPr>
              <a:t>پرس‌وجو</a:t>
            </a:r>
            <a:endParaRPr lang="en-US" sz="2600" dirty="0" smtClean="0">
              <a:latin typeface="XB Zar" pitchFamily="2" charset="-78"/>
              <a:cs typeface="XB Zar" pitchFamily="2" charset="-78"/>
            </a:endParaRPr>
          </a:p>
          <a:p>
            <a:pPr lvl="1" algn="r" rtl="1">
              <a:lnSpc>
                <a:spcPct val="150000"/>
              </a:lnSpc>
            </a:pPr>
            <a:r>
              <a:rPr lang="fa-IR" sz="2600" dirty="0" smtClean="0">
                <a:latin typeface="XB Zar" pitchFamily="2" charset="-78"/>
                <a:cs typeface="XB Zar" pitchFamily="2" charset="-78"/>
              </a:rPr>
              <a:t>استفاده از پرس‌وجوهای فارسی برای بازیابی تک‌زبانی</a:t>
            </a:r>
          </a:p>
          <a:p>
            <a:pPr algn="r" rtl="1">
              <a:lnSpc>
                <a:spcPct val="150000"/>
              </a:lnSpc>
            </a:pPr>
            <a:endParaRPr lang="en-US" dirty="0"/>
          </a:p>
        </p:txBody>
      </p:sp>
      <p:sp>
        <p:nvSpPr>
          <p:cNvPr id="4" name="Footer Placeholder 3"/>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6"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مرحله </a:t>
            </a:r>
            <a:r>
              <a:rPr lang="fa-IR" sz="3200" b="1" dirty="0" smtClean="0">
                <a:latin typeface="Maiandra GD" pitchFamily="34" charset="0"/>
                <a:cs typeface="B Nazanin" pitchFamily="2" charset="-78"/>
              </a:rPr>
              <a:t>3</a:t>
            </a: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 رتبه‌بندی اسناد  </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معیارهای ارزیابی سیستم‌های بازیابی اطلاعات بین زبانی</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6" name="Content Placeholder 2"/>
          <p:cNvSpPr>
            <a:spLocks noGrp="1"/>
          </p:cNvSpPr>
          <p:nvPr>
            <p:ph idx="1"/>
          </p:nvPr>
        </p:nvSpPr>
        <p:spPr>
          <a:xfrm>
            <a:off x="152400" y="1612900"/>
            <a:ext cx="8229600" cy="2843855"/>
          </a:xfrm>
        </p:spPr>
        <p:txBody>
          <a:bodyPr/>
          <a:lstStyle/>
          <a:p>
            <a:pPr algn="r" rtl="1">
              <a:lnSpc>
                <a:spcPct val="150000"/>
              </a:lnSpc>
            </a:pPr>
            <a:r>
              <a:rPr lang="fa-IR" sz="2800" dirty="0" smtClean="0">
                <a:latin typeface="Maiandra GD" pitchFamily="34" charset="0"/>
                <a:cs typeface="XB Zar" pitchFamily="2" charset="-78"/>
              </a:rPr>
              <a:t>دقت در </a:t>
            </a:r>
            <a:r>
              <a:rPr lang="fa-IR" sz="2800" dirty="0" smtClean="0">
                <a:latin typeface="Maiandra GD" pitchFamily="34" charset="0"/>
                <a:cs typeface="B Nazanin" pitchFamily="2" charset="-78"/>
              </a:rPr>
              <a:t>5</a:t>
            </a:r>
            <a:r>
              <a:rPr lang="fa-IR" sz="2800" dirty="0" smtClean="0">
                <a:latin typeface="Maiandra GD" pitchFamily="34" charset="0"/>
                <a:cs typeface="XB Zar" pitchFamily="2" charset="-78"/>
              </a:rPr>
              <a:t> و </a:t>
            </a:r>
            <a:r>
              <a:rPr lang="fa-IR" sz="2800" dirty="0" smtClean="0">
                <a:latin typeface="Maiandra GD" pitchFamily="34" charset="0"/>
                <a:cs typeface="B Nazanin" pitchFamily="2" charset="-78"/>
              </a:rPr>
              <a:t>10</a:t>
            </a:r>
            <a:r>
              <a:rPr lang="fa-IR" sz="2800" dirty="0" smtClean="0">
                <a:latin typeface="Maiandra GD" pitchFamily="34" charset="0"/>
                <a:cs typeface="XB Zar" pitchFamily="2" charset="-78"/>
              </a:rPr>
              <a:t> سند بالا </a:t>
            </a:r>
            <a:r>
              <a:rPr lang="fa-IR" sz="2400" dirty="0" smtClean="0">
                <a:latin typeface="Maiandra GD" pitchFamily="34" charset="0"/>
                <a:cs typeface="XB Zar" pitchFamily="2" charset="-78"/>
              </a:rPr>
              <a:t>(</a:t>
            </a:r>
            <a:r>
              <a:rPr lang="en-US" sz="2400" dirty="0" smtClean="0">
                <a:latin typeface="Maiandra GD" pitchFamily="34" charset="0"/>
                <a:cs typeface="XB Zar" pitchFamily="2" charset="-78"/>
              </a:rPr>
              <a:t>Prec@5 , Prec@10</a:t>
            </a:r>
            <a:r>
              <a:rPr lang="fa-IR" sz="2400" dirty="0" smtClean="0">
                <a:latin typeface="Maiandra GD" pitchFamily="34" charset="0"/>
                <a:cs typeface="XB Zar" pitchFamily="2" charset="-78"/>
              </a:rPr>
              <a:t>)</a:t>
            </a:r>
          </a:p>
          <a:p>
            <a:pPr algn="r" rtl="1">
              <a:lnSpc>
                <a:spcPct val="150000"/>
              </a:lnSpc>
            </a:pPr>
            <a:r>
              <a:rPr lang="fa-IR" sz="2800" dirty="0" smtClean="0">
                <a:latin typeface="XB Zar" pitchFamily="2" charset="-78"/>
                <a:cs typeface="XB Zar" pitchFamily="2" charset="-78"/>
              </a:rPr>
              <a:t>میانگین متوسط دقت </a:t>
            </a:r>
            <a:r>
              <a:rPr lang="fa-IR" sz="2400" dirty="0" smtClean="0">
                <a:latin typeface="Maiandra GD" pitchFamily="34" charset="0"/>
                <a:cs typeface="XB Zar" pitchFamily="2" charset="-78"/>
              </a:rPr>
              <a:t>(</a:t>
            </a:r>
            <a:r>
              <a:rPr lang="en-US" sz="2400" dirty="0" smtClean="0">
                <a:latin typeface="Maiandra GD" pitchFamily="34" charset="0"/>
                <a:cs typeface="XB Zar" pitchFamily="2" charset="-78"/>
              </a:rPr>
              <a:t>MAP</a:t>
            </a:r>
            <a:r>
              <a:rPr lang="fa-IR" sz="2400" dirty="0" smtClean="0">
                <a:latin typeface="Maiandra GD" pitchFamily="34" charset="0"/>
                <a:cs typeface="XB Zar" pitchFamily="2" charset="-78"/>
              </a:rPr>
              <a:t>)</a:t>
            </a:r>
            <a:endParaRPr lang="en-US" sz="1400" dirty="0" smtClean="0">
              <a:latin typeface="Maiandra GD" pitchFamily="34" charset="0"/>
              <a:cs typeface="XB Zar" pitchFamily="2" charset="-78"/>
            </a:endParaRPr>
          </a:p>
          <a:p>
            <a:pPr algn="r" rtl="1">
              <a:lnSpc>
                <a:spcPct val="150000"/>
              </a:lnSpc>
            </a:pPr>
            <a:r>
              <a:rPr lang="fa-IR" sz="2800" dirty="0" smtClean="0">
                <a:latin typeface="Maiandra GD" pitchFamily="34" charset="0"/>
                <a:cs typeface="XB Zar" pitchFamily="2" charset="-78"/>
              </a:rPr>
              <a:t>مقایسه با بازیابی اطلاعات تک‌زبانی</a:t>
            </a:r>
            <a:endParaRPr lang="en-US" sz="2800" dirty="0" smtClean="0">
              <a:latin typeface="Maiandra GD" pitchFamily="34" charset="0"/>
              <a:cs typeface="XB Zar" pitchFamily="2" charset="-78"/>
            </a:endParaRPr>
          </a:p>
          <a:p>
            <a:pPr algn="r" rtl="1">
              <a:lnSpc>
                <a:spcPct val="150000"/>
              </a:lnSpc>
            </a:pPr>
            <a:endParaRPr lang="en-US" sz="2800" dirty="0">
              <a:latin typeface="Maiandra GD"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28600" y="1066800"/>
          <a:ext cx="8915400" cy="563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Object 6"/>
          <p:cNvGraphicFramePr>
            <a:graphicFrameLocks noChangeAspect="1"/>
          </p:cNvGraphicFramePr>
          <p:nvPr/>
        </p:nvGraphicFramePr>
        <p:xfrm>
          <a:off x="7010400" y="4953000"/>
          <a:ext cx="909736" cy="457200"/>
        </p:xfrm>
        <a:graphic>
          <a:graphicData uri="http://schemas.openxmlformats.org/presentationml/2006/ole">
            <p:oleObj spid="_x0000_s193538" name="Equation" r:id="rId5" imgW="355320" imgH="177480" progId="Equation.3">
              <p:embed/>
            </p:oleObj>
          </a:graphicData>
        </a:graphic>
      </p:graphicFrame>
      <p:graphicFrame>
        <p:nvGraphicFramePr>
          <p:cNvPr id="8" name="Object 10"/>
          <p:cNvGraphicFramePr>
            <a:graphicFrameLocks noChangeAspect="1"/>
          </p:cNvGraphicFramePr>
          <p:nvPr/>
        </p:nvGraphicFramePr>
        <p:xfrm>
          <a:off x="7006770" y="4492170"/>
          <a:ext cx="914393" cy="457200"/>
        </p:xfrm>
        <a:graphic>
          <a:graphicData uri="http://schemas.openxmlformats.org/presentationml/2006/ole">
            <p:oleObj spid="_x0000_s193539" name="Equation" r:id="rId6" imgW="355320" imgH="177480" progId="Equation.3">
              <p:embed/>
            </p:oleObj>
          </a:graphicData>
        </a:graphic>
      </p:graphicFrame>
      <p:sp>
        <p:nvSpPr>
          <p:cNvPr id="9" name="TextBox 8"/>
          <p:cNvSpPr txBox="1"/>
          <p:nvPr/>
        </p:nvSpPr>
        <p:spPr>
          <a:xfrm>
            <a:off x="6477000" y="5410200"/>
            <a:ext cx="1430884" cy="369332"/>
          </a:xfrm>
          <a:prstGeom prst="rect">
            <a:avLst/>
          </a:prstGeom>
          <a:noFill/>
        </p:spPr>
        <p:txBody>
          <a:bodyPr wrap="square" rtlCol="0">
            <a:spAutoFit/>
          </a:bodyPr>
          <a:lstStyle/>
          <a:p>
            <a:pPr algn="r" rtl="1"/>
            <a:r>
              <a:rPr lang="en-US" dirty="0" smtClean="0">
                <a:latin typeface="Times" pitchFamily="18" charset="0"/>
              </a:rPr>
              <a:t>COCOT</a:t>
            </a:r>
            <a:endParaRPr lang="en-US" dirty="0">
              <a:latin typeface="Times" pitchFamily="18" charset="0"/>
            </a:endParaRPr>
          </a:p>
        </p:txBody>
      </p:sp>
      <p:sp>
        <p:nvSpPr>
          <p:cNvPr id="10" name="TextBox 9"/>
          <p:cNvSpPr txBox="1"/>
          <p:nvPr/>
        </p:nvSpPr>
        <p:spPr>
          <a:xfrm>
            <a:off x="6190344" y="4089396"/>
            <a:ext cx="1829557" cy="369332"/>
          </a:xfrm>
          <a:prstGeom prst="rect">
            <a:avLst/>
          </a:prstGeom>
          <a:noFill/>
        </p:spPr>
        <p:txBody>
          <a:bodyPr wrap="square" rtlCol="0">
            <a:spAutoFit/>
          </a:bodyPr>
          <a:lstStyle/>
          <a:p>
            <a:r>
              <a:rPr lang="en-US" dirty="0" smtClean="0">
                <a:solidFill>
                  <a:schemeClr val="bg1"/>
                </a:solidFill>
                <a:latin typeface="Times" pitchFamily="18" charset="0"/>
              </a:rPr>
              <a:t>TAN </a:t>
            </a:r>
            <a:r>
              <a:rPr lang="en-US" dirty="0" smtClean="0">
                <a:solidFill>
                  <a:schemeClr val="bg1"/>
                </a:solidFill>
                <a:latin typeface="Maiandra GD" pitchFamily="34" charset="0"/>
              </a:rPr>
              <a:t>dynamic</a:t>
            </a:r>
            <a:r>
              <a:rPr lang="en-US" dirty="0" smtClean="0">
                <a:solidFill>
                  <a:schemeClr val="bg1"/>
                </a:solidFill>
                <a:latin typeface="Times" pitchFamily="18" charset="0"/>
              </a:rPr>
              <a:t> k </a:t>
            </a:r>
            <a:endParaRPr lang="en-US" dirty="0">
              <a:solidFill>
                <a:schemeClr val="bg1"/>
              </a:solidFill>
              <a:latin typeface="Times" pitchFamily="18" charset="0"/>
            </a:endParaRPr>
          </a:p>
        </p:txBody>
      </p:sp>
      <p:sp>
        <p:nvSpPr>
          <p:cNvPr id="11"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مرحله </a:t>
            </a:r>
            <a:r>
              <a:rPr lang="fa-IR" sz="3200" b="1" dirty="0" smtClean="0">
                <a:latin typeface="Maiandra GD" pitchFamily="34" charset="0"/>
                <a:cs typeface="B Nazanin" pitchFamily="2" charset="-78"/>
              </a:rPr>
              <a:t>3</a:t>
            </a: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 ارزیابی نتایج آزمایش‌ها</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13" name="TextBox 12"/>
          <p:cNvSpPr txBox="1"/>
          <p:nvPr/>
        </p:nvSpPr>
        <p:spPr>
          <a:xfrm>
            <a:off x="1447800" y="3505200"/>
            <a:ext cx="1385316" cy="400110"/>
          </a:xfrm>
          <a:prstGeom prst="rect">
            <a:avLst/>
          </a:prstGeom>
          <a:noFill/>
        </p:spPr>
        <p:txBody>
          <a:bodyPr wrap="none" rtlCol="0">
            <a:spAutoFit/>
          </a:bodyPr>
          <a:lstStyle/>
          <a:p>
            <a:r>
              <a:rPr lang="fa-IR" sz="2000" b="1" dirty="0" smtClean="0">
                <a:solidFill>
                  <a:srgbClr val="C00000"/>
                </a:solidFill>
                <a:cs typeface="B Koodak" pitchFamily="2" charset="-78"/>
              </a:rPr>
              <a:t>31</a:t>
            </a:r>
            <a:r>
              <a:rPr lang="en-US" b="1" dirty="0" smtClean="0">
                <a:solidFill>
                  <a:srgbClr val="C00000"/>
                </a:solidFill>
                <a:latin typeface="Maiandra GD" pitchFamily="34" charset="0"/>
                <a:cs typeface="B Koodak" pitchFamily="2" charset="-78"/>
              </a:rPr>
              <a:t>% Mono</a:t>
            </a:r>
            <a:endParaRPr lang="en-US" b="1" dirty="0">
              <a:solidFill>
                <a:srgbClr val="C00000"/>
              </a:solidFill>
              <a:latin typeface="Maiandra GD" pitchFamily="34" charset="0"/>
              <a:cs typeface="B Koodak" pitchFamily="2" charset="-78"/>
            </a:endParaRPr>
          </a:p>
        </p:txBody>
      </p:sp>
      <p:cxnSp>
        <p:nvCxnSpPr>
          <p:cNvPr id="15" name="Straight Arrow Connector 14"/>
          <p:cNvCxnSpPr/>
          <p:nvPr/>
        </p:nvCxnSpPr>
        <p:spPr>
          <a:xfrm rot="5400000" flipH="1" flipV="1">
            <a:off x="1443998" y="3204202"/>
            <a:ext cx="414306" cy="101901"/>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2133600" y="1143000"/>
            <a:ext cx="1385316" cy="400110"/>
          </a:xfrm>
          <a:prstGeom prst="rect">
            <a:avLst/>
          </a:prstGeom>
          <a:noFill/>
        </p:spPr>
        <p:txBody>
          <a:bodyPr wrap="none" rtlCol="0">
            <a:spAutoFit/>
          </a:bodyPr>
          <a:lstStyle/>
          <a:p>
            <a:r>
              <a:rPr lang="fa-IR" sz="2000" b="1" dirty="0" smtClean="0">
                <a:solidFill>
                  <a:srgbClr val="C00000"/>
                </a:solidFill>
                <a:cs typeface="B Koodak" pitchFamily="2" charset="-78"/>
              </a:rPr>
              <a:t>42</a:t>
            </a:r>
            <a:r>
              <a:rPr lang="en-US" b="1" dirty="0" smtClean="0">
                <a:solidFill>
                  <a:srgbClr val="C00000"/>
                </a:solidFill>
                <a:latin typeface="Maiandra GD" pitchFamily="34" charset="0"/>
                <a:cs typeface="B Koodak" pitchFamily="2" charset="-78"/>
              </a:rPr>
              <a:t>% Mono</a:t>
            </a:r>
            <a:endParaRPr lang="en-US" b="1" dirty="0">
              <a:solidFill>
                <a:srgbClr val="C00000"/>
              </a:solidFill>
              <a:latin typeface="Maiandra GD" pitchFamily="34" charset="0"/>
              <a:cs typeface="B Koodak" pitchFamily="2" charset="-78"/>
            </a:endParaRPr>
          </a:p>
        </p:txBody>
      </p:sp>
      <p:cxnSp>
        <p:nvCxnSpPr>
          <p:cNvPr id="17" name="Straight Arrow Connector 16"/>
          <p:cNvCxnSpPr>
            <a:stCxn id="16" idx="1"/>
          </p:cNvCxnSpPr>
          <p:nvPr/>
        </p:nvCxnSpPr>
        <p:spPr>
          <a:xfrm rot="10800000" flipV="1">
            <a:off x="1828800" y="1343054"/>
            <a:ext cx="304800" cy="180943"/>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28600" y="1066800"/>
          <a:ext cx="8915400" cy="563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Object 6"/>
          <p:cNvGraphicFramePr>
            <a:graphicFrameLocks noChangeAspect="1"/>
          </p:cNvGraphicFramePr>
          <p:nvPr/>
        </p:nvGraphicFramePr>
        <p:xfrm>
          <a:off x="7010400" y="4953000"/>
          <a:ext cx="909736" cy="457200"/>
        </p:xfrm>
        <a:graphic>
          <a:graphicData uri="http://schemas.openxmlformats.org/presentationml/2006/ole">
            <p:oleObj spid="_x0000_s413698" name="Equation" r:id="rId5" imgW="355320" imgH="177480" progId="Equation.3">
              <p:embed/>
            </p:oleObj>
          </a:graphicData>
        </a:graphic>
      </p:graphicFrame>
      <p:graphicFrame>
        <p:nvGraphicFramePr>
          <p:cNvPr id="8" name="Object 10"/>
          <p:cNvGraphicFramePr>
            <a:graphicFrameLocks noChangeAspect="1"/>
          </p:cNvGraphicFramePr>
          <p:nvPr/>
        </p:nvGraphicFramePr>
        <p:xfrm>
          <a:off x="7006770" y="4492170"/>
          <a:ext cx="914393" cy="457200"/>
        </p:xfrm>
        <a:graphic>
          <a:graphicData uri="http://schemas.openxmlformats.org/presentationml/2006/ole">
            <p:oleObj spid="_x0000_s413699" name="Equation" r:id="rId6" imgW="355320" imgH="177480" progId="Equation.3">
              <p:embed/>
            </p:oleObj>
          </a:graphicData>
        </a:graphic>
      </p:graphicFrame>
      <p:sp>
        <p:nvSpPr>
          <p:cNvPr id="9" name="TextBox 8"/>
          <p:cNvSpPr txBox="1"/>
          <p:nvPr/>
        </p:nvSpPr>
        <p:spPr>
          <a:xfrm>
            <a:off x="6477000" y="5410200"/>
            <a:ext cx="1430884" cy="369332"/>
          </a:xfrm>
          <a:prstGeom prst="rect">
            <a:avLst/>
          </a:prstGeom>
          <a:noFill/>
        </p:spPr>
        <p:txBody>
          <a:bodyPr wrap="square" rtlCol="0">
            <a:spAutoFit/>
          </a:bodyPr>
          <a:lstStyle/>
          <a:p>
            <a:pPr algn="r" rtl="1"/>
            <a:r>
              <a:rPr lang="en-US" dirty="0" smtClean="0">
                <a:latin typeface="Times" pitchFamily="18" charset="0"/>
              </a:rPr>
              <a:t>COCOT</a:t>
            </a:r>
            <a:endParaRPr lang="en-US" dirty="0">
              <a:latin typeface="Times" pitchFamily="18" charset="0"/>
            </a:endParaRPr>
          </a:p>
        </p:txBody>
      </p:sp>
      <p:sp>
        <p:nvSpPr>
          <p:cNvPr id="10" name="TextBox 9"/>
          <p:cNvSpPr txBox="1"/>
          <p:nvPr/>
        </p:nvSpPr>
        <p:spPr>
          <a:xfrm>
            <a:off x="6190344" y="4089396"/>
            <a:ext cx="1829557" cy="369332"/>
          </a:xfrm>
          <a:prstGeom prst="rect">
            <a:avLst/>
          </a:prstGeom>
          <a:noFill/>
        </p:spPr>
        <p:txBody>
          <a:bodyPr wrap="square" rtlCol="0">
            <a:spAutoFit/>
          </a:bodyPr>
          <a:lstStyle/>
          <a:p>
            <a:r>
              <a:rPr lang="en-US" dirty="0" smtClean="0">
                <a:latin typeface="Times" pitchFamily="18" charset="0"/>
              </a:rPr>
              <a:t>TAN </a:t>
            </a:r>
            <a:r>
              <a:rPr lang="en-US" dirty="0" smtClean="0">
                <a:latin typeface="Maiandra GD" pitchFamily="34" charset="0"/>
              </a:rPr>
              <a:t>dynamic</a:t>
            </a:r>
            <a:r>
              <a:rPr lang="en-US" dirty="0" smtClean="0">
                <a:latin typeface="Times" pitchFamily="18" charset="0"/>
              </a:rPr>
              <a:t> k </a:t>
            </a:r>
            <a:endParaRPr lang="en-US" dirty="0">
              <a:latin typeface="Times" pitchFamily="18" charset="0"/>
            </a:endParaRPr>
          </a:p>
        </p:txBody>
      </p:sp>
      <p:sp>
        <p:nvSpPr>
          <p:cNvPr id="11"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مرحله </a:t>
            </a:r>
            <a:r>
              <a:rPr lang="fa-IR" sz="3200" b="1" dirty="0" smtClean="0">
                <a:latin typeface="Maiandra GD" pitchFamily="34" charset="0"/>
                <a:cs typeface="B Nazanin" pitchFamily="2" charset="-78"/>
              </a:rPr>
              <a:t>3</a:t>
            </a: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 ارزیابی نتایج آزمایش‌ها</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066800"/>
            <a:ext cx="8382000" cy="5467651"/>
          </a:xfrm>
        </p:spPr>
        <p:txBody>
          <a:bodyPr>
            <a:scene3d>
              <a:camera prst="orthographicFront"/>
              <a:lightRig rig="threePt" dir="t"/>
            </a:scene3d>
            <a:sp3d extrusionH="57150">
              <a:bevelT w="38100" h="38100"/>
            </a:sp3d>
          </a:bodyPr>
          <a:lstStyle/>
          <a:p>
            <a:pPr algn="r" rtl="1">
              <a:lnSpc>
                <a:spcPct val="150000"/>
              </a:lnSpc>
            </a:pPr>
            <a:r>
              <a:rPr lang="fa-IR" sz="2400" b="1" dirty="0" smtClean="0">
                <a:solidFill>
                  <a:schemeClr val="tx2">
                    <a:lumMod val="50000"/>
                  </a:schemeClr>
                </a:solidFill>
                <a:latin typeface="XB Zar" pitchFamily="2" charset="-78"/>
                <a:cs typeface="XB Zar" pitchFamily="2" charset="-78"/>
              </a:rPr>
              <a:t>مقدمه</a:t>
            </a:r>
          </a:p>
          <a:p>
            <a:pPr algn="r" rtl="1">
              <a:lnSpc>
                <a:spcPct val="150000"/>
              </a:lnSpc>
            </a:pPr>
            <a:r>
              <a:rPr lang="fa-IR" sz="2400" b="1" dirty="0" smtClean="0">
                <a:solidFill>
                  <a:schemeClr val="tx2">
                    <a:lumMod val="50000"/>
                  </a:schemeClr>
                </a:solidFill>
                <a:latin typeface="XB Zar" pitchFamily="2" charset="-78"/>
                <a:cs typeface="XB Zar" pitchFamily="2" charset="-78"/>
              </a:rPr>
              <a:t>ساخت پیکره تطبیقی فارسی-انگلیسی</a:t>
            </a:r>
          </a:p>
          <a:p>
            <a:pPr algn="r" rtl="1">
              <a:lnSpc>
                <a:spcPct val="150000"/>
              </a:lnSpc>
            </a:pPr>
            <a:r>
              <a:rPr lang="fa-IR" sz="2400" b="1" dirty="0" smtClean="0">
                <a:solidFill>
                  <a:schemeClr val="tx2">
                    <a:lumMod val="50000"/>
                  </a:schemeClr>
                </a:solidFill>
                <a:latin typeface="XB Zar" pitchFamily="2" charset="-78"/>
                <a:cs typeface="XB Zar" pitchFamily="2" charset="-78"/>
              </a:rPr>
              <a:t>بازیابی اطلاعات بین زبانی با استفاده از پیکره‌های تطبیقی</a:t>
            </a:r>
            <a:endParaRPr lang="en-US" sz="2400" b="1" dirty="0" smtClean="0">
              <a:solidFill>
                <a:schemeClr val="tx2">
                  <a:lumMod val="50000"/>
                </a:schemeClr>
              </a:solidFill>
              <a:latin typeface="XB Zar" pitchFamily="2" charset="-78"/>
              <a:cs typeface="XB Zar" pitchFamily="2" charset="-78"/>
            </a:endParaRPr>
          </a:p>
          <a:p>
            <a:pPr algn="r" rtl="1">
              <a:lnSpc>
                <a:spcPct val="150000"/>
              </a:lnSpc>
            </a:pPr>
            <a:endParaRPr lang="en-US"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مدل شبکه وابستگی اصطلاحات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بررسی صحّت ترجمه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استخراج ترجمه عبارات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استفاده از واژه‌نامه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گسترش پرس‌وجو</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en-US" sz="700" b="1" dirty="0" smtClean="0">
              <a:solidFill>
                <a:schemeClr val="tx2">
                  <a:lumMod val="50000"/>
                </a:schemeClr>
              </a:solidFill>
              <a:latin typeface="XB Zar" pitchFamily="2" charset="-78"/>
              <a:cs typeface="XB Zar" pitchFamily="2" charset="-78"/>
            </a:endParaRPr>
          </a:p>
          <a:p>
            <a:pPr lvl="1" algn="r" rtl="1">
              <a:lnSpc>
                <a:spcPct val="100000"/>
              </a:lnSpc>
            </a:pPr>
            <a:endParaRPr lang="fa-IR" sz="200" b="1" dirty="0" smtClean="0">
              <a:solidFill>
                <a:schemeClr val="tx2">
                  <a:lumMod val="50000"/>
                </a:schemeClr>
              </a:solidFill>
              <a:latin typeface="XB Zar" pitchFamily="2" charset="-78"/>
              <a:cs typeface="XB Zar" pitchFamily="2" charset="-78"/>
            </a:endParaRPr>
          </a:p>
          <a:p>
            <a:pPr algn="r" rtl="1">
              <a:lnSpc>
                <a:spcPct val="100000"/>
              </a:lnSpc>
            </a:pPr>
            <a:r>
              <a:rPr lang="fa-IR" sz="2400" b="1" dirty="0" smtClean="0">
                <a:solidFill>
                  <a:schemeClr val="tx2">
                    <a:lumMod val="50000"/>
                  </a:schemeClr>
                </a:solidFill>
                <a:latin typeface="XB Zar" pitchFamily="2" charset="-78"/>
                <a:cs typeface="XB Zar" pitchFamily="2" charset="-78"/>
              </a:rPr>
              <a:t>استفاده از پیکره ‌‌</a:t>
            </a:r>
            <a:r>
              <a:rPr lang="en-US" sz="2400" b="1" dirty="0" smtClean="0">
                <a:solidFill>
                  <a:schemeClr val="tx2">
                    <a:lumMod val="50000"/>
                  </a:schemeClr>
                </a:solidFill>
                <a:latin typeface="XB Zar" pitchFamily="2" charset="-78"/>
                <a:cs typeface="XB Zar" pitchFamily="2" charset="-78"/>
              </a:rPr>
              <a:t>INFILE</a:t>
            </a:r>
          </a:p>
          <a:p>
            <a:pPr algn="r" rtl="1">
              <a:lnSpc>
                <a:spcPct val="150000"/>
              </a:lnSpc>
            </a:pPr>
            <a:endParaRPr lang="en-US" sz="2000" b="1" dirty="0">
              <a:solidFill>
                <a:schemeClr val="tx2">
                  <a:lumMod val="50000"/>
                </a:schemeClr>
              </a:solidFill>
              <a:latin typeface="XB Zar" pitchFamily="2" charset="-78"/>
              <a:cs typeface="XB Zar" pitchFamily="2" charset="-78"/>
            </a:endParaRPr>
          </a:p>
        </p:txBody>
      </p:sp>
      <p:sp>
        <p:nvSpPr>
          <p:cNvPr id="8" name="Title 3"/>
          <p:cNvSpPr txBox="1">
            <a:spLocks/>
          </p:cNvSpPr>
          <p:nvPr/>
        </p:nvSpPr>
        <p:spPr>
          <a:xfrm>
            <a:off x="533400" y="152400"/>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فهرست مطالب</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4" name="Rectangle 3"/>
          <p:cNvSpPr/>
          <p:nvPr/>
        </p:nvSpPr>
        <p:spPr bwMode="auto">
          <a:xfrm>
            <a:off x="0" y="3962400"/>
            <a:ext cx="9144000" cy="27432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bwMode="auto">
          <a:xfrm>
            <a:off x="3599544" y="2398488"/>
            <a:ext cx="2103120" cy="210312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z</a:t>
            </a:r>
          </a:p>
        </p:txBody>
      </p:sp>
      <p:sp>
        <p:nvSpPr>
          <p:cNvPr id="53" name="Oval 52"/>
          <p:cNvSpPr/>
          <p:nvPr/>
        </p:nvSpPr>
        <p:spPr bwMode="auto">
          <a:xfrm>
            <a:off x="1295400" y="3276600"/>
            <a:ext cx="2103120" cy="210312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2" name="Oval 51"/>
          <p:cNvSpPr/>
          <p:nvPr/>
        </p:nvSpPr>
        <p:spPr bwMode="auto">
          <a:xfrm>
            <a:off x="3962400" y="4572000"/>
            <a:ext cx="2103120" cy="210312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1" name="Oval 50"/>
          <p:cNvSpPr/>
          <p:nvPr/>
        </p:nvSpPr>
        <p:spPr bwMode="auto">
          <a:xfrm>
            <a:off x="5181600" y="4114800"/>
            <a:ext cx="2103120" cy="210312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0" name="Oval 49"/>
          <p:cNvSpPr/>
          <p:nvPr/>
        </p:nvSpPr>
        <p:spPr bwMode="auto">
          <a:xfrm>
            <a:off x="5334000" y="1828800"/>
            <a:ext cx="2103120" cy="210312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 name="Footer Placeholder 2"/>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4"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بررسی صحّت ترجمه</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5" name="Oval 4"/>
          <p:cNvSpPr/>
          <p:nvPr/>
        </p:nvSpPr>
        <p:spPr>
          <a:xfrm>
            <a:off x="8534400" y="49530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533400" y="50292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762000" y="21336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p:cNvSpPr/>
          <p:nvPr/>
        </p:nvSpPr>
        <p:spPr>
          <a:xfrm>
            <a:off x="1447800" y="28956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p:cNvSpPr/>
          <p:nvPr/>
        </p:nvSpPr>
        <p:spPr>
          <a:xfrm>
            <a:off x="7467600" y="44196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p:nvSpPr>
        <p:spPr>
          <a:xfrm>
            <a:off x="8229600" y="24384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bwMode="auto">
          <a:xfrm>
            <a:off x="2068290" y="1041402"/>
            <a:ext cx="5029200" cy="5029200"/>
          </a:xfrm>
          <a:prstGeom prst="ellipse">
            <a:avLst/>
          </a:prstGeom>
          <a:noFill/>
          <a:ln w="12700">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cxnSp>
        <p:nvCxnSpPr>
          <p:cNvPr id="23" name="Straight Arrow Connector 22"/>
          <p:cNvCxnSpPr>
            <a:stCxn id="19" idx="0"/>
            <a:endCxn id="21" idx="0"/>
          </p:cNvCxnSpPr>
          <p:nvPr/>
        </p:nvCxnSpPr>
        <p:spPr>
          <a:xfrm rot="16200000" flipV="1">
            <a:off x="3490326" y="2133966"/>
            <a:ext cx="2235198" cy="50070"/>
          </a:xfrm>
          <a:prstGeom prst="straightConnector1">
            <a:avLst/>
          </a:prstGeom>
          <a:ln>
            <a:prstDash val="sysDash"/>
            <a:tailEnd type="arrow"/>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4140198" y="3476172"/>
            <a:ext cx="877356" cy="369332"/>
          </a:xfrm>
          <a:prstGeom prst="rect">
            <a:avLst/>
          </a:prstGeom>
          <a:noFill/>
        </p:spPr>
        <p:txBody>
          <a:bodyPr wrap="none" rtlCol="0">
            <a:spAutoFit/>
          </a:bodyPr>
          <a:lstStyle/>
          <a:p>
            <a:r>
              <a:rPr lang="en-US" b="1" dirty="0" smtClean="0">
                <a:latin typeface="Maiandra GD" pitchFamily="34" charset="0"/>
                <a:cs typeface="Times New Roman" pitchFamily="18" charset="0"/>
              </a:rPr>
              <a:t>Persian</a:t>
            </a:r>
            <a:endParaRPr lang="en-US" b="1" dirty="0">
              <a:latin typeface="Maiandra GD" pitchFamily="34" charset="0"/>
              <a:cs typeface="Times New Roman" pitchFamily="18" charset="0"/>
            </a:endParaRPr>
          </a:p>
        </p:txBody>
      </p:sp>
      <p:sp>
        <p:nvSpPr>
          <p:cNvPr id="30" name="TextBox 29"/>
          <p:cNvSpPr txBox="1"/>
          <p:nvPr/>
        </p:nvSpPr>
        <p:spPr>
          <a:xfrm>
            <a:off x="6172200" y="2971800"/>
            <a:ext cx="598241"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gulf</a:t>
            </a:r>
            <a:endParaRPr lang="en-US" sz="2000" dirty="0">
              <a:solidFill>
                <a:srgbClr val="3D1E4E"/>
              </a:solidFill>
              <a:latin typeface="Maiandra GD" pitchFamily="34" charset="0"/>
              <a:cs typeface="Times New Roman" pitchFamily="18" charset="0"/>
            </a:endParaRPr>
          </a:p>
        </p:txBody>
      </p:sp>
      <p:sp>
        <p:nvSpPr>
          <p:cNvPr id="31" name="TextBox 30"/>
          <p:cNvSpPr txBox="1"/>
          <p:nvPr/>
        </p:nvSpPr>
        <p:spPr>
          <a:xfrm>
            <a:off x="6172200" y="4648200"/>
            <a:ext cx="625492"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Iran</a:t>
            </a:r>
            <a:endParaRPr lang="en-US" sz="2000" dirty="0">
              <a:solidFill>
                <a:srgbClr val="3D1E4E"/>
              </a:solidFill>
              <a:latin typeface="Maiandra GD" pitchFamily="34" charset="0"/>
              <a:cs typeface="Times New Roman" pitchFamily="18" charset="0"/>
            </a:endParaRPr>
          </a:p>
        </p:txBody>
      </p:sp>
      <p:sp>
        <p:nvSpPr>
          <p:cNvPr id="32" name="TextBox 31"/>
          <p:cNvSpPr txBox="1"/>
          <p:nvPr/>
        </p:nvSpPr>
        <p:spPr>
          <a:xfrm>
            <a:off x="4191000" y="5181600"/>
            <a:ext cx="929293"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Tehran</a:t>
            </a:r>
            <a:endParaRPr lang="en-US" sz="2000" dirty="0">
              <a:solidFill>
                <a:srgbClr val="3D1E4E"/>
              </a:solidFill>
              <a:latin typeface="Maiandra GD" pitchFamily="34" charset="0"/>
              <a:cs typeface="Times New Roman" pitchFamily="18" charset="0"/>
            </a:endParaRPr>
          </a:p>
        </p:txBody>
      </p:sp>
      <p:sp>
        <p:nvSpPr>
          <p:cNvPr id="33" name="TextBox 32"/>
          <p:cNvSpPr txBox="1"/>
          <p:nvPr/>
        </p:nvSpPr>
        <p:spPr>
          <a:xfrm>
            <a:off x="2362200" y="3810000"/>
            <a:ext cx="962123" cy="400110"/>
          </a:xfrm>
          <a:prstGeom prst="rect">
            <a:avLst/>
          </a:prstGeom>
          <a:noFill/>
        </p:spPr>
        <p:txBody>
          <a:bodyPr wrap="square" rtlCol="0">
            <a:spAutoFit/>
          </a:bodyPr>
          <a:lstStyle/>
          <a:p>
            <a:r>
              <a:rPr lang="en-US" sz="2000" dirty="0" smtClean="0">
                <a:solidFill>
                  <a:srgbClr val="3D1E4E"/>
                </a:solidFill>
                <a:latin typeface="Maiandra GD" pitchFamily="34" charset="0"/>
                <a:cs typeface="Times New Roman" pitchFamily="18" charset="0"/>
              </a:rPr>
              <a:t>Iranian</a:t>
            </a:r>
            <a:endParaRPr lang="en-US" sz="2000" dirty="0">
              <a:solidFill>
                <a:srgbClr val="3D1E4E"/>
              </a:solidFill>
              <a:latin typeface="Maiandra GD" pitchFamily="34" charset="0"/>
              <a:cs typeface="Times New Roman" pitchFamily="18" charset="0"/>
            </a:endParaRPr>
          </a:p>
        </p:txBody>
      </p:sp>
      <p:sp>
        <p:nvSpPr>
          <p:cNvPr id="37" name="Oval 36"/>
          <p:cNvSpPr/>
          <p:nvPr/>
        </p:nvSpPr>
        <p:spPr>
          <a:xfrm>
            <a:off x="3810000" y="35052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40" name="Straight Arrow Connector 39"/>
          <p:cNvCxnSpPr>
            <a:stCxn id="19" idx="1"/>
            <a:endCxn id="38" idx="1"/>
          </p:cNvCxnSpPr>
          <p:nvPr/>
        </p:nvCxnSpPr>
        <p:spPr>
          <a:xfrm rot="16200000" flipV="1">
            <a:off x="3916611" y="2697411"/>
            <a:ext cx="610290" cy="628434"/>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sp>
        <p:nvSpPr>
          <p:cNvPr id="43" name="Rectangle 42"/>
          <p:cNvSpPr/>
          <p:nvPr/>
        </p:nvSpPr>
        <p:spPr>
          <a:xfrm>
            <a:off x="4953000" y="3733800"/>
            <a:ext cx="580608" cy="369332"/>
          </a:xfrm>
          <a:prstGeom prst="rect">
            <a:avLst/>
          </a:prstGeom>
        </p:spPr>
        <p:txBody>
          <a:bodyPr wrap="none">
            <a:spAutoFit/>
          </a:bodyPr>
          <a:lstStyle/>
          <a:p>
            <a:r>
              <a:rPr lang="fa-IR" dirty="0" smtClean="0">
                <a:solidFill>
                  <a:srgbClr val="304E12"/>
                </a:solidFill>
                <a:cs typeface="B Koodak" pitchFamily="2" charset="-78"/>
              </a:rPr>
              <a:t>عراق</a:t>
            </a:r>
            <a:endParaRPr lang="en-US" dirty="0" smtClean="0">
              <a:solidFill>
                <a:srgbClr val="304E12"/>
              </a:solidFill>
              <a:cs typeface="B Koodak" pitchFamily="2" charset="-78"/>
            </a:endParaRPr>
          </a:p>
        </p:txBody>
      </p:sp>
      <p:sp>
        <p:nvSpPr>
          <p:cNvPr id="45" name="Rectangle 44"/>
          <p:cNvSpPr/>
          <p:nvPr/>
        </p:nvSpPr>
        <p:spPr>
          <a:xfrm>
            <a:off x="5257800" y="3124200"/>
            <a:ext cx="590226" cy="369332"/>
          </a:xfrm>
          <a:prstGeom prst="rect">
            <a:avLst/>
          </a:prstGeom>
        </p:spPr>
        <p:txBody>
          <a:bodyPr wrap="none">
            <a:spAutoFit/>
          </a:bodyPr>
          <a:lstStyle/>
          <a:p>
            <a:r>
              <a:rPr lang="fa-IR" dirty="0" smtClean="0">
                <a:solidFill>
                  <a:srgbClr val="304E12"/>
                </a:solidFill>
                <a:cs typeface="B Koodak" pitchFamily="2" charset="-78"/>
              </a:rPr>
              <a:t>صدام</a:t>
            </a:r>
            <a:endParaRPr lang="en-US" dirty="0" smtClean="0">
              <a:solidFill>
                <a:srgbClr val="304E12"/>
              </a:solidFill>
              <a:cs typeface="B Koodak" pitchFamily="2" charset="-78"/>
            </a:endParaRPr>
          </a:p>
        </p:txBody>
      </p:sp>
      <p:sp>
        <p:nvSpPr>
          <p:cNvPr id="46" name="Rectangle 45"/>
          <p:cNvSpPr/>
          <p:nvPr/>
        </p:nvSpPr>
        <p:spPr>
          <a:xfrm>
            <a:off x="4648200" y="2438400"/>
            <a:ext cx="611065" cy="369332"/>
          </a:xfrm>
          <a:prstGeom prst="rect">
            <a:avLst/>
          </a:prstGeom>
        </p:spPr>
        <p:txBody>
          <a:bodyPr wrap="none">
            <a:spAutoFit/>
          </a:bodyPr>
          <a:lstStyle/>
          <a:p>
            <a:r>
              <a:rPr lang="fa-IR" dirty="0" smtClean="0">
                <a:solidFill>
                  <a:srgbClr val="304E12"/>
                </a:solidFill>
                <a:cs typeface="B Koodak" pitchFamily="2" charset="-78"/>
              </a:rPr>
              <a:t>دولت</a:t>
            </a:r>
            <a:endParaRPr lang="en-US" dirty="0" smtClean="0">
              <a:solidFill>
                <a:srgbClr val="304E12"/>
              </a:solidFill>
              <a:cs typeface="B Koodak" pitchFamily="2" charset="-78"/>
            </a:endParaRPr>
          </a:p>
        </p:txBody>
      </p:sp>
      <p:sp>
        <p:nvSpPr>
          <p:cNvPr id="47" name="Rectangle 46"/>
          <p:cNvSpPr/>
          <p:nvPr/>
        </p:nvSpPr>
        <p:spPr>
          <a:xfrm>
            <a:off x="3581400" y="3733800"/>
            <a:ext cx="708848" cy="369332"/>
          </a:xfrm>
          <a:prstGeom prst="rect">
            <a:avLst/>
          </a:prstGeom>
        </p:spPr>
        <p:txBody>
          <a:bodyPr wrap="none">
            <a:spAutoFit/>
          </a:bodyPr>
          <a:lstStyle/>
          <a:p>
            <a:r>
              <a:rPr lang="fa-IR" dirty="0" smtClean="0">
                <a:solidFill>
                  <a:srgbClr val="304E12"/>
                </a:solidFill>
                <a:cs typeface="B Koodak" pitchFamily="2" charset="-78"/>
              </a:rPr>
              <a:t>آمریکا</a:t>
            </a:r>
            <a:endParaRPr lang="en-US" dirty="0" smtClean="0">
              <a:solidFill>
                <a:srgbClr val="304E12"/>
              </a:solidFill>
              <a:cs typeface="B Koodak" pitchFamily="2" charset="-78"/>
            </a:endParaRPr>
          </a:p>
        </p:txBody>
      </p:sp>
      <p:sp>
        <p:nvSpPr>
          <p:cNvPr id="49" name="Rectangle 48"/>
          <p:cNvSpPr/>
          <p:nvPr/>
        </p:nvSpPr>
        <p:spPr>
          <a:xfrm>
            <a:off x="7010400" y="2743200"/>
            <a:ext cx="572593" cy="369332"/>
          </a:xfrm>
          <a:prstGeom prst="rect">
            <a:avLst/>
          </a:prstGeom>
        </p:spPr>
        <p:txBody>
          <a:bodyPr wrap="none">
            <a:spAutoFit/>
          </a:bodyPr>
          <a:lstStyle/>
          <a:p>
            <a:r>
              <a:rPr lang="fa-IR" dirty="0" smtClean="0">
                <a:solidFill>
                  <a:srgbClr val="304E12"/>
                </a:solidFill>
                <a:cs typeface="B Koodak" pitchFamily="2" charset="-78"/>
              </a:rPr>
              <a:t>خلیج</a:t>
            </a:r>
            <a:endParaRPr lang="en-US" dirty="0" smtClean="0">
              <a:solidFill>
                <a:srgbClr val="304E12"/>
              </a:solidFill>
              <a:cs typeface="B Koodak" pitchFamily="2" charset="-78"/>
            </a:endParaRPr>
          </a:p>
        </p:txBody>
      </p:sp>
      <p:cxnSp>
        <p:nvCxnSpPr>
          <p:cNvPr id="55" name="Straight Connector 54"/>
          <p:cNvCxnSpPr>
            <a:stCxn id="35" idx="3"/>
            <a:endCxn id="19" idx="0"/>
          </p:cNvCxnSpPr>
          <p:nvPr/>
        </p:nvCxnSpPr>
        <p:spPr>
          <a:xfrm rot="5400000">
            <a:off x="4554583" y="3044839"/>
            <a:ext cx="310139" cy="153383"/>
          </a:xfrm>
          <a:prstGeom prst="line">
            <a:avLst/>
          </a:prstGeom>
        </p:spPr>
        <p:style>
          <a:lnRef idx="2">
            <a:schemeClr val="accent4"/>
          </a:lnRef>
          <a:fillRef idx="0">
            <a:schemeClr val="accent4"/>
          </a:fillRef>
          <a:effectRef idx="1">
            <a:schemeClr val="accent4"/>
          </a:effectRef>
          <a:fontRef idx="minor">
            <a:schemeClr val="tx1"/>
          </a:fontRef>
        </p:style>
      </p:cxnSp>
      <p:cxnSp>
        <p:nvCxnSpPr>
          <p:cNvPr id="57" name="Straight Connector 56"/>
          <p:cNvCxnSpPr>
            <a:stCxn id="34" idx="2"/>
            <a:endCxn id="19" idx="7"/>
          </p:cNvCxnSpPr>
          <p:nvPr/>
        </p:nvCxnSpPr>
        <p:spPr>
          <a:xfrm rot="10800000" flipV="1">
            <a:off x="4729948" y="3032759"/>
            <a:ext cx="604053" cy="284013"/>
          </a:xfrm>
          <a:prstGeom prst="line">
            <a:avLst/>
          </a:prstGeom>
        </p:spPr>
        <p:style>
          <a:lnRef idx="1">
            <a:schemeClr val="accent4"/>
          </a:lnRef>
          <a:fillRef idx="0">
            <a:schemeClr val="accent4"/>
          </a:fillRef>
          <a:effectRef idx="0">
            <a:schemeClr val="accent4"/>
          </a:effectRef>
          <a:fontRef idx="minor">
            <a:schemeClr val="tx1"/>
          </a:fontRef>
        </p:style>
      </p:cxnSp>
      <p:cxnSp>
        <p:nvCxnSpPr>
          <p:cNvPr id="59" name="Straight Connector 58"/>
          <p:cNvCxnSpPr>
            <a:stCxn id="37" idx="6"/>
          </p:cNvCxnSpPr>
          <p:nvPr/>
        </p:nvCxnSpPr>
        <p:spPr>
          <a:xfrm flipV="1">
            <a:off x="4084320" y="3429004"/>
            <a:ext cx="411480" cy="213356"/>
          </a:xfrm>
          <a:prstGeom prst="line">
            <a:avLst/>
          </a:prstGeom>
        </p:spPr>
        <p:style>
          <a:lnRef idx="1">
            <a:schemeClr val="accent4"/>
          </a:lnRef>
          <a:fillRef idx="0">
            <a:schemeClr val="accent4"/>
          </a:fillRef>
          <a:effectRef idx="0">
            <a:schemeClr val="accent4"/>
          </a:effectRef>
          <a:fontRef idx="minor">
            <a:schemeClr val="tx1"/>
          </a:fontRef>
        </p:style>
      </p:cxnSp>
      <p:cxnSp>
        <p:nvCxnSpPr>
          <p:cNvPr id="61" name="Straight Connector 60"/>
          <p:cNvCxnSpPr>
            <a:stCxn id="36" idx="1"/>
            <a:endCxn id="19" idx="6"/>
          </p:cNvCxnSpPr>
          <p:nvPr/>
        </p:nvCxnSpPr>
        <p:spPr>
          <a:xfrm rot="16200000" flipV="1">
            <a:off x="4930141" y="3253740"/>
            <a:ext cx="131613" cy="451653"/>
          </a:xfrm>
          <a:prstGeom prst="line">
            <a:avLst/>
          </a:prstGeom>
        </p:spPr>
        <p:style>
          <a:lnRef idx="2">
            <a:schemeClr val="accent4"/>
          </a:lnRef>
          <a:fillRef idx="0">
            <a:schemeClr val="accent4"/>
          </a:fillRef>
          <a:effectRef idx="1">
            <a:schemeClr val="accent4"/>
          </a:effectRef>
          <a:fontRef idx="minor">
            <a:schemeClr val="tx1"/>
          </a:fontRef>
        </p:style>
      </p:cxnSp>
      <p:sp>
        <p:nvSpPr>
          <p:cNvPr id="72" name="Rectangle 71"/>
          <p:cNvSpPr/>
          <p:nvPr/>
        </p:nvSpPr>
        <p:spPr>
          <a:xfrm>
            <a:off x="5838372" y="1886856"/>
            <a:ext cx="803425" cy="369332"/>
          </a:xfrm>
          <a:prstGeom prst="rect">
            <a:avLst/>
          </a:prstGeom>
        </p:spPr>
        <p:txBody>
          <a:bodyPr wrap="none">
            <a:spAutoFit/>
          </a:bodyPr>
          <a:lstStyle/>
          <a:p>
            <a:r>
              <a:rPr lang="fa-IR" dirty="0" smtClean="0">
                <a:solidFill>
                  <a:srgbClr val="304E12"/>
                </a:solidFill>
                <a:cs typeface="B Koodak" pitchFamily="2" charset="-78"/>
              </a:rPr>
              <a:t>بازرسان</a:t>
            </a:r>
            <a:endParaRPr lang="en-US" dirty="0" smtClean="0">
              <a:solidFill>
                <a:srgbClr val="304E12"/>
              </a:solidFill>
              <a:cs typeface="B Koodak" pitchFamily="2" charset="-78"/>
            </a:endParaRPr>
          </a:p>
        </p:txBody>
      </p:sp>
      <p:cxnSp>
        <p:nvCxnSpPr>
          <p:cNvPr id="74" name="Straight Connector 73"/>
          <p:cNvCxnSpPr>
            <a:stCxn id="18" idx="2"/>
            <a:endCxn id="34" idx="6"/>
          </p:cNvCxnSpPr>
          <p:nvPr/>
        </p:nvCxnSpPr>
        <p:spPr>
          <a:xfrm rot="10800000" flipV="1">
            <a:off x="5608320" y="2880360"/>
            <a:ext cx="716280" cy="152400"/>
          </a:xfrm>
          <a:prstGeom prst="line">
            <a:avLst/>
          </a:prstGeom>
        </p:spPr>
        <p:style>
          <a:lnRef idx="3">
            <a:schemeClr val="accent4"/>
          </a:lnRef>
          <a:fillRef idx="0">
            <a:schemeClr val="accent4"/>
          </a:fillRef>
          <a:effectRef idx="2">
            <a:schemeClr val="accent4"/>
          </a:effectRef>
          <a:fontRef idx="minor">
            <a:schemeClr val="tx1"/>
          </a:fontRef>
        </p:style>
      </p:cxnSp>
      <p:cxnSp>
        <p:nvCxnSpPr>
          <p:cNvPr id="76" name="Straight Connector 75"/>
          <p:cNvCxnSpPr>
            <a:stCxn id="18" idx="0"/>
            <a:endCxn id="71" idx="4"/>
          </p:cNvCxnSpPr>
          <p:nvPr/>
        </p:nvCxnSpPr>
        <p:spPr>
          <a:xfrm rot="5400000" flipH="1" flipV="1">
            <a:off x="6332220" y="2613660"/>
            <a:ext cx="259080" cy="0"/>
          </a:xfrm>
          <a:prstGeom prst="line">
            <a:avLst/>
          </a:prstGeom>
          <a:ln w="57150"/>
        </p:spPr>
        <p:style>
          <a:lnRef idx="3">
            <a:schemeClr val="accent4"/>
          </a:lnRef>
          <a:fillRef idx="0">
            <a:schemeClr val="accent4"/>
          </a:fillRef>
          <a:effectRef idx="2">
            <a:schemeClr val="accent4"/>
          </a:effectRef>
          <a:fontRef idx="minor">
            <a:schemeClr val="tx1"/>
          </a:fontRef>
        </p:style>
      </p:cxnSp>
      <p:cxnSp>
        <p:nvCxnSpPr>
          <p:cNvPr id="78" name="Straight Connector 77"/>
          <p:cNvCxnSpPr>
            <a:stCxn id="18" idx="7"/>
            <a:endCxn id="48" idx="2"/>
          </p:cNvCxnSpPr>
          <p:nvPr/>
        </p:nvCxnSpPr>
        <p:spPr>
          <a:xfrm rot="5400000" flipH="1" flipV="1">
            <a:off x="6756867" y="2453641"/>
            <a:ext cx="131613" cy="527853"/>
          </a:xfrm>
          <a:prstGeom prst="line">
            <a:avLst/>
          </a:prstGeom>
          <a:ln w="88900"/>
        </p:spPr>
        <p:style>
          <a:lnRef idx="3">
            <a:schemeClr val="accent4"/>
          </a:lnRef>
          <a:fillRef idx="0">
            <a:schemeClr val="accent4"/>
          </a:fillRef>
          <a:effectRef idx="2">
            <a:schemeClr val="accent4"/>
          </a:effectRef>
          <a:fontRef idx="minor">
            <a:schemeClr val="tx1"/>
          </a:fontRef>
        </p:style>
      </p:cxnSp>
      <p:sp>
        <p:nvSpPr>
          <p:cNvPr id="85" name="Rectangle 84"/>
          <p:cNvSpPr/>
          <p:nvPr/>
        </p:nvSpPr>
        <p:spPr>
          <a:xfrm>
            <a:off x="5181600" y="4724400"/>
            <a:ext cx="583814" cy="369332"/>
          </a:xfrm>
          <a:prstGeom prst="rect">
            <a:avLst/>
          </a:prstGeom>
        </p:spPr>
        <p:txBody>
          <a:bodyPr wrap="none">
            <a:spAutoFit/>
          </a:bodyPr>
          <a:lstStyle/>
          <a:p>
            <a:r>
              <a:rPr lang="fa-IR" dirty="0" smtClean="0">
                <a:solidFill>
                  <a:srgbClr val="304E12"/>
                </a:solidFill>
                <a:cs typeface="B Koodak" pitchFamily="2" charset="-78"/>
              </a:rPr>
              <a:t>ایران</a:t>
            </a:r>
            <a:endParaRPr lang="en-US" dirty="0" smtClean="0">
              <a:solidFill>
                <a:srgbClr val="304E12"/>
              </a:solidFill>
              <a:cs typeface="B Koodak" pitchFamily="2" charset="-78"/>
            </a:endParaRPr>
          </a:p>
        </p:txBody>
      </p:sp>
      <p:sp>
        <p:nvSpPr>
          <p:cNvPr id="86" name="Rectangle 85"/>
          <p:cNvSpPr/>
          <p:nvPr/>
        </p:nvSpPr>
        <p:spPr>
          <a:xfrm>
            <a:off x="5486400" y="5791200"/>
            <a:ext cx="635110" cy="369332"/>
          </a:xfrm>
          <a:prstGeom prst="rect">
            <a:avLst/>
          </a:prstGeom>
        </p:spPr>
        <p:txBody>
          <a:bodyPr wrap="none">
            <a:spAutoFit/>
          </a:bodyPr>
          <a:lstStyle/>
          <a:p>
            <a:r>
              <a:rPr lang="fa-IR" dirty="0" smtClean="0">
                <a:solidFill>
                  <a:srgbClr val="304E12"/>
                </a:solidFill>
                <a:cs typeface="B Koodak" pitchFamily="2" charset="-78"/>
              </a:rPr>
              <a:t>تهران</a:t>
            </a:r>
            <a:endParaRPr lang="en-US" dirty="0" smtClean="0">
              <a:solidFill>
                <a:srgbClr val="304E12"/>
              </a:solidFill>
              <a:cs typeface="B Koodak" pitchFamily="2" charset="-78"/>
            </a:endParaRPr>
          </a:p>
        </p:txBody>
      </p:sp>
      <p:sp>
        <p:nvSpPr>
          <p:cNvPr id="87" name="Rectangle 86"/>
          <p:cNvSpPr/>
          <p:nvPr/>
        </p:nvSpPr>
        <p:spPr>
          <a:xfrm>
            <a:off x="2209800" y="4953000"/>
            <a:ext cx="583814" cy="369332"/>
          </a:xfrm>
          <a:prstGeom prst="rect">
            <a:avLst/>
          </a:prstGeom>
        </p:spPr>
        <p:txBody>
          <a:bodyPr wrap="none">
            <a:spAutoFit/>
          </a:bodyPr>
          <a:lstStyle/>
          <a:p>
            <a:r>
              <a:rPr lang="fa-IR" dirty="0" smtClean="0">
                <a:solidFill>
                  <a:srgbClr val="304E12"/>
                </a:solidFill>
                <a:cs typeface="B Koodak" pitchFamily="2" charset="-78"/>
              </a:rPr>
              <a:t>ایران</a:t>
            </a:r>
            <a:endParaRPr lang="en-US" dirty="0" smtClean="0">
              <a:solidFill>
                <a:srgbClr val="304E12"/>
              </a:solidFill>
              <a:cs typeface="B Koodak" pitchFamily="2" charset="-78"/>
            </a:endParaRPr>
          </a:p>
        </p:txBody>
      </p:sp>
      <p:sp>
        <p:nvSpPr>
          <p:cNvPr id="88" name="Rectangle 87"/>
          <p:cNvSpPr/>
          <p:nvPr/>
        </p:nvSpPr>
        <p:spPr>
          <a:xfrm>
            <a:off x="1524000" y="3505200"/>
            <a:ext cx="635110" cy="369332"/>
          </a:xfrm>
          <a:prstGeom prst="rect">
            <a:avLst/>
          </a:prstGeom>
        </p:spPr>
        <p:txBody>
          <a:bodyPr wrap="none">
            <a:spAutoFit/>
          </a:bodyPr>
          <a:lstStyle/>
          <a:p>
            <a:r>
              <a:rPr lang="fa-IR" dirty="0" smtClean="0">
                <a:solidFill>
                  <a:srgbClr val="304E12"/>
                </a:solidFill>
                <a:cs typeface="B Koodak" pitchFamily="2" charset="-78"/>
              </a:rPr>
              <a:t>تهران</a:t>
            </a:r>
            <a:endParaRPr lang="en-US" dirty="0" smtClean="0">
              <a:solidFill>
                <a:srgbClr val="304E12"/>
              </a:solidFill>
              <a:cs typeface="B Koodak" pitchFamily="2" charset="-78"/>
            </a:endParaRPr>
          </a:p>
        </p:txBody>
      </p:sp>
      <p:sp>
        <p:nvSpPr>
          <p:cNvPr id="89" name="Rectangle 88"/>
          <p:cNvSpPr/>
          <p:nvPr/>
        </p:nvSpPr>
        <p:spPr>
          <a:xfrm>
            <a:off x="1295400" y="4800600"/>
            <a:ext cx="665567" cy="369332"/>
          </a:xfrm>
          <a:prstGeom prst="rect">
            <a:avLst/>
          </a:prstGeom>
        </p:spPr>
        <p:txBody>
          <a:bodyPr wrap="none">
            <a:spAutoFit/>
          </a:bodyPr>
          <a:lstStyle/>
          <a:p>
            <a:r>
              <a:rPr lang="fa-IR" dirty="0" smtClean="0">
                <a:solidFill>
                  <a:srgbClr val="304E12"/>
                </a:solidFill>
                <a:cs typeface="B Koodak" pitchFamily="2" charset="-78"/>
              </a:rPr>
              <a:t>خاتمی</a:t>
            </a:r>
            <a:endParaRPr lang="en-US" dirty="0" smtClean="0">
              <a:solidFill>
                <a:srgbClr val="304E12"/>
              </a:solidFill>
              <a:cs typeface="B Koodak" pitchFamily="2" charset="-78"/>
            </a:endParaRPr>
          </a:p>
        </p:txBody>
      </p:sp>
      <p:cxnSp>
        <p:nvCxnSpPr>
          <p:cNvPr id="91" name="Straight Connector 90"/>
          <p:cNvCxnSpPr>
            <a:endCxn id="80" idx="6"/>
          </p:cNvCxnSpPr>
          <p:nvPr/>
        </p:nvCxnSpPr>
        <p:spPr>
          <a:xfrm rot="10800000" flipV="1">
            <a:off x="5684520" y="5105400"/>
            <a:ext cx="487680" cy="6096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95" name="Straight Connector 94"/>
          <p:cNvCxnSpPr>
            <a:stCxn id="20" idx="3"/>
            <a:endCxn id="81" idx="7"/>
          </p:cNvCxnSpPr>
          <p:nvPr/>
        </p:nvCxnSpPr>
        <p:spPr>
          <a:xfrm rot="5400000">
            <a:off x="5872947" y="5187147"/>
            <a:ext cx="339426" cy="3394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98" name="Straight Connector 97"/>
          <p:cNvCxnSpPr>
            <a:stCxn id="7" idx="6"/>
            <a:endCxn id="81" idx="2"/>
          </p:cNvCxnSpPr>
          <p:nvPr/>
        </p:nvCxnSpPr>
        <p:spPr>
          <a:xfrm flipV="1">
            <a:off x="5151120" y="5623560"/>
            <a:ext cx="487680" cy="7620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02" name="Straight Connector 101"/>
          <p:cNvCxnSpPr>
            <a:stCxn id="80" idx="3"/>
            <a:endCxn id="7" idx="7"/>
          </p:cNvCxnSpPr>
          <p:nvPr/>
        </p:nvCxnSpPr>
        <p:spPr>
          <a:xfrm rot="5400000">
            <a:off x="5110947" y="5263347"/>
            <a:ext cx="339426" cy="3394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09" name="Straight Connector 108"/>
          <p:cNvCxnSpPr>
            <a:stCxn id="15" idx="5"/>
            <a:endCxn id="84" idx="1"/>
          </p:cNvCxnSpPr>
          <p:nvPr/>
        </p:nvCxnSpPr>
        <p:spPr>
          <a:xfrm rot="16200000" flipH="1">
            <a:off x="2367747" y="4577547"/>
            <a:ext cx="491826" cy="1870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13" name="Straight Connector 112"/>
          <p:cNvCxnSpPr>
            <a:stCxn id="15" idx="3"/>
            <a:endCxn id="83" idx="7"/>
          </p:cNvCxnSpPr>
          <p:nvPr/>
        </p:nvCxnSpPr>
        <p:spPr>
          <a:xfrm rot="5400000">
            <a:off x="2052062" y="4370720"/>
            <a:ext cx="219684" cy="328538"/>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16" name="Straight Connector 115"/>
          <p:cNvCxnSpPr>
            <a:stCxn id="15" idx="1"/>
            <a:endCxn id="82" idx="6"/>
          </p:cNvCxnSpPr>
          <p:nvPr/>
        </p:nvCxnSpPr>
        <p:spPr>
          <a:xfrm rot="16200000" flipV="1">
            <a:off x="1996441" y="3901440"/>
            <a:ext cx="207813" cy="451653"/>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18" name="Oval 17"/>
          <p:cNvSpPr/>
          <p:nvPr/>
        </p:nvSpPr>
        <p:spPr>
          <a:xfrm>
            <a:off x="6324600" y="27432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Oval 47"/>
          <p:cNvSpPr/>
          <p:nvPr/>
        </p:nvSpPr>
        <p:spPr>
          <a:xfrm>
            <a:off x="7086600" y="2514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1" name="Oval 70"/>
          <p:cNvSpPr/>
          <p:nvPr/>
        </p:nvSpPr>
        <p:spPr>
          <a:xfrm>
            <a:off x="6324600" y="22098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 name="Oval 19"/>
          <p:cNvSpPr/>
          <p:nvPr/>
        </p:nvSpPr>
        <p:spPr>
          <a:xfrm>
            <a:off x="6172200" y="49530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Oval 80"/>
          <p:cNvSpPr/>
          <p:nvPr/>
        </p:nvSpPr>
        <p:spPr>
          <a:xfrm>
            <a:off x="5638800" y="54864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0" name="Oval 79"/>
          <p:cNvSpPr/>
          <p:nvPr/>
        </p:nvSpPr>
        <p:spPr>
          <a:xfrm>
            <a:off x="5410200" y="50292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Oval 6"/>
          <p:cNvSpPr/>
          <p:nvPr/>
        </p:nvSpPr>
        <p:spPr>
          <a:xfrm>
            <a:off x="4876800" y="55626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Oval 83"/>
          <p:cNvSpPr/>
          <p:nvPr/>
        </p:nvSpPr>
        <p:spPr>
          <a:xfrm>
            <a:off x="2667000" y="48768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2" name="Oval 81"/>
          <p:cNvSpPr/>
          <p:nvPr/>
        </p:nvSpPr>
        <p:spPr>
          <a:xfrm>
            <a:off x="1600200" y="38862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3" name="Oval 82"/>
          <p:cNvSpPr/>
          <p:nvPr/>
        </p:nvSpPr>
        <p:spPr>
          <a:xfrm>
            <a:off x="1763488" y="4604658"/>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Oval 14"/>
          <p:cNvSpPr/>
          <p:nvPr/>
        </p:nvSpPr>
        <p:spPr>
          <a:xfrm>
            <a:off x="2286000" y="41910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Oval 35"/>
          <p:cNvSpPr/>
          <p:nvPr/>
        </p:nvSpPr>
        <p:spPr>
          <a:xfrm>
            <a:off x="5181600" y="35052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4" name="Oval 33"/>
          <p:cNvSpPr/>
          <p:nvPr/>
        </p:nvSpPr>
        <p:spPr>
          <a:xfrm>
            <a:off x="5334000" y="2895600"/>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5" name="Oval 34"/>
          <p:cNvSpPr/>
          <p:nvPr/>
        </p:nvSpPr>
        <p:spPr>
          <a:xfrm>
            <a:off x="4746170" y="2732314"/>
            <a:ext cx="274320" cy="274320"/>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Oval 18"/>
          <p:cNvSpPr/>
          <p:nvPr/>
        </p:nvSpPr>
        <p:spPr>
          <a:xfrm>
            <a:off x="4495800" y="3276600"/>
            <a:ext cx="274320" cy="2743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1000"/>
                                        <p:tgtEl>
                                          <p:spTgt spid="21"/>
                                        </p:tgtEl>
                                      </p:cBhvr>
                                    </p:animEffect>
                                  </p:childTnLst>
                                </p:cTn>
                              </p:par>
                              <p:par>
                                <p:cTn id="11" presetID="1" presetClass="emph" presetSubtype="2" fill="hold" nodeType="withEffect">
                                  <p:stCondLst>
                                    <p:cond delay="0"/>
                                  </p:stCondLst>
                                  <p:childTnLst>
                                    <p:animClr clrSpc="rgb">
                                      <p:cBhvr>
                                        <p:cTn id="12" dur="1000" fill="hold"/>
                                        <p:tgtEl>
                                          <p:spTgt spid="19"/>
                                        </p:tgtEl>
                                        <p:attrNameLst>
                                          <p:attrName>fillcolor</p:attrName>
                                        </p:attrNameLst>
                                      </p:cBhvr>
                                      <p:to>
                                        <a:srgbClr val="A061C3"/>
                                      </p:to>
                                    </p:animClr>
                                    <p:set>
                                      <p:cBhvr>
                                        <p:cTn id="13" dur="1000" fill="hold"/>
                                        <p:tgtEl>
                                          <p:spTgt spid="19"/>
                                        </p:tgtEl>
                                        <p:attrNameLst>
                                          <p:attrName>fill.type</p:attrName>
                                        </p:attrNameLst>
                                      </p:cBhvr>
                                      <p:to>
                                        <p:strVal val="solid"/>
                                      </p:to>
                                    </p:set>
                                    <p:set>
                                      <p:cBhvr>
                                        <p:cTn id="14" dur="1000" fill="hold"/>
                                        <p:tgtEl>
                                          <p:spTgt spid="19"/>
                                        </p:tgtEl>
                                        <p:attrNameLst>
                                          <p:attrName>fill.on</p:attrName>
                                        </p:attrNameLst>
                                      </p:cBhvr>
                                      <p:to>
                                        <p:strVal val="true"/>
                                      </p:to>
                                    </p:set>
                                  </p:childTnLst>
                                </p:cTn>
                              </p:par>
                              <p:par>
                                <p:cTn id="15" presetID="1" presetClass="emph" presetSubtype="2" fill="hold" nodeType="withEffect">
                                  <p:stCondLst>
                                    <p:cond delay="0"/>
                                  </p:stCondLst>
                                  <p:childTnLst>
                                    <p:animClr clrSpc="rgb">
                                      <p:cBhvr>
                                        <p:cTn id="16" dur="1000" fill="hold"/>
                                        <p:tgtEl>
                                          <p:spTgt spid="15"/>
                                        </p:tgtEl>
                                        <p:attrNameLst>
                                          <p:attrName>fillcolor</p:attrName>
                                        </p:attrNameLst>
                                      </p:cBhvr>
                                      <p:to>
                                        <a:srgbClr val="A061C3"/>
                                      </p:to>
                                    </p:animClr>
                                    <p:set>
                                      <p:cBhvr>
                                        <p:cTn id="17" dur="1000" fill="hold"/>
                                        <p:tgtEl>
                                          <p:spTgt spid="15"/>
                                        </p:tgtEl>
                                        <p:attrNameLst>
                                          <p:attrName>fill.type</p:attrName>
                                        </p:attrNameLst>
                                      </p:cBhvr>
                                      <p:to>
                                        <p:strVal val="solid"/>
                                      </p:to>
                                    </p:set>
                                    <p:set>
                                      <p:cBhvr>
                                        <p:cTn id="18" dur="1000" fill="hold"/>
                                        <p:tgtEl>
                                          <p:spTgt spid="15"/>
                                        </p:tgtEl>
                                        <p:attrNameLst>
                                          <p:attrName>fill.on</p:attrName>
                                        </p:attrNameLst>
                                      </p:cBhvr>
                                      <p:to>
                                        <p:strVal val="true"/>
                                      </p:to>
                                    </p:set>
                                  </p:childTnLst>
                                </p:cTn>
                              </p:par>
                              <p:par>
                                <p:cTn id="19" presetID="1" presetClass="emph" presetSubtype="2" fill="hold" nodeType="withEffect">
                                  <p:stCondLst>
                                    <p:cond delay="0"/>
                                  </p:stCondLst>
                                  <p:childTnLst>
                                    <p:animClr clrSpc="rgb">
                                      <p:cBhvr>
                                        <p:cTn id="20" dur="1000" fill="hold"/>
                                        <p:tgtEl>
                                          <p:spTgt spid="7"/>
                                        </p:tgtEl>
                                        <p:attrNameLst>
                                          <p:attrName>fillcolor</p:attrName>
                                        </p:attrNameLst>
                                      </p:cBhvr>
                                      <p:to>
                                        <a:srgbClr val="A061C3"/>
                                      </p:to>
                                    </p:animClr>
                                    <p:set>
                                      <p:cBhvr>
                                        <p:cTn id="21" dur="1000" fill="hold"/>
                                        <p:tgtEl>
                                          <p:spTgt spid="7"/>
                                        </p:tgtEl>
                                        <p:attrNameLst>
                                          <p:attrName>fill.type</p:attrName>
                                        </p:attrNameLst>
                                      </p:cBhvr>
                                      <p:to>
                                        <p:strVal val="solid"/>
                                      </p:to>
                                    </p:set>
                                    <p:set>
                                      <p:cBhvr>
                                        <p:cTn id="22" dur="1000" fill="hold"/>
                                        <p:tgtEl>
                                          <p:spTgt spid="7"/>
                                        </p:tgtEl>
                                        <p:attrNameLst>
                                          <p:attrName>fill.on</p:attrName>
                                        </p:attrNameLst>
                                      </p:cBhvr>
                                      <p:to>
                                        <p:strVal val="true"/>
                                      </p:to>
                                    </p:set>
                                  </p:childTnLst>
                                </p:cTn>
                              </p:par>
                              <p:par>
                                <p:cTn id="23" presetID="1" presetClass="emph" presetSubtype="2" fill="hold" nodeType="withEffect">
                                  <p:stCondLst>
                                    <p:cond delay="0"/>
                                  </p:stCondLst>
                                  <p:childTnLst>
                                    <p:animClr clrSpc="rgb">
                                      <p:cBhvr>
                                        <p:cTn id="24" dur="1000" fill="hold"/>
                                        <p:tgtEl>
                                          <p:spTgt spid="20"/>
                                        </p:tgtEl>
                                        <p:attrNameLst>
                                          <p:attrName>fillcolor</p:attrName>
                                        </p:attrNameLst>
                                      </p:cBhvr>
                                      <p:to>
                                        <a:srgbClr val="A061C3"/>
                                      </p:to>
                                    </p:animClr>
                                    <p:set>
                                      <p:cBhvr>
                                        <p:cTn id="25" dur="1000" fill="hold"/>
                                        <p:tgtEl>
                                          <p:spTgt spid="20"/>
                                        </p:tgtEl>
                                        <p:attrNameLst>
                                          <p:attrName>fill.type</p:attrName>
                                        </p:attrNameLst>
                                      </p:cBhvr>
                                      <p:to>
                                        <p:strVal val="solid"/>
                                      </p:to>
                                    </p:set>
                                    <p:set>
                                      <p:cBhvr>
                                        <p:cTn id="26" dur="1000" fill="hold"/>
                                        <p:tgtEl>
                                          <p:spTgt spid="20"/>
                                        </p:tgtEl>
                                        <p:attrNameLst>
                                          <p:attrName>fill.on</p:attrName>
                                        </p:attrNameLst>
                                      </p:cBhvr>
                                      <p:to>
                                        <p:strVal val="true"/>
                                      </p:to>
                                    </p:set>
                                  </p:childTnLst>
                                </p:cTn>
                              </p:par>
                              <p:par>
                                <p:cTn id="27" presetID="1" presetClass="emph" presetSubtype="2" fill="hold" nodeType="withEffect">
                                  <p:stCondLst>
                                    <p:cond delay="0"/>
                                  </p:stCondLst>
                                  <p:childTnLst>
                                    <p:animClr clrSpc="rgb">
                                      <p:cBhvr>
                                        <p:cTn id="28" dur="1000" fill="hold"/>
                                        <p:tgtEl>
                                          <p:spTgt spid="18"/>
                                        </p:tgtEl>
                                        <p:attrNameLst>
                                          <p:attrName>fillcolor</p:attrName>
                                        </p:attrNameLst>
                                      </p:cBhvr>
                                      <p:to>
                                        <a:srgbClr val="A061C3"/>
                                      </p:to>
                                    </p:animClr>
                                    <p:set>
                                      <p:cBhvr>
                                        <p:cTn id="29" dur="1000" fill="hold"/>
                                        <p:tgtEl>
                                          <p:spTgt spid="18"/>
                                        </p:tgtEl>
                                        <p:attrNameLst>
                                          <p:attrName>fill.type</p:attrName>
                                        </p:attrNameLst>
                                      </p:cBhvr>
                                      <p:to>
                                        <p:strVal val="solid"/>
                                      </p:to>
                                    </p:set>
                                    <p:set>
                                      <p:cBhvr>
                                        <p:cTn id="30" dur="1000" fill="hold"/>
                                        <p:tgtEl>
                                          <p:spTgt spid="18"/>
                                        </p:tgtEl>
                                        <p:attrNameLst>
                                          <p:attrName>fill.on</p:attrName>
                                        </p:attrNameLst>
                                      </p:cBhvr>
                                      <p:to>
                                        <p:strVal val="true"/>
                                      </p:to>
                                    </p:se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childTnLst>
                                </p:cTn>
                              </p:par>
                              <p:par>
                                <p:cTn id="46" presetID="6" presetClass="emph" presetSubtype="0" fill="hold" grpId="0" nodeType="withEffect">
                                  <p:stCondLst>
                                    <p:cond delay="0"/>
                                  </p:stCondLst>
                                  <p:childTnLst>
                                    <p:animScale>
                                      <p:cBhvr>
                                        <p:cTn id="47" dur="500" fill="hold"/>
                                        <p:tgtEl>
                                          <p:spTgt spid="18"/>
                                        </p:tgtEl>
                                      </p:cBhvr>
                                      <p:by x="125000" y="125000"/>
                                    </p:animScale>
                                  </p:childTnLst>
                                </p:cTn>
                              </p:par>
                              <p:par>
                                <p:cTn id="48" presetID="6" presetClass="emph" presetSubtype="0" fill="hold" grpId="0" nodeType="withEffect">
                                  <p:stCondLst>
                                    <p:cond delay="0"/>
                                  </p:stCondLst>
                                  <p:childTnLst>
                                    <p:animScale>
                                      <p:cBhvr>
                                        <p:cTn id="49" dur="500" fill="hold"/>
                                        <p:tgtEl>
                                          <p:spTgt spid="20"/>
                                        </p:tgtEl>
                                      </p:cBhvr>
                                      <p:by x="125000" y="125000"/>
                                    </p:animScale>
                                  </p:childTnLst>
                                </p:cTn>
                              </p:par>
                              <p:par>
                                <p:cTn id="50" presetID="6" presetClass="emph" presetSubtype="0" fill="hold" grpId="0" nodeType="withEffect">
                                  <p:stCondLst>
                                    <p:cond delay="0"/>
                                  </p:stCondLst>
                                  <p:childTnLst>
                                    <p:animScale>
                                      <p:cBhvr>
                                        <p:cTn id="51" dur="500" fill="hold"/>
                                        <p:tgtEl>
                                          <p:spTgt spid="7"/>
                                        </p:tgtEl>
                                      </p:cBhvr>
                                      <p:by x="125000" y="125000"/>
                                    </p:animScale>
                                  </p:childTnLst>
                                </p:cTn>
                              </p:par>
                              <p:par>
                                <p:cTn id="52" presetID="6" presetClass="emph" presetSubtype="0" fill="hold" grpId="0" nodeType="withEffect">
                                  <p:stCondLst>
                                    <p:cond delay="0"/>
                                  </p:stCondLst>
                                  <p:childTnLst>
                                    <p:animScale>
                                      <p:cBhvr>
                                        <p:cTn id="53" dur="500" fill="hold"/>
                                        <p:tgtEl>
                                          <p:spTgt spid="15"/>
                                        </p:tgtEl>
                                      </p:cBhvr>
                                      <p:by x="125000" y="125000"/>
                                    </p:animScale>
                                  </p:childTnLst>
                                </p:cTn>
                              </p:par>
                              <p:par>
                                <p:cTn id="54" presetID="6" presetClass="emph" presetSubtype="0" fill="hold" grpId="1" nodeType="withEffect">
                                  <p:stCondLst>
                                    <p:cond delay="500"/>
                                  </p:stCondLst>
                                  <p:childTnLst>
                                    <p:animScale>
                                      <p:cBhvr>
                                        <p:cTn id="55" dur="500" fill="hold"/>
                                        <p:tgtEl>
                                          <p:spTgt spid="20"/>
                                        </p:tgtEl>
                                      </p:cBhvr>
                                      <p:by x="80000" y="80000"/>
                                    </p:animScale>
                                  </p:childTnLst>
                                </p:cTn>
                              </p:par>
                              <p:par>
                                <p:cTn id="56" presetID="6" presetClass="emph" presetSubtype="0" fill="hold" grpId="1" nodeType="withEffect">
                                  <p:stCondLst>
                                    <p:cond delay="500"/>
                                  </p:stCondLst>
                                  <p:childTnLst>
                                    <p:animScale>
                                      <p:cBhvr>
                                        <p:cTn id="57" dur="500" fill="hold"/>
                                        <p:tgtEl>
                                          <p:spTgt spid="18"/>
                                        </p:tgtEl>
                                      </p:cBhvr>
                                      <p:by x="80000" y="80000"/>
                                    </p:animScale>
                                  </p:childTnLst>
                                </p:cTn>
                              </p:par>
                              <p:par>
                                <p:cTn id="58" presetID="6" presetClass="emph" presetSubtype="0" fill="hold" grpId="1" nodeType="withEffect">
                                  <p:stCondLst>
                                    <p:cond delay="500"/>
                                  </p:stCondLst>
                                  <p:childTnLst>
                                    <p:animScale>
                                      <p:cBhvr>
                                        <p:cTn id="59" dur="500" fill="hold"/>
                                        <p:tgtEl>
                                          <p:spTgt spid="7"/>
                                        </p:tgtEl>
                                      </p:cBhvr>
                                      <p:by x="80000" y="80000"/>
                                    </p:animScale>
                                  </p:childTnLst>
                                </p:cTn>
                              </p:par>
                              <p:par>
                                <p:cTn id="60" presetID="6" presetClass="emph" presetSubtype="0" fill="hold" grpId="1" nodeType="withEffect">
                                  <p:stCondLst>
                                    <p:cond delay="500"/>
                                  </p:stCondLst>
                                  <p:childTnLst>
                                    <p:animScale>
                                      <p:cBhvr>
                                        <p:cTn id="61" dur="500" fill="hold"/>
                                        <p:tgtEl>
                                          <p:spTgt spid="15"/>
                                        </p:tgtEl>
                                      </p:cBhvr>
                                      <p:by x="80000" y="80000"/>
                                    </p:animScale>
                                  </p:childTnLst>
                                </p:cTn>
                              </p:par>
                              <p:par>
                                <p:cTn id="62" presetID="10" presetClass="exit" presetSubtype="0" fill="hold" grpId="0" nodeType="withEffect">
                                  <p:stCondLst>
                                    <p:cond delay="500"/>
                                  </p:stCondLst>
                                  <p:childTnLst>
                                    <p:animEffect transition="out" filter="fade">
                                      <p:cBhvr>
                                        <p:cTn id="63" dur="1000"/>
                                        <p:tgtEl>
                                          <p:spTgt spid="14"/>
                                        </p:tgtEl>
                                      </p:cBhvr>
                                    </p:animEffect>
                                    <p:set>
                                      <p:cBhvr>
                                        <p:cTn id="64" dur="1" fill="hold">
                                          <p:stCondLst>
                                            <p:cond delay="999"/>
                                          </p:stCondLst>
                                        </p:cTn>
                                        <p:tgtEl>
                                          <p:spTgt spid="14"/>
                                        </p:tgtEl>
                                        <p:attrNameLst>
                                          <p:attrName>style.visibility</p:attrName>
                                        </p:attrNameLst>
                                      </p:cBhvr>
                                      <p:to>
                                        <p:strVal val="hidden"/>
                                      </p:to>
                                    </p:set>
                                  </p:childTnLst>
                                </p:cTn>
                              </p:par>
                              <p:par>
                                <p:cTn id="65" presetID="10" presetClass="exit" presetSubtype="0" fill="hold" grpId="0" nodeType="withEffect">
                                  <p:stCondLst>
                                    <p:cond delay="500"/>
                                  </p:stCondLst>
                                  <p:childTnLst>
                                    <p:animEffect transition="out" filter="fade">
                                      <p:cBhvr>
                                        <p:cTn id="66" dur="1000"/>
                                        <p:tgtEl>
                                          <p:spTgt spid="13"/>
                                        </p:tgtEl>
                                      </p:cBhvr>
                                    </p:animEffect>
                                    <p:set>
                                      <p:cBhvr>
                                        <p:cTn id="67" dur="1" fill="hold">
                                          <p:stCondLst>
                                            <p:cond delay="999"/>
                                          </p:stCondLst>
                                        </p:cTn>
                                        <p:tgtEl>
                                          <p:spTgt spid="13"/>
                                        </p:tgtEl>
                                        <p:attrNameLst>
                                          <p:attrName>style.visibility</p:attrName>
                                        </p:attrNameLst>
                                      </p:cBhvr>
                                      <p:to>
                                        <p:strVal val="hidden"/>
                                      </p:to>
                                    </p:set>
                                  </p:childTnLst>
                                </p:cTn>
                              </p:par>
                              <p:par>
                                <p:cTn id="68" presetID="10" presetClass="exit" presetSubtype="0" fill="hold" grpId="0" nodeType="withEffect">
                                  <p:stCondLst>
                                    <p:cond delay="500"/>
                                  </p:stCondLst>
                                  <p:childTnLst>
                                    <p:animEffect transition="out" filter="fade">
                                      <p:cBhvr>
                                        <p:cTn id="69" dur="1000"/>
                                        <p:tgtEl>
                                          <p:spTgt spid="8"/>
                                        </p:tgtEl>
                                      </p:cBhvr>
                                    </p:animEffect>
                                    <p:set>
                                      <p:cBhvr>
                                        <p:cTn id="70" dur="1" fill="hold">
                                          <p:stCondLst>
                                            <p:cond delay="999"/>
                                          </p:stCondLst>
                                        </p:cTn>
                                        <p:tgtEl>
                                          <p:spTgt spid="8"/>
                                        </p:tgtEl>
                                        <p:attrNameLst>
                                          <p:attrName>style.visibility</p:attrName>
                                        </p:attrNameLst>
                                      </p:cBhvr>
                                      <p:to>
                                        <p:strVal val="hidden"/>
                                      </p:to>
                                    </p:set>
                                  </p:childTnLst>
                                </p:cTn>
                              </p:par>
                              <p:par>
                                <p:cTn id="71" presetID="10" presetClass="exit" presetSubtype="0" fill="hold" grpId="0" nodeType="withEffect">
                                  <p:stCondLst>
                                    <p:cond delay="500"/>
                                  </p:stCondLst>
                                  <p:childTnLst>
                                    <p:animEffect transition="out" filter="fade">
                                      <p:cBhvr>
                                        <p:cTn id="72" dur="1000"/>
                                        <p:tgtEl>
                                          <p:spTgt spid="16"/>
                                        </p:tgtEl>
                                      </p:cBhvr>
                                    </p:animEffect>
                                    <p:set>
                                      <p:cBhvr>
                                        <p:cTn id="73" dur="1" fill="hold">
                                          <p:stCondLst>
                                            <p:cond delay="999"/>
                                          </p:stCondLst>
                                        </p:cTn>
                                        <p:tgtEl>
                                          <p:spTgt spid="16"/>
                                        </p:tgtEl>
                                        <p:attrNameLst>
                                          <p:attrName>style.visibility</p:attrName>
                                        </p:attrNameLst>
                                      </p:cBhvr>
                                      <p:to>
                                        <p:strVal val="hidden"/>
                                      </p:to>
                                    </p:set>
                                  </p:childTnLst>
                                </p:cTn>
                              </p:par>
                              <p:par>
                                <p:cTn id="74" presetID="10" presetClass="exit" presetSubtype="0" fill="hold" grpId="0" nodeType="withEffect">
                                  <p:stCondLst>
                                    <p:cond delay="500"/>
                                  </p:stCondLst>
                                  <p:childTnLst>
                                    <p:animEffect transition="out" filter="fade">
                                      <p:cBhvr>
                                        <p:cTn id="75" dur="1000"/>
                                        <p:tgtEl>
                                          <p:spTgt spid="5"/>
                                        </p:tgtEl>
                                      </p:cBhvr>
                                    </p:animEffect>
                                    <p:set>
                                      <p:cBhvr>
                                        <p:cTn id="76" dur="1" fill="hold">
                                          <p:stCondLst>
                                            <p:cond delay="999"/>
                                          </p:stCondLst>
                                        </p:cTn>
                                        <p:tgtEl>
                                          <p:spTgt spid="5"/>
                                        </p:tgtEl>
                                        <p:attrNameLst>
                                          <p:attrName>style.visibility</p:attrName>
                                        </p:attrNameLst>
                                      </p:cBhvr>
                                      <p:to>
                                        <p:strVal val="hidden"/>
                                      </p:to>
                                    </p:set>
                                  </p:childTnLst>
                                </p:cTn>
                              </p:par>
                              <p:par>
                                <p:cTn id="77" presetID="10" presetClass="exit" presetSubtype="0" fill="hold" grpId="0" nodeType="withEffect">
                                  <p:stCondLst>
                                    <p:cond delay="500"/>
                                  </p:stCondLst>
                                  <p:childTnLst>
                                    <p:animEffect transition="out" filter="fade">
                                      <p:cBhvr>
                                        <p:cTn id="78" dur="1000"/>
                                        <p:tgtEl>
                                          <p:spTgt spid="17"/>
                                        </p:tgtEl>
                                      </p:cBhvr>
                                    </p:animEffect>
                                    <p:set>
                                      <p:cBhvr>
                                        <p:cTn id="79" dur="1" fill="hold">
                                          <p:stCondLst>
                                            <p:cond delay="999"/>
                                          </p:stCondLst>
                                        </p:cTn>
                                        <p:tgtEl>
                                          <p:spTgt spid="1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2000"/>
                                        <p:tgtEl>
                                          <p:spTgt spid="4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2000"/>
                                        <p:tgtEl>
                                          <p:spTgt spid="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2000"/>
                                        <p:tgtEl>
                                          <p:spTgt spid="3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2000"/>
                                        <p:tgtEl>
                                          <p:spTgt spid="3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2000"/>
                                        <p:tgtEl>
                                          <p:spTgt spid="3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2000"/>
                                        <p:tgtEl>
                                          <p:spTgt spid="3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1000"/>
                                        <p:tgtEl>
                                          <p:spTgt spid="4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childTnLst>
                                </p:cTn>
                              </p:par>
                              <p:par>
                                <p:cTn id="112" presetID="10" presetClass="entr" presetSubtype="0" fill="hold"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childTnLst>
                                </p:cTn>
                              </p:par>
                              <p:par>
                                <p:cTn id="115" presetID="10" presetClass="entr" presetSubtype="0"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1000"/>
                                        <p:tgtEl>
                                          <p:spTgt spid="61"/>
                                        </p:tgtEl>
                                      </p:cBhvr>
                                    </p:animEffect>
                                  </p:childTnLst>
                                </p:cTn>
                              </p:par>
                              <p:par>
                                <p:cTn id="118" presetID="10" presetClass="entr" presetSubtype="0" fill="hold" nodeType="with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childTnLst>
                                </p:cTn>
                              </p:par>
                              <p:par>
                                <p:cTn id="121" presetID="10" presetClass="entr" presetSubtype="0" fill="hold"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1000"/>
                                        <p:tgtEl>
                                          <p:spTgt spid="59"/>
                                        </p:tgtEl>
                                      </p:cBhvr>
                                    </p:animEffect>
                                  </p:childTnLst>
                                </p:cTn>
                              </p:par>
                            </p:childTnLst>
                          </p:cTn>
                        </p:par>
                        <p:par>
                          <p:cTn id="124" fill="hold">
                            <p:stCondLst>
                              <p:cond delay="2000"/>
                            </p:stCondLst>
                            <p:childTnLst>
                              <p:par>
                                <p:cTn id="125" presetID="1" presetClass="emph" presetSubtype="2" fill="hold" nodeType="afterEffect">
                                  <p:stCondLst>
                                    <p:cond delay="0"/>
                                  </p:stCondLst>
                                  <p:childTnLst>
                                    <p:animClr clrSpc="rgb">
                                      <p:cBhvr>
                                        <p:cTn id="126" dur="1000" fill="hold"/>
                                        <p:tgtEl>
                                          <p:spTgt spid="36"/>
                                        </p:tgtEl>
                                        <p:attrNameLst>
                                          <p:attrName>fillcolor</p:attrName>
                                        </p:attrNameLst>
                                      </p:cBhvr>
                                      <p:to>
                                        <a:srgbClr val="7DCC2E"/>
                                      </p:to>
                                    </p:animClr>
                                    <p:set>
                                      <p:cBhvr>
                                        <p:cTn id="127" dur="1000" fill="hold"/>
                                        <p:tgtEl>
                                          <p:spTgt spid="36"/>
                                        </p:tgtEl>
                                        <p:attrNameLst>
                                          <p:attrName>fill.type</p:attrName>
                                        </p:attrNameLst>
                                      </p:cBhvr>
                                      <p:to>
                                        <p:strVal val="solid"/>
                                      </p:to>
                                    </p:set>
                                    <p:set>
                                      <p:cBhvr>
                                        <p:cTn id="128" dur="1000" fill="hold"/>
                                        <p:tgtEl>
                                          <p:spTgt spid="36"/>
                                        </p:tgtEl>
                                        <p:attrNameLst>
                                          <p:attrName>fill.on</p:attrName>
                                        </p:attrNameLst>
                                      </p:cBhvr>
                                      <p:to>
                                        <p:strVal val="true"/>
                                      </p:to>
                                    </p:set>
                                  </p:childTnLst>
                                </p:cTn>
                              </p:par>
                              <p:par>
                                <p:cTn id="129" presetID="1" presetClass="emph" presetSubtype="2" fill="hold" nodeType="withEffect">
                                  <p:stCondLst>
                                    <p:cond delay="0"/>
                                  </p:stCondLst>
                                  <p:childTnLst>
                                    <p:animClr clrSpc="rgb">
                                      <p:cBhvr>
                                        <p:cTn id="130" dur="1000" fill="hold"/>
                                        <p:tgtEl>
                                          <p:spTgt spid="34"/>
                                        </p:tgtEl>
                                        <p:attrNameLst>
                                          <p:attrName>fillcolor</p:attrName>
                                        </p:attrNameLst>
                                      </p:cBhvr>
                                      <p:to>
                                        <a:srgbClr val="7DCC2E"/>
                                      </p:to>
                                    </p:animClr>
                                    <p:set>
                                      <p:cBhvr>
                                        <p:cTn id="131" dur="1000" fill="hold"/>
                                        <p:tgtEl>
                                          <p:spTgt spid="34"/>
                                        </p:tgtEl>
                                        <p:attrNameLst>
                                          <p:attrName>fill.type</p:attrName>
                                        </p:attrNameLst>
                                      </p:cBhvr>
                                      <p:to>
                                        <p:strVal val="solid"/>
                                      </p:to>
                                    </p:set>
                                    <p:set>
                                      <p:cBhvr>
                                        <p:cTn id="132" dur="1000" fill="hold"/>
                                        <p:tgtEl>
                                          <p:spTgt spid="34"/>
                                        </p:tgtEl>
                                        <p:attrNameLst>
                                          <p:attrName>fill.on</p:attrName>
                                        </p:attrNameLst>
                                      </p:cBhvr>
                                      <p:to>
                                        <p:strVal val="true"/>
                                      </p:to>
                                    </p:set>
                                  </p:childTnLst>
                                </p:cTn>
                              </p:par>
                              <p:par>
                                <p:cTn id="133" presetID="1" presetClass="emph" presetSubtype="2" fill="hold" nodeType="withEffect">
                                  <p:stCondLst>
                                    <p:cond delay="0"/>
                                  </p:stCondLst>
                                  <p:childTnLst>
                                    <p:animClr clrSpc="rgb">
                                      <p:cBhvr>
                                        <p:cTn id="134" dur="1000" fill="hold"/>
                                        <p:tgtEl>
                                          <p:spTgt spid="35"/>
                                        </p:tgtEl>
                                        <p:attrNameLst>
                                          <p:attrName>fillcolor</p:attrName>
                                        </p:attrNameLst>
                                      </p:cBhvr>
                                      <p:to>
                                        <a:srgbClr val="7DCC2E"/>
                                      </p:to>
                                    </p:animClr>
                                    <p:set>
                                      <p:cBhvr>
                                        <p:cTn id="135" dur="1000" fill="hold"/>
                                        <p:tgtEl>
                                          <p:spTgt spid="35"/>
                                        </p:tgtEl>
                                        <p:attrNameLst>
                                          <p:attrName>fill.type</p:attrName>
                                        </p:attrNameLst>
                                      </p:cBhvr>
                                      <p:to>
                                        <p:strVal val="solid"/>
                                      </p:to>
                                    </p:set>
                                    <p:set>
                                      <p:cBhvr>
                                        <p:cTn id="136" dur="1000" fill="hold"/>
                                        <p:tgtEl>
                                          <p:spTgt spid="35"/>
                                        </p:tgtEl>
                                        <p:attrNameLst>
                                          <p:attrName>fill.on</p:attrName>
                                        </p:attrNameLst>
                                      </p:cBhvr>
                                      <p:to>
                                        <p:strVal val="true"/>
                                      </p:to>
                                    </p:set>
                                  </p:childTnLst>
                                </p:cTn>
                              </p:par>
                              <p:par>
                                <p:cTn id="137" presetID="1" presetClass="emph" presetSubtype="2" fill="hold" nodeType="withEffect">
                                  <p:stCondLst>
                                    <p:cond delay="0"/>
                                  </p:stCondLst>
                                  <p:childTnLst>
                                    <p:animClr clrSpc="rgb">
                                      <p:cBhvr>
                                        <p:cTn id="138" dur="1000" fill="hold"/>
                                        <p:tgtEl>
                                          <p:spTgt spid="37"/>
                                        </p:tgtEl>
                                        <p:attrNameLst>
                                          <p:attrName>fillcolor</p:attrName>
                                        </p:attrNameLst>
                                      </p:cBhvr>
                                      <p:to>
                                        <a:srgbClr val="7DCC2E"/>
                                      </p:to>
                                    </p:animClr>
                                    <p:set>
                                      <p:cBhvr>
                                        <p:cTn id="139" dur="1000" fill="hold"/>
                                        <p:tgtEl>
                                          <p:spTgt spid="37"/>
                                        </p:tgtEl>
                                        <p:attrNameLst>
                                          <p:attrName>fill.type</p:attrName>
                                        </p:attrNameLst>
                                      </p:cBhvr>
                                      <p:to>
                                        <p:strVal val="solid"/>
                                      </p:to>
                                    </p:set>
                                    <p:set>
                                      <p:cBhvr>
                                        <p:cTn id="140" dur="1000" fill="hold"/>
                                        <p:tgtEl>
                                          <p:spTgt spid="37"/>
                                        </p:tgtEl>
                                        <p:attrNameLst>
                                          <p:attrName>fill.on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1000"/>
                                        <p:tgtEl>
                                          <p:spTgt spid="50"/>
                                        </p:tgtEl>
                                      </p:cBhvr>
                                    </p:animEffect>
                                  </p:childTnLst>
                                </p:cTn>
                              </p:par>
                              <p:par>
                                <p:cTn id="146" presetID="10" presetClass="entr" presetSubtype="0" fill="hold" nodeType="withEffect">
                                  <p:stCondLst>
                                    <p:cond delay="0"/>
                                  </p:stCondLst>
                                  <p:childTnLst>
                                    <p:set>
                                      <p:cBhvr>
                                        <p:cTn id="147" dur="1" fill="hold">
                                          <p:stCondLst>
                                            <p:cond delay="0"/>
                                          </p:stCondLst>
                                        </p:cTn>
                                        <p:tgtEl>
                                          <p:spTgt spid="78"/>
                                        </p:tgtEl>
                                        <p:attrNameLst>
                                          <p:attrName>style.visibility</p:attrName>
                                        </p:attrNameLst>
                                      </p:cBhvr>
                                      <p:to>
                                        <p:strVal val="visible"/>
                                      </p:to>
                                    </p:set>
                                    <p:animEffect transition="in" filter="fade">
                                      <p:cBhvr>
                                        <p:cTn id="148" dur="1000"/>
                                        <p:tgtEl>
                                          <p:spTgt spid="78"/>
                                        </p:tgtEl>
                                      </p:cBhvr>
                                    </p:animEffect>
                                  </p:childTnLst>
                                </p:cTn>
                              </p:par>
                              <p:par>
                                <p:cTn id="149" presetID="10" presetClass="entr" presetSubtype="0" fill="hold" nodeType="with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fade">
                                      <p:cBhvr>
                                        <p:cTn id="151" dur="1000"/>
                                        <p:tgtEl>
                                          <p:spTgt spid="76"/>
                                        </p:tgtEl>
                                      </p:cBhvr>
                                    </p:animEffect>
                                  </p:childTnLst>
                                </p:cTn>
                              </p:par>
                              <p:par>
                                <p:cTn id="152" presetID="10" presetClass="entr" presetSubtype="0" fill="hold" nodeType="withEffect">
                                  <p:stCondLst>
                                    <p:cond delay="0"/>
                                  </p:stCondLst>
                                  <p:childTnLst>
                                    <p:set>
                                      <p:cBhvr>
                                        <p:cTn id="153" dur="1" fill="hold">
                                          <p:stCondLst>
                                            <p:cond delay="0"/>
                                          </p:stCondLst>
                                        </p:cTn>
                                        <p:tgtEl>
                                          <p:spTgt spid="74"/>
                                        </p:tgtEl>
                                        <p:attrNameLst>
                                          <p:attrName>style.visibility</p:attrName>
                                        </p:attrNameLst>
                                      </p:cBhvr>
                                      <p:to>
                                        <p:strVal val="visible"/>
                                      </p:to>
                                    </p:set>
                                    <p:animEffect transition="in" filter="fade">
                                      <p:cBhvr>
                                        <p:cTn id="154" dur="1000"/>
                                        <p:tgtEl>
                                          <p:spTgt spid="74"/>
                                        </p:tgtEl>
                                      </p:cBhvr>
                                    </p:animEffect>
                                  </p:childTnLst>
                                </p:cTn>
                              </p:par>
                              <p:par>
                                <p:cTn id="155" presetID="10" presetClass="entr" presetSubtype="0" fill="hold" nodeType="with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fade">
                                      <p:cBhvr>
                                        <p:cTn id="157" dur="1000"/>
                                        <p:tgtEl>
                                          <p:spTgt spid="71"/>
                                        </p:tgtEl>
                                      </p:cBhvr>
                                    </p:animEffect>
                                  </p:childTnLst>
                                </p:cTn>
                              </p:par>
                              <p:par>
                                <p:cTn id="158" presetID="10" presetClass="entr" presetSubtype="0" fill="hold" nodeType="withEffect">
                                  <p:stCondLst>
                                    <p:cond delay="0"/>
                                  </p:stCondLst>
                                  <p:childTnLst>
                                    <p:set>
                                      <p:cBhvr>
                                        <p:cTn id="159" dur="1" fill="hold">
                                          <p:stCondLst>
                                            <p:cond delay="0"/>
                                          </p:stCondLst>
                                        </p:cTn>
                                        <p:tgtEl>
                                          <p:spTgt spid="49"/>
                                        </p:tgtEl>
                                        <p:attrNameLst>
                                          <p:attrName>style.visibility</p:attrName>
                                        </p:attrNameLst>
                                      </p:cBhvr>
                                      <p:to>
                                        <p:strVal val="visible"/>
                                      </p:to>
                                    </p:set>
                                    <p:animEffect transition="in" filter="fade">
                                      <p:cBhvr>
                                        <p:cTn id="160" dur="1000"/>
                                        <p:tgtEl>
                                          <p:spTgt spid="49"/>
                                        </p:tgtEl>
                                      </p:cBhvr>
                                    </p:animEffect>
                                  </p:childTnLst>
                                </p:cTn>
                              </p:par>
                              <p:par>
                                <p:cTn id="161" presetID="10" presetClass="entr" presetSubtype="0" fill="hold" nodeType="with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1000"/>
                                        <p:tgtEl>
                                          <p:spTgt spid="48"/>
                                        </p:tgtEl>
                                      </p:cBhvr>
                                    </p:animEffect>
                                  </p:childTnLst>
                                </p:cTn>
                              </p:par>
                              <p:par>
                                <p:cTn id="164" presetID="10" presetClass="entr" presetSubtype="0" fill="hold" nodeType="withEffect">
                                  <p:stCondLst>
                                    <p:cond delay="0"/>
                                  </p:stCondLst>
                                  <p:childTnLst>
                                    <p:set>
                                      <p:cBhvr>
                                        <p:cTn id="165" dur="1" fill="hold">
                                          <p:stCondLst>
                                            <p:cond delay="0"/>
                                          </p:stCondLst>
                                        </p:cTn>
                                        <p:tgtEl>
                                          <p:spTgt spid="72"/>
                                        </p:tgtEl>
                                        <p:attrNameLst>
                                          <p:attrName>style.visibility</p:attrName>
                                        </p:attrNameLst>
                                      </p:cBhvr>
                                      <p:to>
                                        <p:strVal val="visible"/>
                                      </p:to>
                                    </p:set>
                                    <p:animEffect transition="in" filter="fade">
                                      <p:cBhvr>
                                        <p:cTn id="166" dur="1000"/>
                                        <p:tgtEl>
                                          <p:spTgt spid="7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1"/>
                                        </p:tgtEl>
                                        <p:attrNameLst>
                                          <p:attrName>style.visibility</p:attrName>
                                        </p:attrNameLst>
                                      </p:cBhvr>
                                      <p:to>
                                        <p:strVal val="visible"/>
                                      </p:to>
                                    </p:set>
                                    <p:animEffect transition="in" filter="fade">
                                      <p:cBhvr>
                                        <p:cTn id="169" dur="1000"/>
                                        <p:tgtEl>
                                          <p:spTgt spid="51"/>
                                        </p:tgtEl>
                                      </p:cBhvr>
                                    </p:animEffect>
                                  </p:childTnLst>
                                </p:cTn>
                              </p:par>
                              <p:par>
                                <p:cTn id="170" presetID="10" presetClass="entr" presetSubtype="0" fill="hold" nodeType="withEffect">
                                  <p:stCondLst>
                                    <p:cond delay="0"/>
                                  </p:stCondLst>
                                  <p:childTnLst>
                                    <p:set>
                                      <p:cBhvr>
                                        <p:cTn id="171" dur="1" fill="hold">
                                          <p:stCondLst>
                                            <p:cond delay="0"/>
                                          </p:stCondLst>
                                        </p:cTn>
                                        <p:tgtEl>
                                          <p:spTgt spid="95"/>
                                        </p:tgtEl>
                                        <p:attrNameLst>
                                          <p:attrName>style.visibility</p:attrName>
                                        </p:attrNameLst>
                                      </p:cBhvr>
                                      <p:to>
                                        <p:strVal val="visible"/>
                                      </p:to>
                                    </p:set>
                                    <p:animEffect transition="in" filter="fade">
                                      <p:cBhvr>
                                        <p:cTn id="172" dur="1000"/>
                                        <p:tgtEl>
                                          <p:spTgt spid="95"/>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1"/>
                                        </p:tgtEl>
                                        <p:attrNameLst>
                                          <p:attrName>style.visibility</p:attrName>
                                        </p:attrNameLst>
                                      </p:cBhvr>
                                      <p:to>
                                        <p:strVal val="visible"/>
                                      </p:to>
                                    </p:set>
                                    <p:animEffect transition="in" filter="fade">
                                      <p:cBhvr>
                                        <p:cTn id="175" dur="1000"/>
                                        <p:tgtEl>
                                          <p:spTgt spid="8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6"/>
                                        </p:tgtEl>
                                        <p:attrNameLst>
                                          <p:attrName>style.visibility</p:attrName>
                                        </p:attrNameLst>
                                      </p:cBhvr>
                                      <p:to>
                                        <p:strVal val="visible"/>
                                      </p:to>
                                    </p:set>
                                    <p:animEffect transition="in" filter="fade">
                                      <p:cBhvr>
                                        <p:cTn id="178" dur="1000"/>
                                        <p:tgtEl>
                                          <p:spTgt spid="86"/>
                                        </p:tgtEl>
                                      </p:cBhvr>
                                    </p:animEffect>
                                  </p:childTnLst>
                                </p:cTn>
                              </p:par>
                              <p:par>
                                <p:cTn id="179" presetID="10" presetClass="entr" presetSubtype="0" fill="hold" nodeType="withEffect">
                                  <p:stCondLst>
                                    <p:cond delay="0"/>
                                  </p:stCondLst>
                                  <p:childTnLst>
                                    <p:set>
                                      <p:cBhvr>
                                        <p:cTn id="180" dur="1" fill="hold">
                                          <p:stCondLst>
                                            <p:cond delay="0"/>
                                          </p:stCondLst>
                                        </p:cTn>
                                        <p:tgtEl>
                                          <p:spTgt spid="91"/>
                                        </p:tgtEl>
                                        <p:attrNameLst>
                                          <p:attrName>style.visibility</p:attrName>
                                        </p:attrNameLst>
                                      </p:cBhvr>
                                      <p:to>
                                        <p:strVal val="visible"/>
                                      </p:to>
                                    </p:set>
                                    <p:animEffect transition="in" filter="fade">
                                      <p:cBhvr>
                                        <p:cTn id="181" dur="1000"/>
                                        <p:tgtEl>
                                          <p:spTgt spid="9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0"/>
                                        </p:tgtEl>
                                        <p:attrNameLst>
                                          <p:attrName>style.visibility</p:attrName>
                                        </p:attrNameLst>
                                      </p:cBhvr>
                                      <p:to>
                                        <p:strVal val="visible"/>
                                      </p:to>
                                    </p:set>
                                    <p:animEffect transition="in" filter="fade">
                                      <p:cBhvr>
                                        <p:cTn id="184" dur="1000"/>
                                        <p:tgtEl>
                                          <p:spTgt spid="8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85"/>
                                        </p:tgtEl>
                                        <p:attrNameLst>
                                          <p:attrName>style.visibility</p:attrName>
                                        </p:attrNameLst>
                                      </p:cBhvr>
                                      <p:to>
                                        <p:strVal val="visible"/>
                                      </p:to>
                                    </p:set>
                                    <p:animEffect transition="in" filter="fade">
                                      <p:cBhvr>
                                        <p:cTn id="187" dur="1000"/>
                                        <p:tgtEl>
                                          <p:spTgt spid="85"/>
                                        </p:tgtEl>
                                      </p:cBhvr>
                                    </p:animEffect>
                                  </p:childTnLst>
                                </p:cTn>
                              </p:par>
                              <p:par>
                                <p:cTn id="188" presetID="10" presetClass="entr" presetSubtype="0" fill="hold" nodeType="withEffect">
                                  <p:stCondLst>
                                    <p:cond delay="0"/>
                                  </p:stCondLst>
                                  <p:childTnLst>
                                    <p:set>
                                      <p:cBhvr>
                                        <p:cTn id="189" dur="1" fill="hold">
                                          <p:stCondLst>
                                            <p:cond delay="0"/>
                                          </p:stCondLst>
                                        </p:cTn>
                                        <p:tgtEl>
                                          <p:spTgt spid="102"/>
                                        </p:tgtEl>
                                        <p:attrNameLst>
                                          <p:attrName>style.visibility</p:attrName>
                                        </p:attrNameLst>
                                      </p:cBhvr>
                                      <p:to>
                                        <p:strVal val="visible"/>
                                      </p:to>
                                    </p:set>
                                    <p:animEffect transition="in" filter="fade">
                                      <p:cBhvr>
                                        <p:cTn id="190" dur="1000"/>
                                        <p:tgtEl>
                                          <p:spTgt spid="102"/>
                                        </p:tgtEl>
                                      </p:cBhvr>
                                    </p:animEffect>
                                  </p:childTnLst>
                                </p:cTn>
                              </p:par>
                              <p:par>
                                <p:cTn id="191" presetID="10" presetClass="entr" presetSubtype="0" fill="hold" nodeType="withEffect">
                                  <p:stCondLst>
                                    <p:cond delay="0"/>
                                  </p:stCondLst>
                                  <p:childTnLst>
                                    <p:set>
                                      <p:cBhvr>
                                        <p:cTn id="192" dur="1" fill="hold">
                                          <p:stCondLst>
                                            <p:cond delay="0"/>
                                          </p:stCondLst>
                                        </p:cTn>
                                        <p:tgtEl>
                                          <p:spTgt spid="98"/>
                                        </p:tgtEl>
                                        <p:attrNameLst>
                                          <p:attrName>style.visibility</p:attrName>
                                        </p:attrNameLst>
                                      </p:cBhvr>
                                      <p:to>
                                        <p:strVal val="visible"/>
                                      </p:to>
                                    </p:set>
                                    <p:animEffect transition="in" filter="fade">
                                      <p:cBhvr>
                                        <p:cTn id="193" dur="1000"/>
                                        <p:tgtEl>
                                          <p:spTgt spid="98"/>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2"/>
                                        </p:tgtEl>
                                        <p:attrNameLst>
                                          <p:attrName>style.visibility</p:attrName>
                                        </p:attrNameLst>
                                      </p:cBhvr>
                                      <p:to>
                                        <p:strVal val="visible"/>
                                      </p:to>
                                    </p:set>
                                    <p:animEffect transition="in" filter="fade">
                                      <p:cBhvr>
                                        <p:cTn id="196" dur="1000"/>
                                        <p:tgtEl>
                                          <p:spTgt spid="52"/>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3"/>
                                        </p:tgtEl>
                                        <p:attrNameLst>
                                          <p:attrName>style.visibility</p:attrName>
                                        </p:attrNameLst>
                                      </p:cBhvr>
                                      <p:to>
                                        <p:strVal val="visible"/>
                                      </p:to>
                                    </p:set>
                                    <p:animEffect transition="in" filter="fade">
                                      <p:cBhvr>
                                        <p:cTn id="199" dur="1000"/>
                                        <p:tgtEl>
                                          <p:spTgt spid="53"/>
                                        </p:tgtEl>
                                      </p:cBhvr>
                                    </p:animEffect>
                                  </p:childTnLst>
                                </p:cTn>
                              </p:par>
                              <p:par>
                                <p:cTn id="200" presetID="10" presetClass="entr" presetSubtype="0" fill="hold" nodeType="withEffect">
                                  <p:stCondLst>
                                    <p:cond delay="0"/>
                                  </p:stCondLst>
                                  <p:childTnLst>
                                    <p:set>
                                      <p:cBhvr>
                                        <p:cTn id="201" dur="1" fill="hold">
                                          <p:stCondLst>
                                            <p:cond delay="0"/>
                                          </p:stCondLst>
                                        </p:cTn>
                                        <p:tgtEl>
                                          <p:spTgt spid="109"/>
                                        </p:tgtEl>
                                        <p:attrNameLst>
                                          <p:attrName>style.visibility</p:attrName>
                                        </p:attrNameLst>
                                      </p:cBhvr>
                                      <p:to>
                                        <p:strVal val="visible"/>
                                      </p:to>
                                    </p:set>
                                    <p:animEffect transition="in" filter="fade">
                                      <p:cBhvr>
                                        <p:cTn id="202" dur="1000"/>
                                        <p:tgtEl>
                                          <p:spTgt spid="109"/>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84"/>
                                        </p:tgtEl>
                                        <p:attrNameLst>
                                          <p:attrName>style.visibility</p:attrName>
                                        </p:attrNameLst>
                                      </p:cBhvr>
                                      <p:to>
                                        <p:strVal val="visible"/>
                                      </p:to>
                                    </p:set>
                                    <p:animEffect transition="in" filter="fade">
                                      <p:cBhvr>
                                        <p:cTn id="205" dur="1000"/>
                                        <p:tgtEl>
                                          <p:spTgt spid="8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87"/>
                                        </p:tgtEl>
                                        <p:attrNameLst>
                                          <p:attrName>style.visibility</p:attrName>
                                        </p:attrNameLst>
                                      </p:cBhvr>
                                      <p:to>
                                        <p:strVal val="visible"/>
                                      </p:to>
                                    </p:set>
                                    <p:animEffect transition="in" filter="fade">
                                      <p:cBhvr>
                                        <p:cTn id="208" dur="1000"/>
                                        <p:tgtEl>
                                          <p:spTgt spid="87"/>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89"/>
                                        </p:tgtEl>
                                        <p:attrNameLst>
                                          <p:attrName>style.visibility</p:attrName>
                                        </p:attrNameLst>
                                      </p:cBhvr>
                                      <p:to>
                                        <p:strVal val="visible"/>
                                      </p:to>
                                    </p:set>
                                    <p:animEffect transition="in" filter="fade">
                                      <p:cBhvr>
                                        <p:cTn id="211" dur="1000"/>
                                        <p:tgtEl>
                                          <p:spTgt spid="8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83"/>
                                        </p:tgtEl>
                                        <p:attrNameLst>
                                          <p:attrName>style.visibility</p:attrName>
                                        </p:attrNameLst>
                                      </p:cBhvr>
                                      <p:to>
                                        <p:strVal val="visible"/>
                                      </p:to>
                                    </p:set>
                                    <p:animEffect transition="in" filter="fade">
                                      <p:cBhvr>
                                        <p:cTn id="214" dur="1000"/>
                                        <p:tgtEl>
                                          <p:spTgt spid="83"/>
                                        </p:tgtEl>
                                      </p:cBhvr>
                                    </p:animEffect>
                                  </p:childTnLst>
                                </p:cTn>
                              </p:par>
                              <p:par>
                                <p:cTn id="215" presetID="10" presetClass="entr" presetSubtype="0" fill="hold" nodeType="withEffect">
                                  <p:stCondLst>
                                    <p:cond delay="0"/>
                                  </p:stCondLst>
                                  <p:childTnLst>
                                    <p:set>
                                      <p:cBhvr>
                                        <p:cTn id="216" dur="1" fill="hold">
                                          <p:stCondLst>
                                            <p:cond delay="0"/>
                                          </p:stCondLst>
                                        </p:cTn>
                                        <p:tgtEl>
                                          <p:spTgt spid="113"/>
                                        </p:tgtEl>
                                        <p:attrNameLst>
                                          <p:attrName>style.visibility</p:attrName>
                                        </p:attrNameLst>
                                      </p:cBhvr>
                                      <p:to>
                                        <p:strVal val="visible"/>
                                      </p:to>
                                    </p:set>
                                    <p:animEffect transition="in" filter="fade">
                                      <p:cBhvr>
                                        <p:cTn id="217" dur="1000"/>
                                        <p:tgtEl>
                                          <p:spTgt spid="113"/>
                                        </p:tgtEl>
                                      </p:cBhvr>
                                    </p:animEffect>
                                  </p:childTnLst>
                                </p:cTn>
                              </p:par>
                              <p:par>
                                <p:cTn id="218" presetID="10" presetClass="entr" presetSubtype="0" fill="hold" nodeType="withEffect">
                                  <p:stCondLst>
                                    <p:cond delay="0"/>
                                  </p:stCondLst>
                                  <p:childTnLst>
                                    <p:set>
                                      <p:cBhvr>
                                        <p:cTn id="219" dur="1" fill="hold">
                                          <p:stCondLst>
                                            <p:cond delay="0"/>
                                          </p:stCondLst>
                                        </p:cTn>
                                        <p:tgtEl>
                                          <p:spTgt spid="116"/>
                                        </p:tgtEl>
                                        <p:attrNameLst>
                                          <p:attrName>style.visibility</p:attrName>
                                        </p:attrNameLst>
                                      </p:cBhvr>
                                      <p:to>
                                        <p:strVal val="visible"/>
                                      </p:to>
                                    </p:set>
                                    <p:animEffect transition="in" filter="fade">
                                      <p:cBhvr>
                                        <p:cTn id="220" dur="1000"/>
                                        <p:tgtEl>
                                          <p:spTgt spid="116"/>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82"/>
                                        </p:tgtEl>
                                        <p:attrNameLst>
                                          <p:attrName>style.visibility</p:attrName>
                                        </p:attrNameLst>
                                      </p:cBhvr>
                                      <p:to>
                                        <p:strVal val="visible"/>
                                      </p:to>
                                    </p:set>
                                    <p:animEffect transition="in" filter="fade">
                                      <p:cBhvr>
                                        <p:cTn id="223" dur="1000"/>
                                        <p:tgtEl>
                                          <p:spTgt spid="82"/>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88"/>
                                        </p:tgtEl>
                                        <p:attrNameLst>
                                          <p:attrName>style.visibility</p:attrName>
                                        </p:attrNameLst>
                                      </p:cBhvr>
                                      <p:to>
                                        <p:strVal val="visible"/>
                                      </p:to>
                                    </p:set>
                                    <p:animEffect transition="in" filter="fade">
                                      <p:cBhvr>
                                        <p:cTn id="226" dur="1000"/>
                                        <p:tgtEl>
                                          <p:spTgt spid="88"/>
                                        </p:tgtEl>
                                      </p:cBhvr>
                                    </p:animEffect>
                                  </p:childTnLst>
                                </p:cTn>
                              </p:par>
                              <p:par>
                                <p:cTn id="227" presetID="1" presetClass="emph" presetSubtype="2" fill="hold" nodeType="withEffect">
                                  <p:stCondLst>
                                    <p:cond delay="0"/>
                                  </p:stCondLst>
                                  <p:childTnLst>
                                    <p:animClr clrSpc="rgb">
                                      <p:cBhvr>
                                        <p:cTn id="228" dur="1000" fill="hold"/>
                                        <p:tgtEl>
                                          <p:spTgt spid="71"/>
                                        </p:tgtEl>
                                        <p:attrNameLst>
                                          <p:attrName>fillcolor</p:attrName>
                                        </p:attrNameLst>
                                      </p:cBhvr>
                                      <p:to>
                                        <a:srgbClr val="7DCC2E"/>
                                      </p:to>
                                    </p:animClr>
                                    <p:set>
                                      <p:cBhvr>
                                        <p:cTn id="229" dur="1000" fill="hold"/>
                                        <p:tgtEl>
                                          <p:spTgt spid="71"/>
                                        </p:tgtEl>
                                        <p:attrNameLst>
                                          <p:attrName>fill.type</p:attrName>
                                        </p:attrNameLst>
                                      </p:cBhvr>
                                      <p:to>
                                        <p:strVal val="solid"/>
                                      </p:to>
                                    </p:set>
                                    <p:set>
                                      <p:cBhvr>
                                        <p:cTn id="230" dur="1000" fill="hold"/>
                                        <p:tgtEl>
                                          <p:spTgt spid="71"/>
                                        </p:tgtEl>
                                        <p:attrNameLst>
                                          <p:attrName>fill.on</p:attrName>
                                        </p:attrNameLst>
                                      </p:cBhvr>
                                      <p:to>
                                        <p:strVal val="true"/>
                                      </p:to>
                                    </p:set>
                                  </p:childTnLst>
                                </p:cTn>
                              </p:par>
                              <p:par>
                                <p:cTn id="231" presetID="1" presetClass="emph" presetSubtype="2" fill="hold" nodeType="withEffect">
                                  <p:stCondLst>
                                    <p:cond delay="0"/>
                                  </p:stCondLst>
                                  <p:childTnLst>
                                    <p:animClr clrSpc="rgb">
                                      <p:cBhvr>
                                        <p:cTn id="232" dur="1000" fill="hold"/>
                                        <p:tgtEl>
                                          <p:spTgt spid="48"/>
                                        </p:tgtEl>
                                        <p:attrNameLst>
                                          <p:attrName>fillcolor</p:attrName>
                                        </p:attrNameLst>
                                      </p:cBhvr>
                                      <p:to>
                                        <a:srgbClr val="7DCC2E"/>
                                      </p:to>
                                    </p:animClr>
                                    <p:set>
                                      <p:cBhvr>
                                        <p:cTn id="233" dur="1000" fill="hold"/>
                                        <p:tgtEl>
                                          <p:spTgt spid="48"/>
                                        </p:tgtEl>
                                        <p:attrNameLst>
                                          <p:attrName>fill.type</p:attrName>
                                        </p:attrNameLst>
                                      </p:cBhvr>
                                      <p:to>
                                        <p:strVal val="solid"/>
                                      </p:to>
                                    </p:set>
                                    <p:set>
                                      <p:cBhvr>
                                        <p:cTn id="234" dur="1000" fill="hold"/>
                                        <p:tgtEl>
                                          <p:spTgt spid="48"/>
                                        </p:tgtEl>
                                        <p:attrNameLst>
                                          <p:attrName>fill.on</p:attrName>
                                        </p:attrNameLst>
                                      </p:cBhvr>
                                      <p:to>
                                        <p:strVal val="true"/>
                                      </p:to>
                                    </p:set>
                                  </p:childTnLst>
                                </p:cTn>
                              </p:par>
                              <p:par>
                                <p:cTn id="235" presetID="1" presetClass="emph" presetSubtype="2" fill="hold" nodeType="withEffect">
                                  <p:stCondLst>
                                    <p:cond delay="0"/>
                                  </p:stCondLst>
                                  <p:childTnLst>
                                    <p:animClr clrSpc="rgb">
                                      <p:cBhvr>
                                        <p:cTn id="236" dur="1000" fill="hold"/>
                                        <p:tgtEl>
                                          <p:spTgt spid="80"/>
                                        </p:tgtEl>
                                        <p:attrNameLst>
                                          <p:attrName>fillcolor</p:attrName>
                                        </p:attrNameLst>
                                      </p:cBhvr>
                                      <p:to>
                                        <a:srgbClr val="7DCC2E"/>
                                      </p:to>
                                    </p:animClr>
                                    <p:set>
                                      <p:cBhvr>
                                        <p:cTn id="237" dur="1000" fill="hold"/>
                                        <p:tgtEl>
                                          <p:spTgt spid="80"/>
                                        </p:tgtEl>
                                        <p:attrNameLst>
                                          <p:attrName>fill.type</p:attrName>
                                        </p:attrNameLst>
                                      </p:cBhvr>
                                      <p:to>
                                        <p:strVal val="solid"/>
                                      </p:to>
                                    </p:set>
                                    <p:set>
                                      <p:cBhvr>
                                        <p:cTn id="238" dur="1000" fill="hold"/>
                                        <p:tgtEl>
                                          <p:spTgt spid="80"/>
                                        </p:tgtEl>
                                        <p:attrNameLst>
                                          <p:attrName>fill.on</p:attrName>
                                        </p:attrNameLst>
                                      </p:cBhvr>
                                      <p:to>
                                        <p:strVal val="true"/>
                                      </p:to>
                                    </p:set>
                                  </p:childTnLst>
                                </p:cTn>
                              </p:par>
                              <p:par>
                                <p:cTn id="239" presetID="1" presetClass="emph" presetSubtype="2" fill="hold" nodeType="withEffect">
                                  <p:stCondLst>
                                    <p:cond delay="0"/>
                                  </p:stCondLst>
                                  <p:childTnLst>
                                    <p:animClr clrSpc="rgb">
                                      <p:cBhvr>
                                        <p:cTn id="240" dur="1000" fill="hold"/>
                                        <p:tgtEl>
                                          <p:spTgt spid="81"/>
                                        </p:tgtEl>
                                        <p:attrNameLst>
                                          <p:attrName>fillcolor</p:attrName>
                                        </p:attrNameLst>
                                      </p:cBhvr>
                                      <p:to>
                                        <a:srgbClr val="7DCC2E"/>
                                      </p:to>
                                    </p:animClr>
                                    <p:set>
                                      <p:cBhvr>
                                        <p:cTn id="241" dur="1000" fill="hold"/>
                                        <p:tgtEl>
                                          <p:spTgt spid="81"/>
                                        </p:tgtEl>
                                        <p:attrNameLst>
                                          <p:attrName>fill.type</p:attrName>
                                        </p:attrNameLst>
                                      </p:cBhvr>
                                      <p:to>
                                        <p:strVal val="solid"/>
                                      </p:to>
                                    </p:set>
                                    <p:set>
                                      <p:cBhvr>
                                        <p:cTn id="242" dur="1000" fill="hold"/>
                                        <p:tgtEl>
                                          <p:spTgt spid="81"/>
                                        </p:tgtEl>
                                        <p:attrNameLst>
                                          <p:attrName>fill.on</p:attrName>
                                        </p:attrNameLst>
                                      </p:cBhvr>
                                      <p:to>
                                        <p:strVal val="true"/>
                                      </p:to>
                                    </p:set>
                                  </p:childTnLst>
                                </p:cTn>
                              </p:par>
                              <p:par>
                                <p:cTn id="243" presetID="1" presetClass="emph" presetSubtype="2" fill="hold" nodeType="withEffect">
                                  <p:stCondLst>
                                    <p:cond delay="0"/>
                                  </p:stCondLst>
                                  <p:childTnLst>
                                    <p:animClr clrSpc="rgb">
                                      <p:cBhvr>
                                        <p:cTn id="244" dur="1000" fill="hold"/>
                                        <p:tgtEl>
                                          <p:spTgt spid="84"/>
                                        </p:tgtEl>
                                        <p:attrNameLst>
                                          <p:attrName>fillcolor</p:attrName>
                                        </p:attrNameLst>
                                      </p:cBhvr>
                                      <p:to>
                                        <a:srgbClr val="7DCC2E"/>
                                      </p:to>
                                    </p:animClr>
                                    <p:set>
                                      <p:cBhvr>
                                        <p:cTn id="245" dur="1000" fill="hold"/>
                                        <p:tgtEl>
                                          <p:spTgt spid="84"/>
                                        </p:tgtEl>
                                        <p:attrNameLst>
                                          <p:attrName>fill.type</p:attrName>
                                        </p:attrNameLst>
                                      </p:cBhvr>
                                      <p:to>
                                        <p:strVal val="solid"/>
                                      </p:to>
                                    </p:set>
                                    <p:set>
                                      <p:cBhvr>
                                        <p:cTn id="246" dur="1000" fill="hold"/>
                                        <p:tgtEl>
                                          <p:spTgt spid="84"/>
                                        </p:tgtEl>
                                        <p:attrNameLst>
                                          <p:attrName>fill.on</p:attrName>
                                        </p:attrNameLst>
                                      </p:cBhvr>
                                      <p:to>
                                        <p:strVal val="true"/>
                                      </p:to>
                                    </p:set>
                                  </p:childTnLst>
                                </p:cTn>
                              </p:par>
                              <p:par>
                                <p:cTn id="247" presetID="1" presetClass="emph" presetSubtype="2" fill="hold" nodeType="withEffect">
                                  <p:stCondLst>
                                    <p:cond delay="0"/>
                                  </p:stCondLst>
                                  <p:childTnLst>
                                    <p:animClr clrSpc="rgb">
                                      <p:cBhvr>
                                        <p:cTn id="248" dur="1000" fill="hold"/>
                                        <p:tgtEl>
                                          <p:spTgt spid="83"/>
                                        </p:tgtEl>
                                        <p:attrNameLst>
                                          <p:attrName>fillcolor</p:attrName>
                                        </p:attrNameLst>
                                      </p:cBhvr>
                                      <p:to>
                                        <a:srgbClr val="7DCC2E"/>
                                      </p:to>
                                    </p:animClr>
                                    <p:set>
                                      <p:cBhvr>
                                        <p:cTn id="249" dur="1000" fill="hold"/>
                                        <p:tgtEl>
                                          <p:spTgt spid="83"/>
                                        </p:tgtEl>
                                        <p:attrNameLst>
                                          <p:attrName>fill.type</p:attrName>
                                        </p:attrNameLst>
                                      </p:cBhvr>
                                      <p:to>
                                        <p:strVal val="solid"/>
                                      </p:to>
                                    </p:set>
                                    <p:set>
                                      <p:cBhvr>
                                        <p:cTn id="250" dur="1000" fill="hold"/>
                                        <p:tgtEl>
                                          <p:spTgt spid="83"/>
                                        </p:tgtEl>
                                        <p:attrNameLst>
                                          <p:attrName>fill.on</p:attrName>
                                        </p:attrNameLst>
                                      </p:cBhvr>
                                      <p:to>
                                        <p:strVal val="true"/>
                                      </p:to>
                                    </p:set>
                                  </p:childTnLst>
                                </p:cTn>
                              </p:par>
                              <p:par>
                                <p:cTn id="251" presetID="1" presetClass="emph" presetSubtype="2" fill="hold" nodeType="withEffect">
                                  <p:stCondLst>
                                    <p:cond delay="0"/>
                                  </p:stCondLst>
                                  <p:childTnLst>
                                    <p:animClr clrSpc="rgb">
                                      <p:cBhvr>
                                        <p:cTn id="252" dur="1000" fill="hold"/>
                                        <p:tgtEl>
                                          <p:spTgt spid="82"/>
                                        </p:tgtEl>
                                        <p:attrNameLst>
                                          <p:attrName>fillcolor</p:attrName>
                                        </p:attrNameLst>
                                      </p:cBhvr>
                                      <p:to>
                                        <a:srgbClr val="7DCC2E"/>
                                      </p:to>
                                    </p:animClr>
                                    <p:set>
                                      <p:cBhvr>
                                        <p:cTn id="253" dur="1000" fill="hold"/>
                                        <p:tgtEl>
                                          <p:spTgt spid="82"/>
                                        </p:tgtEl>
                                        <p:attrNameLst>
                                          <p:attrName>fill.type</p:attrName>
                                        </p:attrNameLst>
                                      </p:cBhvr>
                                      <p:to>
                                        <p:strVal val="solid"/>
                                      </p:to>
                                    </p:set>
                                    <p:set>
                                      <p:cBhvr>
                                        <p:cTn id="254" dur="1000" fill="hold"/>
                                        <p:tgtEl>
                                          <p:spTgt spid="82"/>
                                        </p:tgtEl>
                                        <p:attrNameLst>
                                          <p:attrName>fill.on</p:attrName>
                                        </p:attrNameLst>
                                      </p:cBhvr>
                                      <p:to>
                                        <p:strVal val="true"/>
                                      </p:to>
                                    </p:set>
                                  </p:childTnLst>
                                </p:cTn>
                              </p:par>
                            </p:childTnLst>
                          </p:cTn>
                        </p:par>
                      </p:childTnLst>
                    </p:cTn>
                  </p:par>
                  <p:par>
                    <p:cTn id="255" fill="hold">
                      <p:stCondLst>
                        <p:cond delay="indefinite"/>
                      </p:stCondLst>
                      <p:childTnLst>
                        <p:par>
                          <p:cTn id="256" fill="hold">
                            <p:stCondLst>
                              <p:cond delay="0"/>
                            </p:stCondLst>
                            <p:childTnLst>
                              <p:par>
                                <p:cTn id="257" presetID="1" presetClass="emph" presetSubtype="2" fill="hold" nodeType="clickEffect">
                                  <p:stCondLst>
                                    <p:cond delay="0"/>
                                  </p:stCondLst>
                                  <p:childTnLst>
                                    <p:animClr clrSpc="rgb">
                                      <p:cBhvr>
                                        <p:cTn id="258" dur="1000" fill="hold"/>
                                        <p:tgtEl>
                                          <p:spTgt spid="38"/>
                                        </p:tgtEl>
                                        <p:attrNameLst>
                                          <p:attrName>fillcolor</p:attrName>
                                        </p:attrNameLst>
                                      </p:cBhvr>
                                      <p:to>
                                        <a:srgbClr val="FFEBD4"/>
                                      </p:to>
                                    </p:animClr>
                                    <p:set>
                                      <p:cBhvr>
                                        <p:cTn id="259" dur="1000" fill="hold"/>
                                        <p:tgtEl>
                                          <p:spTgt spid="38"/>
                                        </p:tgtEl>
                                        <p:attrNameLst>
                                          <p:attrName>fill.type</p:attrName>
                                        </p:attrNameLst>
                                      </p:cBhvr>
                                      <p:to>
                                        <p:strVal val="solid"/>
                                      </p:to>
                                    </p:set>
                                    <p:set>
                                      <p:cBhvr>
                                        <p:cTn id="260" dur="1000" fill="hold"/>
                                        <p:tgtEl>
                                          <p:spTgt spid="38"/>
                                        </p:tgtEl>
                                        <p:attrNameLst>
                                          <p:attrName>fill.on</p:attrName>
                                        </p:attrNameLst>
                                      </p:cBhvr>
                                      <p:to>
                                        <p:strVal val="true"/>
                                      </p:to>
                                    </p:set>
                                  </p:childTnLst>
                                </p:cTn>
                              </p:par>
                            </p:childTnLst>
                          </p:cTn>
                        </p:par>
                      </p:childTnLst>
                    </p:cTn>
                  </p:par>
                  <p:par>
                    <p:cTn id="261" fill="hold">
                      <p:stCondLst>
                        <p:cond delay="indefinite"/>
                      </p:stCondLst>
                      <p:childTnLst>
                        <p:par>
                          <p:cTn id="262" fill="hold">
                            <p:stCondLst>
                              <p:cond delay="0"/>
                            </p:stCondLst>
                            <p:childTnLst>
                              <p:par>
                                <p:cTn id="263" presetID="1" presetClass="emph" presetSubtype="2" fill="hold" nodeType="clickEffect">
                                  <p:stCondLst>
                                    <p:cond delay="0"/>
                                  </p:stCondLst>
                                  <p:childTnLst>
                                    <p:animClr clrSpc="rgb">
                                      <p:cBhvr>
                                        <p:cTn id="264" dur="1000" fill="hold"/>
                                        <p:tgtEl>
                                          <p:spTgt spid="51"/>
                                        </p:tgtEl>
                                        <p:attrNameLst>
                                          <p:attrName>fillcolor</p:attrName>
                                        </p:attrNameLst>
                                      </p:cBhvr>
                                      <p:to>
                                        <a:srgbClr val="FF9B2D"/>
                                      </p:to>
                                    </p:animClr>
                                    <p:set>
                                      <p:cBhvr>
                                        <p:cTn id="265" dur="1000" fill="hold"/>
                                        <p:tgtEl>
                                          <p:spTgt spid="51"/>
                                        </p:tgtEl>
                                        <p:attrNameLst>
                                          <p:attrName>fill.type</p:attrName>
                                        </p:attrNameLst>
                                      </p:cBhvr>
                                      <p:to>
                                        <p:strVal val="solid"/>
                                      </p:to>
                                    </p:set>
                                    <p:set>
                                      <p:cBhvr>
                                        <p:cTn id="266" dur="1000" fill="hold"/>
                                        <p:tgtEl>
                                          <p:spTgt spid="51"/>
                                        </p:tgtEl>
                                        <p:attrNameLst>
                                          <p:attrName>fill.on</p:attrName>
                                        </p:attrNameLst>
                                      </p:cBhvr>
                                      <p:to>
                                        <p:strVal val="true"/>
                                      </p:to>
                                    </p:set>
                                  </p:childTnLst>
                                </p:cTn>
                              </p:par>
                              <p:par>
                                <p:cTn id="267" presetID="1" presetClass="emph" presetSubtype="2" fill="hold" nodeType="withEffect">
                                  <p:stCondLst>
                                    <p:cond delay="0"/>
                                  </p:stCondLst>
                                  <p:childTnLst>
                                    <p:animClr clrSpc="rgb">
                                      <p:cBhvr>
                                        <p:cTn id="268" dur="1000" fill="hold"/>
                                        <p:tgtEl>
                                          <p:spTgt spid="52"/>
                                        </p:tgtEl>
                                        <p:attrNameLst>
                                          <p:attrName>fillcolor</p:attrName>
                                        </p:attrNameLst>
                                      </p:cBhvr>
                                      <p:to>
                                        <a:srgbClr val="FF9B2D"/>
                                      </p:to>
                                    </p:animClr>
                                    <p:set>
                                      <p:cBhvr>
                                        <p:cTn id="269" dur="1000" fill="hold"/>
                                        <p:tgtEl>
                                          <p:spTgt spid="52"/>
                                        </p:tgtEl>
                                        <p:attrNameLst>
                                          <p:attrName>fill.type</p:attrName>
                                        </p:attrNameLst>
                                      </p:cBhvr>
                                      <p:to>
                                        <p:strVal val="solid"/>
                                      </p:to>
                                    </p:set>
                                    <p:set>
                                      <p:cBhvr>
                                        <p:cTn id="270" dur="1000" fill="hold"/>
                                        <p:tgtEl>
                                          <p:spTgt spid="52"/>
                                        </p:tgtEl>
                                        <p:attrNameLst>
                                          <p:attrName>fill.on</p:attrName>
                                        </p:attrNameLst>
                                      </p:cBhvr>
                                      <p:to>
                                        <p:strVal val="true"/>
                                      </p:to>
                                    </p:set>
                                  </p:childTnLst>
                                </p:cTn>
                              </p:par>
                              <p:par>
                                <p:cTn id="271" presetID="1" presetClass="emph" presetSubtype="2" fill="hold" nodeType="withEffect">
                                  <p:stCondLst>
                                    <p:cond delay="0"/>
                                  </p:stCondLst>
                                  <p:childTnLst>
                                    <p:animClr clrSpc="rgb">
                                      <p:cBhvr>
                                        <p:cTn id="272" dur="1000" fill="hold"/>
                                        <p:tgtEl>
                                          <p:spTgt spid="50"/>
                                        </p:tgtEl>
                                        <p:attrNameLst>
                                          <p:attrName>fillcolor</p:attrName>
                                        </p:attrNameLst>
                                      </p:cBhvr>
                                      <p:to>
                                        <a:srgbClr val="FF9929"/>
                                      </p:to>
                                    </p:animClr>
                                    <p:set>
                                      <p:cBhvr>
                                        <p:cTn id="273" dur="1000" fill="hold"/>
                                        <p:tgtEl>
                                          <p:spTgt spid="50"/>
                                        </p:tgtEl>
                                        <p:attrNameLst>
                                          <p:attrName>fill.type</p:attrName>
                                        </p:attrNameLst>
                                      </p:cBhvr>
                                      <p:to>
                                        <p:strVal val="solid"/>
                                      </p:to>
                                    </p:set>
                                    <p:set>
                                      <p:cBhvr>
                                        <p:cTn id="274" dur="1000" fill="hold"/>
                                        <p:tgtEl>
                                          <p:spTgt spid="50"/>
                                        </p:tgtEl>
                                        <p:attrNameLst>
                                          <p:attrName>fill.on</p:attrName>
                                        </p:attrNameLst>
                                      </p:cBhvr>
                                      <p:to>
                                        <p:strVal val="true"/>
                                      </p:to>
                                    </p:set>
                                  </p:childTnLst>
                                </p:cTn>
                              </p:par>
                              <p:par>
                                <p:cTn id="275" presetID="1" presetClass="emph" presetSubtype="2" fill="hold" nodeType="withEffect">
                                  <p:stCondLst>
                                    <p:cond delay="0"/>
                                  </p:stCondLst>
                                  <p:childTnLst>
                                    <p:animClr clrSpc="rgb">
                                      <p:cBhvr>
                                        <p:cTn id="276" dur="1000" fill="hold"/>
                                        <p:tgtEl>
                                          <p:spTgt spid="53"/>
                                        </p:tgtEl>
                                        <p:attrNameLst>
                                          <p:attrName>fillcolor</p:attrName>
                                        </p:attrNameLst>
                                      </p:cBhvr>
                                      <p:to>
                                        <a:srgbClr val="FF9929"/>
                                      </p:to>
                                    </p:animClr>
                                    <p:set>
                                      <p:cBhvr>
                                        <p:cTn id="277" dur="1000" fill="hold"/>
                                        <p:tgtEl>
                                          <p:spTgt spid="53"/>
                                        </p:tgtEl>
                                        <p:attrNameLst>
                                          <p:attrName>fill.type</p:attrName>
                                        </p:attrNameLst>
                                      </p:cBhvr>
                                      <p:to>
                                        <p:strVal val="solid"/>
                                      </p:to>
                                    </p:set>
                                    <p:set>
                                      <p:cBhvr>
                                        <p:cTn id="278" dur="1000" fill="hold"/>
                                        <p:tgtEl>
                                          <p:spTgt spid="5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3" grpId="0" animBg="1"/>
      <p:bldP spid="52" grpId="0" animBg="1"/>
      <p:bldP spid="51" grpId="0" animBg="1"/>
      <p:bldP spid="5" grpId="0" animBg="1"/>
      <p:bldP spid="8" grpId="0" animBg="1"/>
      <p:bldP spid="13" grpId="0" animBg="1"/>
      <p:bldP spid="14" grpId="0" animBg="1"/>
      <p:bldP spid="16" grpId="0" animBg="1"/>
      <p:bldP spid="17" grpId="0" animBg="1"/>
      <p:bldP spid="21" grpId="0" animBg="1"/>
      <p:bldP spid="29" grpId="0"/>
      <p:bldP spid="30" grpId="0"/>
      <p:bldP spid="31" grpId="0"/>
      <p:bldP spid="32" grpId="0"/>
      <p:bldP spid="33" grpId="0"/>
      <p:bldP spid="37" grpId="0" animBg="1"/>
      <p:bldP spid="43" grpId="0"/>
      <p:bldP spid="45" grpId="0"/>
      <p:bldP spid="46" grpId="0"/>
      <p:bldP spid="47" grpId="0"/>
      <p:bldP spid="85" grpId="0"/>
      <p:bldP spid="86" grpId="0"/>
      <p:bldP spid="87" grpId="0"/>
      <p:bldP spid="88" grpId="0"/>
      <p:bldP spid="89" grpId="0"/>
      <p:bldP spid="18" grpId="0" animBg="1"/>
      <p:bldP spid="18" grpId="1" animBg="1"/>
      <p:bldP spid="20" grpId="0" animBg="1"/>
      <p:bldP spid="20" grpId="1" animBg="1"/>
      <p:bldP spid="81" grpId="0" animBg="1"/>
      <p:bldP spid="80" grpId="0" animBg="1"/>
      <p:bldP spid="7" grpId="0" animBg="1"/>
      <p:bldP spid="7" grpId="1" animBg="1"/>
      <p:bldP spid="84" grpId="0" animBg="1"/>
      <p:bldP spid="82" grpId="0" animBg="1"/>
      <p:bldP spid="83" grpId="0" animBg="1"/>
      <p:bldP spid="15" grpId="0" animBg="1"/>
      <p:bldP spid="15" grpId="1" animBg="1"/>
      <p:bldP spid="36"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0"/>
          </p:nvPr>
        </p:nvSpPr>
        <p:spPr>
          <a:xfrm>
            <a:off x="1143000" y="664026"/>
            <a:ext cx="7690114" cy="1384994"/>
          </a:xfrm>
        </p:spPr>
        <p:txBody>
          <a:bodyPr/>
          <a:lstStyle/>
          <a:p>
            <a:pPr algn="ctr" rtl="1"/>
            <a:r>
              <a:rPr lang="fa-IR" sz="6000" i="0" dirty="0" smtClean="0">
                <a:latin typeface="XB Zar" pitchFamily="2" charset="-78"/>
                <a:cs typeface="XB Zar" pitchFamily="2" charset="-78"/>
              </a:rPr>
              <a:t>بازیابی اطلاعات بین زبانی</a:t>
            </a:r>
          </a:p>
          <a:p>
            <a:pPr algn="r" rtl="1"/>
            <a:endParaRPr lang="fa-IR" sz="2400" b="0" i="0" dirty="0" smtClean="0">
              <a:effectLst/>
              <a:latin typeface="XB Zar" pitchFamily="2" charset="-78"/>
              <a:cs typeface="XB Zar" pitchFamily="2" charset="-78"/>
            </a:endParaRPr>
          </a:p>
        </p:txBody>
      </p:sp>
      <p:sp>
        <p:nvSpPr>
          <p:cNvPr id="21" name="Footer Placeholder 20"/>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graphicFrame>
        <p:nvGraphicFramePr>
          <p:cNvPr id="6" name="Object 4"/>
          <p:cNvGraphicFramePr>
            <a:graphicFrameLocks noChangeAspect="1"/>
          </p:cNvGraphicFramePr>
          <p:nvPr/>
        </p:nvGraphicFramePr>
        <p:xfrm>
          <a:off x="2209800" y="3429000"/>
          <a:ext cx="2590800" cy="2178050"/>
        </p:xfrm>
        <a:graphic>
          <a:graphicData uri="http://schemas.openxmlformats.org/presentationml/2006/ole">
            <p:oleObj spid="_x0000_s1026" name="ClipArt" r:id="rId4" imgW="4036320" imgH="3468960" progId="">
              <p:embed/>
            </p:oleObj>
          </a:graphicData>
        </a:graphic>
      </p:graphicFrame>
      <p:pic>
        <p:nvPicPr>
          <p:cNvPr id="2052" name="Picture 4" descr="F:\University\Thesis\CLEF2010_travel\Presentation\think.gif"/>
          <p:cNvPicPr>
            <a:picLocks noChangeAspect="1" noChangeArrowheads="1"/>
          </p:cNvPicPr>
          <p:nvPr/>
        </p:nvPicPr>
        <p:blipFill>
          <a:blip r:embed="rId5" cstate="print"/>
          <a:srcRect/>
          <a:stretch>
            <a:fillRect/>
          </a:stretch>
        </p:blipFill>
        <p:spPr bwMode="auto">
          <a:xfrm>
            <a:off x="6705600" y="4343400"/>
            <a:ext cx="1295400" cy="1295400"/>
          </a:xfrm>
          <a:prstGeom prst="rect">
            <a:avLst/>
          </a:prstGeom>
          <a:noFill/>
        </p:spPr>
      </p:pic>
      <p:sp>
        <p:nvSpPr>
          <p:cNvPr id="13" name="Rectangle 12"/>
          <p:cNvSpPr/>
          <p:nvPr/>
        </p:nvSpPr>
        <p:spPr>
          <a:xfrm>
            <a:off x="3657600" y="5562600"/>
            <a:ext cx="2401941" cy="400110"/>
          </a:xfrm>
          <a:prstGeom prst="rect">
            <a:avLst/>
          </a:prstGeom>
        </p:spPr>
        <p:txBody>
          <a:bodyPr wrap="none">
            <a:spAutoFit/>
          </a:bodyPr>
          <a:lstStyle/>
          <a:p>
            <a:r>
              <a:rPr lang="en-US" sz="2000" b="1" dirty="0" smtClean="0">
                <a:solidFill>
                  <a:schemeClr val="tx1"/>
                </a:solidFill>
                <a:latin typeface="Calibri" pitchFamily="34" charset="0"/>
              </a:rPr>
              <a:t>information retrieval</a:t>
            </a:r>
            <a:endParaRPr lang="en-US" sz="2000" b="1" dirty="0">
              <a:solidFill>
                <a:schemeClr val="tx1"/>
              </a:solidFill>
              <a:latin typeface="Calibri" pitchFamily="34" charset="0"/>
            </a:endParaRPr>
          </a:p>
        </p:txBody>
      </p:sp>
      <p:sp>
        <p:nvSpPr>
          <p:cNvPr id="15" name="Rectangle 14"/>
          <p:cNvSpPr/>
          <p:nvPr/>
        </p:nvSpPr>
        <p:spPr>
          <a:xfrm>
            <a:off x="609600" y="3886200"/>
            <a:ext cx="1398140" cy="369332"/>
          </a:xfrm>
          <a:prstGeom prst="rect">
            <a:avLst/>
          </a:prstGeom>
        </p:spPr>
        <p:txBody>
          <a:bodyPr wrap="none">
            <a:spAutoFit/>
          </a:bodyPr>
          <a:lstStyle/>
          <a:p>
            <a:r>
              <a:rPr lang="fa-IR" sz="1800" b="1" dirty="0" smtClean="0">
                <a:solidFill>
                  <a:schemeClr val="tx1"/>
                </a:solidFill>
              </a:rPr>
              <a:t>بازیابی اطلاعات</a:t>
            </a:r>
            <a:endParaRPr lang="en-US" sz="1800" b="1" dirty="0">
              <a:solidFill>
                <a:schemeClr val="tx1"/>
              </a:solidFill>
            </a:endParaRPr>
          </a:p>
        </p:txBody>
      </p:sp>
      <p:sp>
        <p:nvSpPr>
          <p:cNvPr id="16" name="Rectangle 15"/>
          <p:cNvSpPr/>
          <p:nvPr/>
        </p:nvSpPr>
        <p:spPr>
          <a:xfrm>
            <a:off x="4572000" y="3352800"/>
            <a:ext cx="3063596" cy="400110"/>
          </a:xfrm>
          <a:prstGeom prst="rect">
            <a:avLst/>
          </a:prstGeom>
        </p:spPr>
        <p:txBody>
          <a:bodyPr wrap="none">
            <a:spAutoFit/>
          </a:bodyPr>
          <a:lstStyle/>
          <a:p>
            <a:r>
              <a:rPr lang="en-US" sz="2000" b="1" dirty="0" err="1" smtClean="0">
                <a:solidFill>
                  <a:schemeClr val="tx1"/>
                </a:solidFill>
                <a:latin typeface="Calibri" pitchFamily="34" charset="0"/>
              </a:rPr>
              <a:t>recupero</a:t>
            </a:r>
            <a:r>
              <a:rPr lang="en-US" sz="2000" b="1" dirty="0" smtClean="0">
                <a:solidFill>
                  <a:schemeClr val="tx1"/>
                </a:solidFill>
                <a:latin typeface="Calibri" pitchFamily="34" charset="0"/>
              </a:rPr>
              <a:t> </a:t>
            </a:r>
            <a:r>
              <a:rPr lang="en-US" sz="2000" b="1" dirty="0" err="1" smtClean="0">
                <a:solidFill>
                  <a:schemeClr val="tx1"/>
                </a:solidFill>
                <a:latin typeface="Calibri" pitchFamily="34" charset="0"/>
              </a:rPr>
              <a:t>dell'informazione</a:t>
            </a:r>
            <a:endParaRPr lang="en-US" sz="2000" b="1" dirty="0" smtClean="0">
              <a:solidFill>
                <a:schemeClr val="tx1"/>
              </a:solidFill>
              <a:latin typeface="Calibri" pitchFamily="34" charset="0"/>
            </a:endParaRPr>
          </a:p>
        </p:txBody>
      </p:sp>
      <p:sp>
        <p:nvSpPr>
          <p:cNvPr id="17" name="Rectangle 16"/>
          <p:cNvSpPr/>
          <p:nvPr/>
        </p:nvSpPr>
        <p:spPr>
          <a:xfrm>
            <a:off x="4876800" y="4267200"/>
            <a:ext cx="1213794" cy="400110"/>
          </a:xfrm>
          <a:prstGeom prst="rect">
            <a:avLst/>
          </a:prstGeom>
        </p:spPr>
        <p:txBody>
          <a:bodyPr wrap="none">
            <a:spAutoFit/>
          </a:bodyPr>
          <a:lstStyle/>
          <a:p>
            <a:r>
              <a:rPr lang="ja-JP" altLang="en-US" sz="2000" b="1" smtClean="0">
                <a:solidFill>
                  <a:schemeClr val="tx1"/>
                </a:solidFill>
              </a:rPr>
              <a:t>信息检索</a:t>
            </a:r>
            <a:endParaRPr lang="en-US" sz="2000" b="1" dirty="0">
              <a:solidFill>
                <a:schemeClr val="tx1"/>
              </a:solidFill>
            </a:endParaRPr>
          </a:p>
        </p:txBody>
      </p:sp>
      <p:sp>
        <p:nvSpPr>
          <p:cNvPr id="18" name="Rectangle 17"/>
          <p:cNvSpPr/>
          <p:nvPr/>
        </p:nvSpPr>
        <p:spPr>
          <a:xfrm>
            <a:off x="990600" y="5334000"/>
            <a:ext cx="1401409" cy="400110"/>
          </a:xfrm>
          <a:prstGeom prst="rect">
            <a:avLst/>
          </a:prstGeom>
        </p:spPr>
        <p:txBody>
          <a:bodyPr wrap="none">
            <a:spAutoFit/>
          </a:bodyPr>
          <a:lstStyle/>
          <a:p>
            <a:r>
              <a:rPr lang="en-US" sz="2000" b="1" dirty="0" err="1" smtClean="0">
                <a:solidFill>
                  <a:schemeClr val="tx1"/>
                </a:solidFill>
                <a:latin typeface="Calibri" pitchFamily="34" charset="0"/>
              </a:rPr>
              <a:t>tiedonhaku</a:t>
            </a:r>
            <a:endParaRPr lang="en-US" sz="2000" b="1" dirty="0">
              <a:solidFill>
                <a:schemeClr val="tx1"/>
              </a:solidFill>
              <a:latin typeface="Calibri" pitchFamily="34" charset="0"/>
            </a:endParaRPr>
          </a:p>
        </p:txBody>
      </p:sp>
      <p:sp>
        <p:nvSpPr>
          <p:cNvPr id="19" name="Rectangle 18"/>
          <p:cNvSpPr/>
          <p:nvPr/>
        </p:nvSpPr>
        <p:spPr>
          <a:xfrm>
            <a:off x="1371600" y="3124200"/>
            <a:ext cx="2363147" cy="400110"/>
          </a:xfrm>
          <a:prstGeom prst="rect">
            <a:avLst/>
          </a:prstGeom>
        </p:spPr>
        <p:txBody>
          <a:bodyPr wrap="none">
            <a:spAutoFit/>
          </a:bodyPr>
          <a:lstStyle/>
          <a:p>
            <a:r>
              <a:rPr lang="az-Cyrl-AZ" sz="2000" b="1" dirty="0" smtClean="0">
                <a:solidFill>
                  <a:schemeClr val="tx1"/>
                </a:solidFill>
                <a:latin typeface="Calibri" pitchFamily="34" charset="0"/>
              </a:rPr>
              <a:t>поиск информации</a:t>
            </a:r>
            <a:endParaRPr lang="en-US" sz="2000" b="1" dirty="0">
              <a:solidFill>
                <a:schemeClr val="tx1"/>
              </a:solidFill>
              <a:latin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4"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بررسی صحّت ترجمه</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grpSp>
        <p:nvGrpSpPr>
          <p:cNvPr id="2" name="Group 63"/>
          <p:cNvGrpSpPr/>
          <p:nvPr/>
        </p:nvGrpSpPr>
        <p:grpSpPr>
          <a:xfrm>
            <a:off x="1079500" y="1041402"/>
            <a:ext cx="6287593" cy="5633718"/>
            <a:chOff x="1295400" y="1041402"/>
            <a:chExt cx="6287593" cy="5633718"/>
          </a:xfrm>
        </p:grpSpPr>
        <p:sp>
          <p:nvSpPr>
            <p:cNvPr id="38" name="Oval 37"/>
            <p:cNvSpPr/>
            <p:nvPr/>
          </p:nvSpPr>
          <p:spPr bwMode="auto">
            <a:xfrm>
              <a:off x="3599544" y="2398488"/>
              <a:ext cx="2103120" cy="2103120"/>
            </a:xfrm>
            <a:prstGeom prst="ellipse">
              <a:avLst/>
            </a:prstGeom>
            <a:solidFill>
              <a:schemeClr val="accent1">
                <a:lumMod val="20000"/>
                <a:lumOff val="80000"/>
              </a:schemeClr>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3" name="Oval 52"/>
            <p:cNvSpPr/>
            <p:nvPr/>
          </p:nvSpPr>
          <p:spPr bwMode="auto">
            <a:xfrm>
              <a:off x="1295400" y="3276600"/>
              <a:ext cx="2103120" cy="2103120"/>
            </a:xfrm>
            <a:prstGeom prst="ellipse">
              <a:avLst/>
            </a:prstGeom>
            <a:solidFill>
              <a:srgbClr val="FF8601"/>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2" name="Oval 51"/>
            <p:cNvSpPr/>
            <p:nvPr/>
          </p:nvSpPr>
          <p:spPr bwMode="auto">
            <a:xfrm>
              <a:off x="3962400" y="4572000"/>
              <a:ext cx="2103120" cy="2103120"/>
            </a:xfrm>
            <a:prstGeom prst="ellipse">
              <a:avLst/>
            </a:prstGeom>
            <a:solidFill>
              <a:srgbClr val="FF9119"/>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1" name="Oval 50"/>
            <p:cNvSpPr/>
            <p:nvPr/>
          </p:nvSpPr>
          <p:spPr bwMode="auto">
            <a:xfrm>
              <a:off x="5181600" y="4114800"/>
              <a:ext cx="2103120" cy="2103120"/>
            </a:xfrm>
            <a:prstGeom prst="ellipse">
              <a:avLst/>
            </a:prstGeom>
            <a:solidFill>
              <a:srgbClr val="FF9119"/>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0" name="Oval 49"/>
            <p:cNvSpPr/>
            <p:nvPr/>
          </p:nvSpPr>
          <p:spPr bwMode="auto">
            <a:xfrm>
              <a:off x="5334000" y="1828800"/>
              <a:ext cx="2103120" cy="2103120"/>
            </a:xfrm>
            <a:prstGeom prst="ellipse">
              <a:avLst/>
            </a:prstGeom>
            <a:solidFill>
              <a:srgbClr val="FF9119"/>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1" name="Oval 20"/>
            <p:cNvSpPr/>
            <p:nvPr/>
          </p:nvSpPr>
          <p:spPr bwMode="auto">
            <a:xfrm>
              <a:off x="2068290" y="1041402"/>
              <a:ext cx="5029200" cy="5029200"/>
            </a:xfrm>
            <a:prstGeom prst="ellipse">
              <a:avLst/>
            </a:prstGeom>
            <a:noFill/>
            <a:ln w="12700">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cxnSp>
          <p:nvCxnSpPr>
            <p:cNvPr id="23" name="Straight Arrow Connector 22"/>
            <p:cNvCxnSpPr>
              <a:stCxn id="19" idx="0"/>
              <a:endCxn id="21" idx="0"/>
            </p:cNvCxnSpPr>
            <p:nvPr/>
          </p:nvCxnSpPr>
          <p:spPr>
            <a:xfrm rot="16200000" flipV="1">
              <a:off x="3490326" y="2133966"/>
              <a:ext cx="2235198" cy="50070"/>
            </a:xfrm>
            <a:prstGeom prst="straightConnector1">
              <a:avLst/>
            </a:prstGeom>
            <a:ln>
              <a:prstDash val="sysDash"/>
              <a:tailEnd type="arrow"/>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4140198" y="3476172"/>
              <a:ext cx="877356" cy="369332"/>
            </a:xfrm>
            <a:prstGeom prst="rect">
              <a:avLst/>
            </a:prstGeom>
            <a:noFill/>
          </p:spPr>
          <p:txBody>
            <a:bodyPr wrap="none" rtlCol="0">
              <a:spAutoFit/>
            </a:bodyPr>
            <a:lstStyle/>
            <a:p>
              <a:r>
                <a:rPr lang="en-US" b="1" dirty="0" smtClean="0">
                  <a:latin typeface="Maiandra GD" pitchFamily="34" charset="0"/>
                  <a:cs typeface="Times New Roman" pitchFamily="18" charset="0"/>
                </a:rPr>
                <a:t>Persian</a:t>
              </a:r>
              <a:endParaRPr lang="en-US" b="1" dirty="0">
                <a:latin typeface="Maiandra GD" pitchFamily="34" charset="0"/>
                <a:cs typeface="Times New Roman" pitchFamily="18" charset="0"/>
              </a:endParaRPr>
            </a:p>
          </p:txBody>
        </p:sp>
        <p:sp>
          <p:nvSpPr>
            <p:cNvPr id="30" name="TextBox 29"/>
            <p:cNvSpPr txBox="1"/>
            <p:nvPr/>
          </p:nvSpPr>
          <p:spPr>
            <a:xfrm>
              <a:off x="6172200" y="2971800"/>
              <a:ext cx="598241"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gulf</a:t>
              </a:r>
              <a:endParaRPr lang="en-US" sz="2000" dirty="0">
                <a:solidFill>
                  <a:srgbClr val="3D1E4E"/>
                </a:solidFill>
                <a:latin typeface="Maiandra GD" pitchFamily="34" charset="0"/>
                <a:cs typeface="Times New Roman" pitchFamily="18" charset="0"/>
              </a:endParaRPr>
            </a:p>
          </p:txBody>
        </p:sp>
        <p:sp>
          <p:nvSpPr>
            <p:cNvPr id="31" name="TextBox 30"/>
            <p:cNvSpPr txBox="1"/>
            <p:nvPr/>
          </p:nvSpPr>
          <p:spPr>
            <a:xfrm>
              <a:off x="6172200" y="4648200"/>
              <a:ext cx="625492"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Iran</a:t>
              </a:r>
              <a:endParaRPr lang="en-US" sz="2000" dirty="0">
                <a:solidFill>
                  <a:srgbClr val="3D1E4E"/>
                </a:solidFill>
                <a:latin typeface="Maiandra GD" pitchFamily="34" charset="0"/>
                <a:cs typeface="Times New Roman" pitchFamily="18" charset="0"/>
              </a:endParaRPr>
            </a:p>
          </p:txBody>
        </p:sp>
        <p:sp>
          <p:nvSpPr>
            <p:cNvPr id="32" name="TextBox 31"/>
            <p:cNvSpPr txBox="1"/>
            <p:nvPr/>
          </p:nvSpPr>
          <p:spPr>
            <a:xfrm>
              <a:off x="4191000" y="5181600"/>
              <a:ext cx="929293"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Tehran</a:t>
              </a:r>
              <a:endParaRPr lang="en-US" sz="2000" dirty="0">
                <a:solidFill>
                  <a:srgbClr val="3D1E4E"/>
                </a:solidFill>
                <a:latin typeface="Maiandra GD" pitchFamily="34" charset="0"/>
                <a:cs typeface="Times New Roman" pitchFamily="18" charset="0"/>
              </a:endParaRPr>
            </a:p>
          </p:txBody>
        </p:sp>
        <p:sp>
          <p:nvSpPr>
            <p:cNvPr id="33" name="TextBox 32"/>
            <p:cNvSpPr txBox="1"/>
            <p:nvPr/>
          </p:nvSpPr>
          <p:spPr>
            <a:xfrm>
              <a:off x="2362200" y="3810000"/>
              <a:ext cx="962123" cy="400110"/>
            </a:xfrm>
            <a:prstGeom prst="rect">
              <a:avLst/>
            </a:prstGeom>
            <a:noFill/>
          </p:spPr>
          <p:txBody>
            <a:bodyPr wrap="square" rtlCol="0">
              <a:spAutoFit/>
            </a:bodyPr>
            <a:lstStyle/>
            <a:p>
              <a:r>
                <a:rPr lang="en-US" sz="2000" dirty="0" smtClean="0">
                  <a:solidFill>
                    <a:srgbClr val="3D1E4E"/>
                  </a:solidFill>
                  <a:latin typeface="Maiandra GD" pitchFamily="34" charset="0"/>
                  <a:cs typeface="Times New Roman" pitchFamily="18" charset="0"/>
                </a:rPr>
                <a:t>Iranian</a:t>
              </a:r>
              <a:endParaRPr lang="en-US" sz="2000" dirty="0">
                <a:solidFill>
                  <a:srgbClr val="3D1E4E"/>
                </a:solidFill>
                <a:latin typeface="Maiandra GD" pitchFamily="34" charset="0"/>
                <a:cs typeface="Times New Roman" pitchFamily="18" charset="0"/>
              </a:endParaRPr>
            </a:p>
          </p:txBody>
        </p:sp>
        <p:sp>
          <p:nvSpPr>
            <p:cNvPr id="34" name="Oval 33"/>
            <p:cNvSpPr/>
            <p:nvPr/>
          </p:nvSpPr>
          <p:spPr>
            <a:xfrm>
              <a:off x="5334000" y="28956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5" name="Oval 34"/>
            <p:cNvSpPr/>
            <p:nvPr/>
          </p:nvSpPr>
          <p:spPr>
            <a:xfrm>
              <a:off x="4701540" y="275082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 name="Oval 36"/>
            <p:cNvSpPr/>
            <p:nvPr/>
          </p:nvSpPr>
          <p:spPr>
            <a:xfrm>
              <a:off x="3810000" y="35052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40" name="Straight Arrow Connector 39"/>
            <p:cNvCxnSpPr>
              <a:stCxn id="19" idx="1"/>
              <a:endCxn id="38" idx="1"/>
            </p:cNvCxnSpPr>
            <p:nvPr/>
          </p:nvCxnSpPr>
          <p:spPr>
            <a:xfrm rot="16200000" flipV="1">
              <a:off x="3916611" y="2697411"/>
              <a:ext cx="610290" cy="628434"/>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sp>
          <p:nvSpPr>
            <p:cNvPr id="43" name="Rectangle 42"/>
            <p:cNvSpPr/>
            <p:nvPr/>
          </p:nvSpPr>
          <p:spPr>
            <a:xfrm>
              <a:off x="4953000" y="3733800"/>
              <a:ext cx="580608" cy="369332"/>
            </a:xfrm>
            <a:prstGeom prst="rect">
              <a:avLst/>
            </a:prstGeom>
          </p:spPr>
          <p:txBody>
            <a:bodyPr wrap="none">
              <a:spAutoFit/>
            </a:bodyPr>
            <a:lstStyle/>
            <a:p>
              <a:r>
                <a:rPr lang="fa-IR" dirty="0" smtClean="0">
                  <a:solidFill>
                    <a:srgbClr val="304E12"/>
                  </a:solidFill>
                  <a:cs typeface="B Koodak" pitchFamily="2" charset="-78"/>
                </a:rPr>
                <a:t>عراق</a:t>
              </a:r>
              <a:endParaRPr lang="en-US" dirty="0" smtClean="0">
                <a:solidFill>
                  <a:srgbClr val="304E12"/>
                </a:solidFill>
                <a:cs typeface="B Koodak" pitchFamily="2" charset="-78"/>
              </a:endParaRPr>
            </a:p>
          </p:txBody>
        </p:sp>
        <p:sp>
          <p:nvSpPr>
            <p:cNvPr id="45" name="Rectangle 44"/>
            <p:cNvSpPr/>
            <p:nvPr/>
          </p:nvSpPr>
          <p:spPr>
            <a:xfrm>
              <a:off x="5257800" y="3124200"/>
              <a:ext cx="590226" cy="369332"/>
            </a:xfrm>
            <a:prstGeom prst="rect">
              <a:avLst/>
            </a:prstGeom>
          </p:spPr>
          <p:txBody>
            <a:bodyPr wrap="none">
              <a:spAutoFit/>
            </a:bodyPr>
            <a:lstStyle/>
            <a:p>
              <a:r>
                <a:rPr lang="fa-IR" dirty="0" smtClean="0">
                  <a:solidFill>
                    <a:srgbClr val="304E12"/>
                  </a:solidFill>
                  <a:cs typeface="B Koodak" pitchFamily="2" charset="-78"/>
                </a:rPr>
                <a:t>صدام</a:t>
              </a:r>
              <a:endParaRPr lang="en-US" dirty="0" smtClean="0">
                <a:solidFill>
                  <a:srgbClr val="304E12"/>
                </a:solidFill>
                <a:cs typeface="B Koodak" pitchFamily="2" charset="-78"/>
              </a:endParaRPr>
            </a:p>
          </p:txBody>
        </p:sp>
        <p:sp>
          <p:nvSpPr>
            <p:cNvPr id="46" name="Rectangle 45"/>
            <p:cNvSpPr/>
            <p:nvPr/>
          </p:nvSpPr>
          <p:spPr>
            <a:xfrm>
              <a:off x="4648200" y="2438400"/>
              <a:ext cx="611065" cy="369332"/>
            </a:xfrm>
            <a:prstGeom prst="rect">
              <a:avLst/>
            </a:prstGeom>
          </p:spPr>
          <p:txBody>
            <a:bodyPr wrap="none">
              <a:spAutoFit/>
            </a:bodyPr>
            <a:lstStyle/>
            <a:p>
              <a:r>
                <a:rPr lang="fa-IR" dirty="0" smtClean="0">
                  <a:solidFill>
                    <a:srgbClr val="304E12"/>
                  </a:solidFill>
                  <a:cs typeface="B Koodak" pitchFamily="2" charset="-78"/>
                </a:rPr>
                <a:t>دولت</a:t>
              </a:r>
              <a:endParaRPr lang="en-US" dirty="0" smtClean="0">
                <a:solidFill>
                  <a:srgbClr val="304E12"/>
                </a:solidFill>
                <a:cs typeface="B Koodak" pitchFamily="2" charset="-78"/>
              </a:endParaRPr>
            </a:p>
          </p:txBody>
        </p:sp>
        <p:sp>
          <p:nvSpPr>
            <p:cNvPr id="47" name="Rectangle 46"/>
            <p:cNvSpPr/>
            <p:nvPr/>
          </p:nvSpPr>
          <p:spPr>
            <a:xfrm>
              <a:off x="3581400" y="3733800"/>
              <a:ext cx="708848" cy="369332"/>
            </a:xfrm>
            <a:prstGeom prst="rect">
              <a:avLst/>
            </a:prstGeom>
          </p:spPr>
          <p:txBody>
            <a:bodyPr wrap="none">
              <a:spAutoFit/>
            </a:bodyPr>
            <a:lstStyle/>
            <a:p>
              <a:r>
                <a:rPr lang="fa-IR" dirty="0" smtClean="0">
                  <a:solidFill>
                    <a:srgbClr val="304E12"/>
                  </a:solidFill>
                  <a:cs typeface="B Koodak" pitchFamily="2" charset="-78"/>
                </a:rPr>
                <a:t>آمریکا</a:t>
              </a:r>
              <a:endParaRPr lang="en-US" dirty="0" smtClean="0">
                <a:solidFill>
                  <a:srgbClr val="304E12"/>
                </a:solidFill>
                <a:cs typeface="B Koodak" pitchFamily="2" charset="-78"/>
              </a:endParaRPr>
            </a:p>
          </p:txBody>
        </p:sp>
        <p:sp>
          <p:nvSpPr>
            <p:cNvPr id="49" name="Rectangle 48"/>
            <p:cNvSpPr/>
            <p:nvPr/>
          </p:nvSpPr>
          <p:spPr>
            <a:xfrm>
              <a:off x="7010400" y="2743200"/>
              <a:ext cx="572593" cy="369332"/>
            </a:xfrm>
            <a:prstGeom prst="rect">
              <a:avLst/>
            </a:prstGeom>
          </p:spPr>
          <p:txBody>
            <a:bodyPr wrap="none">
              <a:spAutoFit/>
            </a:bodyPr>
            <a:lstStyle/>
            <a:p>
              <a:r>
                <a:rPr lang="fa-IR" dirty="0" smtClean="0">
                  <a:solidFill>
                    <a:srgbClr val="304E12"/>
                  </a:solidFill>
                  <a:cs typeface="B Koodak" pitchFamily="2" charset="-78"/>
                </a:rPr>
                <a:t>خلیج</a:t>
              </a:r>
              <a:endParaRPr lang="en-US" dirty="0" smtClean="0">
                <a:solidFill>
                  <a:srgbClr val="304E12"/>
                </a:solidFill>
                <a:cs typeface="B Koodak" pitchFamily="2" charset="-78"/>
              </a:endParaRPr>
            </a:p>
          </p:txBody>
        </p:sp>
        <p:cxnSp>
          <p:nvCxnSpPr>
            <p:cNvPr id="55" name="Straight Connector 54"/>
            <p:cNvCxnSpPr>
              <a:stCxn id="35" idx="3"/>
              <a:endCxn id="19" idx="0"/>
            </p:cNvCxnSpPr>
            <p:nvPr/>
          </p:nvCxnSpPr>
          <p:spPr>
            <a:xfrm rot="5400000">
              <a:off x="4541521" y="3076407"/>
              <a:ext cx="291633" cy="108753"/>
            </a:xfrm>
            <a:prstGeom prst="line">
              <a:avLst/>
            </a:prstGeom>
          </p:spPr>
          <p:style>
            <a:lnRef idx="2">
              <a:schemeClr val="accent4"/>
            </a:lnRef>
            <a:fillRef idx="0">
              <a:schemeClr val="accent4"/>
            </a:fillRef>
            <a:effectRef idx="1">
              <a:schemeClr val="accent4"/>
            </a:effectRef>
            <a:fontRef idx="minor">
              <a:schemeClr val="tx1"/>
            </a:fontRef>
          </p:style>
        </p:cxnSp>
        <p:cxnSp>
          <p:nvCxnSpPr>
            <p:cNvPr id="57" name="Straight Connector 56"/>
            <p:cNvCxnSpPr>
              <a:stCxn id="34" idx="2"/>
              <a:endCxn id="19" idx="6"/>
            </p:cNvCxnSpPr>
            <p:nvPr/>
          </p:nvCxnSpPr>
          <p:spPr>
            <a:xfrm rot="10800000" flipV="1">
              <a:off x="4770120" y="3032760"/>
              <a:ext cx="563880" cy="381000"/>
            </a:xfrm>
            <a:prstGeom prst="line">
              <a:avLst/>
            </a:prstGeom>
          </p:spPr>
          <p:style>
            <a:lnRef idx="1">
              <a:schemeClr val="accent4"/>
            </a:lnRef>
            <a:fillRef idx="0">
              <a:schemeClr val="accent4"/>
            </a:fillRef>
            <a:effectRef idx="0">
              <a:schemeClr val="accent4"/>
            </a:effectRef>
            <a:fontRef idx="minor">
              <a:schemeClr val="tx1"/>
            </a:fontRef>
          </p:style>
        </p:cxnSp>
        <p:cxnSp>
          <p:nvCxnSpPr>
            <p:cNvPr id="59" name="Straight Connector 58"/>
            <p:cNvCxnSpPr>
              <a:stCxn id="37" idx="7"/>
            </p:cNvCxnSpPr>
            <p:nvPr/>
          </p:nvCxnSpPr>
          <p:spPr>
            <a:xfrm rot="5400000" flipH="1" flipV="1">
              <a:off x="4211787" y="3261361"/>
              <a:ext cx="116373" cy="451653"/>
            </a:xfrm>
            <a:prstGeom prst="line">
              <a:avLst/>
            </a:prstGeom>
          </p:spPr>
          <p:style>
            <a:lnRef idx="1">
              <a:schemeClr val="accent4"/>
            </a:lnRef>
            <a:fillRef idx="0">
              <a:schemeClr val="accent4"/>
            </a:fillRef>
            <a:effectRef idx="0">
              <a:schemeClr val="accent4"/>
            </a:effectRef>
            <a:fontRef idx="minor">
              <a:schemeClr val="tx1"/>
            </a:fontRef>
          </p:style>
        </p:cxnSp>
        <p:cxnSp>
          <p:nvCxnSpPr>
            <p:cNvPr id="61" name="Straight Connector 60"/>
            <p:cNvCxnSpPr>
              <a:stCxn id="36" idx="1"/>
              <a:endCxn id="19" idx="6"/>
            </p:cNvCxnSpPr>
            <p:nvPr/>
          </p:nvCxnSpPr>
          <p:spPr>
            <a:xfrm rot="16200000" flipV="1">
              <a:off x="4930141" y="3253740"/>
              <a:ext cx="131613" cy="451653"/>
            </a:xfrm>
            <a:prstGeom prst="line">
              <a:avLst/>
            </a:prstGeom>
          </p:spPr>
          <p:style>
            <a:lnRef idx="2">
              <a:schemeClr val="accent4"/>
            </a:lnRef>
            <a:fillRef idx="0">
              <a:schemeClr val="accent4"/>
            </a:fillRef>
            <a:effectRef idx="1">
              <a:schemeClr val="accent4"/>
            </a:effectRef>
            <a:fontRef idx="minor">
              <a:schemeClr val="tx1"/>
            </a:fontRef>
          </p:style>
        </p:cxnSp>
        <p:sp>
          <p:nvSpPr>
            <p:cNvPr id="72" name="Rectangle 71"/>
            <p:cNvSpPr/>
            <p:nvPr/>
          </p:nvSpPr>
          <p:spPr>
            <a:xfrm>
              <a:off x="5838372" y="1886856"/>
              <a:ext cx="803425" cy="369332"/>
            </a:xfrm>
            <a:prstGeom prst="rect">
              <a:avLst/>
            </a:prstGeom>
          </p:spPr>
          <p:txBody>
            <a:bodyPr wrap="none">
              <a:spAutoFit/>
            </a:bodyPr>
            <a:lstStyle/>
            <a:p>
              <a:r>
                <a:rPr lang="fa-IR" dirty="0" smtClean="0">
                  <a:solidFill>
                    <a:srgbClr val="304E12"/>
                  </a:solidFill>
                  <a:cs typeface="B Koodak" pitchFamily="2" charset="-78"/>
                </a:rPr>
                <a:t>بازرسان</a:t>
              </a:r>
              <a:endParaRPr lang="en-US" dirty="0" smtClean="0">
                <a:solidFill>
                  <a:srgbClr val="304E12"/>
                </a:solidFill>
                <a:cs typeface="B Koodak" pitchFamily="2" charset="-78"/>
              </a:endParaRPr>
            </a:p>
          </p:txBody>
        </p:sp>
        <p:cxnSp>
          <p:nvCxnSpPr>
            <p:cNvPr id="74" name="Straight Connector 73"/>
            <p:cNvCxnSpPr>
              <a:stCxn id="18" idx="2"/>
              <a:endCxn id="34" idx="6"/>
            </p:cNvCxnSpPr>
            <p:nvPr/>
          </p:nvCxnSpPr>
          <p:spPr>
            <a:xfrm rot="10800000" flipV="1">
              <a:off x="5608320" y="2880360"/>
              <a:ext cx="716280" cy="152400"/>
            </a:xfrm>
            <a:prstGeom prst="line">
              <a:avLst/>
            </a:prstGeom>
          </p:spPr>
          <p:style>
            <a:lnRef idx="3">
              <a:schemeClr val="accent4"/>
            </a:lnRef>
            <a:fillRef idx="0">
              <a:schemeClr val="accent4"/>
            </a:fillRef>
            <a:effectRef idx="2">
              <a:schemeClr val="accent4"/>
            </a:effectRef>
            <a:fontRef idx="minor">
              <a:schemeClr val="tx1"/>
            </a:fontRef>
          </p:style>
        </p:cxnSp>
        <p:cxnSp>
          <p:nvCxnSpPr>
            <p:cNvPr id="76" name="Straight Connector 75"/>
            <p:cNvCxnSpPr>
              <a:stCxn id="18" idx="0"/>
              <a:endCxn id="71" idx="4"/>
            </p:cNvCxnSpPr>
            <p:nvPr/>
          </p:nvCxnSpPr>
          <p:spPr>
            <a:xfrm rot="5400000" flipH="1" flipV="1">
              <a:off x="6332220" y="2613660"/>
              <a:ext cx="259080" cy="0"/>
            </a:xfrm>
            <a:prstGeom prst="line">
              <a:avLst/>
            </a:prstGeom>
            <a:ln w="57150"/>
          </p:spPr>
          <p:style>
            <a:lnRef idx="3">
              <a:schemeClr val="accent4"/>
            </a:lnRef>
            <a:fillRef idx="0">
              <a:schemeClr val="accent4"/>
            </a:fillRef>
            <a:effectRef idx="2">
              <a:schemeClr val="accent4"/>
            </a:effectRef>
            <a:fontRef idx="minor">
              <a:schemeClr val="tx1"/>
            </a:fontRef>
          </p:style>
        </p:cxnSp>
        <p:cxnSp>
          <p:nvCxnSpPr>
            <p:cNvPr id="78" name="Straight Connector 77"/>
            <p:cNvCxnSpPr>
              <a:stCxn id="18" idx="7"/>
              <a:endCxn id="48" idx="2"/>
            </p:cNvCxnSpPr>
            <p:nvPr/>
          </p:nvCxnSpPr>
          <p:spPr>
            <a:xfrm rot="5400000" flipH="1" flipV="1">
              <a:off x="6756867" y="2453641"/>
              <a:ext cx="131613" cy="527853"/>
            </a:xfrm>
            <a:prstGeom prst="line">
              <a:avLst/>
            </a:prstGeom>
            <a:ln w="88900"/>
          </p:spPr>
          <p:style>
            <a:lnRef idx="3">
              <a:schemeClr val="accent4"/>
            </a:lnRef>
            <a:fillRef idx="0">
              <a:schemeClr val="accent4"/>
            </a:fillRef>
            <a:effectRef idx="2">
              <a:schemeClr val="accent4"/>
            </a:effectRef>
            <a:fontRef idx="minor">
              <a:schemeClr val="tx1"/>
            </a:fontRef>
          </p:style>
        </p:cxnSp>
        <p:sp>
          <p:nvSpPr>
            <p:cNvPr id="85" name="Rectangle 84"/>
            <p:cNvSpPr/>
            <p:nvPr/>
          </p:nvSpPr>
          <p:spPr>
            <a:xfrm>
              <a:off x="5181600" y="4724400"/>
              <a:ext cx="583814" cy="369332"/>
            </a:xfrm>
            <a:prstGeom prst="rect">
              <a:avLst/>
            </a:prstGeom>
          </p:spPr>
          <p:txBody>
            <a:bodyPr wrap="none">
              <a:spAutoFit/>
            </a:bodyPr>
            <a:lstStyle/>
            <a:p>
              <a:r>
                <a:rPr lang="fa-IR" dirty="0" smtClean="0">
                  <a:solidFill>
                    <a:srgbClr val="304E12"/>
                  </a:solidFill>
                  <a:cs typeface="B Koodak" pitchFamily="2" charset="-78"/>
                </a:rPr>
                <a:t>ایران</a:t>
              </a:r>
              <a:endParaRPr lang="en-US" dirty="0" smtClean="0">
                <a:solidFill>
                  <a:srgbClr val="304E12"/>
                </a:solidFill>
                <a:cs typeface="B Koodak" pitchFamily="2" charset="-78"/>
              </a:endParaRPr>
            </a:p>
          </p:txBody>
        </p:sp>
        <p:sp>
          <p:nvSpPr>
            <p:cNvPr id="86" name="Rectangle 85"/>
            <p:cNvSpPr/>
            <p:nvPr/>
          </p:nvSpPr>
          <p:spPr>
            <a:xfrm>
              <a:off x="5486400" y="5791200"/>
              <a:ext cx="635110" cy="369332"/>
            </a:xfrm>
            <a:prstGeom prst="rect">
              <a:avLst/>
            </a:prstGeom>
          </p:spPr>
          <p:txBody>
            <a:bodyPr wrap="none">
              <a:spAutoFit/>
            </a:bodyPr>
            <a:lstStyle/>
            <a:p>
              <a:r>
                <a:rPr lang="fa-IR" dirty="0" smtClean="0">
                  <a:solidFill>
                    <a:srgbClr val="304E12"/>
                  </a:solidFill>
                  <a:cs typeface="B Koodak" pitchFamily="2" charset="-78"/>
                </a:rPr>
                <a:t>تهران</a:t>
              </a:r>
              <a:endParaRPr lang="en-US" dirty="0" smtClean="0">
                <a:solidFill>
                  <a:srgbClr val="304E12"/>
                </a:solidFill>
                <a:cs typeface="B Koodak" pitchFamily="2" charset="-78"/>
              </a:endParaRPr>
            </a:p>
          </p:txBody>
        </p:sp>
        <p:sp>
          <p:nvSpPr>
            <p:cNvPr id="87" name="Rectangle 86"/>
            <p:cNvSpPr/>
            <p:nvPr/>
          </p:nvSpPr>
          <p:spPr>
            <a:xfrm>
              <a:off x="2209800" y="4953000"/>
              <a:ext cx="583814" cy="369332"/>
            </a:xfrm>
            <a:prstGeom prst="rect">
              <a:avLst/>
            </a:prstGeom>
          </p:spPr>
          <p:txBody>
            <a:bodyPr wrap="none">
              <a:spAutoFit/>
            </a:bodyPr>
            <a:lstStyle/>
            <a:p>
              <a:r>
                <a:rPr lang="fa-IR" dirty="0" smtClean="0">
                  <a:solidFill>
                    <a:srgbClr val="304E12"/>
                  </a:solidFill>
                  <a:cs typeface="B Koodak" pitchFamily="2" charset="-78"/>
                </a:rPr>
                <a:t>ایران</a:t>
              </a:r>
              <a:endParaRPr lang="en-US" dirty="0" smtClean="0">
                <a:solidFill>
                  <a:srgbClr val="304E12"/>
                </a:solidFill>
                <a:cs typeface="B Koodak" pitchFamily="2" charset="-78"/>
              </a:endParaRPr>
            </a:p>
          </p:txBody>
        </p:sp>
        <p:sp>
          <p:nvSpPr>
            <p:cNvPr id="88" name="Rectangle 87"/>
            <p:cNvSpPr/>
            <p:nvPr/>
          </p:nvSpPr>
          <p:spPr>
            <a:xfrm>
              <a:off x="1524000" y="3505200"/>
              <a:ext cx="635110" cy="369332"/>
            </a:xfrm>
            <a:prstGeom prst="rect">
              <a:avLst/>
            </a:prstGeom>
          </p:spPr>
          <p:txBody>
            <a:bodyPr wrap="none">
              <a:spAutoFit/>
            </a:bodyPr>
            <a:lstStyle/>
            <a:p>
              <a:r>
                <a:rPr lang="fa-IR" dirty="0" smtClean="0">
                  <a:solidFill>
                    <a:srgbClr val="304E12"/>
                  </a:solidFill>
                  <a:cs typeface="B Koodak" pitchFamily="2" charset="-78"/>
                </a:rPr>
                <a:t>تهران</a:t>
              </a:r>
              <a:endParaRPr lang="en-US" dirty="0" smtClean="0">
                <a:solidFill>
                  <a:srgbClr val="304E12"/>
                </a:solidFill>
                <a:cs typeface="B Koodak" pitchFamily="2" charset="-78"/>
              </a:endParaRPr>
            </a:p>
          </p:txBody>
        </p:sp>
        <p:sp>
          <p:nvSpPr>
            <p:cNvPr id="89" name="Rectangle 88"/>
            <p:cNvSpPr/>
            <p:nvPr/>
          </p:nvSpPr>
          <p:spPr>
            <a:xfrm>
              <a:off x="1295400" y="4800600"/>
              <a:ext cx="665567" cy="369332"/>
            </a:xfrm>
            <a:prstGeom prst="rect">
              <a:avLst/>
            </a:prstGeom>
          </p:spPr>
          <p:txBody>
            <a:bodyPr wrap="none">
              <a:spAutoFit/>
            </a:bodyPr>
            <a:lstStyle/>
            <a:p>
              <a:r>
                <a:rPr lang="fa-IR" dirty="0" smtClean="0">
                  <a:solidFill>
                    <a:srgbClr val="304E12"/>
                  </a:solidFill>
                  <a:cs typeface="B Koodak" pitchFamily="2" charset="-78"/>
                </a:rPr>
                <a:t>خاتمی</a:t>
              </a:r>
              <a:endParaRPr lang="en-US" dirty="0" smtClean="0">
                <a:solidFill>
                  <a:srgbClr val="304E12"/>
                </a:solidFill>
                <a:cs typeface="B Koodak" pitchFamily="2" charset="-78"/>
              </a:endParaRPr>
            </a:p>
          </p:txBody>
        </p:sp>
        <p:cxnSp>
          <p:nvCxnSpPr>
            <p:cNvPr id="91" name="Straight Connector 90"/>
            <p:cNvCxnSpPr>
              <a:endCxn id="80" idx="6"/>
            </p:cNvCxnSpPr>
            <p:nvPr/>
          </p:nvCxnSpPr>
          <p:spPr>
            <a:xfrm rot="10800000" flipV="1">
              <a:off x="5684520" y="5105400"/>
              <a:ext cx="487680" cy="6096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95" name="Straight Connector 94"/>
            <p:cNvCxnSpPr>
              <a:stCxn id="20" idx="3"/>
              <a:endCxn id="81" idx="7"/>
            </p:cNvCxnSpPr>
            <p:nvPr/>
          </p:nvCxnSpPr>
          <p:spPr>
            <a:xfrm rot="5400000">
              <a:off x="5872947" y="5187147"/>
              <a:ext cx="339426" cy="3394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98" name="Straight Connector 97"/>
            <p:cNvCxnSpPr>
              <a:stCxn id="7" idx="6"/>
              <a:endCxn id="81" idx="2"/>
            </p:cNvCxnSpPr>
            <p:nvPr/>
          </p:nvCxnSpPr>
          <p:spPr>
            <a:xfrm flipV="1">
              <a:off x="5151120" y="5623560"/>
              <a:ext cx="487680" cy="7620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02" name="Straight Connector 101"/>
            <p:cNvCxnSpPr>
              <a:stCxn id="80" idx="3"/>
              <a:endCxn id="7" idx="7"/>
            </p:cNvCxnSpPr>
            <p:nvPr/>
          </p:nvCxnSpPr>
          <p:spPr>
            <a:xfrm rot="5400000">
              <a:off x="5110947" y="5263347"/>
              <a:ext cx="339426" cy="3394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09" name="Straight Connector 108"/>
            <p:cNvCxnSpPr>
              <a:stCxn id="15" idx="5"/>
              <a:endCxn id="84" idx="1"/>
            </p:cNvCxnSpPr>
            <p:nvPr/>
          </p:nvCxnSpPr>
          <p:spPr>
            <a:xfrm rot="16200000" flipH="1">
              <a:off x="2367747" y="4577547"/>
              <a:ext cx="491826" cy="1870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13" name="Straight Connector 112"/>
            <p:cNvCxnSpPr>
              <a:stCxn id="15" idx="3"/>
              <a:endCxn id="83" idx="7"/>
            </p:cNvCxnSpPr>
            <p:nvPr/>
          </p:nvCxnSpPr>
          <p:spPr>
            <a:xfrm rot="5400000">
              <a:off x="2024847" y="4310847"/>
              <a:ext cx="187026" cy="415626"/>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16" name="Straight Connector 115"/>
            <p:cNvCxnSpPr>
              <a:stCxn id="15" idx="1"/>
              <a:endCxn id="82" idx="6"/>
            </p:cNvCxnSpPr>
            <p:nvPr/>
          </p:nvCxnSpPr>
          <p:spPr>
            <a:xfrm rot="16200000" flipV="1">
              <a:off x="1996441" y="3901440"/>
              <a:ext cx="207813" cy="451653"/>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18" name="Oval 17"/>
            <p:cNvSpPr/>
            <p:nvPr/>
          </p:nvSpPr>
          <p:spPr>
            <a:xfrm>
              <a:off x="6324600" y="2743200"/>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8" name="Oval 47"/>
            <p:cNvSpPr/>
            <p:nvPr/>
          </p:nvSpPr>
          <p:spPr>
            <a:xfrm>
              <a:off x="7086600" y="25146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1" name="Oval 70"/>
            <p:cNvSpPr/>
            <p:nvPr/>
          </p:nvSpPr>
          <p:spPr>
            <a:xfrm>
              <a:off x="6324600" y="22098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Oval 18"/>
            <p:cNvSpPr/>
            <p:nvPr/>
          </p:nvSpPr>
          <p:spPr>
            <a:xfrm>
              <a:off x="4495800" y="3276600"/>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Oval 19"/>
            <p:cNvSpPr/>
            <p:nvPr/>
          </p:nvSpPr>
          <p:spPr>
            <a:xfrm>
              <a:off x="6172200" y="4953000"/>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1" name="Oval 80"/>
            <p:cNvSpPr/>
            <p:nvPr/>
          </p:nvSpPr>
          <p:spPr>
            <a:xfrm>
              <a:off x="5638800" y="54864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0" name="Oval 79"/>
            <p:cNvSpPr/>
            <p:nvPr/>
          </p:nvSpPr>
          <p:spPr>
            <a:xfrm>
              <a:off x="5410200" y="50292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Oval 6"/>
            <p:cNvSpPr/>
            <p:nvPr/>
          </p:nvSpPr>
          <p:spPr>
            <a:xfrm>
              <a:off x="4876800" y="5562600"/>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4" name="Oval 83"/>
            <p:cNvSpPr/>
            <p:nvPr/>
          </p:nvSpPr>
          <p:spPr>
            <a:xfrm>
              <a:off x="2667000" y="48768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2" name="Oval 81"/>
            <p:cNvSpPr/>
            <p:nvPr/>
          </p:nvSpPr>
          <p:spPr>
            <a:xfrm>
              <a:off x="1600200" y="38862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3" name="Oval 82"/>
            <p:cNvSpPr/>
            <p:nvPr/>
          </p:nvSpPr>
          <p:spPr>
            <a:xfrm>
              <a:off x="1676400" y="45720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Oval 14"/>
            <p:cNvSpPr/>
            <p:nvPr/>
          </p:nvSpPr>
          <p:spPr>
            <a:xfrm>
              <a:off x="2286000" y="4191000"/>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Oval 35"/>
            <p:cNvSpPr/>
            <p:nvPr/>
          </p:nvSpPr>
          <p:spPr>
            <a:xfrm>
              <a:off x="5181600" y="3505200"/>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60" name="Rectangle 59"/>
          <p:cNvSpPr/>
          <p:nvPr/>
        </p:nvSpPr>
        <p:spPr bwMode="auto">
          <a:xfrm>
            <a:off x="-381000" y="914400"/>
            <a:ext cx="4876800" cy="5486400"/>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62" name="Oval 61"/>
          <p:cNvSpPr/>
          <p:nvPr/>
        </p:nvSpPr>
        <p:spPr bwMode="auto">
          <a:xfrm>
            <a:off x="6681807" y="2031999"/>
            <a:ext cx="2377440" cy="237744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3" name="Oval 62"/>
          <p:cNvSpPr/>
          <p:nvPr/>
        </p:nvSpPr>
        <p:spPr bwMode="auto">
          <a:xfrm>
            <a:off x="4776807" y="4013199"/>
            <a:ext cx="2377440" cy="237744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5" name="Oval 64"/>
          <p:cNvSpPr/>
          <p:nvPr/>
        </p:nvSpPr>
        <p:spPr bwMode="auto">
          <a:xfrm>
            <a:off x="5691207" y="3632199"/>
            <a:ext cx="2377440" cy="237744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6" name="Oval 65"/>
          <p:cNvSpPr/>
          <p:nvPr/>
        </p:nvSpPr>
        <p:spPr bwMode="auto">
          <a:xfrm>
            <a:off x="4794951" y="2538187"/>
            <a:ext cx="2377440" cy="2377440"/>
          </a:xfrm>
          <a:prstGeom prst="ellipse">
            <a:avLst/>
          </a:prstGeom>
          <a:no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7" name="Oval 66"/>
          <p:cNvSpPr/>
          <p:nvPr/>
        </p:nvSpPr>
        <p:spPr bwMode="auto">
          <a:xfrm>
            <a:off x="3682797" y="1524001"/>
            <a:ext cx="4572000" cy="4572000"/>
          </a:xfrm>
          <a:prstGeom prst="ellipse">
            <a:avLst/>
          </a:prstGeom>
          <a:noFill/>
          <a:ln w="12700">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cxnSp>
        <p:nvCxnSpPr>
          <p:cNvPr id="68" name="Straight Arrow Connector 67"/>
          <p:cNvCxnSpPr>
            <a:stCxn id="112" idx="0"/>
            <a:endCxn id="67" idx="0"/>
          </p:cNvCxnSpPr>
          <p:nvPr/>
        </p:nvCxnSpPr>
        <p:spPr>
          <a:xfrm rot="16200000" flipV="1">
            <a:off x="4996883" y="2495915"/>
            <a:ext cx="1955798" cy="11970"/>
          </a:xfrm>
          <a:prstGeom prst="straightConnector1">
            <a:avLst/>
          </a:prstGeom>
          <a:ln>
            <a:prstDash val="sysDash"/>
            <a:tailEnd type="arrow"/>
          </a:ln>
        </p:spPr>
        <p:style>
          <a:lnRef idx="2">
            <a:schemeClr val="accent6"/>
          </a:lnRef>
          <a:fillRef idx="0">
            <a:schemeClr val="accent6"/>
          </a:fillRef>
          <a:effectRef idx="1">
            <a:schemeClr val="accent6"/>
          </a:effectRef>
          <a:fontRef idx="minor">
            <a:schemeClr val="tx1"/>
          </a:fontRef>
        </p:style>
      </p:cxnSp>
      <p:sp>
        <p:nvSpPr>
          <p:cNvPr id="69" name="TextBox 68"/>
          <p:cNvSpPr txBox="1"/>
          <p:nvPr/>
        </p:nvSpPr>
        <p:spPr>
          <a:xfrm>
            <a:off x="5005407" y="3403599"/>
            <a:ext cx="853375" cy="369332"/>
          </a:xfrm>
          <a:prstGeom prst="rect">
            <a:avLst/>
          </a:prstGeom>
          <a:noFill/>
        </p:spPr>
        <p:txBody>
          <a:bodyPr wrap="none" rtlCol="0">
            <a:spAutoFit/>
          </a:bodyPr>
          <a:lstStyle/>
          <a:p>
            <a:r>
              <a:rPr lang="en-US" b="1" dirty="0" smtClean="0">
                <a:latin typeface="Maiandra GD" pitchFamily="34" charset="0"/>
                <a:cs typeface="Times New Roman" pitchFamily="18" charset="0"/>
              </a:rPr>
              <a:t>Tehran</a:t>
            </a:r>
            <a:endParaRPr lang="en-US" b="1" dirty="0">
              <a:latin typeface="Maiandra GD" pitchFamily="34" charset="0"/>
              <a:cs typeface="Times New Roman" pitchFamily="18" charset="0"/>
            </a:endParaRPr>
          </a:p>
        </p:txBody>
      </p:sp>
      <p:sp>
        <p:nvSpPr>
          <p:cNvPr id="70" name="TextBox 69"/>
          <p:cNvSpPr txBox="1"/>
          <p:nvPr/>
        </p:nvSpPr>
        <p:spPr>
          <a:xfrm>
            <a:off x="7520007" y="3174999"/>
            <a:ext cx="1109599" cy="400110"/>
          </a:xfrm>
          <a:prstGeom prst="rect">
            <a:avLst/>
          </a:prstGeom>
          <a:noFill/>
        </p:spPr>
        <p:txBody>
          <a:bodyPr wrap="none" rtlCol="0">
            <a:spAutoFit/>
          </a:bodyPr>
          <a:lstStyle/>
          <a:p>
            <a:r>
              <a:rPr lang="en-US" sz="2000" dirty="0" err="1" smtClean="0">
                <a:solidFill>
                  <a:srgbClr val="3D1E4E"/>
                </a:solidFill>
                <a:latin typeface="Maiandra GD" pitchFamily="34" charset="0"/>
                <a:cs typeface="Times New Roman" pitchFamily="18" charset="0"/>
              </a:rPr>
              <a:t>Khatami</a:t>
            </a:r>
            <a:endParaRPr lang="en-US" sz="2000" dirty="0">
              <a:solidFill>
                <a:srgbClr val="3D1E4E"/>
              </a:solidFill>
              <a:latin typeface="Maiandra GD" pitchFamily="34" charset="0"/>
              <a:cs typeface="Times New Roman" pitchFamily="18" charset="0"/>
            </a:endParaRPr>
          </a:p>
        </p:txBody>
      </p:sp>
      <p:sp>
        <p:nvSpPr>
          <p:cNvPr id="73" name="TextBox 72"/>
          <p:cNvSpPr txBox="1"/>
          <p:nvPr/>
        </p:nvSpPr>
        <p:spPr>
          <a:xfrm>
            <a:off x="7139007" y="4622799"/>
            <a:ext cx="962123"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Iranian</a:t>
            </a:r>
            <a:endParaRPr lang="en-US" sz="2000" dirty="0">
              <a:solidFill>
                <a:srgbClr val="3D1E4E"/>
              </a:solidFill>
              <a:latin typeface="Maiandra GD" pitchFamily="34" charset="0"/>
              <a:cs typeface="Times New Roman" pitchFamily="18" charset="0"/>
            </a:endParaRPr>
          </a:p>
        </p:txBody>
      </p:sp>
      <p:sp>
        <p:nvSpPr>
          <p:cNvPr id="75" name="TextBox 74"/>
          <p:cNvSpPr txBox="1"/>
          <p:nvPr/>
        </p:nvSpPr>
        <p:spPr>
          <a:xfrm>
            <a:off x="5386407" y="5308599"/>
            <a:ext cx="625492"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Iran</a:t>
            </a:r>
            <a:endParaRPr lang="en-US" sz="2000" dirty="0">
              <a:solidFill>
                <a:srgbClr val="3D1E4E"/>
              </a:solidFill>
              <a:latin typeface="Maiandra GD" pitchFamily="34" charset="0"/>
              <a:cs typeface="Times New Roman" pitchFamily="18" charset="0"/>
            </a:endParaRPr>
          </a:p>
        </p:txBody>
      </p:sp>
      <p:cxnSp>
        <p:nvCxnSpPr>
          <p:cNvPr id="77" name="Straight Arrow Connector 76"/>
          <p:cNvCxnSpPr>
            <a:stCxn id="112" idx="1"/>
            <a:endCxn id="66" idx="1"/>
          </p:cNvCxnSpPr>
          <p:nvPr/>
        </p:nvCxnSpPr>
        <p:spPr>
          <a:xfrm rot="16200000" flipV="1">
            <a:off x="5196642" y="2832833"/>
            <a:ext cx="633617" cy="740661"/>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sp>
        <p:nvSpPr>
          <p:cNvPr id="79" name="Rectangle 78"/>
          <p:cNvSpPr/>
          <p:nvPr/>
        </p:nvSpPr>
        <p:spPr>
          <a:xfrm>
            <a:off x="6605607" y="4013199"/>
            <a:ext cx="638316" cy="369332"/>
          </a:xfrm>
          <a:prstGeom prst="rect">
            <a:avLst/>
          </a:prstGeom>
        </p:spPr>
        <p:txBody>
          <a:bodyPr wrap="none">
            <a:spAutoFit/>
          </a:bodyPr>
          <a:lstStyle/>
          <a:p>
            <a:r>
              <a:rPr lang="fa-IR" dirty="0" smtClean="0">
                <a:solidFill>
                  <a:srgbClr val="304E12"/>
                </a:solidFill>
                <a:cs typeface="B Koodak" pitchFamily="2" charset="-78"/>
              </a:rPr>
              <a:t>ایرانی</a:t>
            </a:r>
            <a:endParaRPr lang="en-US" dirty="0" smtClean="0">
              <a:solidFill>
                <a:srgbClr val="304E12"/>
              </a:solidFill>
              <a:cs typeface="B Koodak" pitchFamily="2" charset="-78"/>
            </a:endParaRPr>
          </a:p>
        </p:txBody>
      </p:sp>
      <p:sp>
        <p:nvSpPr>
          <p:cNvPr id="90" name="Rectangle 89"/>
          <p:cNvSpPr/>
          <p:nvPr/>
        </p:nvSpPr>
        <p:spPr>
          <a:xfrm>
            <a:off x="6605607" y="3327399"/>
            <a:ext cx="665567" cy="369332"/>
          </a:xfrm>
          <a:prstGeom prst="rect">
            <a:avLst/>
          </a:prstGeom>
        </p:spPr>
        <p:txBody>
          <a:bodyPr wrap="none">
            <a:spAutoFit/>
          </a:bodyPr>
          <a:lstStyle/>
          <a:p>
            <a:r>
              <a:rPr lang="fa-IR" dirty="0" smtClean="0">
                <a:solidFill>
                  <a:srgbClr val="304E12"/>
                </a:solidFill>
                <a:cs typeface="B Koodak" pitchFamily="2" charset="-78"/>
              </a:rPr>
              <a:t>خاتمی</a:t>
            </a:r>
            <a:endParaRPr lang="en-US" dirty="0" smtClean="0">
              <a:solidFill>
                <a:srgbClr val="304E12"/>
              </a:solidFill>
              <a:cs typeface="B Koodak" pitchFamily="2" charset="-78"/>
            </a:endParaRPr>
          </a:p>
        </p:txBody>
      </p:sp>
      <p:sp>
        <p:nvSpPr>
          <p:cNvPr id="92" name="Rectangle 91"/>
          <p:cNvSpPr/>
          <p:nvPr/>
        </p:nvSpPr>
        <p:spPr>
          <a:xfrm>
            <a:off x="5310207" y="4317999"/>
            <a:ext cx="583814" cy="369332"/>
          </a:xfrm>
          <a:prstGeom prst="rect">
            <a:avLst/>
          </a:prstGeom>
        </p:spPr>
        <p:txBody>
          <a:bodyPr wrap="none">
            <a:spAutoFit/>
          </a:bodyPr>
          <a:lstStyle/>
          <a:p>
            <a:r>
              <a:rPr lang="fa-IR" dirty="0" smtClean="0">
                <a:solidFill>
                  <a:srgbClr val="304E12"/>
                </a:solidFill>
                <a:cs typeface="B Koodak" pitchFamily="2" charset="-78"/>
              </a:rPr>
              <a:t>ایران</a:t>
            </a:r>
            <a:endParaRPr lang="en-US" dirty="0" smtClean="0">
              <a:solidFill>
                <a:srgbClr val="304E12"/>
              </a:solidFill>
              <a:cs typeface="B Koodak" pitchFamily="2" charset="-78"/>
            </a:endParaRPr>
          </a:p>
        </p:txBody>
      </p:sp>
      <p:sp>
        <p:nvSpPr>
          <p:cNvPr id="93" name="Rectangle 92"/>
          <p:cNvSpPr/>
          <p:nvPr/>
        </p:nvSpPr>
        <p:spPr>
          <a:xfrm>
            <a:off x="8358207" y="2946399"/>
            <a:ext cx="785793" cy="369332"/>
          </a:xfrm>
          <a:prstGeom prst="rect">
            <a:avLst/>
          </a:prstGeom>
        </p:spPr>
        <p:txBody>
          <a:bodyPr wrap="none">
            <a:spAutoFit/>
          </a:bodyPr>
          <a:lstStyle/>
          <a:p>
            <a:r>
              <a:rPr lang="fa-IR" dirty="0" smtClean="0">
                <a:solidFill>
                  <a:srgbClr val="304E12"/>
                </a:solidFill>
                <a:cs typeface="B Koodak" pitchFamily="2" charset="-78"/>
              </a:rPr>
              <a:t>خبرگان</a:t>
            </a:r>
            <a:endParaRPr lang="en-US" dirty="0" smtClean="0">
              <a:solidFill>
                <a:srgbClr val="304E12"/>
              </a:solidFill>
              <a:cs typeface="B Koodak" pitchFamily="2" charset="-78"/>
            </a:endParaRPr>
          </a:p>
        </p:txBody>
      </p:sp>
      <p:cxnSp>
        <p:nvCxnSpPr>
          <p:cNvPr id="94" name="Straight Connector 93"/>
          <p:cNvCxnSpPr>
            <a:stCxn id="117" idx="0"/>
            <a:endCxn id="112" idx="4"/>
          </p:cNvCxnSpPr>
          <p:nvPr/>
        </p:nvCxnSpPr>
        <p:spPr>
          <a:xfrm rot="16200000" flipV="1">
            <a:off x="5851227" y="3883659"/>
            <a:ext cx="487680" cy="22860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96" name="Straight Connector 95"/>
          <p:cNvCxnSpPr>
            <a:stCxn id="119" idx="2"/>
            <a:endCxn id="112" idx="6"/>
          </p:cNvCxnSpPr>
          <p:nvPr/>
        </p:nvCxnSpPr>
        <p:spPr>
          <a:xfrm rot="10800000">
            <a:off x="6117927" y="3616959"/>
            <a:ext cx="792480" cy="152400"/>
          </a:xfrm>
          <a:prstGeom prst="line">
            <a:avLst/>
          </a:prstGeom>
        </p:spPr>
        <p:style>
          <a:lnRef idx="3">
            <a:schemeClr val="accent4"/>
          </a:lnRef>
          <a:fillRef idx="0">
            <a:schemeClr val="accent4"/>
          </a:fillRef>
          <a:effectRef idx="2">
            <a:schemeClr val="accent4"/>
          </a:effectRef>
          <a:fontRef idx="minor">
            <a:schemeClr val="tx1"/>
          </a:fontRef>
        </p:style>
      </p:cxnSp>
      <p:cxnSp>
        <p:nvCxnSpPr>
          <p:cNvPr id="97" name="Straight Connector 96"/>
          <p:cNvCxnSpPr>
            <a:stCxn id="118" idx="0"/>
            <a:endCxn id="112" idx="4"/>
          </p:cNvCxnSpPr>
          <p:nvPr/>
        </p:nvCxnSpPr>
        <p:spPr>
          <a:xfrm rot="5400000" flipH="1" flipV="1">
            <a:off x="5584527" y="4074159"/>
            <a:ext cx="716280" cy="7620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99" name="Straight Connector 98"/>
          <p:cNvCxnSpPr>
            <a:stCxn id="115" idx="1"/>
            <a:endCxn id="112" idx="5"/>
          </p:cNvCxnSpPr>
          <p:nvPr/>
        </p:nvCxnSpPr>
        <p:spPr>
          <a:xfrm rot="16200000" flipV="1">
            <a:off x="6001554" y="3790146"/>
            <a:ext cx="491826" cy="3394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00" name="Straight Connector 99"/>
          <p:cNvCxnSpPr>
            <a:stCxn id="120" idx="3"/>
            <a:endCxn id="119" idx="7"/>
          </p:cNvCxnSpPr>
          <p:nvPr/>
        </p:nvCxnSpPr>
        <p:spPr>
          <a:xfrm rot="5400000">
            <a:off x="7182654" y="3142446"/>
            <a:ext cx="491826" cy="5680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01" name="Straight Connector 100"/>
          <p:cNvCxnSpPr>
            <a:stCxn id="120" idx="6"/>
            <a:endCxn id="103" idx="2"/>
          </p:cNvCxnSpPr>
          <p:nvPr/>
        </p:nvCxnSpPr>
        <p:spPr>
          <a:xfrm flipV="1">
            <a:off x="7946727" y="2854959"/>
            <a:ext cx="487680" cy="228600"/>
          </a:xfrm>
          <a:prstGeom prst="line">
            <a:avLst/>
          </a:prstGeom>
          <a:ln/>
        </p:spPr>
        <p:style>
          <a:lnRef idx="3">
            <a:schemeClr val="accent4"/>
          </a:lnRef>
          <a:fillRef idx="0">
            <a:schemeClr val="accent4"/>
          </a:fillRef>
          <a:effectRef idx="2">
            <a:schemeClr val="accent4"/>
          </a:effectRef>
          <a:fontRef idx="minor">
            <a:schemeClr val="tx1"/>
          </a:fontRef>
        </p:style>
      </p:cxnSp>
      <p:sp>
        <p:nvSpPr>
          <p:cNvPr id="103" name="Oval 102"/>
          <p:cNvSpPr/>
          <p:nvPr/>
        </p:nvSpPr>
        <p:spPr>
          <a:xfrm>
            <a:off x="8434407" y="2717799"/>
            <a:ext cx="274320" cy="27432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04" name="Straight Connector 103"/>
          <p:cNvCxnSpPr>
            <a:stCxn id="107" idx="0"/>
            <a:endCxn id="118" idx="4"/>
          </p:cNvCxnSpPr>
          <p:nvPr/>
        </p:nvCxnSpPr>
        <p:spPr>
          <a:xfrm rot="16200000" flipV="1">
            <a:off x="5736927" y="4912359"/>
            <a:ext cx="449580" cy="11430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05" name="Straight Connector 104"/>
          <p:cNvCxnSpPr>
            <a:stCxn id="107" idx="7"/>
            <a:endCxn id="117" idx="3"/>
          </p:cNvCxnSpPr>
          <p:nvPr/>
        </p:nvCxnSpPr>
        <p:spPr>
          <a:xfrm rot="16200000" flipV="1">
            <a:off x="5734854" y="4853472"/>
            <a:ext cx="758526" cy="3474"/>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06" name="Straight Connector 105"/>
          <p:cNvCxnSpPr>
            <a:stCxn id="107" idx="7"/>
            <a:endCxn id="115" idx="4"/>
          </p:cNvCxnSpPr>
          <p:nvPr/>
        </p:nvCxnSpPr>
        <p:spPr>
          <a:xfrm rot="5400000" flipH="1" flipV="1">
            <a:off x="5917734" y="4638040"/>
            <a:ext cx="794553" cy="398313"/>
          </a:xfrm>
          <a:prstGeom prst="line">
            <a:avLst/>
          </a:prstGeom>
          <a:ln w="88900"/>
        </p:spPr>
        <p:style>
          <a:lnRef idx="3">
            <a:schemeClr val="accent4"/>
          </a:lnRef>
          <a:fillRef idx="0">
            <a:schemeClr val="accent4"/>
          </a:fillRef>
          <a:effectRef idx="2">
            <a:schemeClr val="accent4"/>
          </a:effectRef>
          <a:fontRef idx="minor">
            <a:schemeClr val="tx1"/>
          </a:fontRef>
        </p:style>
      </p:cxnSp>
      <p:sp>
        <p:nvSpPr>
          <p:cNvPr id="107" name="Oval 106"/>
          <p:cNvSpPr/>
          <p:nvPr/>
        </p:nvSpPr>
        <p:spPr>
          <a:xfrm>
            <a:off x="5881707" y="5194299"/>
            <a:ext cx="274320" cy="27432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8" name="Straight Connector 107"/>
          <p:cNvCxnSpPr>
            <a:stCxn id="114" idx="1"/>
            <a:endCxn id="118" idx="5"/>
          </p:cNvCxnSpPr>
          <p:nvPr/>
        </p:nvCxnSpPr>
        <p:spPr>
          <a:xfrm rot="16200000" flipV="1">
            <a:off x="6427004" y="4279096"/>
            <a:ext cx="72726" cy="9236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10" name="Straight Connector 109"/>
          <p:cNvCxnSpPr>
            <a:stCxn id="114" idx="1"/>
            <a:endCxn id="117" idx="5"/>
          </p:cNvCxnSpPr>
          <p:nvPr/>
        </p:nvCxnSpPr>
        <p:spPr>
          <a:xfrm rot="16200000" flipV="1">
            <a:off x="6465104" y="4317196"/>
            <a:ext cx="301326" cy="6188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11" name="Straight Connector 110"/>
          <p:cNvCxnSpPr>
            <a:stCxn id="114" idx="1"/>
            <a:endCxn id="115" idx="5"/>
          </p:cNvCxnSpPr>
          <p:nvPr/>
        </p:nvCxnSpPr>
        <p:spPr>
          <a:xfrm rot="16200000" flipV="1">
            <a:off x="6579404" y="4431496"/>
            <a:ext cx="377526" cy="314026"/>
          </a:xfrm>
          <a:prstGeom prst="line">
            <a:avLst/>
          </a:prstGeom>
          <a:ln w="88900"/>
        </p:spPr>
        <p:style>
          <a:lnRef idx="3">
            <a:schemeClr val="accent4"/>
          </a:lnRef>
          <a:fillRef idx="0">
            <a:schemeClr val="accent4"/>
          </a:fillRef>
          <a:effectRef idx="2">
            <a:schemeClr val="accent4"/>
          </a:effectRef>
          <a:fontRef idx="minor">
            <a:schemeClr val="tx1"/>
          </a:fontRef>
        </p:style>
      </p:cxnSp>
      <p:sp>
        <p:nvSpPr>
          <p:cNvPr id="112" name="Oval 111"/>
          <p:cNvSpPr/>
          <p:nvPr/>
        </p:nvSpPr>
        <p:spPr>
          <a:xfrm>
            <a:off x="5843607" y="3479799"/>
            <a:ext cx="274320" cy="27432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885007" y="4737099"/>
            <a:ext cx="274320" cy="27432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6377007" y="4165599"/>
            <a:ext cx="274320" cy="27432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7" name="Oval 116"/>
          <p:cNvSpPr/>
          <p:nvPr/>
        </p:nvSpPr>
        <p:spPr>
          <a:xfrm>
            <a:off x="6072207" y="4241799"/>
            <a:ext cx="274320" cy="27432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8" name="Oval 117"/>
          <p:cNvSpPr/>
          <p:nvPr/>
        </p:nvSpPr>
        <p:spPr>
          <a:xfrm>
            <a:off x="5767407" y="4470399"/>
            <a:ext cx="274320" cy="27432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9" name="Oval 118"/>
          <p:cNvSpPr/>
          <p:nvPr/>
        </p:nvSpPr>
        <p:spPr>
          <a:xfrm>
            <a:off x="6910407" y="3632199"/>
            <a:ext cx="274320" cy="27432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0" name="Oval 119"/>
          <p:cNvSpPr/>
          <p:nvPr/>
        </p:nvSpPr>
        <p:spPr>
          <a:xfrm>
            <a:off x="7672407" y="2946399"/>
            <a:ext cx="274320" cy="27432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Rectangle 120"/>
          <p:cNvSpPr/>
          <p:nvPr/>
        </p:nvSpPr>
        <p:spPr>
          <a:xfrm>
            <a:off x="6300807" y="4927599"/>
            <a:ext cx="635110" cy="369332"/>
          </a:xfrm>
          <a:prstGeom prst="rect">
            <a:avLst/>
          </a:prstGeom>
        </p:spPr>
        <p:txBody>
          <a:bodyPr wrap="none">
            <a:spAutoFit/>
          </a:bodyPr>
          <a:lstStyle/>
          <a:p>
            <a:r>
              <a:rPr lang="fa-IR" dirty="0" smtClean="0">
                <a:solidFill>
                  <a:srgbClr val="304E12"/>
                </a:solidFill>
                <a:cs typeface="B Koodak" pitchFamily="2" charset="-78"/>
              </a:rPr>
              <a:t>تهران</a:t>
            </a:r>
            <a:endParaRPr lang="en-US" dirty="0" smtClean="0">
              <a:solidFill>
                <a:srgbClr val="304E12"/>
              </a:solidFill>
              <a:cs typeface="B Koodak" pitchFamily="2" charset="-78"/>
            </a:endParaRPr>
          </a:p>
        </p:txBody>
      </p:sp>
      <p:grpSp>
        <p:nvGrpSpPr>
          <p:cNvPr id="122" name="Group 121"/>
          <p:cNvGrpSpPr/>
          <p:nvPr/>
        </p:nvGrpSpPr>
        <p:grpSpPr>
          <a:xfrm>
            <a:off x="3682797" y="1524001"/>
            <a:ext cx="5461203" cy="4866638"/>
            <a:chOff x="3682797" y="1524001"/>
            <a:chExt cx="5461203" cy="4866638"/>
          </a:xfrm>
        </p:grpSpPr>
        <p:sp>
          <p:nvSpPr>
            <p:cNvPr id="123" name="Oval 122"/>
            <p:cNvSpPr/>
            <p:nvPr/>
          </p:nvSpPr>
          <p:spPr bwMode="auto">
            <a:xfrm>
              <a:off x="6681807" y="2031999"/>
              <a:ext cx="2377440" cy="2377440"/>
            </a:xfrm>
            <a:prstGeom prst="ellipse">
              <a:avLst/>
            </a:prstGeom>
            <a:solidFill>
              <a:srgbClr val="FF9119"/>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24" name="Oval 123"/>
            <p:cNvSpPr/>
            <p:nvPr/>
          </p:nvSpPr>
          <p:spPr bwMode="auto">
            <a:xfrm>
              <a:off x="4776807" y="4013199"/>
              <a:ext cx="2377440" cy="2377440"/>
            </a:xfrm>
            <a:prstGeom prst="ellipse">
              <a:avLst/>
            </a:prstGeom>
            <a:solidFill>
              <a:srgbClr val="FF9119"/>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25" name="Oval 124"/>
            <p:cNvSpPr/>
            <p:nvPr/>
          </p:nvSpPr>
          <p:spPr bwMode="auto">
            <a:xfrm>
              <a:off x="5691207" y="3632199"/>
              <a:ext cx="2377440" cy="2377440"/>
            </a:xfrm>
            <a:prstGeom prst="ellipse">
              <a:avLst/>
            </a:prstGeom>
            <a:solidFill>
              <a:srgbClr val="FF9119"/>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26" name="Oval 125"/>
            <p:cNvSpPr/>
            <p:nvPr/>
          </p:nvSpPr>
          <p:spPr bwMode="auto">
            <a:xfrm>
              <a:off x="4794951" y="2538187"/>
              <a:ext cx="2377440" cy="2377440"/>
            </a:xfrm>
            <a:prstGeom prst="ellipse">
              <a:avLst/>
            </a:prstGeom>
            <a:solidFill>
              <a:srgbClr val="FF9119"/>
            </a:solidFill>
            <a:ln w="12700">
              <a:solidFill>
                <a:schemeClr val="accent4">
                  <a:lumMod val="60000"/>
                  <a:lumOff val="40000"/>
                </a:schemeClr>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27" name="Oval 126"/>
            <p:cNvSpPr/>
            <p:nvPr/>
          </p:nvSpPr>
          <p:spPr bwMode="auto">
            <a:xfrm>
              <a:off x="3682797" y="1524001"/>
              <a:ext cx="4572000" cy="4572000"/>
            </a:xfrm>
            <a:prstGeom prst="ellipse">
              <a:avLst/>
            </a:prstGeom>
            <a:noFill/>
            <a:ln w="12700">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cxnSp>
          <p:nvCxnSpPr>
            <p:cNvPr id="128" name="Straight Arrow Connector 127"/>
            <p:cNvCxnSpPr>
              <a:stCxn id="152" idx="0"/>
              <a:endCxn id="127" idx="0"/>
            </p:cNvCxnSpPr>
            <p:nvPr/>
          </p:nvCxnSpPr>
          <p:spPr>
            <a:xfrm rot="16200000" flipV="1">
              <a:off x="4996883" y="2495915"/>
              <a:ext cx="1955798" cy="11970"/>
            </a:xfrm>
            <a:prstGeom prst="straightConnector1">
              <a:avLst/>
            </a:prstGeom>
            <a:ln>
              <a:prstDash val="sysDash"/>
              <a:tailEnd type="arrow"/>
            </a:ln>
          </p:spPr>
          <p:style>
            <a:lnRef idx="2">
              <a:schemeClr val="accent6"/>
            </a:lnRef>
            <a:fillRef idx="0">
              <a:schemeClr val="accent6"/>
            </a:fillRef>
            <a:effectRef idx="1">
              <a:schemeClr val="accent6"/>
            </a:effectRef>
            <a:fontRef idx="minor">
              <a:schemeClr val="tx1"/>
            </a:fontRef>
          </p:style>
        </p:cxnSp>
        <p:sp>
          <p:nvSpPr>
            <p:cNvPr id="129" name="TextBox 128"/>
            <p:cNvSpPr txBox="1"/>
            <p:nvPr/>
          </p:nvSpPr>
          <p:spPr>
            <a:xfrm>
              <a:off x="5005407" y="3403599"/>
              <a:ext cx="853375" cy="369332"/>
            </a:xfrm>
            <a:prstGeom prst="rect">
              <a:avLst/>
            </a:prstGeom>
            <a:noFill/>
          </p:spPr>
          <p:txBody>
            <a:bodyPr wrap="none" rtlCol="0">
              <a:spAutoFit/>
            </a:bodyPr>
            <a:lstStyle/>
            <a:p>
              <a:r>
                <a:rPr lang="fa-IR" b="1" dirty="0" smtClean="0">
                  <a:latin typeface="Maiandra GD" pitchFamily="34" charset="0"/>
                  <a:cs typeface="Times New Roman" pitchFamily="18" charset="0"/>
                </a:rPr>
                <a:t>ٰ</a:t>
              </a:r>
              <a:r>
                <a:rPr lang="en-US" b="1" dirty="0" smtClean="0">
                  <a:latin typeface="Maiandra GD" pitchFamily="34" charset="0"/>
                  <a:cs typeface="Times New Roman" pitchFamily="18" charset="0"/>
                </a:rPr>
                <a:t>Tehran</a:t>
              </a:r>
              <a:endParaRPr lang="en-US" b="1" dirty="0">
                <a:latin typeface="Maiandra GD" pitchFamily="34" charset="0"/>
                <a:cs typeface="Times New Roman" pitchFamily="18" charset="0"/>
              </a:endParaRPr>
            </a:p>
          </p:txBody>
        </p:sp>
        <p:sp>
          <p:nvSpPr>
            <p:cNvPr id="130" name="TextBox 129"/>
            <p:cNvSpPr txBox="1"/>
            <p:nvPr/>
          </p:nvSpPr>
          <p:spPr>
            <a:xfrm>
              <a:off x="7520007" y="3174999"/>
              <a:ext cx="1109599" cy="400110"/>
            </a:xfrm>
            <a:prstGeom prst="rect">
              <a:avLst/>
            </a:prstGeom>
            <a:noFill/>
          </p:spPr>
          <p:txBody>
            <a:bodyPr wrap="none" rtlCol="0">
              <a:spAutoFit/>
            </a:bodyPr>
            <a:lstStyle/>
            <a:p>
              <a:r>
                <a:rPr lang="en-US" sz="2000" dirty="0" err="1" smtClean="0">
                  <a:solidFill>
                    <a:srgbClr val="3D1E4E"/>
                  </a:solidFill>
                  <a:latin typeface="Maiandra GD" pitchFamily="34" charset="0"/>
                  <a:cs typeface="Times New Roman" pitchFamily="18" charset="0"/>
                </a:rPr>
                <a:t>Khatami</a:t>
              </a:r>
              <a:endParaRPr lang="en-US" sz="2000" dirty="0">
                <a:solidFill>
                  <a:srgbClr val="3D1E4E"/>
                </a:solidFill>
                <a:latin typeface="Maiandra GD" pitchFamily="34" charset="0"/>
                <a:cs typeface="Times New Roman" pitchFamily="18" charset="0"/>
              </a:endParaRPr>
            </a:p>
          </p:txBody>
        </p:sp>
        <p:sp>
          <p:nvSpPr>
            <p:cNvPr id="131" name="TextBox 130"/>
            <p:cNvSpPr txBox="1"/>
            <p:nvPr/>
          </p:nvSpPr>
          <p:spPr>
            <a:xfrm>
              <a:off x="7139007" y="4622799"/>
              <a:ext cx="962123"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Iranian</a:t>
              </a:r>
              <a:endParaRPr lang="en-US" sz="2000" dirty="0">
                <a:solidFill>
                  <a:srgbClr val="3D1E4E"/>
                </a:solidFill>
                <a:latin typeface="Maiandra GD" pitchFamily="34" charset="0"/>
                <a:cs typeface="Times New Roman" pitchFamily="18" charset="0"/>
              </a:endParaRPr>
            </a:p>
          </p:txBody>
        </p:sp>
        <p:sp>
          <p:nvSpPr>
            <p:cNvPr id="132" name="TextBox 131"/>
            <p:cNvSpPr txBox="1"/>
            <p:nvPr/>
          </p:nvSpPr>
          <p:spPr>
            <a:xfrm>
              <a:off x="5386407" y="5308599"/>
              <a:ext cx="625492" cy="400110"/>
            </a:xfrm>
            <a:prstGeom prst="rect">
              <a:avLst/>
            </a:prstGeom>
            <a:noFill/>
          </p:spPr>
          <p:txBody>
            <a:bodyPr wrap="none" rtlCol="0">
              <a:spAutoFit/>
            </a:bodyPr>
            <a:lstStyle/>
            <a:p>
              <a:r>
                <a:rPr lang="en-US" sz="2000" dirty="0" smtClean="0">
                  <a:solidFill>
                    <a:srgbClr val="3D1E4E"/>
                  </a:solidFill>
                  <a:latin typeface="Maiandra GD" pitchFamily="34" charset="0"/>
                  <a:cs typeface="Times New Roman" pitchFamily="18" charset="0"/>
                </a:rPr>
                <a:t>Iran</a:t>
              </a:r>
              <a:endParaRPr lang="en-US" sz="2000" dirty="0">
                <a:solidFill>
                  <a:srgbClr val="3D1E4E"/>
                </a:solidFill>
                <a:latin typeface="Maiandra GD" pitchFamily="34" charset="0"/>
                <a:cs typeface="Times New Roman" pitchFamily="18" charset="0"/>
              </a:endParaRPr>
            </a:p>
          </p:txBody>
        </p:sp>
        <p:cxnSp>
          <p:nvCxnSpPr>
            <p:cNvPr id="133" name="Straight Arrow Connector 132"/>
            <p:cNvCxnSpPr>
              <a:stCxn id="152" idx="1"/>
              <a:endCxn id="126" idx="1"/>
            </p:cNvCxnSpPr>
            <p:nvPr/>
          </p:nvCxnSpPr>
          <p:spPr>
            <a:xfrm rot="16200000" flipV="1">
              <a:off x="5196642" y="2832833"/>
              <a:ext cx="633617" cy="740661"/>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sp>
          <p:nvSpPr>
            <p:cNvPr id="134" name="Rectangle 133"/>
            <p:cNvSpPr/>
            <p:nvPr/>
          </p:nvSpPr>
          <p:spPr>
            <a:xfrm>
              <a:off x="6605607" y="4013199"/>
              <a:ext cx="638316" cy="369332"/>
            </a:xfrm>
            <a:prstGeom prst="rect">
              <a:avLst/>
            </a:prstGeom>
          </p:spPr>
          <p:txBody>
            <a:bodyPr wrap="none">
              <a:spAutoFit/>
            </a:bodyPr>
            <a:lstStyle/>
            <a:p>
              <a:r>
                <a:rPr lang="fa-IR" dirty="0" smtClean="0">
                  <a:solidFill>
                    <a:srgbClr val="304E12"/>
                  </a:solidFill>
                  <a:cs typeface="B Koodak" pitchFamily="2" charset="-78"/>
                </a:rPr>
                <a:t>ایرانی</a:t>
              </a:r>
              <a:endParaRPr lang="en-US" dirty="0" smtClean="0">
                <a:solidFill>
                  <a:srgbClr val="304E12"/>
                </a:solidFill>
                <a:cs typeface="B Koodak" pitchFamily="2" charset="-78"/>
              </a:endParaRPr>
            </a:p>
          </p:txBody>
        </p:sp>
        <p:sp>
          <p:nvSpPr>
            <p:cNvPr id="135" name="Rectangle 134"/>
            <p:cNvSpPr/>
            <p:nvPr/>
          </p:nvSpPr>
          <p:spPr>
            <a:xfrm>
              <a:off x="6605607" y="3327399"/>
              <a:ext cx="665567" cy="369332"/>
            </a:xfrm>
            <a:prstGeom prst="rect">
              <a:avLst/>
            </a:prstGeom>
          </p:spPr>
          <p:txBody>
            <a:bodyPr wrap="none">
              <a:spAutoFit/>
            </a:bodyPr>
            <a:lstStyle/>
            <a:p>
              <a:r>
                <a:rPr lang="fa-IR" dirty="0" smtClean="0">
                  <a:solidFill>
                    <a:srgbClr val="304E12"/>
                  </a:solidFill>
                  <a:cs typeface="B Koodak" pitchFamily="2" charset="-78"/>
                </a:rPr>
                <a:t>خاتمی</a:t>
              </a:r>
              <a:endParaRPr lang="en-US" dirty="0" smtClean="0">
                <a:solidFill>
                  <a:srgbClr val="304E12"/>
                </a:solidFill>
                <a:cs typeface="B Koodak" pitchFamily="2" charset="-78"/>
              </a:endParaRPr>
            </a:p>
          </p:txBody>
        </p:sp>
        <p:sp>
          <p:nvSpPr>
            <p:cNvPr id="136" name="Rectangle 135"/>
            <p:cNvSpPr/>
            <p:nvPr/>
          </p:nvSpPr>
          <p:spPr>
            <a:xfrm>
              <a:off x="5310207" y="4317999"/>
              <a:ext cx="583814" cy="369332"/>
            </a:xfrm>
            <a:prstGeom prst="rect">
              <a:avLst/>
            </a:prstGeom>
          </p:spPr>
          <p:txBody>
            <a:bodyPr wrap="none">
              <a:spAutoFit/>
            </a:bodyPr>
            <a:lstStyle/>
            <a:p>
              <a:r>
                <a:rPr lang="fa-IR" dirty="0" smtClean="0">
                  <a:solidFill>
                    <a:srgbClr val="304E12"/>
                  </a:solidFill>
                  <a:cs typeface="B Koodak" pitchFamily="2" charset="-78"/>
                </a:rPr>
                <a:t>ایران</a:t>
              </a:r>
              <a:endParaRPr lang="en-US" dirty="0" smtClean="0">
                <a:solidFill>
                  <a:srgbClr val="304E12"/>
                </a:solidFill>
                <a:cs typeface="B Koodak" pitchFamily="2" charset="-78"/>
              </a:endParaRPr>
            </a:p>
          </p:txBody>
        </p:sp>
        <p:sp>
          <p:nvSpPr>
            <p:cNvPr id="137" name="Rectangle 136"/>
            <p:cNvSpPr/>
            <p:nvPr/>
          </p:nvSpPr>
          <p:spPr>
            <a:xfrm>
              <a:off x="8358207" y="2946399"/>
              <a:ext cx="785793" cy="369332"/>
            </a:xfrm>
            <a:prstGeom prst="rect">
              <a:avLst/>
            </a:prstGeom>
          </p:spPr>
          <p:txBody>
            <a:bodyPr wrap="none">
              <a:spAutoFit/>
            </a:bodyPr>
            <a:lstStyle/>
            <a:p>
              <a:r>
                <a:rPr lang="fa-IR" dirty="0" smtClean="0">
                  <a:solidFill>
                    <a:srgbClr val="304E12"/>
                  </a:solidFill>
                  <a:cs typeface="B Koodak" pitchFamily="2" charset="-78"/>
                </a:rPr>
                <a:t>خبرگان</a:t>
              </a:r>
              <a:endParaRPr lang="en-US" dirty="0" smtClean="0">
                <a:solidFill>
                  <a:srgbClr val="304E12"/>
                </a:solidFill>
                <a:cs typeface="B Koodak" pitchFamily="2" charset="-78"/>
              </a:endParaRPr>
            </a:p>
          </p:txBody>
        </p:sp>
        <p:cxnSp>
          <p:nvCxnSpPr>
            <p:cNvPr id="138" name="Straight Connector 137"/>
            <p:cNvCxnSpPr>
              <a:stCxn id="155" idx="0"/>
              <a:endCxn id="152" idx="4"/>
            </p:cNvCxnSpPr>
            <p:nvPr/>
          </p:nvCxnSpPr>
          <p:spPr>
            <a:xfrm rot="16200000" flipV="1">
              <a:off x="5851227" y="3883659"/>
              <a:ext cx="487680" cy="22860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39" name="Straight Connector 138"/>
            <p:cNvCxnSpPr>
              <a:stCxn id="157" idx="2"/>
              <a:endCxn id="152" idx="6"/>
            </p:cNvCxnSpPr>
            <p:nvPr/>
          </p:nvCxnSpPr>
          <p:spPr>
            <a:xfrm rot="10800000">
              <a:off x="6117927" y="3616959"/>
              <a:ext cx="792480" cy="1524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0" name="Straight Connector 139"/>
            <p:cNvCxnSpPr>
              <a:stCxn id="156" idx="0"/>
              <a:endCxn id="152" idx="4"/>
            </p:cNvCxnSpPr>
            <p:nvPr/>
          </p:nvCxnSpPr>
          <p:spPr>
            <a:xfrm rot="5400000" flipH="1" flipV="1">
              <a:off x="5584527" y="4074159"/>
              <a:ext cx="716280" cy="7620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41" name="Straight Connector 140"/>
            <p:cNvCxnSpPr>
              <a:stCxn id="154" idx="1"/>
              <a:endCxn id="152" idx="5"/>
            </p:cNvCxnSpPr>
            <p:nvPr/>
          </p:nvCxnSpPr>
          <p:spPr>
            <a:xfrm rot="16200000" flipV="1">
              <a:off x="6001554" y="3790146"/>
              <a:ext cx="491826" cy="3394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42" name="Straight Connector 141"/>
            <p:cNvCxnSpPr>
              <a:stCxn id="158" idx="3"/>
              <a:endCxn id="157" idx="7"/>
            </p:cNvCxnSpPr>
            <p:nvPr/>
          </p:nvCxnSpPr>
          <p:spPr>
            <a:xfrm rot="5400000">
              <a:off x="7182654" y="3142446"/>
              <a:ext cx="491826" cy="5680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43" name="Straight Connector 142"/>
            <p:cNvCxnSpPr>
              <a:stCxn id="158" idx="6"/>
              <a:endCxn id="144" idx="2"/>
            </p:cNvCxnSpPr>
            <p:nvPr/>
          </p:nvCxnSpPr>
          <p:spPr>
            <a:xfrm flipV="1">
              <a:off x="7946727" y="2854959"/>
              <a:ext cx="487680" cy="228600"/>
            </a:xfrm>
            <a:prstGeom prst="line">
              <a:avLst/>
            </a:prstGeom>
            <a:ln/>
          </p:spPr>
          <p:style>
            <a:lnRef idx="3">
              <a:schemeClr val="accent4"/>
            </a:lnRef>
            <a:fillRef idx="0">
              <a:schemeClr val="accent4"/>
            </a:fillRef>
            <a:effectRef idx="2">
              <a:schemeClr val="accent4"/>
            </a:effectRef>
            <a:fontRef idx="minor">
              <a:schemeClr val="tx1"/>
            </a:fontRef>
          </p:style>
        </p:cxnSp>
        <p:sp>
          <p:nvSpPr>
            <p:cNvPr id="144" name="Oval 143"/>
            <p:cNvSpPr/>
            <p:nvPr/>
          </p:nvSpPr>
          <p:spPr>
            <a:xfrm>
              <a:off x="8434407" y="2717799"/>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45" name="Straight Connector 144"/>
            <p:cNvCxnSpPr>
              <a:stCxn id="148" idx="0"/>
              <a:endCxn id="156" idx="4"/>
            </p:cNvCxnSpPr>
            <p:nvPr/>
          </p:nvCxnSpPr>
          <p:spPr>
            <a:xfrm rot="16200000" flipV="1">
              <a:off x="5736927" y="4912359"/>
              <a:ext cx="449580" cy="114300"/>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46" name="Straight Connector 145"/>
            <p:cNvCxnSpPr>
              <a:stCxn id="148" idx="7"/>
              <a:endCxn id="155" idx="3"/>
            </p:cNvCxnSpPr>
            <p:nvPr/>
          </p:nvCxnSpPr>
          <p:spPr>
            <a:xfrm rot="16200000" flipV="1">
              <a:off x="5734854" y="4853472"/>
              <a:ext cx="758526" cy="3474"/>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47" name="Straight Connector 146"/>
            <p:cNvCxnSpPr>
              <a:stCxn id="148" idx="7"/>
              <a:endCxn id="154" idx="4"/>
            </p:cNvCxnSpPr>
            <p:nvPr/>
          </p:nvCxnSpPr>
          <p:spPr>
            <a:xfrm rot="5400000" flipH="1" flipV="1">
              <a:off x="5917734" y="4638040"/>
              <a:ext cx="794553" cy="398313"/>
            </a:xfrm>
            <a:prstGeom prst="line">
              <a:avLst/>
            </a:prstGeom>
            <a:ln w="88900"/>
          </p:spPr>
          <p:style>
            <a:lnRef idx="3">
              <a:schemeClr val="accent4"/>
            </a:lnRef>
            <a:fillRef idx="0">
              <a:schemeClr val="accent4"/>
            </a:fillRef>
            <a:effectRef idx="2">
              <a:schemeClr val="accent4"/>
            </a:effectRef>
            <a:fontRef idx="minor">
              <a:schemeClr val="tx1"/>
            </a:fontRef>
          </p:style>
        </p:cxnSp>
        <p:sp>
          <p:nvSpPr>
            <p:cNvPr id="148" name="Oval 147"/>
            <p:cNvSpPr/>
            <p:nvPr/>
          </p:nvSpPr>
          <p:spPr>
            <a:xfrm>
              <a:off x="5881707" y="5194299"/>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49" name="Straight Connector 148"/>
            <p:cNvCxnSpPr>
              <a:stCxn id="153" idx="1"/>
              <a:endCxn id="156" idx="5"/>
            </p:cNvCxnSpPr>
            <p:nvPr/>
          </p:nvCxnSpPr>
          <p:spPr>
            <a:xfrm rot="16200000" flipV="1">
              <a:off x="6427004" y="4279096"/>
              <a:ext cx="72726" cy="9236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50" name="Straight Connector 149"/>
            <p:cNvCxnSpPr>
              <a:stCxn id="153" idx="1"/>
              <a:endCxn id="155" idx="5"/>
            </p:cNvCxnSpPr>
            <p:nvPr/>
          </p:nvCxnSpPr>
          <p:spPr>
            <a:xfrm rot="16200000" flipV="1">
              <a:off x="6465104" y="4317196"/>
              <a:ext cx="301326" cy="618826"/>
            </a:xfrm>
            <a:prstGeom prst="line">
              <a:avLst/>
            </a:prstGeom>
            <a:ln w="88900"/>
          </p:spPr>
          <p:style>
            <a:lnRef idx="3">
              <a:schemeClr val="accent4"/>
            </a:lnRef>
            <a:fillRef idx="0">
              <a:schemeClr val="accent4"/>
            </a:fillRef>
            <a:effectRef idx="2">
              <a:schemeClr val="accent4"/>
            </a:effectRef>
            <a:fontRef idx="minor">
              <a:schemeClr val="tx1"/>
            </a:fontRef>
          </p:style>
        </p:cxnSp>
        <p:cxnSp>
          <p:nvCxnSpPr>
            <p:cNvPr id="151" name="Straight Connector 150"/>
            <p:cNvCxnSpPr>
              <a:stCxn id="153" idx="1"/>
              <a:endCxn id="154" idx="5"/>
            </p:cNvCxnSpPr>
            <p:nvPr/>
          </p:nvCxnSpPr>
          <p:spPr>
            <a:xfrm rot="16200000" flipV="1">
              <a:off x="6579404" y="4431496"/>
              <a:ext cx="377526" cy="314026"/>
            </a:xfrm>
            <a:prstGeom prst="line">
              <a:avLst/>
            </a:prstGeom>
            <a:ln w="88900"/>
          </p:spPr>
          <p:style>
            <a:lnRef idx="3">
              <a:schemeClr val="accent4"/>
            </a:lnRef>
            <a:fillRef idx="0">
              <a:schemeClr val="accent4"/>
            </a:fillRef>
            <a:effectRef idx="2">
              <a:schemeClr val="accent4"/>
            </a:effectRef>
            <a:fontRef idx="minor">
              <a:schemeClr val="tx1"/>
            </a:fontRef>
          </p:style>
        </p:cxnSp>
        <p:sp>
          <p:nvSpPr>
            <p:cNvPr id="152" name="Oval 151"/>
            <p:cNvSpPr/>
            <p:nvPr/>
          </p:nvSpPr>
          <p:spPr>
            <a:xfrm>
              <a:off x="5843607" y="3479799"/>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3" name="Oval 152"/>
            <p:cNvSpPr/>
            <p:nvPr/>
          </p:nvSpPr>
          <p:spPr>
            <a:xfrm>
              <a:off x="6885007" y="4737099"/>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4" name="Oval 153"/>
            <p:cNvSpPr/>
            <p:nvPr/>
          </p:nvSpPr>
          <p:spPr>
            <a:xfrm>
              <a:off x="6377007" y="4165599"/>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5" name="Oval 154"/>
            <p:cNvSpPr/>
            <p:nvPr/>
          </p:nvSpPr>
          <p:spPr>
            <a:xfrm>
              <a:off x="6072207" y="4241799"/>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6" name="Oval 155"/>
            <p:cNvSpPr/>
            <p:nvPr/>
          </p:nvSpPr>
          <p:spPr>
            <a:xfrm>
              <a:off x="5767407" y="4470399"/>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7" name="Oval 156"/>
            <p:cNvSpPr/>
            <p:nvPr/>
          </p:nvSpPr>
          <p:spPr>
            <a:xfrm>
              <a:off x="6910407" y="3632199"/>
              <a:ext cx="274320" cy="27432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8" name="Oval 157"/>
            <p:cNvSpPr/>
            <p:nvPr/>
          </p:nvSpPr>
          <p:spPr>
            <a:xfrm>
              <a:off x="7672407" y="2946399"/>
              <a:ext cx="274320" cy="27432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9" name="Rectangle 158"/>
            <p:cNvSpPr/>
            <p:nvPr/>
          </p:nvSpPr>
          <p:spPr>
            <a:xfrm>
              <a:off x="6300807" y="4927599"/>
              <a:ext cx="635110" cy="369332"/>
            </a:xfrm>
            <a:prstGeom prst="rect">
              <a:avLst/>
            </a:prstGeom>
          </p:spPr>
          <p:txBody>
            <a:bodyPr wrap="none">
              <a:spAutoFit/>
            </a:bodyPr>
            <a:lstStyle/>
            <a:p>
              <a:r>
                <a:rPr lang="fa-IR" dirty="0" smtClean="0">
                  <a:solidFill>
                    <a:srgbClr val="304E12"/>
                  </a:solidFill>
                  <a:cs typeface="B Koodak" pitchFamily="2" charset="-78"/>
                </a:rPr>
                <a:t>تهران</a:t>
              </a:r>
              <a:endParaRPr lang="en-US" dirty="0" smtClean="0">
                <a:solidFill>
                  <a:srgbClr val="304E12"/>
                </a:solidFill>
                <a:cs typeface="B Koodak" pitchFamily="2" charset="-7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60000" y="60000"/>
                                    </p:animScale>
                                  </p:childTnLst>
                                </p:cTn>
                              </p:par>
                              <p:par>
                                <p:cTn id="7" presetID="0" presetClass="path" presetSubtype="0" accel="50000" decel="50000" fill="hold" nodeType="withEffect">
                                  <p:stCondLst>
                                    <p:cond delay="0"/>
                                  </p:stCondLst>
                                  <p:childTnLst>
                                    <p:animMotion origin="layout" path="M -0.01042 -0.07361 L -0.27709 -0.08472 " pathEditMode="relative" rAng="0" ptsTypes="AA">
                                      <p:cBhvr>
                                        <p:cTn id="8" dur="2000" fill="hold"/>
                                        <p:tgtEl>
                                          <p:spTgt spid="2"/>
                                        </p:tgtEl>
                                        <p:attrNameLst>
                                          <p:attrName>ppt_x</p:attrName>
                                          <p:attrName>ppt_y</p:attrName>
                                        </p:attrNameLst>
                                      </p:cBhvr>
                                      <p:rCtr x="-133" y="-6"/>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2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1000"/>
                                        <p:tgtEl>
                                          <p:spTgt spid="69"/>
                                        </p:tgtEl>
                                      </p:cBhvr>
                                    </p:animEffect>
                                  </p:childTnLst>
                                </p:cTn>
                              </p:par>
                              <p:par>
                                <p:cTn id="21" presetID="1" presetClass="emph" presetSubtype="2" fill="hold" nodeType="withEffect">
                                  <p:stCondLst>
                                    <p:cond delay="0"/>
                                  </p:stCondLst>
                                  <p:childTnLst>
                                    <p:animClr clrSpc="rgb">
                                      <p:cBhvr>
                                        <p:cTn id="22" dur="1000" fill="hold"/>
                                        <p:tgtEl>
                                          <p:spTgt spid="112"/>
                                        </p:tgtEl>
                                        <p:attrNameLst>
                                          <p:attrName>fillcolor</p:attrName>
                                        </p:attrNameLst>
                                      </p:cBhvr>
                                      <p:to>
                                        <a:srgbClr val="A061C3"/>
                                      </p:to>
                                    </p:animClr>
                                    <p:set>
                                      <p:cBhvr>
                                        <p:cTn id="23" dur="1000" fill="hold"/>
                                        <p:tgtEl>
                                          <p:spTgt spid="112"/>
                                        </p:tgtEl>
                                        <p:attrNameLst>
                                          <p:attrName>fill.type</p:attrName>
                                        </p:attrNameLst>
                                      </p:cBhvr>
                                      <p:to>
                                        <p:strVal val="solid"/>
                                      </p:to>
                                    </p:set>
                                    <p:set>
                                      <p:cBhvr>
                                        <p:cTn id="24" dur="1000" fill="hold"/>
                                        <p:tgtEl>
                                          <p:spTgt spid="11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1000"/>
                                        <p:tgtEl>
                                          <p:spTgt spid="6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fade">
                                      <p:cBhvr>
                                        <p:cTn id="38" dur="1000"/>
                                        <p:tgtEl>
                                          <p:spTgt spid="1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fade">
                                      <p:cBhvr>
                                        <p:cTn id="41" dur="1000"/>
                                        <p:tgtEl>
                                          <p:spTgt spid="107"/>
                                        </p:tgtEl>
                                      </p:cBhvr>
                                    </p:animEffect>
                                  </p:childTnLst>
                                </p:cTn>
                              </p:par>
                              <p:par>
                                <p:cTn id="42" presetID="1" presetClass="emph" presetSubtype="2" fill="hold" nodeType="withEffect">
                                  <p:stCondLst>
                                    <p:cond delay="0"/>
                                  </p:stCondLst>
                                  <p:childTnLst>
                                    <p:animClr clrSpc="rgb">
                                      <p:cBhvr>
                                        <p:cTn id="43" dur="1000" fill="hold"/>
                                        <p:tgtEl>
                                          <p:spTgt spid="114"/>
                                        </p:tgtEl>
                                        <p:attrNameLst>
                                          <p:attrName>fillcolor</p:attrName>
                                        </p:attrNameLst>
                                      </p:cBhvr>
                                      <p:to>
                                        <a:srgbClr val="A061C3"/>
                                      </p:to>
                                    </p:animClr>
                                    <p:set>
                                      <p:cBhvr>
                                        <p:cTn id="44" dur="1000" fill="hold"/>
                                        <p:tgtEl>
                                          <p:spTgt spid="114"/>
                                        </p:tgtEl>
                                        <p:attrNameLst>
                                          <p:attrName>fill.type</p:attrName>
                                        </p:attrNameLst>
                                      </p:cBhvr>
                                      <p:to>
                                        <p:strVal val="solid"/>
                                      </p:to>
                                    </p:set>
                                    <p:set>
                                      <p:cBhvr>
                                        <p:cTn id="45" dur="1000" fill="hold"/>
                                        <p:tgtEl>
                                          <p:spTgt spid="114"/>
                                        </p:tgtEl>
                                        <p:attrNameLst>
                                          <p:attrName>fill.on</p:attrName>
                                        </p:attrNameLst>
                                      </p:cBhvr>
                                      <p:to>
                                        <p:strVal val="true"/>
                                      </p:to>
                                    </p:set>
                                  </p:childTnLst>
                                </p:cTn>
                              </p:par>
                              <p:par>
                                <p:cTn id="46" presetID="1" presetClass="emph" presetSubtype="2" fill="hold" nodeType="withEffect">
                                  <p:stCondLst>
                                    <p:cond delay="0"/>
                                  </p:stCondLst>
                                  <p:childTnLst>
                                    <p:animClr clrSpc="rgb">
                                      <p:cBhvr>
                                        <p:cTn id="47" dur="1000" fill="hold"/>
                                        <p:tgtEl>
                                          <p:spTgt spid="107"/>
                                        </p:tgtEl>
                                        <p:attrNameLst>
                                          <p:attrName>fillcolor</p:attrName>
                                        </p:attrNameLst>
                                      </p:cBhvr>
                                      <p:to>
                                        <a:srgbClr val="A061C3"/>
                                      </p:to>
                                    </p:animClr>
                                    <p:set>
                                      <p:cBhvr>
                                        <p:cTn id="48" dur="1000" fill="hold"/>
                                        <p:tgtEl>
                                          <p:spTgt spid="107"/>
                                        </p:tgtEl>
                                        <p:attrNameLst>
                                          <p:attrName>fill.type</p:attrName>
                                        </p:attrNameLst>
                                      </p:cBhvr>
                                      <p:to>
                                        <p:strVal val="solid"/>
                                      </p:to>
                                    </p:set>
                                    <p:set>
                                      <p:cBhvr>
                                        <p:cTn id="49" dur="1000" fill="hold"/>
                                        <p:tgtEl>
                                          <p:spTgt spid="107"/>
                                        </p:tgtEl>
                                        <p:attrNameLst>
                                          <p:attrName>fill.on</p:attrName>
                                        </p:attrNameLst>
                                      </p:cBhvr>
                                      <p:to>
                                        <p:strVal val="true"/>
                                      </p:to>
                                    </p:set>
                                  </p:childTnLst>
                                </p:cTn>
                              </p:par>
                              <p:par>
                                <p:cTn id="50" presetID="1" presetClass="emph" presetSubtype="2" fill="hold" nodeType="withEffect">
                                  <p:stCondLst>
                                    <p:cond delay="0"/>
                                  </p:stCondLst>
                                  <p:childTnLst>
                                    <p:animClr clrSpc="rgb">
                                      <p:cBhvr>
                                        <p:cTn id="51" dur="1000" fill="hold"/>
                                        <p:tgtEl>
                                          <p:spTgt spid="120"/>
                                        </p:tgtEl>
                                        <p:attrNameLst>
                                          <p:attrName>fillcolor</p:attrName>
                                        </p:attrNameLst>
                                      </p:cBhvr>
                                      <p:to>
                                        <a:srgbClr val="A061C3"/>
                                      </p:to>
                                    </p:animClr>
                                    <p:set>
                                      <p:cBhvr>
                                        <p:cTn id="52" dur="1000" fill="hold"/>
                                        <p:tgtEl>
                                          <p:spTgt spid="120"/>
                                        </p:tgtEl>
                                        <p:attrNameLst>
                                          <p:attrName>fill.type</p:attrName>
                                        </p:attrNameLst>
                                      </p:cBhvr>
                                      <p:to>
                                        <p:strVal val="solid"/>
                                      </p:to>
                                    </p:set>
                                    <p:set>
                                      <p:cBhvr>
                                        <p:cTn id="53" dur="1000" fill="hold"/>
                                        <p:tgtEl>
                                          <p:spTgt spid="120"/>
                                        </p:tgtEl>
                                        <p:attrNameLst>
                                          <p:attrName>fill.on</p:attrName>
                                        </p:attrNameLst>
                                      </p:cBhvr>
                                      <p:to>
                                        <p:strVal val="true"/>
                                      </p:to>
                                    </p:set>
                                  </p:childTnLst>
                                </p:cTn>
                              </p:par>
                              <p:par>
                                <p:cTn id="54" presetID="10"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1000"/>
                                        <p:tgtEl>
                                          <p:spTgt spid="7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1000"/>
                                        <p:tgtEl>
                                          <p:spTgt spid="7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100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childTnLst>
                                </p:cTn>
                              </p:par>
                              <p:par>
                                <p:cTn id="68" presetID="10" presetClass="entr" presetSubtype="0" fill="hold" nodeType="with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1000"/>
                                        <p:tgtEl>
                                          <p:spTgt spid="118"/>
                                        </p:tgtEl>
                                      </p:cBhvr>
                                    </p:animEffect>
                                  </p:childTnLst>
                                </p:cTn>
                              </p:par>
                              <p:par>
                                <p:cTn id="71" presetID="10" presetClass="entr" presetSubtype="0" fill="hold" nodeType="with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fade">
                                      <p:cBhvr>
                                        <p:cTn id="73" dur="1000"/>
                                        <p:tgtEl>
                                          <p:spTgt spid="117"/>
                                        </p:tgtEl>
                                      </p:cBhvr>
                                    </p:animEffect>
                                  </p:childTnLst>
                                </p:cTn>
                              </p:par>
                              <p:par>
                                <p:cTn id="74" presetID="10" presetClass="entr" presetSubtype="0" fill="hold" nodeType="withEffect">
                                  <p:stCondLst>
                                    <p:cond delay="0"/>
                                  </p:stCondLst>
                                  <p:childTnLst>
                                    <p:set>
                                      <p:cBhvr>
                                        <p:cTn id="75" dur="1" fill="hold">
                                          <p:stCondLst>
                                            <p:cond delay="0"/>
                                          </p:stCondLst>
                                        </p:cTn>
                                        <p:tgtEl>
                                          <p:spTgt spid="115"/>
                                        </p:tgtEl>
                                        <p:attrNameLst>
                                          <p:attrName>style.visibility</p:attrName>
                                        </p:attrNameLst>
                                      </p:cBhvr>
                                      <p:to>
                                        <p:strVal val="visible"/>
                                      </p:to>
                                    </p:set>
                                    <p:animEffect transition="in" filter="fade">
                                      <p:cBhvr>
                                        <p:cTn id="76" dur="1000"/>
                                        <p:tgtEl>
                                          <p:spTgt spid="115"/>
                                        </p:tgtEl>
                                      </p:cBhvr>
                                    </p:animEffect>
                                  </p:childTnLst>
                                </p:cTn>
                              </p:par>
                              <p:par>
                                <p:cTn id="77" presetID="10" presetClass="entr" presetSubtype="0" fill="hold" nodeType="withEffect">
                                  <p:stCondLst>
                                    <p:cond delay="0"/>
                                  </p:stCondLst>
                                  <p:childTnLst>
                                    <p:set>
                                      <p:cBhvr>
                                        <p:cTn id="78" dur="1" fill="hold">
                                          <p:stCondLst>
                                            <p:cond delay="0"/>
                                          </p:stCondLst>
                                        </p:cTn>
                                        <p:tgtEl>
                                          <p:spTgt spid="119"/>
                                        </p:tgtEl>
                                        <p:attrNameLst>
                                          <p:attrName>style.visibility</p:attrName>
                                        </p:attrNameLst>
                                      </p:cBhvr>
                                      <p:to>
                                        <p:strVal val="visible"/>
                                      </p:to>
                                    </p:set>
                                    <p:animEffect transition="in" filter="fade">
                                      <p:cBhvr>
                                        <p:cTn id="79" dur="1000"/>
                                        <p:tgtEl>
                                          <p:spTgt spid="119"/>
                                        </p:tgtEl>
                                      </p:cBhvr>
                                    </p:animEffect>
                                  </p:childTnLst>
                                </p:cTn>
                              </p:par>
                              <p:par>
                                <p:cTn id="80" presetID="1" presetClass="emph" presetSubtype="2" fill="hold" nodeType="withEffect">
                                  <p:stCondLst>
                                    <p:cond delay="0"/>
                                  </p:stCondLst>
                                  <p:childTnLst>
                                    <p:animClr clrSpc="rgb">
                                      <p:cBhvr>
                                        <p:cTn id="81" dur="1000" fill="hold"/>
                                        <p:tgtEl>
                                          <p:spTgt spid="117"/>
                                        </p:tgtEl>
                                        <p:attrNameLst>
                                          <p:attrName>fillcolor</p:attrName>
                                        </p:attrNameLst>
                                      </p:cBhvr>
                                      <p:to>
                                        <a:srgbClr val="7DCC2E"/>
                                      </p:to>
                                    </p:animClr>
                                    <p:set>
                                      <p:cBhvr>
                                        <p:cTn id="82" dur="1000" fill="hold"/>
                                        <p:tgtEl>
                                          <p:spTgt spid="117"/>
                                        </p:tgtEl>
                                        <p:attrNameLst>
                                          <p:attrName>fill.type</p:attrName>
                                        </p:attrNameLst>
                                      </p:cBhvr>
                                      <p:to>
                                        <p:strVal val="solid"/>
                                      </p:to>
                                    </p:set>
                                    <p:set>
                                      <p:cBhvr>
                                        <p:cTn id="83" dur="1000" fill="hold"/>
                                        <p:tgtEl>
                                          <p:spTgt spid="117"/>
                                        </p:tgtEl>
                                        <p:attrNameLst>
                                          <p:attrName>fill.on</p:attrName>
                                        </p:attrNameLst>
                                      </p:cBhvr>
                                      <p:to>
                                        <p:strVal val="true"/>
                                      </p:to>
                                    </p:set>
                                  </p:childTnLst>
                                </p:cTn>
                              </p:par>
                              <p:par>
                                <p:cTn id="84" presetID="1" presetClass="emph" presetSubtype="2" fill="hold" nodeType="withEffect">
                                  <p:stCondLst>
                                    <p:cond delay="0"/>
                                  </p:stCondLst>
                                  <p:childTnLst>
                                    <p:animClr clrSpc="rgb">
                                      <p:cBhvr>
                                        <p:cTn id="85" dur="1000" fill="hold"/>
                                        <p:tgtEl>
                                          <p:spTgt spid="118"/>
                                        </p:tgtEl>
                                        <p:attrNameLst>
                                          <p:attrName>fillcolor</p:attrName>
                                        </p:attrNameLst>
                                      </p:cBhvr>
                                      <p:to>
                                        <a:srgbClr val="7DCC2E"/>
                                      </p:to>
                                    </p:animClr>
                                    <p:set>
                                      <p:cBhvr>
                                        <p:cTn id="86" dur="1000" fill="hold"/>
                                        <p:tgtEl>
                                          <p:spTgt spid="118"/>
                                        </p:tgtEl>
                                        <p:attrNameLst>
                                          <p:attrName>fill.type</p:attrName>
                                        </p:attrNameLst>
                                      </p:cBhvr>
                                      <p:to>
                                        <p:strVal val="solid"/>
                                      </p:to>
                                    </p:set>
                                    <p:set>
                                      <p:cBhvr>
                                        <p:cTn id="87" dur="1000" fill="hold"/>
                                        <p:tgtEl>
                                          <p:spTgt spid="118"/>
                                        </p:tgtEl>
                                        <p:attrNameLst>
                                          <p:attrName>fill.on</p:attrName>
                                        </p:attrNameLst>
                                      </p:cBhvr>
                                      <p:to>
                                        <p:strVal val="true"/>
                                      </p:to>
                                    </p:set>
                                  </p:childTnLst>
                                </p:cTn>
                              </p:par>
                              <p:par>
                                <p:cTn id="88" presetID="1" presetClass="emph" presetSubtype="2" fill="hold" nodeType="withEffect">
                                  <p:stCondLst>
                                    <p:cond delay="0"/>
                                  </p:stCondLst>
                                  <p:childTnLst>
                                    <p:animClr clrSpc="rgb">
                                      <p:cBhvr>
                                        <p:cTn id="89" dur="1000" fill="hold"/>
                                        <p:tgtEl>
                                          <p:spTgt spid="115"/>
                                        </p:tgtEl>
                                        <p:attrNameLst>
                                          <p:attrName>fillcolor</p:attrName>
                                        </p:attrNameLst>
                                      </p:cBhvr>
                                      <p:to>
                                        <a:srgbClr val="7DCC2E"/>
                                      </p:to>
                                    </p:animClr>
                                    <p:set>
                                      <p:cBhvr>
                                        <p:cTn id="90" dur="1000" fill="hold"/>
                                        <p:tgtEl>
                                          <p:spTgt spid="115"/>
                                        </p:tgtEl>
                                        <p:attrNameLst>
                                          <p:attrName>fill.type</p:attrName>
                                        </p:attrNameLst>
                                      </p:cBhvr>
                                      <p:to>
                                        <p:strVal val="solid"/>
                                      </p:to>
                                    </p:set>
                                    <p:set>
                                      <p:cBhvr>
                                        <p:cTn id="91" dur="1000" fill="hold"/>
                                        <p:tgtEl>
                                          <p:spTgt spid="115"/>
                                        </p:tgtEl>
                                        <p:attrNameLst>
                                          <p:attrName>fill.on</p:attrName>
                                        </p:attrNameLst>
                                      </p:cBhvr>
                                      <p:to>
                                        <p:strVal val="true"/>
                                      </p:to>
                                    </p:set>
                                  </p:childTnLst>
                                </p:cTn>
                              </p:par>
                              <p:par>
                                <p:cTn id="92" presetID="1" presetClass="emph" presetSubtype="2" fill="hold" nodeType="withEffect">
                                  <p:stCondLst>
                                    <p:cond delay="0"/>
                                  </p:stCondLst>
                                  <p:childTnLst>
                                    <p:animClr clrSpc="rgb">
                                      <p:cBhvr>
                                        <p:cTn id="93" dur="1000" fill="hold"/>
                                        <p:tgtEl>
                                          <p:spTgt spid="119"/>
                                        </p:tgtEl>
                                        <p:attrNameLst>
                                          <p:attrName>fillcolor</p:attrName>
                                        </p:attrNameLst>
                                      </p:cBhvr>
                                      <p:to>
                                        <a:srgbClr val="7DCC2E"/>
                                      </p:to>
                                    </p:animClr>
                                    <p:set>
                                      <p:cBhvr>
                                        <p:cTn id="94" dur="1000" fill="hold"/>
                                        <p:tgtEl>
                                          <p:spTgt spid="119"/>
                                        </p:tgtEl>
                                        <p:attrNameLst>
                                          <p:attrName>fill.type</p:attrName>
                                        </p:attrNameLst>
                                      </p:cBhvr>
                                      <p:to>
                                        <p:strVal val="solid"/>
                                      </p:to>
                                    </p:set>
                                    <p:set>
                                      <p:cBhvr>
                                        <p:cTn id="95" dur="1000" fill="hold"/>
                                        <p:tgtEl>
                                          <p:spTgt spid="119"/>
                                        </p:tgtEl>
                                        <p:attrNameLst>
                                          <p:attrName>fill.on</p:attrName>
                                        </p:attrNameLst>
                                      </p:cBhvr>
                                      <p:to>
                                        <p:strVal val="true"/>
                                      </p:to>
                                    </p:set>
                                  </p:childTnLst>
                                </p:cTn>
                              </p:par>
                              <p:par>
                                <p:cTn id="96" presetID="10" presetClass="entr" presetSubtype="0" fill="hold" grpId="0" nodeType="with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fade">
                                      <p:cBhvr>
                                        <p:cTn id="98" dur="1000"/>
                                        <p:tgtEl>
                                          <p:spTgt spid="90"/>
                                        </p:tgtEl>
                                      </p:cBhvr>
                                    </p:animEffect>
                                  </p:childTnLst>
                                </p:cTn>
                              </p:par>
                              <p:par>
                                <p:cTn id="99" presetID="10" presetClass="entr" presetSubtype="0" fill="hold" nodeType="withEffect">
                                  <p:stCondLst>
                                    <p:cond delay="0"/>
                                  </p:stCondLst>
                                  <p:childTnLst>
                                    <p:set>
                                      <p:cBhvr>
                                        <p:cTn id="100" dur="1" fill="hold">
                                          <p:stCondLst>
                                            <p:cond delay="0"/>
                                          </p:stCondLst>
                                        </p:cTn>
                                        <p:tgtEl>
                                          <p:spTgt spid="96"/>
                                        </p:tgtEl>
                                        <p:attrNameLst>
                                          <p:attrName>style.visibility</p:attrName>
                                        </p:attrNameLst>
                                      </p:cBhvr>
                                      <p:to>
                                        <p:strVal val="visible"/>
                                      </p:to>
                                    </p:set>
                                    <p:animEffect transition="in" filter="fade">
                                      <p:cBhvr>
                                        <p:cTn id="101" dur="1000"/>
                                        <p:tgtEl>
                                          <p:spTgt spid="96"/>
                                        </p:tgtEl>
                                      </p:cBhvr>
                                    </p:animEffect>
                                  </p:childTnLst>
                                </p:cTn>
                              </p:par>
                              <p:par>
                                <p:cTn id="102" presetID="10" presetClass="entr" presetSubtype="0" fill="hold" nodeType="withEffect">
                                  <p:stCondLst>
                                    <p:cond delay="0"/>
                                  </p:stCondLst>
                                  <p:childTnLst>
                                    <p:set>
                                      <p:cBhvr>
                                        <p:cTn id="103" dur="1" fill="hold">
                                          <p:stCondLst>
                                            <p:cond delay="0"/>
                                          </p:stCondLst>
                                        </p:cTn>
                                        <p:tgtEl>
                                          <p:spTgt spid="99"/>
                                        </p:tgtEl>
                                        <p:attrNameLst>
                                          <p:attrName>style.visibility</p:attrName>
                                        </p:attrNameLst>
                                      </p:cBhvr>
                                      <p:to>
                                        <p:strVal val="visible"/>
                                      </p:to>
                                    </p:set>
                                    <p:animEffect transition="in" filter="fade">
                                      <p:cBhvr>
                                        <p:cTn id="104" dur="1000"/>
                                        <p:tgtEl>
                                          <p:spTgt spid="99"/>
                                        </p:tgtEl>
                                      </p:cBhvr>
                                    </p:animEffect>
                                  </p:childTnLst>
                                </p:cTn>
                              </p:par>
                              <p:par>
                                <p:cTn id="105" presetID="10" presetClass="entr" presetSubtype="0" fill="hold" nodeType="withEffect">
                                  <p:stCondLst>
                                    <p:cond delay="0"/>
                                  </p:stCondLst>
                                  <p:childTnLst>
                                    <p:set>
                                      <p:cBhvr>
                                        <p:cTn id="106" dur="1" fill="hold">
                                          <p:stCondLst>
                                            <p:cond delay="0"/>
                                          </p:stCondLst>
                                        </p:cTn>
                                        <p:tgtEl>
                                          <p:spTgt spid="94"/>
                                        </p:tgtEl>
                                        <p:attrNameLst>
                                          <p:attrName>style.visibility</p:attrName>
                                        </p:attrNameLst>
                                      </p:cBhvr>
                                      <p:to>
                                        <p:strVal val="visible"/>
                                      </p:to>
                                    </p:set>
                                    <p:animEffect transition="in" filter="fade">
                                      <p:cBhvr>
                                        <p:cTn id="107" dur="1000"/>
                                        <p:tgtEl>
                                          <p:spTgt spid="94"/>
                                        </p:tgtEl>
                                      </p:cBhvr>
                                    </p:animEffect>
                                  </p:childTnLst>
                                </p:cTn>
                              </p:par>
                              <p:par>
                                <p:cTn id="108" presetID="10" presetClass="entr" presetSubtype="0" fill="hold" nodeType="withEffect">
                                  <p:stCondLst>
                                    <p:cond delay="0"/>
                                  </p:stCondLst>
                                  <p:childTnLst>
                                    <p:set>
                                      <p:cBhvr>
                                        <p:cTn id="109" dur="1" fill="hold">
                                          <p:stCondLst>
                                            <p:cond delay="0"/>
                                          </p:stCondLst>
                                        </p:cTn>
                                        <p:tgtEl>
                                          <p:spTgt spid="97"/>
                                        </p:tgtEl>
                                        <p:attrNameLst>
                                          <p:attrName>style.visibility</p:attrName>
                                        </p:attrNameLst>
                                      </p:cBhvr>
                                      <p:to>
                                        <p:strVal val="visible"/>
                                      </p:to>
                                    </p:set>
                                    <p:animEffect transition="in" filter="fade">
                                      <p:cBhvr>
                                        <p:cTn id="110" dur="1000"/>
                                        <p:tgtEl>
                                          <p:spTgt spid="97"/>
                                        </p:tgtEl>
                                      </p:cBhvr>
                                    </p:animEffect>
                                  </p:childTnLst>
                                </p:cTn>
                              </p:par>
                              <p:par>
                                <p:cTn id="111" presetID="10" presetClass="entr" presetSubtype="0" fill="hold" nodeType="with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fade">
                                      <p:cBhvr>
                                        <p:cTn id="113" dur="1000"/>
                                        <p:tgtEl>
                                          <p:spTgt spid="92"/>
                                        </p:tgtEl>
                                      </p:cBhvr>
                                    </p:animEffect>
                                  </p:childTnLst>
                                </p:cTn>
                              </p:par>
                              <p:par>
                                <p:cTn id="114" presetID="10" presetClass="entr" presetSubtype="0" fill="hold" nodeType="withEffect">
                                  <p:stCondLst>
                                    <p:cond delay="0"/>
                                  </p:stCondLst>
                                  <p:childTnLst>
                                    <p:set>
                                      <p:cBhvr>
                                        <p:cTn id="115" dur="1" fill="hold">
                                          <p:stCondLst>
                                            <p:cond delay="0"/>
                                          </p:stCondLst>
                                        </p:cTn>
                                        <p:tgtEl>
                                          <p:spTgt spid="121"/>
                                        </p:tgtEl>
                                        <p:attrNameLst>
                                          <p:attrName>style.visibility</p:attrName>
                                        </p:attrNameLst>
                                      </p:cBhvr>
                                      <p:to>
                                        <p:strVal val="visible"/>
                                      </p:to>
                                    </p:set>
                                    <p:animEffect transition="in" filter="fade">
                                      <p:cBhvr>
                                        <p:cTn id="116" dur="1000"/>
                                        <p:tgtEl>
                                          <p:spTgt spid="121"/>
                                        </p:tgtEl>
                                      </p:cBhvr>
                                    </p:animEffect>
                                  </p:childTnLst>
                                </p:cTn>
                              </p:par>
                              <p:par>
                                <p:cTn id="117" presetID="10" presetClass="entr" presetSubtype="0" fill="hold" nodeType="with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fade">
                                      <p:cBhvr>
                                        <p:cTn id="119" dur="1000"/>
                                        <p:tgtEl>
                                          <p:spTgt spid="79"/>
                                        </p:tgtEl>
                                      </p:cBhvr>
                                    </p:animEffect>
                                  </p:childTnLst>
                                </p:cTn>
                              </p:par>
                              <p:par>
                                <p:cTn id="120" presetID="10" presetClass="entr" presetSubtype="0" fill="hold" nodeType="with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fade">
                                      <p:cBhvr>
                                        <p:cTn id="122" dur="1000"/>
                                        <p:tgtEl>
                                          <p:spTgt spid="6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10"/>
                                        </p:tgtEl>
                                        <p:attrNameLst>
                                          <p:attrName>style.visibility</p:attrName>
                                        </p:attrNameLst>
                                      </p:cBhvr>
                                      <p:to>
                                        <p:strVal val="visible"/>
                                      </p:to>
                                    </p:set>
                                    <p:animEffect transition="in" filter="fade">
                                      <p:cBhvr>
                                        <p:cTn id="127" dur="1000"/>
                                        <p:tgtEl>
                                          <p:spTgt spid="110"/>
                                        </p:tgtEl>
                                      </p:cBhvr>
                                    </p:animEffect>
                                  </p:childTnLst>
                                </p:cTn>
                              </p:par>
                              <p:par>
                                <p:cTn id="128" presetID="10" presetClass="entr" presetSubtype="0" fill="hold" nodeType="withEffect">
                                  <p:stCondLst>
                                    <p:cond delay="0"/>
                                  </p:stCondLst>
                                  <p:childTnLst>
                                    <p:set>
                                      <p:cBhvr>
                                        <p:cTn id="129" dur="1" fill="hold">
                                          <p:stCondLst>
                                            <p:cond delay="0"/>
                                          </p:stCondLst>
                                        </p:cTn>
                                        <p:tgtEl>
                                          <p:spTgt spid="111"/>
                                        </p:tgtEl>
                                        <p:attrNameLst>
                                          <p:attrName>style.visibility</p:attrName>
                                        </p:attrNameLst>
                                      </p:cBhvr>
                                      <p:to>
                                        <p:strVal val="visible"/>
                                      </p:to>
                                    </p:set>
                                    <p:animEffect transition="in" filter="fade">
                                      <p:cBhvr>
                                        <p:cTn id="130" dur="1000"/>
                                        <p:tgtEl>
                                          <p:spTgt spid="111"/>
                                        </p:tgtEl>
                                      </p:cBhvr>
                                    </p:animEffect>
                                  </p:childTnLst>
                                </p:cTn>
                              </p:par>
                              <p:par>
                                <p:cTn id="131" presetID="10" presetClass="entr" presetSubtype="0" fill="hold" nodeType="withEffect">
                                  <p:stCondLst>
                                    <p:cond delay="0"/>
                                  </p:stCondLst>
                                  <p:childTnLst>
                                    <p:set>
                                      <p:cBhvr>
                                        <p:cTn id="132" dur="1" fill="hold">
                                          <p:stCondLst>
                                            <p:cond delay="0"/>
                                          </p:stCondLst>
                                        </p:cTn>
                                        <p:tgtEl>
                                          <p:spTgt spid="106"/>
                                        </p:tgtEl>
                                        <p:attrNameLst>
                                          <p:attrName>style.visibility</p:attrName>
                                        </p:attrNameLst>
                                      </p:cBhvr>
                                      <p:to>
                                        <p:strVal val="visible"/>
                                      </p:to>
                                    </p:set>
                                    <p:animEffect transition="in" filter="fade">
                                      <p:cBhvr>
                                        <p:cTn id="133" dur="1000"/>
                                        <p:tgtEl>
                                          <p:spTgt spid="106"/>
                                        </p:tgtEl>
                                      </p:cBhvr>
                                    </p:animEffect>
                                  </p:childTnLst>
                                </p:cTn>
                              </p:par>
                              <p:par>
                                <p:cTn id="134" presetID="10" presetClass="entr" presetSubtype="0" fill="hold" nodeType="withEffect">
                                  <p:stCondLst>
                                    <p:cond delay="0"/>
                                  </p:stCondLst>
                                  <p:childTnLst>
                                    <p:set>
                                      <p:cBhvr>
                                        <p:cTn id="135" dur="1" fill="hold">
                                          <p:stCondLst>
                                            <p:cond delay="0"/>
                                          </p:stCondLst>
                                        </p:cTn>
                                        <p:tgtEl>
                                          <p:spTgt spid="108"/>
                                        </p:tgtEl>
                                        <p:attrNameLst>
                                          <p:attrName>style.visibility</p:attrName>
                                        </p:attrNameLst>
                                      </p:cBhvr>
                                      <p:to>
                                        <p:strVal val="visible"/>
                                      </p:to>
                                    </p:set>
                                    <p:animEffect transition="in" filter="fade">
                                      <p:cBhvr>
                                        <p:cTn id="136" dur="1000"/>
                                        <p:tgtEl>
                                          <p:spTgt spid="108"/>
                                        </p:tgtEl>
                                      </p:cBhvr>
                                    </p:animEffect>
                                  </p:childTnLst>
                                </p:cTn>
                              </p:par>
                              <p:par>
                                <p:cTn id="137" presetID="10" presetClass="entr" presetSubtype="0" fill="hold" nodeType="withEffect">
                                  <p:stCondLst>
                                    <p:cond delay="0"/>
                                  </p:stCondLst>
                                  <p:childTnLst>
                                    <p:set>
                                      <p:cBhvr>
                                        <p:cTn id="138" dur="1" fill="hold">
                                          <p:stCondLst>
                                            <p:cond delay="0"/>
                                          </p:stCondLst>
                                        </p:cTn>
                                        <p:tgtEl>
                                          <p:spTgt spid="105"/>
                                        </p:tgtEl>
                                        <p:attrNameLst>
                                          <p:attrName>style.visibility</p:attrName>
                                        </p:attrNameLst>
                                      </p:cBhvr>
                                      <p:to>
                                        <p:strVal val="visible"/>
                                      </p:to>
                                    </p:set>
                                    <p:animEffect transition="in" filter="fade">
                                      <p:cBhvr>
                                        <p:cTn id="139" dur="1000"/>
                                        <p:tgtEl>
                                          <p:spTgt spid="105"/>
                                        </p:tgtEl>
                                      </p:cBhvr>
                                    </p:animEffect>
                                  </p:childTnLst>
                                </p:cTn>
                              </p:par>
                              <p:par>
                                <p:cTn id="140" presetID="10" presetClass="entr" presetSubtype="0" fill="hold" nodeType="withEffect">
                                  <p:stCondLst>
                                    <p:cond delay="0"/>
                                  </p:stCondLst>
                                  <p:childTnLst>
                                    <p:set>
                                      <p:cBhvr>
                                        <p:cTn id="141" dur="1" fill="hold">
                                          <p:stCondLst>
                                            <p:cond delay="0"/>
                                          </p:stCondLst>
                                        </p:cTn>
                                        <p:tgtEl>
                                          <p:spTgt spid="104"/>
                                        </p:tgtEl>
                                        <p:attrNameLst>
                                          <p:attrName>style.visibility</p:attrName>
                                        </p:attrNameLst>
                                      </p:cBhvr>
                                      <p:to>
                                        <p:strVal val="visible"/>
                                      </p:to>
                                    </p:set>
                                    <p:animEffect transition="in" filter="fade">
                                      <p:cBhvr>
                                        <p:cTn id="142" dur="1000"/>
                                        <p:tgtEl>
                                          <p:spTgt spid="104"/>
                                        </p:tgtEl>
                                      </p:cBhvr>
                                    </p:animEffect>
                                  </p:childTnLst>
                                </p:cTn>
                              </p:par>
                              <p:par>
                                <p:cTn id="143" presetID="10" presetClass="entr" presetSubtype="0" fill="hold" nodeType="withEffect">
                                  <p:stCondLst>
                                    <p:cond delay="0"/>
                                  </p:stCondLst>
                                  <p:childTnLst>
                                    <p:set>
                                      <p:cBhvr>
                                        <p:cTn id="144" dur="1" fill="hold">
                                          <p:stCondLst>
                                            <p:cond delay="0"/>
                                          </p:stCondLst>
                                        </p:cTn>
                                        <p:tgtEl>
                                          <p:spTgt spid="100"/>
                                        </p:tgtEl>
                                        <p:attrNameLst>
                                          <p:attrName>style.visibility</p:attrName>
                                        </p:attrNameLst>
                                      </p:cBhvr>
                                      <p:to>
                                        <p:strVal val="visible"/>
                                      </p:to>
                                    </p:set>
                                    <p:animEffect transition="in" filter="fade">
                                      <p:cBhvr>
                                        <p:cTn id="145" dur="1000"/>
                                        <p:tgtEl>
                                          <p:spTgt spid="100"/>
                                        </p:tgtEl>
                                      </p:cBhvr>
                                    </p:animEffect>
                                  </p:childTnLst>
                                </p:cTn>
                              </p:par>
                              <p:par>
                                <p:cTn id="146" presetID="10" presetClass="entr" presetSubtype="0" fill="hold" nodeType="withEffect">
                                  <p:stCondLst>
                                    <p:cond delay="0"/>
                                  </p:stCondLst>
                                  <p:childTnLst>
                                    <p:set>
                                      <p:cBhvr>
                                        <p:cTn id="147" dur="1" fill="hold">
                                          <p:stCondLst>
                                            <p:cond delay="0"/>
                                          </p:stCondLst>
                                        </p:cTn>
                                        <p:tgtEl>
                                          <p:spTgt spid="101"/>
                                        </p:tgtEl>
                                        <p:attrNameLst>
                                          <p:attrName>style.visibility</p:attrName>
                                        </p:attrNameLst>
                                      </p:cBhvr>
                                      <p:to>
                                        <p:strVal val="visible"/>
                                      </p:to>
                                    </p:set>
                                    <p:animEffect transition="in" filter="fade">
                                      <p:cBhvr>
                                        <p:cTn id="148" dur="1000"/>
                                        <p:tgtEl>
                                          <p:spTgt spid="10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93"/>
                                        </p:tgtEl>
                                        <p:attrNameLst>
                                          <p:attrName>style.visibility</p:attrName>
                                        </p:attrNameLst>
                                      </p:cBhvr>
                                      <p:to>
                                        <p:strVal val="visible"/>
                                      </p:to>
                                    </p:set>
                                    <p:animEffect transition="in" filter="fade">
                                      <p:cBhvr>
                                        <p:cTn id="151" dur="1000"/>
                                        <p:tgtEl>
                                          <p:spTgt spid="9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03"/>
                                        </p:tgtEl>
                                        <p:attrNameLst>
                                          <p:attrName>style.visibility</p:attrName>
                                        </p:attrNameLst>
                                      </p:cBhvr>
                                      <p:to>
                                        <p:strVal val="visible"/>
                                      </p:to>
                                    </p:set>
                                    <p:animEffect transition="in" filter="fade">
                                      <p:cBhvr>
                                        <p:cTn id="154" dur="1000"/>
                                        <p:tgtEl>
                                          <p:spTgt spid="103"/>
                                        </p:tgtEl>
                                      </p:cBhvr>
                                    </p:animEffect>
                                  </p:childTnLst>
                                </p:cTn>
                              </p:par>
                              <p:par>
                                <p:cTn id="155" presetID="1" presetClass="emph" presetSubtype="2" fill="hold" nodeType="withEffect">
                                  <p:stCondLst>
                                    <p:cond delay="0"/>
                                  </p:stCondLst>
                                  <p:childTnLst>
                                    <p:animClr clrSpc="rgb">
                                      <p:cBhvr>
                                        <p:cTn id="156" dur="1000" fill="hold"/>
                                        <p:tgtEl>
                                          <p:spTgt spid="103"/>
                                        </p:tgtEl>
                                        <p:attrNameLst>
                                          <p:attrName>fillcolor</p:attrName>
                                        </p:attrNameLst>
                                      </p:cBhvr>
                                      <p:to>
                                        <a:srgbClr val="7DCC2E"/>
                                      </p:to>
                                    </p:animClr>
                                    <p:set>
                                      <p:cBhvr>
                                        <p:cTn id="157" dur="1000" fill="hold"/>
                                        <p:tgtEl>
                                          <p:spTgt spid="103"/>
                                        </p:tgtEl>
                                        <p:attrNameLst>
                                          <p:attrName>fill.type</p:attrName>
                                        </p:attrNameLst>
                                      </p:cBhvr>
                                      <p:to>
                                        <p:strVal val="solid"/>
                                      </p:to>
                                    </p:set>
                                    <p:set>
                                      <p:cBhvr>
                                        <p:cTn id="158" dur="1000" fill="hold"/>
                                        <p:tgtEl>
                                          <p:spTgt spid="103"/>
                                        </p:tgtEl>
                                        <p:attrNameLst>
                                          <p:attrName>fill.on</p:attrName>
                                        </p:attrNameLst>
                                      </p:cBhvr>
                                      <p:to>
                                        <p:strVal val="true"/>
                                      </p:to>
                                    </p:set>
                                  </p:childTnLst>
                                </p:cTn>
                              </p:par>
                              <p:par>
                                <p:cTn id="159" presetID="10" presetClass="entr" presetSubtype="0" fill="hold" grpId="0" nodeType="withEffect">
                                  <p:stCondLst>
                                    <p:cond delay="0"/>
                                  </p:stCondLst>
                                  <p:childTnLst>
                                    <p:set>
                                      <p:cBhvr>
                                        <p:cTn id="160" dur="1" fill="hold">
                                          <p:stCondLst>
                                            <p:cond delay="0"/>
                                          </p:stCondLst>
                                        </p:cTn>
                                        <p:tgtEl>
                                          <p:spTgt spid="62"/>
                                        </p:tgtEl>
                                        <p:attrNameLst>
                                          <p:attrName>style.visibility</p:attrName>
                                        </p:attrNameLst>
                                      </p:cBhvr>
                                      <p:to>
                                        <p:strVal val="visible"/>
                                      </p:to>
                                    </p:set>
                                    <p:animEffect transition="in" filter="fade">
                                      <p:cBhvr>
                                        <p:cTn id="161" dur="1000"/>
                                        <p:tgtEl>
                                          <p:spTgt spid="6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65"/>
                                        </p:tgtEl>
                                        <p:attrNameLst>
                                          <p:attrName>style.visibility</p:attrName>
                                        </p:attrNameLst>
                                      </p:cBhvr>
                                      <p:to>
                                        <p:strVal val="visible"/>
                                      </p:to>
                                    </p:set>
                                    <p:animEffect transition="in" filter="fade">
                                      <p:cBhvr>
                                        <p:cTn id="164" dur="1000"/>
                                        <p:tgtEl>
                                          <p:spTgt spid="6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fade">
                                      <p:cBhvr>
                                        <p:cTn id="167" dur="1000"/>
                                        <p:tgtEl>
                                          <p:spTgt spid="63"/>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mph" presetSubtype="2" fill="hold" nodeType="clickEffect">
                                  <p:stCondLst>
                                    <p:cond delay="0"/>
                                  </p:stCondLst>
                                  <p:childTnLst>
                                    <p:animClr clrSpc="rgb">
                                      <p:cBhvr>
                                        <p:cTn id="171" dur="1000" fill="hold"/>
                                        <p:tgtEl>
                                          <p:spTgt spid="66"/>
                                        </p:tgtEl>
                                        <p:attrNameLst>
                                          <p:attrName>fillcolor</p:attrName>
                                        </p:attrNameLst>
                                      </p:cBhvr>
                                      <p:to>
                                        <a:srgbClr val="FF9B2D"/>
                                      </p:to>
                                    </p:animClr>
                                    <p:set>
                                      <p:cBhvr>
                                        <p:cTn id="172" dur="1000" fill="hold"/>
                                        <p:tgtEl>
                                          <p:spTgt spid="66"/>
                                        </p:tgtEl>
                                        <p:attrNameLst>
                                          <p:attrName>fill.type</p:attrName>
                                        </p:attrNameLst>
                                      </p:cBhvr>
                                      <p:to>
                                        <p:strVal val="solid"/>
                                      </p:to>
                                    </p:set>
                                    <p:set>
                                      <p:cBhvr>
                                        <p:cTn id="173" dur="1000" fill="hold"/>
                                        <p:tgtEl>
                                          <p:spTgt spid="66"/>
                                        </p:tgtEl>
                                        <p:attrNameLst>
                                          <p:attrName>fill.on</p:attrName>
                                        </p:attrNameLst>
                                      </p:cBhvr>
                                      <p:to>
                                        <p:strVal val="true"/>
                                      </p:to>
                                    </p:set>
                                  </p:childTnLst>
                                </p:cTn>
                              </p:par>
                              <p:par>
                                <p:cTn id="174" presetID="1" presetClass="emph" presetSubtype="2" fill="hold" nodeType="withEffect">
                                  <p:stCondLst>
                                    <p:cond delay="0"/>
                                  </p:stCondLst>
                                  <p:childTnLst>
                                    <p:animClr clrSpc="rgb">
                                      <p:cBhvr>
                                        <p:cTn id="175" dur="1000" fill="hold"/>
                                        <p:tgtEl>
                                          <p:spTgt spid="62"/>
                                        </p:tgtEl>
                                        <p:attrNameLst>
                                          <p:attrName>fillcolor</p:attrName>
                                        </p:attrNameLst>
                                      </p:cBhvr>
                                      <p:to>
                                        <a:srgbClr val="FF9B2D"/>
                                      </p:to>
                                    </p:animClr>
                                    <p:set>
                                      <p:cBhvr>
                                        <p:cTn id="176" dur="1000" fill="hold"/>
                                        <p:tgtEl>
                                          <p:spTgt spid="62"/>
                                        </p:tgtEl>
                                        <p:attrNameLst>
                                          <p:attrName>fill.type</p:attrName>
                                        </p:attrNameLst>
                                      </p:cBhvr>
                                      <p:to>
                                        <p:strVal val="solid"/>
                                      </p:to>
                                    </p:set>
                                    <p:set>
                                      <p:cBhvr>
                                        <p:cTn id="177" dur="1000" fill="hold"/>
                                        <p:tgtEl>
                                          <p:spTgt spid="62"/>
                                        </p:tgtEl>
                                        <p:attrNameLst>
                                          <p:attrName>fill.on</p:attrName>
                                        </p:attrNameLst>
                                      </p:cBhvr>
                                      <p:to>
                                        <p:strVal val="true"/>
                                      </p:to>
                                    </p:set>
                                  </p:childTnLst>
                                </p:cTn>
                              </p:par>
                              <p:par>
                                <p:cTn id="178" presetID="1" presetClass="emph" presetSubtype="2" fill="hold" nodeType="withEffect">
                                  <p:stCondLst>
                                    <p:cond delay="0"/>
                                  </p:stCondLst>
                                  <p:childTnLst>
                                    <p:animClr clrSpc="rgb">
                                      <p:cBhvr>
                                        <p:cTn id="179" dur="1000" fill="hold"/>
                                        <p:tgtEl>
                                          <p:spTgt spid="65"/>
                                        </p:tgtEl>
                                        <p:attrNameLst>
                                          <p:attrName>fillcolor</p:attrName>
                                        </p:attrNameLst>
                                      </p:cBhvr>
                                      <p:to>
                                        <a:srgbClr val="FF9B2D"/>
                                      </p:to>
                                    </p:animClr>
                                    <p:set>
                                      <p:cBhvr>
                                        <p:cTn id="180" dur="1000" fill="hold"/>
                                        <p:tgtEl>
                                          <p:spTgt spid="65"/>
                                        </p:tgtEl>
                                        <p:attrNameLst>
                                          <p:attrName>fill.type</p:attrName>
                                        </p:attrNameLst>
                                      </p:cBhvr>
                                      <p:to>
                                        <p:strVal val="solid"/>
                                      </p:to>
                                    </p:set>
                                    <p:set>
                                      <p:cBhvr>
                                        <p:cTn id="181" dur="1000" fill="hold"/>
                                        <p:tgtEl>
                                          <p:spTgt spid="65"/>
                                        </p:tgtEl>
                                        <p:attrNameLst>
                                          <p:attrName>fill.on</p:attrName>
                                        </p:attrNameLst>
                                      </p:cBhvr>
                                      <p:to>
                                        <p:strVal val="true"/>
                                      </p:to>
                                    </p:set>
                                  </p:childTnLst>
                                </p:cTn>
                              </p:par>
                              <p:par>
                                <p:cTn id="182" presetID="1" presetClass="emph" presetSubtype="2" fill="hold" nodeType="withEffect">
                                  <p:stCondLst>
                                    <p:cond delay="0"/>
                                  </p:stCondLst>
                                  <p:childTnLst>
                                    <p:animClr clrSpc="rgb">
                                      <p:cBhvr>
                                        <p:cTn id="183" dur="1000" fill="hold"/>
                                        <p:tgtEl>
                                          <p:spTgt spid="63"/>
                                        </p:tgtEl>
                                        <p:attrNameLst>
                                          <p:attrName>fillcolor</p:attrName>
                                        </p:attrNameLst>
                                      </p:cBhvr>
                                      <p:to>
                                        <a:srgbClr val="FF9B2D"/>
                                      </p:to>
                                    </p:animClr>
                                    <p:set>
                                      <p:cBhvr>
                                        <p:cTn id="184" dur="1000" fill="hold"/>
                                        <p:tgtEl>
                                          <p:spTgt spid="63"/>
                                        </p:tgtEl>
                                        <p:attrNameLst>
                                          <p:attrName>fill.type</p:attrName>
                                        </p:attrNameLst>
                                      </p:cBhvr>
                                      <p:to>
                                        <p:strVal val="solid"/>
                                      </p:to>
                                    </p:set>
                                    <p:set>
                                      <p:cBhvr>
                                        <p:cTn id="185" dur="1000" fill="hold"/>
                                        <p:tgtEl>
                                          <p:spTgt spid="63"/>
                                        </p:tgtEl>
                                        <p:attrNameLst>
                                          <p:attrName>fill.on</p:attrName>
                                        </p:attrNameLst>
                                      </p:cBhvr>
                                      <p:to>
                                        <p:strVal val="true"/>
                                      </p:to>
                                    </p:set>
                                  </p:childTnLst>
                                </p:cTn>
                              </p:par>
                            </p:childTnLst>
                          </p:cTn>
                        </p:par>
                      </p:childTnLst>
                    </p:cTn>
                  </p:par>
                  <p:par>
                    <p:cTn id="186" fill="hold">
                      <p:stCondLst>
                        <p:cond delay="indefinite"/>
                      </p:stCondLst>
                      <p:childTnLst>
                        <p:par>
                          <p:cTn id="187" fill="hold">
                            <p:stCondLst>
                              <p:cond delay="0"/>
                            </p:stCondLst>
                            <p:childTnLst>
                              <p:par>
                                <p:cTn id="188" presetID="1" presetClass="exit" presetSubtype="0" fill="hold" grpId="1" nodeType="clickEffect">
                                  <p:stCondLst>
                                    <p:cond delay="0"/>
                                  </p:stCondLst>
                                  <p:childTnLst>
                                    <p:set>
                                      <p:cBhvr>
                                        <p:cTn id="189" dur="1" fill="hold">
                                          <p:stCondLst>
                                            <p:cond delay="0"/>
                                          </p:stCondLst>
                                        </p:cTn>
                                        <p:tgtEl>
                                          <p:spTgt spid="62"/>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63"/>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65"/>
                                        </p:tgtEl>
                                        <p:attrNameLst>
                                          <p:attrName>style.visibility</p:attrName>
                                        </p:attrNameLst>
                                      </p:cBhvr>
                                      <p:to>
                                        <p:strVal val="hidden"/>
                                      </p:to>
                                    </p:set>
                                  </p:childTnLst>
                                </p:cTn>
                              </p:par>
                              <p:par>
                                <p:cTn id="194" presetID="1" presetClass="exit" presetSubtype="0" fill="hold" grpId="0" nodeType="withEffect">
                                  <p:stCondLst>
                                    <p:cond delay="0"/>
                                  </p:stCondLst>
                                  <p:childTnLst>
                                    <p:set>
                                      <p:cBhvr>
                                        <p:cTn id="195" dur="1" fill="hold">
                                          <p:stCondLst>
                                            <p:cond delay="0"/>
                                          </p:stCondLst>
                                        </p:cTn>
                                        <p:tgtEl>
                                          <p:spTgt spid="66"/>
                                        </p:tgtEl>
                                        <p:attrNameLst>
                                          <p:attrName>style.visibility</p:attrName>
                                        </p:attrNameLst>
                                      </p:cBhvr>
                                      <p:to>
                                        <p:strVal val="hidden"/>
                                      </p:to>
                                    </p:set>
                                  </p:childTnLst>
                                </p:cTn>
                              </p:par>
                              <p:par>
                                <p:cTn id="196" presetID="1" presetClass="exit" presetSubtype="0" fill="hold" grpId="1" nodeType="withEffect">
                                  <p:stCondLst>
                                    <p:cond delay="0"/>
                                  </p:stCondLst>
                                  <p:childTnLst>
                                    <p:set>
                                      <p:cBhvr>
                                        <p:cTn id="197" dur="1" fill="hold">
                                          <p:stCondLst>
                                            <p:cond delay="0"/>
                                          </p:stCondLst>
                                        </p:cTn>
                                        <p:tgtEl>
                                          <p:spTgt spid="67"/>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68"/>
                                        </p:tgtEl>
                                        <p:attrNameLst>
                                          <p:attrName>style.visibility</p:attrName>
                                        </p:attrNameLst>
                                      </p:cBhvr>
                                      <p:to>
                                        <p:strVal val="hidden"/>
                                      </p:to>
                                    </p:set>
                                  </p:childTnLst>
                                </p:cTn>
                              </p:par>
                              <p:par>
                                <p:cTn id="200" presetID="1" presetClass="exit" presetSubtype="0" fill="hold" grpId="1" nodeType="withEffect">
                                  <p:stCondLst>
                                    <p:cond delay="0"/>
                                  </p:stCondLst>
                                  <p:childTnLst>
                                    <p:set>
                                      <p:cBhvr>
                                        <p:cTn id="201" dur="1" fill="hold">
                                          <p:stCondLst>
                                            <p:cond delay="0"/>
                                          </p:stCondLst>
                                        </p:cTn>
                                        <p:tgtEl>
                                          <p:spTgt spid="69"/>
                                        </p:tgtEl>
                                        <p:attrNameLst>
                                          <p:attrName>style.visibility</p:attrName>
                                        </p:attrNameLst>
                                      </p:cBhvr>
                                      <p:to>
                                        <p:strVal val="hidden"/>
                                      </p:to>
                                    </p:set>
                                  </p:childTnLst>
                                </p:cTn>
                              </p:par>
                              <p:par>
                                <p:cTn id="202" presetID="1" presetClass="exit" presetSubtype="0" fill="hold" grpId="1" nodeType="withEffect">
                                  <p:stCondLst>
                                    <p:cond delay="0"/>
                                  </p:stCondLst>
                                  <p:childTnLst>
                                    <p:set>
                                      <p:cBhvr>
                                        <p:cTn id="203" dur="1" fill="hold">
                                          <p:stCondLst>
                                            <p:cond delay="0"/>
                                          </p:stCondLst>
                                        </p:cTn>
                                        <p:tgtEl>
                                          <p:spTgt spid="70"/>
                                        </p:tgtEl>
                                        <p:attrNameLst>
                                          <p:attrName>style.visibility</p:attrName>
                                        </p:attrNameLst>
                                      </p:cBhvr>
                                      <p:to>
                                        <p:strVal val="hidden"/>
                                      </p:to>
                                    </p:set>
                                  </p:childTnLst>
                                </p:cTn>
                              </p:par>
                              <p:par>
                                <p:cTn id="204" presetID="1" presetClass="exit" presetSubtype="0" fill="hold" grpId="1" nodeType="withEffect">
                                  <p:stCondLst>
                                    <p:cond delay="0"/>
                                  </p:stCondLst>
                                  <p:childTnLst>
                                    <p:set>
                                      <p:cBhvr>
                                        <p:cTn id="205" dur="1" fill="hold">
                                          <p:stCondLst>
                                            <p:cond delay="0"/>
                                          </p:stCondLst>
                                        </p:cTn>
                                        <p:tgtEl>
                                          <p:spTgt spid="73"/>
                                        </p:tgtEl>
                                        <p:attrNameLst>
                                          <p:attrName>style.visibility</p:attrName>
                                        </p:attrNameLst>
                                      </p:cBhvr>
                                      <p:to>
                                        <p:strVal val="hidden"/>
                                      </p:to>
                                    </p:set>
                                  </p:childTnLst>
                                </p:cTn>
                              </p:par>
                              <p:par>
                                <p:cTn id="206" presetID="1" presetClass="exit" presetSubtype="0" fill="hold" grpId="1" nodeType="withEffect">
                                  <p:stCondLst>
                                    <p:cond delay="0"/>
                                  </p:stCondLst>
                                  <p:childTnLst>
                                    <p:set>
                                      <p:cBhvr>
                                        <p:cTn id="207" dur="1" fill="hold">
                                          <p:stCondLst>
                                            <p:cond delay="0"/>
                                          </p:stCondLst>
                                        </p:cTn>
                                        <p:tgtEl>
                                          <p:spTgt spid="75"/>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77"/>
                                        </p:tgtEl>
                                        <p:attrNameLst>
                                          <p:attrName>style.visibility</p:attrName>
                                        </p:attrNameLst>
                                      </p:cBhvr>
                                      <p:to>
                                        <p:strVal val="hidden"/>
                                      </p:to>
                                    </p:set>
                                  </p:childTnLst>
                                </p:cTn>
                              </p:par>
                              <p:par>
                                <p:cTn id="210" presetID="1" presetClass="exit" presetSubtype="0" fill="hold" grpId="0" nodeType="withEffect">
                                  <p:stCondLst>
                                    <p:cond delay="0"/>
                                  </p:stCondLst>
                                  <p:childTnLst>
                                    <p:set>
                                      <p:cBhvr>
                                        <p:cTn id="211" dur="1" fill="hold">
                                          <p:stCondLst>
                                            <p:cond delay="0"/>
                                          </p:stCondLst>
                                        </p:cTn>
                                        <p:tgtEl>
                                          <p:spTgt spid="79"/>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90"/>
                                        </p:tgtEl>
                                        <p:attrNameLst>
                                          <p:attrName>style.visibility</p:attrName>
                                        </p:attrNameLst>
                                      </p:cBhvr>
                                      <p:to>
                                        <p:strVal val="hidden"/>
                                      </p:to>
                                    </p:set>
                                  </p:childTnLst>
                                </p:cTn>
                              </p:par>
                              <p:par>
                                <p:cTn id="214" presetID="1" presetClass="exit" presetSubtype="0" fill="hold" grpId="0" nodeType="withEffect">
                                  <p:stCondLst>
                                    <p:cond delay="0"/>
                                  </p:stCondLst>
                                  <p:childTnLst>
                                    <p:set>
                                      <p:cBhvr>
                                        <p:cTn id="215" dur="1" fill="hold">
                                          <p:stCondLst>
                                            <p:cond delay="0"/>
                                          </p:stCondLst>
                                        </p:cTn>
                                        <p:tgtEl>
                                          <p:spTgt spid="92"/>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93"/>
                                        </p:tgtEl>
                                        <p:attrNameLst>
                                          <p:attrName>style.visibility</p:attrName>
                                        </p:attrNameLst>
                                      </p:cBhvr>
                                      <p:to>
                                        <p:strVal val="hidden"/>
                                      </p:to>
                                    </p:set>
                                  </p:childTnLst>
                                </p:cTn>
                              </p:par>
                              <p:par>
                                <p:cTn id="218" presetID="1" presetClass="exit" presetSubtype="0" fill="hold" nodeType="withEffect">
                                  <p:stCondLst>
                                    <p:cond delay="0"/>
                                  </p:stCondLst>
                                  <p:childTnLst>
                                    <p:set>
                                      <p:cBhvr>
                                        <p:cTn id="219" dur="1" fill="hold">
                                          <p:stCondLst>
                                            <p:cond delay="0"/>
                                          </p:stCondLst>
                                        </p:cTn>
                                        <p:tgtEl>
                                          <p:spTgt spid="94"/>
                                        </p:tgtEl>
                                        <p:attrNameLst>
                                          <p:attrName>style.visibility</p:attrName>
                                        </p:attrNameLst>
                                      </p:cBhvr>
                                      <p:to>
                                        <p:strVal val="hidden"/>
                                      </p:to>
                                    </p:set>
                                  </p:childTnLst>
                                </p:cTn>
                              </p:par>
                              <p:par>
                                <p:cTn id="220" presetID="1" presetClass="exit" presetSubtype="0" fill="hold" nodeType="withEffect">
                                  <p:stCondLst>
                                    <p:cond delay="0"/>
                                  </p:stCondLst>
                                  <p:childTnLst>
                                    <p:set>
                                      <p:cBhvr>
                                        <p:cTn id="221" dur="1" fill="hold">
                                          <p:stCondLst>
                                            <p:cond delay="0"/>
                                          </p:stCondLst>
                                        </p:cTn>
                                        <p:tgtEl>
                                          <p:spTgt spid="96"/>
                                        </p:tgtEl>
                                        <p:attrNameLst>
                                          <p:attrName>style.visibility</p:attrName>
                                        </p:attrNameLst>
                                      </p:cBhvr>
                                      <p:to>
                                        <p:strVal val="hidden"/>
                                      </p:to>
                                    </p:set>
                                  </p:childTnLst>
                                </p:cTn>
                              </p:par>
                              <p:par>
                                <p:cTn id="222" presetID="1" presetClass="exit" presetSubtype="0" fill="hold" nodeType="withEffect">
                                  <p:stCondLst>
                                    <p:cond delay="0"/>
                                  </p:stCondLst>
                                  <p:childTnLst>
                                    <p:set>
                                      <p:cBhvr>
                                        <p:cTn id="223" dur="1" fill="hold">
                                          <p:stCondLst>
                                            <p:cond delay="0"/>
                                          </p:stCondLst>
                                        </p:cTn>
                                        <p:tgtEl>
                                          <p:spTgt spid="97"/>
                                        </p:tgtEl>
                                        <p:attrNameLst>
                                          <p:attrName>style.visibility</p:attrName>
                                        </p:attrNameLst>
                                      </p:cBhvr>
                                      <p:to>
                                        <p:strVal val="hidden"/>
                                      </p:to>
                                    </p:set>
                                  </p:childTnLst>
                                </p:cTn>
                              </p:par>
                              <p:par>
                                <p:cTn id="224" presetID="1" presetClass="exit" presetSubtype="0" fill="hold" nodeType="withEffect">
                                  <p:stCondLst>
                                    <p:cond delay="0"/>
                                  </p:stCondLst>
                                  <p:childTnLst>
                                    <p:set>
                                      <p:cBhvr>
                                        <p:cTn id="225" dur="1" fill="hold">
                                          <p:stCondLst>
                                            <p:cond delay="0"/>
                                          </p:stCondLst>
                                        </p:cTn>
                                        <p:tgtEl>
                                          <p:spTgt spid="99"/>
                                        </p:tgtEl>
                                        <p:attrNameLst>
                                          <p:attrName>style.visibility</p:attrName>
                                        </p:attrNameLst>
                                      </p:cBhvr>
                                      <p:to>
                                        <p:strVal val="hidden"/>
                                      </p:to>
                                    </p:set>
                                  </p:childTnLst>
                                </p:cTn>
                              </p:par>
                              <p:par>
                                <p:cTn id="226" presetID="1" presetClass="exit" presetSubtype="0" fill="hold" nodeType="withEffect">
                                  <p:stCondLst>
                                    <p:cond delay="0"/>
                                  </p:stCondLst>
                                  <p:childTnLst>
                                    <p:set>
                                      <p:cBhvr>
                                        <p:cTn id="227" dur="1" fill="hold">
                                          <p:stCondLst>
                                            <p:cond delay="0"/>
                                          </p:stCondLst>
                                        </p:cTn>
                                        <p:tgtEl>
                                          <p:spTgt spid="100"/>
                                        </p:tgtEl>
                                        <p:attrNameLst>
                                          <p:attrName>style.visibility</p:attrName>
                                        </p:attrNameLst>
                                      </p:cBhvr>
                                      <p:to>
                                        <p:strVal val="hidden"/>
                                      </p:to>
                                    </p:set>
                                  </p:childTnLst>
                                </p:cTn>
                              </p:par>
                              <p:par>
                                <p:cTn id="228" presetID="1" presetClass="exit" presetSubtype="0" fill="hold" nodeType="withEffect">
                                  <p:stCondLst>
                                    <p:cond delay="0"/>
                                  </p:stCondLst>
                                  <p:childTnLst>
                                    <p:set>
                                      <p:cBhvr>
                                        <p:cTn id="229" dur="1" fill="hold">
                                          <p:stCondLst>
                                            <p:cond delay="0"/>
                                          </p:stCondLst>
                                        </p:cTn>
                                        <p:tgtEl>
                                          <p:spTgt spid="101"/>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103"/>
                                        </p:tgtEl>
                                        <p:attrNameLst>
                                          <p:attrName>style.visibility</p:attrName>
                                        </p:attrNameLst>
                                      </p:cBhvr>
                                      <p:to>
                                        <p:strVal val="hidden"/>
                                      </p:to>
                                    </p:set>
                                  </p:childTnLst>
                                </p:cTn>
                              </p:par>
                              <p:par>
                                <p:cTn id="232" presetID="1" presetClass="exit" presetSubtype="0" fill="hold" nodeType="withEffect">
                                  <p:stCondLst>
                                    <p:cond delay="0"/>
                                  </p:stCondLst>
                                  <p:childTnLst>
                                    <p:set>
                                      <p:cBhvr>
                                        <p:cTn id="233" dur="1" fill="hold">
                                          <p:stCondLst>
                                            <p:cond delay="0"/>
                                          </p:stCondLst>
                                        </p:cTn>
                                        <p:tgtEl>
                                          <p:spTgt spid="104"/>
                                        </p:tgtEl>
                                        <p:attrNameLst>
                                          <p:attrName>style.visibility</p:attrName>
                                        </p:attrNameLst>
                                      </p:cBhvr>
                                      <p:to>
                                        <p:strVal val="hidden"/>
                                      </p:to>
                                    </p:set>
                                  </p:childTnLst>
                                </p:cTn>
                              </p:par>
                              <p:par>
                                <p:cTn id="234" presetID="1" presetClass="exit" presetSubtype="0" fill="hold" nodeType="withEffect">
                                  <p:stCondLst>
                                    <p:cond delay="0"/>
                                  </p:stCondLst>
                                  <p:childTnLst>
                                    <p:set>
                                      <p:cBhvr>
                                        <p:cTn id="235" dur="1" fill="hold">
                                          <p:stCondLst>
                                            <p:cond delay="0"/>
                                          </p:stCondLst>
                                        </p:cTn>
                                        <p:tgtEl>
                                          <p:spTgt spid="105"/>
                                        </p:tgtEl>
                                        <p:attrNameLst>
                                          <p:attrName>style.visibility</p:attrName>
                                        </p:attrNameLst>
                                      </p:cBhvr>
                                      <p:to>
                                        <p:strVal val="hidden"/>
                                      </p:to>
                                    </p:set>
                                  </p:childTnLst>
                                </p:cTn>
                              </p:par>
                              <p:par>
                                <p:cTn id="236" presetID="1" presetClass="exit" presetSubtype="0" fill="hold" nodeType="withEffect">
                                  <p:stCondLst>
                                    <p:cond delay="0"/>
                                  </p:stCondLst>
                                  <p:childTnLst>
                                    <p:set>
                                      <p:cBhvr>
                                        <p:cTn id="237" dur="1" fill="hold">
                                          <p:stCondLst>
                                            <p:cond delay="0"/>
                                          </p:stCondLst>
                                        </p:cTn>
                                        <p:tgtEl>
                                          <p:spTgt spid="106"/>
                                        </p:tgtEl>
                                        <p:attrNameLst>
                                          <p:attrName>style.visibility</p:attrName>
                                        </p:attrNameLst>
                                      </p:cBhvr>
                                      <p:to>
                                        <p:strVal val="hidden"/>
                                      </p:to>
                                    </p:set>
                                  </p:childTnLst>
                                </p:cTn>
                              </p:par>
                              <p:par>
                                <p:cTn id="238" presetID="1" presetClass="exit" presetSubtype="0" fill="hold" grpId="1" nodeType="withEffect">
                                  <p:stCondLst>
                                    <p:cond delay="0"/>
                                  </p:stCondLst>
                                  <p:childTnLst>
                                    <p:set>
                                      <p:cBhvr>
                                        <p:cTn id="239" dur="1" fill="hold">
                                          <p:stCondLst>
                                            <p:cond delay="0"/>
                                          </p:stCondLst>
                                        </p:cTn>
                                        <p:tgtEl>
                                          <p:spTgt spid="107"/>
                                        </p:tgtEl>
                                        <p:attrNameLst>
                                          <p:attrName>style.visibility</p:attrName>
                                        </p:attrNameLst>
                                      </p:cBhvr>
                                      <p:to>
                                        <p:strVal val="hidden"/>
                                      </p:to>
                                    </p:set>
                                  </p:childTnLst>
                                </p:cTn>
                              </p:par>
                              <p:par>
                                <p:cTn id="240" presetID="1" presetClass="exit" presetSubtype="0" fill="hold" nodeType="withEffect">
                                  <p:stCondLst>
                                    <p:cond delay="0"/>
                                  </p:stCondLst>
                                  <p:childTnLst>
                                    <p:set>
                                      <p:cBhvr>
                                        <p:cTn id="241" dur="1" fill="hold">
                                          <p:stCondLst>
                                            <p:cond delay="0"/>
                                          </p:stCondLst>
                                        </p:cTn>
                                        <p:tgtEl>
                                          <p:spTgt spid="108"/>
                                        </p:tgtEl>
                                        <p:attrNameLst>
                                          <p:attrName>style.visibility</p:attrName>
                                        </p:attrNameLst>
                                      </p:cBhvr>
                                      <p:to>
                                        <p:strVal val="hidden"/>
                                      </p:to>
                                    </p:set>
                                  </p:childTnLst>
                                </p:cTn>
                              </p:par>
                              <p:par>
                                <p:cTn id="242" presetID="1" presetClass="exit" presetSubtype="0" fill="hold" nodeType="withEffect">
                                  <p:stCondLst>
                                    <p:cond delay="0"/>
                                  </p:stCondLst>
                                  <p:childTnLst>
                                    <p:set>
                                      <p:cBhvr>
                                        <p:cTn id="243" dur="1" fill="hold">
                                          <p:stCondLst>
                                            <p:cond delay="0"/>
                                          </p:stCondLst>
                                        </p:cTn>
                                        <p:tgtEl>
                                          <p:spTgt spid="110"/>
                                        </p:tgtEl>
                                        <p:attrNameLst>
                                          <p:attrName>style.visibility</p:attrName>
                                        </p:attrNameLst>
                                      </p:cBhvr>
                                      <p:to>
                                        <p:strVal val="hidden"/>
                                      </p:to>
                                    </p:set>
                                  </p:childTnLst>
                                </p:cTn>
                              </p:par>
                              <p:par>
                                <p:cTn id="244" presetID="1" presetClass="exit" presetSubtype="0" fill="hold" nodeType="withEffect">
                                  <p:stCondLst>
                                    <p:cond delay="0"/>
                                  </p:stCondLst>
                                  <p:childTnLst>
                                    <p:set>
                                      <p:cBhvr>
                                        <p:cTn id="245" dur="1" fill="hold">
                                          <p:stCondLst>
                                            <p:cond delay="0"/>
                                          </p:stCondLst>
                                        </p:cTn>
                                        <p:tgtEl>
                                          <p:spTgt spid="111"/>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112"/>
                                        </p:tgtEl>
                                        <p:attrNameLst>
                                          <p:attrName>style.visibility</p:attrName>
                                        </p:attrNameLst>
                                      </p:cBhvr>
                                      <p:to>
                                        <p:strVal val="hidden"/>
                                      </p:to>
                                    </p:set>
                                  </p:childTnLst>
                                </p:cTn>
                              </p:par>
                              <p:par>
                                <p:cTn id="248" presetID="1" presetClass="exit" presetSubtype="0" fill="hold" grpId="1" nodeType="withEffect">
                                  <p:stCondLst>
                                    <p:cond delay="0"/>
                                  </p:stCondLst>
                                  <p:childTnLst>
                                    <p:set>
                                      <p:cBhvr>
                                        <p:cTn id="249" dur="1" fill="hold">
                                          <p:stCondLst>
                                            <p:cond delay="0"/>
                                          </p:stCondLst>
                                        </p:cTn>
                                        <p:tgtEl>
                                          <p:spTgt spid="114"/>
                                        </p:tgtEl>
                                        <p:attrNameLst>
                                          <p:attrName>style.visibility</p:attrName>
                                        </p:attrNameLst>
                                      </p:cBhvr>
                                      <p:to>
                                        <p:strVal val="hidden"/>
                                      </p:to>
                                    </p:set>
                                  </p:childTnLst>
                                </p:cTn>
                              </p:par>
                              <p:par>
                                <p:cTn id="250" presetID="1" presetClass="exit" presetSubtype="0" fill="hold" grpId="0" nodeType="withEffect">
                                  <p:stCondLst>
                                    <p:cond delay="0"/>
                                  </p:stCondLst>
                                  <p:childTnLst>
                                    <p:set>
                                      <p:cBhvr>
                                        <p:cTn id="251" dur="1" fill="hold">
                                          <p:stCondLst>
                                            <p:cond delay="0"/>
                                          </p:stCondLst>
                                        </p:cTn>
                                        <p:tgtEl>
                                          <p:spTgt spid="115"/>
                                        </p:tgtEl>
                                        <p:attrNameLst>
                                          <p:attrName>style.visibility</p:attrName>
                                        </p:attrNameLst>
                                      </p:cBhvr>
                                      <p:to>
                                        <p:strVal val="hidden"/>
                                      </p:to>
                                    </p:set>
                                  </p:childTnLst>
                                </p:cTn>
                              </p:par>
                              <p:par>
                                <p:cTn id="252" presetID="1" presetClass="exit" presetSubtype="0" fill="hold" grpId="0" nodeType="withEffect">
                                  <p:stCondLst>
                                    <p:cond delay="0"/>
                                  </p:stCondLst>
                                  <p:childTnLst>
                                    <p:set>
                                      <p:cBhvr>
                                        <p:cTn id="253" dur="1" fill="hold">
                                          <p:stCondLst>
                                            <p:cond delay="0"/>
                                          </p:stCondLst>
                                        </p:cTn>
                                        <p:tgtEl>
                                          <p:spTgt spid="117"/>
                                        </p:tgtEl>
                                        <p:attrNameLst>
                                          <p:attrName>style.visibility</p:attrName>
                                        </p:attrNameLst>
                                      </p:cBhvr>
                                      <p:to>
                                        <p:strVal val="hidden"/>
                                      </p:to>
                                    </p:set>
                                  </p:childTnLst>
                                </p:cTn>
                              </p:par>
                              <p:par>
                                <p:cTn id="254" presetID="1" presetClass="exit" presetSubtype="0" fill="hold" grpId="0" nodeType="withEffect">
                                  <p:stCondLst>
                                    <p:cond delay="0"/>
                                  </p:stCondLst>
                                  <p:childTnLst>
                                    <p:set>
                                      <p:cBhvr>
                                        <p:cTn id="255" dur="1" fill="hold">
                                          <p:stCondLst>
                                            <p:cond delay="0"/>
                                          </p:stCondLst>
                                        </p:cTn>
                                        <p:tgtEl>
                                          <p:spTgt spid="118"/>
                                        </p:tgtEl>
                                        <p:attrNameLst>
                                          <p:attrName>style.visibility</p:attrName>
                                        </p:attrNameLst>
                                      </p:cBhvr>
                                      <p:to>
                                        <p:strVal val="hidden"/>
                                      </p:to>
                                    </p:set>
                                  </p:childTnLst>
                                </p:cTn>
                              </p:par>
                              <p:par>
                                <p:cTn id="256" presetID="1" presetClass="exit" presetSubtype="0" fill="hold" grpId="0" nodeType="withEffect">
                                  <p:stCondLst>
                                    <p:cond delay="0"/>
                                  </p:stCondLst>
                                  <p:childTnLst>
                                    <p:set>
                                      <p:cBhvr>
                                        <p:cTn id="257" dur="1" fill="hold">
                                          <p:stCondLst>
                                            <p:cond delay="0"/>
                                          </p:stCondLst>
                                        </p:cTn>
                                        <p:tgtEl>
                                          <p:spTgt spid="119"/>
                                        </p:tgtEl>
                                        <p:attrNameLst>
                                          <p:attrName>style.visibility</p:attrName>
                                        </p:attrNameLst>
                                      </p:cBhvr>
                                      <p:to>
                                        <p:strVal val="hidden"/>
                                      </p:to>
                                    </p:set>
                                  </p:childTnLst>
                                </p:cTn>
                              </p:par>
                              <p:par>
                                <p:cTn id="258" presetID="1" presetClass="exit" presetSubtype="0" fill="hold" grpId="1" nodeType="withEffect">
                                  <p:stCondLst>
                                    <p:cond delay="0"/>
                                  </p:stCondLst>
                                  <p:childTnLst>
                                    <p:set>
                                      <p:cBhvr>
                                        <p:cTn id="259" dur="1" fill="hold">
                                          <p:stCondLst>
                                            <p:cond delay="0"/>
                                          </p:stCondLst>
                                        </p:cTn>
                                        <p:tgtEl>
                                          <p:spTgt spid="120"/>
                                        </p:tgtEl>
                                        <p:attrNameLst>
                                          <p:attrName>style.visibility</p:attrName>
                                        </p:attrNameLst>
                                      </p:cBhvr>
                                      <p:to>
                                        <p:strVal val="hidden"/>
                                      </p:to>
                                    </p:set>
                                  </p:childTnLst>
                                </p:cTn>
                              </p:par>
                              <p:par>
                                <p:cTn id="260" presetID="1" presetClass="exit" presetSubtype="0" fill="hold" grpId="0" nodeType="withEffect">
                                  <p:stCondLst>
                                    <p:cond delay="0"/>
                                  </p:stCondLst>
                                  <p:childTnLst>
                                    <p:set>
                                      <p:cBhvr>
                                        <p:cTn id="261" dur="1" fill="hold">
                                          <p:stCondLst>
                                            <p:cond delay="0"/>
                                          </p:stCondLst>
                                        </p:cTn>
                                        <p:tgtEl>
                                          <p:spTgt spid="121"/>
                                        </p:tgtEl>
                                        <p:attrNameLst>
                                          <p:attrName>style.visibility</p:attrName>
                                        </p:attrNameLst>
                                      </p:cBhvr>
                                      <p:to>
                                        <p:strVal val="hidden"/>
                                      </p:to>
                                    </p:set>
                                  </p:childTnLst>
                                </p:cTn>
                              </p:par>
                              <p:par>
                                <p:cTn id="262" presetID="1" presetClass="entr" presetSubtype="0" fill="hold" nodeType="withEffect">
                                  <p:stCondLst>
                                    <p:cond delay="0"/>
                                  </p:stCondLst>
                                  <p:childTnLst>
                                    <p:set>
                                      <p:cBhvr>
                                        <p:cTn id="263" dur="1" fill="hold">
                                          <p:stCondLst>
                                            <p:cond delay="0"/>
                                          </p:stCondLst>
                                        </p:cTn>
                                        <p:tgtEl>
                                          <p:spTgt spid="122"/>
                                        </p:tgtEl>
                                        <p:attrNameLst>
                                          <p:attrName>style.visibility</p:attrName>
                                        </p:attrNameLst>
                                      </p:cBhvr>
                                      <p:to>
                                        <p:strVal val="visible"/>
                                      </p:to>
                                    </p:set>
                                  </p:childTnLst>
                                </p:cTn>
                              </p:par>
                              <p:par>
                                <p:cTn id="264" presetID="6" presetClass="emph" presetSubtype="0" fill="hold" nodeType="withEffect">
                                  <p:stCondLst>
                                    <p:cond delay="0"/>
                                  </p:stCondLst>
                                  <p:childTnLst>
                                    <p:animScale>
                                      <p:cBhvr>
                                        <p:cTn id="265" dur="2000" fill="hold"/>
                                        <p:tgtEl>
                                          <p:spTgt spid="122"/>
                                        </p:tgtEl>
                                      </p:cBhvr>
                                      <p:by x="70000" y="70000"/>
                                    </p:animScale>
                                  </p:childTnLst>
                                </p:cTn>
                              </p:par>
                              <p:par>
                                <p:cTn id="266" presetID="0" presetClass="path" presetSubtype="0" accel="50000" decel="50000" fill="hold" nodeType="withEffect">
                                  <p:stCondLst>
                                    <p:cond delay="0"/>
                                  </p:stCondLst>
                                  <p:childTnLst>
                                    <p:animMotion origin="layout" path="M 1.11111E-6 3.81503E-6 L 0.06528 -0.09919 " pathEditMode="relative" rAng="0" ptsTypes="AA">
                                      <p:cBhvr>
                                        <p:cTn id="267" dur="2000" fill="hold"/>
                                        <p:tgtEl>
                                          <p:spTgt spid="122"/>
                                        </p:tgtEl>
                                        <p:attrNameLst>
                                          <p:attrName>ppt_x</p:attrName>
                                          <p:attrName>ppt_y</p:attrName>
                                        </p:attrNameLst>
                                      </p:cBhvr>
                                      <p:rCtr x="33" y="-50"/>
                                    </p:animMotion>
                                  </p:childTnLst>
                                </p:cTn>
                              </p:par>
                              <p:par>
                                <p:cTn id="268" presetID="10" presetClass="exit" presetSubtype="0" fill="hold" grpId="1" nodeType="withEffect">
                                  <p:stCondLst>
                                    <p:cond delay="0"/>
                                  </p:stCondLst>
                                  <p:childTnLst>
                                    <p:animEffect transition="out" filter="fade">
                                      <p:cBhvr>
                                        <p:cTn id="269" dur="2000"/>
                                        <p:tgtEl>
                                          <p:spTgt spid="60"/>
                                        </p:tgtEl>
                                      </p:cBhvr>
                                    </p:animEffect>
                                    <p:set>
                                      <p:cBhvr>
                                        <p:cTn id="270" dur="1" fill="hold">
                                          <p:stCondLst>
                                            <p:cond delay="19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2" grpId="0" animBg="1"/>
      <p:bldP spid="62" grpId="1" animBg="1"/>
      <p:bldP spid="63" grpId="0" animBg="1"/>
      <p:bldP spid="63" grpId="1" animBg="1"/>
      <p:bldP spid="65" grpId="0" animBg="1"/>
      <p:bldP spid="65" grpId="1" animBg="1"/>
      <p:bldP spid="66" grpId="0" animBg="1"/>
      <p:bldP spid="67" grpId="0" animBg="1"/>
      <p:bldP spid="67" grpId="1" animBg="1"/>
      <p:bldP spid="69" grpId="0"/>
      <p:bldP spid="69" grpId="1"/>
      <p:bldP spid="70" grpId="0"/>
      <p:bldP spid="70" grpId="1"/>
      <p:bldP spid="73" grpId="0"/>
      <p:bldP spid="73" grpId="1"/>
      <p:bldP spid="75" grpId="0"/>
      <p:bldP spid="75" grpId="1"/>
      <p:bldP spid="79" grpId="0"/>
      <p:bldP spid="90" grpId="0"/>
      <p:bldP spid="90" grpId="1"/>
      <p:bldP spid="92" grpId="0"/>
      <p:bldP spid="93" grpId="0"/>
      <p:bldP spid="93" grpId="1"/>
      <p:bldP spid="103" grpId="0" animBg="1"/>
      <p:bldP spid="103" grpId="1" animBg="1"/>
      <p:bldP spid="107" grpId="0" animBg="1"/>
      <p:bldP spid="107" grpId="1" animBg="1"/>
      <p:bldP spid="112" grpId="0" animBg="1"/>
      <p:bldP spid="112" grpId="1" animBg="1"/>
      <p:bldP spid="114" grpId="0" animBg="1"/>
      <p:bldP spid="114" grpId="1" animBg="1"/>
      <p:bldP spid="115" grpId="0" animBg="1"/>
      <p:bldP spid="117" grpId="0" animBg="1"/>
      <p:bldP spid="118" grpId="0" animBg="1"/>
      <p:bldP spid="119" grpId="0" animBg="1"/>
      <p:bldP spid="120" grpId="0" animBg="1"/>
      <p:bldP spid="120" grpId="1" animBg="1"/>
      <p:bldP spid="1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81000" y="1371600"/>
          <a:ext cx="8305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نتایج آزمایش‌های کشف کلمات برون‌هشته</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4" name="TextBox 3"/>
          <p:cNvSpPr txBox="1"/>
          <p:nvPr/>
        </p:nvSpPr>
        <p:spPr>
          <a:xfrm>
            <a:off x="4290546" y="4790872"/>
            <a:ext cx="2398893" cy="400110"/>
          </a:xfrm>
          <a:prstGeom prst="rect">
            <a:avLst/>
          </a:prstGeom>
          <a:noFill/>
        </p:spPr>
        <p:txBody>
          <a:bodyPr wrap="square" rtlCol="0">
            <a:spAutoFit/>
          </a:bodyPr>
          <a:lstStyle/>
          <a:p>
            <a:pPr algn="r" rtl="1"/>
            <a:r>
              <a:rPr lang="fa-IR" sz="2000" dirty="0" smtClean="0">
                <a:latin typeface="Times" pitchFamily="18" charset="0"/>
                <a:cs typeface="B Koodak" pitchFamily="2" charset="-78"/>
              </a:rPr>
              <a:t>حذف برون‌هشته‌ها</a:t>
            </a:r>
            <a:endParaRPr lang="en-US" sz="2000" dirty="0">
              <a:latin typeface="Times" pitchFamily="18" charset="0"/>
              <a:cs typeface="B Koodak" pitchFamily="2" charset="-78"/>
            </a:endParaRPr>
          </a:p>
        </p:txBody>
      </p:sp>
      <p:sp>
        <p:nvSpPr>
          <p:cNvPr id="7" name="TextBox 6"/>
          <p:cNvSpPr txBox="1"/>
          <p:nvPr/>
        </p:nvSpPr>
        <p:spPr>
          <a:xfrm>
            <a:off x="3505200" y="4419600"/>
            <a:ext cx="3296264" cy="400110"/>
          </a:xfrm>
          <a:prstGeom prst="rect">
            <a:avLst/>
          </a:prstGeom>
          <a:noFill/>
        </p:spPr>
        <p:txBody>
          <a:bodyPr wrap="square" rtlCol="0">
            <a:spAutoFit/>
          </a:bodyPr>
          <a:lstStyle/>
          <a:p>
            <a:pPr algn="r" rtl="1"/>
            <a:r>
              <a:rPr lang="fa-IR" sz="2000" dirty="0" smtClean="0">
                <a:latin typeface="Times" pitchFamily="18" charset="0"/>
                <a:cs typeface="B Koodak" pitchFamily="2" charset="-78"/>
              </a:rPr>
              <a:t>ترجمه برون‌هشته‌ها توسط واژه‌نامه</a:t>
            </a:r>
            <a:endParaRPr lang="en-US" sz="2000" dirty="0">
              <a:latin typeface="Times" pitchFamily="18" charset="0"/>
              <a:cs typeface="B Koodak" pitchFamily="2" charset="-78"/>
            </a:endParaRPr>
          </a:p>
        </p:txBody>
      </p:sp>
      <p:sp>
        <p:nvSpPr>
          <p:cNvPr id="8" name="TextBox 7"/>
          <p:cNvSpPr txBox="1"/>
          <p:nvPr/>
        </p:nvSpPr>
        <p:spPr>
          <a:xfrm>
            <a:off x="1204686" y="1353456"/>
            <a:ext cx="1385316" cy="400110"/>
          </a:xfrm>
          <a:prstGeom prst="rect">
            <a:avLst/>
          </a:prstGeom>
          <a:noFill/>
        </p:spPr>
        <p:txBody>
          <a:bodyPr wrap="square" rtlCol="0">
            <a:spAutoFit/>
          </a:bodyPr>
          <a:lstStyle/>
          <a:p>
            <a:r>
              <a:rPr lang="fa-IR" sz="2000" b="1" dirty="0" smtClean="0">
                <a:solidFill>
                  <a:srgbClr val="C00000"/>
                </a:solidFill>
                <a:cs typeface="B Koodak" pitchFamily="2" charset="-78"/>
              </a:rPr>
              <a:t>45</a:t>
            </a:r>
            <a:r>
              <a:rPr lang="en-US" b="1" dirty="0" smtClean="0">
                <a:solidFill>
                  <a:srgbClr val="C00000"/>
                </a:solidFill>
                <a:latin typeface="Maiandra GD" pitchFamily="34" charset="0"/>
                <a:cs typeface="B Koodak" pitchFamily="2" charset="-78"/>
              </a:rPr>
              <a:t>% Mono</a:t>
            </a:r>
            <a:endParaRPr lang="en-US" b="1" dirty="0">
              <a:solidFill>
                <a:srgbClr val="C00000"/>
              </a:solidFill>
              <a:latin typeface="Maiandra GD" pitchFamily="34" charset="0"/>
              <a:cs typeface="B Koodak" pitchFamily="2" charset="-78"/>
            </a:endParaRPr>
          </a:p>
        </p:txBody>
      </p:sp>
      <p:cxnSp>
        <p:nvCxnSpPr>
          <p:cNvPr id="9" name="Straight Arrow Connector 8"/>
          <p:cNvCxnSpPr/>
          <p:nvPr/>
        </p:nvCxnSpPr>
        <p:spPr>
          <a:xfrm rot="5400000">
            <a:off x="1371603" y="1828799"/>
            <a:ext cx="380997" cy="76199"/>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066800"/>
            <a:ext cx="8382000" cy="5467651"/>
          </a:xfrm>
        </p:spPr>
        <p:txBody>
          <a:bodyPr>
            <a:scene3d>
              <a:camera prst="orthographicFront"/>
              <a:lightRig rig="threePt" dir="t"/>
            </a:scene3d>
            <a:sp3d extrusionH="57150">
              <a:bevelT w="38100" h="38100"/>
            </a:sp3d>
          </a:bodyPr>
          <a:lstStyle/>
          <a:p>
            <a:pPr algn="r" rtl="1">
              <a:lnSpc>
                <a:spcPct val="150000"/>
              </a:lnSpc>
            </a:pPr>
            <a:r>
              <a:rPr lang="fa-IR" sz="2400" b="1" dirty="0" smtClean="0">
                <a:solidFill>
                  <a:schemeClr val="tx2">
                    <a:lumMod val="50000"/>
                  </a:schemeClr>
                </a:solidFill>
                <a:latin typeface="XB Zar" pitchFamily="2" charset="-78"/>
                <a:cs typeface="XB Zar" pitchFamily="2" charset="-78"/>
              </a:rPr>
              <a:t>مقدمه</a:t>
            </a:r>
          </a:p>
          <a:p>
            <a:pPr algn="r" rtl="1">
              <a:lnSpc>
                <a:spcPct val="150000"/>
              </a:lnSpc>
            </a:pPr>
            <a:r>
              <a:rPr lang="fa-IR" sz="2400" b="1" dirty="0" smtClean="0">
                <a:solidFill>
                  <a:schemeClr val="tx2">
                    <a:lumMod val="50000"/>
                  </a:schemeClr>
                </a:solidFill>
                <a:latin typeface="XB Zar" pitchFamily="2" charset="-78"/>
                <a:cs typeface="XB Zar" pitchFamily="2" charset="-78"/>
              </a:rPr>
              <a:t>ساخت پیکره تطبیقی فارسی-انگلیسی</a:t>
            </a:r>
          </a:p>
          <a:p>
            <a:pPr algn="r" rtl="1">
              <a:lnSpc>
                <a:spcPct val="150000"/>
              </a:lnSpc>
            </a:pPr>
            <a:r>
              <a:rPr lang="fa-IR" sz="2400" b="1" dirty="0" smtClean="0">
                <a:solidFill>
                  <a:schemeClr val="tx2">
                    <a:lumMod val="50000"/>
                  </a:schemeClr>
                </a:solidFill>
                <a:latin typeface="XB Zar" pitchFamily="2" charset="-78"/>
                <a:cs typeface="XB Zar" pitchFamily="2" charset="-78"/>
              </a:rPr>
              <a:t>بازیابی اطلاعات بین زبانی با استفاده از پیکره‌های تطبیقی</a:t>
            </a:r>
            <a:endParaRPr lang="en-US" sz="2400" b="1" dirty="0" smtClean="0">
              <a:solidFill>
                <a:schemeClr val="tx2">
                  <a:lumMod val="50000"/>
                </a:schemeClr>
              </a:solidFill>
              <a:latin typeface="XB Zar" pitchFamily="2" charset="-78"/>
              <a:cs typeface="XB Zar" pitchFamily="2" charset="-78"/>
            </a:endParaRPr>
          </a:p>
          <a:p>
            <a:pPr algn="r" rtl="1">
              <a:lnSpc>
                <a:spcPct val="150000"/>
              </a:lnSpc>
            </a:pPr>
            <a:endParaRPr lang="en-US"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مدل شبکه وابستگی اصطلاحات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بررسی صحّت ترجمه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استخراج ترجمه عبارات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استفاده از واژه‌نامه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گسترش پرس‌وجو</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en-US" sz="700" b="1" dirty="0" smtClean="0">
              <a:solidFill>
                <a:schemeClr val="tx2">
                  <a:lumMod val="50000"/>
                </a:schemeClr>
              </a:solidFill>
              <a:latin typeface="XB Zar" pitchFamily="2" charset="-78"/>
              <a:cs typeface="XB Zar" pitchFamily="2" charset="-78"/>
            </a:endParaRPr>
          </a:p>
          <a:p>
            <a:pPr lvl="1" algn="r" rtl="1">
              <a:lnSpc>
                <a:spcPct val="100000"/>
              </a:lnSpc>
            </a:pPr>
            <a:endParaRPr lang="fa-IR" sz="200" b="1" dirty="0" smtClean="0">
              <a:solidFill>
                <a:schemeClr val="tx2">
                  <a:lumMod val="50000"/>
                </a:schemeClr>
              </a:solidFill>
              <a:latin typeface="XB Zar" pitchFamily="2" charset="-78"/>
              <a:cs typeface="XB Zar" pitchFamily="2" charset="-78"/>
            </a:endParaRPr>
          </a:p>
          <a:p>
            <a:pPr algn="r" rtl="1">
              <a:lnSpc>
                <a:spcPct val="100000"/>
              </a:lnSpc>
            </a:pPr>
            <a:r>
              <a:rPr lang="fa-IR" sz="2400" b="1" dirty="0" smtClean="0">
                <a:solidFill>
                  <a:schemeClr val="tx2">
                    <a:lumMod val="50000"/>
                  </a:schemeClr>
                </a:solidFill>
                <a:latin typeface="XB Zar" pitchFamily="2" charset="-78"/>
                <a:cs typeface="XB Zar" pitchFamily="2" charset="-78"/>
              </a:rPr>
              <a:t>استفاده از پیکره ‌‌</a:t>
            </a:r>
            <a:r>
              <a:rPr lang="en-US" sz="2400" b="1" dirty="0" smtClean="0">
                <a:solidFill>
                  <a:schemeClr val="tx2">
                    <a:lumMod val="50000"/>
                  </a:schemeClr>
                </a:solidFill>
                <a:latin typeface="XB Zar" pitchFamily="2" charset="-78"/>
                <a:cs typeface="XB Zar" pitchFamily="2" charset="-78"/>
              </a:rPr>
              <a:t>INFILE</a:t>
            </a:r>
          </a:p>
          <a:p>
            <a:pPr algn="r" rtl="1">
              <a:lnSpc>
                <a:spcPct val="150000"/>
              </a:lnSpc>
            </a:pPr>
            <a:endParaRPr lang="en-US" sz="2000" b="1" dirty="0">
              <a:solidFill>
                <a:schemeClr val="tx2">
                  <a:lumMod val="50000"/>
                </a:schemeClr>
              </a:solidFill>
              <a:latin typeface="XB Zar" pitchFamily="2" charset="-78"/>
              <a:cs typeface="XB Zar" pitchFamily="2" charset="-78"/>
            </a:endParaRPr>
          </a:p>
        </p:txBody>
      </p:sp>
      <p:sp>
        <p:nvSpPr>
          <p:cNvPr id="8" name="Title 3"/>
          <p:cNvSpPr txBox="1">
            <a:spLocks/>
          </p:cNvSpPr>
          <p:nvPr/>
        </p:nvSpPr>
        <p:spPr>
          <a:xfrm>
            <a:off x="533400" y="152400"/>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فهرست مطالب</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4" name="Rectangle 3"/>
          <p:cNvSpPr/>
          <p:nvPr/>
        </p:nvSpPr>
        <p:spPr bwMode="auto">
          <a:xfrm>
            <a:off x="0" y="4419600"/>
            <a:ext cx="9144000" cy="22860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610600" cy="1575816"/>
          </a:xfrm>
        </p:spPr>
        <p:txBody>
          <a:bodyPr/>
          <a:lstStyle/>
          <a:p>
            <a:pPr algn="r" rtl="1">
              <a:lnSpc>
                <a:spcPct val="150000"/>
              </a:lnSpc>
            </a:pPr>
            <a:r>
              <a:rPr lang="fa-IR" dirty="0" smtClean="0">
                <a:latin typeface="XB Zar" pitchFamily="2" charset="-78"/>
                <a:cs typeface="XB Zar" pitchFamily="2" charset="-78"/>
              </a:rPr>
              <a:t>نگرش اول:</a:t>
            </a:r>
            <a:r>
              <a:rPr lang="en-US" dirty="0" smtClean="0">
                <a:latin typeface="XB Zar" pitchFamily="2" charset="-78"/>
                <a:cs typeface="XB Zar" pitchFamily="2" charset="-78"/>
              </a:rPr>
              <a:t> </a:t>
            </a:r>
            <a:r>
              <a:rPr lang="fa-IR" sz="2800" dirty="0" smtClean="0">
                <a:latin typeface="XB Zar" pitchFamily="2" charset="-78"/>
                <a:cs typeface="XB Zar" pitchFamily="2" charset="-78"/>
              </a:rPr>
              <a:t>هر دو کلمه کنار یکدیگر به عنوان یک عبارت</a:t>
            </a:r>
            <a:endParaRPr lang="fa-IR" dirty="0" smtClean="0">
              <a:latin typeface="XB Zar" pitchFamily="2" charset="-78"/>
              <a:cs typeface="XB Zar" pitchFamily="2" charset="-78"/>
            </a:endParaRPr>
          </a:p>
          <a:p>
            <a:pPr algn="r" rtl="1">
              <a:lnSpc>
                <a:spcPct val="150000"/>
              </a:lnSpc>
            </a:pPr>
            <a:endParaRPr lang="fa-IR" dirty="0" smtClean="0">
              <a:latin typeface="XB Zar" pitchFamily="2" charset="-78"/>
              <a:cs typeface="XB Zar" pitchFamily="2" charset="-78"/>
            </a:endParaRPr>
          </a:p>
        </p:txBody>
      </p:sp>
      <p:sp>
        <p:nvSpPr>
          <p:cNvPr id="4" name="Footer Placeholder 3"/>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استخراج ترجمه عبارات</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graphicFrame>
        <p:nvGraphicFramePr>
          <p:cNvPr id="7" name="Table 6"/>
          <p:cNvGraphicFramePr>
            <a:graphicFrameLocks noGrp="1"/>
          </p:cNvGraphicFramePr>
          <p:nvPr/>
        </p:nvGraphicFramePr>
        <p:xfrm>
          <a:off x="199584" y="2362199"/>
          <a:ext cx="5695707" cy="4314917"/>
        </p:xfrm>
        <a:graphic>
          <a:graphicData uri="http://schemas.openxmlformats.org/drawingml/2006/table">
            <a:tbl>
              <a:tblPr firstRow="1" bandRow="1">
                <a:tableStyleId>{00A15C55-8517-42AA-B614-E9B94910E393}</a:tableStyleId>
              </a:tblPr>
              <a:tblGrid>
                <a:gridCol w="1784313"/>
                <a:gridCol w="1990102"/>
                <a:gridCol w="1921292"/>
              </a:tblGrid>
              <a:tr h="516670">
                <a:tc>
                  <a:txBody>
                    <a:bodyPr/>
                    <a:lstStyle/>
                    <a:p>
                      <a:pPr algn="ctr"/>
                      <a:r>
                        <a:rPr lang="fa-IR" baseline="0" dirty="0" smtClean="0">
                          <a:solidFill>
                            <a:srgbClr val="304E12"/>
                          </a:solidFill>
                          <a:latin typeface="XB Niloofar" pitchFamily="2" charset="-78"/>
                          <a:cs typeface="XB Niloofar" pitchFamily="2" charset="-78"/>
                        </a:rPr>
                        <a:t>امتیاز</a:t>
                      </a:r>
                      <a:endParaRPr lang="en-US" b="0" dirty="0" smtClean="0">
                        <a:solidFill>
                          <a:srgbClr val="304E12"/>
                        </a:solidFill>
                        <a:latin typeface="XB Niloofar" pitchFamily="2" charset="-78"/>
                        <a:cs typeface="XB Niloofar" pitchFamily="2" charset="-78"/>
                      </a:endParaRP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fa-IR" baseline="0" dirty="0" smtClean="0">
                          <a:solidFill>
                            <a:srgbClr val="304E12"/>
                          </a:solidFill>
                          <a:latin typeface="XB Niloofar" pitchFamily="2" charset="-78"/>
                          <a:cs typeface="XB Niloofar" pitchFamily="2" charset="-78"/>
                        </a:rPr>
                        <a:t>عبارت فارسی</a:t>
                      </a:r>
                      <a:endParaRPr lang="en-US" b="0" dirty="0" smtClean="0">
                        <a:solidFill>
                          <a:srgbClr val="304E12"/>
                        </a:solidFill>
                        <a:latin typeface="XB Niloofar" pitchFamily="2" charset="-78"/>
                        <a:cs typeface="XB Niloofar" pitchFamily="2" charset="-78"/>
                      </a:endParaRPr>
                    </a:p>
                  </a:txBody>
                  <a:tcPr anchor="ctr"/>
                </a:tc>
                <a:tc>
                  <a:txBody>
                    <a:bodyPr/>
                    <a:lstStyle/>
                    <a:p>
                      <a:pPr algn="ctr"/>
                      <a:r>
                        <a:rPr lang="fa-IR" b="1" baseline="0" dirty="0" smtClean="0">
                          <a:solidFill>
                            <a:srgbClr val="304E12"/>
                          </a:solidFill>
                          <a:latin typeface="XB Niloofar" pitchFamily="2" charset="-78"/>
                          <a:cs typeface="XB Niloofar" pitchFamily="2" charset="-78"/>
                        </a:rPr>
                        <a:t>عبارت انگیسی</a:t>
                      </a:r>
                      <a:endParaRPr lang="en-US" b="0" dirty="0">
                        <a:solidFill>
                          <a:srgbClr val="304E12"/>
                        </a:solidFill>
                        <a:latin typeface="XB Niloofar" pitchFamily="2" charset="-78"/>
                        <a:cs typeface="XB Niloofar" pitchFamily="2" charset="-78"/>
                      </a:endParaRPr>
                    </a:p>
                  </a:txBody>
                  <a:tcPr anchor="ctr"/>
                </a:tc>
              </a:tr>
              <a:tr h="395197">
                <a:tc>
                  <a:txBody>
                    <a:bodyPr/>
                    <a:lstStyle/>
                    <a:p>
                      <a:pPr algn="ctr" fontAlgn="b"/>
                      <a:r>
                        <a:rPr lang="fa-IR" sz="1800" u="none" strike="noStrike" kern="1200" dirty="0" smtClean="0">
                          <a:solidFill>
                            <a:srgbClr val="304E12"/>
                          </a:solidFill>
                          <a:latin typeface="Maiandra GD" pitchFamily="34" charset="0"/>
                          <a:ea typeface="+mn-ea"/>
                          <a:cs typeface="+mn-cs"/>
                        </a:rPr>
                        <a:t>21.46</a:t>
                      </a:r>
                      <a:endParaRPr lang="en-US" sz="180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2000" kern="1200" dirty="0" smtClean="0">
                          <a:solidFill>
                            <a:srgbClr val="304E12"/>
                          </a:solidFill>
                          <a:latin typeface="Maiandra GD" pitchFamily="34" charset="0"/>
                          <a:cs typeface="B Koodak" pitchFamily="2" charset="-78"/>
                        </a:rPr>
                        <a:t>بازار سهام</a:t>
                      </a:r>
                      <a:endParaRPr lang="en-US" sz="2000" kern="1200" dirty="0">
                        <a:solidFill>
                          <a:srgbClr val="304E12"/>
                        </a:solidFill>
                        <a:latin typeface="Maiandra GD" pitchFamily="34" charset="0"/>
                        <a:ea typeface="+mn-ea"/>
                        <a:cs typeface="B Koodak" pitchFamily="2" charset="-78"/>
                      </a:endParaRPr>
                    </a:p>
                  </a:txBody>
                  <a:tcPr/>
                </a:tc>
                <a:tc rowSpan="5">
                  <a:txBody>
                    <a:bodyPr/>
                    <a:lstStyle/>
                    <a:p>
                      <a:pPr algn="ctr"/>
                      <a:r>
                        <a:rPr lang="en-US" sz="2000" dirty="0" smtClean="0">
                          <a:solidFill>
                            <a:srgbClr val="304E12"/>
                          </a:solidFill>
                          <a:latin typeface="Maiandra GD" pitchFamily="34" charset="0"/>
                        </a:rPr>
                        <a:t>stock market</a:t>
                      </a:r>
                      <a:endParaRPr lang="en-US" sz="2000" b="1" dirty="0">
                        <a:solidFill>
                          <a:srgbClr val="304E12"/>
                        </a:solidFill>
                        <a:latin typeface="Maiandra GD" pitchFamily="34" charset="0"/>
                      </a:endParaRPr>
                    </a:p>
                  </a:txBody>
                  <a:tcPr anchor="ctr"/>
                </a:tc>
              </a:tr>
              <a:tr h="395197">
                <a:tc>
                  <a:txBody>
                    <a:bodyPr/>
                    <a:lstStyle/>
                    <a:p>
                      <a:pPr algn="ctr" fontAlgn="b"/>
                      <a:r>
                        <a:rPr lang="fa-IR" sz="1800" u="none" strike="noStrike" kern="1200" dirty="0" smtClean="0">
                          <a:solidFill>
                            <a:srgbClr val="304E12"/>
                          </a:solidFill>
                          <a:latin typeface="Maiandra GD" pitchFamily="34" charset="0"/>
                          <a:ea typeface="+mn-ea"/>
                          <a:cs typeface="+mn-cs"/>
                        </a:rPr>
                        <a:t>19.27</a:t>
                      </a:r>
                      <a:endParaRPr lang="en-US" sz="180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2000" kern="1200" dirty="0" smtClean="0">
                          <a:solidFill>
                            <a:srgbClr val="304E12"/>
                          </a:solidFill>
                          <a:latin typeface="Maiandra GD" pitchFamily="34" charset="0"/>
                          <a:cs typeface="B Koodak" pitchFamily="2" charset="-78"/>
                        </a:rPr>
                        <a:t>سرمایه گذاران</a:t>
                      </a:r>
                      <a:endParaRPr lang="en-US" sz="2000" kern="1200" dirty="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395197">
                <a:tc>
                  <a:txBody>
                    <a:bodyPr/>
                    <a:lstStyle/>
                    <a:p>
                      <a:pPr algn="ctr" fontAlgn="b"/>
                      <a:r>
                        <a:rPr lang="fa-IR" sz="1800" u="none" strike="noStrike" kern="1200" dirty="0" smtClean="0">
                          <a:solidFill>
                            <a:srgbClr val="304E12"/>
                          </a:solidFill>
                          <a:latin typeface="Maiandra GD" pitchFamily="34" charset="0"/>
                          <a:ea typeface="+mn-ea"/>
                          <a:cs typeface="+mn-cs"/>
                        </a:rPr>
                        <a:t>17.32</a:t>
                      </a:r>
                      <a:endParaRPr lang="en-US" sz="180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2000" kern="1200" dirty="0" smtClean="0">
                          <a:solidFill>
                            <a:srgbClr val="304E12"/>
                          </a:solidFill>
                          <a:latin typeface="Maiandra GD" pitchFamily="34" charset="0"/>
                          <a:cs typeface="B Koodak" pitchFamily="2" charset="-78"/>
                        </a:rPr>
                        <a:t>ارزش سهام</a:t>
                      </a:r>
                      <a:endParaRPr lang="en-US" sz="2000" kern="1200" dirty="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395197">
                <a:tc>
                  <a:txBody>
                    <a:bodyPr/>
                    <a:lstStyle/>
                    <a:p>
                      <a:pPr algn="ctr" fontAlgn="b"/>
                      <a:r>
                        <a:rPr lang="fa-IR" sz="1800" u="none" strike="noStrike" kern="1200" dirty="0" smtClean="0">
                          <a:solidFill>
                            <a:srgbClr val="304E12"/>
                          </a:solidFill>
                          <a:latin typeface="Maiandra GD" pitchFamily="34" charset="0"/>
                          <a:ea typeface="+mn-ea"/>
                          <a:cs typeface="+mn-cs"/>
                        </a:rPr>
                        <a:t>17.13</a:t>
                      </a:r>
                      <a:endParaRPr lang="en-US" sz="180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2000" kern="1200" dirty="0" smtClean="0">
                          <a:solidFill>
                            <a:srgbClr val="304E12"/>
                          </a:solidFill>
                          <a:latin typeface="Maiandra GD" pitchFamily="34" charset="0"/>
                          <a:cs typeface="B Koodak" pitchFamily="2" charset="-78"/>
                        </a:rPr>
                        <a:t>تولید ناخالص</a:t>
                      </a:r>
                      <a:endParaRPr lang="en-US" sz="2000" kern="1200" dirty="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395197">
                <a:tc>
                  <a:txBody>
                    <a:bodyPr/>
                    <a:lstStyle/>
                    <a:p>
                      <a:pPr algn="ctr" fontAlgn="b"/>
                      <a:r>
                        <a:rPr lang="en-US" sz="1800" u="none" strike="noStrike" dirty="0" smtClean="0">
                          <a:solidFill>
                            <a:srgbClr val="304E12"/>
                          </a:solidFill>
                          <a:latin typeface="Maiandra GD" pitchFamily="34" charset="0"/>
                        </a:rPr>
                        <a:t>…</a:t>
                      </a:r>
                      <a:endParaRPr lang="en-US" sz="1800" b="0" i="0" u="none" strike="noStrike" dirty="0">
                        <a:solidFill>
                          <a:srgbClr val="304E12"/>
                        </a:solidFill>
                        <a:latin typeface="Maiandra GD" pitchFamily="34" charset="0"/>
                      </a:endParaRPr>
                    </a:p>
                  </a:txBody>
                  <a:tcPr marL="9525" marR="9525" marT="9525" marB="0" anchor="ctr"/>
                </a:tc>
                <a:tc>
                  <a:txBody>
                    <a:bodyPr/>
                    <a:lstStyle/>
                    <a:p>
                      <a:pPr algn="ctr"/>
                      <a:r>
                        <a:rPr lang="en-US" sz="1800" kern="1200" dirty="0" smtClean="0">
                          <a:solidFill>
                            <a:srgbClr val="304E12"/>
                          </a:solidFill>
                          <a:latin typeface="Maiandra GD" pitchFamily="34" charset="0"/>
                          <a:cs typeface="B Koodak" pitchFamily="2" charset="-78"/>
                        </a:rPr>
                        <a:t>…</a:t>
                      </a:r>
                      <a:endParaRPr lang="en-US" sz="1800" kern="1200" dirty="0" smtClean="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363618">
                <a:tc>
                  <a:txBody>
                    <a:bodyPr/>
                    <a:lstStyle/>
                    <a:p>
                      <a:pPr algn="ctr" fontAlgn="b"/>
                      <a:r>
                        <a:rPr lang="fa-IR" sz="1800" u="none" strike="noStrike" dirty="0" smtClean="0">
                          <a:solidFill>
                            <a:srgbClr val="304E12"/>
                          </a:solidFill>
                          <a:latin typeface="Maiandra GD" pitchFamily="34" charset="0"/>
                        </a:rPr>
                        <a:t>26.64</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2000" kern="1200" dirty="0" smtClean="0">
                          <a:solidFill>
                            <a:srgbClr val="304E12"/>
                          </a:solidFill>
                          <a:latin typeface="Maiandra GD" pitchFamily="34" charset="0"/>
                          <a:cs typeface="B Koodak" pitchFamily="2" charset="-78"/>
                        </a:rPr>
                        <a:t>سقوط هواپیمای</a:t>
                      </a:r>
                      <a:endParaRPr lang="fa-IR" sz="2000" kern="1200" dirty="0">
                        <a:solidFill>
                          <a:srgbClr val="304E12"/>
                        </a:solidFill>
                        <a:latin typeface="Maiandra GD" pitchFamily="34" charset="0"/>
                        <a:ea typeface="+mn-ea"/>
                        <a:cs typeface="B Koodak" pitchFamily="2" charset="-78"/>
                      </a:endParaRPr>
                    </a:p>
                  </a:txBody>
                  <a:tcPr marL="9525" marR="9525" marT="9525" marB="0" anchor="b"/>
                </a:tc>
                <a:tc rowSpan="5">
                  <a:txBody>
                    <a:bodyPr/>
                    <a:lstStyle/>
                    <a:p>
                      <a:pPr algn="ctr"/>
                      <a:r>
                        <a:rPr lang="en-US" sz="2000" b="0" dirty="0" smtClean="0">
                          <a:solidFill>
                            <a:srgbClr val="304E12"/>
                          </a:solidFill>
                          <a:latin typeface="Maiandra GD" pitchFamily="34" charset="0"/>
                        </a:rPr>
                        <a:t>plane crash</a:t>
                      </a:r>
                      <a:endParaRPr lang="en-US" sz="2000" b="1" dirty="0">
                        <a:solidFill>
                          <a:srgbClr val="304E12"/>
                        </a:solidFill>
                        <a:latin typeface="Maiandra GD" pitchFamily="34" charset="0"/>
                      </a:endParaRPr>
                    </a:p>
                  </a:txBody>
                  <a:tcPr anchor="ctr"/>
                </a:tc>
              </a:tr>
              <a:tr h="363618">
                <a:tc>
                  <a:txBody>
                    <a:bodyPr/>
                    <a:lstStyle/>
                    <a:p>
                      <a:pPr algn="ctr" fontAlgn="b"/>
                      <a:r>
                        <a:rPr lang="fa-IR" sz="1800" u="none" strike="noStrike" dirty="0" smtClean="0">
                          <a:solidFill>
                            <a:srgbClr val="304E12"/>
                          </a:solidFill>
                          <a:latin typeface="Maiandra GD" pitchFamily="34" charset="0"/>
                        </a:rPr>
                        <a:t>21.26</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2000" kern="1200" dirty="0" smtClean="0">
                          <a:solidFill>
                            <a:srgbClr val="304E12"/>
                          </a:solidFill>
                          <a:latin typeface="Maiandra GD" pitchFamily="34" charset="0"/>
                          <a:cs typeface="B Koodak" pitchFamily="2" charset="-78"/>
                        </a:rPr>
                        <a:t>سانحه هوایی</a:t>
                      </a:r>
                      <a:endParaRPr lang="fa-IR" sz="2000" kern="1200" dirty="0">
                        <a:solidFill>
                          <a:srgbClr val="304E12"/>
                        </a:solidFill>
                        <a:latin typeface="Maiandra GD" pitchFamily="34" charset="0"/>
                        <a:ea typeface="+mn-ea"/>
                        <a:cs typeface="B Koodak" pitchFamily="2" charset="-78"/>
                      </a:endParaRPr>
                    </a:p>
                  </a:txBody>
                  <a:tcPr marL="9525" marR="9525" marT="9525" marB="0" anchor="b"/>
                </a:tc>
                <a:tc vMerge="1">
                  <a:txBody>
                    <a:bodyPr/>
                    <a:lstStyle/>
                    <a:p>
                      <a:endParaRPr lang="en-US" dirty="0"/>
                    </a:p>
                  </a:txBody>
                  <a:tcPr/>
                </a:tc>
              </a:tr>
              <a:tr h="363618">
                <a:tc>
                  <a:txBody>
                    <a:bodyPr/>
                    <a:lstStyle/>
                    <a:p>
                      <a:pPr algn="ctr" fontAlgn="b"/>
                      <a:r>
                        <a:rPr lang="fa-IR" sz="1800" u="none" strike="noStrike" dirty="0" smtClean="0">
                          <a:solidFill>
                            <a:srgbClr val="304E12"/>
                          </a:solidFill>
                          <a:latin typeface="Maiandra GD" pitchFamily="34" charset="0"/>
                        </a:rPr>
                        <a:t>15.51</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2000" kern="1200" dirty="0" smtClean="0">
                          <a:solidFill>
                            <a:srgbClr val="304E12"/>
                          </a:solidFill>
                          <a:latin typeface="Maiandra GD" pitchFamily="34" charset="0"/>
                          <a:cs typeface="B Koodak" pitchFamily="2" charset="-78"/>
                        </a:rPr>
                        <a:t>هواپیمای مسافربری</a:t>
                      </a:r>
                      <a:endParaRPr lang="fa-IR" sz="2000" kern="1200" dirty="0">
                        <a:solidFill>
                          <a:srgbClr val="304E12"/>
                        </a:solidFill>
                        <a:latin typeface="Maiandra GD" pitchFamily="34" charset="0"/>
                        <a:ea typeface="+mn-ea"/>
                        <a:cs typeface="B Koodak" pitchFamily="2" charset="-78"/>
                      </a:endParaRPr>
                    </a:p>
                  </a:txBody>
                  <a:tcPr marL="9525" marR="9525" marT="9525" marB="0" anchor="b"/>
                </a:tc>
                <a:tc vMerge="1">
                  <a:txBody>
                    <a:bodyPr/>
                    <a:lstStyle/>
                    <a:p>
                      <a:endParaRPr lang="en-US" dirty="0"/>
                    </a:p>
                  </a:txBody>
                  <a:tcPr/>
                </a:tc>
              </a:tr>
              <a:tr h="363618">
                <a:tc>
                  <a:txBody>
                    <a:bodyPr/>
                    <a:lstStyle/>
                    <a:p>
                      <a:pPr algn="ctr" fontAlgn="b"/>
                      <a:r>
                        <a:rPr lang="fa-IR" sz="1800" u="none" strike="noStrike" dirty="0" smtClean="0">
                          <a:solidFill>
                            <a:srgbClr val="304E12"/>
                          </a:solidFill>
                          <a:latin typeface="Maiandra GD" pitchFamily="34" charset="0"/>
                        </a:rPr>
                        <a:t>12.75</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2000" kern="1200" dirty="0" smtClean="0">
                          <a:solidFill>
                            <a:srgbClr val="304E12"/>
                          </a:solidFill>
                          <a:latin typeface="Maiandra GD" pitchFamily="34" charset="0"/>
                          <a:ea typeface="+mn-ea"/>
                          <a:cs typeface="B Koodak" pitchFamily="2" charset="-78"/>
                        </a:rPr>
                        <a:t>برج</a:t>
                      </a:r>
                      <a:r>
                        <a:rPr lang="fa-IR" sz="2000" kern="1200" baseline="0" dirty="0" smtClean="0">
                          <a:solidFill>
                            <a:srgbClr val="304E12"/>
                          </a:solidFill>
                          <a:latin typeface="Maiandra GD" pitchFamily="34" charset="0"/>
                          <a:ea typeface="+mn-ea"/>
                          <a:cs typeface="B Koodak" pitchFamily="2" charset="-78"/>
                        </a:rPr>
                        <a:t> مراقبت</a:t>
                      </a:r>
                      <a:endParaRPr lang="fa-IR" sz="2000" kern="1200" dirty="0">
                        <a:solidFill>
                          <a:srgbClr val="304E12"/>
                        </a:solidFill>
                        <a:latin typeface="Maiandra GD" pitchFamily="34" charset="0"/>
                        <a:ea typeface="+mn-ea"/>
                        <a:cs typeface="B Koodak" pitchFamily="2" charset="-78"/>
                      </a:endParaRPr>
                    </a:p>
                  </a:txBody>
                  <a:tcPr marL="9525" marR="9525" marT="9525" marB="0" anchor="b"/>
                </a:tc>
                <a:tc vMerge="1">
                  <a:txBody>
                    <a:bodyPr/>
                    <a:lstStyle/>
                    <a:p>
                      <a:endParaRPr lang="en-US" dirty="0"/>
                    </a:p>
                  </a:txBody>
                  <a:tcPr/>
                </a:tc>
              </a:tr>
              <a:tr h="363618">
                <a:tc>
                  <a:txBody>
                    <a:bodyPr/>
                    <a:lstStyle/>
                    <a:p>
                      <a:pPr algn="ctr" fontAlgn="b"/>
                      <a:r>
                        <a:rPr lang="en-US" sz="1800" u="none" strike="noStrike" dirty="0" smtClean="0">
                          <a:solidFill>
                            <a:srgbClr val="304E12"/>
                          </a:solidFill>
                          <a:latin typeface="Maiandra GD" pitchFamily="34" charset="0"/>
                        </a:rPr>
                        <a:t>…</a:t>
                      </a:r>
                      <a:endParaRPr lang="en-US" sz="1800" b="0" i="0" u="none" strike="noStrike" dirty="0">
                        <a:solidFill>
                          <a:srgbClr val="304E12"/>
                        </a:solidFill>
                        <a:latin typeface="Maiandra GD" pitchFamily="34" charset="0"/>
                      </a:endParaRPr>
                    </a:p>
                  </a:txBody>
                  <a:tcPr marL="9525" marR="9525" marT="9525" marB="0" anchor="ctr"/>
                </a:tc>
                <a:tc>
                  <a:txBody>
                    <a:bodyPr/>
                    <a:lstStyle/>
                    <a:p>
                      <a:pPr algn="ctr" rtl="1" fontAlgn="b"/>
                      <a:r>
                        <a:rPr lang="en-US" sz="1800" kern="1200" dirty="0" smtClean="0">
                          <a:solidFill>
                            <a:srgbClr val="304E12"/>
                          </a:solidFill>
                          <a:latin typeface="Maiandra GD" pitchFamily="34" charset="0"/>
                        </a:rPr>
                        <a:t>…</a:t>
                      </a:r>
                      <a:endParaRPr lang="fa-IR" sz="1800" kern="1200" dirty="0" smtClean="0">
                        <a:solidFill>
                          <a:srgbClr val="304E12"/>
                        </a:solidFill>
                        <a:latin typeface="Maiandra GD" pitchFamily="34" charset="0"/>
                        <a:ea typeface="+mn-ea"/>
                        <a:cs typeface="+mn-cs"/>
                      </a:endParaRPr>
                    </a:p>
                  </a:txBody>
                  <a:tcPr marL="9525" marR="9525" marT="9525" marB="0" anchor="b"/>
                </a:tc>
                <a:tc vMerge="1">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610600" cy="1274195"/>
          </a:xfrm>
        </p:spPr>
        <p:txBody>
          <a:bodyPr/>
          <a:lstStyle/>
          <a:p>
            <a:pPr marL="396875" lvl="1" algn="r" rtl="1">
              <a:lnSpc>
                <a:spcPct val="150000"/>
              </a:lnSpc>
              <a:buBlip>
                <a:blip r:embed="rId2"/>
              </a:buBlip>
            </a:pPr>
            <a:r>
              <a:rPr lang="fa-IR" dirty="0" smtClean="0">
                <a:latin typeface="XB Zar" pitchFamily="2" charset="-78"/>
                <a:cs typeface="XB Zar" pitchFamily="2" charset="-78"/>
              </a:rPr>
              <a:t>نگرش دوم: در نظر گرفتن هم کلمات تکی و هم عبارات</a:t>
            </a:r>
          </a:p>
          <a:p>
            <a:pPr lvl="1" algn="r" rtl="1">
              <a:lnSpc>
                <a:spcPct val="150000"/>
              </a:lnSpc>
            </a:pPr>
            <a:r>
              <a:rPr lang="fa-IR" sz="2400" dirty="0" smtClean="0">
                <a:latin typeface="XB Zar" pitchFamily="2" charset="-78"/>
                <a:cs typeface="XB Zar" pitchFamily="2" charset="-78"/>
              </a:rPr>
              <a:t>تشخیص عبارات بر اساس اطلاعات متقابل</a:t>
            </a:r>
          </a:p>
        </p:txBody>
      </p:sp>
      <p:sp>
        <p:nvSpPr>
          <p:cNvPr id="4" name="Footer Placeholder 3"/>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استخراج ترجمه عبارات</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graphicFrame>
        <p:nvGraphicFramePr>
          <p:cNvPr id="10" name="Table 9"/>
          <p:cNvGraphicFramePr>
            <a:graphicFrameLocks noGrp="1"/>
          </p:cNvGraphicFramePr>
          <p:nvPr/>
        </p:nvGraphicFramePr>
        <p:xfrm>
          <a:off x="174174" y="2869749"/>
          <a:ext cx="6074225" cy="3840480"/>
        </p:xfrm>
        <a:graphic>
          <a:graphicData uri="http://schemas.openxmlformats.org/drawingml/2006/table">
            <a:tbl>
              <a:tblPr firstRow="1" bandRow="1">
                <a:tableStyleId>{00A15C55-8517-42AA-B614-E9B94910E393}</a:tableStyleId>
              </a:tblPr>
              <a:tblGrid>
                <a:gridCol w="1426026"/>
                <a:gridCol w="2057400"/>
                <a:gridCol w="2590799"/>
              </a:tblGrid>
              <a:tr h="435027">
                <a:tc>
                  <a:txBody>
                    <a:bodyPr/>
                    <a:lstStyle/>
                    <a:p>
                      <a:pPr algn="ctr"/>
                      <a:r>
                        <a:rPr lang="fa-IR" b="1" baseline="0" dirty="0" smtClean="0">
                          <a:solidFill>
                            <a:srgbClr val="304E12"/>
                          </a:solidFill>
                          <a:latin typeface="XB Niloofar" pitchFamily="2" charset="-78"/>
                          <a:cs typeface="XB Niloofar" pitchFamily="2" charset="-78"/>
                        </a:rPr>
                        <a:t>امتیاز</a:t>
                      </a:r>
                      <a:endParaRPr lang="en-US" b="0" dirty="0" smtClean="0">
                        <a:solidFill>
                          <a:srgbClr val="304E12"/>
                        </a:solidFill>
                        <a:latin typeface="XB Niloofar" pitchFamily="2" charset="-78"/>
                        <a:cs typeface="XB Niloofar" pitchFamily="2" charset="-78"/>
                      </a:endParaRPr>
                    </a:p>
                  </a:txBody>
                  <a:tcPr anchor="ctr"/>
                </a:tc>
                <a:tc>
                  <a:txBody>
                    <a:bodyPr/>
                    <a:lstStyle/>
                    <a:p>
                      <a:pPr algn="ctr"/>
                      <a:r>
                        <a:rPr lang="fa-IR" baseline="0" dirty="0" smtClean="0">
                          <a:solidFill>
                            <a:srgbClr val="304E12"/>
                          </a:solidFill>
                          <a:latin typeface="XB Niloofar" pitchFamily="2" charset="-78"/>
                          <a:cs typeface="XB Niloofar" pitchFamily="2" charset="-78"/>
                        </a:rPr>
                        <a:t>عبارت فارسی</a:t>
                      </a:r>
                      <a:endParaRPr lang="en-US" b="0" dirty="0" smtClean="0">
                        <a:solidFill>
                          <a:srgbClr val="304E12"/>
                        </a:solidFill>
                        <a:latin typeface="XB Niloofar" pitchFamily="2" charset="-78"/>
                        <a:cs typeface="XB Niloofar" pitchFamily="2" charset="-78"/>
                      </a:endParaRPr>
                    </a:p>
                  </a:txBody>
                  <a:tcPr anchor="ctr"/>
                </a:tc>
                <a:tc>
                  <a:txBody>
                    <a:bodyPr/>
                    <a:lstStyle/>
                    <a:p>
                      <a:pPr algn="ctr"/>
                      <a:r>
                        <a:rPr lang="fa-IR" b="1" baseline="0" dirty="0" smtClean="0">
                          <a:solidFill>
                            <a:srgbClr val="304E12"/>
                          </a:solidFill>
                          <a:latin typeface="XB Niloofar" pitchFamily="2" charset="-78"/>
                          <a:cs typeface="XB Niloofar" pitchFamily="2" charset="-78"/>
                        </a:rPr>
                        <a:t>عبارت انگیسی</a:t>
                      </a:r>
                      <a:endParaRPr lang="en-US" b="0" dirty="0">
                        <a:solidFill>
                          <a:srgbClr val="304E12"/>
                        </a:solidFill>
                        <a:latin typeface="XB Niloofar" pitchFamily="2" charset="-78"/>
                        <a:cs typeface="XB Niloofar" pitchFamily="2" charset="-78"/>
                      </a:endParaRPr>
                    </a:p>
                  </a:txBody>
                  <a:tcPr anchor="ctr"/>
                </a:tc>
              </a:tr>
              <a:tr h="471280">
                <a:tc>
                  <a:txBody>
                    <a:bodyPr/>
                    <a:lstStyle/>
                    <a:p>
                      <a:pPr algn="ctr" fontAlgn="b"/>
                      <a:r>
                        <a:rPr lang="fa-IR" sz="1800" u="none" strike="noStrike" kern="1200" dirty="0" smtClean="0">
                          <a:solidFill>
                            <a:srgbClr val="304E12"/>
                          </a:solidFill>
                          <a:latin typeface="Maiandra GD" pitchFamily="34" charset="0"/>
                          <a:ea typeface="+mn-ea"/>
                          <a:cs typeface="+mn-cs"/>
                        </a:rPr>
                        <a:t>29.75</a:t>
                      </a:r>
                      <a:endParaRPr lang="en-US" sz="180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2000" kern="1200" dirty="0" smtClean="0">
                          <a:solidFill>
                            <a:srgbClr val="304E12"/>
                          </a:solidFill>
                          <a:latin typeface="Maiandra GD" pitchFamily="34" charset="0"/>
                          <a:cs typeface="B Koodak" pitchFamily="2" charset="-78"/>
                        </a:rPr>
                        <a:t>زلزله</a:t>
                      </a:r>
                      <a:endParaRPr lang="en-US" sz="2000" kern="1200" dirty="0">
                        <a:solidFill>
                          <a:srgbClr val="304E12"/>
                        </a:solidFill>
                        <a:latin typeface="Maiandra GD" pitchFamily="34" charset="0"/>
                        <a:ea typeface="+mn-ea"/>
                        <a:cs typeface="B Koodak" pitchFamily="2" charset="-78"/>
                      </a:endParaRPr>
                    </a:p>
                  </a:txBody>
                  <a:tcPr/>
                </a:tc>
                <a:tc rowSpan="5">
                  <a:txBody>
                    <a:bodyPr/>
                    <a:lstStyle/>
                    <a:p>
                      <a:pPr algn="ctr"/>
                      <a:r>
                        <a:rPr lang="en-US" sz="2000" b="0" dirty="0" smtClean="0">
                          <a:solidFill>
                            <a:srgbClr val="304E12"/>
                          </a:solidFill>
                          <a:latin typeface="Maiandra GD" pitchFamily="34" charset="0"/>
                        </a:rPr>
                        <a:t>earthquake</a:t>
                      </a:r>
                      <a:endParaRPr lang="en-US" sz="2000" b="1" dirty="0">
                        <a:solidFill>
                          <a:srgbClr val="304E12"/>
                        </a:solidFill>
                        <a:latin typeface="Maiandra GD" pitchFamily="34" charset="0"/>
                      </a:endParaRPr>
                    </a:p>
                  </a:txBody>
                  <a:tcPr anchor="ctr"/>
                </a:tc>
              </a:tr>
              <a:tr h="471280">
                <a:tc>
                  <a:txBody>
                    <a:bodyPr/>
                    <a:lstStyle/>
                    <a:p>
                      <a:pPr algn="ctr" fontAlgn="b"/>
                      <a:r>
                        <a:rPr lang="fa-IR" sz="1800" u="none" strike="noStrike" kern="1200" dirty="0" smtClean="0">
                          <a:solidFill>
                            <a:srgbClr val="304E12"/>
                          </a:solidFill>
                          <a:latin typeface="Maiandra GD" pitchFamily="34" charset="0"/>
                          <a:ea typeface="+mn-ea"/>
                          <a:cs typeface="+mn-cs"/>
                        </a:rPr>
                        <a:t>28.05</a:t>
                      </a:r>
                      <a:endParaRPr lang="en-US" sz="180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2000" kern="1200" dirty="0" smtClean="0">
                          <a:solidFill>
                            <a:srgbClr val="304E12"/>
                          </a:solidFill>
                          <a:latin typeface="Maiandra GD" pitchFamily="34" charset="0"/>
                          <a:cs typeface="B Koodak" pitchFamily="2" charset="-78"/>
                        </a:rPr>
                        <a:t>زمین</a:t>
                      </a:r>
                      <a:r>
                        <a:rPr lang="fa-IR" sz="2000" kern="1200" baseline="0" dirty="0" smtClean="0">
                          <a:solidFill>
                            <a:srgbClr val="304E12"/>
                          </a:solidFill>
                          <a:latin typeface="Maiandra GD" pitchFamily="34" charset="0"/>
                          <a:cs typeface="B Koodak" pitchFamily="2" charset="-78"/>
                        </a:rPr>
                        <a:t> لرزه</a:t>
                      </a:r>
                      <a:endParaRPr lang="en-US" sz="2000" kern="1200" dirty="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471280">
                <a:tc>
                  <a:txBody>
                    <a:bodyPr/>
                    <a:lstStyle/>
                    <a:p>
                      <a:pPr algn="ctr" fontAlgn="b"/>
                      <a:r>
                        <a:rPr lang="fa-IR" sz="1800" u="none" strike="noStrike" kern="1200" dirty="0" smtClean="0">
                          <a:solidFill>
                            <a:srgbClr val="304E12"/>
                          </a:solidFill>
                          <a:latin typeface="Maiandra GD" pitchFamily="34" charset="0"/>
                          <a:ea typeface="+mn-ea"/>
                          <a:cs typeface="+mn-cs"/>
                        </a:rPr>
                        <a:t>26.01</a:t>
                      </a:r>
                      <a:endParaRPr lang="en-US" sz="180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2000" kern="1200" dirty="0" smtClean="0">
                          <a:solidFill>
                            <a:srgbClr val="304E12"/>
                          </a:solidFill>
                          <a:latin typeface="Maiandra GD" pitchFamily="34" charset="0"/>
                          <a:cs typeface="B Koodak" pitchFamily="2" charset="-78"/>
                        </a:rPr>
                        <a:t>ریشتر</a:t>
                      </a:r>
                      <a:endParaRPr lang="en-US" sz="2000" kern="1200" dirty="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471280">
                <a:tc>
                  <a:txBody>
                    <a:bodyPr/>
                    <a:lstStyle/>
                    <a:p>
                      <a:pPr algn="ctr" fontAlgn="b"/>
                      <a:r>
                        <a:rPr lang="fa-IR" sz="1800" u="none" strike="noStrike" kern="1200" dirty="0" smtClean="0">
                          <a:solidFill>
                            <a:srgbClr val="304E12"/>
                          </a:solidFill>
                          <a:latin typeface="Maiandra GD" pitchFamily="34" charset="0"/>
                          <a:ea typeface="+mn-ea"/>
                          <a:cs typeface="+mn-cs"/>
                        </a:rPr>
                        <a:t>24.79</a:t>
                      </a:r>
                      <a:endParaRPr lang="en-US" sz="1800" u="none" strike="noStrike" kern="1200" dirty="0" smtClean="0">
                        <a:solidFill>
                          <a:srgbClr val="304E12"/>
                        </a:solidFill>
                        <a:latin typeface="Maiandra GD" pitchFamily="34" charset="0"/>
                        <a:ea typeface="+mn-ea"/>
                        <a:cs typeface="+mn-cs"/>
                      </a:endParaRPr>
                    </a:p>
                  </a:txBody>
                  <a:tcPr marL="9525" marR="9525" marT="9525" marB="0" anchor="b"/>
                </a:tc>
                <a:tc>
                  <a:txBody>
                    <a:bodyPr/>
                    <a:lstStyle/>
                    <a:p>
                      <a:pPr algn="ctr"/>
                      <a:r>
                        <a:rPr lang="fa-IR" sz="2000" kern="1200" dirty="0" smtClean="0">
                          <a:solidFill>
                            <a:srgbClr val="304E12"/>
                          </a:solidFill>
                          <a:latin typeface="Maiandra GD" pitchFamily="34" charset="0"/>
                          <a:cs typeface="B Koodak" pitchFamily="2" charset="-78"/>
                        </a:rPr>
                        <a:t>لرزه</a:t>
                      </a:r>
                      <a:endParaRPr lang="en-US" sz="2000" kern="1200" dirty="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435027">
                <a:tc>
                  <a:txBody>
                    <a:bodyPr/>
                    <a:lstStyle/>
                    <a:p>
                      <a:pPr algn="ctr" fontAlgn="b"/>
                      <a:r>
                        <a:rPr lang="en-US" sz="1800" u="none" strike="noStrike" dirty="0" smtClean="0">
                          <a:solidFill>
                            <a:srgbClr val="304E12"/>
                          </a:solidFill>
                          <a:latin typeface="Maiandra GD" pitchFamily="34" charset="0"/>
                        </a:rPr>
                        <a:t>…</a:t>
                      </a:r>
                      <a:endParaRPr lang="en-US" sz="1800" b="0" i="0" u="none" strike="noStrike" dirty="0">
                        <a:solidFill>
                          <a:srgbClr val="304E12"/>
                        </a:solidFill>
                        <a:latin typeface="Maiandra GD" pitchFamily="34" charset="0"/>
                      </a:endParaRPr>
                    </a:p>
                  </a:txBody>
                  <a:tcPr marL="9525" marR="9525" marT="9525" marB="0" anchor="ctr"/>
                </a:tc>
                <a:tc>
                  <a:txBody>
                    <a:bodyPr/>
                    <a:lstStyle/>
                    <a:p>
                      <a:pPr algn="ctr"/>
                      <a:r>
                        <a:rPr lang="en-US" sz="1800" kern="1200" dirty="0" smtClean="0">
                          <a:solidFill>
                            <a:srgbClr val="304E12"/>
                          </a:solidFill>
                          <a:latin typeface="Maiandra GD" pitchFamily="34" charset="0"/>
                          <a:cs typeface="B Koodak" pitchFamily="2" charset="-78"/>
                        </a:rPr>
                        <a:t>…</a:t>
                      </a:r>
                      <a:endParaRPr lang="en-US" sz="1800" kern="1200" dirty="0" smtClean="0">
                        <a:solidFill>
                          <a:srgbClr val="304E12"/>
                        </a:solidFill>
                        <a:latin typeface="Maiandra GD" pitchFamily="34" charset="0"/>
                        <a:ea typeface="+mn-ea"/>
                        <a:cs typeface="B Koodak" pitchFamily="2" charset="-78"/>
                      </a:endParaRPr>
                    </a:p>
                  </a:txBody>
                  <a:tcPr/>
                </a:tc>
                <a:tc vMerge="1">
                  <a:txBody>
                    <a:bodyPr/>
                    <a:lstStyle/>
                    <a:p>
                      <a:endParaRPr lang="en-US" dirty="0"/>
                    </a:p>
                  </a:txBody>
                  <a:tcPr/>
                </a:tc>
              </a:tr>
              <a:tr h="373853">
                <a:tc>
                  <a:txBody>
                    <a:bodyPr/>
                    <a:lstStyle/>
                    <a:p>
                      <a:pPr algn="ctr" fontAlgn="b"/>
                      <a:r>
                        <a:rPr lang="fa-IR" sz="1800" u="none" strike="noStrike" dirty="0" smtClean="0">
                          <a:solidFill>
                            <a:srgbClr val="304E12"/>
                          </a:solidFill>
                          <a:latin typeface="Maiandra GD" pitchFamily="34" charset="0"/>
                        </a:rPr>
                        <a:t>25.19</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2000" kern="1200" dirty="0" smtClean="0">
                          <a:solidFill>
                            <a:srgbClr val="304E12"/>
                          </a:solidFill>
                          <a:latin typeface="Maiandra GD" pitchFamily="34" charset="0"/>
                          <a:ea typeface="+mn-ea"/>
                          <a:cs typeface="B Koodak" pitchFamily="2" charset="-78"/>
                        </a:rPr>
                        <a:t>انتخابات</a:t>
                      </a:r>
                      <a:r>
                        <a:rPr lang="fa-IR" sz="2000" kern="1200" baseline="0" dirty="0" smtClean="0">
                          <a:solidFill>
                            <a:srgbClr val="304E12"/>
                          </a:solidFill>
                          <a:latin typeface="Maiandra GD" pitchFamily="34" charset="0"/>
                          <a:ea typeface="+mn-ea"/>
                          <a:cs typeface="B Koodak" pitchFamily="2" charset="-78"/>
                        </a:rPr>
                        <a:t> ریاست</a:t>
                      </a:r>
                      <a:endParaRPr lang="fa-IR" sz="2000" kern="1200" dirty="0">
                        <a:solidFill>
                          <a:srgbClr val="304E12"/>
                        </a:solidFill>
                        <a:latin typeface="Maiandra GD" pitchFamily="34" charset="0"/>
                        <a:ea typeface="+mn-ea"/>
                        <a:cs typeface="B Koodak" pitchFamily="2" charset="-78"/>
                      </a:endParaRPr>
                    </a:p>
                  </a:txBody>
                  <a:tcPr marL="9525" marR="9525" marT="9525" marB="0" anchor="b"/>
                </a:tc>
                <a:tc rowSpan="3">
                  <a:txBody>
                    <a:bodyPr/>
                    <a:lstStyle/>
                    <a:p>
                      <a:pPr algn="ctr"/>
                      <a:r>
                        <a:rPr lang="en-US" sz="2000" b="0" dirty="0" smtClean="0">
                          <a:solidFill>
                            <a:srgbClr val="304E12"/>
                          </a:solidFill>
                          <a:latin typeface="Maiandra GD" pitchFamily="34" charset="0"/>
                        </a:rPr>
                        <a:t>presidential election</a:t>
                      </a:r>
                      <a:endParaRPr lang="en-US" sz="2000" b="1" dirty="0">
                        <a:solidFill>
                          <a:srgbClr val="304E12"/>
                        </a:solidFill>
                        <a:latin typeface="Maiandra GD" pitchFamily="34" charset="0"/>
                      </a:endParaRPr>
                    </a:p>
                  </a:txBody>
                  <a:tcPr anchor="ctr"/>
                </a:tc>
              </a:tr>
              <a:tr h="373853">
                <a:tc>
                  <a:txBody>
                    <a:bodyPr/>
                    <a:lstStyle/>
                    <a:p>
                      <a:pPr algn="ctr" fontAlgn="b"/>
                      <a:r>
                        <a:rPr lang="fa-IR" sz="1800" u="none" strike="noStrike" dirty="0" smtClean="0">
                          <a:solidFill>
                            <a:srgbClr val="304E12"/>
                          </a:solidFill>
                          <a:latin typeface="Maiandra GD" pitchFamily="34" charset="0"/>
                        </a:rPr>
                        <a:t>21.78</a:t>
                      </a:r>
                      <a:endParaRPr lang="en-US" sz="1800" b="0" i="0" u="none" strike="noStrike" dirty="0">
                        <a:solidFill>
                          <a:srgbClr val="304E12"/>
                        </a:solidFill>
                        <a:latin typeface="Maiandra GD" pitchFamily="34" charset="0"/>
                        <a:cs typeface="B Koodak" pitchFamily="2" charset="-78"/>
                      </a:endParaRPr>
                    </a:p>
                  </a:txBody>
                  <a:tcPr marL="9525" marR="9525" marT="9525" marB="0" anchor="b"/>
                </a:tc>
                <a:tc>
                  <a:txBody>
                    <a:bodyPr/>
                    <a:lstStyle/>
                    <a:p>
                      <a:pPr algn="ctr" rtl="1" fontAlgn="b"/>
                      <a:r>
                        <a:rPr lang="fa-IR" sz="2000" kern="1200" dirty="0" smtClean="0">
                          <a:solidFill>
                            <a:srgbClr val="304E12"/>
                          </a:solidFill>
                          <a:latin typeface="Maiandra GD" pitchFamily="34" charset="0"/>
                          <a:cs typeface="B Koodak" pitchFamily="2" charset="-78"/>
                        </a:rPr>
                        <a:t>ریاست جمهوری</a:t>
                      </a:r>
                      <a:endParaRPr lang="fa-IR" sz="2000" kern="1200" dirty="0">
                        <a:solidFill>
                          <a:srgbClr val="304E12"/>
                        </a:solidFill>
                        <a:latin typeface="Maiandra GD" pitchFamily="34" charset="0"/>
                        <a:ea typeface="+mn-ea"/>
                        <a:cs typeface="B Koodak" pitchFamily="2" charset="-78"/>
                      </a:endParaRPr>
                    </a:p>
                  </a:txBody>
                  <a:tcPr marL="9525" marR="9525" marT="9525" marB="0" anchor="b"/>
                </a:tc>
                <a:tc vMerge="1">
                  <a:txBody>
                    <a:bodyPr/>
                    <a:lstStyle/>
                    <a:p>
                      <a:endParaRPr lang="en-US" dirty="0"/>
                    </a:p>
                  </a:txBody>
                  <a:tcPr/>
                </a:tc>
              </a:tr>
              <a:tr h="337600">
                <a:tc>
                  <a:txBody>
                    <a:bodyPr/>
                    <a:lstStyle/>
                    <a:p>
                      <a:pPr algn="ctr" fontAlgn="b"/>
                      <a:r>
                        <a:rPr lang="en-US" sz="1800" u="none" strike="noStrike" dirty="0" smtClean="0">
                          <a:solidFill>
                            <a:srgbClr val="304E12"/>
                          </a:solidFill>
                          <a:latin typeface="Maiandra GD" pitchFamily="34" charset="0"/>
                        </a:rPr>
                        <a:t>…</a:t>
                      </a:r>
                      <a:endParaRPr lang="en-US" sz="1800" b="0" i="0" u="none" strike="noStrike" dirty="0">
                        <a:solidFill>
                          <a:srgbClr val="304E12"/>
                        </a:solidFill>
                        <a:latin typeface="Maiandra GD" pitchFamily="34" charset="0"/>
                      </a:endParaRPr>
                    </a:p>
                  </a:txBody>
                  <a:tcPr marL="9525" marR="9525" marT="9525" marB="0" anchor="ctr"/>
                </a:tc>
                <a:tc>
                  <a:txBody>
                    <a:bodyPr/>
                    <a:lstStyle/>
                    <a:p>
                      <a:pPr algn="ctr" rtl="1" fontAlgn="b"/>
                      <a:r>
                        <a:rPr lang="en-US" sz="1800" kern="1200" dirty="0" smtClean="0">
                          <a:solidFill>
                            <a:srgbClr val="304E12"/>
                          </a:solidFill>
                          <a:latin typeface="Maiandra GD" pitchFamily="34" charset="0"/>
                        </a:rPr>
                        <a:t>…</a:t>
                      </a:r>
                      <a:endParaRPr lang="fa-IR" sz="1800" kern="1200" dirty="0" smtClean="0">
                        <a:solidFill>
                          <a:srgbClr val="304E12"/>
                        </a:solidFill>
                        <a:latin typeface="Maiandra GD" pitchFamily="34" charset="0"/>
                        <a:ea typeface="+mn-ea"/>
                        <a:cs typeface="+mn-cs"/>
                      </a:endParaRPr>
                    </a:p>
                  </a:txBody>
                  <a:tcPr marL="9525" marR="9525" marT="9525" marB="0" anchor="b"/>
                </a:tc>
                <a:tc vMerge="1">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نتایج ارزیابی ترجمه عبارات</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graphicFrame>
        <p:nvGraphicFramePr>
          <p:cNvPr id="8" name="Table 7"/>
          <p:cNvGraphicFramePr>
            <a:graphicFrameLocks noGrp="1"/>
          </p:cNvGraphicFramePr>
          <p:nvPr/>
        </p:nvGraphicFramePr>
        <p:xfrm>
          <a:off x="457200" y="2209800"/>
          <a:ext cx="7772400" cy="2641601"/>
        </p:xfrm>
        <a:graphic>
          <a:graphicData uri="http://schemas.openxmlformats.org/drawingml/2006/table">
            <a:tbl>
              <a:tblPr firstRow="1" bandRow="1">
                <a:tableStyleId>{93296810-A885-4BE3-A3E7-6D5BEEA58F35}</a:tableStyleId>
              </a:tblPr>
              <a:tblGrid>
                <a:gridCol w="1943100"/>
                <a:gridCol w="2247900"/>
                <a:gridCol w="1638300"/>
                <a:gridCol w="1943100"/>
              </a:tblGrid>
              <a:tr h="801914">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fa-IR" sz="2800" b="1" i="0" u="none" strike="noStrike" kern="1200" cap="none" normalizeH="0" baseline="0" dirty="0" smtClean="0">
                          <a:ln>
                            <a:noFill/>
                          </a:ln>
                          <a:solidFill>
                            <a:schemeClr val="tx1"/>
                          </a:solidFill>
                          <a:effectLst/>
                          <a:latin typeface="Arial" pitchFamily="34" charset="0"/>
                          <a:ea typeface="+mn-ea"/>
                          <a:cs typeface="B Kamran" pitchFamily="2" charset="-78"/>
                        </a:rPr>
                        <a:t>نگرش دوم</a:t>
                      </a:r>
                      <a:endParaRPr kumimoji="0" lang="en-US" sz="2800" b="1" i="0" u="none" strike="noStrike" kern="1200" cap="none" normalizeH="0" baseline="0" dirty="0" smtClean="0">
                        <a:ln>
                          <a:noFill/>
                        </a:ln>
                        <a:solidFill>
                          <a:schemeClr val="tx1"/>
                        </a:solidFill>
                        <a:effectLst/>
                        <a:latin typeface="Arial" pitchFamily="34" charset="0"/>
                        <a:ea typeface="+mn-ea"/>
                        <a:cs typeface="B Kamran" pitchFamily="2" charset="-78"/>
                      </a:endParaRPr>
                    </a:p>
                  </a:txBody>
                  <a:tcPr anchor="ctr">
                    <a:solidFill>
                      <a:srgbClr val="C59ED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kern="1200" cap="none" normalizeH="0" baseline="0" dirty="0" smtClean="0">
                          <a:ln>
                            <a:noFill/>
                          </a:ln>
                          <a:solidFill>
                            <a:schemeClr val="tx1"/>
                          </a:solidFill>
                          <a:effectLst/>
                          <a:latin typeface="Arial" pitchFamily="34" charset="0"/>
                          <a:ea typeface="+mn-ea"/>
                          <a:cs typeface="B Kamran" pitchFamily="2" charset="-78"/>
                        </a:rPr>
                        <a:t>نگرش اول</a:t>
                      </a:r>
                      <a:endParaRPr kumimoji="0" lang="en-US" sz="2800" b="1" i="0" u="none" strike="noStrike" kern="1200" cap="none" normalizeH="0" baseline="0" dirty="0" smtClean="0">
                        <a:ln>
                          <a:noFill/>
                        </a:ln>
                        <a:solidFill>
                          <a:schemeClr val="tx1"/>
                        </a:solidFill>
                        <a:effectLst/>
                        <a:latin typeface="Arial" pitchFamily="34" charset="0"/>
                        <a:ea typeface="+mn-ea"/>
                        <a:cs typeface="B Kamran" pitchFamily="2" charset="-78"/>
                      </a:endParaRPr>
                    </a:p>
                  </a:txBody>
                  <a:tcPr anchor="ctr" horzOverflow="overflow">
                    <a:solidFill>
                      <a:srgbClr val="C59ED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en-US" sz="2400" u="none" strike="noStrike" kern="1200" dirty="0" smtClean="0">
                          <a:solidFill>
                            <a:srgbClr val="304E12"/>
                          </a:solidFill>
                          <a:latin typeface="Maiandra GD" pitchFamily="34" charset="0"/>
                          <a:ea typeface="+mn-ea"/>
                          <a:cs typeface="+mn-cs"/>
                        </a:rPr>
                        <a:t>COCOT</a:t>
                      </a:r>
                      <a:endParaRPr lang="en-US" sz="2000" u="none" strike="noStrike" kern="1200" dirty="0" smtClean="0">
                        <a:solidFill>
                          <a:srgbClr val="304E12"/>
                        </a:solidFill>
                        <a:latin typeface="Maiandra GD" pitchFamily="34" charset="0"/>
                        <a:ea typeface="+mn-ea"/>
                        <a:cs typeface="+mn-cs"/>
                      </a:endParaRPr>
                    </a:p>
                  </a:txBody>
                  <a:tcPr anchor="ctr" horzOverflow="overflow">
                    <a:solidFill>
                      <a:srgbClr val="C59ED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cs typeface="B Kamran" pitchFamily="2" charset="-78"/>
                        </a:rPr>
                        <a:t>معیار</a:t>
                      </a:r>
                      <a:endParaRPr kumimoji="0" lang="en-US" sz="2800" b="1" i="0" u="none" strike="noStrike" cap="none" normalizeH="0" baseline="0" dirty="0" smtClean="0">
                        <a:ln>
                          <a:noFill/>
                        </a:ln>
                        <a:solidFill>
                          <a:schemeClr val="tx1"/>
                        </a:solidFill>
                        <a:effectLst/>
                        <a:latin typeface="Arial" pitchFamily="34" charset="0"/>
                        <a:cs typeface="B Kamran" pitchFamily="2" charset="-78"/>
                      </a:endParaRPr>
                    </a:p>
                  </a:txBody>
                  <a:tcPr anchor="ctr" horzOverflow="overflow">
                    <a:solidFill>
                      <a:srgbClr val="C59EDA"/>
                    </a:solidFill>
                  </a:tcPr>
                </a:tc>
              </a:tr>
              <a:tr h="61322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0.162 </a:t>
                      </a:r>
                      <a:r>
                        <a:rPr lang="en-US" sz="2000" u="none" strike="noStrike" kern="1200" dirty="0" smtClean="0">
                          <a:solidFill>
                            <a:srgbClr val="FF0000"/>
                          </a:solidFill>
                          <a:latin typeface="Maiandra GD" pitchFamily="34" charset="0"/>
                          <a:ea typeface="+mn-ea"/>
                          <a:cs typeface="+mn-cs"/>
                        </a:rPr>
                        <a:t>(13.6%)</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0.173 </a:t>
                      </a:r>
                      <a:r>
                        <a:rPr lang="en-US" sz="2000" u="none" strike="noStrike" kern="1200" dirty="0" smtClean="0">
                          <a:solidFill>
                            <a:srgbClr val="FF0000"/>
                          </a:solidFill>
                          <a:latin typeface="Maiandra GD" pitchFamily="34" charset="0"/>
                          <a:ea typeface="+mn-ea"/>
                          <a:cs typeface="+mn-cs"/>
                        </a:rPr>
                        <a:t>(21.4%)</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0.13</a:t>
                      </a:r>
                    </a:p>
                  </a:txBody>
                  <a:tcPr anchor="ct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aiandra GD" pitchFamily="34" charset="0"/>
                        </a:rPr>
                        <a:t>MAP</a:t>
                      </a:r>
                      <a:endParaRPr kumimoji="0" lang="en-US" sz="2400" b="0" i="0" u="none" strike="noStrike" cap="none" normalizeH="0" baseline="0" dirty="0" smtClean="0">
                        <a:ln>
                          <a:noFill/>
                        </a:ln>
                        <a:solidFill>
                          <a:srgbClr val="FF0000"/>
                        </a:solidFill>
                        <a:effectLst/>
                        <a:latin typeface="Maiandra GD" pitchFamily="34" charset="0"/>
                      </a:endParaRPr>
                    </a:p>
                  </a:txBody>
                  <a:tcPr anchor="ctr" horzOverflow="overflow"/>
                </a:tc>
              </a:tr>
              <a:tr h="61322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0.284 </a:t>
                      </a:r>
                      <a:r>
                        <a:rPr lang="en-US" sz="2000" u="none" strike="noStrike" kern="1200" dirty="0" smtClean="0">
                          <a:solidFill>
                            <a:srgbClr val="FF0000"/>
                          </a:solidFill>
                          <a:latin typeface="Maiandra GD" pitchFamily="34" charset="0"/>
                          <a:ea typeface="+mn-ea"/>
                          <a:cs typeface="+mn-cs"/>
                        </a:rPr>
                        <a:t>(27%)</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0.258 </a:t>
                      </a:r>
                      <a:r>
                        <a:rPr lang="en-US" sz="2000" u="none" strike="noStrike" kern="1200" dirty="0" smtClean="0">
                          <a:solidFill>
                            <a:srgbClr val="FF0000"/>
                          </a:solidFill>
                          <a:latin typeface="Maiandra GD" pitchFamily="34" charset="0"/>
                          <a:ea typeface="+mn-ea"/>
                          <a:cs typeface="+mn-cs"/>
                        </a:rPr>
                        <a:t>(15.43%)</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0.223</a:t>
                      </a:r>
                    </a:p>
                  </a:txBody>
                  <a:tcPr anchor="ct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aiandra GD" pitchFamily="34" charset="0"/>
                        </a:rPr>
                        <a:t>Prec@5</a:t>
                      </a:r>
                    </a:p>
                  </a:txBody>
                  <a:tcPr anchor="ctr" horzOverflow="overflow"/>
                </a:tc>
              </a:tr>
              <a:tr h="61322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0.247 </a:t>
                      </a:r>
                      <a:r>
                        <a:rPr lang="en-US" sz="2000" u="none" strike="noStrike" kern="1200" dirty="0" smtClean="0">
                          <a:solidFill>
                            <a:srgbClr val="FF0000"/>
                          </a:solidFill>
                          <a:latin typeface="Maiandra GD" pitchFamily="34" charset="0"/>
                          <a:ea typeface="+mn-ea"/>
                          <a:cs typeface="+mn-cs"/>
                        </a:rPr>
                        <a:t>(18.6%)</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0.236 </a:t>
                      </a:r>
                      <a:r>
                        <a:rPr lang="en-US" sz="2000" u="none" strike="noStrike" kern="1200" dirty="0" smtClean="0">
                          <a:solidFill>
                            <a:srgbClr val="FF0000"/>
                          </a:solidFill>
                          <a:latin typeface="Maiandra GD" pitchFamily="34" charset="0"/>
                          <a:ea typeface="+mn-ea"/>
                          <a:cs typeface="+mn-cs"/>
                        </a:rPr>
                        <a:t>(13.3%)</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0.205</a:t>
                      </a:r>
                    </a:p>
                  </a:txBody>
                  <a:tcPr anchor="ct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aiandra GD" pitchFamily="34" charset="0"/>
                        </a:rPr>
                        <a:t>Prec@10</a:t>
                      </a: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066800"/>
            <a:ext cx="8382000" cy="5467651"/>
          </a:xfrm>
        </p:spPr>
        <p:txBody>
          <a:bodyPr>
            <a:scene3d>
              <a:camera prst="orthographicFront"/>
              <a:lightRig rig="threePt" dir="t"/>
            </a:scene3d>
            <a:sp3d extrusionH="57150">
              <a:bevelT w="38100" h="38100"/>
            </a:sp3d>
          </a:bodyPr>
          <a:lstStyle/>
          <a:p>
            <a:pPr algn="r" rtl="1">
              <a:lnSpc>
                <a:spcPct val="150000"/>
              </a:lnSpc>
            </a:pPr>
            <a:r>
              <a:rPr lang="fa-IR" sz="2400" b="1" dirty="0" smtClean="0">
                <a:solidFill>
                  <a:schemeClr val="tx2">
                    <a:lumMod val="50000"/>
                  </a:schemeClr>
                </a:solidFill>
                <a:latin typeface="XB Zar" pitchFamily="2" charset="-78"/>
                <a:cs typeface="XB Zar" pitchFamily="2" charset="-78"/>
              </a:rPr>
              <a:t>مقدمه</a:t>
            </a:r>
          </a:p>
          <a:p>
            <a:pPr algn="r" rtl="1">
              <a:lnSpc>
                <a:spcPct val="150000"/>
              </a:lnSpc>
            </a:pPr>
            <a:r>
              <a:rPr lang="fa-IR" sz="2400" b="1" dirty="0" smtClean="0">
                <a:solidFill>
                  <a:schemeClr val="tx2">
                    <a:lumMod val="50000"/>
                  </a:schemeClr>
                </a:solidFill>
                <a:latin typeface="XB Zar" pitchFamily="2" charset="-78"/>
                <a:cs typeface="XB Zar" pitchFamily="2" charset="-78"/>
              </a:rPr>
              <a:t>ساخت پیکره تطبیقی فارسی-انگلیسی</a:t>
            </a:r>
          </a:p>
          <a:p>
            <a:pPr algn="r" rtl="1">
              <a:lnSpc>
                <a:spcPct val="150000"/>
              </a:lnSpc>
            </a:pPr>
            <a:r>
              <a:rPr lang="fa-IR" sz="2400" b="1" dirty="0" smtClean="0">
                <a:solidFill>
                  <a:schemeClr val="tx2">
                    <a:lumMod val="50000"/>
                  </a:schemeClr>
                </a:solidFill>
                <a:latin typeface="XB Zar" pitchFamily="2" charset="-78"/>
                <a:cs typeface="XB Zar" pitchFamily="2" charset="-78"/>
              </a:rPr>
              <a:t>بازیابی اطلاعات بین زبانی با استفاده از پیکره‌های تطبیقی</a:t>
            </a:r>
            <a:endParaRPr lang="en-US" sz="2400" b="1" dirty="0" smtClean="0">
              <a:solidFill>
                <a:schemeClr val="tx2">
                  <a:lumMod val="50000"/>
                </a:schemeClr>
              </a:solidFill>
              <a:latin typeface="XB Zar" pitchFamily="2" charset="-78"/>
              <a:cs typeface="XB Zar" pitchFamily="2" charset="-78"/>
            </a:endParaRPr>
          </a:p>
          <a:p>
            <a:pPr algn="r" rtl="1">
              <a:lnSpc>
                <a:spcPct val="150000"/>
              </a:lnSpc>
            </a:pPr>
            <a:endParaRPr lang="en-US"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مدل شبکه وابستگی اصطلاحات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بررسی صحّت ترجمه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استخراج ترجمه عبارات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استفاده از واژه‌نامه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گسترش پرس‌وجو</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en-US" sz="700" b="1" dirty="0" smtClean="0">
              <a:solidFill>
                <a:schemeClr val="tx2">
                  <a:lumMod val="50000"/>
                </a:schemeClr>
              </a:solidFill>
              <a:latin typeface="XB Zar" pitchFamily="2" charset="-78"/>
              <a:cs typeface="XB Zar" pitchFamily="2" charset="-78"/>
            </a:endParaRPr>
          </a:p>
          <a:p>
            <a:pPr lvl="1" algn="r" rtl="1">
              <a:lnSpc>
                <a:spcPct val="100000"/>
              </a:lnSpc>
            </a:pPr>
            <a:endParaRPr lang="fa-IR" sz="200" b="1" dirty="0" smtClean="0">
              <a:solidFill>
                <a:schemeClr val="tx2">
                  <a:lumMod val="50000"/>
                </a:schemeClr>
              </a:solidFill>
              <a:latin typeface="XB Zar" pitchFamily="2" charset="-78"/>
              <a:cs typeface="XB Zar" pitchFamily="2" charset="-78"/>
            </a:endParaRPr>
          </a:p>
          <a:p>
            <a:pPr algn="r" rtl="1">
              <a:lnSpc>
                <a:spcPct val="100000"/>
              </a:lnSpc>
            </a:pPr>
            <a:r>
              <a:rPr lang="fa-IR" sz="2400" b="1" dirty="0" smtClean="0">
                <a:solidFill>
                  <a:schemeClr val="tx2">
                    <a:lumMod val="50000"/>
                  </a:schemeClr>
                </a:solidFill>
                <a:latin typeface="XB Zar" pitchFamily="2" charset="-78"/>
                <a:cs typeface="XB Zar" pitchFamily="2" charset="-78"/>
              </a:rPr>
              <a:t>استفاده از پیکره ‌‌</a:t>
            </a:r>
            <a:r>
              <a:rPr lang="en-US" sz="2400" b="1" dirty="0" smtClean="0">
                <a:solidFill>
                  <a:schemeClr val="tx2">
                    <a:lumMod val="50000"/>
                  </a:schemeClr>
                </a:solidFill>
                <a:latin typeface="XB Zar" pitchFamily="2" charset="-78"/>
                <a:cs typeface="XB Zar" pitchFamily="2" charset="-78"/>
              </a:rPr>
              <a:t>INFILE</a:t>
            </a:r>
          </a:p>
          <a:p>
            <a:pPr algn="r" rtl="1">
              <a:lnSpc>
                <a:spcPct val="150000"/>
              </a:lnSpc>
            </a:pPr>
            <a:endParaRPr lang="en-US" sz="2000" b="1" dirty="0">
              <a:solidFill>
                <a:schemeClr val="tx2">
                  <a:lumMod val="50000"/>
                </a:schemeClr>
              </a:solidFill>
              <a:latin typeface="XB Zar" pitchFamily="2" charset="-78"/>
              <a:cs typeface="XB Zar" pitchFamily="2" charset="-78"/>
            </a:endParaRPr>
          </a:p>
        </p:txBody>
      </p:sp>
      <p:sp>
        <p:nvSpPr>
          <p:cNvPr id="8" name="Title 3"/>
          <p:cNvSpPr txBox="1">
            <a:spLocks/>
          </p:cNvSpPr>
          <p:nvPr/>
        </p:nvSpPr>
        <p:spPr>
          <a:xfrm>
            <a:off x="533400" y="152400"/>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فهرست مطالب</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4" name="Rectangle 3"/>
          <p:cNvSpPr/>
          <p:nvPr/>
        </p:nvSpPr>
        <p:spPr bwMode="auto">
          <a:xfrm>
            <a:off x="0" y="4876800"/>
            <a:ext cx="9144000" cy="18288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6" y="1412875"/>
            <a:ext cx="8534400" cy="4545860"/>
          </a:xfrm>
        </p:spPr>
        <p:txBody>
          <a:bodyPr/>
          <a:lstStyle/>
          <a:p>
            <a:pPr algn="r" rtl="1">
              <a:lnSpc>
                <a:spcPct val="150000"/>
              </a:lnSpc>
            </a:pPr>
            <a:r>
              <a:rPr lang="fa-IR" sz="2800" dirty="0" smtClean="0">
                <a:latin typeface="XB Zar" pitchFamily="2" charset="-78"/>
                <a:cs typeface="XB Zar" pitchFamily="2" charset="-78"/>
              </a:rPr>
              <a:t>استفاده از پیکره تطبیقی برای کلمات خارج از واژه‌نامه         (</a:t>
            </a:r>
            <a:r>
              <a:rPr lang="en-US" sz="2800" dirty="0" err="1" smtClean="0">
                <a:latin typeface="Maiandra GD" pitchFamily="34" charset="0"/>
                <a:cs typeface="XB Zar" pitchFamily="2" charset="-78"/>
              </a:rPr>
              <a:t>Dic</a:t>
            </a:r>
            <a:r>
              <a:rPr lang="en-US" sz="2800" dirty="0" smtClean="0">
                <a:latin typeface="Maiandra GD" pitchFamily="34" charset="0"/>
                <a:cs typeface="XB Zar" pitchFamily="2" charset="-78"/>
              </a:rPr>
              <a:t>-CC</a:t>
            </a:r>
            <a:r>
              <a:rPr lang="fa-IR" sz="2800" dirty="0" smtClean="0">
                <a:latin typeface="XB Zar" pitchFamily="2" charset="-78"/>
                <a:cs typeface="XB Zar" pitchFamily="2" charset="-78"/>
              </a:rPr>
              <a:t>)</a:t>
            </a:r>
          </a:p>
          <a:p>
            <a:pPr algn="r" rtl="1">
              <a:lnSpc>
                <a:spcPct val="150000"/>
              </a:lnSpc>
            </a:pPr>
            <a:endParaRPr lang="fa-IR" sz="2400" dirty="0" smtClean="0">
              <a:latin typeface="XB Zar" pitchFamily="2" charset="-78"/>
              <a:cs typeface="XB Zar" pitchFamily="2" charset="-78"/>
            </a:endParaRPr>
          </a:p>
          <a:p>
            <a:pPr algn="r" rtl="1">
              <a:lnSpc>
                <a:spcPct val="150000"/>
              </a:lnSpc>
            </a:pPr>
            <a:r>
              <a:rPr lang="fa-IR" sz="2800" dirty="0" smtClean="0">
                <a:latin typeface="XB Zar" pitchFamily="2" charset="-78"/>
                <a:cs typeface="XB Zar" pitchFamily="2" charset="-78"/>
              </a:rPr>
              <a:t>واژه‌نامه به همراه ترجمه‌های استخراج شده از پیکره تطبیقی (</a:t>
            </a:r>
            <a:r>
              <a:rPr lang="en-US" sz="2800" dirty="0" smtClean="0">
                <a:latin typeface="Maiandra GD" pitchFamily="34" charset="0"/>
                <a:cs typeface="XB Zar" pitchFamily="2" charset="-78"/>
              </a:rPr>
              <a:t>Dic&amp;CC</a:t>
            </a:r>
            <a:r>
              <a:rPr lang="fa-IR" sz="2800" dirty="0" smtClean="0">
                <a:latin typeface="XB Zar" pitchFamily="2" charset="-78"/>
                <a:cs typeface="XB Zar" pitchFamily="2" charset="-78"/>
              </a:rPr>
              <a:t>)</a:t>
            </a:r>
          </a:p>
          <a:p>
            <a:pPr algn="r" rtl="1">
              <a:lnSpc>
                <a:spcPct val="150000"/>
              </a:lnSpc>
            </a:pPr>
            <a:endParaRPr lang="en-US" sz="1400" dirty="0" smtClean="0">
              <a:latin typeface="XB Zar" pitchFamily="2" charset="-78"/>
              <a:cs typeface="XB Zar" pitchFamily="2" charset="-78"/>
            </a:endParaRPr>
          </a:p>
          <a:p>
            <a:pPr algn="r" rtl="1">
              <a:lnSpc>
                <a:spcPct val="150000"/>
              </a:lnSpc>
              <a:buNone/>
            </a:pPr>
            <a:endParaRPr lang="fa-IR" dirty="0" smtClean="0">
              <a:latin typeface="XB Zar" pitchFamily="2" charset="-78"/>
              <a:cs typeface="XB Zar" pitchFamily="2" charset="-78"/>
            </a:endParaRPr>
          </a:p>
        </p:txBody>
      </p:sp>
      <p:sp>
        <p:nvSpPr>
          <p:cNvPr id="4" name="Footer Placeholder 3"/>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استفاده از واژه‌نامه</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graphicFrame>
        <p:nvGraphicFramePr>
          <p:cNvPr id="5" name="Chart 4"/>
          <p:cNvGraphicFramePr/>
          <p:nvPr/>
        </p:nvGraphicFramePr>
        <p:xfrm>
          <a:off x="457200" y="914400"/>
          <a:ext cx="8382000" cy="533399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نتایج استفاده از واژه‌نامه</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7" name="TextBox 6"/>
          <p:cNvSpPr txBox="1"/>
          <p:nvPr/>
        </p:nvSpPr>
        <p:spPr>
          <a:xfrm>
            <a:off x="1371600" y="838200"/>
            <a:ext cx="1385316" cy="400110"/>
          </a:xfrm>
          <a:prstGeom prst="rect">
            <a:avLst/>
          </a:prstGeom>
          <a:noFill/>
        </p:spPr>
        <p:txBody>
          <a:bodyPr wrap="square" rtlCol="0">
            <a:spAutoFit/>
          </a:bodyPr>
          <a:lstStyle/>
          <a:p>
            <a:r>
              <a:rPr lang="fa-IR" sz="2000" b="1" dirty="0" smtClean="0">
                <a:solidFill>
                  <a:srgbClr val="C00000"/>
                </a:solidFill>
                <a:cs typeface="B Koodak" pitchFamily="2" charset="-78"/>
              </a:rPr>
              <a:t>52</a:t>
            </a:r>
            <a:r>
              <a:rPr lang="en-US" b="1" dirty="0" smtClean="0">
                <a:solidFill>
                  <a:srgbClr val="C00000"/>
                </a:solidFill>
                <a:latin typeface="Maiandra GD" pitchFamily="34" charset="0"/>
                <a:cs typeface="B Koodak" pitchFamily="2" charset="-78"/>
              </a:rPr>
              <a:t>% Mono</a:t>
            </a:r>
            <a:endParaRPr lang="en-US" b="1" dirty="0">
              <a:solidFill>
                <a:srgbClr val="C00000"/>
              </a:solidFill>
              <a:latin typeface="Maiandra GD" pitchFamily="34" charset="0"/>
              <a:cs typeface="B Koodak" pitchFamily="2" charset="-78"/>
            </a:endParaRPr>
          </a:p>
        </p:txBody>
      </p:sp>
      <p:cxnSp>
        <p:nvCxnSpPr>
          <p:cNvPr id="8" name="Straight Arrow Connector 7"/>
          <p:cNvCxnSpPr/>
          <p:nvPr/>
        </p:nvCxnSpPr>
        <p:spPr>
          <a:xfrm>
            <a:off x="2286000" y="1143000"/>
            <a:ext cx="304800" cy="15240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066800"/>
            <a:ext cx="8382000" cy="5467651"/>
          </a:xfrm>
        </p:spPr>
        <p:txBody>
          <a:bodyPr>
            <a:scene3d>
              <a:camera prst="orthographicFront"/>
              <a:lightRig rig="threePt" dir="t"/>
            </a:scene3d>
            <a:sp3d extrusionH="57150">
              <a:bevelT w="38100" h="38100"/>
            </a:sp3d>
          </a:bodyPr>
          <a:lstStyle/>
          <a:p>
            <a:pPr algn="r" rtl="1">
              <a:lnSpc>
                <a:spcPct val="150000"/>
              </a:lnSpc>
            </a:pPr>
            <a:r>
              <a:rPr lang="fa-IR" sz="2400" b="1" dirty="0" smtClean="0">
                <a:solidFill>
                  <a:schemeClr val="tx2">
                    <a:lumMod val="50000"/>
                  </a:schemeClr>
                </a:solidFill>
                <a:latin typeface="XB Zar" pitchFamily="2" charset="-78"/>
                <a:cs typeface="XB Zar" pitchFamily="2" charset="-78"/>
              </a:rPr>
              <a:t>مقدمه</a:t>
            </a:r>
          </a:p>
          <a:p>
            <a:pPr algn="r" rtl="1">
              <a:lnSpc>
                <a:spcPct val="150000"/>
              </a:lnSpc>
            </a:pPr>
            <a:r>
              <a:rPr lang="fa-IR" sz="2400" b="1" dirty="0" smtClean="0">
                <a:solidFill>
                  <a:schemeClr val="tx2">
                    <a:lumMod val="50000"/>
                  </a:schemeClr>
                </a:solidFill>
                <a:latin typeface="XB Zar" pitchFamily="2" charset="-78"/>
                <a:cs typeface="XB Zar" pitchFamily="2" charset="-78"/>
              </a:rPr>
              <a:t>ساخت پیکره تطبیقی فارسی-انگلیسی</a:t>
            </a:r>
          </a:p>
          <a:p>
            <a:pPr algn="r" rtl="1">
              <a:lnSpc>
                <a:spcPct val="150000"/>
              </a:lnSpc>
            </a:pPr>
            <a:r>
              <a:rPr lang="fa-IR" sz="2400" b="1" dirty="0" smtClean="0">
                <a:solidFill>
                  <a:schemeClr val="tx2">
                    <a:lumMod val="50000"/>
                  </a:schemeClr>
                </a:solidFill>
                <a:latin typeface="XB Zar" pitchFamily="2" charset="-78"/>
                <a:cs typeface="XB Zar" pitchFamily="2" charset="-78"/>
              </a:rPr>
              <a:t>بازیابی اطلاعات بین زبانی با استفاده از پیکره‌های تطبیقی</a:t>
            </a:r>
            <a:endParaRPr lang="en-US" sz="2400" b="1" dirty="0" smtClean="0">
              <a:solidFill>
                <a:schemeClr val="tx2">
                  <a:lumMod val="50000"/>
                </a:schemeClr>
              </a:solidFill>
              <a:latin typeface="XB Zar" pitchFamily="2" charset="-78"/>
              <a:cs typeface="XB Zar" pitchFamily="2" charset="-78"/>
            </a:endParaRPr>
          </a:p>
          <a:p>
            <a:pPr algn="r" rtl="1">
              <a:lnSpc>
                <a:spcPct val="150000"/>
              </a:lnSpc>
            </a:pPr>
            <a:endParaRPr lang="en-US"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مدل شبکه وابستگی اصطلاحات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بررسی صحّت ترجمه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استخراج ترجمه عبارات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استفاده از واژه‌نامه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گسترش پرس‌وجو</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en-US" sz="700" b="1" dirty="0" smtClean="0">
              <a:solidFill>
                <a:schemeClr val="tx2">
                  <a:lumMod val="50000"/>
                </a:schemeClr>
              </a:solidFill>
              <a:latin typeface="XB Zar" pitchFamily="2" charset="-78"/>
              <a:cs typeface="XB Zar" pitchFamily="2" charset="-78"/>
            </a:endParaRPr>
          </a:p>
          <a:p>
            <a:pPr lvl="1" algn="r" rtl="1">
              <a:lnSpc>
                <a:spcPct val="100000"/>
              </a:lnSpc>
            </a:pPr>
            <a:endParaRPr lang="fa-IR" sz="200" b="1" dirty="0" smtClean="0">
              <a:solidFill>
                <a:schemeClr val="tx2">
                  <a:lumMod val="50000"/>
                </a:schemeClr>
              </a:solidFill>
              <a:latin typeface="XB Zar" pitchFamily="2" charset="-78"/>
              <a:cs typeface="XB Zar" pitchFamily="2" charset="-78"/>
            </a:endParaRPr>
          </a:p>
          <a:p>
            <a:pPr algn="r" rtl="1">
              <a:lnSpc>
                <a:spcPct val="100000"/>
              </a:lnSpc>
            </a:pPr>
            <a:r>
              <a:rPr lang="fa-IR" sz="2400" b="1" dirty="0" smtClean="0">
                <a:solidFill>
                  <a:schemeClr val="tx2">
                    <a:lumMod val="50000"/>
                  </a:schemeClr>
                </a:solidFill>
                <a:latin typeface="XB Zar" pitchFamily="2" charset="-78"/>
                <a:cs typeface="XB Zar" pitchFamily="2" charset="-78"/>
              </a:rPr>
              <a:t>استفاده از پیکره ‌‌</a:t>
            </a:r>
            <a:r>
              <a:rPr lang="en-US" sz="2400" b="1" dirty="0" smtClean="0">
                <a:solidFill>
                  <a:schemeClr val="tx2">
                    <a:lumMod val="50000"/>
                  </a:schemeClr>
                </a:solidFill>
                <a:latin typeface="XB Zar" pitchFamily="2" charset="-78"/>
                <a:cs typeface="XB Zar" pitchFamily="2" charset="-78"/>
              </a:rPr>
              <a:t>INFILE</a:t>
            </a:r>
          </a:p>
          <a:p>
            <a:pPr algn="r" rtl="1">
              <a:lnSpc>
                <a:spcPct val="150000"/>
              </a:lnSpc>
            </a:pPr>
            <a:endParaRPr lang="en-US" sz="2000" b="1" dirty="0">
              <a:solidFill>
                <a:schemeClr val="tx2">
                  <a:lumMod val="50000"/>
                </a:schemeClr>
              </a:solidFill>
              <a:latin typeface="XB Zar" pitchFamily="2" charset="-78"/>
              <a:cs typeface="XB Zar" pitchFamily="2" charset="-78"/>
            </a:endParaRPr>
          </a:p>
        </p:txBody>
      </p:sp>
      <p:sp>
        <p:nvSpPr>
          <p:cNvPr id="8" name="Title 3"/>
          <p:cNvSpPr txBox="1">
            <a:spLocks/>
          </p:cNvSpPr>
          <p:nvPr/>
        </p:nvSpPr>
        <p:spPr>
          <a:xfrm>
            <a:off x="533400" y="152400"/>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فهرست مطالب</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4" name="Rectangle 3"/>
          <p:cNvSpPr/>
          <p:nvPr/>
        </p:nvSpPr>
        <p:spPr bwMode="auto">
          <a:xfrm>
            <a:off x="0" y="5410200"/>
            <a:ext cx="9144000" cy="12954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fa-IR" dirty="0" smtClean="0"/>
              <a:t>استفاده از پیکره‌های تطبیقی برای بازیابی اطلاعات بین زبانی فارسی-انگلیسی</a:t>
            </a:r>
            <a:endParaRPr lang="en-US" dirty="0"/>
          </a:p>
        </p:txBody>
      </p:sp>
      <p:sp>
        <p:nvSpPr>
          <p:cNvPr id="3" name="Right Arrow 2"/>
          <p:cNvSpPr/>
          <p:nvPr/>
        </p:nvSpPr>
        <p:spPr bwMode="auto">
          <a:xfrm>
            <a:off x="4267200" y="3037269"/>
            <a:ext cx="457200" cy="609600"/>
          </a:xfrm>
          <a:prstGeom prst="rightArrow">
            <a:avLst/>
          </a:prstGeom>
          <a:solidFill>
            <a:schemeClr val="bg2">
              <a:lumMod val="50000"/>
            </a:schemeClr>
          </a:solidFill>
          <a:ln>
            <a:solidFill>
              <a:schemeClr val="tx2">
                <a:lumMod val="75000"/>
                <a:lumOff val="2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pic>
        <p:nvPicPr>
          <p:cNvPr id="4" name="Picture 1"/>
          <p:cNvPicPr>
            <a:picLocks noChangeAspect="1" noChangeArrowheads="1"/>
          </p:cNvPicPr>
          <p:nvPr/>
        </p:nvPicPr>
        <p:blipFill>
          <a:blip r:embed="rId3" cstate="print"/>
          <a:srcRect/>
          <a:stretch>
            <a:fillRect/>
          </a:stretch>
        </p:blipFill>
        <p:spPr bwMode="auto">
          <a:xfrm>
            <a:off x="228600" y="533400"/>
            <a:ext cx="8648700" cy="66675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762000" y="2133600"/>
            <a:ext cx="3152775" cy="2181225"/>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4953000" y="1371600"/>
            <a:ext cx="3648075" cy="4362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844" y="1371600"/>
            <a:ext cx="8382000" cy="2128211"/>
          </a:xfrm>
        </p:spPr>
        <p:txBody>
          <a:bodyPr/>
          <a:lstStyle/>
          <a:p>
            <a:pPr algn="r" rtl="1">
              <a:lnSpc>
                <a:spcPct val="150000"/>
              </a:lnSpc>
            </a:pPr>
            <a:r>
              <a:rPr lang="fa-IR" sz="2800" dirty="0" smtClean="0">
                <a:latin typeface="XB Zar" pitchFamily="2" charset="-78"/>
                <a:cs typeface="XB Zar" pitchFamily="2" charset="-78"/>
              </a:rPr>
              <a:t>گسترش پرس‌وجو در </a:t>
            </a:r>
            <a:r>
              <a:rPr lang="fa-IR" sz="2800" b="1" dirty="0" smtClean="0">
                <a:latin typeface="XB Zar" pitchFamily="2" charset="-78"/>
                <a:cs typeface="XB Zar" pitchFamily="2" charset="-78"/>
              </a:rPr>
              <a:t>زبان مبدأ‌</a:t>
            </a:r>
            <a:r>
              <a:rPr lang="fa-IR" sz="2800" b="1" spc="-150" dirty="0" smtClean="0">
                <a:ln w="3175">
                  <a:noFill/>
                </a:ln>
                <a:latin typeface="XB Zar" pitchFamily="2" charset="-78"/>
                <a:cs typeface="XB Zar" pitchFamily="2" charset="-78"/>
              </a:rPr>
              <a:t>  </a:t>
            </a:r>
            <a:r>
              <a:rPr lang="fa-IR" sz="2800" spc="-150" dirty="0" smtClean="0">
                <a:ln w="3175">
                  <a:noFill/>
                </a:ln>
                <a:latin typeface="XB Zar" pitchFamily="2" charset="-78"/>
                <a:cs typeface="XB Zar" pitchFamily="2" charset="-78"/>
              </a:rPr>
              <a:t>توسط شبه بازخورد ارتباطی</a:t>
            </a:r>
          </a:p>
          <a:p>
            <a:pPr algn="r" rtl="1">
              <a:lnSpc>
                <a:spcPct val="150000"/>
              </a:lnSpc>
            </a:pPr>
            <a:r>
              <a:rPr lang="en-US" sz="2800" dirty="0" smtClean="0">
                <a:latin typeface="Maiandra GD" pitchFamily="34" charset="0"/>
              </a:rPr>
              <a:t>pseudo relevance feedback</a:t>
            </a:r>
            <a:r>
              <a:rPr lang="fa-IR" sz="2800" dirty="0" smtClean="0">
                <a:latin typeface="Maiandra GD" pitchFamily="34" charset="0"/>
              </a:rPr>
              <a:t> </a:t>
            </a:r>
            <a:endParaRPr lang="en-US" sz="2800" dirty="0" smtClean="0">
              <a:latin typeface="Maiandra GD" pitchFamily="34" charset="0"/>
            </a:endParaRPr>
          </a:p>
          <a:p>
            <a:pPr algn="l">
              <a:lnSpc>
                <a:spcPct val="150000"/>
              </a:lnSpc>
            </a:pPr>
            <a:endParaRPr lang="en-US" dirty="0">
              <a:latin typeface="Maiandra GD" pitchFamily="34" charset="0"/>
            </a:endParaRPr>
          </a:p>
        </p:txBody>
      </p:sp>
      <p:sp>
        <p:nvSpPr>
          <p:cNvPr id="4" name="Footer Placeholder 3"/>
          <p:cNvSpPr>
            <a:spLocks noGrp="1"/>
          </p:cNvSpPr>
          <p:nvPr>
            <p:ph type="ftr" sz="quarter" idx="3"/>
          </p:nvPr>
        </p:nvSpPr>
        <p:spPr/>
        <p:txBody>
          <a:bodyPr/>
          <a:lstStyle/>
          <a:p>
            <a:r>
              <a:rPr lang="fa-IR" dirty="0" smtClean="0"/>
              <a:t>استفاده از پیکره‌های تطبیقی برای بازیابی اطلاعات بین زبانی فارسی-انگلیسی</a:t>
            </a:r>
            <a:endParaRPr lang="en-US" dirty="0"/>
          </a:p>
        </p:txBody>
      </p:sp>
      <p:sp>
        <p:nvSpPr>
          <p:cNvPr id="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بهترین نتایج بدست آمده</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graphicFrame>
        <p:nvGraphicFramePr>
          <p:cNvPr id="7" name="Table 6"/>
          <p:cNvGraphicFramePr>
            <a:graphicFrameLocks noGrp="1"/>
          </p:cNvGraphicFramePr>
          <p:nvPr/>
        </p:nvGraphicFramePr>
        <p:xfrm>
          <a:off x="381000" y="3200400"/>
          <a:ext cx="7772400" cy="2641601"/>
        </p:xfrm>
        <a:graphic>
          <a:graphicData uri="http://schemas.openxmlformats.org/drawingml/2006/table">
            <a:tbl>
              <a:tblPr firstRow="1" bandRow="1">
                <a:tableStyleId>{93296810-A885-4BE3-A3E7-6D5BEEA58F35}</a:tableStyleId>
              </a:tblPr>
              <a:tblGrid>
                <a:gridCol w="1943100"/>
                <a:gridCol w="2247900"/>
                <a:gridCol w="1638300"/>
                <a:gridCol w="1943100"/>
              </a:tblGrid>
              <a:tr h="801914">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400" b="0" i="0" u="none" strike="noStrike" kern="1200" cap="none" normalizeH="0" baseline="0" dirty="0" smtClean="0">
                          <a:ln>
                            <a:noFill/>
                          </a:ln>
                          <a:solidFill>
                            <a:schemeClr val="tx1"/>
                          </a:solidFill>
                          <a:effectLst/>
                          <a:latin typeface="Maiandra GD" pitchFamily="34" charset="0"/>
                          <a:ea typeface="+mn-ea"/>
                          <a:cs typeface="+mn-cs"/>
                        </a:rPr>
                        <a:t>Dic&amp;CC</a:t>
                      </a:r>
                    </a:p>
                  </a:txBody>
                  <a:tcPr anchor="ctr">
                    <a:solidFill>
                      <a:srgbClr val="C59ED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Maiandra GD" pitchFamily="34" charset="0"/>
                          <a:ea typeface="+mn-ea"/>
                          <a:cs typeface="+mn-cs"/>
                        </a:rPr>
                        <a:t>CC</a:t>
                      </a:r>
                    </a:p>
                  </a:txBody>
                  <a:tcPr anchor="ctr" horzOverflow="overflow">
                    <a:solidFill>
                      <a:srgbClr val="C59ED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kern="1200" cap="none" normalizeH="0" baseline="0" dirty="0" smtClean="0">
                          <a:ln>
                            <a:noFill/>
                          </a:ln>
                          <a:solidFill>
                            <a:schemeClr val="tx1"/>
                          </a:solidFill>
                          <a:effectLst/>
                          <a:latin typeface="Arial" pitchFamily="34" charset="0"/>
                          <a:ea typeface="+mn-ea"/>
                          <a:cs typeface="B Kamran" pitchFamily="2" charset="-78"/>
                        </a:rPr>
                        <a:t>تک‌زبانی</a:t>
                      </a:r>
                      <a:endParaRPr kumimoji="0" lang="en-US" sz="2800" b="1" i="0" u="none" strike="noStrike" kern="1200" cap="none" normalizeH="0" baseline="0" dirty="0" smtClean="0">
                        <a:ln>
                          <a:noFill/>
                        </a:ln>
                        <a:solidFill>
                          <a:schemeClr val="tx1"/>
                        </a:solidFill>
                        <a:effectLst/>
                        <a:latin typeface="Arial" pitchFamily="34" charset="0"/>
                        <a:ea typeface="+mn-ea"/>
                        <a:cs typeface="B Kamran" pitchFamily="2" charset="-78"/>
                      </a:endParaRPr>
                    </a:p>
                  </a:txBody>
                  <a:tcPr anchor="ctr" horzOverflow="overflow">
                    <a:solidFill>
                      <a:srgbClr val="C59ED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cs typeface="B Kamran" pitchFamily="2" charset="-78"/>
                        </a:rPr>
                        <a:t>معیار</a:t>
                      </a:r>
                      <a:endParaRPr kumimoji="0" lang="en-US" sz="2800" b="1" i="0" u="none" strike="noStrike" cap="none" normalizeH="0" baseline="0" dirty="0" smtClean="0">
                        <a:ln>
                          <a:noFill/>
                        </a:ln>
                        <a:solidFill>
                          <a:schemeClr val="tx1"/>
                        </a:solidFill>
                        <a:effectLst/>
                        <a:latin typeface="Arial" pitchFamily="34" charset="0"/>
                        <a:cs typeface="B Kamran" pitchFamily="2" charset="-78"/>
                      </a:endParaRPr>
                    </a:p>
                  </a:txBody>
                  <a:tcPr anchor="ctr" horzOverflow="overflow">
                    <a:solidFill>
                      <a:srgbClr val="C59EDA"/>
                    </a:solidFill>
                  </a:tcPr>
                </a:tc>
              </a:tr>
              <a:tr h="61322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0.262 </a:t>
                      </a:r>
                      <a:r>
                        <a:rPr lang="en-US" sz="2000" u="none" strike="noStrike" kern="1200" dirty="0" smtClean="0">
                          <a:solidFill>
                            <a:srgbClr val="FF0000"/>
                          </a:solidFill>
                          <a:latin typeface="Maiandra GD" pitchFamily="34" charset="0"/>
                          <a:ea typeface="+mn-ea"/>
                          <a:cs typeface="+mn-cs"/>
                        </a:rPr>
                        <a:t>(</a:t>
                      </a:r>
                      <a:r>
                        <a:rPr lang="en-US" sz="2400" b="1" u="none" strike="noStrike" kern="1200" dirty="0" smtClean="0">
                          <a:solidFill>
                            <a:srgbClr val="FF0000"/>
                          </a:solidFill>
                          <a:latin typeface="Maiandra GD" pitchFamily="34" charset="0"/>
                          <a:ea typeface="+mn-ea"/>
                          <a:cs typeface="+mn-cs"/>
                        </a:rPr>
                        <a:t>61.8</a:t>
                      </a:r>
                      <a:r>
                        <a:rPr lang="en-US" sz="2000" u="none" strike="noStrike" kern="1200" dirty="0" smtClean="0">
                          <a:solidFill>
                            <a:srgbClr val="FF0000"/>
                          </a:solidFill>
                          <a:latin typeface="Maiandra GD" pitchFamily="34" charset="0"/>
                          <a:ea typeface="+mn-ea"/>
                          <a:cs typeface="+mn-cs"/>
                        </a:rPr>
                        <a:t>%)</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0.194 </a:t>
                      </a:r>
                      <a:r>
                        <a:rPr lang="en-US" sz="2000" u="none" strike="noStrike" kern="1200" dirty="0" smtClean="0">
                          <a:solidFill>
                            <a:srgbClr val="FF0000"/>
                          </a:solidFill>
                          <a:latin typeface="Maiandra GD" pitchFamily="34" charset="0"/>
                          <a:ea typeface="+mn-ea"/>
                          <a:cs typeface="+mn-cs"/>
                        </a:rPr>
                        <a:t>(45.7%)</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0.424</a:t>
                      </a:r>
                    </a:p>
                  </a:txBody>
                  <a:tcPr anchor="ct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aiandra GD" pitchFamily="34" charset="0"/>
                        </a:rPr>
                        <a:t>MAP</a:t>
                      </a:r>
                      <a:endParaRPr kumimoji="0" lang="en-US" sz="2400" b="0" i="0" u="none" strike="noStrike" cap="none" normalizeH="0" baseline="0" dirty="0" smtClean="0">
                        <a:ln>
                          <a:noFill/>
                        </a:ln>
                        <a:solidFill>
                          <a:srgbClr val="FF0000"/>
                        </a:solidFill>
                        <a:effectLst/>
                        <a:latin typeface="Maiandra GD" pitchFamily="34" charset="0"/>
                      </a:endParaRPr>
                    </a:p>
                  </a:txBody>
                  <a:tcPr anchor="ctr" horzOverflow="overflow"/>
                </a:tc>
              </a:tr>
              <a:tr h="61322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0.362 </a:t>
                      </a:r>
                      <a:r>
                        <a:rPr lang="en-US" sz="2000" u="none" strike="noStrike" kern="1200" dirty="0" smtClean="0">
                          <a:solidFill>
                            <a:srgbClr val="FF0000"/>
                          </a:solidFill>
                          <a:latin typeface="Maiandra GD" pitchFamily="34" charset="0"/>
                          <a:ea typeface="+mn-ea"/>
                          <a:cs typeface="+mn-cs"/>
                        </a:rPr>
                        <a:t>(58.6%)</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0.298 </a:t>
                      </a:r>
                      <a:r>
                        <a:rPr lang="en-US" sz="2000" u="none" strike="noStrike" kern="1200" dirty="0" smtClean="0">
                          <a:solidFill>
                            <a:srgbClr val="FF0000"/>
                          </a:solidFill>
                          <a:latin typeface="Maiandra GD" pitchFamily="34" charset="0"/>
                          <a:ea typeface="+mn-ea"/>
                          <a:cs typeface="+mn-cs"/>
                        </a:rPr>
                        <a:t>(48.2%)</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0.618</a:t>
                      </a:r>
                    </a:p>
                  </a:txBody>
                  <a:tcPr anchor="ct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aiandra GD" pitchFamily="34" charset="0"/>
                        </a:rPr>
                        <a:t>Prec@5</a:t>
                      </a:r>
                    </a:p>
                  </a:txBody>
                  <a:tcPr anchor="ctr" horzOverflow="overflow"/>
                </a:tc>
              </a:tr>
              <a:tr h="613229">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0.37 </a:t>
                      </a:r>
                      <a:r>
                        <a:rPr lang="en-US" sz="2000" u="none" strike="noStrike" kern="1200" dirty="0" smtClean="0">
                          <a:solidFill>
                            <a:srgbClr val="FF0000"/>
                          </a:solidFill>
                          <a:latin typeface="Maiandra GD" pitchFamily="34" charset="0"/>
                          <a:ea typeface="+mn-ea"/>
                          <a:cs typeface="+mn-cs"/>
                        </a:rPr>
                        <a:t>(61%)</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0.28</a:t>
                      </a:r>
                      <a:r>
                        <a:rPr lang="en-US" sz="2000" u="none" strike="noStrike" kern="1200" dirty="0" smtClean="0">
                          <a:solidFill>
                            <a:srgbClr val="FF0000"/>
                          </a:solidFill>
                          <a:latin typeface="Maiandra GD" pitchFamily="34" charset="0"/>
                          <a:ea typeface="+mn-ea"/>
                          <a:cs typeface="+mn-cs"/>
                        </a:rPr>
                        <a:t>(46.1%)</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u="none" strike="noStrike" kern="1200" dirty="0" smtClean="0">
                          <a:solidFill>
                            <a:srgbClr val="304E12"/>
                          </a:solidFill>
                          <a:latin typeface="Maiandra GD" pitchFamily="34" charset="0"/>
                          <a:ea typeface="+mn-ea"/>
                          <a:cs typeface="+mn-cs"/>
                        </a:rPr>
                        <a:t>0.607</a:t>
                      </a:r>
                    </a:p>
                  </a:txBody>
                  <a:tcPr anchor="ct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aiandra GD" pitchFamily="34" charset="0"/>
                        </a:rPr>
                        <a:t>Prec@10</a:t>
                      </a: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066800"/>
            <a:ext cx="8382000" cy="5467651"/>
          </a:xfrm>
        </p:spPr>
        <p:txBody>
          <a:bodyPr>
            <a:scene3d>
              <a:camera prst="orthographicFront"/>
              <a:lightRig rig="threePt" dir="t"/>
            </a:scene3d>
            <a:sp3d extrusionH="57150">
              <a:bevelT w="38100" h="38100"/>
            </a:sp3d>
          </a:bodyPr>
          <a:lstStyle/>
          <a:p>
            <a:pPr algn="r" rtl="1">
              <a:lnSpc>
                <a:spcPct val="150000"/>
              </a:lnSpc>
            </a:pPr>
            <a:r>
              <a:rPr lang="fa-IR" sz="2400" b="1" dirty="0" smtClean="0">
                <a:solidFill>
                  <a:schemeClr val="tx2">
                    <a:lumMod val="50000"/>
                  </a:schemeClr>
                </a:solidFill>
                <a:latin typeface="XB Zar" pitchFamily="2" charset="-78"/>
                <a:cs typeface="XB Zar" pitchFamily="2" charset="-78"/>
              </a:rPr>
              <a:t>مقدمه</a:t>
            </a:r>
          </a:p>
          <a:p>
            <a:pPr algn="r" rtl="1">
              <a:lnSpc>
                <a:spcPct val="150000"/>
              </a:lnSpc>
            </a:pPr>
            <a:r>
              <a:rPr lang="fa-IR" sz="2400" b="1" dirty="0" smtClean="0">
                <a:solidFill>
                  <a:schemeClr val="tx2">
                    <a:lumMod val="50000"/>
                  </a:schemeClr>
                </a:solidFill>
                <a:latin typeface="XB Zar" pitchFamily="2" charset="-78"/>
                <a:cs typeface="XB Zar" pitchFamily="2" charset="-78"/>
              </a:rPr>
              <a:t>ساخت پیکره تطبیقی فارسی-انگلیسی</a:t>
            </a:r>
          </a:p>
          <a:p>
            <a:pPr algn="r" rtl="1">
              <a:lnSpc>
                <a:spcPct val="150000"/>
              </a:lnSpc>
            </a:pPr>
            <a:r>
              <a:rPr lang="fa-IR" sz="2400" b="1" dirty="0" smtClean="0">
                <a:solidFill>
                  <a:schemeClr val="tx2">
                    <a:lumMod val="50000"/>
                  </a:schemeClr>
                </a:solidFill>
                <a:latin typeface="XB Zar" pitchFamily="2" charset="-78"/>
                <a:cs typeface="XB Zar" pitchFamily="2" charset="-78"/>
              </a:rPr>
              <a:t>بازیابی اطلاعات بین زبانی با استفاده از پیکره‌های تطبیقی</a:t>
            </a:r>
            <a:endParaRPr lang="en-US" sz="2400" b="1" dirty="0" smtClean="0">
              <a:solidFill>
                <a:schemeClr val="tx2">
                  <a:lumMod val="50000"/>
                </a:schemeClr>
              </a:solidFill>
              <a:latin typeface="XB Zar" pitchFamily="2" charset="-78"/>
              <a:cs typeface="XB Zar" pitchFamily="2" charset="-78"/>
            </a:endParaRPr>
          </a:p>
          <a:p>
            <a:pPr algn="r" rtl="1">
              <a:lnSpc>
                <a:spcPct val="150000"/>
              </a:lnSpc>
            </a:pPr>
            <a:endParaRPr lang="en-US"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مدل شبکه وابستگی اصطلاحات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بررسی صحّت ترجمه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استخراج ترجمه عبارات</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استفاده از واژه‌نامه</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fa-IR" sz="500" b="1" dirty="0" smtClean="0">
              <a:solidFill>
                <a:schemeClr val="tx2">
                  <a:lumMod val="50000"/>
                </a:schemeClr>
              </a:solidFill>
              <a:latin typeface="XB Zar" pitchFamily="2" charset="-78"/>
              <a:cs typeface="XB Zar" pitchFamily="2" charset="-78"/>
            </a:endParaRPr>
          </a:p>
          <a:p>
            <a:pPr lvl="1" algn="r" rtl="1">
              <a:lnSpc>
                <a:spcPct val="100000"/>
              </a:lnSpc>
            </a:pPr>
            <a:r>
              <a:rPr lang="fa-IR" sz="2200" b="1" dirty="0" smtClean="0">
                <a:solidFill>
                  <a:schemeClr val="tx2">
                    <a:lumMod val="50000"/>
                  </a:schemeClr>
                </a:solidFill>
                <a:latin typeface="XB Zar" pitchFamily="2" charset="-78"/>
                <a:cs typeface="XB Zar" pitchFamily="2" charset="-78"/>
              </a:rPr>
              <a:t>گسترش پرس‌وجو</a:t>
            </a:r>
            <a:endParaRPr lang="en-US" sz="2200" b="1" dirty="0" smtClean="0">
              <a:solidFill>
                <a:schemeClr val="tx2">
                  <a:lumMod val="50000"/>
                </a:schemeClr>
              </a:solidFill>
              <a:latin typeface="XB Zar" pitchFamily="2" charset="-78"/>
              <a:cs typeface="XB Zar" pitchFamily="2" charset="-78"/>
            </a:endParaRPr>
          </a:p>
          <a:p>
            <a:pPr lvl="1" algn="r" rtl="1">
              <a:lnSpc>
                <a:spcPct val="100000"/>
              </a:lnSpc>
            </a:pPr>
            <a:endParaRPr lang="en-US" sz="700" b="1" dirty="0" smtClean="0">
              <a:solidFill>
                <a:schemeClr val="tx2">
                  <a:lumMod val="50000"/>
                </a:schemeClr>
              </a:solidFill>
              <a:latin typeface="XB Zar" pitchFamily="2" charset="-78"/>
              <a:cs typeface="XB Zar" pitchFamily="2" charset="-78"/>
            </a:endParaRPr>
          </a:p>
          <a:p>
            <a:pPr lvl="1" algn="r" rtl="1">
              <a:lnSpc>
                <a:spcPct val="100000"/>
              </a:lnSpc>
            </a:pPr>
            <a:endParaRPr lang="fa-IR" sz="200" b="1" dirty="0" smtClean="0">
              <a:solidFill>
                <a:schemeClr val="tx2">
                  <a:lumMod val="50000"/>
                </a:schemeClr>
              </a:solidFill>
              <a:latin typeface="XB Zar" pitchFamily="2" charset="-78"/>
              <a:cs typeface="XB Zar" pitchFamily="2" charset="-78"/>
            </a:endParaRPr>
          </a:p>
          <a:p>
            <a:pPr algn="r" rtl="1">
              <a:lnSpc>
                <a:spcPct val="100000"/>
              </a:lnSpc>
            </a:pPr>
            <a:r>
              <a:rPr lang="fa-IR" sz="2400" b="1" dirty="0" smtClean="0">
                <a:solidFill>
                  <a:schemeClr val="tx2">
                    <a:lumMod val="50000"/>
                  </a:schemeClr>
                </a:solidFill>
                <a:latin typeface="XB Zar" pitchFamily="2" charset="-78"/>
                <a:cs typeface="XB Zar" pitchFamily="2" charset="-78"/>
              </a:rPr>
              <a:t>استفاده از پیکره ‌‌</a:t>
            </a:r>
            <a:r>
              <a:rPr lang="en-US" sz="2400" b="1" dirty="0" smtClean="0">
                <a:solidFill>
                  <a:schemeClr val="tx2">
                    <a:lumMod val="50000"/>
                  </a:schemeClr>
                </a:solidFill>
                <a:latin typeface="XB Zar" pitchFamily="2" charset="-78"/>
                <a:cs typeface="XB Zar" pitchFamily="2" charset="-78"/>
              </a:rPr>
              <a:t>INFILE</a:t>
            </a:r>
          </a:p>
          <a:p>
            <a:pPr algn="r" rtl="1">
              <a:lnSpc>
                <a:spcPct val="150000"/>
              </a:lnSpc>
            </a:pPr>
            <a:endParaRPr lang="en-US" sz="2000" b="1" dirty="0">
              <a:solidFill>
                <a:schemeClr val="tx2">
                  <a:lumMod val="50000"/>
                </a:schemeClr>
              </a:solidFill>
              <a:latin typeface="XB Zar" pitchFamily="2" charset="-78"/>
              <a:cs typeface="XB Zar" pitchFamily="2" charset="-78"/>
            </a:endParaRPr>
          </a:p>
        </p:txBody>
      </p:sp>
      <p:sp>
        <p:nvSpPr>
          <p:cNvPr id="8" name="Title 3"/>
          <p:cNvSpPr txBox="1">
            <a:spLocks/>
          </p:cNvSpPr>
          <p:nvPr/>
        </p:nvSpPr>
        <p:spPr>
          <a:xfrm>
            <a:off x="533400" y="152400"/>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فهرست مطالب</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4844403"/>
          </a:xfrm>
        </p:spPr>
        <p:txBody>
          <a:bodyPr/>
          <a:lstStyle/>
          <a:p>
            <a:pPr algn="r" rtl="1">
              <a:lnSpc>
                <a:spcPct val="150000"/>
              </a:lnSpc>
            </a:pPr>
            <a:r>
              <a:rPr lang="fa-IR" sz="3000" dirty="0" smtClean="0">
                <a:latin typeface="XB Zar" pitchFamily="2" charset="-78"/>
                <a:cs typeface="XB Zar" pitchFamily="2" charset="-78"/>
              </a:rPr>
              <a:t>ارزیابی سیستم‌های تصفیه توافقی بین زبانی</a:t>
            </a:r>
            <a:r>
              <a:rPr lang="en-US" sz="3000" dirty="0" smtClean="0">
                <a:latin typeface="XB Zar" pitchFamily="2" charset="-78"/>
                <a:cs typeface="XB Zar" pitchFamily="2" charset="-78"/>
              </a:rPr>
              <a:t> </a:t>
            </a:r>
            <a:r>
              <a:rPr lang="fa-IR" sz="3000" dirty="0" smtClean="0">
                <a:latin typeface="XB Zar" pitchFamily="2" charset="-78"/>
                <a:cs typeface="XB Zar" pitchFamily="2" charset="-78"/>
              </a:rPr>
              <a:t>در مسابقه‌های </a:t>
            </a:r>
            <a:endParaRPr lang="en-US" sz="3000" dirty="0" smtClean="0">
              <a:latin typeface="XB Zar" pitchFamily="2" charset="-78"/>
              <a:cs typeface="XB Zar" pitchFamily="2" charset="-78"/>
            </a:endParaRPr>
          </a:p>
          <a:p>
            <a:pPr lvl="1" algn="r" rtl="1">
              <a:lnSpc>
                <a:spcPct val="150000"/>
              </a:lnSpc>
            </a:pPr>
            <a:r>
              <a:rPr lang="en-US" sz="2600" dirty="0" smtClean="0">
                <a:latin typeface="XB Zar" pitchFamily="2" charset="-78"/>
                <a:cs typeface="XB Zar" pitchFamily="2" charset="-78"/>
              </a:rPr>
              <a:t>CLEF-2008</a:t>
            </a:r>
          </a:p>
          <a:p>
            <a:pPr lvl="1" algn="r" rtl="1">
              <a:lnSpc>
                <a:spcPct val="150000"/>
              </a:lnSpc>
            </a:pPr>
            <a:r>
              <a:rPr lang="en-US" sz="2600" dirty="0" smtClean="0">
                <a:latin typeface="XB Zar" pitchFamily="2" charset="-78"/>
                <a:cs typeface="XB Zar" pitchFamily="2" charset="-78"/>
              </a:rPr>
              <a:t>CLEF-2009</a:t>
            </a:r>
          </a:p>
          <a:p>
            <a:pPr lvl="1" algn="r" rtl="1">
              <a:lnSpc>
                <a:spcPct val="150000"/>
              </a:lnSpc>
            </a:pPr>
            <a:r>
              <a:rPr lang="en-US" sz="2600" dirty="0" smtClean="0">
                <a:latin typeface="XB Zar" pitchFamily="2" charset="-78"/>
                <a:cs typeface="XB Zar" pitchFamily="2" charset="-78"/>
              </a:rPr>
              <a:t>LREC-2010</a:t>
            </a:r>
          </a:p>
          <a:p>
            <a:pPr algn="r" rtl="1">
              <a:lnSpc>
                <a:spcPct val="150000"/>
              </a:lnSpc>
            </a:pPr>
            <a:r>
              <a:rPr lang="fa-IR" sz="3000" dirty="0" smtClean="0">
                <a:latin typeface="XB Zar" pitchFamily="2" charset="-78"/>
                <a:cs typeface="XB Zar" pitchFamily="2" charset="-78"/>
              </a:rPr>
              <a:t>بازیابی اسناد انگلیسی توسط پرس‌وجوهای فارسی</a:t>
            </a:r>
          </a:p>
          <a:p>
            <a:pPr algn="r" rtl="1">
              <a:lnSpc>
                <a:spcPct val="150000"/>
              </a:lnSpc>
            </a:pPr>
            <a:r>
              <a:rPr lang="fa-IR" sz="3000" dirty="0" smtClean="0">
                <a:latin typeface="XB Zar" pitchFamily="2" charset="-78"/>
                <a:cs typeface="XB Zar" pitchFamily="2" charset="-78"/>
              </a:rPr>
              <a:t>استفاده از </a:t>
            </a:r>
            <a:r>
              <a:rPr lang="fa-IR" sz="3000" b="1" dirty="0" smtClean="0">
                <a:latin typeface="Maiandra GD" pitchFamily="34" charset="0"/>
                <a:cs typeface="B Nazanin" pitchFamily="2" charset="-78"/>
              </a:rPr>
              <a:t>45 </a:t>
            </a:r>
            <a:r>
              <a:rPr lang="fa-IR" sz="3000" dirty="0" smtClean="0">
                <a:latin typeface="XB Zar" pitchFamily="2" charset="-78"/>
                <a:cs typeface="XB Zar" pitchFamily="2" charset="-78"/>
              </a:rPr>
              <a:t>پرس‌وجو</a:t>
            </a:r>
          </a:p>
          <a:p>
            <a:endParaRPr lang="en-US" dirty="0"/>
          </a:p>
        </p:txBody>
      </p:sp>
      <p:sp>
        <p:nvSpPr>
          <p:cNvPr id="4" name="Footer Placeholder 3"/>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استفاده از پیکره </a:t>
            </a:r>
            <a:r>
              <a:rPr lang="en-US"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INFILE</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57200" y="1295400"/>
          <a:ext cx="43434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10"/>
          <p:cNvGraphicFramePr>
            <a:graphicFrameLocks noChangeAspect="1"/>
          </p:cNvGraphicFramePr>
          <p:nvPr/>
        </p:nvGraphicFramePr>
        <p:xfrm>
          <a:off x="3653314" y="2787405"/>
          <a:ext cx="457197" cy="228600"/>
        </p:xfrm>
        <a:graphic>
          <a:graphicData uri="http://schemas.openxmlformats.org/presentationml/2006/ole">
            <p:oleObj spid="_x0000_s273410" name="Equation" r:id="rId5" imgW="355320" imgH="177480" progId="Equation.3">
              <p:embed/>
            </p:oleObj>
          </a:graphicData>
        </a:graphic>
      </p:graphicFrame>
      <p:sp>
        <p:nvSpPr>
          <p:cNvPr id="5"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نتایج روش‌های مبنی بر پیکره تطبیقی در پیکره </a:t>
            </a:r>
            <a:r>
              <a:rPr lang="en-US"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INFILE</a:t>
            </a:r>
            <a:endPar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aiandra GD" pitchFamily="34" charset="0"/>
              <a:cs typeface="X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graphicFrame>
        <p:nvGraphicFramePr>
          <p:cNvPr id="7" name="Object 6"/>
          <p:cNvGraphicFramePr>
            <a:graphicFrameLocks noChangeAspect="1"/>
          </p:cNvGraphicFramePr>
          <p:nvPr/>
        </p:nvGraphicFramePr>
        <p:xfrm>
          <a:off x="2696028" y="3064825"/>
          <a:ext cx="454868" cy="228600"/>
        </p:xfrm>
        <a:graphic>
          <a:graphicData uri="http://schemas.openxmlformats.org/presentationml/2006/ole">
            <p:oleObj spid="_x0000_s273409" name="Equation" r:id="rId6" imgW="355320" imgH="177480" progId="Equation.3">
              <p:embed/>
            </p:oleObj>
          </a:graphicData>
        </a:graphic>
      </p:graphicFrame>
      <p:sp>
        <p:nvSpPr>
          <p:cNvPr id="9" name="TextBox 8"/>
          <p:cNvSpPr txBox="1"/>
          <p:nvPr/>
        </p:nvSpPr>
        <p:spPr>
          <a:xfrm>
            <a:off x="3442195" y="3041075"/>
            <a:ext cx="734496" cy="276999"/>
          </a:xfrm>
          <a:prstGeom prst="rect">
            <a:avLst/>
          </a:prstGeom>
          <a:noFill/>
        </p:spPr>
        <p:txBody>
          <a:bodyPr wrap="none" rtlCol="0">
            <a:spAutoFit/>
          </a:bodyPr>
          <a:lstStyle/>
          <a:p>
            <a:r>
              <a:rPr lang="en-US" sz="1200" dirty="0" smtClean="0">
                <a:latin typeface="Maiandra GD" pitchFamily="34" charset="0"/>
              </a:rPr>
              <a:t>COCOT</a:t>
            </a:r>
            <a:endParaRPr lang="en-US" sz="1200" dirty="0">
              <a:latin typeface="Maiandra GD" pitchFamily="34" charset="0"/>
            </a:endParaRPr>
          </a:p>
        </p:txBody>
      </p:sp>
      <p:sp>
        <p:nvSpPr>
          <p:cNvPr id="10" name="TextBox 9"/>
          <p:cNvSpPr txBox="1"/>
          <p:nvPr/>
        </p:nvSpPr>
        <p:spPr>
          <a:xfrm>
            <a:off x="1981200" y="2771900"/>
            <a:ext cx="1222386" cy="276999"/>
          </a:xfrm>
          <a:prstGeom prst="rect">
            <a:avLst/>
          </a:prstGeom>
          <a:noFill/>
        </p:spPr>
        <p:txBody>
          <a:bodyPr wrap="none" rtlCol="0">
            <a:spAutoFit/>
          </a:bodyPr>
          <a:lstStyle/>
          <a:p>
            <a:r>
              <a:rPr lang="en-US" sz="1200" dirty="0" smtClean="0">
                <a:latin typeface="Maiandra GD" pitchFamily="34" charset="0"/>
              </a:rPr>
              <a:t>TAN dynamic k</a:t>
            </a:r>
            <a:endParaRPr lang="en-US" sz="1200" dirty="0">
              <a:latin typeface="Maiandra GD" pitchFamily="34" charset="0"/>
            </a:endParaRPr>
          </a:p>
        </p:txBody>
      </p:sp>
      <p:graphicFrame>
        <p:nvGraphicFramePr>
          <p:cNvPr id="12" name="Chart 11"/>
          <p:cNvGraphicFramePr/>
          <p:nvPr/>
        </p:nvGraphicFramePr>
        <p:xfrm>
          <a:off x="381000" y="3976914"/>
          <a:ext cx="4771572" cy="2881086"/>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p:cNvSpPr txBox="1"/>
          <p:nvPr/>
        </p:nvSpPr>
        <p:spPr>
          <a:xfrm>
            <a:off x="2409372" y="5889168"/>
            <a:ext cx="1799170" cy="276999"/>
          </a:xfrm>
          <a:prstGeom prst="rect">
            <a:avLst/>
          </a:prstGeom>
          <a:noFill/>
        </p:spPr>
        <p:txBody>
          <a:bodyPr wrap="square" rtlCol="0">
            <a:spAutoFit/>
          </a:bodyPr>
          <a:lstStyle/>
          <a:p>
            <a:pPr algn="r" rtl="1"/>
            <a:r>
              <a:rPr lang="fa-IR" sz="1200" dirty="0" smtClean="0">
                <a:latin typeface="Times" pitchFamily="18" charset="0"/>
                <a:cs typeface="B Koodak" pitchFamily="2" charset="-78"/>
              </a:rPr>
              <a:t>حذف برون‌هشته‌ها</a:t>
            </a:r>
            <a:endParaRPr lang="en-US" sz="1200" dirty="0">
              <a:latin typeface="Times" pitchFamily="18" charset="0"/>
              <a:cs typeface="B Koodak" pitchFamily="2" charset="-78"/>
            </a:endParaRPr>
          </a:p>
        </p:txBody>
      </p:sp>
      <p:sp>
        <p:nvSpPr>
          <p:cNvPr id="14" name="TextBox 13"/>
          <p:cNvSpPr txBox="1"/>
          <p:nvPr/>
        </p:nvSpPr>
        <p:spPr>
          <a:xfrm>
            <a:off x="1509486" y="5636489"/>
            <a:ext cx="2700798" cy="276999"/>
          </a:xfrm>
          <a:prstGeom prst="rect">
            <a:avLst/>
          </a:prstGeom>
          <a:noFill/>
        </p:spPr>
        <p:txBody>
          <a:bodyPr wrap="square" rtlCol="0">
            <a:spAutoFit/>
          </a:bodyPr>
          <a:lstStyle/>
          <a:p>
            <a:pPr algn="r" rtl="1"/>
            <a:r>
              <a:rPr lang="fa-IR" sz="1200" dirty="0" smtClean="0">
                <a:latin typeface="Times" pitchFamily="18" charset="0"/>
                <a:cs typeface="B Koodak" pitchFamily="2" charset="-78"/>
              </a:rPr>
              <a:t>ترجمه برون‌هشته‌ها توسط واژه‌نامه</a:t>
            </a:r>
            <a:endParaRPr lang="en-US" sz="1200" dirty="0">
              <a:latin typeface="Times" pitchFamily="18" charset="0"/>
              <a:cs typeface="B Koodak" pitchFamily="2" charset="-78"/>
            </a:endParaRPr>
          </a:p>
        </p:txBody>
      </p:sp>
      <p:sp>
        <p:nvSpPr>
          <p:cNvPr id="15" name="Content Placeholder 2"/>
          <p:cNvSpPr>
            <a:spLocks noGrp="1"/>
          </p:cNvSpPr>
          <p:nvPr>
            <p:ph idx="1"/>
          </p:nvPr>
        </p:nvSpPr>
        <p:spPr>
          <a:xfrm>
            <a:off x="5105400" y="1412875"/>
            <a:ext cx="3657600" cy="1616596"/>
          </a:xfrm>
        </p:spPr>
        <p:txBody>
          <a:bodyPr/>
          <a:lstStyle/>
          <a:p>
            <a:pPr algn="r" rtl="1">
              <a:lnSpc>
                <a:spcPct val="150000"/>
              </a:lnSpc>
            </a:pPr>
            <a:r>
              <a:rPr lang="fa-IR" sz="2200" dirty="0" smtClean="0">
                <a:latin typeface="XB Zar" pitchFamily="2" charset="-78"/>
                <a:cs typeface="XB Zar" pitchFamily="2" charset="-78"/>
              </a:rPr>
              <a:t>نتایج شبکه وابستگی اصطلاحات</a:t>
            </a:r>
          </a:p>
          <a:p>
            <a:pPr algn="r" rtl="1">
              <a:lnSpc>
                <a:spcPct val="150000"/>
              </a:lnSpc>
            </a:pPr>
            <a:r>
              <a:rPr lang="fa-IR" sz="2200" dirty="0" smtClean="0">
                <a:latin typeface="XB Zar" pitchFamily="2" charset="-78"/>
                <a:cs typeface="XB Zar" pitchFamily="2" charset="-78"/>
              </a:rPr>
              <a:t>نتایج کشف برون‌هشته</a:t>
            </a:r>
          </a:p>
          <a:p>
            <a:pPr algn="r" rtl="1">
              <a:lnSpc>
                <a:spcPct val="150000"/>
              </a:lnSpc>
            </a:pPr>
            <a:r>
              <a:rPr lang="fa-IR" sz="2200" dirty="0" smtClean="0">
                <a:latin typeface="XB Zar" pitchFamily="2" charset="-78"/>
                <a:cs typeface="XB Zar" pitchFamily="2" charset="-78"/>
              </a:rPr>
              <a:t>نتایج استفاده از واژه‌نامه</a:t>
            </a:r>
            <a:endParaRPr lang="en-US" sz="2200" dirty="0">
              <a:latin typeface="XB Zar" pitchFamily="2" charset="-78"/>
              <a:cs typeface="XB Zar" pitchFamily="2" charset="-78"/>
            </a:endParaRPr>
          </a:p>
        </p:txBody>
      </p:sp>
      <p:graphicFrame>
        <p:nvGraphicFramePr>
          <p:cNvPr id="11" name="Chart 10"/>
          <p:cNvGraphicFramePr/>
          <p:nvPr/>
        </p:nvGraphicFramePr>
        <p:xfrm>
          <a:off x="4876800" y="3810000"/>
          <a:ext cx="4038600" cy="28956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جمع‌بندی</a:t>
            </a: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5" name="Content Placeholder 4"/>
          <p:cNvSpPr>
            <a:spLocks noGrp="1"/>
          </p:cNvSpPr>
          <p:nvPr>
            <p:ph idx="1"/>
          </p:nvPr>
        </p:nvSpPr>
        <p:spPr>
          <a:xfrm>
            <a:off x="206832" y="1412875"/>
            <a:ext cx="8382000" cy="5038302"/>
          </a:xfrm>
        </p:spPr>
        <p:txBody>
          <a:bodyPr/>
          <a:lstStyle/>
          <a:p>
            <a:pPr algn="r" rtl="1">
              <a:lnSpc>
                <a:spcPct val="150000"/>
              </a:lnSpc>
            </a:pPr>
            <a:r>
              <a:rPr lang="fa-IR" sz="2400" dirty="0" smtClean="0">
                <a:latin typeface="XB Zar" pitchFamily="2" charset="-78"/>
                <a:cs typeface="XB Zar" pitchFamily="2" charset="-78"/>
              </a:rPr>
              <a:t>دستاوردها:</a:t>
            </a:r>
          </a:p>
          <a:p>
            <a:pPr lvl="1" algn="r" rtl="1">
              <a:lnSpc>
                <a:spcPct val="150000"/>
              </a:lnSpc>
            </a:pPr>
            <a:r>
              <a:rPr lang="fa-IR" sz="2200" dirty="0" smtClean="0">
                <a:latin typeface="XB Zar" pitchFamily="2" charset="-78"/>
                <a:cs typeface="XB Zar" pitchFamily="2" charset="-78"/>
              </a:rPr>
              <a:t>ساخت اولین پیکره تطبیقی بزرگ فارسی-انگلیسی</a:t>
            </a:r>
          </a:p>
          <a:p>
            <a:pPr lvl="1" algn="r" rtl="1">
              <a:lnSpc>
                <a:spcPct val="150000"/>
              </a:lnSpc>
            </a:pPr>
            <a:r>
              <a:rPr lang="fa-IR" sz="2200" dirty="0" smtClean="0">
                <a:latin typeface="XB Zar" pitchFamily="2" charset="-78"/>
                <a:cs typeface="XB Zar" pitchFamily="2" charset="-78"/>
              </a:rPr>
              <a:t>ارائه روش استخراج ترجمه مبنی بر شبکه وابستگی اصطلاحات</a:t>
            </a:r>
            <a:endParaRPr lang="en-US" sz="2200" dirty="0" smtClean="0">
              <a:latin typeface="XB Zar" pitchFamily="2" charset="-78"/>
              <a:cs typeface="XB Zar" pitchFamily="2" charset="-78"/>
            </a:endParaRPr>
          </a:p>
          <a:p>
            <a:pPr lvl="1" algn="r" rtl="1">
              <a:lnSpc>
                <a:spcPct val="150000"/>
              </a:lnSpc>
            </a:pPr>
            <a:r>
              <a:rPr lang="fa-IR" sz="2200" dirty="0" smtClean="0">
                <a:latin typeface="XB Zar" pitchFamily="2" charset="-78"/>
                <a:cs typeface="XB Zar" pitchFamily="2" charset="-78"/>
              </a:rPr>
              <a:t>بررسی صحّت ترجمه‌های استخراج شده با استفاده از کشف برون‌هشته‌ها</a:t>
            </a:r>
          </a:p>
          <a:p>
            <a:pPr lvl="1" algn="r" rtl="1">
              <a:lnSpc>
                <a:spcPct val="150000"/>
              </a:lnSpc>
            </a:pPr>
            <a:endParaRPr lang="fa-IR" sz="1400" dirty="0" smtClean="0">
              <a:latin typeface="XB Zar" pitchFamily="2" charset="-78"/>
              <a:cs typeface="XB Zar" pitchFamily="2" charset="-78"/>
            </a:endParaRPr>
          </a:p>
          <a:p>
            <a:pPr algn="r" rtl="1">
              <a:lnSpc>
                <a:spcPct val="150000"/>
              </a:lnSpc>
            </a:pPr>
            <a:r>
              <a:rPr lang="fa-IR" sz="2400" dirty="0" smtClean="0">
                <a:latin typeface="XB Zar" pitchFamily="2" charset="-78"/>
                <a:cs typeface="XB Zar" pitchFamily="2" charset="-78"/>
              </a:rPr>
              <a:t>نتیجه‌گیری:</a:t>
            </a:r>
          </a:p>
          <a:p>
            <a:pPr lvl="1" algn="r" rtl="1">
              <a:lnSpc>
                <a:spcPct val="150000"/>
              </a:lnSpc>
            </a:pPr>
            <a:r>
              <a:rPr lang="fa-IR" sz="2200" dirty="0" smtClean="0">
                <a:latin typeface="XB Zar" pitchFamily="2" charset="-78"/>
                <a:cs typeface="XB Zar" pitchFamily="2" charset="-78"/>
              </a:rPr>
              <a:t>ترجمه‌های استخراج شده از پیکره‌های تطبیقی روشی مؤثر برای بازیابی اطلاعات بین زبانی</a:t>
            </a:r>
          </a:p>
          <a:p>
            <a:pPr lvl="2" algn="r" rtl="1">
              <a:lnSpc>
                <a:spcPct val="150000"/>
              </a:lnSpc>
            </a:pPr>
            <a:r>
              <a:rPr lang="fa-IR" sz="2200" dirty="0" smtClean="0">
                <a:latin typeface="XB Zar" pitchFamily="2" charset="-78"/>
                <a:cs typeface="XB Zar" pitchFamily="2" charset="-78"/>
              </a:rPr>
              <a:t>ترجمه کلمات خارج از واژه‌نامه و استخراج کلمات مرتبط</a:t>
            </a:r>
            <a:endParaRPr lang="en-US" sz="2400" dirty="0">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81000" y="407988"/>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کارهای آتی</a:t>
            </a: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
        <p:nvSpPr>
          <p:cNvPr id="5" name="Content Placeholder 4"/>
          <p:cNvSpPr>
            <a:spLocks noGrp="1"/>
          </p:cNvSpPr>
          <p:nvPr>
            <p:ph idx="1"/>
          </p:nvPr>
        </p:nvSpPr>
        <p:spPr>
          <a:xfrm>
            <a:off x="148776" y="1340305"/>
            <a:ext cx="8382000" cy="4979825"/>
          </a:xfrm>
        </p:spPr>
        <p:txBody>
          <a:bodyPr/>
          <a:lstStyle/>
          <a:p>
            <a:pPr algn="r" rtl="1">
              <a:lnSpc>
                <a:spcPct val="150000"/>
              </a:lnSpc>
            </a:pPr>
            <a:r>
              <a:rPr lang="fa-IR" sz="2400" dirty="0" smtClean="0">
                <a:latin typeface="XB Zar" pitchFamily="2" charset="-78"/>
                <a:cs typeface="XB Zar" pitchFamily="2" charset="-78"/>
              </a:rPr>
              <a:t>بهبود کیفیت پیکره تطبیقی ساخته شده</a:t>
            </a:r>
          </a:p>
          <a:p>
            <a:pPr lvl="1" algn="r" rtl="1">
              <a:lnSpc>
                <a:spcPct val="150000"/>
              </a:lnSpc>
            </a:pPr>
            <a:r>
              <a:rPr lang="fa-IR" sz="2100" dirty="0" smtClean="0">
                <a:latin typeface="XB Zar" pitchFamily="2" charset="-78"/>
                <a:cs typeface="XB Zar" pitchFamily="2" charset="-78"/>
              </a:rPr>
              <a:t> بر اساس ترجمه‌های استخراج شده به صورت تکراری</a:t>
            </a:r>
          </a:p>
          <a:p>
            <a:pPr lvl="1" algn="r" rtl="1">
              <a:lnSpc>
                <a:spcPct val="150000"/>
              </a:lnSpc>
            </a:pPr>
            <a:r>
              <a:rPr lang="fa-IR" sz="2100" dirty="0" smtClean="0">
                <a:latin typeface="XB Zar" pitchFamily="2" charset="-78"/>
                <a:cs typeface="XB Zar" pitchFamily="2" charset="-78"/>
              </a:rPr>
              <a:t>گسترش دامنه پیکره تطبیقی توسط منابعی همانند وب، ویکی‌پدیا</a:t>
            </a:r>
          </a:p>
          <a:p>
            <a:pPr lvl="1" algn="r" rtl="1">
              <a:lnSpc>
                <a:spcPct val="150000"/>
              </a:lnSpc>
            </a:pPr>
            <a:endParaRPr lang="fa-IR" sz="800" dirty="0" smtClean="0">
              <a:latin typeface="XB Zar" pitchFamily="2" charset="-78"/>
              <a:cs typeface="XB Zar" pitchFamily="2" charset="-78"/>
            </a:endParaRPr>
          </a:p>
          <a:p>
            <a:pPr algn="r" rtl="1">
              <a:lnSpc>
                <a:spcPct val="150000"/>
              </a:lnSpc>
            </a:pPr>
            <a:r>
              <a:rPr lang="fa-IR" sz="2400" dirty="0" smtClean="0">
                <a:latin typeface="XB Zar" pitchFamily="2" charset="-78"/>
                <a:cs typeface="XB Zar" pitchFamily="2" charset="-78"/>
              </a:rPr>
              <a:t>استفاده از پیکره تطبیقی</a:t>
            </a:r>
          </a:p>
          <a:p>
            <a:pPr lvl="1" algn="r" rtl="1">
              <a:lnSpc>
                <a:spcPct val="150000"/>
              </a:lnSpc>
            </a:pPr>
            <a:r>
              <a:rPr lang="fa-IR" sz="2100" dirty="0" smtClean="0">
                <a:latin typeface="XB Zar" pitchFamily="2" charset="-78"/>
                <a:cs typeface="XB Zar" pitchFamily="2" charset="-78"/>
              </a:rPr>
              <a:t>برای ترجمه پرس‌وجوهایی در حوزه‌ای به غیر از اخبار</a:t>
            </a:r>
          </a:p>
          <a:p>
            <a:pPr lvl="1" algn="r" rtl="1">
              <a:lnSpc>
                <a:spcPct val="150000"/>
              </a:lnSpc>
            </a:pPr>
            <a:r>
              <a:rPr lang="fa-IR" sz="2100" dirty="0" smtClean="0">
                <a:latin typeface="XB Zar" pitchFamily="2" charset="-78"/>
                <a:cs typeface="XB Zar" pitchFamily="2" charset="-78"/>
              </a:rPr>
              <a:t>به عنوان یک زبان میانی</a:t>
            </a:r>
          </a:p>
          <a:p>
            <a:pPr lvl="1" algn="r" rtl="1">
              <a:lnSpc>
                <a:spcPct val="150000"/>
              </a:lnSpc>
            </a:pPr>
            <a:endParaRPr lang="fa-IR" sz="800" dirty="0" smtClean="0">
              <a:latin typeface="XB Zar" pitchFamily="2" charset="-78"/>
              <a:cs typeface="XB Zar" pitchFamily="2" charset="-78"/>
            </a:endParaRPr>
          </a:p>
          <a:p>
            <a:pPr algn="r" rtl="1">
              <a:lnSpc>
                <a:spcPct val="150000"/>
              </a:lnSpc>
            </a:pPr>
            <a:r>
              <a:rPr lang="fa-IR" sz="2400" dirty="0" smtClean="0">
                <a:latin typeface="XB Zar" pitchFamily="2" charset="-78"/>
                <a:cs typeface="XB Zar" pitchFamily="2" charset="-78"/>
              </a:rPr>
              <a:t>استفاده از ترکیب ویژگی‌ اسناد به منظور رتبه‌بندی در بازیابی اطلاعات بین زبانی</a:t>
            </a:r>
            <a:endParaRPr lang="en-US" sz="2400" dirty="0">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l"/>
            <a:r>
              <a:rPr lang="en-US" sz="2000" b="1" dirty="0" err="1" smtClean="0"/>
              <a:t>Homa</a:t>
            </a:r>
            <a:r>
              <a:rPr lang="en-US" sz="2000" b="1" dirty="0" smtClean="0"/>
              <a:t> B. </a:t>
            </a:r>
            <a:r>
              <a:rPr lang="en-US" sz="2000" b="1" dirty="0" err="1" smtClean="0"/>
              <a:t>Hashemi</a:t>
            </a:r>
            <a:r>
              <a:rPr lang="en-US" sz="2000" dirty="0" smtClean="0"/>
              <a:t>, </a:t>
            </a:r>
            <a:r>
              <a:rPr lang="en-US" sz="2000" dirty="0" err="1" smtClean="0"/>
              <a:t>Azadeh</a:t>
            </a:r>
            <a:r>
              <a:rPr lang="en-US" sz="2000" dirty="0" smtClean="0"/>
              <a:t> </a:t>
            </a:r>
            <a:r>
              <a:rPr lang="en-US" sz="2000" dirty="0" err="1" smtClean="0"/>
              <a:t>Shakery</a:t>
            </a:r>
            <a:r>
              <a:rPr lang="en-US" sz="2000" dirty="0" smtClean="0"/>
              <a:t>, and </a:t>
            </a:r>
            <a:r>
              <a:rPr lang="en-US" sz="2000" dirty="0" err="1" smtClean="0"/>
              <a:t>Heshaam</a:t>
            </a:r>
            <a:r>
              <a:rPr lang="en-US" sz="2000" dirty="0" smtClean="0"/>
              <a:t> </a:t>
            </a:r>
            <a:r>
              <a:rPr lang="en-US" sz="2000" dirty="0" err="1" smtClean="0"/>
              <a:t>Faili</a:t>
            </a:r>
            <a:r>
              <a:rPr lang="en-US" sz="2000" dirty="0" smtClean="0"/>
              <a:t>, “Creating a Persian-English Comparable Corpus”, in proceedings of Conference on Multilingual and Multimodal Information Access Evaluation (CLEF), Padua, Italy, pp. 27-39, 2010.</a:t>
            </a:r>
          </a:p>
          <a:p>
            <a:pPr algn="l"/>
            <a:r>
              <a:rPr lang="en-US" sz="2000" b="1" dirty="0" err="1" smtClean="0"/>
              <a:t>Homa</a:t>
            </a:r>
            <a:r>
              <a:rPr lang="en-US" sz="2000" b="1" dirty="0" smtClean="0"/>
              <a:t> B. </a:t>
            </a:r>
            <a:r>
              <a:rPr lang="en-US" sz="2000" b="1" dirty="0" err="1" smtClean="0"/>
              <a:t>Hashemi</a:t>
            </a:r>
            <a:r>
              <a:rPr lang="en-US" sz="2000" dirty="0" smtClean="0"/>
              <a:t>, </a:t>
            </a:r>
            <a:r>
              <a:rPr lang="en-US" sz="2000" dirty="0" err="1" smtClean="0"/>
              <a:t>Naser</a:t>
            </a:r>
            <a:r>
              <a:rPr lang="en-US" sz="2000" dirty="0" smtClean="0"/>
              <a:t> </a:t>
            </a:r>
            <a:r>
              <a:rPr lang="en-US" sz="2000" dirty="0" err="1" smtClean="0"/>
              <a:t>Yazdani</a:t>
            </a:r>
            <a:r>
              <a:rPr lang="en-US" sz="2000" dirty="0" smtClean="0"/>
              <a:t>, </a:t>
            </a:r>
            <a:r>
              <a:rPr lang="en-US" sz="2000" dirty="0" err="1" smtClean="0"/>
              <a:t>Azadeh</a:t>
            </a:r>
            <a:r>
              <a:rPr lang="en-US" sz="2000" dirty="0" smtClean="0"/>
              <a:t> </a:t>
            </a:r>
            <a:r>
              <a:rPr lang="en-US" sz="2000" dirty="0" err="1" smtClean="0"/>
              <a:t>Shakery</a:t>
            </a:r>
            <a:r>
              <a:rPr lang="en-US" sz="2000" dirty="0" smtClean="0"/>
              <a:t>, and </a:t>
            </a:r>
            <a:r>
              <a:rPr lang="en-US" sz="2000" dirty="0" err="1" smtClean="0"/>
              <a:t>Mahdi</a:t>
            </a:r>
            <a:r>
              <a:rPr lang="en-US" sz="2000" dirty="0" smtClean="0"/>
              <a:t> </a:t>
            </a:r>
            <a:r>
              <a:rPr lang="en-US" sz="2000" dirty="0" err="1" smtClean="0"/>
              <a:t>Pakdaman</a:t>
            </a:r>
            <a:r>
              <a:rPr lang="en-US" sz="2000" dirty="0" smtClean="0"/>
              <a:t> </a:t>
            </a:r>
            <a:r>
              <a:rPr lang="en-US" sz="2000" dirty="0" err="1" smtClean="0"/>
              <a:t>Naeini</a:t>
            </a:r>
            <a:r>
              <a:rPr lang="en-US" sz="2000" dirty="0" smtClean="0"/>
              <a:t>, “Application of Ensemble Models in Web Ranking”, in proceedings of fifth International Symposium on Telecommunications (IST), Tehran, Iran, 2010.</a:t>
            </a:r>
          </a:p>
          <a:p>
            <a:r>
              <a:rPr lang="en-US" sz="2000" b="1" dirty="0" err="1" smtClean="0"/>
              <a:t>Homa</a:t>
            </a:r>
            <a:r>
              <a:rPr lang="en-US" sz="2000" b="1" dirty="0" smtClean="0"/>
              <a:t> B. </a:t>
            </a:r>
            <a:r>
              <a:rPr lang="en-US" sz="2000" b="1" dirty="0" err="1" smtClean="0"/>
              <a:t>Hashemi</a:t>
            </a:r>
            <a:r>
              <a:rPr lang="en-US" sz="2000" dirty="0" smtClean="0"/>
              <a:t>, and </a:t>
            </a:r>
            <a:r>
              <a:rPr lang="en-US" sz="2000" dirty="0" err="1" smtClean="0"/>
              <a:t>Azadeh</a:t>
            </a:r>
            <a:r>
              <a:rPr lang="en-US" sz="2000" dirty="0" smtClean="0"/>
              <a:t> </a:t>
            </a:r>
            <a:r>
              <a:rPr lang="en-US" sz="2000" dirty="0" err="1" smtClean="0"/>
              <a:t>Shakery</a:t>
            </a:r>
            <a:r>
              <a:rPr lang="en-US" sz="2000" dirty="0" smtClean="0"/>
              <a:t>, “Learning translation knowledge from created Persian-English Comparable Corpus for Cross-Language Information Retrieval”, Women in Machine Learning workshop (</a:t>
            </a:r>
            <a:r>
              <a:rPr lang="en-US" sz="2000" dirty="0" err="1" smtClean="0"/>
              <a:t>WiML</a:t>
            </a:r>
            <a:r>
              <a:rPr lang="en-US" sz="2000" dirty="0" smtClean="0"/>
              <a:t>), Vancouver, Canada,  2010.</a:t>
            </a:r>
          </a:p>
          <a:p>
            <a:r>
              <a:rPr lang="en-US" sz="2000" b="1" dirty="0" err="1" smtClean="0"/>
              <a:t>Homa</a:t>
            </a:r>
            <a:r>
              <a:rPr lang="en-US" sz="2000" b="1" dirty="0" smtClean="0"/>
              <a:t> B. </a:t>
            </a:r>
            <a:r>
              <a:rPr lang="en-US" sz="2000" b="1" dirty="0" err="1" smtClean="0"/>
              <a:t>Hashemi</a:t>
            </a:r>
            <a:r>
              <a:rPr lang="en-US" sz="2000" b="1" dirty="0" smtClean="0"/>
              <a:t>, </a:t>
            </a:r>
            <a:r>
              <a:rPr lang="en-US" sz="2000" dirty="0" smtClean="0"/>
              <a:t>and </a:t>
            </a:r>
            <a:r>
              <a:rPr lang="en-US" sz="2000" dirty="0" err="1" smtClean="0"/>
              <a:t>Azadeh</a:t>
            </a:r>
            <a:r>
              <a:rPr lang="en-US" sz="2000" dirty="0" smtClean="0"/>
              <a:t> </a:t>
            </a:r>
            <a:r>
              <a:rPr lang="en-US" sz="2000" dirty="0" err="1" smtClean="0"/>
              <a:t>Shakery</a:t>
            </a:r>
            <a:r>
              <a:rPr lang="en-US" sz="2000" dirty="0" smtClean="0"/>
              <a:t>, “Mining a Persian-English Comparable Corpus for Cross-Language Information Retrieval”,  ready to be submitted to Information Processing &amp; Management journal (IPM).</a:t>
            </a:r>
          </a:p>
          <a:p>
            <a:endParaRPr lang="en-US" sz="2000" dirty="0"/>
          </a:p>
        </p:txBody>
      </p:sp>
      <p:sp>
        <p:nvSpPr>
          <p:cNvPr id="3" name="Footer Placeholder 2"/>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sp>
        <p:nvSpPr>
          <p:cNvPr id="4" name="Title 3"/>
          <p:cNvSpPr txBox="1">
            <a:spLocks/>
          </p:cNvSpPr>
          <p:nvPr/>
        </p:nvSpPr>
        <p:spPr>
          <a:xfrm>
            <a:off x="381000" y="215484"/>
            <a:ext cx="8382000" cy="664797"/>
          </a:xfrm>
          <a:prstGeom prst="rect">
            <a:avLst/>
          </a:prstGeom>
        </p:spPr>
        <p:txBody>
          <a:bodyPr/>
          <a:lstStyle/>
          <a:p>
            <a:pPr algn="ctr" rtl="1" eaLnBrk="0" fontAlgn="base" hangingPunct="0">
              <a:spcBef>
                <a:spcPct val="0"/>
              </a:spcBef>
              <a:spcAft>
                <a:spcPct val="0"/>
              </a:spcAft>
            </a:pPr>
            <a:r>
              <a:rPr lang="fa-IR" sz="3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rPr>
              <a:t>مقالات ارائه شده</a:t>
            </a:r>
            <a:endParaRPr lang="en-US" sz="3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XB Zar" pitchFamily="2" charset="-78"/>
              <a:cs typeface="XB Zar" pitchFamily="2" charset="-78"/>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F:\University\Thesis\Thesis_Reports\Presentation_defence\Samples\Images\question mark1.jpg"/>
          <p:cNvPicPr>
            <a:picLocks noChangeAspect="1" noChangeArrowheads="1"/>
          </p:cNvPicPr>
          <p:nvPr/>
        </p:nvPicPr>
        <p:blipFill>
          <a:blip r:embed="rId2" cstate="print"/>
          <a:srcRect/>
          <a:stretch>
            <a:fillRect/>
          </a:stretch>
        </p:blipFill>
        <p:spPr bwMode="auto">
          <a:xfrm>
            <a:off x="3505200" y="2743200"/>
            <a:ext cx="2642622" cy="2743200"/>
          </a:xfrm>
          <a:prstGeom prst="rect">
            <a:avLst/>
          </a:prstGeom>
          <a:noFill/>
        </p:spPr>
      </p:pic>
      <p:sp>
        <p:nvSpPr>
          <p:cNvPr id="5" name="Title 4"/>
          <p:cNvSpPr>
            <a:spLocks noGrp="1"/>
          </p:cNvSpPr>
          <p:nvPr>
            <p:ph type="ctrTitle"/>
          </p:nvPr>
        </p:nvSpPr>
        <p:spPr/>
        <p:txBody>
          <a:bodyPr/>
          <a:lstStyle/>
          <a:p>
            <a:pPr algn="ctr"/>
            <a:r>
              <a:rPr lang="fa-IR" dirty="0" smtClean="0">
                <a:latin typeface="XB Zar" pitchFamily="2" charset="-78"/>
                <a:cs typeface="XB Zar" pitchFamily="2" charset="-78"/>
              </a:rPr>
              <a:t>با تشکر</a:t>
            </a:r>
            <a:endParaRPr lang="en-US" dirty="0">
              <a:latin typeface="XB Zar" pitchFamily="2" charset="-78"/>
              <a:cs typeface="XB Zar" pitchFamily="2" charset="-7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nvGraphicFramePr>
        <p:xfrm>
          <a:off x="381000" y="754291"/>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83528" y="1524000"/>
            <a:ext cx="8382000" cy="2825389"/>
          </a:xfrm>
        </p:spPr>
        <p:txBody>
          <a:bodyPr/>
          <a:lstStyle/>
          <a:p>
            <a:pPr algn="r" rtl="1"/>
            <a:r>
              <a:rPr lang="fa-IR" sz="2400" dirty="0" smtClean="0">
                <a:latin typeface="XB Zar" pitchFamily="2" charset="-78"/>
                <a:cs typeface="XB Zar" pitchFamily="2" charset="-78"/>
              </a:rPr>
              <a:t>هدف: </a:t>
            </a:r>
          </a:p>
          <a:p>
            <a:pPr lvl="1" algn="r" rtl="1"/>
            <a:r>
              <a:rPr lang="fa-IR" sz="2400" dirty="0" smtClean="0">
                <a:latin typeface="XB Zar" pitchFamily="2" charset="-78"/>
                <a:cs typeface="XB Zar" pitchFamily="2" charset="-78"/>
              </a:rPr>
              <a:t>ایجاد ترجمه‌ای روان از متون زبان طبیعی</a:t>
            </a:r>
            <a:endParaRPr lang="en-US" sz="2400" dirty="0" smtClean="0">
              <a:latin typeface="XB Zar" pitchFamily="2" charset="-78"/>
              <a:cs typeface="XB Zar" pitchFamily="2" charset="-78"/>
            </a:endParaRPr>
          </a:p>
          <a:p>
            <a:pPr algn="r" rtl="1"/>
            <a:endParaRPr lang="en-US" sz="1200" dirty="0" smtClean="0">
              <a:latin typeface="XB Zar" pitchFamily="2" charset="-78"/>
              <a:cs typeface="XB Zar" pitchFamily="2" charset="-78"/>
            </a:endParaRPr>
          </a:p>
          <a:p>
            <a:pPr algn="r" rtl="1">
              <a:lnSpc>
                <a:spcPct val="150000"/>
              </a:lnSpc>
            </a:pPr>
            <a:r>
              <a:rPr lang="fa-IR" sz="2400" dirty="0" smtClean="0">
                <a:latin typeface="XB Zar" pitchFamily="2" charset="-78"/>
                <a:cs typeface="XB Zar" pitchFamily="2" charset="-78"/>
              </a:rPr>
              <a:t>معایب:</a:t>
            </a:r>
            <a:endParaRPr lang="en-US" sz="2400" dirty="0" smtClean="0">
              <a:latin typeface="XB Zar" pitchFamily="2" charset="-78"/>
              <a:cs typeface="XB Zar" pitchFamily="2" charset="-78"/>
            </a:endParaRPr>
          </a:p>
          <a:p>
            <a:pPr lvl="1" algn="r" rtl="1">
              <a:lnSpc>
                <a:spcPct val="150000"/>
              </a:lnSpc>
            </a:pPr>
            <a:r>
              <a:rPr lang="fa-IR" sz="2400" dirty="0" smtClean="0">
                <a:latin typeface="XB Zar" pitchFamily="2" charset="-78"/>
                <a:cs typeface="XB Zar" pitchFamily="2" charset="-78"/>
              </a:rPr>
              <a:t>پرس‌وجوها شامل لیستی از کلید واژگان هستند</a:t>
            </a:r>
          </a:p>
          <a:p>
            <a:pPr lvl="1" algn="r" rtl="1">
              <a:lnSpc>
                <a:spcPct val="150000"/>
              </a:lnSpc>
            </a:pPr>
            <a:r>
              <a:rPr lang="fa-IR" sz="2400" dirty="0" smtClean="0">
                <a:latin typeface="XB Zar" pitchFamily="2" charset="-78"/>
                <a:cs typeface="XB Zar" pitchFamily="2" charset="-78"/>
              </a:rPr>
              <a:t>ارائه تنها ”محتمل‌ترین ترجمه“</a:t>
            </a:r>
            <a:endParaRPr lang="en-US" sz="2400" dirty="0" smtClean="0">
              <a:latin typeface="XB Zar" pitchFamily="2" charset="-78"/>
              <a:cs typeface="XB Zar" pitchFamily="2" charset="-78"/>
            </a:endParaRPr>
          </a:p>
        </p:txBody>
      </p:sp>
      <p:sp>
        <p:nvSpPr>
          <p:cNvPr id="8" name="Title 4"/>
          <p:cNvSpPr>
            <a:spLocks noGrp="1"/>
          </p:cNvSpPr>
          <p:nvPr>
            <p:ph type="title"/>
          </p:nvPr>
        </p:nvSpPr>
        <p:spPr>
          <a:xfrm>
            <a:off x="381000" y="302758"/>
            <a:ext cx="8382000" cy="427040"/>
          </a:xfrm>
        </p:spPr>
        <p:txBody>
          <a:bodyPr/>
          <a:lstStyle/>
          <a:p>
            <a:pPr algn="ctr" rtl="1"/>
            <a:r>
              <a:rPr lang="fa-IR" sz="3000" dirty="0" smtClean="0">
                <a:effectLst/>
                <a:latin typeface="XB Zar" pitchFamily="2" charset="-78"/>
                <a:cs typeface="XB Zar" pitchFamily="2" charset="-78"/>
              </a:rPr>
              <a:t>ترجمه پرس‌وجو با استفاده از ماشین ترجمه</a:t>
            </a:r>
            <a:endParaRPr lang="en-US" sz="3000" dirty="0">
              <a:effectLst/>
              <a:latin typeface="XB Zar" pitchFamily="2" charset="-78"/>
              <a:cs typeface="XB Zar" pitchFamily="2" charset="-78"/>
            </a:endParaRPr>
          </a:p>
        </p:txBody>
      </p:sp>
      <p:graphicFrame>
        <p:nvGraphicFramePr>
          <p:cNvPr id="9" name="Table 8"/>
          <p:cNvGraphicFramePr>
            <a:graphicFrameLocks noGrp="1"/>
          </p:cNvGraphicFramePr>
          <p:nvPr/>
        </p:nvGraphicFramePr>
        <p:xfrm>
          <a:off x="457200" y="5341260"/>
          <a:ext cx="7924800" cy="822960"/>
        </p:xfrm>
        <a:graphic>
          <a:graphicData uri="http://schemas.openxmlformats.org/drawingml/2006/table">
            <a:tbl>
              <a:tblPr firstRow="1" bandRow="1">
                <a:tableStyleId>{00A15C55-8517-42AA-B614-E9B94910E393}</a:tableStyleId>
              </a:tblPr>
              <a:tblGrid>
                <a:gridCol w="4000138"/>
                <a:gridCol w="3924662"/>
              </a:tblGrid>
              <a:tr h="762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Maiandra GD" pitchFamily="34" charset="0"/>
                          <a:cs typeface="B Koodak" pitchFamily="2" charset="-78"/>
                        </a:rPr>
                        <a:t>Widely used narcotics</a:t>
                      </a:r>
                      <a:endParaRPr lang="fa-IR" sz="2400" dirty="0" smtClean="0">
                        <a:solidFill>
                          <a:schemeClr val="tx1"/>
                        </a:solidFill>
                        <a:latin typeface="Maiandra GD" pitchFamily="34" charset="0"/>
                        <a:cs typeface="B Koodak" pitchFamily="2" charset="-78"/>
                      </a:endParaRPr>
                    </a:p>
                    <a:p>
                      <a:pPr marL="0" marR="0" indent="0" algn="ctr"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Maiandra GD" pitchFamily="34" charset="0"/>
                          <a:cs typeface="B Koodak" pitchFamily="2" charset="-78"/>
                        </a:rPr>
                        <a:t> in Iran</a:t>
                      </a:r>
                    </a:p>
                  </a:txBody>
                  <a:tcPr anchor="ctr">
                    <a:solidFill>
                      <a:schemeClr val="accent4">
                        <a:lumMod val="40000"/>
                        <a:lumOff val="60000"/>
                      </a:schemeClr>
                    </a:solidFill>
                  </a:tcPr>
                </a:tc>
                <a:tc>
                  <a:txBody>
                    <a:bodyPr/>
                    <a:lstStyle/>
                    <a:p>
                      <a:pPr marL="0" marR="0" indent="0" algn="ctr" defTabSz="914363" rtl="1" eaLnBrk="1" fontAlgn="auto" latinLnBrk="0" hangingPunct="1">
                        <a:lnSpc>
                          <a:spcPct val="100000"/>
                        </a:lnSpc>
                        <a:spcBef>
                          <a:spcPts val="0"/>
                        </a:spcBef>
                        <a:spcAft>
                          <a:spcPts val="0"/>
                        </a:spcAft>
                        <a:buClrTx/>
                        <a:buSzTx/>
                        <a:buFontTx/>
                        <a:buNone/>
                        <a:tabLst/>
                        <a:defRPr/>
                      </a:pPr>
                      <a:r>
                        <a:rPr lang="fa-IR" sz="2400" dirty="0" smtClean="0">
                          <a:solidFill>
                            <a:schemeClr val="tx1"/>
                          </a:solidFill>
                          <a:cs typeface="B Koodak" pitchFamily="2" charset="-78"/>
                        </a:rPr>
                        <a:t>به طور گسترده مواد مخدر </a:t>
                      </a:r>
                    </a:p>
                    <a:p>
                      <a:pPr marL="0" marR="0" indent="0" algn="ctr" defTabSz="914363" rtl="1" eaLnBrk="1" fontAlgn="auto" latinLnBrk="0" hangingPunct="1">
                        <a:lnSpc>
                          <a:spcPct val="100000"/>
                        </a:lnSpc>
                        <a:spcBef>
                          <a:spcPts val="0"/>
                        </a:spcBef>
                        <a:spcAft>
                          <a:spcPts val="0"/>
                        </a:spcAft>
                        <a:buClrTx/>
                        <a:buSzTx/>
                        <a:buFontTx/>
                        <a:buNone/>
                        <a:tabLst/>
                        <a:defRPr/>
                      </a:pPr>
                      <a:r>
                        <a:rPr lang="fa-IR" sz="2400" dirty="0" smtClean="0">
                          <a:solidFill>
                            <a:schemeClr val="tx1"/>
                          </a:solidFill>
                          <a:cs typeface="B Koodak" pitchFamily="2" charset="-78"/>
                        </a:rPr>
                        <a:t>در ایران استفاده می‌شود</a:t>
                      </a:r>
                      <a:endParaRPr lang="en-US" sz="2400" dirty="0" smtClean="0">
                        <a:solidFill>
                          <a:schemeClr val="tx1"/>
                        </a:solidFill>
                        <a:cs typeface="B Koodak" pitchFamily="2" charset="-78"/>
                      </a:endParaRPr>
                    </a:p>
                  </a:txBody>
                  <a:tcPr anchor="ctr">
                    <a:solidFill>
                      <a:schemeClr val="accent4">
                        <a:lumMod val="60000"/>
                        <a:lumOff val="40000"/>
                      </a:schemeClr>
                    </a:solidFill>
                  </a:tcPr>
                </a:tc>
              </a:tr>
            </a:tbl>
          </a:graphicData>
        </a:graphic>
      </p:graphicFrame>
      <p:sp>
        <p:nvSpPr>
          <p:cNvPr id="11" name="Curved Down Arrow 10"/>
          <p:cNvSpPr/>
          <p:nvPr/>
        </p:nvSpPr>
        <p:spPr bwMode="auto">
          <a:xfrm>
            <a:off x="4191000" y="5188860"/>
            <a:ext cx="762000" cy="304800"/>
          </a:xfrm>
          <a:prstGeom prst="curvedDownArrow">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2" name="TextBox 11"/>
          <p:cNvSpPr txBox="1"/>
          <p:nvPr/>
        </p:nvSpPr>
        <p:spPr>
          <a:xfrm>
            <a:off x="3733800" y="4807860"/>
            <a:ext cx="2077813" cy="400110"/>
          </a:xfrm>
          <a:prstGeom prst="rect">
            <a:avLst/>
          </a:prstGeom>
          <a:noFill/>
        </p:spPr>
        <p:txBody>
          <a:bodyPr wrap="none" rtlCol="0">
            <a:spAutoFit/>
          </a:bodyPr>
          <a:lstStyle/>
          <a:p>
            <a:r>
              <a:rPr lang="fa-IR" sz="2000" b="1" dirty="0" smtClean="0">
                <a:solidFill>
                  <a:srgbClr val="C00000"/>
                </a:solidFill>
                <a:latin typeface="XB Zar" pitchFamily="2" charset="-78"/>
                <a:cs typeface="XB Zar" pitchFamily="2" charset="-78"/>
              </a:rPr>
              <a:t>ماشین ترجمه گوگل</a:t>
            </a:r>
            <a:endParaRPr lang="en-US" sz="2000" b="1" dirty="0">
              <a:solidFill>
                <a:srgbClr val="C00000"/>
              </a:solidFill>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21281" y="1412875"/>
            <a:ext cx="8382000" cy="2739211"/>
          </a:xfrm>
        </p:spPr>
        <p:txBody>
          <a:bodyPr/>
          <a:lstStyle/>
          <a:p>
            <a:pPr algn="r" rtl="1">
              <a:lnSpc>
                <a:spcPct val="150000"/>
              </a:lnSpc>
            </a:pPr>
            <a:r>
              <a:rPr lang="fa-IR" sz="2800" dirty="0" smtClean="0">
                <a:latin typeface="XB Zar" pitchFamily="2" charset="-78"/>
                <a:cs typeface="XB Zar" pitchFamily="2" charset="-78"/>
              </a:rPr>
              <a:t>هیچ واژه‌نامه‌ای کامل نیست</a:t>
            </a:r>
          </a:p>
          <a:p>
            <a:pPr algn="r" rtl="1">
              <a:lnSpc>
                <a:spcPct val="150000"/>
              </a:lnSpc>
            </a:pPr>
            <a:r>
              <a:rPr lang="fa-IR" sz="2800" dirty="0" smtClean="0">
                <a:latin typeface="XB Zar" pitchFamily="2" charset="-78"/>
                <a:cs typeface="XB Zar" pitchFamily="2" charset="-78"/>
              </a:rPr>
              <a:t>ابهام ترجمه</a:t>
            </a:r>
          </a:p>
          <a:p>
            <a:pPr lvl="1" algn="r" rtl="1">
              <a:lnSpc>
                <a:spcPct val="150000"/>
              </a:lnSpc>
            </a:pPr>
            <a:r>
              <a:rPr lang="en-US" sz="2400" kern="0" dirty="0" smtClean="0">
                <a:latin typeface="XB Zar" pitchFamily="2" charset="-78"/>
                <a:cs typeface="XB Zar" pitchFamily="2" charset="-78"/>
              </a:rPr>
              <a:t>“Goal”</a:t>
            </a:r>
            <a:r>
              <a:rPr lang="fa-IR" sz="2400" kern="0" dirty="0" smtClean="0">
                <a:latin typeface="XB Zar" pitchFamily="2" charset="-78"/>
                <a:cs typeface="XB Zar" pitchFamily="2" charset="-78"/>
              </a:rPr>
              <a:t> </a:t>
            </a:r>
            <a:r>
              <a:rPr lang="fa-IR" sz="2000" kern="0" dirty="0" smtClean="0">
                <a:latin typeface="XB Zar" pitchFamily="2" charset="-78"/>
                <a:cs typeface="XB Zar" pitchFamily="2" charset="-78"/>
              </a:rPr>
              <a:t>(هدف و واژه </a:t>
            </a:r>
            <a:r>
              <a:rPr lang="fa-IR" sz="2000" kern="0" smtClean="0">
                <a:latin typeface="XB Zar" pitchFamily="2" charset="-78"/>
                <a:cs typeface="XB Zar" pitchFamily="2" charset="-78"/>
              </a:rPr>
              <a:t>ورزشی گل زدن)</a:t>
            </a:r>
            <a:endParaRPr lang="fa-IR" sz="2400" kern="0" dirty="0" smtClean="0">
              <a:latin typeface="XB Zar" pitchFamily="2" charset="-78"/>
              <a:cs typeface="XB Zar" pitchFamily="2" charset="-78"/>
            </a:endParaRPr>
          </a:p>
          <a:p>
            <a:pPr lvl="1" algn="r" rtl="1">
              <a:lnSpc>
                <a:spcPct val="150000"/>
              </a:lnSpc>
            </a:pPr>
            <a:r>
              <a:rPr lang="en-US" sz="2400" kern="0" dirty="0" smtClean="0">
                <a:latin typeface="XB Zar" pitchFamily="2" charset="-78"/>
                <a:cs typeface="XB Zar" pitchFamily="2" charset="-78"/>
              </a:rPr>
              <a:t>“Bank”</a:t>
            </a:r>
            <a:r>
              <a:rPr lang="fa-IR" sz="2400" kern="0" dirty="0" smtClean="0">
                <a:latin typeface="XB Zar" pitchFamily="2" charset="-78"/>
                <a:cs typeface="XB Zar" pitchFamily="2" charset="-78"/>
              </a:rPr>
              <a:t> </a:t>
            </a:r>
            <a:r>
              <a:rPr lang="fa-IR" sz="2000" kern="0" dirty="0" smtClean="0">
                <a:latin typeface="XB Zar" pitchFamily="2" charset="-78"/>
                <a:cs typeface="XB Zar" pitchFamily="2" charset="-78"/>
              </a:rPr>
              <a:t>(</a:t>
            </a:r>
            <a:r>
              <a:rPr lang="fa-IR" sz="2000" dirty="0" smtClean="0">
                <a:latin typeface="XB Zar" pitchFamily="2" charset="-78"/>
                <a:cs typeface="XB Zar" pitchFamily="2" charset="-78"/>
              </a:rPr>
              <a:t>بانکداری و کناره‌ی رودخانه</a:t>
            </a:r>
            <a:r>
              <a:rPr lang="fa-IR" sz="2000" kern="0" dirty="0" smtClean="0">
                <a:latin typeface="XB Zar" pitchFamily="2" charset="-78"/>
                <a:cs typeface="XB Zar" pitchFamily="2" charset="-78"/>
              </a:rPr>
              <a:t>)</a:t>
            </a:r>
            <a:endParaRPr lang="en-US" sz="2000" kern="0" dirty="0" smtClean="0">
              <a:latin typeface="XB Zar" pitchFamily="2" charset="-78"/>
              <a:cs typeface="XB Zar" pitchFamily="2" charset="-78"/>
            </a:endParaRPr>
          </a:p>
        </p:txBody>
      </p:sp>
      <p:sp>
        <p:nvSpPr>
          <p:cNvPr id="2" name="Footer Placeholder 1"/>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pic>
        <p:nvPicPr>
          <p:cNvPr id="4" name="Picture 8" descr="D:\Huma\University\Seminar\presentation_1\images\6a00d83451586c69e200e5505786038833-800wi.jpg"/>
          <p:cNvPicPr>
            <a:picLocks noChangeAspect="1" noChangeArrowheads="1"/>
          </p:cNvPicPr>
          <p:nvPr/>
        </p:nvPicPr>
        <p:blipFill>
          <a:blip r:embed="rId3" cstate="print"/>
          <a:srcRect/>
          <a:stretch>
            <a:fillRect/>
          </a:stretch>
        </p:blipFill>
        <p:spPr bwMode="auto">
          <a:xfrm>
            <a:off x="90726" y="1828800"/>
            <a:ext cx="2463300" cy="3971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2"/>
          <p:cNvSpPr txBox="1">
            <a:spLocks/>
          </p:cNvSpPr>
          <p:nvPr/>
        </p:nvSpPr>
        <p:spPr>
          <a:xfrm>
            <a:off x="762000" y="1905000"/>
            <a:ext cx="8001000" cy="4495800"/>
          </a:xfrm>
          <a:prstGeom prst="rect">
            <a:avLst/>
          </a:prstGeom>
        </p:spPr>
        <p:txBody>
          <a:bodyPr/>
          <a:lstStyle/>
          <a:p>
            <a:pPr marL="800100" lvl="1" indent="-342900" algn="l">
              <a:spcBef>
                <a:spcPct val="20000"/>
              </a:spcBef>
              <a:buClr>
                <a:srgbClr val="666699"/>
              </a:buClr>
              <a:buFont typeface="Arial" pitchFamily="34" charset="0"/>
              <a:buChar char="•"/>
            </a:pPr>
            <a:endParaRPr kumimoji="0" lang="en-US" sz="2800" b="0" i="0" u="none" strike="noStrike" kern="0" cap="none" spc="0" normalizeH="0" baseline="0" noProof="0" dirty="0">
              <a:ln>
                <a:noFill/>
              </a:ln>
              <a:solidFill>
                <a:schemeClr val="tx1"/>
              </a:solidFill>
              <a:effectLst/>
              <a:uLnTx/>
              <a:uFillTx/>
              <a:latin typeface="Calibri" pitchFamily="34" charset="0"/>
            </a:endParaRPr>
          </a:p>
        </p:txBody>
      </p:sp>
      <p:sp>
        <p:nvSpPr>
          <p:cNvPr id="10" name="Title 4"/>
          <p:cNvSpPr>
            <a:spLocks noGrp="1"/>
          </p:cNvSpPr>
          <p:nvPr>
            <p:ph type="title"/>
          </p:nvPr>
        </p:nvSpPr>
        <p:spPr>
          <a:xfrm>
            <a:off x="381000" y="302758"/>
            <a:ext cx="8382000" cy="427040"/>
          </a:xfrm>
        </p:spPr>
        <p:txBody>
          <a:bodyPr/>
          <a:lstStyle/>
          <a:p>
            <a:pPr algn="ctr" rtl="1"/>
            <a:r>
              <a:rPr lang="fa-IR" sz="3000" dirty="0" smtClean="0">
                <a:effectLst/>
                <a:latin typeface="XB Zar" pitchFamily="2" charset="-78"/>
                <a:cs typeface="XB Zar" pitchFamily="2" charset="-78"/>
              </a:rPr>
              <a:t>ترجمه پرس‌وجو با استفاده از واژه‌نامه</a:t>
            </a:r>
            <a:endParaRPr lang="en-US" sz="3000" dirty="0">
              <a:effectLst/>
              <a:latin typeface="XB Zar" pitchFamily="2" charset="-78"/>
              <a:cs typeface="XB Zar"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81000" y="288244"/>
            <a:ext cx="8382000" cy="427040"/>
          </a:xfrm>
        </p:spPr>
        <p:txBody>
          <a:bodyPr/>
          <a:lstStyle/>
          <a:p>
            <a:pPr algn="ctr" rtl="1"/>
            <a:r>
              <a:rPr lang="fa-IR" sz="3000" dirty="0">
                <a:effectLst/>
                <a:latin typeface="XB Zar" pitchFamily="2" charset="-78"/>
                <a:cs typeface="XB Zar" pitchFamily="2" charset="-78"/>
              </a:rPr>
              <a:t>ترجمه پرس‌وجو با استفاده از </a:t>
            </a:r>
            <a:r>
              <a:rPr lang="fa-IR" sz="3000" dirty="0" smtClean="0">
                <a:effectLst/>
                <a:latin typeface="XB Zar" pitchFamily="2" charset="-78"/>
                <a:cs typeface="XB Zar" pitchFamily="2" charset="-78"/>
              </a:rPr>
              <a:t>پیکره‌های موازی</a:t>
            </a:r>
            <a:endParaRPr lang="en-US" sz="3000" dirty="0">
              <a:effectLst/>
            </a:endParaRPr>
          </a:p>
        </p:txBody>
      </p:sp>
      <p:sp>
        <p:nvSpPr>
          <p:cNvPr id="2" name="Footer Placeholder 1"/>
          <p:cNvSpPr>
            <a:spLocks noGrp="1"/>
          </p:cNvSpPr>
          <p:nvPr>
            <p:ph type="ftr" sz="quarter" idx="3"/>
          </p:nvPr>
        </p:nvSpPr>
        <p:spPr/>
        <p:txBody>
          <a:bodyPr/>
          <a:lstStyle/>
          <a:p>
            <a:r>
              <a:rPr lang="fa-IR" smtClean="0"/>
              <a:t>استفاده از پیکره‌های تطبیقی برای بازیابی اطلاعات بین زبانی فارسی-انگلیسی</a:t>
            </a:r>
            <a:endParaRPr lang="en-US" dirty="0"/>
          </a:p>
        </p:txBody>
      </p:sp>
      <p:pic>
        <p:nvPicPr>
          <p:cNvPr id="4" name="Picture 2" descr="D:\Huma\University\Seminar\presentation_1\images\canstock1729551.jpg"/>
          <p:cNvPicPr>
            <a:picLocks noChangeAspect="1" noChangeArrowheads="1"/>
          </p:cNvPicPr>
          <p:nvPr/>
        </p:nvPicPr>
        <p:blipFill>
          <a:blip r:embed="rId3" cstate="print"/>
          <a:stretch>
            <a:fillRect/>
          </a:stretch>
        </p:blipFill>
        <p:spPr bwMode="auto">
          <a:xfrm>
            <a:off x="2543782" y="1543050"/>
            <a:ext cx="1019175" cy="1428750"/>
          </a:xfrm>
          <a:prstGeom prst="rect">
            <a:avLst/>
          </a:prstGeom>
          <a:noFill/>
          <a:ln>
            <a:noFill/>
          </a:ln>
        </p:spPr>
      </p:pic>
      <p:pic>
        <p:nvPicPr>
          <p:cNvPr id="5" name="Picture 2" descr="D:\Huma\University\Seminar\presentation_1\images\canstock1729551.jpg"/>
          <p:cNvPicPr>
            <a:picLocks noChangeAspect="1" noChangeArrowheads="1"/>
          </p:cNvPicPr>
          <p:nvPr/>
        </p:nvPicPr>
        <p:blipFill>
          <a:blip r:embed="rId3" cstate="print"/>
          <a:stretch>
            <a:fillRect/>
          </a:stretch>
        </p:blipFill>
        <p:spPr bwMode="auto">
          <a:xfrm>
            <a:off x="5210782" y="1543050"/>
            <a:ext cx="1019175" cy="1428750"/>
          </a:xfrm>
          <a:prstGeom prst="rect">
            <a:avLst/>
          </a:prstGeom>
          <a:noFill/>
          <a:ln>
            <a:noFill/>
          </a:ln>
        </p:spPr>
      </p:pic>
      <p:pic>
        <p:nvPicPr>
          <p:cNvPr id="6" name="Picture 3" descr="D:\Huma\University\Seminar\presentation_1\images\canstock1864852.jpg"/>
          <p:cNvPicPr>
            <a:picLocks noChangeAspect="1" noChangeArrowheads="1"/>
          </p:cNvPicPr>
          <p:nvPr/>
        </p:nvPicPr>
        <p:blipFill>
          <a:blip r:embed="rId4" cstate="print"/>
          <a:srcRect/>
          <a:stretch>
            <a:fillRect/>
          </a:stretch>
        </p:blipFill>
        <p:spPr bwMode="auto">
          <a:xfrm>
            <a:off x="2543782" y="3219450"/>
            <a:ext cx="1019175" cy="1428750"/>
          </a:xfrm>
          <a:prstGeom prst="rect">
            <a:avLst/>
          </a:prstGeom>
          <a:noFill/>
        </p:spPr>
      </p:pic>
      <p:pic>
        <p:nvPicPr>
          <p:cNvPr id="7" name="Picture 4" descr="D:\Huma\University\Seminar\presentation_1\images\canstock1812022.jpg"/>
          <p:cNvPicPr>
            <a:picLocks noChangeAspect="1" noChangeArrowheads="1"/>
          </p:cNvPicPr>
          <p:nvPr/>
        </p:nvPicPr>
        <p:blipFill>
          <a:blip r:embed="rId5" cstate="print"/>
          <a:srcRect/>
          <a:stretch>
            <a:fillRect/>
          </a:stretch>
        </p:blipFill>
        <p:spPr bwMode="auto">
          <a:xfrm>
            <a:off x="2543782" y="4895850"/>
            <a:ext cx="1019175" cy="1428750"/>
          </a:xfrm>
          <a:prstGeom prst="rect">
            <a:avLst/>
          </a:prstGeom>
          <a:noFill/>
        </p:spPr>
      </p:pic>
      <p:sp>
        <p:nvSpPr>
          <p:cNvPr id="8" name="TextBox 7"/>
          <p:cNvSpPr txBox="1"/>
          <p:nvPr/>
        </p:nvSpPr>
        <p:spPr>
          <a:xfrm>
            <a:off x="2514600" y="2076450"/>
            <a:ext cx="1077539" cy="707886"/>
          </a:xfrm>
          <a:prstGeom prst="rect">
            <a:avLst/>
          </a:prstGeom>
          <a:noFill/>
        </p:spPr>
        <p:txBody>
          <a:bodyPr wrap="none" rtlCol="0">
            <a:spAutoFit/>
          </a:bodyPr>
          <a:lstStyle/>
          <a:p>
            <a:pPr algn="r" rtl="1"/>
            <a:r>
              <a:rPr lang="fa-IR" sz="2000" b="1" dirty="0" smtClean="0">
                <a:solidFill>
                  <a:schemeClr val="tx1"/>
                </a:solidFill>
                <a:cs typeface="B Koodak" pitchFamily="2" charset="-78"/>
              </a:rPr>
              <a:t>ا ب پ ت </a:t>
            </a:r>
          </a:p>
          <a:p>
            <a:pPr algn="r" rtl="1"/>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9" name="TextBox 8"/>
          <p:cNvSpPr txBox="1"/>
          <p:nvPr/>
        </p:nvSpPr>
        <p:spPr>
          <a:xfrm>
            <a:off x="5242514" y="20764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pic>
        <p:nvPicPr>
          <p:cNvPr id="10" name="Picture 3" descr="D:\Huma\University\Seminar\presentation_1\images\canstock1864852.jpg"/>
          <p:cNvPicPr>
            <a:picLocks noChangeAspect="1" noChangeArrowheads="1"/>
          </p:cNvPicPr>
          <p:nvPr/>
        </p:nvPicPr>
        <p:blipFill>
          <a:blip r:embed="rId4" cstate="print"/>
          <a:srcRect/>
          <a:stretch>
            <a:fillRect/>
          </a:stretch>
        </p:blipFill>
        <p:spPr bwMode="auto">
          <a:xfrm>
            <a:off x="5210782" y="3219450"/>
            <a:ext cx="1019175" cy="1428750"/>
          </a:xfrm>
          <a:prstGeom prst="rect">
            <a:avLst/>
          </a:prstGeom>
          <a:noFill/>
        </p:spPr>
      </p:pic>
      <p:pic>
        <p:nvPicPr>
          <p:cNvPr id="11" name="Picture 4" descr="D:\Huma\University\Seminar\presentation_1\images\canstock1812022.jpg"/>
          <p:cNvPicPr>
            <a:picLocks noChangeAspect="1" noChangeArrowheads="1"/>
          </p:cNvPicPr>
          <p:nvPr/>
        </p:nvPicPr>
        <p:blipFill>
          <a:blip r:embed="rId5" cstate="print"/>
          <a:srcRect/>
          <a:stretch>
            <a:fillRect/>
          </a:stretch>
        </p:blipFill>
        <p:spPr bwMode="auto">
          <a:xfrm>
            <a:off x="5210782" y="4972050"/>
            <a:ext cx="1019175" cy="1428750"/>
          </a:xfrm>
          <a:prstGeom prst="rect">
            <a:avLst/>
          </a:prstGeom>
          <a:noFill/>
        </p:spPr>
      </p:pic>
      <p:sp>
        <p:nvSpPr>
          <p:cNvPr id="12" name="TextBox 11"/>
          <p:cNvSpPr txBox="1"/>
          <p:nvPr/>
        </p:nvSpPr>
        <p:spPr>
          <a:xfrm>
            <a:off x="2514600" y="3676650"/>
            <a:ext cx="1077539" cy="707886"/>
          </a:xfrm>
          <a:prstGeom prst="rect">
            <a:avLst/>
          </a:prstGeom>
          <a:noFill/>
        </p:spPr>
        <p:txBody>
          <a:bodyPr wrap="none" rtlCol="0">
            <a:spAutoFit/>
          </a:bodyPr>
          <a:lstStyle/>
          <a:p>
            <a:pPr algn="r" rtl="1"/>
            <a:r>
              <a:rPr lang="fa-IR" sz="2000" b="1" dirty="0" smtClean="0">
                <a:solidFill>
                  <a:schemeClr val="tx1"/>
                </a:solidFill>
                <a:cs typeface="B Koodak" pitchFamily="2" charset="-78"/>
              </a:rPr>
              <a:t>ا ب پ ت </a:t>
            </a:r>
          </a:p>
          <a:p>
            <a:pPr algn="r" rtl="1"/>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3" name="TextBox 12"/>
          <p:cNvSpPr txBox="1"/>
          <p:nvPr/>
        </p:nvSpPr>
        <p:spPr>
          <a:xfrm>
            <a:off x="2514600" y="5429250"/>
            <a:ext cx="1077539" cy="707886"/>
          </a:xfrm>
          <a:prstGeom prst="rect">
            <a:avLst/>
          </a:prstGeom>
          <a:noFill/>
        </p:spPr>
        <p:txBody>
          <a:bodyPr wrap="none" rtlCol="0">
            <a:spAutoFit/>
          </a:bodyPr>
          <a:lstStyle/>
          <a:p>
            <a:pPr algn="r" rtl="1"/>
            <a:r>
              <a:rPr lang="fa-IR" sz="2000" b="1" dirty="0" smtClean="0">
                <a:solidFill>
                  <a:schemeClr val="tx1"/>
                </a:solidFill>
                <a:cs typeface="B Koodak" pitchFamily="2" charset="-78"/>
              </a:rPr>
              <a:t>ا ب پ ت </a:t>
            </a:r>
          </a:p>
          <a:p>
            <a:pPr algn="r" rtl="1"/>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4" name="TextBox 13"/>
          <p:cNvSpPr txBox="1"/>
          <p:nvPr/>
        </p:nvSpPr>
        <p:spPr>
          <a:xfrm>
            <a:off x="5242514" y="36766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sp>
        <p:nvSpPr>
          <p:cNvPr id="15" name="TextBox 14"/>
          <p:cNvSpPr txBox="1"/>
          <p:nvPr/>
        </p:nvSpPr>
        <p:spPr>
          <a:xfrm>
            <a:off x="5242514" y="55054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cxnSp>
        <p:nvCxnSpPr>
          <p:cNvPr id="16" name="Straight Arrow Connector 15"/>
          <p:cNvCxnSpPr/>
          <p:nvPr/>
        </p:nvCxnSpPr>
        <p:spPr bwMode="auto">
          <a:xfrm>
            <a:off x="3810000" y="2286000"/>
            <a:ext cx="1143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bwMode="auto">
          <a:xfrm>
            <a:off x="3810000" y="3962400"/>
            <a:ext cx="1143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bwMode="auto">
          <a:xfrm>
            <a:off x="3810000" y="5715000"/>
            <a:ext cx="1143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White Template with blue-green Sego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2_White Template with blue-green Sego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vel">
  <a:themeElements>
    <a:clrScheme name="Custom 2">
      <a:dk1>
        <a:srgbClr val="000000"/>
      </a:dk1>
      <a:lt1>
        <a:srgbClr val="FFFFFF"/>
      </a:lt1>
      <a:dk2>
        <a:srgbClr val="00192C"/>
      </a:dk2>
      <a:lt2>
        <a:srgbClr val="0F99FF"/>
      </a:lt2>
      <a:accent1>
        <a:srgbClr val="00406F"/>
      </a:accent1>
      <a:accent2>
        <a:srgbClr val="00406F"/>
      </a:accent2>
      <a:accent3>
        <a:srgbClr val="FFFFFF"/>
      </a:accent3>
      <a:accent4>
        <a:srgbClr val="000000"/>
      </a:accent4>
      <a:accent5>
        <a:srgbClr val="6699FF"/>
      </a:accent5>
      <a:accent6>
        <a:srgbClr val="002037"/>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Verdana" pitchFamily="112"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3F853-FA01-4B06-983B-0DEE9474D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Template with blue-green Segoe</Template>
  <TotalTime>9908</TotalTime>
  <Words>2543</Words>
  <Application>Microsoft Office PowerPoint</Application>
  <PresentationFormat>On-screen Show (4:3)</PresentationFormat>
  <Paragraphs>819</Paragraphs>
  <Slides>57</Slides>
  <Notes>32</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57</vt:i4>
      </vt:variant>
    </vt:vector>
  </HeadingPairs>
  <TitlesOfParts>
    <vt:vector size="65" baseType="lpstr">
      <vt:lpstr>1_White Template with blue-green Segoe</vt:lpstr>
      <vt:lpstr>2_White Template with blue-green Segoe</vt:lpstr>
      <vt:lpstr>1_White with Courier font for code slides</vt:lpstr>
      <vt:lpstr>2_White with Courier font for code slides</vt:lpstr>
      <vt:lpstr>Custom Design</vt:lpstr>
      <vt:lpstr>Level</vt:lpstr>
      <vt:lpstr>Equation</vt:lpstr>
      <vt:lpstr>ClipArt</vt:lpstr>
      <vt:lpstr> استفاده از پیکره‌های تطبیقی برای بازیابی اطلاعات بین زبانی فارسی -انگلیسی</vt:lpstr>
      <vt:lpstr>Slide 2</vt:lpstr>
      <vt:lpstr>Slide 3</vt:lpstr>
      <vt:lpstr>Slide 4</vt:lpstr>
      <vt:lpstr>Slide 5</vt:lpstr>
      <vt:lpstr>Slide 6</vt:lpstr>
      <vt:lpstr>ترجمه پرس‌وجو با استفاده از ماشین ترجمه</vt:lpstr>
      <vt:lpstr>ترجمه پرس‌وجو با استفاده از واژه‌نامه</vt:lpstr>
      <vt:lpstr>ترجمه پرس‌وجو با استفاده از پیکره‌های موازی</vt:lpstr>
      <vt:lpstr>ترجمه پرس‌وجو با استفاده از پیکره‌های تطبیقی</vt:lpstr>
      <vt:lpstr>Slide 11</vt:lpstr>
      <vt:lpstr>Slide 12</vt:lpstr>
      <vt:lpstr>پیکره تطبیقی فارسی-انگلیسی (UTPECC)</vt:lpstr>
      <vt:lpstr>Slide 14</vt:lpstr>
      <vt:lpstr>Slide 15</vt:lpstr>
      <vt:lpstr>Slide 16</vt:lpstr>
      <vt:lpstr>Slide 17</vt:lpstr>
      <vt:lpstr>Slide 18</vt:lpstr>
      <vt:lpstr>Slide 19</vt:lpstr>
      <vt:lpstr>Slide 20</vt:lpstr>
      <vt:lpstr>ارزیابی پیکره‌های تطبیقی</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با تشکر</vt:lpstr>
    </vt:vector>
  </TitlesOfParts>
  <Company>Huma&amp;Mehdi 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استفاده از پیکره‌های تطبیقی برای بازیابی اطلاعات بین زبانی فارسی -انگلیسی</dc:title>
  <dc:subject/>
  <dc:creator>Huma&amp;Mehdi</dc:creator>
  <cp:keywords/>
  <dc:description/>
  <cp:lastModifiedBy>Huma&amp;Mehdi</cp:lastModifiedBy>
  <cp:revision>523</cp:revision>
  <dcterms:created xsi:type="dcterms:W3CDTF">2011-02-19T19:27:11Z</dcterms:created>
  <dcterms:modified xsi:type="dcterms:W3CDTF">2011-03-07T08:13:24Z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TC102867869990</vt:lpwstr>
  </property>
</Properties>
</file>