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306" r:id="rId3"/>
    <p:sldId id="305" r:id="rId4"/>
    <p:sldId id="296" r:id="rId5"/>
    <p:sldId id="308" r:id="rId6"/>
    <p:sldId id="297" r:id="rId7"/>
    <p:sldId id="309" r:id="rId8"/>
    <p:sldId id="298" r:id="rId9"/>
    <p:sldId id="319" r:id="rId10"/>
    <p:sldId id="302" r:id="rId11"/>
    <p:sldId id="315" r:id="rId12"/>
    <p:sldId id="321" r:id="rId13"/>
    <p:sldId id="320" r:id="rId14"/>
    <p:sldId id="322" r:id="rId15"/>
    <p:sldId id="323" r:id="rId16"/>
    <p:sldId id="324" r:id="rId17"/>
    <p:sldId id="325" r:id="rId18"/>
    <p:sldId id="310" r:id="rId19"/>
    <p:sldId id="326" r:id="rId20"/>
    <p:sldId id="327" r:id="rId21"/>
    <p:sldId id="311" r:id="rId22"/>
    <p:sldId id="312" r:id="rId23"/>
    <p:sldId id="313" r:id="rId24"/>
    <p:sldId id="304" r:id="rId25"/>
    <p:sldId id="293" r:id="rId26"/>
    <p:sldId id="295" r:id="rId2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E28700"/>
    <a:srgbClr val="FF9999"/>
    <a:srgbClr val="FF7C80"/>
    <a:srgbClr val="3399FF"/>
    <a:srgbClr val="71C2FF"/>
    <a:srgbClr val="CCECFF"/>
    <a:srgbClr val="C9E7A7"/>
    <a:srgbClr val="00CC66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3578" autoAdjust="0"/>
  </p:normalViewPr>
  <p:slideViewPr>
    <p:cSldViewPr>
      <p:cViewPr>
        <p:scale>
          <a:sx n="66" d="100"/>
          <a:sy n="66" d="100"/>
        </p:scale>
        <p:origin x="-1254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7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University\Advanced%20Operating%20Systems\Project\docs\Copy%20of%20New%20Microsoft%20Office%20Excel%20Workshe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University\Advanced%20Operating%20Systems\Project\docs\Copy%20of%20New%20Microsoft%20Office%20Excel%20Workshe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uma\University\Advanced%20Operating%20Systems\Project\docs\New%20Microsoft%20Office%20Excel%20Workshee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University\Advanced%20Operating%20Systems\Project\docs\Copy%20of%20New%20Microsoft%20Office%20Excel%20Workshee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University\Advanced%20Operating%20Systems\Project\docs\Copy%20of%20New%20Microsoft%20Office%20Excel%20Workshee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uma\University\Advanced%20Operating%20Systems\Project\docs\New%20Microsoft%20Office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LETOR!$A$2</c:f>
              <c:strCache>
                <c:ptCount val="1"/>
                <c:pt idx="0">
                  <c:v>TF-IDF</c:v>
                </c:pt>
              </c:strCache>
            </c:strRef>
          </c:tx>
          <c:val>
            <c:numRef>
              <c:f>LETOR!$B$2:$P$2</c:f>
              <c:numCache>
                <c:formatCode>General</c:formatCode>
                <c:ptCount val="15"/>
                <c:pt idx="0">
                  <c:v>2.0000000000000025E-2</c:v>
                </c:pt>
                <c:pt idx="1">
                  <c:v>3.0000000000000027E-2</c:v>
                </c:pt>
                <c:pt idx="2">
                  <c:v>3.3333333333333298E-2</c:v>
                </c:pt>
                <c:pt idx="3">
                  <c:v>3.5000000000000045E-2</c:v>
                </c:pt>
                <c:pt idx="4">
                  <c:v>2.8000000000000011E-2</c:v>
                </c:pt>
                <c:pt idx="5">
                  <c:v>3.6666666666666736E-2</c:v>
                </c:pt>
                <c:pt idx="6">
                  <c:v>3.7142857142857137E-2</c:v>
                </c:pt>
                <c:pt idx="7">
                  <c:v>3.2500000000000036E-2</c:v>
                </c:pt>
                <c:pt idx="8">
                  <c:v>3.1111111111111159E-2</c:v>
                </c:pt>
                <c:pt idx="9">
                  <c:v>3.0000000000000027E-2</c:v>
                </c:pt>
                <c:pt idx="10">
                  <c:v>2.7272727272727365E-2</c:v>
                </c:pt>
                <c:pt idx="11">
                  <c:v>2.6666666666666738E-2</c:v>
                </c:pt>
                <c:pt idx="12">
                  <c:v>2.4615384615384612E-2</c:v>
                </c:pt>
                <c:pt idx="13">
                  <c:v>2.4285714285714358E-2</c:v>
                </c:pt>
                <c:pt idx="14">
                  <c:v>2.5333333333333329E-2</c:v>
                </c:pt>
              </c:numCache>
            </c:numRef>
          </c:val>
        </c:ser>
        <c:ser>
          <c:idx val="1"/>
          <c:order val="1"/>
          <c:tx>
            <c:strRef>
              <c:f>LETOR!$A$3</c:f>
              <c:strCache>
                <c:ptCount val="1"/>
                <c:pt idx="0">
                  <c:v>BM25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val>
            <c:numRef>
              <c:f>LETOR!$B$3:$P$3</c:f>
              <c:numCache>
                <c:formatCode>General</c:formatCode>
                <c:ptCount val="15"/>
                <c:pt idx="0">
                  <c:v>0.1</c:v>
                </c:pt>
                <c:pt idx="1">
                  <c:v>0.12000000000000002</c:v>
                </c:pt>
                <c:pt idx="2">
                  <c:v>0.1</c:v>
                </c:pt>
                <c:pt idx="3">
                  <c:v>0.12000000000000002</c:v>
                </c:pt>
                <c:pt idx="4">
                  <c:v>0.10800000000000008</c:v>
                </c:pt>
                <c:pt idx="5">
                  <c:v>0.10666666666666713</c:v>
                </c:pt>
                <c:pt idx="6">
                  <c:v>0.10285714285714298</c:v>
                </c:pt>
                <c:pt idx="7">
                  <c:v>9.5000000000000112E-2</c:v>
                </c:pt>
                <c:pt idx="8">
                  <c:v>9.1111111111111059E-2</c:v>
                </c:pt>
                <c:pt idx="9">
                  <c:v>9.2000000000000026E-2</c:v>
                </c:pt>
                <c:pt idx="10">
                  <c:v>8.7272727272727182E-2</c:v>
                </c:pt>
                <c:pt idx="11">
                  <c:v>8.5000000000000048E-2</c:v>
                </c:pt>
                <c:pt idx="12">
                  <c:v>8.0000000000000099E-2</c:v>
                </c:pt>
                <c:pt idx="13">
                  <c:v>7.7142857142857194E-2</c:v>
                </c:pt>
                <c:pt idx="14">
                  <c:v>7.7333333333333573E-2</c:v>
                </c:pt>
              </c:numCache>
            </c:numRef>
          </c:val>
        </c:ser>
        <c:ser>
          <c:idx val="2"/>
          <c:order val="2"/>
          <c:tx>
            <c:strRef>
              <c:f>LETOR!$A$4</c:f>
              <c:strCache>
                <c:ptCount val="1"/>
                <c:pt idx="0">
                  <c:v>HITS</c:v>
                </c:pt>
              </c:strCache>
            </c:strRef>
          </c:tx>
          <c:val>
            <c:numRef>
              <c:f>LETOR!$B$4:$P$4</c:f>
              <c:numCache>
                <c:formatCode>General</c:formatCode>
                <c:ptCount val="15"/>
                <c:pt idx="0">
                  <c:v>8.0000000000000099E-2</c:v>
                </c:pt>
                <c:pt idx="1">
                  <c:v>8.0000000000000099E-2</c:v>
                </c:pt>
                <c:pt idx="2">
                  <c:v>8.0000000000000099E-2</c:v>
                </c:pt>
                <c:pt idx="3">
                  <c:v>9.0000000000000066E-2</c:v>
                </c:pt>
                <c:pt idx="4">
                  <c:v>8.800000000000012E-2</c:v>
                </c:pt>
                <c:pt idx="5">
                  <c:v>9.6666666666666859E-2</c:v>
                </c:pt>
                <c:pt idx="6">
                  <c:v>9.1428571428571401E-2</c:v>
                </c:pt>
                <c:pt idx="7">
                  <c:v>8.5000000000000048E-2</c:v>
                </c:pt>
                <c:pt idx="8">
                  <c:v>8.0000000000000099E-2</c:v>
                </c:pt>
                <c:pt idx="9">
                  <c:v>8.0000000000000099E-2</c:v>
                </c:pt>
                <c:pt idx="10">
                  <c:v>7.4545454545454498E-2</c:v>
                </c:pt>
                <c:pt idx="11">
                  <c:v>7.0000000000000034E-2</c:v>
                </c:pt>
                <c:pt idx="12">
                  <c:v>6.923076923076929E-2</c:v>
                </c:pt>
                <c:pt idx="13">
                  <c:v>6.7142857142857199E-2</c:v>
                </c:pt>
                <c:pt idx="14">
                  <c:v>6.9333333333333566E-2</c:v>
                </c:pt>
              </c:numCache>
            </c:numRef>
          </c:val>
        </c:ser>
        <c:ser>
          <c:idx val="3"/>
          <c:order val="3"/>
          <c:tx>
            <c:strRef>
              <c:f>LETOR!$A$5</c:f>
              <c:strCache>
                <c:ptCount val="1"/>
                <c:pt idx="0">
                  <c:v>PageRank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ln>
                <a:solidFill>
                  <a:srgbClr val="00B050"/>
                </a:solidFill>
              </a:ln>
            </c:spPr>
          </c:marker>
          <c:val>
            <c:numRef>
              <c:f>LETOR!$B$5:$P$5</c:f>
              <c:numCache>
                <c:formatCode>General</c:formatCode>
                <c:ptCount val="15"/>
                <c:pt idx="0">
                  <c:v>0.1</c:v>
                </c:pt>
                <c:pt idx="1">
                  <c:v>0.11000000000000007</c:v>
                </c:pt>
                <c:pt idx="2">
                  <c:v>8.6666666666666892E-2</c:v>
                </c:pt>
                <c:pt idx="3">
                  <c:v>7.500000000000008E-2</c:v>
                </c:pt>
                <c:pt idx="4">
                  <c:v>6.8000000000000033E-2</c:v>
                </c:pt>
                <c:pt idx="5">
                  <c:v>6.6666666666666693E-2</c:v>
                </c:pt>
                <c:pt idx="6">
                  <c:v>5.7142857142857099E-2</c:v>
                </c:pt>
                <c:pt idx="7">
                  <c:v>5.7500000000000058E-2</c:v>
                </c:pt>
                <c:pt idx="8">
                  <c:v>5.3333333333333427E-2</c:v>
                </c:pt>
                <c:pt idx="9">
                  <c:v>5.4000000000000062E-2</c:v>
                </c:pt>
                <c:pt idx="10">
                  <c:v>5.0909090909090945E-2</c:v>
                </c:pt>
                <c:pt idx="11">
                  <c:v>5.1666666666666722E-2</c:v>
                </c:pt>
                <c:pt idx="12">
                  <c:v>4.9230769230769224E-2</c:v>
                </c:pt>
                <c:pt idx="13">
                  <c:v>4.8571428571428585E-2</c:v>
                </c:pt>
                <c:pt idx="14">
                  <c:v>4.5333333333333427E-2</c:v>
                </c:pt>
              </c:numCache>
            </c:numRef>
          </c:val>
        </c:ser>
        <c:ser>
          <c:idx val="4"/>
          <c:order val="4"/>
          <c:tx>
            <c:strRef>
              <c:f>LETOR!$A$6</c:f>
              <c:strCache>
                <c:ptCount val="1"/>
                <c:pt idx="0">
                  <c:v>Borda</c:v>
                </c:pt>
              </c:strCache>
            </c:strRef>
          </c:tx>
          <c:spPr>
            <a:ln>
              <a:solidFill>
                <a:srgbClr val="CC0066"/>
              </a:solidFill>
            </a:ln>
          </c:spPr>
          <c:marker>
            <c:spPr>
              <a:ln>
                <a:solidFill>
                  <a:srgbClr val="CC0066"/>
                </a:solidFill>
              </a:ln>
            </c:spPr>
          </c:marker>
          <c:val>
            <c:numRef>
              <c:f>LETOR!$B$6:$P$6</c:f>
              <c:numCache>
                <c:formatCode>General</c:formatCode>
                <c:ptCount val="15"/>
                <c:pt idx="0">
                  <c:v>0.1</c:v>
                </c:pt>
                <c:pt idx="1">
                  <c:v>8.0000000000000099E-2</c:v>
                </c:pt>
                <c:pt idx="2">
                  <c:v>7.3333333333333445E-2</c:v>
                </c:pt>
                <c:pt idx="3">
                  <c:v>7.500000000000008E-2</c:v>
                </c:pt>
                <c:pt idx="4">
                  <c:v>6.8000000000000033E-2</c:v>
                </c:pt>
                <c:pt idx="5">
                  <c:v>6.0000000000000067E-2</c:v>
                </c:pt>
                <c:pt idx="6">
                  <c:v>5.1428571428571414E-2</c:v>
                </c:pt>
                <c:pt idx="7">
                  <c:v>4.5000000000000033E-2</c:v>
                </c:pt>
                <c:pt idx="8">
                  <c:v>4.0000000000000049E-2</c:v>
                </c:pt>
                <c:pt idx="9">
                  <c:v>3.6000000000000032E-2</c:v>
                </c:pt>
                <c:pt idx="10">
                  <c:v>3.8181818181818254E-2</c:v>
                </c:pt>
                <c:pt idx="11">
                  <c:v>4.0000000000000049E-2</c:v>
                </c:pt>
                <c:pt idx="12">
                  <c:v>3.8461538461538498E-2</c:v>
                </c:pt>
                <c:pt idx="13">
                  <c:v>3.7142857142857137E-2</c:v>
                </c:pt>
                <c:pt idx="14">
                  <c:v>3.7333333333333357E-2</c:v>
                </c:pt>
              </c:numCache>
            </c:numRef>
          </c:val>
        </c:ser>
        <c:marker val="1"/>
        <c:axId val="70373760"/>
        <c:axId val="70375680"/>
      </c:lineChart>
      <c:catAx>
        <c:axId val="7037376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0375680"/>
        <c:crosses val="autoZero"/>
        <c:auto val="1"/>
        <c:lblAlgn val="ctr"/>
        <c:lblOffset val="100"/>
      </c:catAx>
      <c:valAx>
        <c:axId val="70375680"/>
        <c:scaling>
          <c:orientation val="minMax"/>
          <c:max val="0.3500000000000003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03737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0912500297838673E-2"/>
          <c:y val="0.94553952369001304"/>
          <c:w val="0.91265402567412879"/>
          <c:h val="4.0231230840937396E-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LETOR!$A$7</c:f>
              <c:strCache>
                <c:ptCount val="1"/>
                <c:pt idx="0">
                  <c:v>product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val>
            <c:numRef>
              <c:f>LETOR!$B$7:$Q$7</c:f>
              <c:numCache>
                <c:formatCode>General</c:formatCode>
                <c:ptCount val="16"/>
                <c:pt idx="0">
                  <c:v>0.30000000000000032</c:v>
                </c:pt>
                <c:pt idx="1">
                  <c:v>0.18000000000000016</c:v>
                </c:pt>
                <c:pt idx="2">
                  <c:v>0.12666666666666687</c:v>
                </c:pt>
                <c:pt idx="3">
                  <c:v>0.12000000000000002</c:v>
                </c:pt>
                <c:pt idx="4">
                  <c:v>0.10800000000000008</c:v>
                </c:pt>
                <c:pt idx="5">
                  <c:v>0.1</c:v>
                </c:pt>
                <c:pt idx="6">
                  <c:v>0.1</c:v>
                </c:pt>
                <c:pt idx="7">
                  <c:v>8.7500000000000008E-2</c:v>
                </c:pt>
                <c:pt idx="8">
                  <c:v>8.2222222222222224E-2</c:v>
                </c:pt>
                <c:pt idx="9">
                  <c:v>8.0000000000000043E-2</c:v>
                </c:pt>
                <c:pt idx="10">
                  <c:v>8.0000000000000043E-2</c:v>
                </c:pt>
                <c:pt idx="11">
                  <c:v>7.5000000000000011E-2</c:v>
                </c:pt>
                <c:pt idx="12">
                  <c:v>7.5384615384615439E-2</c:v>
                </c:pt>
                <c:pt idx="13">
                  <c:v>7.1428571428571494E-2</c:v>
                </c:pt>
                <c:pt idx="14">
                  <c:v>7.1999999999999995E-2</c:v>
                </c:pt>
                <c:pt idx="15">
                  <c:v>7.0000000000000021E-2</c:v>
                </c:pt>
              </c:numCache>
            </c:numRef>
          </c:val>
        </c:ser>
        <c:ser>
          <c:idx val="1"/>
          <c:order val="1"/>
          <c:tx>
            <c:strRef>
              <c:f>LETOR!$A$8</c:f>
              <c:strCache>
                <c:ptCount val="1"/>
                <c:pt idx="0">
                  <c:v>Normal_sum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val>
            <c:numRef>
              <c:f>LETOR!$B$8:$Q$8</c:f>
              <c:numCache>
                <c:formatCode>General</c:formatCode>
                <c:ptCount val="16"/>
                <c:pt idx="0">
                  <c:v>0.24000000000000016</c:v>
                </c:pt>
                <c:pt idx="1">
                  <c:v>0.18000000000000016</c:v>
                </c:pt>
                <c:pt idx="2">
                  <c:v>0.15333333333333327</c:v>
                </c:pt>
                <c:pt idx="3">
                  <c:v>0.13500000000000001</c:v>
                </c:pt>
                <c:pt idx="4">
                  <c:v>0.12000000000000002</c:v>
                </c:pt>
                <c:pt idx="5">
                  <c:v>0.11</c:v>
                </c:pt>
                <c:pt idx="6">
                  <c:v>0.1</c:v>
                </c:pt>
                <c:pt idx="7">
                  <c:v>9.0000000000000024E-2</c:v>
                </c:pt>
                <c:pt idx="8">
                  <c:v>8.4444444444444502E-2</c:v>
                </c:pt>
                <c:pt idx="9">
                  <c:v>7.8000000000000014E-2</c:v>
                </c:pt>
                <c:pt idx="10">
                  <c:v>7.0909090909090894E-2</c:v>
                </c:pt>
                <c:pt idx="11">
                  <c:v>6.5000000000000002E-2</c:v>
                </c:pt>
                <c:pt idx="12">
                  <c:v>6.4615384615384602E-2</c:v>
                </c:pt>
                <c:pt idx="13">
                  <c:v>6.2857142857142903E-2</c:v>
                </c:pt>
                <c:pt idx="14">
                  <c:v>6.0000000000000032E-2</c:v>
                </c:pt>
                <c:pt idx="15">
                  <c:v>6.5000000000000002E-2</c:v>
                </c:pt>
              </c:numCache>
            </c:numRef>
          </c:val>
        </c:ser>
        <c:ser>
          <c:idx val="2"/>
          <c:order val="2"/>
          <c:tx>
            <c:strRef>
              <c:f>LETOR!$A$9</c:f>
              <c:strCache>
                <c:ptCount val="1"/>
                <c:pt idx="0">
                  <c:v>Sum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val>
            <c:numRef>
              <c:f>LETOR!$B$9:$Q$9</c:f>
              <c:numCache>
                <c:formatCode>General</c:formatCode>
                <c:ptCount val="16"/>
                <c:pt idx="0">
                  <c:v>0.2</c:v>
                </c:pt>
                <c:pt idx="1">
                  <c:v>0.21000000000000016</c:v>
                </c:pt>
                <c:pt idx="2">
                  <c:v>0.18000000000000016</c:v>
                </c:pt>
                <c:pt idx="3">
                  <c:v>0.15500000000000017</c:v>
                </c:pt>
                <c:pt idx="4">
                  <c:v>0.14800000000000016</c:v>
                </c:pt>
                <c:pt idx="5">
                  <c:v>0.13666666666666688</c:v>
                </c:pt>
                <c:pt idx="6">
                  <c:v>0.12571428571428617</c:v>
                </c:pt>
                <c:pt idx="7">
                  <c:v>0.12250000000000008</c:v>
                </c:pt>
                <c:pt idx="8">
                  <c:v>0.11777777777777799</c:v>
                </c:pt>
                <c:pt idx="9">
                  <c:v>0.11</c:v>
                </c:pt>
                <c:pt idx="10">
                  <c:v>0.11636363636363609</c:v>
                </c:pt>
                <c:pt idx="11">
                  <c:v>0.115</c:v>
                </c:pt>
                <c:pt idx="12">
                  <c:v>0.11230769230769191</c:v>
                </c:pt>
                <c:pt idx="13">
                  <c:v>0.11</c:v>
                </c:pt>
                <c:pt idx="14">
                  <c:v>0.10800000000000008</c:v>
                </c:pt>
                <c:pt idx="15">
                  <c:v>0.10249999999999998</c:v>
                </c:pt>
              </c:numCache>
            </c:numRef>
          </c:val>
        </c:ser>
        <c:ser>
          <c:idx val="3"/>
          <c:order val="3"/>
          <c:tx>
            <c:strRef>
              <c:f>LETOR!$A$10</c:f>
              <c:strCache>
                <c:ptCount val="1"/>
                <c:pt idx="0">
                  <c:v>Weighted_Sum</c:v>
                </c:pt>
              </c:strCache>
            </c:strRef>
          </c:tx>
          <c:val>
            <c:numRef>
              <c:f>LETOR!$B$10:$Q$10</c:f>
              <c:numCache>
                <c:formatCode>General</c:formatCode>
                <c:ptCount val="16"/>
                <c:pt idx="0">
                  <c:v>0.18000000000000016</c:v>
                </c:pt>
                <c:pt idx="1">
                  <c:v>0.17</c:v>
                </c:pt>
                <c:pt idx="2">
                  <c:v>0.17333333333333323</c:v>
                </c:pt>
                <c:pt idx="3">
                  <c:v>0.15500000000000017</c:v>
                </c:pt>
                <c:pt idx="4">
                  <c:v>0.14000000000000001</c:v>
                </c:pt>
                <c:pt idx="5">
                  <c:v>0.12666666666666687</c:v>
                </c:pt>
                <c:pt idx="6">
                  <c:v>0.12000000000000002</c:v>
                </c:pt>
                <c:pt idx="7">
                  <c:v>0.1125</c:v>
                </c:pt>
                <c:pt idx="8">
                  <c:v>0.11333333333333298</c:v>
                </c:pt>
                <c:pt idx="9">
                  <c:v>0.11</c:v>
                </c:pt>
                <c:pt idx="10">
                  <c:v>0.11090909090909092</c:v>
                </c:pt>
                <c:pt idx="11">
                  <c:v>0.10666666666666713</c:v>
                </c:pt>
                <c:pt idx="12">
                  <c:v>0.10307692307692314</c:v>
                </c:pt>
                <c:pt idx="13">
                  <c:v>0.1</c:v>
                </c:pt>
                <c:pt idx="14">
                  <c:v>9.73333333333333E-2</c:v>
                </c:pt>
                <c:pt idx="15">
                  <c:v>9.3750000000000153E-2</c:v>
                </c:pt>
              </c:numCache>
            </c:numRef>
          </c:val>
        </c:ser>
        <c:ser>
          <c:idx val="5"/>
          <c:order val="4"/>
          <c:tx>
            <c:strRef>
              <c:f>LETOR!$A$12</c:f>
              <c:strCache>
                <c:ptCount val="1"/>
                <c:pt idx="0">
                  <c:v>SVM_Linear</c:v>
                </c:pt>
              </c:strCache>
            </c:strRef>
          </c:tx>
          <c:spPr>
            <a:ln>
              <a:solidFill>
                <a:srgbClr val="CC0066"/>
              </a:solidFill>
            </a:ln>
          </c:spPr>
          <c:marker>
            <c:spPr>
              <a:solidFill>
                <a:srgbClr val="CC0066"/>
              </a:solidFill>
              <a:ln>
                <a:solidFill>
                  <a:srgbClr val="CC0066"/>
                </a:solidFill>
              </a:ln>
            </c:spPr>
          </c:marker>
          <c:val>
            <c:numRef>
              <c:f>LETOR!$B$12:$Q$12</c:f>
              <c:numCache>
                <c:formatCode>General</c:formatCode>
                <c:ptCount val="16"/>
                <c:pt idx="0">
                  <c:v>0.18000000000000016</c:v>
                </c:pt>
                <c:pt idx="1">
                  <c:v>0.15000000000000016</c:v>
                </c:pt>
                <c:pt idx="2">
                  <c:v>0.14000000000000001</c:v>
                </c:pt>
                <c:pt idx="3">
                  <c:v>0.14000000000000001</c:v>
                </c:pt>
                <c:pt idx="4">
                  <c:v>0.12400000000000008</c:v>
                </c:pt>
                <c:pt idx="5">
                  <c:v>0.11666666666666708</c:v>
                </c:pt>
                <c:pt idx="6">
                  <c:v>0.10285714285714298</c:v>
                </c:pt>
                <c:pt idx="7">
                  <c:v>9.5000000000000043E-2</c:v>
                </c:pt>
                <c:pt idx="8">
                  <c:v>9.7777777777777783E-2</c:v>
                </c:pt>
                <c:pt idx="9">
                  <c:v>9.2000000000000026E-2</c:v>
                </c:pt>
                <c:pt idx="10">
                  <c:v>8.9090909090909248E-2</c:v>
                </c:pt>
                <c:pt idx="11">
                  <c:v>9.1666666666666854E-2</c:v>
                </c:pt>
                <c:pt idx="12">
                  <c:v>9.0769230769230796E-2</c:v>
                </c:pt>
                <c:pt idx="13">
                  <c:v>9.0000000000000024E-2</c:v>
                </c:pt>
                <c:pt idx="14">
                  <c:v>8.6666666666666864E-2</c:v>
                </c:pt>
                <c:pt idx="15">
                  <c:v>8.7500000000000008E-2</c:v>
                </c:pt>
              </c:numCache>
            </c:numRef>
          </c:val>
        </c:ser>
        <c:ser>
          <c:idx val="6"/>
          <c:order val="5"/>
          <c:tx>
            <c:strRef>
              <c:f>LETOR!$A$13</c:f>
              <c:strCache>
                <c:ptCount val="1"/>
                <c:pt idx="0">
                  <c:v>SVM_RBF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pPr>
              <a:ln>
                <a:solidFill>
                  <a:schemeClr val="accent1">
                    <a:lumMod val="50000"/>
                  </a:schemeClr>
                </a:solidFill>
              </a:ln>
            </c:spPr>
          </c:marker>
          <c:val>
            <c:numRef>
              <c:f>LETOR!$B$13:$Q$13</c:f>
              <c:numCache>
                <c:formatCode>General</c:formatCode>
                <c:ptCount val="16"/>
                <c:pt idx="0">
                  <c:v>0.28000000000000008</c:v>
                </c:pt>
                <c:pt idx="1">
                  <c:v>0.26</c:v>
                </c:pt>
                <c:pt idx="2">
                  <c:v>0.23333333333333317</c:v>
                </c:pt>
                <c:pt idx="3">
                  <c:v>0.20500000000000004</c:v>
                </c:pt>
                <c:pt idx="4">
                  <c:v>0.18800000000000017</c:v>
                </c:pt>
                <c:pt idx="5">
                  <c:v>0.17333333333333323</c:v>
                </c:pt>
                <c:pt idx="6">
                  <c:v>0.16571428571428623</c:v>
                </c:pt>
                <c:pt idx="7">
                  <c:v>0.16</c:v>
                </c:pt>
                <c:pt idx="8">
                  <c:v>0.15111111111111117</c:v>
                </c:pt>
                <c:pt idx="9">
                  <c:v>0.14200000000000004</c:v>
                </c:pt>
                <c:pt idx="10">
                  <c:v>0.13454545454545433</c:v>
                </c:pt>
                <c:pt idx="11">
                  <c:v>0.12666666666666687</c:v>
                </c:pt>
                <c:pt idx="12">
                  <c:v>0.12307692307692317</c:v>
                </c:pt>
                <c:pt idx="13">
                  <c:v>0.11571428571428612</c:v>
                </c:pt>
                <c:pt idx="14">
                  <c:v>0.112</c:v>
                </c:pt>
                <c:pt idx="15">
                  <c:v>0.11</c:v>
                </c:pt>
              </c:numCache>
            </c:numRef>
          </c:val>
        </c:ser>
        <c:ser>
          <c:idx val="7"/>
          <c:order val="6"/>
          <c:tx>
            <c:strRef>
              <c:f>LETOR!$A$14</c:f>
              <c:strCache>
                <c:ptCount val="1"/>
                <c:pt idx="0">
                  <c:v>OWA</c:v>
                </c:pt>
              </c:strCache>
            </c:strRef>
          </c:tx>
          <c:val>
            <c:numRef>
              <c:f>LETOR!$B$14:$Q$14</c:f>
              <c:numCache>
                <c:formatCode>General</c:formatCode>
                <c:ptCount val="16"/>
                <c:pt idx="0">
                  <c:v>0.30000000000000032</c:v>
                </c:pt>
                <c:pt idx="1">
                  <c:v>0.25</c:v>
                </c:pt>
                <c:pt idx="2">
                  <c:v>0.206666666666667</c:v>
                </c:pt>
                <c:pt idx="3">
                  <c:v>0.19</c:v>
                </c:pt>
                <c:pt idx="4">
                  <c:v>0.16800000000000001</c:v>
                </c:pt>
                <c:pt idx="5">
                  <c:v>0.15000000000000016</c:v>
                </c:pt>
                <c:pt idx="6">
                  <c:v>0.154285714285714</c:v>
                </c:pt>
                <c:pt idx="7">
                  <c:v>0.15000000000000016</c:v>
                </c:pt>
                <c:pt idx="8">
                  <c:v>0.1444444444444444</c:v>
                </c:pt>
                <c:pt idx="9">
                  <c:v>0.13600000000000001</c:v>
                </c:pt>
                <c:pt idx="10">
                  <c:v>0.13090909090909117</c:v>
                </c:pt>
                <c:pt idx="11">
                  <c:v>0.12166666666666713</c:v>
                </c:pt>
                <c:pt idx="12">
                  <c:v>0.1169230769230771</c:v>
                </c:pt>
                <c:pt idx="13">
                  <c:v>0.11571428571428612</c:v>
                </c:pt>
                <c:pt idx="14">
                  <c:v>0.11600000000000002</c:v>
                </c:pt>
                <c:pt idx="15">
                  <c:v>0.11375</c:v>
                </c:pt>
              </c:numCache>
            </c:numRef>
          </c:val>
        </c:ser>
        <c:ser>
          <c:idx val="8"/>
          <c:order val="7"/>
          <c:tx>
            <c:strRef>
              <c:f>LETOR!$A$15</c:f>
              <c:strCache>
                <c:ptCount val="1"/>
                <c:pt idx="0">
                  <c:v>SimClick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ln>
                <a:solidFill>
                  <a:srgbClr val="00B0F0"/>
                </a:solidFill>
              </a:ln>
            </c:spPr>
          </c:marker>
          <c:val>
            <c:numRef>
              <c:f>LETOR!$B$15:$Q$15</c:f>
              <c:numCache>
                <c:formatCode>General</c:formatCode>
                <c:ptCount val="16"/>
                <c:pt idx="0">
                  <c:v>0.3200000000000004</c:v>
                </c:pt>
                <c:pt idx="1">
                  <c:v>0.22</c:v>
                </c:pt>
                <c:pt idx="2">
                  <c:v>0.2</c:v>
                </c:pt>
                <c:pt idx="3">
                  <c:v>0.18000000000000016</c:v>
                </c:pt>
                <c:pt idx="4">
                  <c:v>0.16400000000000001</c:v>
                </c:pt>
                <c:pt idx="5">
                  <c:v>0.15333333333333327</c:v>
                </c:pt>
                <c:pt idx="6">
                  <c:v>0.13714285714285701</c:v>
                </c:pt>
                <c:pt idx="7">
                  <c:v>0.125</c:v>
                </c:pt>
                <c:pt idx="8">
                  <c:v>0.11555555555555599</c:v>
                </c:pt>
                <c:pt idx="9">
                  <c:v>0.11600000000000002</c:v>
                </c:pt>
                <c:pt idx="10">
                  <c:v>0.11090909090909092</c:v>
                </c:pt>
                <c:pt idx="11">
                  <c:v>0.11666666666666708</c:v>
                </c:pt>
                <c:pt idx="12">
                  <c:v>0.121538461538462</c:v>
                </c:pt>
                <c:pt idx="13">
                  <c:v>0.12000000000000002</c:v>
                </c:pt>
                <c:pt idx="14">
                  <c:v>0.121333333333333</c:v>
                </c:pt>
                <c:pt idx="15">
                  <c:v>0.11625000000000002</c:v>
                </c:pt>
              </c:numCache>
            </c:numRef>
          </c:val>
        </c:ser>
        <c:marker val="1"/>
        <c:axId val="70417024"/>
        <c:axId val="70431488"/>
      </c:lineChart>
      <c:catAx>
        <c:axId val="7041702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0431488"/>
        <c:crosses val="autoZero"/>
        <c:auto val="1"/>
        <c:lblAlgn val="ctr"/>
        <c:lblOffset val="100"/>
      </c:catAx>
      <c:valAx>
        <c:axId val="704314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04170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4913931782580249E-2"/>
          <c:y val="0.88060121244543976"/>
          <c:w val="0.89581136445894227"/>
          <c:h val="0.10646576465903847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varyColors val="1"/>
        <c:ser>
          <c:idx val="0"/>
          <c:order val="0"/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00B0F0"/>
              </a:solidFill>
              <a:ln>
                <a:noFill/>
              </a:ln>
            </c:spPr>
          </c:dPt>
          <c:dPt>
            <c:idx val="3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4"/>
            <c:spPr>
              <a:solidFill>
                <a:srgbClr val="00B050"/>
              </a:solidFill>
              <a:ln>
                <a:noFill/>
              </a:ln>
            </c:spPr>
          </c:dPt>
          <c:dPt>
            <c:idx val="5"/>
            <c:spPr>
              <a:solidFill>
                <a:srgbClr val="0070C0"/>
              </a:solidFill>
            </c:spPr>
          </c:dPt>
          <c:dPt>
            <c:idx val="7"/>
            <c:spPr>
              <a:solidFill>
                <a:srgbClr val="C00000"/>
              </a:solidFill>
            </c:spPr>
          </c:dPt>
          <c:dPt>
            <c:idx val="8"/>
            <c:spPr>
              <a:solidFill>
                <a:srgbClr val="00CC66"/>
              </a:solidFill>
            </c:spPr>
          </c:dPt>
          <c:dPt>
            <c:idx val="10"/>
            <c:spPr>
              <a:solidFill>
                <a:srgbClr val="FFCCCC"/>
              </a:solidFill>
            </c:spPr>
          </c:dPt>
          <c:dPt>
            <c:idx val="12"/>
            <c:spPr>
              <a:solidFill>
                <a:srgbClr val="009999"/>
              </a:solidFill>
            </c:spPr>
          </c:dPt>
          <c:dPt>
            <c:idx val="13"/>
            <c:spPr>
              <a:solidFill>
                <a:schemeClr val="tx2">
                  <a:lumMod val="75000"/>
                </a:schemeClr>
              </a:solidFill>
            </c:spPr>
          </c:dPt>
          <c:cat>
            <c:strRef>
              <c:f>LETOR!$R$2:$R$15</c:f>
              <c:strCache>
                <c:ptCount val="14"/>
                <c:pt idx="0">
                  <c:v>TF-IDF</c:v>
                </c:pt>
                <c:pt idx="1">
                  <c:v>BM25</c:v>
                </c:pt>
                <c:pt idx="2">
                  <c:v>HITS</c:v>
                </c:pt>
                <c:pt idx="3">
                  <c:v>PageRank</c:v>
                </c:pt>
                <c:pt idx="4">
                  <c:v>Borda</c:v>
                </c:pt>
                <c:pt idx="5">
                  <c:v>product</c:v>
                </c:pt>
                <c:pt idx="6">
                  <c:v>Normal_sum</c:v>
                </c:pt>
                <c:pt idx="7">
                  <c:v>Sum</c:v>
                </c:pt>
                <c:pt idx="8">
                  <c:v>Weighted_Sum</c:v>
                </c:pt>
                <c:pt idx="9">
                  <c:v>Weighted_Normal_Sum</c:v>
                </c:pt>
                <c:pt idx="10">
                  <c:v>SVM_Linear</c:v>
                </c:pt>
                <c:pt idx="11">
                  <c:v>SVM_RBF</c:v>
                </c:pt>
                <c:pt idx="12">
                  <c:v>OWA</c:v>
                </c:pt>
                <c:pt idx="13">
                  <c:v>SimClick</c:v>
                </c:pt>
              </c:strCache>
            </c:strRef>
          </c:cat>
          <c:val>
            <c:numRef>
              <c:f>LETOR!$S$2:$S$15</c:f>
              <c:numCache>
                <c:formatCode>General</c:formatCode>
                <c:ptCount val="14"/>
                <c:pt idx="0">
                  <c:v>4.5444197009231337E-2</c:v>
                </c:pt>
                <c:pt idx="1">
                  <c:v>0.111759516573187</c:v>
                </c:pt>
                <c:pt idx="2">
                  <c:v>7.2905877631591412E-2</c:v>
                </c:pt>
                <c:pt idx="3">
                  <c:v>6.5800122287025808E-2</c:v>
                </c:pt>
                <c:pt idx="4">
                  <c:v>5.9990270407167513E-2</c:v>
                </c:pt>
                <c:pt idx="5">
                  <c:v>0.127397941273899</c:v>
                </c:pt>
                <c:pt idx="6">
                  <c:v>0.10959700679362602</c:v>
                </c:pt>
                <c:pt idx="7">
                  <c:v>0.171183652457948</c:v>
                </c:pt>
                <c:pt idx="8">
                  <c:v>0.16697487226976088</c:v>
                </c:pt>
                <c:pt idx="9">
                  <c:v>0.11351246645176501</c:v>
                </c:pt>
                <c:pt idx="10">
                  <c:v>0.14143035619562064</c:v>
                </c:pt>
                <c:pt idx="11">
                  <c:v>0.212840846914853</c:v>
                </c:pt>
                <c:pt idx="12">
                  <c:v>0.20694900000000052</c:v>
                </c:pt>
                <c:pt idx="13">
                  <c:v>0.19072</c:v>
                </c:pt>
              </c:numCache>
            </c:numRef>
          </c:val>
        </c:ser>
        <c:axId val="70722304"/>
        <c:axId val="70723840"/>
      </c:barChart>
      <c:catAx>
        <c:axId val="7072230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0">
                <a:latin typeface="Garamond" pitchFamily="18" charset="0"/>
              </a:defRPr>
            </a:pPr>
            <a:endParaRPr lang="en-US"/>
          </a:p>
        </c:txPr>
        <c:crossAx val="70723840"/>
        <c:crosses val="autoZero"/>
        <c:auto val="1"/>
        <c:lblAlgn val="ctr"/>
        <c:lblOffset val="100"/>
      </c:catAx>
      <c:valAx>
        <c:axId val="70723840"/>
        <c:scaling>
          <c:orientation val="minMax"/>
        </c:scaling>
        <c:axPos val="l"/>
        <c:majorGridlines/>
        <c:numFmt formatCode="General" sourceLinked="1"/>
        <c:tickLblPos val="nextTo"/>
        <c:crossAx val="70722304"/>
        <c:crosses val="autoZero"/>
        <c:crossBetween val="between"/>
      </c:valAx>
    </c:plotArea>
    <c:plotVisOnly val="1"/>
  </c:chart>
  <c:spPr>
    <a:noFill/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1084136370930391"/>
          <c:y val="3.1609195402298861E-2"/>
          <c:w val="0.85160843608120007"/>
          <c:h val="0.63980422529151082"/>
        </c:manualLayout>
      </c:layout>
      <c:lineChart>
        <c:grouping val="standard"/>
        <c:ser>
          <c:idx val="0"/>
          <c:order val="0"/>
          <c:tx>
            <c:strRef>
              <c:f>WEBIR!$A$2</c:f>
              <c:strCache>
                <c:ptCount val="1"/>
                <c:pt idx="0">
                  <c:v>TF-IDF</c:v>
                </c:pt>
              </c:strCache>
            </c:strRef>
          </c:tx>
          <c:val>
            <c:numRef>
              <c:f>WEBIR!$B$2:$Q$2</c:f>
              <c:numCache>
                <c:formatCode>General</c:formatCode>
                <c:ptCount val="16"/>
                <c:pt idx="0">
                  <c:v>0.3200000000000004</c:v>
                </c:pt>
                <c:pt idx="1">
                  <c:v>0.38000000000000039</c:v>
                </c:pt>
                <c:pt idx="2">
                  <c:v>0.37333333333333302</c:v>
                </c:pt>
                <c:pt idx="3">
                  <c:v>0.38000000000000039</c:v>
                </c:pt>
                <c:pt idx="4">
                  <c:v>0.36800000000000038</c:v>
                </c:pt>
                <c:pt idx="5">
                  <c:v>0.3466666666666674</c:v>
                </c:pt>
                <c:pt idx="6">
                  <c:v>0.32857142857142901</c:v>
                </c:pt>
                <c:pt idx="7">
                  <c:v>0.31250000000000033</c:v>
                </c:pt>
                <c:pt idx="8">
                  <c:v>0.31111111111111101</c:v>
                </c:pt>
                <c:pt idx="9">
                  <c:v>0.30800000000000033</c:v>
                </c:pt>
                <c:pt idx="10">
                  <c:v>0.30545454545454548</c:v>
                </c:pt>
                <c:pt idx="11">
                  <c:v>0.30166666666666753</c:v>
                </c:pt>
                <c:pt idx="12">
                  <c:v>0.29538461538461613</c:v>
                </c:pt>
                <c:pt idx="13">
                  <c:v>0.29428571428571398</c:v>
                </c:pt>
                <c:pt idx="14">
                  <c:v>0.29733333333333301</c:v>
                </c:pt>
                <c:pt idx="15">
                  <c:v>0.29500000000000032</c:v>
                </c:pt>
              </c:numCache>
            </c:numRef>
          </c:val>
        </c:ser>
        <c:ser>
          <c:idx val="1"/>
          <c:order val="1"/>
          <c:tx>
            <c:strRef>
              <c:f>WEBIR!$A$3</c:f>
              <c:strCache>
                <c:ptCount val="1"/>
                <c:pt idx="0">
                  <c:v>BM25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val>
            <c:numRef>
              <c:f>WEBIR!$B$3:$Q$3</c:f>
              <c:numCache>
                <c:formatCode>General</c:formatCode>
                <c:ptCount val="16"/>
                <c:pt idx="0">
                  <c:v>0.74000000000000066</c:v>
                </c:pt>
                <c:pt idx="1">
                  <c:v>0.79</c:v>
                </c:pt>
                <c:pt idx="2">
                  <c:v>0.74000000000000066</c:v>
                </c:pt>
                <c:pt idx="3">
                  <c:v>0.73500000000000065</c:v>
                </c:pt>
                <c:pt idx="4">
                  <c:v>0.73600000000000065</c:v>
                </c:pt>
                <c:pt idx="5">
                  <c:v>0.73000000000000065</c:v>
                </c:pt>
                <c:pt idx="6">
                  <c:v>0.73142857142857221</c:v>
                </c:pt>
                <c:pt idx="7">
                  <c:v>0.72000000000000064</c:v>
                </c:pt>
                <c:pt idx="8">
                  <c:v>0.70888888888888979</c:v>
                </c:pt>
                <c:pt idx="9">
                  <c:v>0.70800000000000063</c:v>
                </c:pt>
                <c:pt idx="10">
                  <c:v>0.68727272727272659</c:v>
                </c:pt>
                <c:pt idx="11">
                  <c:v>0.67333333333333378</c:v>
                </c:pt>
                <c:pt idx="12">
                  <c:v>0.66769230769230892</c:v>
                </c:pt>
                <c:pt idx="13">
                  <c:v>0.67000000000000093</c:v>
                </c:pt>
                <c:pt idx="14">
                  <c:v>0.66133333333333366</c:v>
                </c:pt>
                <c:pt idx="15">
                  <c:v>0.66125000000000078</c:v>
                </c:pt>
              </c:numCache>
            </c:numRef>
          </c:val>
        </c:ser>
        <c:ser>
          <c:idx val="2"/>
          <c:order val="2"/>
          <c:tx>
            <c:strRef>
              <c:f>WEBIR!$A$4</c:f>
              <c:strCache>
                <c:ptCount val="1"/>
                <c:pt idx="0">
                  <c:v>HITS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ln>
                <a:solidFill>
                  <a:srgbClr val="00B050"/>
                </a:solidFill>
              </a:ln>
            </c:spPr>
          </c:marker>
          <c:val>
            <c:numRef>
              <c:f>WEBIR!$B$4:$Q$4</c:f>
              <c:numCache>
                <c:formatCode>General</c:formatCode>
                <c:ptCount val="16"/>
                <c:pt idx="0">
                  <c:v>0.42000000000000032</c:v>
                </c:pt>
                <c:pt idx="1">
                  <c:v>0.46</c:v>
                </c:pt>
                <c:pt idx="2">
                  <c:v>0.46</c:v>
                </c:pt>
                <c:pt idx="3">
                  <c:v>0.47500000000000031</c:v>
                </c:pt>
                <c:pt idx="4">
                  <c:v>0.49200000000000038</c:v>
                </c:pt>
                <c:pt idx="5">
                  <c:v>0.483333333333333</c:v>
                </c:pt>
                <c:pt idx="6">
                  <c:v>0.48285714285714298</c:v>
                </c:pt>
                <c:pt idx="7">
                  <c:v>0.48750000000000032</c:v>
                </c:pt>
                <c:pt idx="8">
                  <c:v>0.48666666666666747</c:v>
                </c:pt>
                <c:pt idx="9">
                  <c:v>0.48400000000000032</c:v>
                </c:pt>
                <c:pt idx="10">
                  <c:v>0.47636363636363632</c:v>
                </c:pt>
                <c:pt idx="11">
                  <c:v>0.46833333333333299</c:v>
                </c:pt>
                <c:pt idx="12">
                  <c:v>0.46</c:v>
                </c:pt>
                <c:pt idx="13">
                  <c:v>0.45571428571428646</c:v>
                </c:pt>
                <c:pt idx="14">
                  <c:v>0.45333333333333276</c:v>
                </c:pt>
                <c:pt idx="15">
                  <c:v>0.44624999999999998</c:v>
                </c:pt>
              </c:numCache>
            </c:numRef>
          </c:val>
        </c:ser>
        <c:ser>
          <c:idx val="3"/>
          <c:order val="3"/>
          <c:tx>
            <c:strRef>
              <c:f>WEBIR!$A$5</c:f>
              <c:strCache>
                <c:ptCount val="1"/>
                <c:pt idx="0">
                  <c:v>PageRank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pPr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val>
            <c:numRef>
              <c:f>WEBIR!$B$5:$Q$5</c:f>
              <c:numCache>
                <c:formatCode>General</c:formatCode>
                <c:ptCount val="16"/>
                <c:pt idx="0">
                  <c:v>0.12000000000000002</c:v>
                </c:pt>
                <c:pt idx="1">
                  <c:v>0.12000000000000002</c:v>
                </c:pt>
                <c:pt idx="2">
                  <c:v>0.11333333333333298</c:v>
                </c:pt>
                <c:pt idx="3">
                  <c:v>0.115</c:v>
                </c:pt>
                <c:pt idx="4">
                  <c:v>0.112</c:v>
                </c:pt>
                <c:pt idx="5">
                  <c:v>0.10666666666666713</c:v>
                </c:pt>
                <c:pt idx="6">
                  <c:v>0.10285714285714298</c:v>
                </c:pt>
                <c:pt idx="7">
                  <c:v>0.1</c:v>
                </c:pt>
                <c:pt idx="8">
                  <c:v>0.11111111111111099</c:v>
                </c:pt>
                <c:pt idx="9">
                  <c:v>0.112</c:v>
                </c:pt>
                <c:pt idx="10">
                  <c:v>0.11636363636363609</c:v>
                </c:pt>
                <c:pt idx="11">
                  <c:v>0.11666666666666708</c:v>
                </c:pt>
                <c:pt idx="12">
                  <c:v>0.11076923076923113</c:v>
                </c:pt>
                <c:pt idx="13">
                  <c:v>0.107142857142857</c:v>
                </c:pt>
                <c:pt idx="14">
                  <c:v>0.10400000000000002</c:v>
                </c:pt>
                <c:pt idx="15">
                  <c:v>0.10125000000000002</c:v>
                </c:pt>
              </c:numCache>
            </c:numRef>
          </c:val>
        </c:ser>
        <c:ser>
          <c:idx val="4"/>
          <c:order val="4"/>
          <c:tx>
            <c:strRef>
              <c:f>WEBIR!$A$6</c:f>
              <c:strCache>
                <c:ptCount val="1"/>
                <c:pt idx="0">
                  <c:v>Borda</c:v>
                </c:pt>
              </c:strCache>
            </c:strRef>
          </c:tx>
          <c:spPr>
            <a:ln>
              <a:solidFill>
                <a:srgbClr val="CC0066"/>
              </a:solidFill>
            </a:ln>
          </c:spPr>
          <c:marker>
            <c:spPr>
              <a:ln>
                <a:solidFill>
                  <a:srgbClr val="CC0066"/>
                </a:solidFill>
              </a:ln>
            </c:spPr>
          </c:marker>
          <c:val>
            <c:numRef>
              <c:f>WEBIR!$B$6:$Q$6</c:f>
              <c:numCache>
                <c:formatCode>General</c:formatCode>
                <c:ptCount val="16"/>
                <c:pt idx="0">
                  <c:v>0.72000000000000064</c:v>
                </c:pt>
                <c:pt idx="1">
                  <c:v>0.73000000000000065</c:v>
                </c:pt>
                <c:pt idx="2">
                  <c:v>0.71333333333333304</c:v>
                </c:pt>
                <c:pt idx="3">
                  <c:v>0.71500000000000064</c:v>
                </c:pt>
                <c:pt idx="4">
                  <c:v>0.70400000000000063</c:v>
                </c:pt>
                <c:pt idx="5">
                  <c:v>0.70333333333333303</c:v>
                </c:pt>
                <c:pt idx="6">
                  <c:v>0.70000000000000062</c:v>
                </c:pt>
                <c:pt idx="7">
                  <c:v>0.6925</c:v>
                </c:pt>
                <c:pt idx="8">
                  <c:v>0.67777777777777892</c:v>
                </c:pt>
                <c:pt idx="9">
                  <c:v>0.67800000000000094</c:v>
                </c:pt>
                <c:pt idx="10">
                  <c:v>0.67454545454545534</c:v>
                </c:pt>
                <c:pt idx="11">
                  <c:v>0.66666666666666763</c:v>
                </c:pt>
                <c:pt idx="12">
                  <c:v>0.66307692307692301</c:v>
                </c:pt>
                <c:pt idx="13">
                  <c:v>0.6485714285714298</c:v>
                </c:pt>
                <c:pt idx="14">
                  <c:v>0.64533333333333465</c:v>
                </c:pt>
                <c:pt idx="15">
                  <c:v>0.63875000000000093</c:v>
                </c:pt>
              </c:numCache>
            </c:numRef>
          </c:val>
        </c:ser>
        <c:marker val="1"/>
        <c:axId val="70775168"/>
        <c:axId val="70777088"/>
      </c:lineChart>
      <c:catAx>
        <c:axId val="7077516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0777088"/>
        <c:crosses val="autoZero"/>
        <c:auto val="1"/>
        <c:lblAlgn val="ctr"/>
        <c:lblOffset val="100"/>
      </c:catAx>
      <c:valAx>
        <c:axId val="70777088"/>
        <c:scaling>
          <c:orientation val="minMax"/>
          <c:max val="0.9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07751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96476617892982E-2"/>
          <c:y val="0.77007465255367713"/>
          <c:w val="0.85960627498100362"/>
          <c:h val="0.20913020093799756"/>
        </c:manualLayout>
      </c:layout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0823333333333335"/>
          <c:y val="8.4249090728973547E-2"/>
          <c:w val="0.85510000000000008"/>
          <c:h val="0.61583311987182521"/>
        </c:manualLayout>
      </c:layout>
      <c:lineChart>
        <c:grouping val="standard"/>
        <c:ser>
          <c:idx val="5"/>
          <c:order val="0"/>
          <c:tx>
            <c:strRef>
              <c:f>WEBIR!$A$7</c:f>
              <c:strCache>
                <c:ptCount val="1"/>
                <c:pt idx="0">
                  <c:v>product</c:v>
                </c:pt>
              </c:strCache>
            </c:strRef>
          </c:tx>
          <c:val>
            <c:numRef>
              <c:f>WEBIR!$B$7:$Q$7</c:f>
              <c:numCache>
                <c:formatCode>General</c:formatCode>
                <c:ptCount val="16"/>
                <c:pt idx="0">
                  <c:v>0.48000000000000032</c:v>
                </c:pt>
                <c:pt idx="1">
                  <c:v>0.52</c:v>
                </c:pt>
                <c:pt idx="2">
                  <c:v>0.53333333333333299</c:v>
                </c:pt>
                <c:pt idx="3">
                  <c:v>0.54</c:v>
                </c:pt>
                <c:pt idx="4">
                  <c:v>0.54800000000000004</c:v>
                </c:pt>
                <c:pt idx="5">
                  <c:v>0.54</c:v>
                </c:pt>
                <c:pt idx="6">
                  <c:v>0.55142857142857193</c:v>
                </c:pt>
                <c:pt idx="7">
                  <c:v>0.56000000000000005</c:v>
                </c:pt>
                <c:pt idx="8">
                  <c:v>0.56000000000000005</c:v>
                </c:pt>
                <c:pt idx="9">
                  <c:v>0.56200000000000061</c:v>
                </c:pt>
                <c:pt idx="10">
                  <c:v>0.55454545454545578</c:v>
                </c:pt>
                <c:pt idx="11">
                  <c:v>0.55833333333333302</c:v>
                </c:pt>
                <c:pt idx="12">
                  <c:v>0.55846153846153801</c:v>
                </c:pt>
                <c:pt idx="13">
                  <c:v>0.5628571428571425</c:v>
                </c:pt>
                <c:pt idx="14">
                  <c:v>0.56533333333333302</c:v>
                </c:pt>
                <c:pt idx="15">
                  <c:v>0.56375000000000064</c:v>
                </c:pt>
              </c:numCache>
            </c:numRef>
          </c:val>
        </c:ser>
        <c:ser>
          <c:idx val="6"/>
          <c:order val="1"/>
          <c:tx>
            <c:strRef>
              <c:f>WEBIR!$A$8</c:f>
              <c:strCache>
                <c:ptCount val="1"/>
                <c:pt idx="0">
                  <c:v>Normal_sum</c:v>
                </c:pt>
              </c:strCache>
            </c:strRef>
          </c:tx>
          <c:val>
            <c:numRef>
              <c:f>WEBIR!$B$8:$Q$8</c:f>
              <c:numCache>
                <c:formatCode>General</c:formatCode>
                <c:ptCount val="16"/>
                <c:pt idx="0">
                  <c:v>0.34</c:v>
                </c:pt>
                <c:pt idx="1">
                  <c:v>0.37000000000000033</c:v>
                </c:pt>
                <c:pt idx="2">
                  <c:v>0.38666666666666755</c:v>
                </c:pt>
                <c:pt idx="3">
                  <c:v>0.4</c:v>
                </c:pt>
                <c:pt idx="4">
                  <c:v>0.42000000000000032</c:v>
                </c:pt>
                <c:pt idx="5">
                  <c:v>0.43333333333333302</c:v>
                </c:pt>
                <c:pt idx="6">
                  <c:v>0.4457142857142864</c:v>
                </c:pt>
                <c:pt idx="7">
                  <c:v>0.45250000000000001</c:v>
                </c:pt>
                <c:pt idx="8">
                  <c:v>0.46222222222222198</c:v>
                </c:pt>
                <c:pt idx="9">
                  <c:v>0.46800000000000008</c:v>
                </c:pt>
                <c:pt idx="10">
                  <c:v>0.4654545454545454</c:v>
                </c:pt>
                <c:pt idx="11">
                  <c:v>0.46833333333333299</c:v>
                </c:pt>
                <c:pt idx="12">
                  <c:v>0.46</c:v>
                </c:pt>
                <c:pt idx="13">
                  <c:v>0.45428571428571402</c:v>
                </c:pt>
                <c:pt idx="14">
                  <c:v>0.45333333333333276</c:v>
                </c:pt>
                <c:pt idx="15">
                  <c:v>0.45875000000000005</c:v>
                </c:pt>
              </c:numCache>
            </c:numRef>
          </c:val>
        </c:ser>
        <c:ser>
          <c:idx val="7"/>
          <c:order val="2"/>
          <c:tx>
            <c:strRef>
              <c:f>WEBIR!$A$9</c:f>
              <c:strCache>
                <c:ptCount val="1"/>
                <c:pt idx="0">
                  <c:v>Sum</c:v>
                </c:pt>
              </c:strCache>
            </c:strRef>
          </c:tx>
          <c:val>
            <c:numRef>
              <c:f>WEBIR!$B$9:$Q$9</c:f>
              <c:numCache>
                <c:formatCode>General</c:formatCode>
                <c:ptCount val="16"/>
                <c:pt idx="0">
                  <c:v>0.72000000000000064</c:v>
                </c:pt>
                <c:pt idx="1">
                  <c:v>0.74000000000000066</c:v>
                </c:pt>
                <c:pt idx="2">
                  <c:v>0.74000000000000066</c:v>
                </c:pt>
                <c:pt idx="3">
                  <c:v>0.73500000000000065</c:v>
                </c:pt>
                <c:pt idx="4">
                  <c:v>0.72800000000000065</c:v>
                </c:pt>
                <c:pt idx="5">
                  <c:v>0.706666666666666</c:v>
                </c:pt>
                <c:pt idx="6">
                  <c:v>0.71714285714285764</c:v>
                </c:pt>
                <c:pt idx="7">
                  <c:v>0.70250000000000001</c:v>
                </c:pt>
                <c:pt idx="8">
                  <c:v>0.69555555555555604</c:v>
                </c:pt>
                <c:pt idx="9">
                  <c:v>0.69000000000000061</c:v>
                </c:pt>
                <c:pt idx="10">
                  <c:v>0.68181818181818199</c:v>
                </c:pt>
                <c:pt idx="11">
                  <c:v>0.67500000000000093</c:v>
                </c:pt>
                <c:pt idx="12">
                  <c:v>0.67846153846153978</c:v>
                </c:pt>
                <c:pt idx="13">
                  <c:v>0.68</c:v>
                </c:pt>
                <c:pt idx="14">
                  <c:v>0.67200000000000093</c:v>
                </c:pt>
                <c:pt idx="15">
                  <c:v>0.66750000000000065</c:v>
                </c:pt>
              </c:numCache>
            </c:numRef>
          </c:val>
        </c:ser>
        <c:ser>
          <c:idx val="8"/>
          <c:order val="3"/>
          <c:tx>
            <c:strRef>
              <c:f>WEBIR!$A$10</c:f>
              <c:strCache>
                <c:ptCount val="1"/>
                <c:pt idx="0">
                  <c:v>Weighted_Sum</c:v>
                </c:pt>
              </c:strCache>
            </c:strRef>
          </c:tx>
          <c:val>
            <c:numRef>
              <c:f>WEBIR!$B$10:$Q$10</c:f>
              <c:numCache>
                <c:formatCode>General</c:formatCode>
                <c:ptCount val="16"/>
                <c:pt idx="0">
                  <c:v>0.72000000000000064</c:v>
                </c:pt>
                <c:pt idx="1">
                  <c:v>0.74000000000000066</c:v>
                </c:pt>
                <c:pt idx="2">
                  <c:v>0.74000000000000066</c:v>
                </c:pt>
                <c:pt idx="3">
                  <c:v>0.73500000000000065</c:v>
                </c:pt>
                <c:pt idx="4">
                  <c:v>0.72800000000000065</c:v>
                </c:pt>
                <c:pt idx="5">
                  <c:v>0.706666666666666</c:v>
                </c:pt>
                <c:pt idx="6">
                  <c:v>0.71714285714285764</c:v>
                </c:pt>
                <c:pt idx="7">
                  <c:v>0.70250000000000001</c:v>
                </c:pt>
                <c:pt idx="8">
                  <c:v>0.69555555555555604</c:v>
                </c:pt>
                <c:pt idx="9">
                  <c:v>0.69000000000000061</c:v>
                </c:pt>
                <c:pt idx="10">
                  <c:v>0.68181818181818199</c:v>
                </c:pt>
                <c:pt idx="11">
                  <c:v>0.67500000000000093</c:v>
                </c:pt>
                <c:pt idx="12">
                  <c:v>0.67846153846153978</c:v>
                </c:pt>
                <c:pt idx="13">
                  <c:v>0.68</c:v>
                </c:pt>
                <c:pt idx="14">
                  <c:v>0.67200000000000093</c:v>
                </c:pt>
                <c:pt idx="15">
                  <c:v>0.66750000000000065</c:v>
                </c:pt>
              </c:numCache>
            </c:numRef>
          </c:val>
        </c:ser>
        <c:ser>
          <c:idx val="10"/>
          <c:order val="4"/>
          <c:tx>
            <c:strRef>
              <c:f>WEBIR!$A$12</c:f>
              <c:strCache>
                <c:ptCount val="1"/>
                <c:pt idx="0">
                  <c:v>SVM_Linear</c:v>
                </c:pt>
              </c:strCache>
            </c:strRef>
          </c:tx>
          <c:spPr>
            <a:ln>
              <a:solidFill>
                <a:srgbClr val="FF7C80"/>
              </a:solidFill>
            </a:ln>
          </c:spPr>
          <c:marker>
            <c:spPr>
              <a:solidFill>
                <a:srgbClr val="FF9999"/>
              </a:solidFill>
              <a:ln>
                <a:solidFill>
                  <a:srgbClr val="FF7C80"/>
                </a:solidFill>
              </a:ln>
            </c:spPr>
          </c:marker>
          <c:val>
            <c:numRef>
              <c:f>WEBIR!$B$12:$Q$12</c:f>
              <c:numCache>
                <c:formatCode>General</c:formatCode>
                <c:ptCount val="16"/>
                <c:pt idx="0">
                  <c:v>0.72000000000000064</c:v>
                </c:pt>
                <c:pt idx="1">
                  <c:v>0.74000000000000066</c:v>
                </c:pt>
                <c:pt idx="2">
                  <c:v>0.74000000000000066</c:v>
                </c:pt>
                <c:pt idx="3">
                  <c:v>0.73500000000000065</c:v>
                </c:pt>
                <c:pt idx="4">
                  <c:v>0.72800000000000065</c:v>
                </c:pt>
                <c:pt idx="5">
                  <c:v>0.706666666666666</c:v>
                </c:pt>
                <c:pt idx="6">
                  <c:v>0.71714285714285764</c:v>
                </c:pt>
                <c:pt idx="7">
                  <c:v>0.70250000000000001</c:v>
                </c:pt>
                <c:pt idx="8">
                  <c:v>0.69555555555555604</c:v>
                </c:pt>
                <c:pt idx="9">
                  <c:v>0.68799999999999994</c:v>
                </c:pt>
                <c:pt idx="10">
                  <c:v>0.68181818181818099</c:v>
                </c:pt>
                <c:pt idx="11">
                  <c:v>0.67333333333333378</c:v>
                </c:pt>
                <c:pt idx="12">
                  <c:v>0.67692307692307874</c:v>
                </c:pt>
                <c:pt idx="13">
                  <c:v>0.68</c:v>
                </c:pt>
                <c:pt idx="14">
                  <c:v>0.67066666666666763</c:v>
                </c:pt>
                <c:pt idx="15">
                  <c:v>0.66750000000000065</c:v>
                </c:pt>
              </c:numCache>
            </c:numRef>
          </c:val>
        </c:ser>
        <c:ser>
          <c:idx val="11"/>
          <c:order val="5"/>
          <c:tx>
            <c:strRef>
              <c:f>WEBIR!$A$13</c:f>
              <c:strCache>
                <c:ptCount val="1"/>
                <c:pt idx="0">
                  <c:v>SVM_RBF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val>
            <c:numRef>
              <c:f>WEBIR!$B$13:$Q$13</c:f>
              <c:numCache>
                <c:formatCode>General</c:formatCode>
                <c:ptCount val="16"/>
                <c:pt idx="0">
                  <c:v>0.74000000000000066</c:v>
                </c:pt>
                <c:pt idx="1">
                  <c:v>0.75000000000000078</c:v>
                </c:pt>
                <c:pt idx="2">
                  <c:v>0.76000000000000079</c:v>
                </c:pt>
                <c:pt idx="3">
                  <c:v>0.74500000000000066</c:v>
                </c:pt>
                <c:pt idx="4">
                  <c:v>0.72800000000000065</c:v>
                </c:pt>
                <c:pt idx="5">
                  <c:v>0.706666666666666</c:v>
                </c:pt>
                <c:pt idx="6">
                  <c:v>0.71428571428571463</c:v>
                </c:pt>
                <c:pt idx="7">
                  <c:v>0.69499999999999995</c:v>
                </c:pt>
                <c:pt idx="8">
                  <c:v>0.68666666666666698</c:v>
                </c:pt>
                <c:pt idx="9">
                  <c:v>0.67400000000000093</c:v>
                </c:pt>
                <c:pt idx="10">
                  <c:v>0.67272727272727295</c:v>
                </c:pt>
                <c:pt idx="11">
                  <c:v>0.66500000000000092</c:v>
                </c:pt>
                <c:pt idx="12">
                  <c:v>0.66000000000000092</c:v>
                </c:pt>
                <c:pt idx="13">
                  <c:v>0.66142857142857248</c:v>
                </c:pt>
                <c:pt idx="14">
                  <c:v>0.65866666666666762</c:v>
                </c:pt>
                <c:pt idx="15">
                  <c:v>0.65750000000000064</c:v>
                </c:pt>
              </c:numCache>
            </c:numRef>
          </c:val>
        </c:ser>
        <c:ser>
          <c:idx val="12"/>
          <c:order val="6"/>
          <c:tx>
            <c:strRef>
              <c:f>WEBIR!$A$14</c:f>
              <c:strCache>
                <c:ptCount val="1"/>
                <c:pt idx="0">
                  <c:v>OWA</c:v>
                </c:pt>
              </c:strCache>
            </c:strRef>
          </c:tx>
          <c:spPr>
            <a:ln>
              <a:solidFill>
                <a:srgbClr val="CC0066"/>
              </a:solidFill>
            </a:ln>
          </c:spPr>
          <c:marker>
            <c:symbol val="diamond"/>
            <c:size val="7"/>
            <c:spPr>
              <a:solidFill>
                <a:srgbClr val="CC0066"/>
              </a:solidFill>
              <a:ln>
                <a:solidFill>
                  <a:srgbClr val="CC0066"/>
                </a:solidFill>
              </a:ln>
            </c:spPr>
          </c:marker>
          <c:val>
            <c:numRef>
              <c:f>WEBIR!$B$14:$Q$14</c:f>
              <c:numCache>
                <c:formatCode>General</c:formatCode>
                <c:ptCount val="16"/>
                <c:pt idx="0">
                  <c:v>0.68</c:v>
                </c:pt>
                <c:pt idx="1">
                  <c:v>0.60000000000000064</c:v>
                </c:pt>
                <c:pt idx="2">
                  <c:v>0.58666666666666656</c:v>
                </c:pt>
                <c:pt idx="3">
                  <c:v>0.59499999999999997</c:v>
                </c:pt>
                <c:pt idx="4">
                  <c:v>0.60000000000000064</c:v>
                </c:pt>
                <c:pt idx="5">
                  <c:v>0.60000000000000064</c:v>
                </c:pt>
                <c:pt idx="6">
                  <c:v>0.61142857142857221</c:v>
                </c:pt>
                <c:pt idx="7">
                  <c:v>0.61000000000000065</c:v>
                </c:pt>
                <c:pt idx="8">
                  <c:v>0.61555555555555663</c:v>
                </c:pt>
                <c:pt idx="9">
                  <c:v>0.62800000000000078</c:v>
                </c:pt>
                <c:pt idx="10">
                  <c:v>0.62545454545454504</c:v>
                </c:pt>
                <c:pt idx="11">
                  <c:v>0.63333333333333364</c:v>
                </c:pt>
                <c:pt idx="12">
                  <c:v>0.62923076923076859</c:v>
                </c:pt>
                <c:pt idx="13">
                  <c:v>0.62857142857142978</c:v>
                </c:pt>
                <c:pt idx="14">
                  <c:v>0.62800000000000078</c:v>
                </c:pt>
                <c:pt idx="15">
                  <c:v>0.62625000000000064</c:v>
                </c:pt>
              </c:numCache>
            </c:numRef>
          </c:val>
        </c:ser>
        <c:ser>
          <c:idx val="13"/>
          <c:order val="7"/>
          <c:tx>
            <c:strRef>
              <c:f>WEBIR!$A$15</c:f>
              <c:strCache>
                <c:ptCount val="1"/>
                <c:pt idx="0">
                  <c:v>SimClick</c:v>
                </c:pt>
              </c:strCache>
            </c:strRef>
          </c:tx>
          <c:spPr>
            <a:ln>
              <a:solidFill>
                <a:srgbClr val="00CC66"/>
              </a:solidFill>
            </a:ln>
          </c:spPr>
          <c:marker>
            <c:spPr>
              <a:ln>
                <a:solidFill>
                  <a:srgbClr val="00CC66"/>
                </a:solidFill>
              </a:ln>
            </c:spPr>
          </c:marker>
          <c:val>
            <c:numRef>
              <c:f>WEBIR!$B$15:$Q$15</c:f>
              <c:numCache>
                <c:formatCode>General</c:formatCode>
                <c:ptCount val="16"/>
                <c:pt idx="0">
                  <c:v>0.62000000000000066</c:v>
                </c:pt>
                <c:pt idx="1">
                  <c:v>0.64000000000000079</c:v>
                </c:pt>
                <c:pt idx="2">
                  <c:v>0.60000000000000064</c:v>
                </c:pt>
                <c:pt idx="3">
                  <c:v>0.58000000000000007</c:v>
                </c:pt>
                <c:pt idx="4">
                  <c:v>0.58399999999999996</c:v>
                </c:pt>
                <c:pt idx="5">
                  <c:v>0.58333333333333259</c:v>
                </c:pt>
                <c:pt idx="6">
                  <c:v>0.58571428571428508</c:v>
                </c:pt>
                <c:pt idx="7">
                  <c:v>0.59</c:v>
                </c:pt>
                <c:pt idx="8">
                  <c:v>0.59111111111111059</c:v>
                </c:pt>
                <c:pt idx="9">
                  <c:v>0.59399999999999997</c:v>
                </c:pt>
                <c:pt idx="10">
                  <c:v>0.59090909090909105</c:v>
                </c:pt>
                <c:pt idx="11">
                  <c:v>0.58499999999999996</c:v>
                </c:pt>
                <c:pt idx="12">
                  <c:v>0.58153846153846156</c:v>
                </c:pt>
                <c:pt idx="13">
                  <c:v>0.58285714285714207</c:v>
                </c:pt>
                <c:pt idx="14">
                  <c:v>0.58399999999999996</c:v>
                </c:pt>
                <c:pt idx="15">
                  <c:v>0.57875000000000065</c:v>
                </c:pt>
              </c:numCache>
            </c:numRef>
          </c:val>
        </c:ser>
        <c:marker val="1"/>
        <c:axId val="71015040"/>
        <c:axId val="71029504"/>
      </c:lineChart>
      <c:catAx>
        <c:axId val="7101504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1029504"/>
        <c:crosses val="autoZero"/>
        <c:auto val="1"/>
        <c:lblAlgn val="ctr"/>
        <c:lblOffset val="100"/>
      </c:catAx>
      <c:valAx>
        <c:axId val="71029504"/>
        <c:scaling>
          <c:orientation val="minMax"/>
          <c:max val="0.9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1015040"/>
        <c:crosses val="autoZero"/>
        <c:crossBetween val="between"/>
      </c:valAx>
    </c:plotArea>
    <c:legend>
      <c:legendPos val="b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9.0787345891981203E-2"/>
          <c:y val="0.79262694414174717"/>
          <c:w val="0.84435950304790452"/>
          <c:h val="0.18938377428850423"/>
        </c:manualLayout>
      </c:layout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8000"/>
            </a:solidFill>
          </c:spPr>
          <c:cat>
            <c:strRef>
              <c:f>WEBIR!$S$2:$S$15</c:f>
              <c:strCache>
                <c:ptCount val="14"/>
                <c:pt idx="0">
                  <c:v>TF-IDF</c:v>
                </c:pt>
                <c:pt idx="1">
                  <c:v>BM25</c:v>
                </c:pt>
                <c:pt idx="2">
                  <c:v>HITS</c:v>
                </c:pt>
                <c:pt idx="3">
                  <c:v>PageRank</c:v>
                </c:pt>
                <c:pt idx="4">
                  <c:v>Borda</c:v>
                </c:pt>
                <c:pt idx="5">
                  <c:v>product</c:v>
                </c:pt>
                <c:pt idx="6">
                  <c:v>Normal_sum</c:v>
                </c:pt>
                <c:pt idx="7">
                  <c:v>Sum</c:v>
                </c:pt>
                <c:pt idx="8">
                  <c:v>Weighted_Sum</c:v>
                </c:pt>
                <c:pt idx="9">
                  <c:v>Weighted_Normal_Sum</c:v>
                </c:pt>
                <c:pt idx="10">
                  <c:v>SVM_Linear</c:v>
                </c:pt>
                <c:pt idx="11">
                  <c:v>SVM_RBF</c:v>
                </c:pt>
                <c:pt idx="12">
                  <c:v>OWA</c:v>
                </c:pt>
                <c:pt idx="13">
                  <c:v>SimClick</c:v>
                </c:pt>
              </c:strCache>
            </c:strRef>
          </c:cat>
          <c:val>
            <c:numRef>
              <c:f>WEBIR!$T$2:$T$15</c:f>
              <c:numCache>
                <c:formatCode>General</c:formatCode>
                <c:ptCount val="14"/>
                <c:pt idx="0">
                  <c:v>0.24285772428010988</c:v>
                </c:pt>
                <c:pt idx="1">
                  <c:v>0.54861950561297901</c:v>
                </c:pt>
                <c:pt idx="2">
                  <c:v>0.40568189668633375</c:v>
                </c:pt>
                <c:pt idx="3">
                  <c:v>0.12289123828043323</c:v>
                </c:pt>
                <c:pt idx="4">
                  <c:v>0.43200088993012392</c:v>
                </c:pt>
                <c:pt idx="5">
                  <c:v>0.44597114842823427</c:v>
                </c:pt>
                <c:pt idx="6">
                  <c:v>0.45673199901703199</c:v>
                </c:pt>
                <c:pt idx="7">
                  <c:v>0.55080652777601657</c:v>
                </c:pt>
                <c:pt idx="8">
                  <c:v>0.55075189947804271</c:v>
                </c:pt>
                <c:pt idx="9">
                  <c:v>0.45812815257632539</c:v>
                </c:pt>
                <c:pt idx="10">
                  <c:v>0.55066229194494565</c:v>
                </c:pt>
                <c:pt idx="11">
                  <c:v>0.54834018068654</c:v>
                </c:pt>
                <c:pt idx="12">
                  <c:v>0.50668999999999997</c:v>
                </c:pt>
                <c:pt idx="13">
                  <c:v>0.50929999999999997</c:v>
                </c:pt>
              </c:numCache>
            </c:numRef>
          </c:val>
        </c:ser>
        <c:axId val="70935680"/>
        <c:axId val="70937216"/>
      </c:barChart>
      <c:catAx>
        <c:axId val="7093568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>
                <a:latin typeface="Garamond" pitchFamily="18" charset="0"/>
              </a:defRPr>
            </a:pPr>
            <a:endParaRPr lang="en-US"/>
          </a:p>
        </c:txPr>
        <c:crossAx val="70937216"/>
        <c:crosses val="autoZero"/>
        <c:auto val="1"/>
        <c:lblAlgn val="ctr"/>
        <c:lblOffset val="100"/>
      </c:catAx>
      <c:valAx>
        <c:axId val="70937216"/>
        <c:scaling>
          <c:orientation val="minMax"/>
        </c:scaling>
        <c:axPos val="l"/>
        <c:majorGridlines/>
        <c:numFmt formatCode="General" sourceLinked="1"/>
        <c:tickLblPos val="nextTo"/>
        <c:crossAx val="70935680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87950E-13F8-4544-A4A6-C02C433C9CE7}" type="datetimeFigureOut">
              <a:rPr lang="en-US"/>
              <a:pPr>
                <a:defRPr/>
              </a:pPr>
              <a:t>3/7/2011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4B277B3-6CFD-402B-A417-6BD5F3B3AD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34B30C8A-3A6E-48EC-977D-691E25C78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30C8A-3A6E-48EC-977D-691E25C7828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30C8A-3A6E-48EC-977D-691E25C7828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30C8A-3A6E-48EC-977D-691E25C7828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30C8A-3A6E-48EC-977D-691E25C7828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30C8A-3A6E-48EC-977D-691E25C7828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98394F-E012-4DA3-9115-3C64168489EB}" type="slidenum">
              <a:rPr lang="ar-SA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1B96F1-3A0F-4309-A142-CC457DEA7966}" type="slidenum">
              <a:rPr lang="ar-SA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822403-439F-4BC2-A19A-DA3B428B878E}" type="slidenum">
              <a:rPr lang="ar-SA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a-IR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CE534-A76D-4B36-B6BC-31E718A0E0CC}" type="slidenum">
              <a:rPr lang="ar-SA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30C8A-3A6E-48EC-977D-691E25C7828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30C8A-3A6E-48EC-977D-691E25C7828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30C8A-3A6E-48EC-977D-691E25C7828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30C8A-3A6E-48EC-977D-691E25C7828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30C8A-3A6E-48EC-977D-691E25C782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30C8A-3A6E-48EC-977D-691E25C782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>
              <a:defRPr/>
            </a:pPr>
            <a:endParaRPr lang="en-US" dirty="0" smtClean="0">
              <a:solidFill>
                <a:schemeClr val="accent2"/>
              </a:solidFill>
              <a:latin typeface="Comic Sans MS" pitchFamily="66" charset="0"/>
              <a:cs typeface="B Kooda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30C8A-3A6E-48EC-977D-691E25C7828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30C8A-3A6E-48EC-977D-691E25C7828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30C8A-3A6E-48EC-977D-691E25C7828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B30C8A-3A6E-48EC-977D-691E25C7828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 descr="Gold bar"/>
          <p:cNvSpPr>
            <a:spLocks noChangeArrowheads="1"/>
          </p:cNvSpPr>
          <p:nvPr/>
        </p:nvSpPr>
        <p:spPr bwMode="auto">
          <a:xfrm>
            <a:off x="228600" y="2889250"/>
            <a:ext cx="2870200" cy="2016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9" descr="Orange bar"/>
          <p:cNvSpPr>
            <a:spLocks noChangeArrowheads="1"/>
          </p:cNvSpPr>
          <p:nvPr/>
        </p:nvSpPr>
        <p:spPr bwMode="auto">
          <a:xfrm>
            <a:off x="3098800" y="2889250"/>
            <a:ext cx="2870200" cy="2016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10" descr="Slate bar"/>
          <p:cNvSpPr>
            <a:spLocks noChangeArrowheads="1"/>
          </p:cNvSpPr>
          <p:nvPr/>
        </p:nvSpPr>
        <p:spPr bwMode="auto">
          <a:xfrm>
            <a:off x="5969000" y="2889250"/>
            <a:ext cx="2870200" cy="2016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Application of Ensemble Models in Web Ranking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58B23-5F68-4AAC-ACDB-0F3154E2C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Application of Ensemble Models in Web Ranking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95789-8FF2-4702-BBFB-1E52AAB76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Application of Ensemble Models in Web Ranking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BD309-F9B6-4201-B81B-7B266B0BD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" y="6248400"/>
            <a:ext cx="3886200" cy="457200"/>
          </a:xfrm>
          <a:ln/>
        </p:spPr>
        <p:txBody>
          <a:bodyPr anchor="ctr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Application of Ensemble Models in Web Ranking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 anchor="ctr"/>
          <a:lstStyle>
            <a:lvl1pPr>
              <a:defRPr sz="1200"/>
            </a:lvl1pPr>
          </a:lstStyle>
          <a:p>
            <a:pPr>
              <a:defRPr/>
            </a:pPr>
            <a:fld id="{643F6F2F-A38B-47F7-999C-6F6702851C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Application of Ensemble Models in Web Ranking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13F71-960D-4C51-AA45-A9DB52B27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Application of Ensemble Models in Web Ranking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DC0C7-C09B-4A53-BC91-D69330A08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Application of Ensemble Models in Web Ranking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3F4D8-05A6-4AE8-B061-815E295D9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Application of Ensemble Models in Web Ranking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C45A7-EEA0-454E-9F06-12F8D8134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Application of Ensemble Models in Web Ranking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8E8CC-CC4F-407F-83D2-863F31CE1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Application of Ensemble Models in Web Ranking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94CE8-BDAC-43C6-918F-6445AF13E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Application of Ensemble Models in Web Ranking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CA57A-FB8E-4460-8F91-050FB5AE7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Application of Ensemble Models in Web Ranking</a:t>
            </a:r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2671EB-6BD0-44BB-B620-8D77EA33B3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Book Antiqua" pitchFamily="18" charset="0"/>
              <a:cs typeface="+mn-cs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Book Antiqua" pitchFamily="18" charset="0"/>
              <a:cs typeface="+mn-cs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Book Antiqua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ic.edu/~liub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of Ensemble Models in Web Ranking</a:t>
            </a:r>
            <a:endParaRPr lang="en-US" altLang="zh-TW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581400"/>
            <a:ext cx="7391400" cy="1905000"/>
          </a:xfrm>
        </p:spPr>
        <p:txBody>
          <a:bodyPr/>
          <a:lstStyle/>
          <a:p>
            <a:r>
              <a:rPr lang="en-US" altLang="zh-TW" sz="28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Homa</a:t>
            </a:r>
            <a:r>
              <a:rPr lang="en-US" altLang="zh-TW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B. </a:t>
            </a:r>
            <a:r>
              <a:rPr lang="en-US" altLang="zh-TW" sz="28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Hashemi</a:t>
            </a:r>
            <a:endParaRPr lang="en-US" altLang="zh-TW" sz="28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US" altLang="zh-TW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Nasser </a:t>
            </a:r>
            <a:r>
              <a:rPr lang="en-US" altLang="zh-TW" sz="2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Yazdani</a:t>
            </a:r>
            <a:endParaRPr lang="en-US" altLang="zh-TW" sz="2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US" altLang="zh-TW" sz="2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Azadeh</a:t>
            </a:r>
            <a:r>
              <a:rPr lang="en-US" altLang="zh-TW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TW" sz="2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Shakery</a:t>
            </a:r>
            <a:endParaRPr lang="en-US" altLang="zh-TW" sz="2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US" altLang="zh-TW" sz="2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Mahdi</a:t>
            </a:r>
            <a:r>
              <a:rPr lang="en-US" altLang="zh-TW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TW" sz="2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Pakdaman</a:t>
            </a:r>
            <a:r>
              <a:rPr lang="en-US" altLang="zh-TW" sz="2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TW" sz="2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Naeini</a:t>
            </a:r>
            <a:endParaRPr lang="zh-TW" altLang="en-US" sz="2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60960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School of Electrical and Computer Engineering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University of Tehran</a:t>
            </a:r>
          </a:p>
        </p:txBody>
      </p:sp>
      <p:pic>
        <p:nvPicPr>
          <p:cNvPr id="6" name="Picture 14" descr="D:\Huma\University\Advanced Database Systems\CD_DB\CD_Root\Images\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1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D:\Huma\University\Advanced Database Systems\CD_DB\CD_Root\Images\EC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4892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Ensemble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 rule </a:t>
            </a:r>
          </a:p>
          <a:p>
            <a:pPr lvl="1"/>
            <a:r>
              <a:rPr lang="en-US" dirty="0" smtClean="0"/>
              <a:t>Add (normalized) values of different methods</a:t>
            </a:r>
          </a:p>
          <a:p>
            <a:r>
              <a:rPr lang="en-US" dirty="0" smtClean="0"/>
              <a:t>Product rule</a:t>
            </a:r>
          </a:p>
          <a:p>
            <a:pPr lvl="1"/>
            <a:r>
              <a:rPr lang="en-US" dirty="0" smtClean="0"/>
              <a:t>Multiply (normalized) values of different methods</a:t>
            </a:r>
          </a:p>
          <a:p>
            <a:r>
              <a:rPr lang="en-US" dirty="0" err="1" smtClean="0"/>
              <a:t>Borda</a:t>
            </a:r>
            <a:r>
              <a:rPr lang="en-US" dirty="0" smtClean="0"/>
              <a:t> rule</a:t>
            </a:r>
          </a:p>
          <a:p>
            <a:pPr lvl="1"/>
            <a:r>
              <a:rPr lang="en-US" dirty="0" smtClean="0"/>
              <a:t>Combination of ranking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Application of Ensemble Models in Web Ranking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F6F2F-A38B-47F7-999C-6F6702851C1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Complicated Ensemble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sz="2800" dirty="0" smtClean="0"/>
          </a:p>
          <a:p>
            <a:r>
              <a:rPr lang="en-US" dirty="0" smtClean="0"/>
              <a:t>OWA </a:t>
            </a:r>
            <a:r>
              <a:rPr lang="en-US" sz="2000" dirty="0" smtClean="0"/>
              <a:t>(Ordered Weighted Averaging)</a:t>
            </a:r>
            <a:endParaRPr lang="en-US" dirty="0" smtClean="0"/>
          </a:p>
          <a:p>
            <a:pPr lvl="1">
              <a:buNone/>
            </a:pPr>
            <a:endParaRPr lang="en-US" sz="2800" dirty="0" smtClean="0"/>
          </a:p>
          <a:p>
            <a:r>
              <a:rPr lang="en-US" sz="3200" dirty="0" smtClean="0"/>
              <a:t>Click-Through Data</a:t>
            </a:r>
          </a:p>
          <a:p>
            <a:endParaRPr lang="en-US" dirty="0" smtClean="0"/>
          </a:p>
          <a:p>
            <a:r>
              <a:rPr lang="en-US" dirty="0" smtClean="0"/>
              <a:t>SVM</a:t>
            </a:r>
          </a:p>
          <a:p>
            <a:pPr lvl="1"/>
            <a:r>
              <a:rPr lang="en-US" dirty="0" smtClean="0"/>
              <a:t>Use the distance from discriminating hyper plane as the measure for relevancy of a page to a specific query</a:t>
            </a:r>
          </a:p>
          <a:p>
            <a:endParaRPr lang="en-US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Application of Ensemble Models in Web Ranking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F6F2F-A38B-47F7-999C-6F6702851C1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OWA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sz="4400" dirty="0" smtClean="0"/>
          </a:p>
          <a:p>
            <a:r>
              <a:rPr lang="en-GB" sz="2400" dirty="0" smtClean="0"/>
              <a:t>the weights of each vector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Application of Ensemble Models in Web Ranking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F6F2F-A38B-47F7-999C-6F6702851C1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2667000" y="1676400"/>
          <a:ext cx="3434214" cy="990600"/>
        </p:xfrm>
        <a:graphic>
          <a:graphicData uri="http://schemas.openxmlformats.org/presentationml/2006/ole">
            <p:oleObj spid="_x0000_s4099" name="Equation" r:id="rId4" imgW="1548728" imgH="444307" progId="Equation.3">
              <p:embed/>
            </p:oleObj>
          </a:graphicData>
        </a:graphic>
      </p:graphicFrame>
      <p:graphicFrame>
        <p:nvGraphicFramePr>
          <p:cNvPr id="4100" name="Object 6"/>
          <p:cNvGraphicFramePr>
            <a:graphicFrameLocks noChangeAspect="1"/>
          </p:cNvGraphicFramePr>
          <p:nvPr/>
        </p:nvGraphicFramePr>
        <p:xfrm>
          <a:off x="3048000" y="3505200"/>
          <a:ext cx="2052637" cy="2636838"/>
        </p:xfrm>
        <a:graphic>
          <a:graphicData uri="http://schemas.openxmlformats.org/presentationml/2006/ole">
            <p:oleObj spid="_x0000_s4100" name="Equation" r:id="rId5" imgW="1143000" imgH="1473200" progId="Equation.3">
              <p:embed/>
            </p:oleObj>
          </a:graphicData>
        </a:graphic>
      </p:graphicFrame>
      <p:graphicFrame>
        <p:nvGraphicFramePr>
          <p:cNvPr id="4102" name="Object 12"/>
          <p:cNvGraphicFramePr>
            <a:graphicFrameLocks noChangeAspect="1"/>
          </p:cNvGraphicFramePr>
          <p:nvPr/>
        </p:nvGraphicFramePr>
        <p:xfrm>
          <a:off x="1066800" y="3581400"/>
          <a:ext cx="792162" cy="293688"/>
        </p:xfrm>
        <a:graphic>
          <a:graphicData uri="http://schemas.openxmlformats.org/presentationml/2006/ole">
            <p:oleObj spid="_x0000_s4102" name="Equation" r:id="rId6" imgW="482181" imgH="177646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B Koodak" pitchFamily="2" charset="-78"/>
              </a:rPr>
              <a:t>Simulated Click-Through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can we use the user behavior?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80% of user clicks are related to query</a:t>
            </a:r>
          </a:p>
          <a:p>
            <a:pPr lvl="1" eaLnBrk="1" hangingPunct="1"/>
            <a:r>
              <a:rPr lang="en-US" dirty="0" smtClean="0">
                <a:solidFill>
                  <a:srgbClr val="FF3300"/>
                </a:solidFill>
              </a:rPr>
              <a:t>Click-through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Application of Ensemble Models in Web Ranking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F6F2F-A38B-47F7-999C-6F6702851C1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C5D598-26EB-4547-B3B4-4A9C8355691C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24" name="Rectangle 23"/>
          <p:cNvSpPr/>
          <p:nvPr/>
        </p:nvSpPr>
        <p:spPr>
          <a:xfrm>
            <a:off x="1371600" y="1905000"/>
            <a:ext cx="1371600" cy="434340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Calibri" pitchFamily="34" charset="0"/>
              </a:rPr>
              <a:t>L(a)</a:t>
            </a:r>
          </a:p>
          <a:p>
            <a:pPr algn="ctr">
              <a:defRPr/>
            </a:pPr>
            <a:endParaRPr lang="en-US" sz="2400" dirty="0">
              <a:latin typeface="Calibri" pitchFamily="34" charset="0"/>
            </a:endParaRP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D1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D3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D2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D4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D5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d6</a:t>
            </a: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>
              <a:defRPr/>
            </a:pPr>
            <a:r>
              <a:rPr lang="en-US" sz="3600" dirty="0" smtClean="0">
                <a:cs typeface="B Koodak" pitchFamily="2" charset="-78"/>
              </a:rPr>
              <a:t>Simulated Click-Through Data </a:t>
            </a:r>
            <a:r>
              <a:rPr lang="en-US" sz="2800" dirty="0" smtClean="0">
                <a:cs typeface="B Koodak" pitchFamily="2" charset="-78"/>
              </a:rPr>
              <a:t>(example)</a:t>
            </a:r>
            <a:endParaRPr lang="en-US" sz="3600" dirty="0">
              <a:cs typeface="B Koodak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486400" y="1905000"/>
            <a:ext cx="1371600" cy="434340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Calibri" pitchFamily="34" charset="0"/>
              </a:rPr>
              <a:t>L(b)</a:t>
            </a:r>
          </a:p>
          <a:p>
            <a:pPr algn="ctr">
              <a:defRPr/>
            </a:pPr>
            <a:endParaRPr lang="en-US" sz="2400" dirty="0">
              <a:latin typeface="Calibri" pitchFamily="34" charset="0"/>
            </a:endParaRP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D1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D4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D7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D9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D2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d8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CED513-E3F1-4A07-8962-F38F1F65FEEF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24" name="Rectangle 23"/>
          <p:cNvSpPr/>
          <p:nvPr/>
        </p:nvSpPr>
        <p:spPr>
          <a:xfrm>
            <a:off x="762000" y="1905000"/>
            <a:ext cx="1371600" cy="434340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Calibri" pitchFamily="34" charset="0"/>
              </a:rPr>
              <a:t>L(a)</a:t>
            </a:r>
          </a:p>
          <a:p>
            <a:pPr algn="ctr">
              <a:defRPr/>
            </a:pPr>
            <a:endParaRPr lang="en-US" sz="2400" dirty="0">
              <a:latin typeface="Calibri" pitchFamily="34" charset="0"/>
            </a:endParaRP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D1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D3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D2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D4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D5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d6</a:t>
            </a: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>
              <a:defRPr/>
            </a:pPr>
            <a:r>
              <a:rPr lang="en-US" sz="3600" dirty="0" smtClean="0">
                <a:cs typeface="B Koodak" pitchFamily="2" charset="-78"/>
              </a:rPr>
              <a:t>Simulated Click-Through Data </a:t>
            </a:r>
            <a:r>
              <a:rPr lang="en-US" sz="2800" dirty="0" smtClean="0">
                <a:cs typeface="B Koodak" pitchFamily="2" charset="-78"/>
              </a:rPr>
              <a:t>(example)</a:t>
            </a:r>
            <a:endParaRPr lang="en-US" sz="3600" dirty="0">
              <a:cs typeface="B Koodak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858000" y="1905000"/>
            <a:ext cx="1371600" cy="434340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latin typeface="Calibri" pitchFamily="34" charset="0"/>
              </a:rPr>
              <a:t>L(b)</a:t>
            </a:r>
          </a:p>
          <a:p>
            <a:pPr algn="ctr"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>
                <a:latin typeface="Calibri" pitchFamily="34" charset="0"/>
              </a:rPr>
              <a:t>D1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>
                <a:latin typeface="Calibri" pitchFamily="34" charset="0"/>
              </a:rPr>
              <a:t>D4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>
                <a:latin typeface="Calibri" pitchFamily="34" charset="0"/>
              </a:rPr>
              <a:t>D7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>
                <a:latin typeface="Calibri" pitchFamily="34" charset="0"/>
              </a:rPr>
              <a:t>D9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>
                <a:latin typeface="Calibri" pitchFamily="34" charset="0"/>
              </a:rPr>
              <a:t>D2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>
                <a:latin typeface="Calibri" pitchFamily="34" charset="0"/>
              </a:rPr>
              <a:t>d8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 rot="1320361">
            <a:off x="2257425" y="1976438"/>
            <a:ext cx="528638" cy="765175"/>
          </a:xfrm>
          <a:prstGeom prst="rightArrow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ight Arrow 6"/>
          <p:cNvSpPr/>
          <p:nvPr/>
        </p:nvSpPr>
        <p:spPr>
          <a:xfrm rot="9489017">
            <a:off x="6069013" y="1985963"/>
            <a:ext cx="587375" cy="790575"/>
          </a:xfrm>
          <a:prstGeom prst="rightArrow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24200" y="1905000"/>
            <a:ext cx="2895600" cy="441960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latin typeface="Calibri" pitchFamily="34" charset="0"/>
              </a:rPr>
              <a:t>Interleaved results L(</a:t>
            </a:r>
            <a:r>
              <a:rPr lang="en-US" sz="2000" dirty="0" err="1" smtClean="0">
                <a:latin typeface="Calibri" pitchFamily="34" charset="0"/>
              </a:rPr>
              <a:t>a,b</a:t>
            </a:r>
            <a:r>
              <a:rPr lang="en-US" sz="2000" dirty="0" smtClean="0">
                <a:latin typeface="Calibri" pitchFamily="34" charset="0"/>
              </a:rPr>
              <a:t>)</a:t>
            </a:r>
          </a:p>
          <a:p>
            <a:pPr algn="ctr"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342900" indent="-171450" algn="ctr">
              <a:buFont typeface="+mj-lt"/>
              <a:buAutoNum type="arabicPeriod"/>
              <a:defRPr/>
            </a:pPr>
            <a:r>
              <a:rPr lang="en-US" sz="2400" dirty="0" smtClean="0">
                <a:latin typeface="Calibri" pitchFamily="34" charset="0"/>
              </a:rPr>
              <a:t>  D1</a:t>
            </a:r>
            <a:r>
              <a:rPr lang="fa-IR" sz="2400" dirty="0" smtClean="0">
                <a:latin typeface="Calibri" pitchFamily="34" charset="0"/>
              </a:rPr>
              <a:t>  </a:t>
            </a:r>
            <a:endParaRPr lang="en-US" sz="2400" dirty="0">
              <a:latin typeface="Calibri" pitchFamily="34" charset="0"/>
            </a:endParaRPr>
          </a:p>
          <a:p>
            <a:pPr marL="342900" indent="-342900" algn="ctr"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D4</a:t>
            </a:r>
          </a:p>
          <a:p>
            <a:pPr marL="342900" indent="-342900" algn="ctr"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D3</a:t>
            </a:r>
          </a:p>
          <a:p>
            <a:pPr marL="342900" indent="-342900" algn="ctr"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D7</a:t>
            </a:r>
          </a:p>
          <a:p>
            <a:pPr marL="342900" indent="-342900" algn="ctr"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D2</a:t>
            </a:r>
          </a:p>
          <a:p>
            <a:pPr marL="342900" indent="-342900" algn="ctr"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D9</a:t>
            </a:r>
          </a:p>
          <a:p>
            <a:pPr marL="342900" indent="-342900" algn="ctr"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D5</a:t>
            </a:r>
          </a:p>
          <a:p>
            <a:pPr marL="342900" indent="-342900" algn="ctr"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D8</a:t>
            </a:r>
          </a:p>
          <a:p>
            <a:pPr marL="342900" indent="-342900" algn="ctr"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D6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6C253C-277B-4480-B08E-CC25A6E7ADB7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24" name="Rectangle 23"/>
          <p:cNvSpPr/>
          <p:nvPr/>
        </p:nvSpPr>
        <p:spPr>
          <a:xfrm>
            <a:off x="762000" y="1905000"/>
            <a:ext cx="1371600" cy="434340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Calibri" pitchFamily="34" charset="0"/>
              </a:rPr>
              <a:t>L(a)</a:t>
            </a:r>
          </a:p>
          <a:p>
            <a:pPr algn="ctr">
              <a:defRPr/>
            </a:pPr>
            <a:endParaRPr lang="en-US" sz="2400" dirty="0">
              <a:latin typeface="Calibri" pitchFamily="34" charset="0"/>
            </a:endParaRP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D1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D3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D2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D4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D5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d6</a:t>
            </a: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>
              <a:defRPr/>
            </a:pPr>
            <a:r>
              <a:rPr lang="en-US" sz="3600" dirty="0" smtClean="0">
                <a:cs typeface="B Koodak" pitchFamily="2" charset="-78"/>
              </a:rPr>
              <a:t>Simulated Click-Through Data </a:t>
            </a:r>
            <a:r>
              <a:rPr lang="en-US" sz="2800" dirty="0" smtClean="0">
                <a:cs typeface="B Koodak" pitchFamily="2" charset="-78"/>
              </a:rPr>
              <a:t>(example)</a:t>
            </a:r>
            <a:endParaRPr lang="en-US" sz="3600" dirty="0">
              <a:cs typeface="B Koodak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858000" y="1905000"/>
            <a:ext cx="1371600" cy="434340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latin typeface="Calibri" pitchFamily="34" charset="0"/>
              </a:rPr>
              <a:t>L(b)</a:t>
            </a:r>
          </a:p>
          <a:p>
            <a:pPr algn="ctr"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>
                <a:latin typeface="Calibri" pitchFamily="34" charset="0"/>
              </a:rPr>
              <a:t>D1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>
                <a:latin typeface="Calibri" pitchFamily="34" charset="0"/>
              </a:rPr>
              <a:t>D4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>
                <a:latin typeface="Calibri" pitchFamily="34" charset="0"/>
              </a:rPr>
              <a:t>D7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>
                <a:latin typeface="Calibri" pitchFamily="34" charset="0"/>
              </a:rPr>
              <a:t>D9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>
                <a:latin typeface="Calibri" pitchFamily="34" charset="0"/>
              </a:rPr>
              <a:t>D2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>
                <a:latin typeface="Calibri" pitchFamily="34" charset="0"/>
              </a:rPr>
              <a:t>d8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 rot="1320361">
            <a:off x="2257425" y="1976438"/>
            <a:ext cx="528638" cy="765175"/>
          </a:xfrm>
          <a:prstGeom prst="rightArrow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ight Arrow 6"/>
          <p:cNvSpPr/>
          <p:nvPr/>
        </p:nvSpPr>
        <p:spPr>
          <a:xfrm rot="9489017">
            <a:off x="6069013" y="1985963"/>
            <a:ext cx="587375" cy="790575"/>
          </a:xfrm>
          <a:prstGeom prst="rightArrow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24200" y="1905000"/>
            <a:ext cx="2895600" cy="441960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latin typeface="Calibri" pitchFamily="34" charset="0"/>
              </a:rPr>
              <a:t>Interleaved results L(</a:t>
            </a:r>
            <a:r>
              <a:rPr lang="en-US" sz="2000" dirty="0" err="1" smtClean="0">
                <a:latin typeface="Calibri" pitchFamily="34" charset="0"/>
              </a:rPr>
              <a:t>a,b</a:t>
            </a:r>
            <a:r>
              <a:rPr lang="en-US" sz="2000" dirty="0" smtClean="0">
                <a:latin typeface="Calibri" pitchFamily="34" charset="0"/>
              </a:rPr>
              <a:t>)</a:t>
            </a:r>
          </a:p>
          <a:p>
            <a:pPr>
              <a:defRPr/>
            </a:pPr>
            <a:endParaRPr lang="en-US" sz="2400" dirty="0">
              <a:latin typeface="Calibri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b="1" dirty="0">
                <a:latin typeface="Calibri" pitchFamily="34" charset="0"/>
              </a:rPr>
              <a:t>D1</a:t>
            </a:r>
            <a:r>
              <a:rPr lang="fa-IR" sz="2400" b="1" dirty="0">
                <a:latin typeface="Calibri" pitchFamily="34" charset="0"/>
              </a:rPr>
              <a:t>  </a:t>
            </a:r>
            <a:r>
              <a:rPr lang="fa-IR" sz="2400" dirty="0">
                <a:latin typeface="Calibri" pitchFamily="34" charset="0"/>
                <a:sym typeface="Wingdings 2"/>
              </a:rPr>
              <a:t> </a:t>
            </a:r>
            <a:r>
              <a:rPr lang="en-US" sz="2400" dirty="0" smtClean="0">
                <a:latin typeface="Calibri" pitchFamily="34" charset="0"/>
                <a:sym typeface="Wingdings 2"/>
              </a:rPr>
              <a:t>First</a:t>
            </a:r>
            <a:endParaRPr lang="en-US" sz="2400" dirty="0">
              <a:latin typeface="Calibri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D4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D3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D7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b="1" dirty="0">
                <a:latin typeface="Calibri" pitchFamily="34" charset="0"/>
              </a:rPr>
              <a:t>D2</a:t>
            </a:r>
            <a:r>
              <a:rPr lang="en-US" sz="2400" dirty="0">
                <a:latin typeface="Calibri" pitchFamily="34" charset="0"/>
              </a:rPr>
              <a:t>   </a:t>
            </a:r>
            <a:r>
              <a:rPr lang="en-US" sz="2400" dirty="0">
                <a:latin typeface="Calibri" pitchFamily="34" charset="0"/>
                <a:sym typeface="Wingdings 2"/>
              </a:rPr>
              <a:t> </a:t>
            </a:r>
            <a:r>
              <a:rPr lang="en-US" sz="2400" dirty="0" smtClean="0">
                <a:latin typeface="Calibri" pitchFamily="34" charset="0"/>
                <a:sym typeface="Wingdings 2"/>
              </a:rPr>
              <a:t>Second</a:t>
            </a:r>
            <a:endParaRPr lang="en-US" sz="2400" dirty="0">
              <a:latin typeface="Calibri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D9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b="1" dirty="0">
                <a:latin typeface="Calibri" pitchFamily="34" charset="0"/>
              </a:rPr>
              <a:t>D5</a:t>
            </a:r>
            <a:r>
              <a:rPr lang="fa-IR" sz="2400" dirty="0">
                <a:latin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sym typeface="Wingdings 2"/>
              </a:rPr>
              <a:t> Third</a:t>
            </a:r>
            <a:endParaRPr lang="en-US" sz="2400" dirty="0">
              <a:latin typeface="Calibri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D8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D6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4E5B35-E0E4-4F4F-98CA-3D465C9CC582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24" name="Rectangle 23"/>
          <p:cNvSpPr/>
          <p:nvPr/>
        </p:nvSpPr>
        <p:spPr>
          <a:xfrm>
            <a:off x="762000" y="1905000"/>
            <a:ext cx="1371600" cy="434340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latin typeface="Calibri" pitchFamily="34" charset="0"/>
              </a:rPr>
              <a:t>L(a)</a:t>
            </a:r>
          </a:p>
          <a:p>
            <a:pPr algn="ctr">
              <a:defRPr/>
            </a:pPr>
            <a:endParaRPr lang="en-US" sz="2400" dirty="0">
              <a:latin typeface="Calibri" pitchFamily="34" charset="0"/>
            </a:endParaRP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D1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D3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D2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D4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D5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d6</a:t>
            </a: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>
              <a:defRPr/>
            </a:pPr>
            <a:r>
              <a:rPr lang="en-US" sz="3600" dirty="0" smtClean="0">
                <a:cs typeface="B Koodak" pitchFamily="2" charset="-78"/>
              </a:rPr>
              <a:t>Simulated Click-Through Data </a:t>
            </a:r>
            <a:r>
              <a:rPr lang="en-US" sz="2800" dirty="0" smtClean="0">
                <a:cs typeface="B Koodak" pitchFamily="2" charset="-78"/>
              </a:rPr>
              <a:t>(example)</a:t>
            </a:r>
            <a:endParaRPr lang="en-US" sz="3600" dirty="0">
              <a:cs typeface="B Koodak" pitchFamily="2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858000" y="1905000"/>
            <a:ext cx="1371600" cy="434340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latin typeface="Calibri" pitchFamily="34" charset="0"/>
              </a:rPr>
              <a:t>L(b)</a:t>
            </a:r>
          </a:p>
          <a:p>
            <a:pPr algn="ctr">
              <a:defRPr/>
            </a:pPr>
            <a:endParaRPr lang="en-US" sz="2400" dirty="0" smtClean="0">
              <a:latin typeface="Calibri" pitchFamily="34" charset="0"/>
            </a:endParaRP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D1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>
                <a:latin typeface="Calibri" pitchFamily="34" charset="0"/>
              </a:rPr>
              <a:t>D4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>
                <a:latin typeface="Calibri" pitchFamily="34" charset="0"/>
              </a:rPr>
              <a:t>D7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>
                <a:latin typeface="Calibri" pitchFamily="34" charset="0"/>
              </a:rPr>
              <a:t>D9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D2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dirty="0" smtClean="0">
                <a:latin typeface="Calibri" pitchFamily="34" charset="0"/>
              </a:rPr>
              <a:t>d8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 rot="1320361">
            <a:off x="2257425" y="1976438"/>
            <a:ext cx="528638" cy="765175"/>
          </a:xfrm>
          <a:prstGeom prst="rightArrow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ight Arrow 6"/>
          <p:cNvSpPr/>
          <p:nvPr/>
        </p:nvSpPr>
        <p:spPr>
          <a:xfrm rot="9489017">
            <a:off x="6069013" y="1985963"/>
            <a:ext cx="587375" cy="790575"/>
          </a:xfrm>
          <a:prstGeom prst="rightArrow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24200" y="1905000"/>
            <a:ext cx="2895600" cy="441960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latin typeface="Calibri" pitchFamily="34" charset="0"/>
              </a:rPr>
              <a:t>Interleaved results L(</a:t>
            </a:r>
            <a:r>
              <a:rPr lang="en-US" sz="2000" dirty="0" err="1" smtClean="0">
                <a:latin typeface="Calibri" pitchFamily="34" charset="0"/>
              </a:rPr>
              <a:t>a,b</a:t>
            </a:r>
            <a:r>
              <a:rPr lang="en-US" sz="2000" dirty="0" smtClean="0">
                <a:latin typeface="Calibri" pitchFamily="34" charset="0"/>
              </a:rPr>
              <a:t>)</a:t>
            </a:r>
          </a:p>
          <a:p>
            <a:pPr algn="ctr">
              <a:defRPr/>
            </a:pPr>
            <a:endParaRPr lang="en-US" sz="2400" dirty="0">
              <a:latin typeface="Calibri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b="1" dirty="0">
                <a:latin typeface="Calibri" pitchFamily="34" charset="0"/>
              </a:rPr>
              <a:t>D1</a:t>
            </a:r>
            <a:r>
              <a:rPr lang="fa-IR" sz="2400" dirty="0">
                <a:latin typeface="Calibri" pitchFamily="34" charset="0"/>
              </a:rPr>
              <a:t>  </a:t>
            </a:r>
            <a:r>
              <a:rPr lang="fa-IR" sz="2400" dirty="0">
                <a:latin typeface="Calibri" pitchFamily="34" charset="0"/>
                <a:sym typeface="Wingdings 2"/>
              </a:rPr>
              <a:t> </a:t>
            </a:r>
            <a:r>
              <a:rPr lang="en-US" sz="2400" dirty="0" smtClean="0">
                <a:latin typeface="Calibri" pitchFamily="34" charset="0"/>
                <a:sym typeface="Wingdings 2"/>
              </a:rPr>
              <a:t>First</a:t>
            </a:r>
            <a:endParaRPr lang="en-US" sz="2400" dirty="0">
              <a:latin typeface="Calibri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D4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D3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D7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b="1" dirty="0">
                <a:latin typeface="Calibri" pitchFamily="34" charset="0"/>
              </a:rPr>
              <a:t>D2</a:t>
            </a:r>
            <a:r>
              <a:rPr lang="en-US" sz="2400" dirty="0">
                <a:latin typeface="Calibri" pitchFamily="34" charset="0"/>
              </a:rPr>
              <a:t>   </a:t>
            </a:r>
            <a:r>
              <a:rPr lang="en-US" sz="2400" dirty="0">
                <a:latin typeface="Calibri" pitchFamily="34" charset="0"/>
                <a:sym typeface="Wingdings 2"/>
              </a:rPr>
              <a:t> </a:t>
            </a:r>
            <a:r>
              <a:rPr lang="en-US" sz="2400" dirty="0" smtClean="0">
                <a:latin typeface="Calibri" pitchFamily="34" charset="0"/>
                <a:sym typeface="Wingdings 2"/>
              </a:rPr>
              <a:t>Second</a:t>
            </a:r>
            <a:endParaRPr lang="en-US" sz="2400" dirty="0">
              <a:latin typeface="Calibri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D9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b="1" dirty="0">
                <a:latin typeface="Calibri" pitchFamily="34" charset="0"/>
              </a:rPr>
              <a:t>D5</a:t>
            </a:r>
            <a:r>
              <a:rPr lang="fa-IR" sz="2400" b="1" dirty="0">
                <a:latin typeface="Calibri" pitchFamily="34" charset="0"/>
              </a:rPr>
              <a:t>  </a:t>
            </a:r>
            <a:r>
              <a:rPr lang="en-US" sz="2400" dirty="0" smtClean="0">
                <a:latin typeface="Calibri" pitchFamily="34" charset="0"/>
                <a:sym typeface="Wingdings 2"/>
              </a:rPr>
              <a:t> Third</a:t>
            </a:r>
            <a:endParaRPr lang="en-US" sz="2400" dirty="0">
              <a:latin typeface="Calibri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D8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D6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sz="2000" dirty="0" smtClean="0"/>
          </a:p>
          <a:p>
            <a:r>
              <a:rPr lang="en-US" altLang="zh-CN" dirty="0" smtClean="0"/>
              <a:t> LETOR benchmark (English)</a:t>
            </a:r>
          </a:p>
          <a:p>
            <a:pPr lvl="1"/>
            <a:r>
              <a:rPr lang="en-US" altLang="zh-CN" dirty="0" smtClean="0"/>
              <a:t>Microsoft Research Asia, 2007</a:t>
            </a:r>
          </a:p>
          <a:p>
            <a:pPr lvl="1">
              <a:buNone/>
            </a:pPr>
            <a:endParaRPr lang="en-US" altLang="zh-CN" sz="3200" dirty="0" smtClean="0"/>
          </a:p>
          <a:p>
            <a:r>
              <a:rPr lang="en-US" altLang="zh-CN" dirty="0" err="1" smtClean="0"/>
              <a:t>DotIR</a:t>
            </a:r>
            <a:r>
              <a:rPr lang="en-US" altLang="zh-CN" dirty="0" smtClean="0"/>
              <a:t> benchmark (Persian)</a:t>
            </a:r>
          </a:p>
          <a:p>
            <a:pPr lvl="1"/>
            <a:r>
              <a:rPr lang="en-US" dirty="0" smtClean="0"/>
              <a:t>Iran Telecommunication Research Center (ITRC),2009</a:t>
            </a: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Application of Ensemble Models in Web Ranking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F6F2F-A38B-47F7-999C-6F6702851C1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LETOR Benchmark – </a:t>
            </a:r>
            <a:r>
              <a:rPr lang="en-US" dirty="0" err="1" smtClean="0"/>
              <a:t>p@k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Application of Ensemble Models in Web Ranking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F6F2F-A38B-47F7-999C-6F6702851C1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457201" y="1447800"/>
          <a:ext cx="4038600" cy="4745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876800" y="1524000"/>
          <a:ext cx="4013048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Explosion</a:t>
            </a:r>
            <a:endParaRPr lang="en-US" dirty="0"/>
          </a:p>
        </p:txBody>
      </p:sp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473198"/>
            <a:ext cx="5867400" cy="528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LETOR Benchmark – MAP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Application of Ensemble Models in Web Ranking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F6F2F-A38B-47F7-999C-6F6702851C1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DotIR</a:t>
            </a:r>
            <a:r>
              <a:rPr lang="en-US" dirty="0" smtClean="0"/>
              <a:t> Benchmark – </a:t>
            </a:r>
            <a:r>
              <a:rPr lang="en-US" dirty="0" err="1" smtClean="0"/>
              <a:t>p@k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F6F2F-A38B-47F7-999C-6F6702851C1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685800" y="1828800"/>
          <a:ext cx="3810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724400" y="1524000"/>
          <a:ext cx="3886200" cy="4903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DotIR</a:t>
            </a:r>
            <a:r>
              <a:rPr lang="en-US" dirty="0" smtClean="0"/>
              <a:t> Benchmark – MAP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Application of Ensemble Models in Web Ranking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F6F2F-A38B-47F7-999C-6F6702851C1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marL="342900" lvl="1" indent="-342900">
              <a:buClr>
                <a:schemeClr val="bg2"/>
              </a:buClr>
              <a:buFont typeface="Wingdings" pitchFamily="2" charset="2"/>
              <a:buChar char="p"/>
            </a:pPr>
            <a:r>
              <a:rPr lang="en-US" dirty="0" smtClean="0"/>
              <a:t>Motivation:</a:t>
            </a:r>
          </a:p>
          <a:p>
            <a:pPr lvl="1"/>
            <a:r>
              <a:rPr lang="en-US" dirty="0" smtClean="0"/>
              <a:t>Important role of Ranking algorithms</a:t>
            </a:r>
          </a:p>
          <a:p>
            <a:pPr lvl="1"/>
            <a:r>
              <a:rPr lang="en-US" dirty="0" smtClean="0"/>
              <a:t>Low precision of content and connectivity algorithms</a:t>
            </a:r>
          </a:p>
          <a:p>
            <a:pPr lvl="1"/>
            <a:endParaRPr lang="en-US" sz="1800" dirty="0" smtClean="0"/>
          </a:p>
          <a:p>
            <a:pPr marL="342900" lvl="1" indent="-342900">
              <a:buClr>
                <a:schemeClr val="bg2"/>
              </a:buClr>
              <a:buFont typeface="Wingdings" pitchFamily="2" charset="2"/>
              <a:buChar char="p"/>
            </a:pPr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Use different Ensemble models to combine Ranking algorithms based on Learning</a:t>
            </a:r>
          </a:p>
          <a:p>
            <a:pPr lvl="1">
              <a:buNone/>
            </a:pPr>
            <a:endParaRPr lang="en-US" sz="1600" dirty="0" smtClean="0"/>
          </a:p>
          <a:p>
            <a:pPr marL="342900" lvl="1" indent="-342900">
              <a:buClr>
                <a:schemeClr val="bg2"/>
              </a:buClr>
              <a:buFont typeface="Wingdings" pitchFamily="2" charset="2"/>
              <a:buChar char="p"/>
            </a:pPr>
            <a:r>
              <a:rPr lang="en-US" dirty="0" smtClean="0"/>
              <a:t>Results</a:t>
            </a:r>
            <a:r>
              <a:rPr lang="en-US" sz="2800" dirty="0" smtClean="0"/>
              <a:t>:</a:t>
            </a:r>
          </a:p>
          <a:p>
            <a:pPr lvl="1"/>
            <a:r>
              <a:rPr lang="en-US" sz="2000" dirty="0" smtClean="0"/>
              <a:t>LETOR benchmark has been used for evaluation</a:t>
            </a:r>
          </a:p>
          <a:p>
            <a:pPr lvl="1"/>
            <a:r>
              <a:rPr lang="en-US" sz="2000" dirty="0" smtClean="0"/>
              <a:t>More research needed to be done on newly built </a:t>
            </a:r>
            <a:r>
              <a:rPr lang="en-US" sz="2000" dirty="0" err="1" smtClean="0"/>
              <a:t>DotIR</a:t>
            </a:r>
            <a:r>
              <a:rPr lang="en-US" sz="2000" dirty="0" smtClean="0"/>
              <a:t> collection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Application of Ensemble Models in Web Ranking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F6F2F-A38B-47F7-999C-6F6702851C1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Application of Ensemble Models in Web Ranking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F6F2F-A38B-47F7-999C-6F6702851C1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460375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itchFamily="34" charset="0"/>
                <a:ea typeface="+mj-ea"/>
                <a:cs typeface="B Koodak" pitchFamily="2" charset="-78"/>
              </a:rPr>
              <a:t>     LABS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81000" y="2190750"/>
            <a:ext cx="1003935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http://nicknackpaddywhack.files.wordpress.com/2008/02/yahoo_logo_800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463" y="423863"/>
            <a:ext cx="4198937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Reference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en-US" altLang="zh-TW" sz="2000" dirty="0" smtClean="0"/>
              <a:t>Ali Mohammad </a:t>
            </a:r>
            <a:r>
              <a:rPr lang="en-US" altLang="zh-TW" sz="2000" dirty="0" err="1" smtClean="0"/>
              <a:t>Zareh</a:t>
            </a:r>
            <a:r>
              <a:rPr lang="en-US" altLang="zh-TW" sz="2000" dirty="0" smtClean="0"/>
              <a:t> </a:t>
            </a:r>
            <a:r>
              <a:rPr lang="en-US" altLang="zh-TW" sz="2000" dirty="0" err="1" smtClean="0"/>
              <a:t>Bidoki</a:t>
            </a:r>
            <a:r>
              <a:rPr lang="en-US" altLang="zh-TW" sz="2000" dirty="0" smtClean="0"/>
              <a:t>, </a:t>
            </a:r>
            <a:r>
              <a:rPr lang="en-US" altLang="zh-TW" sz="2000" dirty="0" err="1" smtClean="0"/>
              <a:t>Pedram</a:t>
            </a:r>
            <a:r>
              <a:rPr lang="en-US" altLang="zh-TW" sz="2000" dirty="0" smtClean="0"/>
              <a:t> </a:t>
            </a:r>
            <a:r>
              <a:rPr lang="en-US" altLang="zh-TW" sz="2000" dirty="0" err="1" smtClean="0"/>
              <a:t>Ghodsnia</a:t>
            </a:r>
            <a:r>
              <a:rPr lang="en-US" altLang="zh-TW" sz="2000" dirty="0" smtClean="0"/>
              <a:t>, Nasser </a:t>
            </a:r>
            <a:r>
              <a:rPr lang="en-US" altLang="zh-TW" sz="2000" dirty="0" err="1" smtClean="0"/>
              <a:t>Yazdani</a:t>
            </a:r>
            <a:r>
              <a:rPr lang="en-US" altLang="zh-TW" sz="2000" dirty="0" smtClean="0"/>
              <a:t>, “</a:t>
            </a:r>
            <a:r>
              <a:rPr lang="en-US" altLang="zh-TW" sz="2000" b="1" dirty="0" smtClean="0"/>
              <a:t>A3CRank: An Adaptive Ranking method based on Connectivity, Content and Click-through data</a:t>
            </a:r>
            <a:r>
              <a:rPr lang="en-US" altLang="zh-TW" sz="2000" dirty="0" smtClean="0"/>
              <a:t>”, Information Processing and Management, 2010.</a:t>
            </a:r>
          </a:p>
          <a:p>
            <a:pPr marL="533400" indent="-533400" eaLnBrk="1" hangingPunct="1">
              <a:defRPr/>
            </a:pPr>
            <a:endParaRPr lang="en-US" altLang="zh-TW" sz="2000" dirty="0" smtClean="0"/>
          </a:p>
          <a:p>
            <a:pPr marL="520700" indent="-520700">
              <a:defRPr/>
            </a:pPr>
            <a:r>
              <a:rPr lang="en-US" altLang="zh-TW" sz="2000" dirty="0" smtClean="0"/>
              <a:t>Ali Mohammad </a:t>
            </a:r>
            <a:r>
              <a:rPr lang="en-US" altLang="zh-TW" sz="2000" dirty="0" err="1" smtClean="0"/>
              <a:t>Zareh</a:t>
            </a:r>
            <a:r>
              <a:rPr lang="en-US" altLang="zh-TW" sz="2000" dirty="0" smtClean="0"/>
              <a:t> </a:t>
            </a:r>
            <a:r>
              <a:rPr lang="en-US" altLang="zh-TW" sz="2000" dirty="0" err="1" smtClean="0"/>
              <a:t>Bidoki</a:t>
            </a:r>
            <a:r>
              <a:rPr lang="en-US" altLang="zh-TW" sz="2000" dirty="0" smtClean="0"/>
              <a:t>, “</a:t>
            </a:r>
            <a:r>
              <a:rPr lang="en-US" altLang="zh-TW" sz="2000" b="1" dirty="0" smtClean="0"/>
              <a:t>Combination of Documents Features Based on Simulated Click-through Data</a:t>
            </a:r>
            <a:r>
              <a:rPr lang="en-US" altLang="zh-TW" sz="2000" dirty="0" smtClean="0"/>
              <a:t>”, </a:t>
            </a:r>
            <a:r>
              <a:rPr lang="es-ES" altLang="zh-TW" sz="2000" dirty="0" smtClean="0"/>
              <a:t>ECIR 2009.</a:t>
            </a:r>
            <a:endParaRPr lang="en-US" altLang="zh-TW" sz="2000" dirty="0" smtClean="0">
              <a:hlinkClick r:id="rId2"/>
            </a:endParaRPr>
          </a:p>
          <a:p>
            <a:endParaRPr lang="en-US" altLang="zh-TW" sz="2000" dirty="0"/>
          </a:p>
          <a:p>
            <a:endParaRPr lang="en-US" altLang="zh-TW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751FD-14D1-4120-B577-840D70D140BB}" type="slidenum">
              <a:rPr lang="en-US" altLang="zh-TW"/>
              <a:pPr/>
              <a:t>25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Application of Ensemble Models in Web Ranking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Any Questions?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2" descr="F:\University\Thesis\MyPapers\IST_2010\Presentation\samples\y1pWPLo02CcyhQ4m_BI3iW_7aqY-tLxVxA4ws7MJG0lRqWDF5tJXWD8GJxpreuRH3GFite-IS4vJ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0"/>
            <a:ext cx="5562600" cy="738435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Huge size of information</a:t>
            </a:r>
          </a:p>
          <a:p>
            <a:pPr lvl="1" eaLnBrk="1" hangingPunct="1"/>
            <a:r>
              <a:rPr lang="en-US" dirty="0" smtClean="0"/>
              <a:t>25 billion pages</a:t>
            </a:r>
          </a:p>
          <a:p>
            <a:pPr lvl="1" eaLnBrk="1" hangingPunct="1"/>
            <a:endParaRPr lang="en-US" sz="1800" dirty="0" smtClean="0"/>
          </a:p>
          <a:p>
            <a:pPr eaLnBrk="1" hangingPunct="1"/>
            <a:r>
              <a:rPr lang="en-US" dirty="0" smtClean="0"/>
              <a:t>Proliferation and dynamic nature</a:t>
            </a:r>
          </a:p>
          <a:p>
            <a:pPr lvl="1" eaLnBrk="1" hangingPunct="1"/>
            <a:r>
              <a:rPr lang="en-US" dirty="0" smtClean="0"/>
              <a:t>Creation of New pages</a:t>
            </a:r>
          </a:p>
          <a:p>
            <a:pPr lvl="1" eaLnBrk="1" hangingPunct="1"/>
            <a:r>
              <a:rPr lang="en-US" dirty="0" smtClean="0"/>
              <a:t>New links are created at rate 25% per week</a:t>
            </a:r>
          </a:p>
          <a:p>
            <a:pPr lvl="1" eaLnBrk="1" hangingPunct="1"/>
            <a:endParaRPr lang="en-US" sz="1600" dirty="0" smtClean="0"/>
          </a:p>
          <a:p>
            <a:pPr eaLnBrk="1" hangingPunct="1"/>
            <a:r>
              <a:rPr lang="en-US" dirty="0" smtClean="0"/>
              <a:t>Heterogeneous contents</a:t>
            </a:r>
          </a:p>
          <a:p>
            <a:pPr lvl="1" eaLnBrk="1" hangingPunct="1"/>
            <a:r>
              <a:rPr lang="en-US" dirty="0" smtClean="0"/>
              <a:t>HTML/Text/Audio/…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F6F2F-A38B-47F7-999C-6F6702851C1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Application of Ensemble Models in Web Ranking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 as A Tool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Application of Ensemble Models in Web Ranking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F6F2F-A38B-47F7-999C-6F6702851C1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21858" name="Picture 2" descr="F:\University\Thesis\MyPapers\IST_2010\Presentation\samples\search-engine-market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524000"/>
            <a:ext cx="4203700" cy="42926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629400" y="5791200"/>
            <a:ext cx="17139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http://seo-related.com/</a:t>
            </a:r>
            <a:endParaRPr lang="en-US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0"/>
            <a:ext cx="711533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Search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Crawling</a:t>
            </a:r>
          </a:p>
          <a:p>
            <a:pPr eaLnBrk="1" hangingPunct="1"/>
            <a:r>
              <a:rPr lang="en-US" sz="2400" dirty="0" smtClean="0"/>
              <a:t>Indexing</a:t>
            </a:r>
          </a:p>
          <a:p>
            <a:pPr eaLnBrk="1" hangingPunct="1"/>
            <a:r>
              <a:rPr lang="en-US" sz="2400" dirty="0" smtClean="0"/>
              <a:t>Ranking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524000"/>
            <a:ext cx="711533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Search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Crawling</a:t>
            </a:r>
          </a:p>
          <a:p>
            <a:pPr eaLnBrk="1" hangingPunct="1"/>
            <a:r>
              <a:rPr lang="en-US" sz="2400" dirty="0" smtClean="0"/>
              <a:t>Indexing</a:t>
            </a:r>
          </a:p>
          <a:p>
            <a:pPr eaLnBrk="1" hangingPunct="1"/>
            <a:r>
              <a:rPr lang="en-US" sz="2400" b="1" dirty="0" smtClean="0">
                <a:solidFill>
                  <a:srgbClr val="C00000"/>
                </a:solidFill>
              </a:rPr>
              <a:t>Ranking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3648074" y="3286125"/>
            <a:ext cx="1971675" cy="561975"/>
          </a:xfrm>
          <a:prstGeom prst="roundRect">
            <a:avLst>
              <a:gd name="adj" fmla="val 32738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Ranking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Content-based </a:t>
            </a:r>
            <a:r>
              <a:rPr lang="en-US" altLang="zh-CN" dirty="0" smtClean="0"/>
              <a:t>(query dependent)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TF, IDF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BM25</a:t>
            </a:r>
          </a:p>
          <a:p>
            <a:pPr lvl="1" eaLnBrk="1" hangingPunct="1"/>
            <a:r>
              <a:rPr lang="en-US" dirty="0" smtClean="0"/>
              <a:t>Classical IR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…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Connectivity based (web)</a:t>
            </a:r>
            <a:endParaRPr lang="en-US" altLang="zh-CN" dirty="0" smtClean="0"/>
          </a:p>
          <a:p>
            <a:pPr lvl="1">
              <a:lnSpc>
                <a:spcPct val="90000"/>
              </a:lnSpc>
            </a:pPr>
            <a:r>
              <a:rPr lang="en-US" altLang="zh-CN" dirty="0" err="1" smtClean="0"/>
              <a:t>PageRank</a:t>
            </a:r>
            <a:endParaRPr lang="en-US" altLang="zh-CN" dirty="0" smtClean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HITS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Application of Ensemble Models in Web Ranking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F6F2F-A38B-47F7-999C-6F6702851C1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6477000" y="4724400"/>
            <a:ext cx="1371600" cy="1524000"/>
            <a:chOff x="4419600" y="4267200"/>
            <a:chExt cx="2209800" cy="2362200"/>
          </a:xfrm>
        </p:grpSpPr>
        <p:sp>
          <p:nvSpPr>
            <p:cNvPr id="7" name="Oval 9"/>
            <p:cNvSpPr>
              <a:spLocks noChangeArrowheads="1"/>
            </p:cNvSpPr>
            <p:nvPr/>
          </p:nvSpPr>
          <p:spPr bwMode="auto">
            <a:xfrm>
              <a:off x="4876800" y="51054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0"/>
            <p:cNvSpPr>
              <a:spLocks noChangeArrowheads="1"/>
            </p:cNvSpPr>
            <p:nvPr/>
          </p:nvSpPr>
          <p:spPr bwMode="auto">
            <a:xfrm>
              <a:off x="5105400" y="57150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1"/>
            <p:cNvSpPr>
              <a:spLocks noChangeArrowheads="1"/>
            </p:cNvSpPr>
            <p:nvPr/>
          </p:nvSpPr>
          <p:spPr bwMode="auto">
            <a:xfrm>
              <a:off x="5715000" y="44196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2"/>
            <p:cNvSpPr>
              <a:spLocks noChangeArrowheads="1"/>
            </p:cNvSpPr>
            <p:nvPr/>
          </p:nvSpPr>
          <p:spPr bwMode="auto">
            <a:xfrm>
              <a:off x="6324600" y="54102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3"/>
            <p:cNvSpPr>
              <a:spLocks noChangeArrowheads="1"/>
            </p:cNvSpPr>
            <p:nvPr/>
          </p:nvSpPr>
          <p:spPr bwMode="auto">
            <a:xfrm>
              <a:off x="6019800" y="60960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5943600" y="4724400"/>
              <a:ext cx="4572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 flipH="1">
              <a:off x="5410200" y="5562600"/>
              <a:ext cx="9144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5181600" y="5257800"/>
              <a:ext cx="1143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 flipV="1">
              <a:off x="6248400" y="5715000"/>
              <a:ext cx="1524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9"/>
            <p:cNvSpPr>
              <a:spLocks noChangeShapeType="1"/>
            </p:cNvSpPr>
            <p:nvPr/>
          </p:nvSpPr>
          <p:spPr bwMode="auto">
            <a:xfrm>
              <a:off x="5181600" y="5334000"/>
              <a:ext cx="8382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20"/>
            <p:cNvSpPr>
              <a:spLocks noChangeShapeType="1"/>
            </p:cNvSpPr>
            <p:nvPr/>
          </p:nvSpPr>
          <p:spPr bwMode="auto">
            <a:xfrm flipV="1">
              <a:off x="5257800" y="4724400"/>
              <a:ext cx="5334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 flipV="1">
              <a:off x="5029200" y="4648200"/>
              <a:ext cx="685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 flipV="1">
              <a:off x="6019800" y="4267200"/>
              <a:ext cx="4572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23"/>
            <p:cNvSpPr>
              <a:spLocks noChangeShapeType="1"/>
            </p:cNvSpPr>
            <p:nvPr/>
          </p:nvSpPr>
          <p:spPr bwMode="auto">
            <a:xfrm>
              <a:off x="6019800" y="4648200"/>
              <a:ext cx="4572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>
              <a:off x="6248400" y="64008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6"/>
            <p:cNvSpPr>
              <a:spLocks noChangeShapeType="1"/>
            </p:cNvSpPr>
            <p:nvPr/>
          </p:nvSpPr>
          <p:spPr bwMode="auto">
            <a:xfrm flipV="1">
              <a:off x="4648200" y="5867400"/>
              <a:ext cx="4572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8"/>
            <p:cNvSpPr>
              <a:spLocks noChangeShapeType="1"/>
            </p:cNvSpPr>
            <p:nvPr/>
          </p:nvSpPr>
          <p:spPr bwMode="auto">
            <a:xfrm flipV="1">
              <a:off x="5105400" y="6019800"/>
              <a:ext cx="76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9"/>
            <p:cNvSpPr>
              <a:spLocks noChangeShapeType="1"/>
            </p:cNvSpPr>
            <p:nvPr/>
          </p:nvSpPr>
          <p:spPr bwMode="auto">
            <a:xfrm>
              <a:off x="4953000" y="45720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30"/>
            <p:cNvSpPr>
              <a:spLocks noChangeShapeType="1"/>
            </p:cNvSpPr>
            <p:nvPr/>
          </p:nvSpPr>
          <p:spPr bwMode="auto">
            <a:xfrm flipV="1">
              <a:off x="4495800" y="5334000"/>
              <a:ext cx="3810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31"/>
            <p:cNvSpPr>
              <a:spLocks noChangeShapeType="1"/>
            </p:cNvSpPr>
            <p:nvPr/>
          </p:nvSpPr>
          <p:spPr bwMode="auto">
            <a:xfrm>
              <a:off x="4419600" y="4876800"/>
              <a:ext cx="457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Our General Framework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Application of Ensemble Models in Web Ranking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F6F2F-A38B-47F7-999C-6F6702851C1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133600" y="1641144"/>
            <a:ext cx="990600" cy="381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Garamond" pitchFamily="18" charset="0"/>
              </a:rPr>
              <a:t>Query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495800" y="1676400"/>
            <a:ext cx="21336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Garamond" pitchFamily="18" charset="0"/>
              </a:rPr>
              <a:t>Retrieval Model</a:t>
            </a:r>
          </a:p>
        </p:txBody>
      </p:sp>
      <p:sp>
        <p:nvSpPr>
          <p:cNvPr id="8" name="Flowchart: Document 7"/>
          <p:cNvSpPr/>
          <p:nvPr/>
        </p:nvSpPr>
        <p:spPr bwMode="auto">
          <a:xfrm>
            <a:off x="4069080" y="2362200"/>
            <a:ext cx="502920" cy="1752600"/>
          </a:xfrm>
          <a:prstGeom prst="flowChartDocument">
            <a:avLst/>
          </a:prstGeom>
          <a:solidFill>
            <a:srgbClr val="92D050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aramond" pitchFamily="18" charset="0"/>
              </a:rPr>
              <a:t>List 1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Flowchart: Document 8"/>
          <p:cNvSpPr/>
          <p:nvPr/>
        </p:nvSpPr>
        <p:spPr bwMode="auto">
          <a:xfrm>
            <a:off x="5029200" y="2362200"/>
            <a:ext cx="502920" cy="1752600"/>
          </a:xfrm>
          <a:prstGeom prst="flowChartDocument">
            <a:avLst/>
          </a:prstGeom>
          <a:solidFill>
            <a:srgbClr val="92D050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 smtClean="0">
                <a:latin typeface="Garamond" pitchFamily="18" charset="0"/>
              </a:rPr>
              <a:t>List </a:t>
            </a:r>
          </a:p>
          <a:p>
            <a:pPr algn="ctr" eaLnBrk="0" hangingPunct="0"/>
            <a:r>
              <a:rPr lang="en-US" sz="1600" dirty="0" smtClean="0">
                <a:latin typeface="Garamond" pitchFamily="18" charset="0"/>
              </a:rPr>
              <a:t>2</a:t>
            </a:r>
          </a:p>
        </p:txBody>
      </p:sp>
      <p:sp>
        <p:nvSpPr>
          <p:cNvPr id="10" name="Flowchart: Document 9"/>
          <p:cNvSpPr/>
          <p:nvPr/>
        </p:nvSpPr>
        <p:spPr bwMode="auto">
          <a:xfrm>
            <a:off x="6400800" y="2362200"/>
            <a:ext cx="502920" cy="1752600"/>
          </a:xfrm>
          <a:prstGeom prst="flowChartDocument">
            <a:avLst/>
          </a:prstGeom>
          <a:solidFill>
            <a:srgbClr val="92D050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600" dirty="0" smtClean="0">
                <a:latin typeface="Garamond" pitchFamily="18" charset="0"/>
              </a:rPr>
              <a:t>List 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5000" y="28194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…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495800" y="4419600"/>
            <a:ext cx="20574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smtClean="0">
                <a:latin typeface="Garamond" pitchFamily="18" charset="0"/>
              </a:rPr>
              <a:t>Ensemble Model</a:t>
            </a:r>
          </a:p>
        </p:txBody>
      </p:sp>
      <p:sp>
        <p:nvSpPr>
          <p:cNvPr id="13" name="Flowchart: Document 12"/>
          <p:cNvSpPr/>
          <p:nvPr/>
        </p:nvSpPr>
        <p:spPr bwMode="auto">
          <a:xfrm>
            <a:off x="5196470" y="5105400"/>
            <a:ext cx="641902" cy="1524000"/>
          </a:xfrm>
          <a:prstGeom prst="flowChartDocument">
            <a:avLst/>
          </a:prstGeom>
          <a:solidFill>
            <a:srgbClr val="92D050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 smtClean="0">
                <a:latin typeface="Garamond" pitchFamily="18" charset="0"/>
              </a:rPr>
              <a:t>Final List</a:t>
            </a:r>
          </a:p>
        </p:txBody>
      </p:sp>
      <p:cxnSp>
        <p:nvCxnSpPr>
          <p:cNvPr id="15" name="Straight Arrow Connector 14"/>
          <p:cNvCxnSpPr>
            <a:stCxn id="6" idx="3"/>
            <a:endCxn id="7" idx="1"/>
          </p:cNvCxnSpPr>
          <p:nvPr/>
        </p:nvCxnSpPr>
        <p:spPr bwMode="auto">
          <a:xfrm flipV="1">
            <a:off x="3124200" y="1828800"/>
            <a:ext cx="1371600" cy="284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endCxn id="8" idx="0"/>
          </p:cNvCxnSpPr>
          <p:nvPr/>
        </p:nvCxnSpPr>
        <p:spPr bwMode="auto">
          <a:xfrm rot="10800000" flipV="1">
            <a:off x="4320540" y="1981200"/>
            <a:ext cx="586740" cy="381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7" idx="2"/>
            <a:endCxn id="9" idx="0"/>
          </p:cNvCxnSpPr>
          <p:nvPr/>
        </p:nvCxnSpPr>
        <p:spPr bwMode="auto">
          <a:xfrm rot="5400000">
            <a:off x="5231130" y="2030730"/>
            <a:ext cx="381000" cy="28194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endCxn id="10" idx="0"/>
          </p:cNvCxnSpPr>
          <p:nvPr/>
        </p:nvCxnSpPr>
        <p:spPr bwMode="auto">
          <a:xfrm>
            <a:off x="5943600" y="1981200"/>
            <a:ext cx="708660" cy="381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8" idx="2"/>
          </p:cNvCxnSpPr>
          <p:nvPr/>
        </p:nvCxnSpPr>
        <p:spPr bwMode="auto">
          <a:xfrm rot="16200000" flipH="1">
            <a:off x="4441678" y="3877795"/>
            <a:ext cx="420666" cy="66294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9" idx="2"/>
            <a:endCxn id="12" idx="0"/>
          </p:cNvCxnSpPr>
          <p:nvPr/>
        </p:nvCxnSpPr>
        <p:spPr bwMode="auto">
          <a:xfrm rot="16200000" flipH="1">
            <a:off x="5192247" y="4087347"/>
            <a:ext cx="420666" cy="24384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0" idx="2"/>
          </p:cNvCxnSpPr>
          <p:nvPr/>
        </p:nvCxnSpPr>
        <p:spPr bwMode="auto">
          <a:xfrm rot="5400000">
            <a:off x="6201901" y="3969239"/>
            <a:ext cx="420665" cy="48005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12" idx="2"/>
            <a:endCxn id="13" idx="0"/>
          </p:cNvCxnSpPr>
          <p:nvPr/>
        </p:nvCxnSpPr>
        <p:spPr bwMode="auto">
          <a:xfrm rot="5400000">
            <a:off x="5330461" y="4911361"/>
            <a:ext cx="381000" cy="707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 Presentation">
  <a:themeElements>
    <a:clrScheme name="06087452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06087452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6087452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7452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7452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7452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7452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7452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87452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87452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87452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2084</TotalTime>
  <Words>643</Words>
  <Application>Microsoft Office PowerPoint</Application>
  <PresentationFormat>On-screen Show (4:3)</PresentationFormat>
  <Paragraphs>256</Paragraphs>
  <Slides>26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IR Presentation</vt:lpstr>
      <vt:lpstr>Equation</vt:lpstr>
      <vt:lpstr>Application of Ensemble Models in Web Ranking</vt:lpstr>
      <vt:lpstr>Information Explosion</vt:lpstr>
      <vt:lpstr>Slide 3</vt:lpstr>
      <vt:lpstr>Web Challenges</vt:lpstr>
      <vt:lpstr>Search Engine as A Tool</vt:lpstr>
      <vt:lpstr>Inside Search Engine</vt:lpstr>
      <vt:lpstr>Inside Search Engine</vt:lpstr>
      <vt:lpstr>Ranking Approaches</vt:lpstr>
      <vt:lpstr>Our General Framework</vt:lpstr>
      <vt:lpstr>Simple Ensemble Models</vt:lpstr>
      <vt:lpstr>Complicated Ensemble Models</vt:lpstr>
      <vt:lpstr>OWA operator</vt:lpstr>
      <vt:lpstr>Simulated Click-Through Data</vt:lpstr>
      <vt:lpstr>Simulated Click-Through Data (example)</vt:lpstr>
      <vt:lpstr>Simulated Click-Through Data (example)</vt:lpstr>
      <vt:lpstr>Simulated Click-Through Data (example)</vt:lpstr>
      <vt:lpstr>Simulated Click-Through Data (example)</vt:lpstr>
      <vt:lpstr>Experimental Datasets</vt:lpstr>
      <vt:lpstr>LETOR Benchmark – p@k</vt:lpstr>
      <vt:lpstr>LETOR Benchmark – MAP</vt:lpstr>
      <vt:lpstr>DotIR Benchmark – p@k</vt:lpstr>
      <vt:lpstr>DotIR Benchmark – MAP</vt:lpstr>
      <vt:lpstr>Summary</vt:lpstr>
      <vt:lpstr>Slide 24</vt:lpstr>
      <vt:lpstr>Reference</vt:lpstr>
      <vt:lpstr>Thank You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Information Retrieval CLEF Results Analysis</dc:title>
  <dc:subject/>
  <dc:creator> </dc:creator>
  <cp:keywords/>
  <dc:description/>
  <cp:lastModifiedBy>Huma&amp;Mehdi</cp:lastModifiedBy>
  <cp:revision>196</cp:revision>
  <dcterms:created xsi:type="dcterms:W3CDTF">2008-11-16T08:01:30Z</dcterms:created>
  <dcterms:modified xsi:type="dcterms:W3CDTF">2011-03-07T08:10:22Z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TC060874521033</vt:lpwstr>
  </property>
</Properties>
</file>