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0" r:id="rId1"/>
  </p:sldMasterIdLst>
  <p:notesMasterIdLst>
    <p:notesMasterId r:id="rId28"/>
  </p:notesMasterIdLst>
  <p:sldIdLst>
    <p:sldId id="256" r:id="rId2"/>
    <p:sldId id="366" r:id="rId3"/>
    <p:sldId id="369" r:id="rId4"/>
    <p:sldId id="370" r:id="rId5"/>
    <p:sldId id="371" r:id="rId6"/>
    <p:sldId id="372" r:id="rId7"/>
    <p:sldId id="373" r:id="rId8"/>
    <p:sldId id="374" r:id="rId9"/>
    <p:sldId id="375" r:id="rId10"/>
    <p:sldId id="376" r:id="rId11"/>
    <p:sldId id="377" r:id="rId12"/>
    <p:sldId id="378" r:id="rId13"/>
    <p:sldId id="379" r:id="rId14"/>
    <p:sldId id="380" r:id="rId15"/>
    <p:sldId id="381" r:id="rId16"/>
    <p:sldId id="382" r:id="rId17"/>
    <p:sldId id="383" r:id="rId18"/>
    <p:sldId id="384" r:id="rId19"/>
    <p:sldId id="385" r:id="rId20"/>
    <p:sldId id="387" r:id="rId21"/>
    <p:sldId id="386" r:id="rId22"/>
    <p:sldId id="388" r:id="rId23"/>
    <p:sldId id="389" r:id="rId24"/>
    <p:sldId id="390" r:id="rId25"/>
    <p:sldId id="391" r:id="rId26"/>
    <p:sldId id="39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4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CE67B6-E366-4D77-8570-0298620BD74C}" type="datetimeFigureOut">
              <a:rPr lang="en-US" smtClean="0"/>
              <a:pPr/>
              <a:t>5/26/2011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5F5253-1043-4BC4-BCB7-9C4DABED03F6}" type="slidenum">
              <a:rPr lang="en-US" smtClean="0"/>
              <a:pPr/>
              <a:t>‹#›</a:t>
            </a:fld>
            <a:endParaRPr lang="en-US"/>
          </a:p>
        </p:txBody>
      </p:sp>
    </p:spTree>
    <p:extLst>
      <p:ext uri="{BB962C8B-B14F-4D97-AF65-F5344CB8AC3E}">
        <p14:creationId xmlns:p14="http://schemas.microsoft.com/office/powerpoint/2010/main" val="3960483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5F5253-1043-4BC4-BCB7-9C4DABED03F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5F5253-1043-4BC4-BCB7-9C4DABED03F6}"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5F5253-1043-4BC4-BCB7-9C4DABED03F6}"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5F5253-1043-4BC4-BCB7-9C4DABED03F6}"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5F5253-1043-4BC4-BCB7-9C4DABED03F6}"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5F5253-1043-4BC4-BCB7-9C4DABED03F6}"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5F5253-1043-4BC4-BCB7-9C4DABED03F6}"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5F5253-1043-4BC4-BCB7-9C4DABED03F6}"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5F5253-1043-4BC4-BCB7-9C4DABED03F6}"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5F5253-1043-4BC4-BCB7-9C4DABED03F6}"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5F5253-1043-4BC4-BCB7-9C4DABED03F6}"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5F5253-1043-4BC4-BCB7-9C4DABED03F6}"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5F5253-1043-4BC4-BCB7-9C4DABED03F6}"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5F5253-1043-4BC4-BCB7-9C4DABED03F6}"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5F5253-1043-4BC4-BCB7-9C4DABED03F6}"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5F5253-1043-4BC4-BCB7-9C4DABED03F6}"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5F5253-1043-4BC4-BCB7-9C4DABED03F6}"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5F5253-1043-4BC4-BCB7-9C4DABED03F6}"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5F5253-1043-4BC4-BCB7-9C4DABED03F6}" type="slidenum">
              <a:rPr lang="en-US" smtClean="0"/>
              <a:pPr/>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5F5253-1043-4BC4-BCB7-9C4DABED03F6}"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5F5253-1043-4BC4-BCB7-9C4DABED03F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5F5253-1043-4BC4-BCB7-9C4DABED03F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5F5253-1043-4BC4-BCB7-9C4DABED03F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5F5253-1043-4BC4-BCB7-9C4DABED03F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5F5253-1043-4BC4-BCB7-9C4DABED03F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5F5253-1043-4BC4-BCB7-9C4DABED03F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6EA9696-D413-43A4-A996-D9FB4AE4D4B0}" type="datetimeFigureOut">
              <a:rPr lang="en-US" smtClean="0"/>
              <a:pPr/>
              <a:t>5/26/2011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7D691B66-D372-4CE8-B827-D0A209955A03}"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EA9696-D413-43A4-A996-D9FB4AE4D4B0}" type="datetimeFigureOut">
              <a:rPr lang="en-US" smtClean="0"/>
              <a:pPr/>
              <a:t>5/26/2011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91B66-D372-4CE8-B827-D0A209955A0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EA9696-D413-43A4-A996-D9FB4AE4D4B0}" type="datetimeFigureOut">
              <a:rPr lang="en-US" smtClean="0"/>
              <a:pPr/>
              <a:t>5/26/2011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91B66-D372-4CE8-B827-D0A209955A0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6EA9696-D413-43A4-A996-D9FB4AE4D4B0}" type="datetimeFigureOut">
              <a:rPr lang="en-US" smtClean="0"/>
              <a:pPr/>
              <a:t>5/26/2011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91B66-D372-4CE8-B827-D0A209955A03}"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6EA9696-D413-43A4-A996-D9FB4AE4D4B0}" type="datetimeFigureOut">
              <a:rPr lang="en-US" smtClean="0"/>
              <a:pPr/>
              <a:t>5/26/2011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7D691B66-D372-4CE8-B827-D0A209955A0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6EA9696-D413-43A4-A996-D9FB4AE4D4B0}" type="datetimeFigureOut">
              <a:rPr lang="en-US" smtClean="0"/>
              <a:pPr/>
              <a:t>5/26/2011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691B66-D372-4CE8-B827-D0A209955A03}"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6EA9696-D413-43A4-A996-D9FB4AE4D4B0}" type="datetimeFigureOut">
              <a:rPr lang="en-US" smtClean="0"/>
              <a:pPr/>
              <a:t>5/26/2011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691B66-D372-4CE8-B827-D0A209955A03}"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6EA9696-D413-43A4-A996-D9FB4AE4D4B0}" type="datetimeFigureOut">
              <a:rPr lang="en-US" smtClean="0"/>
              <a:pPr/>
              <a:t>5/26/2011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691B66-D372-4CE8-B827-D0A209955A0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EA9696-D413-43A4-A996-D9FB4AE4D4B0}" type="datetimeFigureOut">
              <a:rPr lang="en-US" smtClean="0"/>
              <a:pPr/>
              <a:t>5/26/2011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691B66-D372-4CE8-B827-D0A209955A0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6EA9696-D413-43A4-A996-D9FB4AE4D4B0}" type="datetimeFigureOut">
              <a:rPr lang="en-US" smtClean="0"/>
              <a:pPr/>
              <a:t>5/26/2011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691B66-D372-4CE8-B827-D0A209955A03}"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6EA9696-D413-43A4-A996-D9FB4AE4D4B0}" type="datetimeFigureOut">
              <a:rPr lang="en-US" smtClean="0"/>
              <a:pPr/>
              <a:t>5/26/2011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7D691B66-D372-4CE8-B827-D0A209955A03}"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6EA9696-D413-43A4-A996-D9FB4AE4D4B0}" type="datetimeFigureOut">
              <a:rPr lang="en-US" smtClean="0"/>
              <a:pPr/>
              <a:t>5/26/2011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D691B66-D372-4CE8-B827-D0A209955A0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download.oracle.com/javase/1,5.0/docs/api/java/util/Scanner.htm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533400"/>
          </a:xfrm>
        </p:spPr>
        <p:txBody>
          <a:bodyPr>
            <a:normAutofit/>
          </a:bodyPr>
          <a:lstStyle/>
          <a:p>
            <a:r>
              <a:rPr lang="en-US" dirty="0" smtClean="0"/>
              <a:t>CS0007:  Introduction to Computer Programming</a:t>
            </a:r>
          </a:p>
        </p:txBody>
      </p:sp>
      <p:sp>
        <p:nvSpPr>
          <p:cNvPr id="2" name="Title 1"/>
          <p:cNvSpPr>
            <a:spLocks noGrp="1"/>
          </p:cNvSpPr>
          <p:nvPr>
            <p:ph type="ctrTitle"/>
          </p:nvPr>
        </p:nvSpPr>
        <p:spPr/>
        <p:txBody>
          <a:bodyPr>
            <a:normAutofit/>
          </a:bodyPr>
          <a:lstStyle/>
          <a:p>
            <a:r>
              <a:rPr lang="en-US" dirty="0" smtClean="0"/>
              <a:t>Scope, Comments, Code Style, Keyboard Input</a:t>
            </a:r>
            <a:endParaRPr lang="en-US" dirty="0"/>
          </a:p>
        </p:txBody>
      </p:sp>
    </p:spTree>
    <p:extLst>
      <p:ext uri="{BB962C8B-B14F-4D97-AF65-F5344CB8AC3E}">
        <p14:creationId xmlns:p14="http://schemas.microsoft.com/office/powerpoint/2010/main" val="39495849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 Comments</a:t>
            </a:r>
            <a:endParaRPr lang="en-US" dirty="0"/>
          </a:p>
        </p:txBody>
      </p:sp>
      <p:sp>
        <p:nvSpPr>
          <p:cNvPr id="3" name="Content Placeholder 2"/>
          <p:cNvSpPr>
            <a:spLocks noGrp="1"/>
          </p:cNvSpPr>
          <p:nvPr>
            <p:ph sz="quarter" idx="1"/>
          </p:nvPr>
        </p:nvSpPr>
        <p:spPr>
          <a:xfrm>
            <a:off x="914400" y="1447800"/>
            <a:ext cx="7772400" cy="4800600"/>
          </a:xfrm>
        </p:spPr>
        <p:txBody>
          <a:bodyPr>
            <a:normAutofit fontScale="70000" lnSpcReduction="20000"/>
          </a:bodyPr>
          <a:lstStyle/>
          <a:p>
            <a:r>
              <a:rPr lang="en-US" dirty="0" smtClean="0"/>
              <a:t>There are many styles to making block comments:</a:t>
            </a:r>
          </a:p>
          <a:p>
            <a:pPr>
              <a:buNone/>
            </a:pPr>
            <a:endParaRPr lang="en-US" dirty="0" smtClean="0"/>
          </a:p>
          <a:p>
            <a:pPr>
              <a:buNone/>
            </a:pPr>
            <a:r>
              <a:rPr lang="en-US" dirty="0" smtClean="0">
                <a:latin typeface="Courier New" pitchFamily="49" charset="0"/>
                <a:cs typeface="Courier New" pitchFamily="49" charset="0"/>
              </a:rPr>
              <a:t>////////////////////////////////////////</a:t>
            </a:r>
          </a:p>
          <a:p>
            <a:pPr>
              <a:buNone/>
            </a:pPr>
            <a:r>
              <a:rPr lang="en-US" dirty="0" smtClean="0">
                <a:latin typeface="Courier New" pitchFamily="49" charset="0"/>
                <a:cs typeface="Courier New" pitchFamily="49" charset="0"/>
              </a:rPr>
              <a:t>//  One Style</a:t>
            </a:r>
          </a:p>
          <a:p>
            <a:pPr>
              <a:buNone/>
            </a:pPr>
            <a:r>
              <a:rPr lang="en-US" dirty="0" smtClean="0">
                <a:latin typeface="Courier New" pitchFamily="49" charset="0"/>
                <a:cs typeface="Courier New" pitchFamily="49" charset="0"/>
              </a:rPr>
              <a:t>//  Looks like this</a:t>
            </a:r>
          </a:p>
          <a:p>
            <a:pPr>
              <a:buNone/>
            </a:pPr>
            <a:r>
              <a:rPr lang="en-US" dirty="0" smtClean="0">
                <a:latin typeface="Courier New" pitchFamily="49" charset="0"/>
                <a:cs typeface="Courier New" pitchFamily="49" charset="0"/>
              </a:rPr>
              <a:t>///////////////////////////////////////</a:t>
            </a:r>
          </a:p>
          <a:p>
            <a:pPr>
              <a:buNone/>
            </a:pPr>
            <a:endParaRPr lang="en-US" dirty="0" smtClean="0">
              <a:latin typeface="Courier New" pitchFamily="49" charset="0"/>
              <a:cs typeface="Courier New" pitchFamily="49" charset="0"/>
            </a:endParaRPr>
          </a:p>
          <a:p>
            <a:pPr>
              <a:buNone/>
            </a:pPr>
            <a:r>
              <a:rPr lang="en-US" dirty="0" smtClean="0">
                <a:latin typeface="Courier New" pitchFamily="49" charset="0"/>
                <a:cs typeface="Courier New" pitchFamily="49" charset="0"/>
              </a:rPr>
              <a:t>/*</a:t>
            </a:r>
          </a:p>
          <a:p>
            <a:pPr>
              <a:buNone/>
            </a:pPr>
            <a:r>
              <a:rPr lang="en-US" dirty="0" smtClean="0">
                <a:latin typeface="Courier New" pitchFamily="49" charset="0"/>
                <a:cs typeface="Courier New" pitchFamily="49" charset="0"/>
              </a:rPr>
              <a:t>*  Another</a:t>
            </a:r>
          </a:p>
          <a:p>
            <a:pPr>
              <a:buNone/>
            </a:pPr>
            <a:r>
              <a:rPr lang="en-US" dirty="0" smtClean="0">
                <a:latin typeface="Courier New" pitchFamily="49" charset="0"/>
                <a:cs typeface="Courier New" pitchFamily="49" charset="0"/>
              </a:rPr>
              <a:t>*  Looks like this</a:t>
            </a:r>
          </a:p>
          <a:p>
            <a:pPr>
              <a:buNone/>
            </a:pPr>
            <a:r>
              <a:rPr lang="en-US" dirty="0" smtClean="0">
                <a:latin typeface="Courier New" pitchFamily="49" charset="0"/>
                <a:cs typeface="Courier New" pitchFamily="49" charset="0"/>
              </a:rPr>
              <a:t>*/</a:t>
            </a:r>
          </a:p>
          <a:p>
            <a:pPr>
              <a:buNone/>
            </a:pPr>
            <a:endParaRPr lang="en-US" dirty="0" smtClean="0">
              <a:latin typeface="Courier New" pitchFamily="49" charset="0"/>
              <a:cs typeface="Courier New" pitchFamily="49" charset="0"/>
            </a:endParaRPr>
          </a:p>
          <a:p>
            <a:pPr>
              <a:buNone/>
            </a:pPr>
            <a:r>
              <a:rPr lang="en-US" dirty="0" smtClean="0">
                <a:latin typeface="Courier New" pitchFamily="49" charset="0"/>
                <a:cs typeface="Courier New" pitchFamily="49" charset="0"/>
              </a:rPr>
              <a:t>//--------------------------------------</a:t>
            </a:r>
          </a:p>
          <a:p>
            <a:pPr>
              <a:buNone/>
            </a:pPr>
            <a:r>
              <a:rPr lang="en-US" dirty="0" smtClean="0">
                <a:latin typeface="Courier New" pitchFamily="49" charset="0"/>
                <a:cs typeface="Courier New" pitchFamily="49" charset="0"/>
              </a:rPr>
              <a:t>//  Yet another is</a:t>
            </a:r>
          </a:p>
          <a:p>
            <a:pPr>
              <a:buNone/>
            </a:pPr>
            <a:r>
              <a:rPr lang="en-US" dirty="0" smtClean="0">
                <a:latin typeface="Courier New" pitchFamily="49" charset="0"/>
                <a:cs typeface="Courier New" pitchFamily="49" charset="0"/>
              </a:rPr>
              <a:t>//  Looks like this</a:t>
            </a:r>
          </a:p>
          <a:p>
            <a:pPr>
              <a:buNone/>
            </a:pPr>
            <a:r>
              <a:rPr lang="en-US" dirty="0" smtClean="0">
                <a:latin typeface="Courier New" pitchFamily="49" charset="0"/>
                <a:cs typeface="Courier New" pitchFamily="49" charset="0"/>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Commenting Example</a:t>
            </a:r>
            <a:endParaRPr lang="en-US" dirty="0"/>
          </a:p>
        </p:txBody>
      </p:sp>
      <p:sp>
        <p:nvSpPr>
          <p:cNvPr id="3" name="Content Placeholder 2"/>
          <p:cNvSpPr>
            <a:spLocks noGrp="1"/>
          </p:cNvSpPr>
          <p:nvPr>
            <p:ph sz="quarter" idx="1"/>
          </p:nvPr>
        </p:nvSpPr>
        <p:spPr/>
        <p:txBody>
          <a:bodyPr/>
          <a:lstStyle/>
          <a:p>
            <a:r>
              <a:rPr lang="en-US" dirty="0" smtClean="0"/>
              <a:t>New Topics:</a:t>
            </a:r>
          </a:p>
          <a:p>
            <a:pPr lvl="1"/>
            <a:r>
              <a:rPr lang="en-US" dirty="0" smtClean="0"/>
              <a:t>Acceptable method of commenting</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Documentation Comments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The Java SDK provides a tool for creating attractive, HTML-based, documentation files for your source code called </a:t>
            </a:r>
            <a:r>
              <a:rPr lang="en-US" dirty="0" err="1" smtClean="0">
                <a:latin typeface="Courier New" pitchFamily="49" charset="0"/>
                <a:cs typeface="Courier New" pitchFamily="49" charset="0"/>
              </a:rPr>
              <a:t>javadoc</a:t>
            </a:r>
            <a:r>
              <a:rPr lang="en-US" dirty="0" smtClean="0"/>
              <a:t>.</a:t>
            </a:r>
          </a:p>
          <a:p>
            <a:r>
              <a:rPr lang="en-US" dirty="0" smtClean="0"/>
              <a:t>The resulting documentation file can be viewed in any web browser.</a:t>
            </a:r>
          </a:p>
          <a:p>
            <a:r>
              <a:rPr lang="en-US" dirty="0" smtClean="0"/>
              <a:t>Any comments that begin with /** and end in */ are considered </a:t>
            </a:r>
            <a:r>
              <a:rPr lang="en-US" dirty="0" err="1" smtClean="0"/>
              <a:t>javadoc</a:t>
            </a:r>
            <a:r>
              <a:rPr lang="en-US" dirty="0" smtClean="0"/>
              <a:t> comments, and can be used by </a:t>
            </a:r>
            <a:r>
              <a:rPr lang="en-US" dirty="0" err="1" smtClean="0">
                <a:latin typeface="Courier New" pitchFamily="49" charset="0"/>
                <a:cs typeface="Courier New" pitchFamily="49" charset="0"/>
              </a:rPr>
              <a:t>javadoc</a:t>
            </a:r>
            <a:r>
              <a:rPr lang="en-US" dirty="0" smtClean="0"/>
              <a:t>.</a:t>
            </a:r>
          </a:p>
          <a:p>
            <a:r>
              <a:rPr lang="en-US" dirty="0" smtClean="0"/>
              <a:t>Right, now, this has little use, because our programs are simple, but later they can be used to describe things like the methods and attributes of the classes we make.</a:t>
            </a:r>
          </a:p>
          <a:p>
            <a:r>
              <a:rPr lang="en-US" dirty="0" smtClean="0"/>
              <a:t>To run </a:t>
            </a:r>
            <a:r>
              <a:rPr lang="en-US" dirty="0" err="1" smtClean="0">
                <a:latin typeface="Courier New" pitchFamily="49" charset="0"/>
                <a:cs typeface="Courier New" pitchFamily="49" charset="0"/>
              </a:rPr>
              <a:t>javadoc</a:t>
            </a:r>
            <a:r>
              <a:rPr lang="en-US" dirty="0" smtClean="0"/>
              <a:t> program on a source code file, simply execute the command:</a:t>
            </a:r>
          </a:p>
          <a:p>
            <a:pPr>
              <a:buNone/>
            </a:pPr>
            <a:r>
              <a:rPr lang="en-US" dirty="0" smtClean="0"/>
              <a:t>	</a:t>
            </a:r>
            <a:r>
              <a:rPr lang="en-US" dirty="0" err="1" smtClean="0">
                <a:latin typeface="Courier New" pitchFamily="49" charset="0"/>
                <a:cs typeface="Courier New" pitchFamily="49" charset="0"/>
              </a:rPr>
              <a:t>javadoc</a:t>
            </a:r>
            <a:r>
              <a:rPr lang="en-US" dirty="0" smtClean="0">
                <a:latin typeface="Courier New" pitchFamily="49" charset="0"/>
                <a:cs typeface="Courier New" pitchFamily="49" charset="0"/>
              </a:rPr>
              <a:t> sourceCodeFile.java</a:t>
            </a:r>
            <a:endParaRPr lang="en-US" dirty="0">
              <a:latin typeface="Courier New" pitchFamily="49" charset="0"/>
              <a:cs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Documentation Comments Example</a:t>
            </a:r>
            <a:endParaRPr lang="en-US" dirty="0"/>
          </a:p>
        </p:txBody>
      </p:sp>
      <p:sp>
        <p:nvSpPr>
          <p:cNvPr id="3" name="Content Placeholder 2"/>
          <p:cNvSpPr>
            <a:spLocks noGrp="1"/>
          </p:cNvSpPr>
          <p:nvPr>
            <p:ph sz="quarter" idx="1"/>
          </p:nvPr>
        </p:nvSpPr>
        <p:spPr/>
        <p:txBody>
          <a:bodyPr/>
          <a:lstStyle/>
          <a:p>
            <a:r>
              <a:rPr lang="en-US" dirty="0" smtClean="0"/>
              <a:t>New Topics:</a:t>
            </a:r>
          </a:p>
          <a:p>
            <a:pPr lvl="1"/>
            <a:r>
              <a:rPr lang="en-US" dirty="0" smtClean="0"/>
              <a:t>Documentation Comments</a:t>
            </a:r>
          </a:p>
          <a:p>
            <a:pPr lvl="1"/>
            <a:r>
              <a:rPr lang="en-US" dirty="0" err="1" smtClean="0">
                <a:latin typeface="Courier New" pitchFamily="49" charset="0"/>
                <a:cs typeface="Courier New" pitchFamily="49" charset="0"/>
              </a:rPr>
              <a:t>javadoc</a:t>
            </a:r>
            <a:endParaRPr lang="en-US"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Programming Style</a:t>
            </a:r>
            <a:endParaRPr lang="en-US" dirty="0"/>
          </a:p>
        </p:txBody>
      </p:sp>
      <p:sp>
        <p:nvSpPr>
          <p:cNvPr id="3" name="Content Placeholder 2"/>
          <p:cNvSpPr>
            <a:spLocks noGrp="1"/>
          </p:cNvSpPr>
          <p:nvPr>
            <p:ph sz="quarter" idx="1"/>
          </p:nvPr>
        </p:nvSpPr>
        <p:spPr/>
        <p:txBody>
          <a:bodyPr>
            <a:normAutofit/>
          </a:bodyPr>
          <a:lstStyle/>
          <a:p>
            <a:r>
              <a:rPr lang="en-US" u="sng" dirty="0" smtClean="0"/>
              <a:t>Programming Style </a:t>
            </a:r>
            <a:r>
              <a:rPr lang="en-US" dirty="0" smtClean="0"/>
              <a:t>refers to the way a programmer uses spaces, indentation, blank lines, and punctuation characters to visually arrange a program’s source code.</a:t>
            </a:r>
          </a:p>
          <a:p>
            <a:pPr lvl="1"/>
            <a:r>
              <a:rPr lang="en-US" dirty="0" smtClean="0"/>
              <a:t>This has NOTHING to do with syntax.</a:t>
            </a:r>
          </a:p>
          <a:p>
            <a:pPr lvl="1"/>
            <a:r>
              <a:rPr lang="en-US" dirty="0" smtClean="0"/>
              <a:t>General Rule:  Make your code easy to read.</a:t>
            </a:r>
          </a:p>
          <a:p>
            <a:r>
              <a:rPr lang="en-US" dirty="0" smtClean="0"/>
              <a:t>We could write a program like this:</a:t>
            </a:r>
          </a:p>
          <a:p>
            <a:pPr>
              <a:buNone/>
            </a:pPr>
            <a:r>
              <a:rPr lang="en-US" dirty="0" smtClean="0">
                <a:latin typeface="Courier New" pitchFamily="49" charset="0"/>
                <a:cs typeface="Courier New" pitchFamily="49" charset="0"/>
              </a:rPr>
              <a:t>public class Compact {public static</a:t>
            </a:r>
          </a:p>
          <a:p>
            <a:pPr>
              <a:buNone/>
            </a:pPr>
            <a:r>
              <a:rPr lang="en-US" dirty="0" smtClean="0">
                <a:latin typeface="Courier New" pitchFamily="49" charset="0"/>
                <a:cs typeface="Courier New" pitchFamily="49" charset="0"/>
              </a:rPr>
              <a:t>void main(String [] </a:t>
            </a:r>
            <a:r>
              <a:rPr lang="en-US" dirty="0" err="1" smtClean="0">
                <a:latin typeface="Courier New" pitchFamily="49" charset="0"/>
                <a:cs typeface="Courier New" pitchFamily="49" charset="0"/>
              </a:rPr>
              <a:t>args</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number = </a:t>
            </a:r>
          </a:p>
          <a:p>
            <a:pPr>
              <a:buNone/>
            </a:pPr>
            <a:r>
              <a:rPr lang="en-US" dirty="0" smtClean="0">
                <a:latin typeface="Courier New" pitchFamily="49" charset="0"/>
                <a:cs typeface="Courier New" pitchFamily="49" charset="0"/>
              </a:rPr>
              <a:t>5; </a:t>
            </a:r>
            <a:r>
              <a:rPr lang="en-US" dirty="0" err="1" smtClean="0">
                <a:latin typeface="Courier New" pitchFamily="49" charset="0"/>
                <a:cs typeface="Courier New" pitchFamily="49" charset="0"/>
              </a:rPr>
              <a:t>System.out.println</a:t>
            </a:r>
            <a:r>
              <a:rPr lang="en-US" dirty="0" smtClean="0">
                <a:latin typeface="Courier New" pitchFamily="49" charset="0"/>
                <a:cs typeface="Courier New" pitchFamily="49" charset="0"/>
              </a:rPr>
              <a:t>(number);}}</a:t>
            </a:r>
            <a:endParaRPr lang="en-US" dirty="0" smtClean="0">
              <a:cs typeface="Courier New" pitchFamily="49" charset="0"/>
            </a:endParaRPr>
          </a:p>
          <a:p>
            <a:pPr lvl="1"/>
            <a:r>
              <a:rPr lang="en-US" dirty="0" smtClean="0">
                <a:cs typeface="Courier New" pitchFamily="49" charset="0"/>
              </a:rPr>
              <a:t>It even compiles and runs, but its really difficult to read.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Programming Style</a:t>
            </a:r>
            <a:endParaRPr lang="en-US" dirty="0"/>
          </a:p>
        </p:txBody>
      </p:sp>
      <p:sp>
        <p:nvSpPr>
          <p:cNvPr id="3" name="Content Placeholder 2"/>
          <p:cNvSpPr>
            <a:spLocks noGrp="1"/>
          </p:cNvSpPr>
          <p:nvPr>
            <p:ph sz="quarter" idx="1"/>
          </p:nvPr>
        </p:nvSpPr>
        <p:spPr>
          <a:xfrm>
            <a:off x="914400" y="1447800"/>
            <a:ext cx="7772400" cy="4724400"/>
          </a:xfrm>
        </p:spPr>
        <p:txBody>
          <a:bodyPr>
            <a:normAutofit fontScale="85000" lnSpcReduction="10000"/>
          </a:bodyPr>
          <a:lstStyle/>
          <a:p>
            <a:r>
              <a:rPr lang="en-US" b="1" dirty="0" smtClean="0"/>
              <a:t>Rule 1</a:t>
            </a:r>
            <a:r>
              <a:rPr lang="en-US" dirty="0" smtClean="0"/>
              <a:t>:  All statements inside of a block should be indented one tab more than the statements directly outside of the block.</a:t>
            </a:r>
          </a:p>
          <a:p>
            <a:pPr>
              <a:buNone/>
            </a:pPr>
            <a:r>
              <a:rPr lang="en-US" dirty="0" smtClean="0">
                <a:latin typeface="Courier New" pitchFamily="49" charset="0"/>
                <a:cs typeface="Courier New" pitchFamily="49" charset="0"/>
              </a:rPr>
              <a:t>public class Neat </a:t>
            </a:r>
            <a:r>
              <a:rPr lang="en-US" dirty="0" smtClean="0">
                <a:latin typeface="Courier New" pitchFamily="49" charset="0"/>
                <a:cs typeface="Courier New" pitchFamily="49" charset="0"/>
              </a:rPr>
              <a:t>{</a:t>
            </a:r>
            <a:endParaRPr lang="en-US" dirty="0" smtClean="0">
              <a:latin typeface="Courier New" pitchFamily="49" charset="0"/>
              <a:cs typeface="Courier New" pitchFamily="49" charset="0"/>
            </a:endParaRPr>
          </a:p>
          <a:p>
            <a:pPr>
              <a:buNone/>
            </a:pPr>
            <a:r>
              <a:rPr lang="en-US" dirty="0" smtClean="0">
                <a:latin typeface="Courier New" pitchFamily="49" charset="0"/>
                <a:cs typeface="Courier New" pitchFamily="49" charset="0"/>
              </a:rPr>
              <a:t>	public static void main(String [] </a:t>
            </a:r>
            <a:r>
              <a:rPr lang="en-US" dirty="0" err="1" smtClean="0">
                <a:latin typeface="Courier New" pitchFamily="49" charset="0"/>
                <a:cs typeface="Courier New" pitchFamily="49" charset="0"/>
              </a:rPr>
              <a:t>args</a:t>
            </a:r>
            <a:r>
              <a:rPr lang="en-US" dirty="0" smtClean="0">
                <a:latin typeface="Courier New" pitchFamily="49" charset="0"/>
                <a:cs typeface="Courier New" pitchFamily="49" charset="0"/>
              </a:rPr>
              <a:t>) </a:t>
            </a:r>
            <a:r>
              <a:rPr lang="en-US" dirty="0" smtClean="0">
                <a:latin typeface="Courier New" pitchFamily="49" charset="0"/>
                <a:cs typeface="Courier New" pitchFamily="49" charset="0"/>
              </a:rPr>
              <a:t>{</a:t>
            </a:r>
            <a:endParaRPr lang="en-US" dirty="0" smtClean="0">
              <a:latin typeface="Courier New" pitchFamily="49" charset="0"/>
              <a:cs typeface="Courier New" pitchFamily="49" charset="0"/>
            </a:endParaRPr>
          </a:p>
          <a:p>
            <a:pPr>
              <a:buNone/>
            </a:pP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number;</a:t>
            </a:r>
          </a:p>
          <a:p>
            <a:pPr>
              <a:buNone/>
            </a:pPr>
            <a:r>
              <a:rPr lang="en-US" dirty="0" smtClean="0">
                <a:latin typeface="Courier New" pitchFamily="49" charset="0"/>
                <a:cs typeface="Courier New" pitchFamily="49" charset="0"/>
              </a:rPr>
              <a:t>		…</a:t>
            </a:r>
          </a:p>
          <a:p>
            <a:pPr>
              <a:buNone/>
            </a:pPr>
            <a:r>
              <a:rPr lang="en-US" dirty="0" smtClean="0">
                <a:latin typeface="Courier New" pitchFamily="49" charset="0"/>
                <a:cs typeface="Courier New" pitchFamily="49" charset="0"/>
              </a:rPr>
              <a:t>	}</a:t>
            </a:r>
          </a:p>
          <a:p>
            <a:pPr>
              <a:buNone/>
            </a:pPr>
            <a:r>
              <a:rPr lang="en-US" dirty="0" smtClean="0">
                <a:latin typeface="Courier New" pitchFamily="49" charset="0"/>
                <a:cs typeface="Courier New" pitchFamily="49" charset="0"/>
              </a:rPr>
              <a:t>}</a:t>
            </a:r>
          </a:p>
          <a:p>
            <a:r>
              <a:rPr lang="en-US" dirty="0" smtClean="0">
                <a:cs typeface="Courier New" pitchFamily="49" charset="0"/>
              </a:rPr>
              <a:t>Notice that all lines inside of the </a:t>
            </a:r>
            <a:r>
              <a:rPr lang="en-US" dirty="0" smtClean="0">
                <a:latin typeface="Courier New" pitchFamily="49" charset="0"/>
                <a:cs typeface="Courier New" pitchFamily="49" charset="0"/>
              </a:rPr>
              <a:t>public class Neat </a:t>
            </a:r>
            <a:r>
              <a:rPr lang="en-US" dirty="0" smtClean="0">
                <a:cs typeface="Courier New" pitchFamily="49" charset="0"/>
              </a:rPr>
              <a:t>headed block are tabbed once, and all lines inside of the </a:t>
            </a:r>
            <a:r>
              <a:rPr lang="en-US" dirty="0" smtClean="0">
                <a:latin typeface="Courier New" pitchFamily="49" charset="0"/>
                <a:cs typeface="Courier New" pitchFamily="49" charset="0"/>
              </a:rPr>
              <a:t>public static void main…</a:t>
            </a:r>
            <a:r>
              <a:rPr lang="en-US" dirty="0" smtClean="0">
                <a:cs typeface="Courier New" pitchFamily="49" charset="0"/>
              </a:rPr>
              <a:t> block are tabbed again.</a:t>
            </a:r>
          </a:p>
          <a:p>
            <a:r>
              <a:rPr lang="en-US" dirty="0" smtClean="0">
                <a:cs typeface="Courier New" pitchFamily="49" charset="0"/>
              </a:rPr>
              <a:t>Also note that the closing braces are in the same column as their headers.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Programming Style</a:t>
            </a:r>
            <a:endParaRPr lang="en-US" dirty="0"/>
          </a:p>
        </p:txBody>
      </p:sp>
      <p:sp>
        <p:nvSpPr>
          <p:cNvPr id="3" name="Content Placeholder 2"/>
          <p:cNvSpPr>
            <a:spLocks noGrp="1"/>
          </p:cNvSpPr>
          <p:nvPr>
            <p:ph sz="quarter" idx="1"/>
          </p:nvPr>
        </p:nvSpPr>
        <p:spPr/>
        <p:txBody>
          <a:bodyPr>
            <a:normAutofit fontScale="92500"/>
          </a:bodyPr>
          <a:lstStyle/>
          <a:p>
            <a:r>
              <a:rPr lang="en-US" b="1" dirty="0" smtClean="0"/>
              <a:t>Rule 2</a:t>
            </a:r>
            <a:r>
              <a:rPr lang="en-US" dirty="0" smtClean="0"/>
              <a:t>:  Lines that are wrap onto the next line should be vertically aligned:</a:t>
            </a:r>
          </a:p>
          <a:p>
            <a:pPr>
              <a:buNone/>
            </a:pPr>
            <a:r>
              <a:rPr lang="en-US" sz="2000" dirty="0" err="1" smtClean="0">
                <a:solidFill>
                  <a:srgbClr val="000000"/>
                </a:solidFill>
                <a:latin typeface="Courier New"/>
              </a:rPr>
              <a:t>System.</a:t>
            </a:r>
            <a:r>
              <a:rPr lang="en-US" sz="2000" i="1" dirty="0" err="1" smtClean="0">
                <a:solidFill>
                  <a:srgbClr val="0000C0"/>
                </a:solidFill>
                <a:latin typeface="Courier New"/>
              </a:rPr>
              <a:t>out</a:t>
            </a:r>
            <a:r>
              <a:rPr lang="en-US" sz="2000" i="1" dirty="0" err="1" smtClean="0">
                <a:solidFill>
                  <a:srgbClr val="000000"/>
                </a:solidFill>
                <a:latin typeface="Courier New"/>
              </a:rPr>
              <a:t>.</a:t>
            </a:r>
            <a:r>
              <a:rPr lang="en-US" sz="2000" dirty="0" err="1" smtClean="0">
                <a:solidFill>
                  <a:srgbClr val="000000"/>
                </a:solidFill>
                <a:latin typeface="Courier New"/>
              </a:rPr>
              <a:t>println</a:t>
            </a:r>
            <a:r>
              <a:rPr lang="en-US" sz="2000" dirty="0" smtClean="0">
                <a:solidFill>
                  <a:srgbClr val="000000"/>
                </a:solidFill>
                <a:latin typeface="Courier New"/>
              </a:rPr>
              <a:t>(</a:t>
            </a:r>
            <a:r>
              <a:rPr lang="en-US" sz="2000" dirty="0" smtClean="0">
                <a:solidFill>
                  <a:srgbClr val="2A00FF"/>
                </a:solidFill>
                <a:latin typeface="Courier New"/>
              </a:rPr>
              <a:t>"Here I am</a:t>
            </a:r>
            <a:r>
              <a:rPr lang="en-US" sz="2000" dirty="0" smtClean="0">
                <a:solidFill>
                  <a:srgbClr val="000000"/>
                </a:solidFill>
                <a:latin typeface="Courier New"/>
              </a:rPr>
              <a:t> </a:t>
            </a:r>
            <a:r>
              <a:rPr lang="en-US" sz="2000" dirty="0" smtClean="0">
                <a:solidFill>
                  <a:srgbClr val="2A00FF"/>
                </a:solidFill>
                <a:latin typeface="Courier New"/>
              </a:rPr>
              <a:t>going to "</a:t>
            </a:r>
            <a:r>
              <a:rPr lang="en-US" sz="2000" dirty="0" smtClean="0">
                <a:solidFill>
                  <a:srgbClr val="000000"/>
                </a:solidFill>
                <a:latin typeface="Courier New"/>
              </a:rPr>
              <a:t> +   </a:t>
            </a:r>
          </a:p>
          <a:p>
            <a:pPr>
              <a:buNone/>
            </a:pPr>
            <a:r>
              <a:rPr lang="en-US" sz="2000" dirty="0" smtClean="0">
                <a:solidFill>
                  <a:srgbClr val="2A00FF"/>
                </a:solidFill>
                <a:latin typeface="Courier New"/>
              </a:rPr>
              <a:t>				</a:t>
            </a:r>
            <a:r>
              <a:rPr lang="en-US" sz="2000" dirty="0" smtClean="0">
                <a:solidFill>
                  <a:srgbClr val="2A00FF"/>
                </a:solidFill>
                <a:latin typeface="Courier New"/>
              </a:rPr>
              <a:t>"</a:t>
            </a:r>
            <a:r>
              <a:rPr lang="en-US" sz="2000" dirty="0" smtClean="0">
                <a:solidFill>
                  <a:srgbClr val="2A00FF"/>
                </a:solidFill>
                <a:latin typeface="Courier New"/>
              </a:rPr>
              <a:t>display a variable "</a:t>
            </a:r>
            <a:r>
              <a:rPr lang="en-US" sz="2000" dirty="0" smtClean="0">
                <a:solidFill>
                  <a:srgbClr val="000000"/>
                </a:solidFill>
                <a:latin typeface="Courier New"/>
              </a:rPr>
              <a:t> + </a:t>
            </a:r>
          </a:p>
          <a:p>
            <a:pPr>
              <a:buNone/>
            </a:pPr>
            <a:r>
              <a:rPr lang="en-US" sz="2000" dirty="0" smtClean="0">
                <a:solidFill>
                  <a:srgbClr val="000000"/>
                </a:solidFill>
                <a:latin typeface="Courier New"/>
              </a:rPr>
              <a:t>				</a:t>
            </a:r>
            <a:r>
              <a:rPr lang="en-US" sz="2000" dirty="0" smtClean="0">
                <a:solidFill>
                  <a:srgbClr val="000000"/>
                </a:solidFill>
                <a:latin typeface="Courier New"/>
              </a:rPr>
              <a:t>number</a:t>
            </a:r>
            <a:r>
              <a:rPr lang="en-US" sz="2000" dirty="0" smtClean="0">
                <a:solidFill>
                  <a:srgbClr val="000000"/>
                </a:solidFill>
                <a:latin typeface="Courier New"/>
              </a:rPr>
              <a:t>);</a:t>
            </a:r>
            <a:endParaRPr lang="en-US" sz="2000" dirty="0" smtClean="0">
              <a:solidFill>
                <a:srgbClr val="2A00FF"/>
              </a:solidFill>
              <a:latin typeface="Courier New"/>
            </a:endParaRPr>
          </a:p>
          <a:p>
            <a:pPr lvl="1"/>
            <a:r>
              <a:rPr lang="en-US" dirty="0" smtClean="0">
                <a:cs typeface="Courier New" pitchFamily="49" charset="0"/>
              </a:rPr>
              <a:t>Notice that instead of having the string wrap to the next line, the concatenation operator is used and the string begins where the last one did.</a:t>
            </a:r>
          </a:p>
          <a:p>
            <a:r>
              <a:rPr lang="en-US" dirty="0" smtClean="0">
                <a:cs typeface="Courier New" pitchFamily="49" charset="0"/>
              </a:rPr>
              <a:t>Also, if you are commenting variables, do something similar:</a:t>
            </a:r>
          </a:p>
          <a:p>
            <a:pPr>
              <a:buNone/>
            </a:pPr>
            <a:r>
              <a:rPr lang="de-DE" sz="2000" b="1" dirty="0" smtClean="0">
                <a:solidFill>
                  <a:srgbClr val="7F0055"/>
                </a:solidFill>
                <a:latin typeface="Courier New"/>
              </a:rPr>
              <a:t>int</a:t>
            </a:r>
            <a:r>
              <a:rPr lang="de-DE" sz="2000" b="1" dirty="0" smtClean="0">
                <a:solidFill>
                  <a:srgbClr val="000000"/>
                </a:solidFill>
                <a:latin typeface="Courier New"/>
              </a:rPr>
              <a:t> </a:t>
            </a:r>
            <a:r>
              <a:rPr lang="de-DE" sz="2000" dirty="0" smtClean="0">
                <a:solidFill>
                  <a:srgbClr val="000000"/>
                </a:solidFill>
                <a:latin typeface="Courier New"/>
              </a:rPr>
              <a:t>fahrenheit, </a:t>
            </a:r>
            <a:r>
              <a:rPr lang="de-DE" sz="2000" dirty="0" smtClean="0">
                <a:solidFill>
                  <a:srgbClr val="3F7F5F"/>
                </a:solidFill>
                <a:latin typeface="Courier New"/>
              </a:rPr>
              <a:t>//holds the Fahrenheit temperature</a:t>
            </a:r>
          </a:p>
          <a:p>
            <a:pPr>
              <a:buNone/>
            </a:pPr>
            <a:r>
              <a:rPr lang="en-US" sz="2000" dirty="0" smtClean="0">
                <a:solidFill>
                  <a:srgbClr val="000000"/>
                </a:solidFill>
                <a:latin typeface="Courier New"/>
              </a:rPr>
              <a:t>    </a:t>
            </a:r>
            <a:r>
              <a:rPr lang="en-US" sz="2000" dirty="0" err="1" smtClean="0">
                <a:solidFill>
                  <a:srgbClr val="000000"/>
                </a:solidFill>
                <a:latin typeface="Courier New"/>
              </a:rPr>
              <a:t>celsius</a:t>
            </a:r>
            <a:r>
              <a:rPr lang="en-US" sz="2000" dirty="0" smtClean="0">
                <a:solidFill>
                  <a:srgbClr val="000000"/>
                </a:solidFill>
                <a:latin typeface="Courier New"/>
              </a:rPr>
              <a:t>,    </a:t>
            </a:r>
            <a:r>
              <a:rPr lang="en-US" sz="2000" dirty="0" smtClean="0">
                <a:solidFill>
                  <a:srgbClr val="3F7F5F"/>
                </a:solidFill>
                <a:latin typeface="Courier New"/>
              </a:rPr>
              <a:t>//holds the Celsius temperature</a:t>
            </a:r>
          </a:p>
          <a:p>
            <a:pPr>
              <a:buNone/>
            </a:pPr>
            <a:r>
              <a:rPr lang="en-US" sz="2000" dirty="0" smtClean="0">
                <a:solidFill>
                  <a:srgbClr val="000000"/>
                </a:solidFill>
                <a:latin typeface="Courier New"/>
              </a:rPr>
              <a:t>    </a:t>
            </a:r>
            <a:r>
              <a:rPr lang="en-US" sz="2000" dirty="0" err="1" smtClean="0">
                <a:solidFill>
                  <a:srgbClr val="000000"/>
                </a:solidFill>
                <a:latin typeface="Courier New"/>
              </a:rPr>
              <a:t>kelvin</a:t>
            </a:r>
            <a:r>
              <a:rPr lang="en-US" sz="2000" dirty="0" smtClean="0">
                <a:solidFill>
                  <a:srgbClr val="000000"/>
                </a:solidFill>
                <a:latin typeface="Courier New"/>
              </a:rPr>
              <a:t>;     </a:t>
            </a:r>
            <a:r>
              <a:rPr lang="en-US" sz="2000" dirty="0" smtClean="0">
                <a:solidFill>
                  <a:srgbClr val="3F7F5F"/>
                </a:solidFill>
                <a:latin typeface="Courier New"/>
              </a:rPr>
              <a:t>//holds the Kelvin temperature</a:t>
            </a:r>
            <a:endParaRPr lang="en-US" sz="2000" dirty="0" smtClean="0">
              <a:cs typeface="Courier New" pitchFamily="49" charset="0"/>
            </a:endParaRPr>
          </a:p>
          <a:p>
            <a:endParaRPr lang="en-US" dirty="0" smtClean="0">
              <a:cs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Programming Style</a:t>
            </a:r>
            <a:endParaRPr lang="en-US" dirty="0"/>
          </a:p>
        </p:txBody>
      </p:sp>
      <p:sp>
        <p:nvSpPr>
          <p:cNvPr id="3" name="Content Placeholder 2"/>
          <p:cNvSpPr>
            <a:spLocks noGrp="1"/>
          </p:cNvSpPr>
          <p:nvPr>
            <p:ph sz="quarter" idx="1"/>
          </p:nvPr>
        </p:nvSpPr>
        <p:spPr/>
        <p:txBody>
          <a:bodyPr/>
          <a:lstStyle/>
          <a:p>
            <a:r>
              <a:rPr lang="en-US" dirty="0" smtClean="0"/>
              <a:t>We’ve also went over some naming conventions:</a:t>
            </a:r>
          </a:p>
          <a:p>
            <a:pPr lvl="1"/>
            <a:r>
              <a:rPr lang="en-US" dirty="0" smtClean="0"/>
              <a:t>Self-documenting code</a:t>
            </a:r>
          </a:p>
          <a:p>
            <a:pPr lvl="1"/>
            <a:r>
              <a:rPr lang="en-US" dirty="0" smtClean="0"/>
              <a:t>Classes start with a capital letter</a:t>
            </a:r>
          </a:p>
          <a:p>
            <a:pPr lvl="1"/>
            <a:r>
              <a:rPr lang="en-US" dirty="0" smtClean="0"/>
              <a:t>Variables start with a lowercase letter</a:t>
            </a:r>
          </a:p>
          <a:p>
            <a:pPr lvl="1"/>
            <a:r>
              <a:rPr lang="en-US" dirty="0" smtClean="0"/>
              <a:t>Named Constants are all caps with underscores</a:t>
            </a:r>
          </a:p>
          <a:p>
            <a:r>
              <a:rPr lang="en-US" dirty="0" smtClean="0"/>
              <a:t>We will add more good programming practices throughout the semester.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Keyboard Input</a:t>
            </a:r>
            <a:endParaRPr lang="en-US" dirty="0"/>
          </a:p>
        </p:txBody>
      </p:sp>
      <p:sp>
        <p:nvSpPr>
          <p:cNvPr id="3" name="Content Placeholder 2"/>
          <p:cNvSpPr>
            <a:spLocks noGrp="1"/>
          </p:cNvSpPr>
          <p:nvPr>
            <p:ph sz="quarter" idx="1"/>
          </p:nvPr>
        </p:nvSpPr>
        <p:spPr/>
        <p:txBody>
          <a:bodyPr/>
          <a:lstStyle/>
          <a:p>
            <a:r>
              <a:rPr lang="en-US" dirty="0" smtClean="0"/>
              <a:t>Just like </a:t>
            </a:r>
            <a:r>
              <a:rPr lang="en-US" dirty="0" err="1" smtClean="0">
                <a:latin typeface="Courier New" pitchFamily="49" charset="0"/>
                <a:cs typeface="Courier New" pitchFamily="49" charset="0"/>
              </a:rPr>
              <a:t>System.out</a:t>
            </a:r>
            <a:r>
              <a:rPr lang="en-US" dirty="0" smtClean="0"/>
              <a:t> object refers to the standard output device, the Java API provides an object, </a:t>
            </a:r>
            <a:r>
              <a:rPr lang="en-US" dirty="0" err="1" smtClean="0">
                <a:latin typeface="Courier New" pitchFamily="49" charset="0"/>
                <a:cs typeface="Courier New" pitchFamily="49" charset="0"/>
              </a:rPr>
              <a:t>System.in</a:t>
            </a:r>
            <a:r>
              <a:rPr lang="en-US" dirty="0" smtClean="0"/>
              <a:t>, that refers to the standard input device.</a:t>
            </a:r>
          </a:p>
          <a:p>
            <a:pPr lvl="1"/>
            <a:r>
              <a:rPr lang="en-US" dirty="0" smtClean="0"/>
              <a:t>The </a:t>
            </a:r>
            <a:r>
              <a:rPr lang="en-US" u="sng" dirty="0" smtClean="0"/>
              <a:t>standard input device</a:t>
            </a:r>
            <a:r>
              <a:rPr lang="en-US" dirty="0" smtClean="0"/>
              <a:t> is normally the keyboard.</a:t>
            </a:r>
          </a:p>
          <a:p>
            <a:r>
              <a:rPr lang="en-US" dirty="0" smtClean="0"/>
              <a:t>Unfortunately, using </a:t>
            </a:r>
            <a:r>
              <a:rPr lang="en-US" dirty="0" err="1" smtClean="0">
                <a:latin typeface="Courier New" pitchFamily="49" charset="0"/>
                <a:cs typeface="Courier New" pitchFamily="49" charset="0"/>
              </a:rPr>
              <a:t>System.in</a:t>
            </a:r>
            <a:r>
              <a:rPr lang="en-US" dirty="0" smtClean="0"/>
              <a:t> is not as straight-forward as using </a:t>
            </a:r>
            <a:r>
              <a:rPr lang="en-US" dirty="0" err="1" smtClean="0">
                <a:latin typeface="Courier New" pitchFamily="49" charset="0"/>
                <a:cs typeface="Courier New" pitchFamily="49" charset="0"/>
              </a:rPr>
              <a:t>System.out</a:t>
            </a:r>
            <a:endParaRPr lang="en-US" dirty="0" smtClean="0">
              <a:latin typeface="Courier New" pitchFamily="49" charset="0"/>
              <a:cs typeface="Courier New" pitchFamily="49" charset="0"/>
            </a:endParaRPr>
          </a:p>
          <a:p>
            <a:pPr lvl="1"/>
            <a:r>
              <a:rPr lang="en-US" dirty="0" err="1" smtClean="0">
                <a:latin typeface="Courier New" pitchFamily="49" charset="0"/>
                <a:cs typeface="Courier New" pitchFamily="49" charset="0"/>
              </a:rPr>
              <a:t>System.in</a:t>
            </a:r>
            <a:r>
              <a:rPr lang="en-US" dirty="0" smtClean="0"/>
              <a:t> reads all input as bytes…which is often not very useful.</a:t>
            </a:r>
          </a:p>
          <a:p>
            <a:r>
              <a:rPr lang="en-US" dirty="0" smtClean="0"/>
              <a:t>Fortunately, the Java API provides the </a:t>
            </a:r>
            <a:r>
              <a:rPr lang="en-US" dirty="0" smtClean="0">
                <a:latin typeface="Courier New" pitchFamily="49" charset="0"/>
                <a:cs typeface="Courier New" pitchFamily="49" charset="0"/>
              </a:rPr>
              <a:t>Scanner</a:t>
            </a:r>
            <a:r>
              <a:rPr lang="en-US" dirty="0" smtClean="0"/>
              <a:t> class that allows us to retrieve input as primitive types or strings.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smtClean="0">
                <a:latin typeface="Courier New" pitchFamily="49" charset="0"/>
                <a:cs typeface="Courier New" pitchFamily="49" charset="0"/>
              </a:rPr>
              <a:t>Scanner</a:t>
            </a:r>
            <a:r>
              <a:rPr lang="en-US" dirty="0" smtClean="0"/>
              <a:t> Class </a:t>
            </a:r>
            <a:endParaRPr lang="en-US" dirty="0"/>
          </a:p>
        </p:txBody>
      </p:sp>
      <p:sp>
        <p:nvSpPr>
          <p:cNvPr id="3" name="Content Placeholder 2"/>
          <p:cNvSpPr>
            <a:spLocks noGrp="1"/>
          </p:cNvSpPr>
          <p:nvPr>
            <p:ph sz="quarter" idx="1"/>
          </p:nvPr>
        </p:nvSpPr>
        <p:spPr>
          <a:xfrm>
            <a:off x="914400" y="1447800"/>
            <a:ext cx="7772400" cy="4648200"/>
          </a:xfrm>
        </p:spPr>
        <p:txBody>
          <a:bodyPr>
            <a:normAutofit fontScale="85000" lnSpcReduction="10000"/>
          </a:bodyPr>
          <a:lstStyle/>
          <a:p>
            <a:r>
              <a:rPr lang="en-US" dirty="0" smtClean="0"/>
              <a:t>To create an object from the </a:t>
            </a:r>
            <a:r>
              <a:rPr lang="en-US" dirty="0" smtClean="0">
                <a:latin typeface="Courier New" pitchFamily="49" charset="0"/>
                <a:cs typeface="Courier New" pitchFamily="49" charset="0"/>
              </a:rPr>
              <a:t>Scanner</a:t>
            </a:r>
            <a:r>
              <a:rPr lang="en-US" dirty="0" smtClean="0"/>
              <a:t> class that takes in keyboard input we use the line:</a:t>
            </a:r>
          </a:p>
          <a:p>
            <a:pPr>
              <a:buNone/>
            </a:pPr>
            <a:r>
              <a:rPr lang="en-US" sz="2400" dirty="0" smtClean="0">
                <a:solidFill>
                  <a:srgbClr val="FF0000"/>
                </a:solidFill>
                <a:latin typeface="Courier New" pitchFamily="49" charset="0"/>
                <a:cs typeface="Courier New" pitchFamily="49" charset="0"/>
              </a:rPr>
              <a:t>Scanner keyboard </a:t>
            </a:r>
            <a:r>
              <a:rPr lang="en-US" sz="2400" dirty="0" smtClean="0">
                <a:solidFill>
                  <a:srgbClr val="00B0F0"/>
                </a:solidFill>
                <a:latin typeface="Courier New" pitchFamily="49" charset="0"/>
                <a:cs typeface="Courier New" pitchFamily="49" charset="0"/>
              </a:rPr>
              <a:t>=</a:t>
            </a:r>
            <a:r>
              <a:rPr lang="en-US" sz="2400" dirty="0" smtClean="0">
                <a:latin typeface="Courier New" pitchFamily="49" charset="0"/>
                <a:cs typeface="Courier New" pitchFamily="49" charset="0"/>
              </a:rPr>
              <a:t> </a:t>
            </a:r>
            <a:r>
              <a:rPr lang="en-US" sz="2400" dirty="0" smtClean="0">
                <a:solidFill>
                  <a:srgbClr val="00B050"/>
                </a:solidFill>
                <a:latin typeface="Courier New" pitchFamily="49" charset="0"/>
                <a:cs typeface="Courier New" pitchFamily="49" charset="0"/>
              </a:rPr>
              <a:t>new</a:t>
            </a:r>
            <a:r>
              <a:rPr lang="en-US" sz="2400" dirty="0" smtClean="0">
                <a:latin typeface="Courier New" pitchFamily="49" charset="0"/>
                <a:cs typeface="Courier New" pitchFamily="49" charset="0"/>
              </a:rPr>
              <a:t> </a:t>
            </a:r>
            <a:r>
              <a:rPr lang="en-US" sz="2400" dirty="0" smtClean="0">
                <a:solidFill>
                  <a:srgbClr val="7030A0"/>
                </a:solidFill>
                <a:latin typeface="Courier New" pitchFamily="49" charset="0"/>
                <a:cs typeface="Courier New" pitchFamily="49" charset="0"/>
              </a:rPr>
              <a:t>Scanner(</a:t>
            </a:r>
            <a:r>
              <a:rPr lang="en-US" sz="2400" dirty="0" err="1" smtClean="0">
                <a:solidFill>
                  <a:srgbClr val="7030A0"/>
                </a:solidFill>
                <a:latin typeface="Courier New" pitchFamily="49" charset="0"/>
                <a:cs typeface="Courier New" pitchFamily="49" charset="0"/>
              </a:rPr>
              <a:t>System.in</a:t>
            </a:r>
            <a:r>
              <a:rPr lang="en-US" sz="2400" dirty="0" smtClean="0">
                <a:solidFill>
                  <a:srgbClr val="7030A0"/>
                </a:solidFill>
                <a:latin typeface="Courier New" pitchFamily="49" charset="0"/>
                <a:cs typeface="Courier New" pitchFamily="49" charset="0"/>
              </a:rPr>
              <a:t>)</a:t>
            </a:r>
            <a:r>
              <a:rPr lang="en-US" sz="2400" dirty="0" smtClean="0">
                <a:latin typeface="Courier New" pitchFamily="49" charset="0"/>
                <a:cs typeface="Courier New" pitchFamily="49" charset="0"/>
              </a:rPr>
              <a:t>;</a:t>
            </a:r>
          </a:p>
          <a:p>
            <a:pPr lvl="1"/>
            <a:r>
              <a:rPr lang="en-US" dirty="0" smtClean="0">
                <a:solidFill>
                  <a:srgbClr val="FF0000"/>
                </a:solidFill>
                <a:latin typeface="Courier New" pitchFamily="49" charset="0"/>
                <a:cs typeface="Courier New" pitchFamily="49" charset="0"/>
              </a:rPr>
              <a:t>Scanner keyboard </a:t>
            </a:r>
            <a:r>
              <a:rPr lang="en-US" dirty="0" smtClean="0"/>
              <a:t>declares a variable named </a:t>
            </a:r>
            <a:r>
              <a:rPr lang="en-US" dirty="0" smtClean="0">
                <a:latin typeface="Courier New" pitchFamily="49" charset="0"/>
                <a:cs typeface="Courier New" pitchFamily="49" charset="0"/>
              </a:rPr>
              <a:t>keyboard</a:t>
            </a:r>
            <a:r>
              <a:rPr lang="en-US" dirty="0" smtClean="0"/>
              <a:t> that is type </a:t>
            </a:r>
            <a:r>
              <a:rPr lang="en-US" dirty="0" smtClean="0">
                <a:latin typeface="Courier New" pitchFamily="49" charset="0"/>
                <a:cs typeface="Courier New" pitchFamily="49" charset="0"/>
              </a:rPr>
              <a:t>Scanner</a:t>
            </a:r>
            <a:r>
              <a:rPr lang="en-US" dirty="0" smtClean="0"/>
              <a:t>.</a:t>
            </a:r>
          </a:p>
          <a:p>
            <a:pPr lvl="2"/>
            <a:r>
              <a:rPr lang="en-US" dirty="0" smtClean="0"/>
              <a:t>Because </a:t>
            </a:r>
            <a:r>
              <a:rPr lang="en-US" dirty="0" smtClean="0">
                <a:latin typeface="Courier New" pitchFamily="49" charset="0"/>
                <a:cs typeface="Courier New" pitchFamily="49" charset="0"/>
              </a:rPr>
              <a:t>Scanner</a:t>
            </a:r>
            <a:r>
              <a:rPr lang="en-US" dirty="0" smtClean="0"/>
              <a:t> is a class, </a:t>
            </a:r>
            <a:r>
              <a:rPr lang="en-US" dirty="0" smtClean="0">
                <a:latin typeface="Courier New" pitchFamily="49" charset="0"/>
                <a:cs typeface="Courier New" pitchFamily="49" charset="0"/>
              </a:rPr>
              <a:t>keyboard</a:t>
            </a:r>
            <a:r>
              <a:rPr lang="en-US" dirty="0" smtClean="0"/>
              <a:t> is a reference variable.</a:t>
            </a:r>
          </a:p>
          <a:p>
            <a:pPr lvl="1"/>
            <a:r>
              <a:rPr lang="en-US" dirty="0" smtClean="0">
                <a:solidFill>
                  <a:srgbClr val="0070C0"/>
                </a:solidFill>
                <a:latin typeface="Courier New" pitchFamily="49" charset="0"/>
                <a:cs typeface="Courier New" pitchFamily="49" charset="0"/>
              </a:rPr>
              <a:t>=</a:t>
            </a:r>
            <a:r>
              <a:rPr lang="en-US" dirty="0" smtClean="0">
                <a:cs typeface="Courier New" pitchFamily="49" charset="0"/>
              </a:rPr>
              <a:t> </a:t>
            </a:r>
            <a:r>
              <a:rPr lang="en-US" dirty="0" smtClean="0"/>
              <a:t>is the assignment operator, so we are initializing the keyboard variable.</a:t>
            </a:r>
          </a:p>
          <a:p>
            <a:pPr lvl="1"/>
            <a:r>
              <a:rPr lang="en-US" dirty="0" smtClean="0">
                <a:solidFill>
                  <a:srgbClr val="00B050"/>
                </a:solidFill>
                <a:latin typeface="Courier New" pitchFamily="49" charset="0"/>
                <a:cs typeface="Courier New" pitchFamily="49" charset="0"/>
              </a:rPr>
              <a:t>new</a:t>
            </a:r>
            <a:r>
              <a:rPr lang="en-US" dirty="0" smtClean="0"/>
              <a:t> is a Java keyword that creates an object in memory, what follows it tells the compiler what object is to be created.</a:t>
            </a:r>
            <a:endParaRPr lang="en-US" dirty="0" smtClean="0">
              <a:solidFill>
                <a:srgbClr val="FFC000"/>
              </a:solidFill>
            </a:endParaRPr>
          </a:p>
          <a:p>
            <a:pPr lvl="1"/>
            <a:r>
              <a:rPr lang="en-US" dirty="0" smtClean="0">
                <a:solidFill>
                  <a:srgbClr val="7030A0"/>
                </a:solidFill>
                <a:latin typeface="Courier New" pitchFamily="49" charset="0"/>
                <a:cs typeface="Courier New" pitchFamily="49" charset="0"/>
              </a:rPr>
              <a:t>Scanner(</a:t>
            </a:r>
            <a:r>
              <a:rPr lang="en-US" dirty="0" err="1" smtClean="0">
                <a:solidFill>
                  <a:srgbClr val="7030A0"/>
                </a:solidFill>
                <a:latin typeface="Courier New" pitchFamily="49" charset="0"/>
                <a:cs typeface="Courier New" pitchFamily="49" charset="0"/>
              </a:rPr>
              <a:t>System.in</a:t>
            </a:r>
            <a:r>
              <a:rPr lang="en-US" dirty="0" smtClean="0">
                <a:solidFill>
                  <a:srgbClr val="7030A0"/>
                </a:solidFill>
                <a:latin typeface="Courier New" pitchFamily="49" charset="0"/>
                <a:cs typeface="Courier New" pitchFamily="49" charset="0"/>
              </a:rPr>
              <a:t>)</a:t>
            </a:r>
            <a:r>
              <a:rPr lang="en-US" dirty="0" smtClean="0"/>
              <a:t> tells the compiler that the object to be created is a </a:t>
            </a:r>
            <a:r>
              <a:rPr lang="en-US" dirty="0" smtClean="0">
                <a:latin typeface="Courier New" pitchFamily="49" charset="0"/>
                <a:cs typeface="Courier New" pitchFamily="49" charset="0"/>
              </a:rPr>
              <a:t>Scanner</a:t>
            </a:r>
            <a:r>
              <a:rPr lang="en-US" dirty="0" smtClean="0"/>
              <a:t> object, and it should be associated with standard input.</a:t>
            </a:r>
          </a:p>
          <a:p>
            <a:pPr lvl="2"/>
            <a:r>
              <a:rPr lang="en-US" dirty="0" smtClean="0"/>
              <a:t>This is called a </a:t>
            </a:r>
            <a:r>
              <a:rPr lang="en-US" u="sng" dirty="0" smtClean="0"/>
              <a:t>constructor</a:t>
            </a:r>
            <a:r>
              <a:rPr lang="en-US" dirty="0" smtClean="0"/>
              <a:t>, and it creates the object in memory.</a:t>
            </a:r>
          </a:p>
          <a:p>
            <a:pPr lvl="3"/>
            <a:r>
              <a:rPr lang="en-US" dirty="0" smtClean="0"/>
              <a:t>We will talk more about constructors much later in the course.</a:t>
            </a:r>
          </a:p>
          <a:p>
            <a:pPr lvl="1"/>
            <a:r>
              <a:rPr lang="en-US" dirty="0" smtClean="0"/>
              <a:t>The result is that we have a reference variable, </a:t>
            </a:r>
            <a:r>
              <a:rPr lang="en-US" dirty="0" smtClean="0">
                <a:latin typeface="Courier New" pitchFamily="49" charset="0"/>
                <a:cs typeface="Courier New" pitchFamily="49" charset="0"/>
              </a:rPr>
              <a:t>keyboard</a:t>
            </a:r>
            <a:r>
              <a:rPr lang="en-US" dirty="0" smtClean="0"/>
              <a:t>, that references a scanner object that is associated with standard input.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sz="quarter" idx="1"/>
          </p:nvPr>
        </p:nvSpPr>
        <p:spPr/>
        <p:txBody>
          <a:bodyPr>
            <a:normAutofit lnSpcReduction="10000"/>
          </a:bodyPr>
          <a:lstStyle/>
          <a:p>
            <a:pPr marL="274320" lvl="1" indent="-274320">
              <a:spcBef>
                <a:spcPts val="580"/>
              </a:spcBef>
              <a:buClr>
                <a:schemeClr val="accent1"/>
              </a:buClr>
            </a:pPr>
            <a:r>
              <a:rPr lang="en-US" dirty="0" smtClean="0">
                <a:cs typeface="Courier New" pitchFamily="49" charset="0"/>
              </a:rPr>
              <a:t>How would I write </a:t>
            </a:r>
            <a:r>
              <a:rPr lang="en-US" dirty="0" smtClean="0">
                <a:latin typeface="Courier New" pitchFamily="49" charset="0"/>
                <a:cs typeface="Courier New" pitchFamily="49" charset="0"/>
              </a:rPr>
              <a:t>x = x + y; </a:t>
            </a:r>
            <a:r>
              <a:rPr lang="en-US" dirty="0" smtClean="0">
                <a:cs typeface="Courier New" pitchFamily="49" charset="0"/>
              </a:rPr>
              <a:t>using combined assignment operators?</a:t>
            </a:r>
          </a:p>
          <a:p>
            <a:pPr lvl="1"/>
            <a:r>
              <a:rPr lang="en-US" dirty="0" smtClean="0">
                <a:latin typeface="Courier New" pitchFamily="49" charset="0"/>
                <a:cs typeface="Courier New" pitchFamily="49" charset="0"/>
              </a:rPr>
              <a:t>x += y;</a:t>
            </a:r>
          </a:p>
          <a:p>
            <a:pPr marL="274320" lvl="1" indent="-274320">
              <a:spcBef>
                <a:spcPts val="580"/>
              </a:spcBef>
              <a:buClr>
                <a:schemeClr val="accent1"/>
              </a:buClr>
            </a:pPr>
            <a:r>
              <a:rPr lang="en-US" dirty="0" smtClean="0"/>
              <a:t>How would I increment the variable </a:t>
            </a:r>
            <a:r>
              <a:rPr lang="en-US" dirty="0" smtClean="0">
                <a:latin typeface="Courier New" pitchFamily="49" charset="0"/>
                <a:cs typeface="Courier New" pitchFamily="49" charset="0"/>
              </a:rPr>
              <a:t>x</a:t>
            </a:r>
            <a:r>
              <a:rPr lang="en-US" dirty="0" smtClean="0"/>
              <a:t>?</a:t>
            </a:r>
          </a:p>
          <a:p>
            <a:pPr lvl="1"/>
            <a:r>
              <a:rPr lang="en-US" dirty="0" smtClean="0">
                <a:latin typeface="Courier New" pitchFamily="49" charset="0"/>
                <a:cs typeface="Courier New" pitchFamily="49" charset="0"/>
              </a:rPr>
              <a:t>x++;</a:t>
            </a:r>
          </a:p>
          <a:p>
            <a:pPr marL="274320" lvl="1" indent="-274320">
              <a:spcBef>
                <a:spcPts val="580"/>
              </a:spcBef>
              <a:buClr>
                <a:schemeClr val="accent1"/>
              </a:buClr>
            </a:pPr>
            <a:r>
              <a:rPr lang="en-US" dirty="0" smtClean="0"/>
              <a:t>Because Java is a </a:t>
            </a:r>
            <a:r>
              <a:rPr lang="en-US" u="sng" dirty="0" smtClean="0"/>
              <a:t>Strongly Typed Language</a:t>
            </a:r>
            <a:r>
              <a:rPr lang="en-US" dirty="0" smtClean="0"/>
              <a:t> before a value is assigned to a variable…</a:t>
            </a:r>
          </a:p>
          <a:p>
            <a:pPr lvl="1"/>
            <a:r>
              <a:rPr lang="en-US" dirty="0" smtClean="0"/>
              <a:t>Java checks the types of the variable and the value being assigned to it to determine if they are compatible.</a:t>
            </a:r>
          </a:p>
          <a:p>
            <a:pPr marL="274320" lvl="1" indent="-274320">
              <a:spcBef>
                <a:spcPts val="580"/>
              </a:spcBef>
              <a:buClr>
                <a:schemeClr val="accent1"/>
              </a:buClr>
            </a:pPr>
            <a:r>
              <a:rPr lang="en-US" dirty="0" smtClean="0"/>
              <a:t>Rank as it applies to type means…</a:t>
            </a:r>
          </a:p>
          <a:p>
            <a:pPr lvl="1"/>
            <a:r>
              <a:rPr lang="en-US" dirty="0" smtClean="0"/>
              <a:t>that if a type has a higher rank than another, it can hold more numbers, and thus, will not lose any precision.</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smtClean="0">
                <a:latin typeface="Courier New" pitchFamily="49" charset="0"/>
                <a:cs typeface="Courier New" pitchFamily="49" charset="0"/>
              </a:rPr>
              <a:t>Scanner</a:t>
            </a:r>
            <a:r>
              <a:rPr lang="en-US" dirty="0" smtClean="0"/>
              <a:t> Class</a:t>
            </a:r>
            <a:endParaRPr lang="en-US" dirty="0"/>
          </a:p>
        </p:txBody>
      </p:sp>
      <p:sp>
        <p:nvSpPr>
          <p:cNvPr id="3" name="Content Placeholder 2"/>
          <p:cNvSpPr>
            <a:spLocks noGrp="1"/>
          </p:cNvSpPr>
          <p:nvPr>
            <p:ph sz="quarter" idx="1"/>
          </p:nvPr>
        </p:nvSpPr>
        <p:spPr/>
        <p:txBody>
          <a:bodyPr/>
          <a:lstStyle/>
          <a:p>
            <a:r>
              <a:rPr lang="en-US" dirty="0" smtClean="0"/>
              <a:t>Some classes provided by the Java API are not automatically available for use with all programs, and the Java compiler needs to be told where to find them.</a:t>
            </a:r>
          </a:p>
          <a:p>
            <a:pPr lvl="1"/>
            <a:r>
              <a:rPr lang="en-US" dirty="0" smtClean="0">
                <a:latin typeface="Courier New" pitchFamily="49" charset="0"/>
                <a:cs typeface="Courier New" pitchFamily="49" charset="0"/>
              </a:rPr>
              <a:t>Scanner</a:t>
            </a:r>
            <a:r>
              <a:rPr lang="en-US" dirty="0" smtClean="0"/>
              <a:t> is one of these classes.</a:t>
            </a:r>
          </a:p>
          <a:p>
            <a:r>
              <a:rPr lang="en-US" dirty="0" smtClean="0"/>
              <a:t>For this reason we must put the following line near the beginning of the file, outside of the class definition:</a:t>
            </a:r>
          </a:p>
          <a:p>
            <a:pPr>
              <a:buNone/>
            </a:pPr>
            <a:r>
              <a:rPr lang="en-US" dirty="0" smtClean="0"/>
              <a:t>	</a:t>
            </a:r>
            <a:r>
              <a:rPr lang="en-US" dirty="0" smtClean="0">
                <a:latin typeface="Courier New" pitchFamily="49" charset="0"/>
                <a:cs typeface="Courier New" pitchFamily="49" charset="0"/>
              </a:rPr>
              <a:t>import </a:t>
            </a:r>
            <a:r>
              <a:rPr lang="en-US" dirty="0" err="1" smtClean="0">
                <a:latin typeface="Courier New" pitchFamily="49" charset="0"/>
                <a:cs typeface="Courier New" pitchFamily="49" charset="0"/>
              </a:rPr>
              <a:t>java.util.Scanner</a:t>
            </a:r>
            <a:r>
              <a:rPr lang="en-US" dirty="0" smtClean="0">
                <a:latin typeface="Courier New" pitchFamily="49" charset="0"/>
                <a:cs typeface="Courier New" pitchFamily="49" charset="0"/>
              </a:rPr>
              <a:t>;</a:t>
            </a:r>
          </a:p>
          <a:p>
            <a:pPr lvl="2"/>
            <a:r>
              <a:rPr lang="en-US" dirty="0" smtClean="0"/>
              <a:t>This tells the compiler where to find the definition for the </a:t>
            </a:r>
            <a:r>
              <a:rPr lang="en-US" dirty="0" smtClean="0">
                <a:latin typeface="Courier New" pitchFamily="49" charset="0"/>
                <a:cs typeface="Courier New" pitchFamily="49" charset="0"/>
              </a:rPr>
              <a:t>Scanner</a:t>
            </a:r>
            <a:r>
              <a:rPr lang="en-US" dirty="0" smtClean="0"/>
              <a:t> class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smtClean="0">
                <a:latin typeface="Courier New" pitchFamily="49" charset="0"/>
                <a:cs typeface="Courier New" pitchFamily="49" charset="0"/>
              </a:rPr>
              <a:t>Scanner</a:t>
            </a:r>
            <a:r>
              <a:rPr lang="en-US" dirty="0" smtClean="0"/>
              <a:t> Class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a:t>
            </a:r>
            <a:r>
              <a:rPr lang="en-US" dirty="0" smtClean="0">
                <a:hlinkClick r:id="rId3"/>
              </a:rPr>
              <a:t>Scanner</a:t>
            </a:r>
            <a:r>
              <a:rPr lang="en-US" dirty="0" smtClean="0"/>
              <a:t> class provides methods for reading input as different types:</a:t>
            </a:r>
          </a:p>
          <a:p>
            <a:pPr lvl="1"/>
            <a:r>
              <a:rPr lang="en-US" dirty="0" err="1" smtClean="0">
                <a:latin typeface="Courier New" pitchFamily="49" charset="0"/>
                <a:cs typeface="Courier New" pitchFamily="49" charset="0"/>
              </a:rPr>
              <a:t>nextByte</a:t>
            </a:r>
            <a:r>
              <a:rPr lang="en-US" dirty="0" smtClean="0">
                <a:latin typeface="Courier New" pitchFamily="49" charset="0"/>
                <a:cs typeface="Courier New" pitchFamily="49" charset="0"/>
              </a:rPr>
              <a:t>() </a:t>
            </a:r>
            <a:r>
              <a:rPr lang="en-US" dirty="0" smtClean="0"/>
              <a:t>– Returns input as a </a:t>
            </a:r>
            <a:r>
              <a:rPr lang="en-US" dirty="0" smtClean="0">
                <a:latin typeface="Courier New" pitchFamily="49" charset="0"/>
                <a:cs typeface="Courier New" pitchFamily="49" charset="0"/>
              </a:rPr>
              <a:t>byte</a:t>
            </a:r>
          </a:p>
          <a:p>
            <a:pPr lvl="1"/>
            <a:r>
              <a:rPr lang="en-US" dirty="0" err="1" smtClean="0">
                <a:latin typeface="Courier New" pitchFamily="49" charset="0"/>
                <a:cs typeface="Courier New" pitchFamily="49" charset="0"/>
              </a:rPr>
              <a:t>nextDouble</a:t>
            </a:r>
            <a:r>
              <a:rPr lang="en-US" dirty="0" smtClean="0">
                <a:latin typeface="Courier New" pitchFamily="49" charset="0"/>
                <a:cs typeface="Courier New" pitchFamily="49" charset="0"/>
              </a:rPr>
              <a:t>() </a:t>
            </a:r>
            <a:r>
              <a:rPr lang="en-US" dirty="0" smtClean="0"/>
              <a:t>– Returns input a </a:t>
            </a:r>
            <a:r>
              <a:rPr lang="en-US" dirty="0" smtClean="0">
                <a:latin typeface="Courier New" pitchFamily="49" charset="0"/>
                <a:cs typeface="Courier New" pitchFamily="49" charset="0"/>
              </a:rPr>
              <a:t>double</a:t>
            </a:r>
          </a:p>
          <a:p>
            <a:pPr lvl="1"/>
            <a:r>
              <a:rPr lang="en-US" dirty="0" err="1" smtClean="0">
                <a:latin typeface="Courier New" pitchFamily="49" charset="0"/>
                <a:cs typeface="Courier New" pitchFamily="49" charset="0"/>
              </a:rPr>
              <a:t>nextFloat</a:t>
            </a:r>
            <a:r>
              <a:rPr lang="en-US" dirty="0" smtClean="0">
                <a:latin typeface="Courier New" pitchFamily="49" charset="0"/>
                <a:cs typeface="Courier New" pitchFamily="49" charset="0"/>
              </a:rPr>
              <a:t>() </a:t>
            </a:r>
            <a:r>
              <a:rPr lang="en-US" dirty="0" smtClean="0"/>
              <a:t>– Returns input as a </a:t>
            </a:r>
            <a:r>
              <a:rPr lang="en-US" dirty="0" smtClean="0">
                <a:latin typeface="Courier New" pitchFamily="49" charset="0"/>
                <a:cs typeface="Courier New" pitchFamily="49" charset="0"/>
              </a:rPr>
              <a:t>float</a:t>
            </a:r>
          </a:p>
          <a:p>
            <a:pPr lvl="1"/>
            <a:r>
              <a:rPr lang="en-US" dirty="0" err="1" smtClean="0">
                <a:latin typeface="Courier New" pitchFamily="49" charset="0"/>
                <a:cs typeface="Courier New" pitchFamily="49" charset="0"/>
              </a:rPr>
              <a:t>nextInt</a:t>
            </a:r>
            <a:r>
              <a:rPr lang="en-US" dirty="0" smtClean="0">
                <a:latin typeface="Courier New" pitchFamily="49" charset="0"/>
                <a:cs typeface="Courier New" pitchFamily="49" charset="0"/>
              </a:rPr>
              <a:t>() </a:t>
            </a:r>
            <a:r>
              <a:rPr lang="en-US" dirty="0" smtClean="0"/>
              <a:t>– Returns input as an </a:t>
            </a:r>
            <a:r>
              <a:rPr lang="en-US" dirty="0" err="1" smtClean="0">
                <a:latin typeface="Courier New" pitchFamily="49" charset="0"/>
                <a:cs typeface="Courier New" pitchFamily="49" charset="0"/>
              </a:rPr>
              <a:t>int</a:t>
            </a:r>
            <a:endParaRPr lang="en-US" dirty="0" smtClean="0">
              <a:latin typeface="Courier New" pitchFamily="49" charset="0"/>
              <a:cs typeface="Courier New" pitchFamily="49" charset="0"/>
            </a:endParaRPr>
          </a:p>
          <a:p>
            <a:pPr lvl="1"/>
            <a:r>
              <a:rPr lang="en-US" dirty="0" err="1" smtClean="0">
                <a:latin typeface="Courier New" pitchFamily="49" charset="0"/>
                <a:cs typeface="Courier New" pitchFamily="49" charset="0"/>
              </a:rPr>
              <a:t>nextLine</a:t>
            </a:r>
            <a:r>
              <a:rPr lang="en-US" dirty="0" smtClean="0">
                <a:latin typeface="Courier New" pitchFamily="49" charset="0"/>
                <a:cs typeface="Courier New" pitchFamily="49" charset="0"/>
              </a:rPr>
              <a:t>() </a:t>
            </a:r>
            <a:r>
              <a:rPr lang="en-US" dirty="0" smtClean="0"/>
              <a:t>– Returns input as a </a:t>
            </a:r>
            <a:r>
              <a:rPr lang="en-US" dirty="0" smtClean="0">
                <a:latin typeface="Courier New" pitchFamily="49" charset="0"/>
                <a:cs typeface="Courier New" pitchFamily="49" charset="0"/>
              </a:rPr>
              <a:t>String</a:t>
            </a:r>
          </a:p>
          <a:p>
            <a:pPr lvl="1"/>
            <a:r>
              <a:rPr lang="en-US" dirty="0" err="1" smtClean="0">
                <a:latin typeface="Courier New" pitchFamily="49" charset="0"/>
                <a:cs typeface="Courier New" pitchFamily="49" charset="0"/>
              </a:rPr>
              <a:t>nextLong</a:t>
            </a:r>
            <a:r>
              <a:rPr lang="en-US" dirty="0" smtClean="0">
                <a:latin typeface="Courier New" pitchFamily="49" charset="0"/>
                <a:cs typeface="Courier New" pitchFamily="49" charset="0"/>
              </a:rPr>
              <a:t>() </a:t>
            </a:r>
            <a:r>
              <a:rPr lang="en-US" dirty="0" smtClean="0"/>
              <a:t>– Returns input as a </a:t>
            </a:r>
            <a:r>
              <a:rPr lang="en-US" dirty="0" smtClean="0">
                <a:latin typeface="Courier New" pitchFamily="49" charset="0"/>
                <a:cs typeface="Courier New" pitchFamily="49" charset="0"/>
              </a:rPr>
              <a:t>long</a:t>
            </a:r>
          </a:p>
          <a:p>
            <a:pPr lvl="1"/>
            <a:r>
              <a:rPr lang="en-US" dirty="0" err="1" smtClean="0">
                <a:latin typeface="Courier New" pitchFamily="49" charset="0"/>
                <a:cs typeface="Courier New" pitchFamily="49" charset="0"/>
              </a:rPr>
              <a:t>nextShort</a:t>
            </a:r>
            <a:r>
              <a:rPr lang="en-US" dirty="0" smtClean="0">
                <a:latin typeface="Courier New" pitchFamily="49" charset="0"/>
                <a:cs typeface="Courier New" pitchFamily="49" charset="0"/>
              </a:rPr>
              <a:t>() </a:t>
            </a:r>
            <a:r>
              <a:rPr lang="en-US" dirty="0" smtClean="0"/>
              <a:t>– Returns input as a </a:t>
            </a:r>
            <a:r>
              <a:rPr lang="en-US" dirty="0" smtClean="0">
                <a:latin typeface="Courier New" pitchFamily="49" charset="0"/>
                <a:cs typeface="Courier New" pitchFamily="49" charset="0"/>
              </a:rPr>
              <a:t>short</a:t>
            </a:r>
          </a:p>
          <a:p>
            <a:pPr lvl="1"/>
            <a:r>
              <a:rPr lang="en-US" dirty="0" smtClean="0">
                <a:cs typeface="Courier New" pitchFamily="49" charset="0"/>
              </a:rPr>
              <a:t>When associated with standard input, the user will be able to type characters on their keyboard and finish by pressing enter.</a:t>
            </a:r>
          </a:p>
          <a:p>
            <a:pPr lvl="2"/>
            <a:r>
              <a:rPr lang="en-US" dirty="0" smtClean="0">
                <a:cs typeface="Courier New" pitchFamily="49" charset="0"/>
              </a:rPr>
              <a:t>The result is then returned as the type specified by the method.</a:t>
            </a:r>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Scanner Example 1</a:t>
            </a:r>
            <a:endParaRPr lang="en-US" dirty="0"/>
          </a:p>
        </p:txBody>
      </p:sp>
      <p:sp>
        <p:nvSpPr>
          <p:cNvPr id="3" name="Content Placeholder 2"/>
          <p:cNvSpPr>
            <a:spLocks noGrp="1"/>
          </p:cNvSpPr>
          <p:nvPr>
            <p:ph sz="quarter" idx="1"/>
          </p:nvPr>
        </p:nvSpPr>
        <p:spPr/>
        <p:txBody>
          <a:bodyPr/>
          <a:lstStyle/>
          <a:p>
            <a:r>
              <a:rPr lang="en-US" dirty="0" smtClean="0"/>
              <a:t>New Topics:</a:t>
            </a:r>
          </a:p>
          <a:p>
            <a:pPr lvl="1"/>
            <a:r>
              <a:rPr lang="en-US" dirty="0" smtClean="0"/>
              <a:t>The </a:t>
            </a:r>
            <a:r>
              <a:rPr lang="en-US" dirty="0" smtClean="0">
                <a:latin typeface="Courier New" pitchFamily="49" charset="0"/>
                <a:cs typeface="Courier New" pitchFamily="49" charset="0"/>
              </a:rPr>
              <a:t>Scanner</a:t>
            </a:r>
            <a:r>
              <a:rPr lang="en-US" dirty="0" smtClean="0"/>
              <a:t> class</a:t>
            </a:r>
          </a:p>
          <a:p>
            <a:pPr lvl="2"/>
            <a:r>
              <a:rPr lang="en-US" dirty="0" smtClean="0">
                <a:latin typeface="Courier New" pitchFamily="49" charset="0"/>
                <a:cs typeface="Courier New" pitchFamily="49" charset="0"/>
              </a:rPr>
              <a:t>Scanne</a:t>
            </a:r>
            <a:r>
              <a:rPr lang="en-US" dirty="0" smtClean="0"/>
              <a:t>r constructor</a:t>
            </a:r>
          </a:p>
          <a:p>
            <a:pPr lvl="2"/>
            <a:r>
              <a:rPr lang="en-US" dirty="0" err="1" smtClean="0">
                <a:latin typeface="Courier New" pitchFamily="49" charset="0"/>
                <a:cs typeface="Courier New" pitchFamily="49" charset="0"/>
              </a:rPr>
              <a:t>nextInt</a:t>
            </a:r>
            <a:r>
              <a:rPr lang="en-US" dirty="0" smtClean="0">
                <a:latin typeface="Courier New" pitchFamily="49" charset="0"/>
                <a:cs typeface="Courier New" pitchFamily="49" charset="0"/>
              </a:rPr>
              <a:t>()</a:t>
            </a:r>
          </a:p>
          <a:p>
            <a:pPr lvl="2"/>
            <a:r>
              <a:rPr lang="en-US" dirty="0" err="1" smtClean="0">
                <a:latin typeface="Courier New" pitchFamily="49" charset="0"/>
                <a:cs typeface="Courier New" pitchFamily="49" charset="0"/>
              </a:rPr>
              <a:t>nextDouble</a:t>
            </a:r>
            <a:r>
              <a:rPr lang="en-US" dirty="0" smtClean="0">
                <a:latin typeface="Courier New" pitchFamily="49" charset="0"/>
                <a:cs typeface="Courier New" pitchFamily="49" charset="0"/>
              </a:rPr>
              <a:t>()</a:t>
            </a:r>
          </a:p>
          <a:p>
            <a:pPr lvl="2"/>
            <a:r>
              <a:rPr lang="en-US" dirty="0" err="1" smtClean="0">
                <a:latin typeface="Courier New" pitchFamily="49" charset="0"/>
                <a:cs typeface="Courier New" pitchFamily="49" charset="0"/>
              </a:rPr>
              <a:t>nextLine</a:t>
            </a:r>
            <a:r>
              <a:rPr lang="en-US" dirty="0" smtClean="0">
                <a:latin typeface="Courier New" pitchFamily="49" charset="0"/>
                <a:cs typeface="Courier New" pitchFamily="49" charset="0"/>
              </a:rPr>
              <a:t>()</a:t>
            </a:r>
          </a:p>
          <a:p>
            <a:pPr lvl="1"/>
            <a:r>
              <a:rPr lang="en-US" dirty="0" smtClean="0">
                <a:latin typeface="Courier New" pitchFamily="49" charset="0"/>
                <a:cs typeface="Courier New" pitchFamily="49" charset="0"/>
              </a:rPr>
              <a:t>import</a:t>
            </a:r>
            <a:r>
              <a:rPr lang="en-US" dirty="0" smtClean="0"/>
              <a:t> statement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Scanner Class</a:t>
            </a:r>
            <a:endParaRPr lang="en-US" dirty="0"/>
          </a:p>
        </p:txBody>
      </p:sp>
      <p:sp>
        <p:nvSpPr>
          <p:cNvPr id="3" name="Content Placeholder 2"/>
          <p:cNvSpPr>
            <a:spLocks noGrp="1"/>
          </p:cNvSpPr>
          <p:nvPr>
            <p:ph sz="quarter" idx="1"/>
          </p:nvPr>
        </p:nvSpPr>
        <p:spPr/>
        <p:txBody>
          <a:bodyPr/>
          <a:lstStyle/>
          <a:p>
            <a:r>
              <a:rPr lang="en-US" dirty="0" smtClean="0"/>
              <a:t>Notice there is no </a:t>
            </a:r>
            <a:r>
              <a:rPr lang="en-US" dirty="0" err="1" smtClean="0">
                <a:latin typeface="Courier New" pitchFamily="49" charset="0"/>
                <a:cs typeface="Courier New" pitchFamily="49" charset="0"/>
              </a:rPr>
              <a:t>nextChar</a:t>
            </a:r>
            <a:r>
              <a:rPr lang="en-US" dirty="0" smtClean="0">
                <a:latin typeface="Courier New" pitchFamily="49" charset="0"/>
                <a:cs typeface="Courier New" pitchFamily="49" charset="0"/>
              </a:rPr>
              <a:t>() </a:t>
            </a:r>
            <a:r>
              <a:rPr lang="en-US" dirty="0" smtClean="0"/>
              <a:t>method.</a:t>
            </a:r>
          </a:p>
          <a:p>
            <a:pPr lvl="1"/>
            <a:r>
              <a:rPr lang="en-US" dirty="0" smtClean="0"/>
              <a:t>If you want to take in a single character, you must use the </a:t>
            </a:r>
            <a:r>
              <a:rPr lang="en-US" dirty="0" err="1" smtClean="0">
                <a:latin typeface="Courier New" pitchFamily="49" charset="0"/>
                <a:cs typeface="Courier New" pitchFamily="49" charset="0"/>
              </a:rPr>
              <a:t>nextLine</a:t>
            </a:r>
            <a:r>
              <a:rPr lang="en-US" dirty="0" smtClean="0">
                <a:latin typeface="Courier New" pitchFamily="49" charset="0"/>
                <a:cs typeface="Courier New" pitchFamily="49" charset="0"/>
              </a:rPr>
              <a:t>() </a:t>
            </a:r>
            <a:r>
              <a:rPr lang="en-US" dirty="0" smtClean="0"/>
              <a:t>method and use </a:t>
            </a:r>
            <a:r>
              <a:rPr lang="en-US" dirty="0" err="1" smtClean="0">
                <a:latin typeface="Courier New" pitchFamily="49" charset="0"/>
                <a:cs typeface="Courier New" pitchFamily="49" charset="0"/>
              </a:rPr>
              <a:t>charAt</a:t>
            </a:r>
            <a:r>
              <a:rPr lang="en-US" dirty="0" smtClean="0">
                <a:latin typeface="Courier New" pitchFamily="49" charset="0"/>
                <a:cs typeface="Courier New" pitchFamily="49" charset="0"/>
              </a:rPr>
              <a:t>(0)</a:t>
            </a:r>
            <a:r>
              <a:rPr lang="en-US" dirty="0" smtClean="0"/>
              <a:t> to retrieve the first character.</a:t>
            </a:r>
          </a:p>
          <a:p>
            <a:r>
              <a:rPr lang="en-US" dirty="0" smtClean="0"/>
              <a:t>Example:  ReadCharacter.java</a:t>
            </a:r>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t>
            </a:r>
            <a:r>
              <a:rPr lang="en-US" dirty="0" err="1" smtClean="0">
                <a:latin typeface="Courier New" pitchFamily="49" charset="0"/>
                <a:cs typeface="Courier New" pitchFamily="49" charset="0"/>
              </a:rPr>
              <a:t>nextLine</a:t>
            </a:r>
            <a:r>
              <a:rPr lang="en-US" dirty="0" smtClean="0">
                <a:latin typeface="Courier New" pitchFamily="49" charset="0"/>
                <a:cs typeface="Courier New" pitchFamily="49" charset="0"/>
              </a:rPr>
              <a:t>()</a:t>
            </a:r>
            <a:r>
              <a:rPr lang="en-US" dirty="0" smtClean="0">
                <a:latin typeface="+mn-lt"/>
                <a:cs typeface="Courier New" pitchFamily="49" charset="0"/>
              </a:rPr>
              <a:t> </a:t>
            </a:r>
            <a:r>
              <a:rPr lang="en-US" dirty="0" smtClean="0"/>
              <a:t>method problem.</a:t>
            </a:r>
            <a:endParaRPr lang="en-US" dirty="0"/>
          </a:p>
        </p:txBody>
      </p:sp>
      <p:sp>
        <p:nvSpPr>
          <p:cNvPr id="3" name="Content Placeholder 2"/>
          <p:cNvSpPr>
            <a:spLocks noGrp="1"/>
          </p:cNvSpPr>
          <p:nvPr>
            <p:ph sz="quarter" idx="1"/>
          </p:nvPr>
        </p:nvSpPr>
        <p:spPr>
          <a:xfrm>
            <a:off x="914400" y="1447800"/>
            <a:ext cx="7772400" cy="4876800"/>
          </a:xfrm>
        </p:spPr>
        <p:txBody>
          <a:bodyPr>
            <a:normAutofit fontScale="77500" lnSpcReduction="20000"/>
          </a:bodyPr>
          <a:lstStyle/>
          <a:p>
            <a:r>
              <a:rPr lang="en-US" dirty="0" smtClean="0"/>
              <a:t>Let’s look at the program InputProblem.java.</a:t>
            </a:r>
          </a:p>
          <a:p>
            <a:pPr lvl="1"/>
            <a:r>
              <a:rPr lang="en-US" dirty="0" smtClean="0"/>
              <a:t>It didn’t take in the user’s name at all!</a:t>
            </a:r>
          </a:p>
          <a:p>
            <a:pPr lvl="1"/>
            <a:r>
              <a:rPr lang="en-US" dirty="0" smtClean="0"/>
              <a:t>The problem is that </a:t>
            </a:r>
            <a:r>
              <a:rPr lang="en-US" dirty="0" err="1" smtClean="0">
                <a:latin typeface="Courier New" pitchFamily="49" charset="0"/>
                <a:cs typeface="Courier New" pitchFamily="49" charset="0"/>
              </a:rPr>
              <a:t>nextLine</a:t>
            </a:r>
            <a:r>
              <a:rPr lang="en-US" dirty="0" smtClean="0">
                <a:latin typeface="Courier New" pitchFamily="49" charset="0"/>
                <a:cs typeface="Courier New" pitchFamily="49" charset="0"/>
              </a:rPr>
              <a:t>()</a:t>
            </a:r>
            <a:r>
              <a:rPr lang="en-US" dirty="0" smtClean="0">
                <a:cs typeface="Courier New" pitchFamily="49" charset="0"/>
              </a:rPr>
              <a:t> </a:t>
            </a:r>
            <a:r>
              <a:rPr lang="en-US" dirty="0" smtClean="0"/>
              <a:t>works differently than the other </a:t>
            </a:r>
            <a:r>
              <a:rPr lang="en-US" dirty="0" smtClean="0">
                <a:latin typeface="Courier New" pitchFamily="49" charset="0"/>
                <a:cs typeface="Courier New" pitchFamily="49" charset="0"/>
              </a:rPr>
              <a:t>Scanner</a:t>
            </a:r>
            <a:r>
              <a:rPr lang="en-US" dirty="0" smtClean="0"/>
              <a:t> class methods.</a:t>
            </a:r>
          </a:p>
          <a:p>
            <a:r>
              <a:rPr lang="en-US" dirty="0" smtClean="0"/>
              <a:t>When the user types keystrokes at the keyboard, those keystrokes are stored in an area of memory sometimes called the </a:t>
            </a:r>
            <a:r>
              <a:rPr lang="en-US" u="sng" dirty="0" smtClean="0"/>
              <a:t>keyboard buffer</a:t>
            </a:r>
            <a:r>
              <a:rPr lang="en-US" dirty="0" smtClean="0"/>
              <a:t>.</a:t>
            </a:r>
          </a:p>
          <a:p>
            <a:pPr lvl="1"/>
            <a:r>
              <a:rPr lang="en-US" dirty="0" smtClean="0"/>
              <a:t>When the user pressed enter, the new line character is stored in the keyboard buffer.</a:t>
            </a:r>
          </a:p>
          <a:p>
            <a:r>
              <a:rPr lang="en-US" dirty="0" smtClean="0"/>
              <a:t>When a user inputs a number for </a:t>
            </a:r>
            <a:r>
              <a:rPr lang="en-US" dirty="0" err="1" smtClean="0">
                <a:latin typeface="Courier New" pitchFamily="49" charset="0"/>
                <a:cs typeface="Courier New" pitchFamily="49" charset="0"/>
              </a:rPr>
              <a:t>nextInt</a:t>
            </a:r>
            <a:r>
              <a:rPr lang="en-US" dirty="0" smtClean="0">
                <a:latin typeface="Courier New" pitchFamily="49" charset="0"/>
                <a:cs typeface="Courier New" pitchFamily="49" charset="0"/>
              </a:rPr>
              <a:t>()</a:t>
            </a:r>
            <a:r>
              <a:rPr lang="en-US" dirty="0" smtClean="0"/>
              <a:t>, everything the user entered is stored in the keyboard buffer, including the newline character.  Then, the value entered by the user is read from the buffer, leaving the newline character still in the buffer.</a:t>
            </a:r>
          </a:p>
          <a:p>
            <a:r>
              <a:rPr lang="en-US" dirty="0" smtClean="0"/>
              <a:t>The </a:t>
            </a:r>
            <a:r>
              <a:rPr lang="en-US" dirty="0" err="1" smtClean="0">
                <a:latin typeface="Courier New" pitchFamily="49" charset="0"/>
                <a:cs typeface="Courier New" pitchFamily="49" charset="0"/>
              </a:rPr>
              <a:t>nextDouble</a:t>
            </a:r>
            <a:r>
              <a:rPr lang="en-US" dirty="0" smtClean="0">
                <a:latin typeface="Courier New" pitchFamily="49" charset="0"/>
                <a:cs typeface="Courier New" pitchFamily="49" charset="0"/>
              </a:rPr>
              <a:t>()</a:t>
            </a:r>
            <a:r>
              <a:rPr lang="en-US" dirty="0" smtClean="0">
                <a:cs typeface="Courier New" pitchFamily="49" charset="0"/>
              </a:rPr>
              <a:t> </a:t>
            </a:r>
            <a:r>
              <a:rPr lang="en-US" dirty="0" smtClean="0"/>
              <a:t>method is designed so that it skips any leading newline characters it encounters, so when it tries to read the keyboard buffer, it sees the newline from </a:t>
            </a:r>
            <a:r>
              <a:rPr lang="en-US" dirty="0" err="1" smtClean="0">
                <a:latin typeface="Courier New" pitchFamily="49" charset="0"/>
                <a:cs typeface="Courier New" pitchFamily="49" charset="0"/>
              </a:rPr>
              <a:t>nextInt</a:t>
            </a:r>
            <a:r>
              <a:rPr lang="en-US" dirty="0" smtClean="0">
                <a:latin typeface="Courier New" pitchFamily="49" charset="0"/>
                <a:cs typeface="Courier New" pitchFamily="49" charset="0"/>
              </a:rPr>
              <a:t>()</a:t>
            </a:r>
            <a:r>
              <a:rPr lang="en-US" dirty="0" smtClean="0"/>
              <a:t>, it ignores it.</a:t>
            </a:r>
          </a:p>
          <a:p>
            <a:r>
              <a:rPr lang="en-US" dirty="0" smtClean="0"/>
              <a:t>However, when </a:t>
            </a:r>
            <a:r>
              <a:rPr lang="en-US" dirty="0" err="1" smtClean="0">
                <a:latin typeface="Courier New" pitchFamily="49" charset="0"/>
                <a:cs typeface="Courier New" pitchFamily="49" charset="0"/>
              </a:rPr>
              <a:t>nextLine</a:t>
            </a:r>
            <a:r>
              <a:rPr lang="en-US" dirty="0" smtClean="0">
                <a:latin typeface="Courier New" pitchFamily="49" charset="0"/>
                <a:cs typeface="Courier New" pitchFamily="49" charset="0"/>
              </a:rPr>
              <a:t>()</a:t>
            </a:r>
            <a:r>
              <a:rPr lang="en-US" dirty="0" smtClean="0"/>
              <a:t> encounters the same situation, it is NOT designed to skip leading newline characters and assumes the user has pressed enter, stopping keyboard input.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latin typeface="Courier New" pitchFamily="49" charset="0"/>
                <a:cs typeface="Courier New" pitchFamily="49" charset="0"/>
              </a:rPr>
              <a:t>newLine</a:t>
            </a:r>
            <a:r>
              <a:rPr lang="en-US" dirty="0" smtClean="0">
                <a:latin typeface="Courier New" pitchFamily="49" charset="0"/>
                <a:cs typeface="Courier New" pitchFamily="49" charset="0"/>
              </a:rPr>
              <a:t>()</a:t>
            </a:r>
            <a:r>
              <a:rPr lang="en-US" dirty="0" smtClean="0">
                <a:cs typeface="Courier New" pitchFamily="49" charset="0"/>
              </a:rPr>
              <a:t> </a:t>
            </a:r>
            <a:r>
              <a:rPr lang="en-US" dirty="0" smtClean="0"/>
              <a:t>method problem.</a:t>
            </a:r>
            <a:endParaRPr lang="en-US" dirty="0"/>
          </a:p>
        </p:txBody>
      </p:sp>
      <p:sp>
        <p:nvSpPr>
          <p:cNvPr id="3" name="Content Placeholder 2"/>
          <p:cNvSpPr>
            <a:spLocks noGrp="1"/>
          </p:cNvSpPr>
          <p:nvPr>
            <p:ph sz="quarter" idx="1"/>
          </p:nvPr>
        </p:nvSpPr>
        <p:spPr/>
        <p:txBody>
          <a:bodyPr/>
          <a:lstStyle/>
          <a:p>
            <a:r>
              <a:rPr lang="en-US" dirty="0" smtClean="0"/>
              <a:t>Solution:</a:t>
            </a:r>
          </a:p>
          <a:p>
            <a:pPr lvl="1"/>
            <a:r>
              <a:rPr lang="en-US" dirty="0" smtClean="0"/>
              <a:t>If you use another </a:t>
            </a:r>
            <a:r>
              <a:rPr lang="en-US" dirty="0" smtClean="0">
                <a:latin typeface="Courier New" pitchFamily="49" charset="0"/>
                <a:cs typeface="Courier New" pitchFamily="49" charset="0"/>
              </a:rPr>
              <a:t>Scanner</a:t>
            </a:r>
            <a:r>
              <a:rPr lang="en-US" dirty="0" smtClean="0"/>
              <a:t> method before the </a:t>
            </a:r>
            <a:r>
              <a:rPr lang="en-US" dirty="0" err="1" smtClean="0">
                <a:latin typeface="Courier New" pitchFamily="49" charset="0"/>
                <a:cs typeface="Courier New" pitchFamily="49" charset="0"/>
              </a:rPr>
              <a:t>nextLine</a:t>
            </a:r>
            <a:r>
              <a:rPr lang="en-US" dirty="0" smtClean="0">
                <a:latin typeface="Courier New" pitchFamily="49" charset="0"/>
                <a:cs typeface="Courier New" pitchFamily="49" charset="0"/>
              </a:rPr>
              <a:t>()</a:t>
            </a:r>
            <a:r>
              <a:rPr lang="en-US" dirty="0" smtClean="0">
                <a:cs typeface="Courier New" pitchFamily="49" charset="0"/>
              </a:rPr>
              <a:t> </a:t>
            </a:r>
            <a:r>
              <a:rPr lang="en-US" dirty="0" smtClean="0"/>
              <a:t>method, simply put another call to </a:t>
            </a:r>
            <a:r>
              <a:rPr lang="en-US" dirty="0" err="1" smtClean="0">
                <a:latin typeface="Courier New" pitchFamily="49" charset="0"/>
                <a:cs typeface="Courier New" pitchFamily="49" charset="0"/>
              </a:rPr>
              <a:t>nextine</a:t>
            </a:r>
            <a:r>
              <a:rPr lang="en-US" dirty="0" smtClean="0">
                <a:latin typeface="Courier New" pitchFamily="49" charset="0"/>
                <a:cs typeface="Courier New" pitchFamily="49" charset="0"/>
              </a:rPr>
              <a:t>()</a:t>
            </a:r>
            <a:r>
              <a:rPr lang="en-US" dirty="0" smtClean="0">
                <a:cs typeface="Courier New" pitchFamily="49" charset="0"/>
              </a:rPr>
              <a:t> </a:t>
            </a:r>
            <a:r>
              <a:rPr lang="en-US" dirty="0" smtClean="0"/>
              <a:t>before the one that you want to take the user’s input.</a:t>
            </a:r>
          </a:p>
          <a:p>
            <a:pPr lvl="2"/>
            <a:r>
              <a:rPr lang="en-US" dirty="0" smtClean="0"/>
              <a:t>Example:  CorrectedInputProblem.java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Errors</a:t>
            </a:r>
            <a:endParaRPr lang="en-US" dirty="0"/>
          </a:p>
        </p:txBody>
      </p:sp>
      <p:sp>
        <p:nvSpPr>
          <p:cNvPr id="3" name="Content Placeholder 2"/>
          <p:cNvSpPr>
            <a:spLocks noGrp="1"/>
          </p:cNvSpPr>
          <p:nvPr>
            <p:ph sz="quarter" idx="1"/>
          </p:nvPr>
        </p:nvSpPr>
        <p:spPr/>
        <p:txBody>
          <a:bodyPr/>
          <a:lstStyle/>
          <a:p>
            <a:r>
              <a:rPr lang="en-US" dirty="0" smtClean="0"/>
              <a:t>Section 2.15 in the book provides a list of common errors to avoid, I suggest you </a:t>
            </a:r>
            <a:r>
              <a:rPr lang="en-US" smtClean="0"/>
              <a:t>read this.</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Ranks (Highest to Lowest):</a:t>
            </a:r>
          </a:p>
          <a:p>
            <a:pPr marL="777240" lvl="1" indent="-457200">
              <a:buFont typeface="+mj-lt"/>
              <a:buAutoNum type="arabicPeriod"/>
            </a:pPr>
            <a:r>
              <a:rPr lang="en-US" dirty="0" smtClean="0">
                <a:latin typeface="Courier New" pitchFamily="49" charset="0"/>
                <a:cs typeface="Courier New" pitchFamily="49" charset="0"/>
              </a:rPr>
              <a:t>double</a:t>
            </a:r>
          </a:p>
          <a:p>
            <a:pPr marL="777240" lvl="1" indent="-457200">
              <a:buFont typeface="+mj-lt"/>
              <a:buAutoNum type="arabicPeriod"/>
            </a:pPr>
            <a:r>
              <a:rPr lang="en-US" dirty="0" smtClean="0">
                <a:latin typeface="Courier New" pitchFamily="49" charset="0"/>
                <a:cs typeface="Courier New" pitchFamily="49" charset="0"/>
              </a:rPr>
              <a:t>float</a:t>
            </a:r>
          </a:p>
          <a:p>
            <a:pPr marL="777240" lvl="1" indent="-457200">
              <a:buFont typeface="+mj-lt"/>
              <a:buAutoNum type="arabicPeriod"/>
            </a:pPr>
            <a:r>
              <a:rPr lang="en-US" dirty="0" smtClean="0">
                <a:latin typeface="Courier New" pitchFamily="49" charset="0"/>
                <a:cs typeface="Courier New" pitchFamily="49" charset="0"/>
              </a:rPr>
              <a:t>long</a:t>
            </a:r>
          </a:p>
          <a:p>
            <a:pPr marL="777240" lvl="1" indent="-457200">
              <a:buFont typeface="+mj-lt"/>
              <a:buAutoNum type="arabicPeriod"/>
            </a:pPr>
            <a:r>
              <a:rPr lang="en-US" dirty="0" err="1" smtClean="0">
                <a:latin typeface="Courier New" pitchFamily="49" charset="0"/>
                <a:cs typeface="Courier New" pitchFamily="49" charset="0"/>
              </a:rPr>
              <a:t>int</a:t>
            </a:r>
            <a:endParaRPr lang="en-US" dirty="0" smtClean="0">
              <a:latin typeface="Courier New" pitchFamily="49" charset="0"/>
              <a:cs typeface="Courier New" pitchFamily="49" charset="0"/>
            </a:endParaRPr>
          </a:p>
          <a:p>
            <a:pPr marL="777240" lvl="1" indent="-457200">
              <a:buFont typeface="+mj-lt"/>
              <a:buAutoNum type="arabicPeriod"/>
            </a:pPr>
            <a:r>
              <a:rPr lang="en-US" dirty="0" smtClean="0">
                <a:latin typeface="Courier New" pitchFamily="49" charset="0"/>
                <a:cs typeface="Courier New" pitchFamily="49" charset="0"/>
              </a:rPr>
              <a:t>short</a:t>
            </a:r>
          </a:p>
          <a:p>
            <a:pPr marL="777240" lvl="1" indent="-457200">
              <a:buFont typeface="+mj-lt"/>
              <a:buAutoNum type="arabicPeriod"/>
            </a:pPr>
            <a:r>
              <a:rPr lang="en-US" dirty="0" smtClean="0">
                <a:latin typeface="Courier New" pitchFamily="49" charset="0"/>
                <a:cs typeface="Courier New" pitchFamily="49" charset="0"/>
              </a:rPr>
              <a:t>Byte</a:t>
            </a:r>
          </a:p>
          <a:p>
            <a:pPr marL="274320" lvl="1" indent="-274320">
              <a:spcBef>
                <a:spcPts val="580"/>
              </a:spcBef>
              <a:buClr>
                <a:schemeClr val="accent1"/>
              </a:buClr>
            </a:pPr>
            <a:r>
              <a:rPr lang="en-US" dirty="0" smtClean="0">
                <a:cs typeface="Courier New" pitchFamily="49" charset="0"/>
              </a:rPr>
              <a:t>A </a:t>
            </a:r>
            <a:r>
              <a:rPr lang="en-US" u="sng" dirty="0" smtClean="0">
                <a:cs typeface="Courier New" pitchFamily="49" charset="0"/>
              </a:rPr>
              <a:t>Widening Conversion</a:t>
            </a:r>
            <a:r>
              <a:rPr lang="en-US" dirty="0" smtClean="0">
                <a:cs typeface="Courier New" pitchFamily="49" charset="0"/>
              </a:rPr>
              <a:t> is…</a:t>
            </a:r>
          </a:p>
          <a:p>
            <a:pPr lvl="1"/>
            <a:r>
              <a:rPr lang="en-US" dirty="0" smtClean="0">
                <a:cs typeface="Courier New" pitchFamily="49" charset="0"/>
              </a:rPr>
              <a:t> a conversion of a value to a higher-ranked type.</a:t>
            </a:r>
          </a:p>
          <a:p>
            <a:pPr marL="274320" lvl="1" indent="-274320">
              <a:spcBef>
                <a:spcPts val="580"/>
              </a:spcBef>
              <a:buClr>
                <a:schemeClr val="accent1"/>
              </a:buClr>
            </a:pPr>
            <a:r>
              <a:rPr lang="en-US" dirty="0" smtClean="0">
                <a:cs typeface="Courier New" pitchFamily="49" charset="0"/>
              </a:rPr>
              <a:t>A </a:t>
            </a:r>
            <a:r>
              <a:rPr lang="en-US" u="sng" dirty="0" smtClean="0">
                <a:cs typeface="Courier New" pitchFamily="49" charset="0"/>
              </a:rPr>
              <a:t>Narrowing Conversion</a:t>
            </a:r>
            <a:r>
              <a:rPr lang="en-US" dirty="0" smtClean="0">
                <a:cs typeface="Courier New" pitchFamily="49" charset="0"/>
              </a:rPr>
              <a:t> is…</a:t>
            </a:r>
          </a:p>
          <a:p>
            <a:pPr lvl="1"/>
            <a:r>
              <a:rPr lang="en-US" dirty="0" smtClean="0">
                <a:cs typeface="Courier New" pitchFamily="49" charset="0"/>
              </a:rPr>
              <a:t> a conversion of a value to a lower-ranked type.</a:t>
            </a:r>
          </a:p>
          <a:p>
            <a:pPr marL="274320" lvl="1" indent="-274320">
              <a:spcBef>
                <a:spcPts val="580"/>
              </a:spcBef>
              <a:buClr>
                <a:schemeClr val="accent1"/>
              </a:buClr>
            </a:pPr>
            <a:r>
              <a:rPr lang="en-US" u="sng" dirty="0" smtClean="0"/>
              <a:t>Type Cast Operators</a:t>
            </a:r>
            <a:r>
              <a:rPr lang="en-US" dirty="0" smtClean="0"/>
              <a:t> allow you to…</a:t>
            </a:r>
          </a:p>
          <a:p>
            <a:pPr lvl="1"/>
            <a:r>
              <a:rPr lang="en-US" dirty="0" smtClean="0"/>
              <a:t>manually convert from one type to another, even if it is a narrowing conversion.</a:t>
            </a:r>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Two advantages of using a named constant:</a:t>
            </a:r>
          </a:p>
          <a:p>
            <a:pPr marL="777240" lvl="1" indent="-457200">
              <a:buFont typeface="+mj-lt"/>
              <a:buAutoNum type="arabicPeriod"/>
            </a:pPr>
            <a:r>
              <a:rPr lang="en-US" dirty="0" smtClean="0"/>
              <a:t>If the value of the constant changes, you only need to change the line where the constant was initialized.</a:t>
            </a:r>
          </a:p>
          <a:p>
            <a:pPr marL="777240" lvl="1" indent="-457200">
              <a:buFont typeface="+mj-lt"/>
              <a:buAutoNum type="arabicPeriod"/>
            </a:pPr>
            <a:r>
              <a:rPr lang="en-US" dirty="0" smtClean="0"/>
              <a:t>The name of the constant provided information about what it holds (</a:t>
            </a:r>
            <a:r>
              <a:rPr lang="en-US" dirty="0" err="1" smtClean="0"/>
              <a:t>sefl</a:t>
            </a:r>
            <a:r>
              <a:rPr lang="en-US" dirty="0" smtClean="0"/>
              <a:t>-documentation).</a:t>
            </a:r>
          </a:p>
          <a:p>
            <a:pPr marL="274320" lvl="1" indent="-274320">
              <a:spcBef>
                <a:spcPts val="580"/>
              </a:spcBef>
              <a:buClr>
                <a:schemeClr val="accent1"/>
              </a:buClr>
            </a:pPr>
            <a:r>
              <a:rPr lang="en-US" dirty="0" smtClean="0"/>
              <a:t>A String is not a primitive type in Java, it is a…</a:t>
            </a:r>
            <a:endParaRPr lang="en-US" u="sng" dirty="0" smtClean="0"/>
          </a:p>
          <a:p>
            <a:pPr lvl="1"/>
            <a:r>
              <a:rPr lang="en-US" dirty="0" smtClean="0"/>
              <a:t>Class</a:t>
            </a:r>
          </a:p>
          <a:p>
            <a:pPr marL="274320" lvl="1" indent="-274320">
              <a:spcBef>
                <a:spcPts val="580"/>
              </a:spcBef>
              <a:buClr>
                <a:schemeClr val="accent1"/>
              </a:buClr>
            </a:pPr>
            <a:r>
              <a:rPr lang="en-US" dirty="0" smtClean="0"/>
              <a:t>A </a:t>
            </a:r>
            <a:r>
              <a:rPr lang="en-US" u="sng" dirty="0" smtClean="0"/>
              <a:t>Class Type Variable (reference variable) </a:t>
            </a:r>
            <a:r>
              <a:rPr lang="en-US" dirty="0" smtClean="0">
                <a:cs typeface="Courier New" pitchFamily="49" charset="0"/>
              </a:rPr>
              <a:t>does not hold the actual value, but...</a:t>
            </a:r>
          </a:p>
          <a:p>
            <a:pPr marL="548640" lvl="2" indent="-274320">
              <a:spcBef>
                <a:spcPts val="580"/>
              </a:spcBef>
              <a:buClr>
                <a:schemeClr val="accent1"/>
              </a:buClr>
            </a:pPr>
            <a:r>
              <a:rPr lang="en-US" dirty="0" smtClean="0">
                <a:cs typeface="Courier New" pitchFamily="49" charset="0"/>
              </a:rPr>
              <a:t>the memory address of the data item it is associated with.</a:t>
            </a:r>
            <a:endParaRPr lang="en-US" dirty="0" smtClean="0"/>
          </a:p>
          <a:p>
            <a:r>
              <a:rPr lang="en-US" dirty="0" smtClean="0"/>
              <a:t>A </a:t>
            </a:r>
            <a:r>
              <a:rPr lang="en-US" u="sng" dirty="0" smtClean="0"/>
              <a:t>Named Constant</a:t>
            </a:r>
            <a:r>
              <a:rPr lang="en-US" dirty="0" smtClean="0"/>
              <a:t> is…</a:t>
            </a:r>
          </a:p>
          <a:p>
            <a:pPr lvl="1"/>
            <a:r>
              <a:rPr lang="en-US" dirty="0" smtClean="0"/>
              <a:t>a variable whose value is read only and cannot be changed during the program’s execution.</a:t>
            </a:r>
          </a:p>
          <a:p>
            <a:pPr marL="502920" indent="-457200">
              <a:buNone/>
            </a:pPr>
            <a:endParaRPr lang="en-US" dirty="0" smtClean="0"/>
          </a:p>
          <a:p>
            <a:pPr marL="502920" indent="-457200">
              <a:buNone/>
            </a:pP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sz="quarter" idx="1"/>
          </p:nvPr>
        </p:nvSpPr>
        <p:spPr/>
        <p:txBody>
          <a:bodyPr>
            <a:normAutofit fontScale="92500"/>
          </a:bodyPr>
          <a:lstStyle/>
          <a:p>
            <a:r>
              <a:rPr lang="en-US" dirty="0" smtClean="0"/>
              <a:t>A String object is not created for a String variable until…</a:t>
            </a:r>
          </a:p>
          <a:p>
            <a:pPr lvl="1"/>
            <a:r>
              <a:rPr lang="en-US" dirty="0" smtClean="0"/>
              <a:t>The variable is assigned a value</a:t>
            </a:r>
          </a:p>
          <a:p>
            <a:r>
              <a:rPr lang="en-US" dirty="0" smtClean="0"/>
              <a:t>String Methods:</a:t>
            </a:r>
          </a:p>
          <a:p>
            <a:pPr lvl="1"/>
            <a:r>
              <a:rPr lang="en-US" dirty="0" smtClean="0">
                <a:latin typeface="Courier New" pitchFamily="49" charset="0"/>
                <a:cs typeface="Courier New" pitchFamily="49" charset="0"/>
              </a:rPr>
              <a:t>length()</a:t>
            </a:r>
            <a:endParaRPr lang="en-US" dirty="0" smtClean="0">
              <a:cs typeface="Courier New" pitchFamily="49" charset="0"/>
            </a:endParaRPr>
          </a:p>
          <a:p>
            <a:pPr lvl="2"/>
            <a:r>
              <a:rPr lang="en-US" dirty="0" smtClean="0"/>
              <a:t>returns the number of characters in the string as an </a:t>
            </a:r>
            <a:r>
              <a:rPr lang="en-US" dirty="0" err="1" smtClean="0">
                <a:latin typeface="Courier New" pitchFamily="49" charset="0"/>
                <a:cs typeface="Courier New" pitchFamily="49" charset="0"/>
              </a:rPr>
              <a:t>int</a:t>
            </a:r>
            <a:endParaRPr lang="en-US" dirty="0" smtClean="0"/>
          </a:p>
          <a:p>
            <a:pPr lvl="1"/>
            <a:r>
              <a:rPr lang="en-US" dirty="0" err="1" smtClean="0">
                <a:latin typeface="Courier New" pitchFamily="49" charset="0"/>
                <a:cs typeface="Courier New" pitchFamily="49" charset="0"/>
              </a:rPr>
              <a:t>charAt</a:t>
            </a:r>
            <a:r>
              <a:rPr lang="en-US" dirty="0" smtClean="0">
                <a:latin typeface="Courier New" pitchFamily="49" charset="0"/>
                <a:cs typeface="Courier New" pitchFamily="49" charset="0"/>
              </a:rPr>
              <a:t>(</a:t>
            </a:r>
            <a:r>
              <a:rPr lang="en-US" i="1" dirty="0" smtClean="0">
                <a:latin typeface="Courier New" pitchFamily="49" charset="0"/>
                <a:cs typeface="Courier New" pitchFamily="49" charset="0"/>
              </a:rPr>
              <a:t>index</a:t>
            </a:r>
            <a:r>
              <a:rPr lang="en-US" dirty="0" smtClean="0">
                <a:latin typeface="Courier New" pitchFamily="49" charset="0"/>
                <a:cs typeface="Courier New" pitchFamily="49" charset="0"/>
              </a:rPr>
              <a:t>)</a:t>
            </a:r>
            <a:endParaRPr lang="en-US" dirty="0" smtClean="0">
              <a:cs typeface="Courier New" pitchFamily="49" charset="0"/>
            </a:endParaRPr>
          </a:p>
          <a:p>
            <a:pPr lvl="2"/>
            <a:r>
              <a:rPr lang="en-US" i="1" dirty="0" smtClean="0">
                <a:latin typeface="Courier New" pitchFamily="49" charset="0"/>
                <a:cs typeface="Courier New" pitchFamily="49" charset="0"/>
              </a:rPr>
              <a:t>index</a:t>
            </a:r>
            <a:r>
              <a:rPr lang="en-US" dirty="0" smtClean="0"/>
              <a:t> is an </a:t>
            </a:r>
            <a:r>
              <a:rPr lang="en-US" dirty="0" err="1" smtClean="0">
                <a:latin typeface="Courier New" pitchFamily="49" charset="0"/>
                <a:cs typeface="Courier New" pitchFamily="49" charset="0"/>
              </a:rPr>
              <a:t>int</a:t>
            </a:r>
            <a:r>
              <a:rPr lang="en-US" dirty="0" smtClean="0"/>
              <a:t> value that specifies a character position in the string that is to be returned.  The first character is at index 0.  Return type is </a:t>
            </a:r>
            <a:r>
              <a:rPr lang="en-US" dirty="0" smtClean="0">
                <a:latin typeface="Courier New" pitchFamily="49" charset="0"/>
                <a:cs typeface="Courier New" pitchFamily="49" charset="0"/>
              </a:rPr>
              <a:t>char</a:t>
            </a:r>
            <a:r>
              <a:rPr lang="en-US" dirty="0" smtClean="0"/>
              <a:t>.</a:t>
            </a:r>
          </a:p>
          <a:p>
            <a:pPr lvl="1"/>
            <a:r>
              <a:rPr lang="en-US" dirty="0" err="1" smtClean="0">
                <a:latin typeface="Courier New" pitchFamily="49" charset="0"/>
                <a:cs typeface="Courier New" pitchFamily="49" charset="0"/>
              </a:rPr>
              <a:t>toLowerCase</a:t>
            </a:r>
            <a:r>
              <a:rPr lang="en-US" dirty="0" smtClean="0">
                <a:latin typeface="Courier New" pitchFamily="49" charset="0"/>
                <a:cs typeface="Courier New" pitchFamily="49" charset="0"/>
              </a:rPr>
              <a:t>()</a:t>
            </a:r>
            <a:endParaRPr lang="en-US" dirty="0" smtClean="0">
              <a:cs typeface="Courier New" pitchFamily="49" charset="0"/>
            </a:endParaRPr>
          </a:p>
          <a:p>
            <a:pPr lvl="2"/>
            <a:r>
              <a:rPr lang="en-US" dirty="0" smtClean="0"/>
              <a:t>returns a new string that is the lowercase equivalent of the string.</a:t>
            </a:r>
          </a:p>
          <a:p>
            <a:pPr lvl="1"/>
            <a:r>
              <a:rPr lang="en-US" dirty="0" err="1" smtClean="0">
                <a:latin typeface="Courier New" pitchFamily="49" charset="0"/>
                <a:cs typeface="Courier New" pitchFamily="49" charset="0"/>
              </a:rPr>
              <a:t>toUpperCase</a:t>
            </a:r>
            <a:r>
              <a:rPr lang="en-US" dirty="0" smtClean="0">
                <a:latin typeface="Courier New" pitchFamily="49" charset="0"/>
                <a:cs typeface="Courier New" pitchFamily="49" charset="0"/>
              </a:rPr>
              <a:t>()</a:t>
            </a:r>
            <a:endParaRPr lang="en-US" dirty="0" smtClean="0">
              <a:cs typeface="Courier New" pitchFamily="49" charset="0"/>
            </a:endParaRPr>
          </a:p>
          <a:p>
            <a:pPr lvl="2"/>
            <a:r>
              <a:rPr lang="en-US" dirty="0" smtClean="0"/>
              <a:t>returns a new string that is the uppercase equivalent of the string.</a:t>
            </a:r>
          </a:p>
          <a:p>
            <a:pPr lvl="1"/>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a:t>
            </a:r>
            <a:endParaRPr lang="en-US" dirty="0"/>
          </a:p>
        </p:txBody>
      </p:sp>
      <p:sp>
        <p:nvSpPr>
          <p:cNvPr id="3" name="Content Placeholder 2"/>
          <p:cNvSpPr>
            <a:spLocks noGrp="1"/>
          </p:cNvSpPr>
          <p:nvPr>
            <p:ph sz="quarter" idx="1"/>
          </p:nvPr>
        </p:nvSpPr>
        <p:spPr>
          <a:xfrm>
            <a:off x="914400" y="1447800"/>
            <a:ext cx="7772400" cy="4648200"/>
          </a:xfrm>
        </p:spPr>
        <p:txBody>
          <a:bodyPr>
            <a:normAutofit fontScale="92500"/>
          </a:bodyPr>
          <a:lstStyle/>
          <a:p>
            <a:r>
              <a:rPr lang="en-US" dirty="0" smtClean="0"/>
              <a:t>Every variable has </a:t>
            </a:r>
            <a:r>
              <a:rPr lang="en-US" u="sng" dirty="0" smtClean="0"/>
              <a:t>scope</a:t>
            </a:r>
            <a:r>
              <a:rPr lang="en-US" dirty="0" smtClean="0"/>
              <a:t>.</a:t>
            </a:r>
          </a:p>
          <a:p>
            <a:pPr lvl="1"/>
            <a:r>
              <a:rPr lang="en-US" u="sng" dirty="0" smtClean="0"/>
              <a:t>Scope</a:t>
            </a:r>
            <a:r>
              <a:rPr lang="en-US" dirty="0" smtClean="0"/>
              <a:t> refers to where in a program an entity can be accessed by name.</a:t>
            </a:r>
          </a:p>
          <a:p>
            <a:pPr lvl="1"/>
            <a:r>
              <a:rPr lang="en-US" dirty="0" smtClean="0"/>
              <a:t>A variable is only visible to statements that are inside it’s scope.</a:t>
            </a:r>
          </a:p>
          <a:p>
            <a:r>
              <a:rPr lang="en-US" dirty="0" smtClean="0"/>
              <a:t>Scoping rules are complex, we will only discuss a few right now.   We’ll add to these later.</a:t>
            </a:r>
          </a:p>
          <a:p>
            <a:pPr lvl="1"/>
            <a:r>
              <a:rPr lang="en-US" dirty="0" smtClean="0"/>
              <a:t>So far we’ve only seen variables declared inside of the </a:t>
            </a:r>
            <a:r>
              <a:rPr lang="en-US" dirty="0" smtClean="0">
                <a:latin typeface="Courier New" pitchFamily="49" charset="0"/>
                <a:cs typeface="Courier New" pitchFamily="49" charset="0"/>
              </a:rPr>
              <a:t>main</a:t>
            </a:r>
            <a:r>
              <a:rPr lang="en-US" dirty="0" smtClean="0"/>
              <a:t> method.</a:t>
            </a:r>
          </a:p>
          <a:p>
            <a:pPr lvl="2"/>
            <a:r>
              <a:rPr lang="en-US" dirty="0" smtClean="0"/>
              <a:t>Variables declared inside of a method are called </a:t>
            </a:r>
            <a:r>
              <a:rPr lang="en-US" u="sng" dirty="0" smtClean="0"/>
              <a:t>local variables,</a:t>
            </a:r>
            <a:r>
              <a:rPr lang="en-US" dirty="0" smtClean="0"/>
              <a:t> and have </a:t>
            </a:r>
            <a:r>
              <a:rPr lang="en-US" u="sng" dirty="0" smtClean="0"/>
              <a:t>local scope</a:t>
            </a:r>
            <a:r>
              <a:rPr lang="en-US" dirty="0" smtClean="0"/>
              <a:t>.</a:t>
            </a:r>
          </a:p>
          <a:p>
            <a:pPr lvl="3"/>
            <a:r>
              <a:rPr lang="en-US" dirty="0" smtClean="0"/>
              <a:t>The scope of a </a:t>
            </a:r>
            <a:r>
              <a:rPr lang="en-US" u="sng" dirty="0" smtClean="0"/>
              <a:t>local variable</a:t>
            </a:r>
            <a:r>
              <a:rPr lang="en-US" dirty="0" smtClean="0"/>
              <a:t> begins where they were declared and ends at the end of the method in which they were declared.</a:t>
            </a:r>
          </a:p>
          <a:p>
            <a:pPr lvl="3"/>
            <a:r>
              <a:rPr lang="en-US" dirty="0" smtClean="0"/>
              <a:t>Also, you cannot have two local variables with the same name in the same scope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Example</a:t>
            </a:r>
            <a:endParaRPr lang="en-US" dirty="0"/>
          </a:p>
        </p:txBody>
      </p:sp>
      <p:sp>
        <p:nvSpPr>
          <p:cNvPr id="3" name="Content Placeholder 2"/>
          <p:cNvSpPr>
            <a:spLocks noGrp="1"/>
          </p:cNvSpPr>
          <p:nvPr>
            <p:ph sz="quarter" idx="1"/>
          </p:nvPr>
        </p:nvSpPr>
        <p:spPr/>
        <p:txBody>
          <a:bodyPr/>
          <a:lstStyle/>
          <a:p>
            <a:r>
              <a:rPr lang="en-US" dirty="0" smtClean="0"/>
              <a:t>New Topics:</a:t>
            </a:r>
          </a:p>
          <a:p>
            <a:pPr lvl="1"/>
            <a:r>
              <a:rPr lang="en-US" dirty="0" smtClean="0"/>
              <a:t>Local Scope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Internal Documentation takes the form of Comments in Java.</a:t>
            </a:r>
          </a:p>
          <a:p>
            <a:pPr lvl="1"/>
            <a:r>
              <a:rPr lang="en-US" dirty="0" smtClean="0">
                <a:cs typeface="Courier New" pitchFamily="49" charset="0"/>
              </a:rPr>
              <a:t>A </a:t>
            </a:r>
            <a:r>
              <a:rPr lang="en-US" u="sng" dirty="0" smtClean="0">
                <a:cs typeface="Courier New" pitchFamily="49" charset="0"/>
              </a:rPr>
              <a:t>Comment</a:t>
            </a:r>
            <a:r>
              <a:rPr lang="en-US" dirty="0" smtClean="0">
                <a:cs typeface="Courier New" pitchFamily="49" charset="0"/>
              </a:rPr>
              <a:t> is…</a:t>
            </a:r>
          </a:p>
          <a:p>
            <a:pPr lvl="2"/>
            <a:r>
              <a:rPr lang="en-US" dirty="0" smtClean="0">
                <a:cs typeface="Courier New" pitchFamily="49" charset="0"/>
              </a:rPr>
              <a:t> line(s) in a program that is ignored by the compiler entirely.</a:t>
            </a:r>
          </a:p>
          <a:p>
            <a:pPr lvl="1"/>
            <a:r>
              <a:rPr lang="en-US" dirty="0" smtClean="0">
                <a:cs typeface="Courier New" pitchFamily="49" charset="0"/>
              </a:rPr>
              <a:t>Why do we have comments?</a:t>
            </a:r>
          </a:p>
          <a:p>
            <a:pPr lvl="2"/>
            <a:r>
              <a:rPr lang="en-US" dirty="0" smtClean="0">
                <a:cs typeface="Courier New" pitchFamily="49" charset="0"/>
              </a:rPr>
              <a:t>Include documentation inside of the code to allow other programmers (or ourselves) to understand what the code does, who wrote it, when, etc.</a:t>
            </a:r>
          </a:p>
          <a:p>
            <a:pPr lvl="2"/>
            <a:r>
              <a:rPr lang="en-US" dirty="0" smtClean="0">
                <a:cs typeface="Courier New" pitchFamily="49" charset="0"/>
              </a:rPr>
              <a:t>To temporarily make lines of code not executed instead of removing them outright</a:t>
            </a:r>
          </a:p>
          <a:p>
            <a:pPr lvl="1"/>
            <a:r>
              <a:rPr lang="en-US" dirty="0" smtClean="0">
                <a:cs typeface="Courier New" pitchFamily="49" charset="0"/>
              </a:rPr>
              <a:t>Three kinds of comments in Java</a:t>
            </a:r>
          </a:p>
          <a:p>
            <a:pPr lvl="2"/>
            <a:r>
              <a:rPr lang="en-US" dirty="0" smtClean="0">
                <a:cs typeface="Courier New" pitchFamily="49" charset="0"/>
              </a:rPr>
              <a:t>Single-Line – begin with </a:t>
            </a:r>
            <a:r>
              <a:rPr lang="en-US" dirty="0" smtClean="0">
                <a:latin typeface="Courier New" pitchFamily="49" charset="0"/>
                <a:cs typeface="Courier New" pitchFamily="49" charset="0"/>
              </a:rPr>
              <a:t>//</a:t>
            </a:r>
            <a:r>
              <a:rPr lang="en-US" dirty="0" smtClean="0">
                <a:cs typeface="Courier New" pitchFamily="49" charset="0"/>
              </a:rPr>
              <a:t> and the entire line is ignored</a:t>
            </a:r>
          </a:p>
          <a:p>
            <a:pPr lvl="3"/>
            <a:r>
              <a:rPr lang="en-US" dirty="0" smtClean="0">
                <a:latin typeface="Courier New" pitchFamily="49" charset="0"/>
                <a:cs typeface="Courier New" pitchFamily="49" charset="0"/>
              </a:rPr>
              <a:t>// Here is a comment</a:t>
            </a:r>
          </a:p>
          <a:p>
            <a:pPr lvl="2"/>
            <a:r>
              <a:rPr lang="en-US" dirty="0" smtClean="0">
                <a:cs typeface="Courier New" pitchFamily="49" charset="0"/>
              </a:rPr>
              <a:t>Multi-Line – begin with </a:t>
            </a:r>
            <a:r>
              <a:rPr lang="en-US" dirty="0" smtClean="0">
                <a:latin typeface="Courier New" pitchFamily="49" charset="0"/>
                <a:cs typeface="Courier New" pitchFamily="49" charset="0"/>
              </a:rPr>
              <a:t> /* </a:t>
            </a:r>
            <a:r>
              <a:rPr lang="en-US" dirty="0" smtClean="0">
                <a:cs typeface="Courier New" pitchFamily="49" charset="0"/>
              </a:rPr>
              <a:t>and end with </a:t>
            </a:r>
            <a:r>
              <a:rPr lang="en-US" dirty="0" smtClean="0">
                <a:latin typeface="Courier New" pitchFamily="49" charset="0"/>
                <a:cs typeface="Courier New" pitchFamily="49" charset="0"/>
              </a:rPr>
              <a:t>*/</a:t>
            </a:r>
            <a:r>
              <a:rPr lang="en-US" dirty="0" smtClean="0">
                <a:cs typeface="Courier New" pitchFamily="49" charset="0"/>
              </a:rPr>
              <a:t>, and everything between is ignored</a:t>
            </a:r>
          </a:p>
          <a:p>
            <a:pPr lvl="3"/>
            <a:r>
              <a:rPr lang="en-US" dirty="0" smtClean="0">
                <a:latin typeface="Courier New" pitchFamily="49" charset="0"/>
                <a:cs typeface="Courier New" pitchFamily="49" charset="0"/>
              </a:rPr>
              <a:t>/* Here is a comment</a:t>
            </a:r>
          </a:p>
          <a:p>
            <a:pPr lvl="3">
              <a:buNone/>
            </a:pPr>
            <a:r>
              <a:rPr lang="en-US" dirty="0" smtClean="0">
                <a:latin typeface="Courier New" pitchFamily="49" charset="0"/>
                <a:cs typeface="Courier New" pitchFamily="49" charset="0"/>
              </a:rPr>
              <a:t>	and it is still going on here */</a:t>
            </a:r>
          </a:p>
          <a:p>
            <a:pPr lvl="2"/>
            <a:r>
              <a:rPr lang="en-US" dirty="0" smtClean="0">
                <a:cs typeface="Courier New" pitchFamily="49" charset="0"/>
              </a:rPr>
              <a:t>Documentation Comments – special comments that can be used to make attractively formatted HTML files that document the source code. </a:t>
            </a:r>
          </a:p>
          <a:p>
            <a:pPr lvl="2"/>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Your comments should do three things at this point</a:t>
            </a:r>
          </a:p>
          <a:p>
            <a:pPr lvl="1"/>
            <a:r>
              <a:rPr lang="en-US" dirty="0" smtClean="0"/>
              <a:t>Give a block comment at the top of the file to give information about the file.  In this class I want them to include:</a:t>
            </a:r>
          </a:p>
          <a:p>
            <a:pPr lvl="2"/>
            <a:r>
              <a:rPr lang="en-US" dirty="0" smtClean="0"/>
              <a:t>Author’s name</a:t>
            </a:r>
          </a:p>
          <a:p>
            <a:pPr lvl="2"/>
            <a:r>
              <a:rPr lang="en-US" dirty="0" smtClean="0"/>
              <a:t>The course number (CS0007)</a:t>
            </a:r>
          </a:p>
          <a:p>
            <a:pPr lvl="2"/>
            <a:r>
              <a:rPr lang="en-US" dirty="0" smtClean="0"/>
              <a:t>The date created</a:t>
            </a:r>
          </a:p>
          <a:p>
            <a:pPr lvl="2"/>
            <a:r>
              <a:rPr lang="en-US" dirty="0" smtClean="0"/>
              <a:t>A short description about what file is and does</a:t>
            </a:r>
          </a:p>
          <a:p>
            <a:pPr lvl="1"/>
            <a:r>
              <a:rPr lang="en-US" dirty="0" smtClean="0"/>
              <a:t>Give information about what codes does, especially if you are worried the reader will not know what the code does, but even if you think it is obvious.</a:t>
            </a:r>
          </a:p>
          <a:p>
            <a:pPr lvl="2"/>
            <a:r>
              <a:rPr lang="en-US" dirty="0" smtClean="0"/>
              <a:t>Either goes above the line, or next to it.</a:t>
            </a:r>
          </a:p>
          <a:p>
            <a:pPr lvl="2"/>
            <a:r>
              <a:rPr lang="en-US" dirty="0" smtClean="0"/>
              <a:t>You can NEVER have too many comments.</a:t>
            </a:r>
          </a:p>
          <a:p>
            <a:pPr lvl="1"/>
            <a:r>
              <a:rPr lang="en-US" dirty="0" smtClean="0"/>
              <a:t>Cite the source if a small snippet of code is taken from somewhere.</a:t>
            </a:r>
          </a:p>
          <a:p>
            <a:r>
              <a:rPr lang="en-US" dirty="0" smtClean="0"/>
              <a:t>Later we will talk more about how to document different constructs as we get to them.</a:t>
            </a:r>
          </a:p>
          <a:p>
            <a:pPr lvl="2"/>
            <a:endParaRPr lang="en-US" dirty="0" smtClean="0"/>
          </a:p>
          <a:p>
            <a:pPr lvl="2"/>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1926</TotalTime>
  <Words>1889</Words>
  <Application>Microsoft Office PowerPoint</Application>
  <PresentationFormat>On-screen Show (4:3)</PresentationFormat>
  <Paragraphs>240</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Equity</vt:lpstr>
      <vt:lpstr>Scope, Comments, Code Style, Keyboard Input</vt:lpstr>
      <vt:lpstr>Review</vt:lpstr>
      <vt:lpstr>Review</vt:lpstr>
      <vt:lpstr>Review</vt:lpstr>
      <vt:lpstr>Review</vt:lpstr>
      <vt:lpstr>Scope</vt:lpstr>
      <vt:lpstr>Scope Example</vt:lpstr>
      <vt:lpstr>Comments</vt:lpstr>
      <vt:lpstr>Comments</vt:lpstr>
      <vt:lpstr>Block Comments</vt:lpstr>
      <vt:lpstr>Commenting Example</vt:lpstr>
      <vt:lpstr>Documentation Comments</vt:lpstr>
      <vt:lpstr>Documentation Comments Example</vt:lpstr>
      <vt:lpstr>Programming Style</vt:lpstr>
      <vt:lpstr>Programming Style</vt:lpstr>
      <vt:lpstr>Programming Style</vt:lpstr>
      <vt:lpstr>Programming Style</vt:lpstr>
      <vt:lpstr>Reading Keyboard Input</vt:lpstr>
      <vt:lpstr>The Scanner Class </vt:lpstr>
      <vt:lpstr>The Scanner Class</vt:lpstr>
      <vt:lpstr>The Scanner Class</vt:lpstr>
      <vt:lpstr>Scanner Example 1</vt:lpstr>
      <vt:lpstr>The Scanner Class</vt:lpstr>
      <vt:lpstr>The nextLine() method problem.</vt:lpstr>
      <vt:lpstr>The newLine() method problem.</vt:lpstr>
      <vt:lpstr>Common Errors</vt:lpstr>
    </vt:vector>
  </TitlesOfParts>
  <Company>University of Pittsburgh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 T. Heim</dc:creator>
  <cp:lastModifiedBy>Eric T. Heim</cp:lastModifiedBy>
  <cp:revision>212</cp:revision>
  <dcterms:created xsi:type="dcterms:W3CDTF">2011-05-03T14:28:19Z</dcterms:created>
  <dcterms:modified xsi:type="dcterms:W3CDTF">2011-05-26T17:05:05Z</dcterms:modified>
</cp:coreProperties>
</file>