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1"/>
  </p:notesMasterIdLst>
  <p:sldIdLst>
    <p:sldId id="256" r:id="rId2"/>
    <p:sldId id="277" r:id="rId3"/>
    <p:sldId id="279" r:id="rId4"/>
    <p:sldId id="280" r:id="rId5"/>
    <p:sldId id="283" r:id="rId6"/>
    <p:sldId id="284" r:id="rId7"/>
    <p:sldId id="281" r:id="rId8"/>
    <p:sldId id="286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Methods:  Documentation, Reference Parameters, Modularization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Methods </a:t>
            </a:r>
            <a:r>
              <a:rPr lang="en-US" dirty="0" smtClean="0"/>
              <a:t>are…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statements that perform a specific </a:t>
            </a:r>
            <a:r>
              <a:rPr lang="en-US" dirty="0" smtClean="0"/>
              <a:t>task.</a:t>
            </a:r>
          </a:p>
          <a:p>
            <a:r>
              <a:rPr lang="en-US" dirty="0" smtClean="0"/>
              <a:t>Why do we have methods?</a:t>
            </a:r>
          </a:p>
          <a:p>
            <a:pPr lvl="1"/>
            <a:r>
              <a:rPr lang="en-US" dirty="0" smtClean="0"/>
              <a:t>to break </a:t>
            </a:r>
            <a:r>
              <a:rPr lang="en-US" dirty="0"/>
              <a:t>problems in smaller, more manageable,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r>
              <a:rPr lang="en-US" dirty="0"/>
              <a:t>Instead of writing one long method that contains all of the statements necessary to solve a problem, </a:t>
            </a:r>
            <a:r>
              <a:rPr lang="en-US" dirty="0" smtClean="0"/>
              <a:t>writing several </a:t>
            </a:r>
            <a:r>
              <a:rPr lang="en-US" dirty="0"/>
              <a:t>small methods that solve each specific part of the </a:t>
            </a:r>
            <a:r>
              <a:rPr lang="en-US" dirty="0" smtClean="0"/>
              <a:t>problem</a:t>
            </a:r>
            <a:r>
              <a:rPr lang="en-US" dirty="0"/>
              <a:t> </a:t>
            </a:r>
            <a:r>
              <a:rPr lang="en-US" dirty="0" smtClean="0"/>
              <a:t>is called…</a:t>
            </a:r>
          </a:p>
          <a:p>
            <a:pPr lvl="1"/>
            <a:r>
              <a:rPr lang="en-US" dirty="0" smtClean="0"/>
              <a:t>Divide and Conquer</a:t>
            </a:r>
          </a:p>
          <a:p>
            <a:r>
              <a:rPr lang="en-US" dirty="0" smtClean="0"/>
              <a:t>If you use Divide and Conquer to design your programs you are using…</a:t>
            </a:r>
          </a:p>
          <a:p>
            <a:pPr lvl="1"/>
            <a:r>
              <a:rPr lang="en-US" dirty="0" smtClean="0"/>
              <a:t>Modular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A method is only executed </a:t>
            </a:r>
            <a:r>
              <a:rPr lang="en-US" dirty="0" smtClean="0"/>
              <a:t>when…</a:t>
            </a:r>
          </a:p>
          <a:p>
            <a:pPr lvl="1"/>
            <a:r>
              <a:rPr lang="en-US" dirty="0" smtClean="0"/>
              <a:t>called.</a:t>
            </a:r>
          </a:p>
          <a:p>
            <a:r>
              <a:rPr lang="en-US" dirty="0" smtClean="0"/>
              <a:t>An </a:t>
            </a:r>
            <a:r>
              <a:rPr lang="en-US" dirty="0"/>
              <a:t>argument </a:t>
            </a:r>
            <a:r>
              <a:rPr lang="en-US" dirty="0" smtClean="0"/>
              <a:t>is…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passed to a method during a method call.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The local variables in methods that take values from arguments are called…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parameters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 pitchFamily="49" charset="0"/>
                <a:cs typeface="Courier New" pitchFamily="49" charset="0"/>
              </a:rPr>
              <a:t>oid</a:t>
            </a:r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 methods are…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methods that do not return a value.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Value returning methods return a value to where?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where it was called.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E8F2FE"/>
              </a:highlight>
            </a:endParaRPr>
          </a:p>
          <a:p>
            <a:endParaRPr lang="en-US" dirty="0">
              <a:solidFill>
                <a:srgbClr val="000000"/>
              </a:solidFill>
              <a:highlight>
                <a:srgbClr val="E8F2FE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9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documenting a method, you should include three things: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 short description </a:t>
            </a:r>
            <a:r>
              <a:rPr lang="en-US" dirty="0" smtClean="0"/>
              <a:t>of what the method does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The names of the parameters and what they are used for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A description of what the method returns</a:t>
            </a:r>
          </a:p>
          <a:p>
            <a:pPr lvl="1"/>
            <a:r>
              <a:rPr lang="en-US" dirty="0" smtClean="0"/>
              <a:t>Example:  MethodDoc.java</a:t>
            </a:r>
          </a:p>
          <a:p>
            <a:pPr lvl="1"/>
            <a:r>
              <a:rPr lang="en-US" dirty="0" smtClean="0"/>
              <a:t>You will be expected to include this kind of comments for the methods you write</a:t>
            </a:r>
          </a:p>
          <a:p>
            <a:r>
              <a:rPr lang="en-US" dirty="0" smtClean="0"/>
              <a:t>You can use special tags in your documentation comments to produce better documentation in </a:t>
            </a:r>
            <a:r>
              <a:rPr lang="en-US" dirty="0" err="1" smtClean="0"/>
              <a:t>JavaDocs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– parameters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@return </a:t>
            </a:r>
            <a:r>
              <a:rPr lang="en-US" dirty="0" smtClean="0"/>
              <a:t>– return description</a:t>
            </a:r>
          </a:p>
          <a:p>
            <a:pPr lvl="1"/>
            <a:r>
              <a:rPr lang="en-US" dirty="0" smtClean="0"/>
              <a:t>Example:  MethodJavaDoc.java</a:t>
            </a:r>
          </a:p>
        </p:txBody>
      </p:sp>
    </p:spTree>
    <p:extLst>
      <p:ext uri="{BB962C8B-B14F-4D97-AF65-F5344CB8AC3E}">
        <p14:creationId xmlns:p14="http://schemas.microsoft.com/office/powerpoint/2010/main" val="28601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method1() {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x = 23;</a:t>
            </a:r>
          </a:p>
          <a:p>
            <a:pPr marL="0" indent="0">
              <a:buNone/>
            </a:pPr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	method2(x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(x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2200" dirty="0">
              <a:latin typeface="Courier New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method2(</a:t>
            </a:r>
            <a:r>
              <a:rPr lang="en-US" sz="22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y) {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	y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 11;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(y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What will this display to the screen if method1 is called?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Answer</a:t>
            </a:r>
            <a:r>
              <a:rPr lang="en-US" sz="1800" dirty="0">
                <a:solidFill>
                  <a:srgbClr val="000000"/>
                </a:solidFill>
              </a:rPr>
              <a:t>: </a:t>
            </a:r>
            <a:r>
              <a:rPr lang="en-US" sz="1800" dirty="0" smtClean="0">
                <a:solidFill>
                  <a:srgbClr val="000000"/>
                </a:solidFill>
              </a:rPr>
              <a:t>11then 23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The value of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 does not change despite the fact that it is passed as an argument to a parameter whose value does change.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1800" dirty="0"/>
              <a:t>This is because all arguments </a:t>
            </a:r>
            <a:r>
              <a:rPr lang="en-US" sz="1800" dirty="0" smtClean="0"/>
              <a:t>that are primitive types are </a:t>
            </a:r>
            <a:r>
              <a:rPr lang="en-US" sz="1800" u="sng" dirty="0"/>
              <a:t>passed by </a:t>
            </a:r>
            <a:r>
              <a:rPr lang="en-US" sz="1800" u="sng" dirty="0" smtClean="0"/>
              <a:t>value</a:t>
            </a:r>
            <a:r>
              <a:rPr lang="en-US" sz="1800" dirty="0" smtClean="0"/>
              <a:t> (</a:t>
            </a:r>
            <a:r>
              <a:rPr lang="en-US" sz="1800" u="sng" dirty="0" smtClean="0"/>
              <a:t>value parameter)</a:t>
            </a:r>
            <a:endParaRPr lang="en-US" sz="1800" dirty="0"/>
          </a:p>
          <a:p>
            <a:pPr lvl="2"/>
            <a:r>
              <a:rPr lang="en-US" sz="1400" dirty="0"/>
              <a:t>When </a:t>
            </a:r>
            <a:r>
              <a:rPr lang="en-US" sz="1400" dirty="0" smtClean="0"/>
              <a:t>a variable is </a:t>
            </a:r>
            <a:r>
              <a:rPr lang="en-US" sz="1400" dirty="0"/>
              <a:t>passed by </a:t>
            </a:r>
            <a:r>
              <a:rPr lang="en-US" sz="1400" dirty="0" smtClean="0"/>
              <a:t>value, only a copy of the variables value is passed to the corresponding parameter.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870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5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method1() {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DecimalFormat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formatter = </a:t>
            </a:r>
            <a:r>
              <a:rPr lang="en-US" sz="15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DecimalFormat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500" dirty="0" smtClean="0">
                <a:solidFill>
                  <a:srgbClr val="2A00FF"/>
                </a:solidFill>
                <a:latin typeface="Courier New"/>
              </a:rPr>
              <a:t>"#.0</a:t>
            </a:r>
            <a:r>
              <a:rPr lang="en-US" sz="1500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500" i="1" dirty="0" smtClean="0">
                <a:solidFill>
                  <a:srgbClr val="000000"/>
                </a:solidFill>
                <a:latin typeface="Courier New"/>
              </a:rPr>
              <a:t>	method2(formatter</a:t>
            </a:r>
            <a:r>
              <a:rPr lang="en-US" sz="15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5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5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formatter.format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(3.5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500" dirty="0">
              <a:latin typeface="Courier New"/>
            </a:endParaRPr>
          </a:p>
          <a:p>
            <a:pPr marL="0" indent="0">
              <a:buNone/>
            </a:pPr>
            <a:r>
              <a:rPr lang="en-US" sz="15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method2(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DecimalFormat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inFormatter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inFormatter.setMaximumFractionDigits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(2);</a:t>
            </a:r>
            <a:endParaRPr lang="en-US" sz="15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5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5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inFormatter.format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(3.5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What will this display to the screen if method1 is called?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Answer: </a:t>
            </a:r>
            <a:r>
              <a:rPr lang="en-US" sz="1800" dirty="0" smtClean="0">
                <a:solidFill>
                  <a:srgbClr val="000000"/>
                </a:solidFill>
              </a:rPr>
              <a:t>3.50 </a:t>
            </a:r>
            <a:r>
              <a:rPr lang="en-US" sz="1800" dirty="0">
                <a:solidFill>
                  <a:srgbClr val="000000"/>
                </a:solidFill>
              </a:rPr>
              <a:t>then </a:t>
            </a:r>
            <a:r>
              <a:rPr lang="en-US" sz="1800" dirty="0" smtClean="0">
                <a:solidFill>
                  <a:srgbClr val="000000"/>
                </a:solidFill>
              </a:rPr>
              <a:t>3.50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The value of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formatter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changes because it is used as an argument whose corresponding </a:t>
            </a:r>
            <a:r>
              <a:rPr lang="en-US" sz="2000" dirty="0" smtClean="0">
                <a:solidFill>
                  <a:srgbClr val="000000"/>
                </a:solidFill>
              </a:rPr>
              <a:t>parameter’s 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inFormatter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</a:rPr>
              <a:t>value is changed.</a:t>
            </a:r>
          </a:p>
          <a:p>
            <a:pPr lvl="1"/>
            <a:r>
              <a:rPr lang="en-US" sz="1800" dirty="0"/>
              <a:t>This is because all arguments </a:t>
            </a:r>
            <a:r>
              <a:rPr lang="en-US" sz="1800" dirty="0" smtClean="0"/>
              <a:t>that are reference variables </a:t>
            </a:r>
            <a:r>
              <a:rPr lang="en-US" sz="1800" dirty="0"/>
              <a:t>are </a:t>
            </a:r>
            <a:r>
              <a:rPr lang="en-US" sz="1800" u="sng" dirty="0"/>
              <a:t>passed by reference</a:t>
            </a:r>
            <a:r>
              <a:rPr lang="en-US" sz="1800" dirty="0"/>
              <a:t> (</a:t>
            </a:r>
            <a:r>
              <a:rPr lang="en-US" sz="1800" u="sng" dirty="0"/>
              <a:t>reference parameters</a:t>
            </a:r>
            <a:r>
              <a:rPr lang="en-US" sz="1800" dirty="0"/>
              <a:t>).</a:t>
            </a:r>
          </a:p>
          <a:p>
            <a:pPr lvl="2"/>
            <a:r>
              <a:rPr lang="en-US" sz="1400" dirty="0"/>
              <a:t>When an argument is passed by </a:t>
            </a:r>
            <a:r>
              <a:rPr lang="en-US" sz="1400" dirty="0" smtClean="0"/>
              <a:t>reference, the reference to the object that the argument is pointing to is sent to the corresponding parameter.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5737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method1()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String 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x = </a:t>
            </a:r>
            <a:r>
              <a:rPr lang="en-US" sz="2000" dirty="0">
                <a:solidFill>
                  <a:srgbClr val="2A00FF"/>
                </a:solidFill>
                <a:latin typeface="Courier New"/>
              </a:rPr>
              <a:t>"Heim"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Courier New"/>
              </a:rPr>
              <a:t>	method2(x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(x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method2(String y)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y 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dirty="0">
                <a:solidFill>
                  <a:srgbClr val="2A00FF"/>
                </a:solidFill>
                <a:latin typeface="Courier New"/>
              </a:rPr>
              <a:t>"Eric"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(y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What will this display to the screen if method1 is called?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Answer: Eric then Heim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Wait…isn’t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 a reference variable, so shouldn’t it change when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solidFill>
                  <a:srgbClr val="000000"/>
                </a:solidFill>
              </a:rPr>
              <a:t> does?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Answer: No, because Strings are </a:t>
            </a:r>
            <a:r>
              <a:rPr lang="en-US" sz="1800" u="sng" dirty="0" smtClean="0">
                <a:solidFill>
                  <a:srgbClr val="000000"/>
                </a:solidFill>
              </a:rPr>
              <a:t>immutable</a:t>
            </a:r>
            <a:r>
              <a:rPr lang="en-US" sz="1800" dirty="0" smtClean="0">
                <a:solidFill>
                  <a:srgbClr val="000000"/>
                </a:solidFill>
              </a:rPr>
              <a:t> in Java.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If an object is immutable, it means it cannot be changed.</a:t>
            </a:r>
          </a:p>
        </p:txBody>
      </p:sp>
    </p:spTree>
    <p:extLst>
      <p:ext uri="{BB962C8B-B14F-4D97-AF65-F5344CB8AC3E}">
        <p14:creationId xmlns:p14="http://schemas.microsoft.com/office/powerpoint/2010/main" val="23887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Remember the main method header?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main(String[]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args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</a:t>
            </a:r>
            <a:endParaRPr lang="en-US" dirty="0"/>
          </a:p>
          <a:p>
            <a:r>
              <a:rPr lang="en-US" dirty="0" smtClean="0"/>
              <a:t>Notice it has a string array parameter </a:t>
            </a:r>
            <a:r>
              <a:rPr lang="en-US" dirty="0" err="1" smtClean="0"/>
              <a:t>args</a:t>
            </a:r>
            <a:r>
              <a:rPr lang="en-US" dirty="0" smtClean="0"/>
              <a:t>…what is that?</a:t>
            </a:r>
          </a:p>
          <a:p>
            <a:pPr lvl="1"/>
            <a:r>
              <a:rPr lang="en-US" dirty="0" smtClean="0"/>
              <a:t>Answer:  </a:t>
            </a:r>
            <a:r>
              <a:rPr lang="en-US" dirty="0" err="1" smtClean="0"/>
              <a:t>args</a:t>
            </a:r>
            <a:r>
              <a:rPr lang="en-US" dirty="0" smtClean="0"/>
              <a:t> accepts </a:t>
            </a:r>
            <a:r>
              <a:rPr lang="en-US" u="sng" dirty="0" smtClean="0"/>
              <a:t>command-line argume</a:t>
            </a:r>
            <a:r>
              <a:rPr lang="en-US" dirty="0" smtClean="0"/>
              <a:t>nts.</a:t>
            </a:r>
          </a:p>
          <a:p>
            <a:pPr lvl="2"/>
            <a:r>
              <a:rPr lang="en-US" dirty="0" smtClean="0"/>
              <a:t>Command line arguments are arguments that can be passed to a program when running it from the command line.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Java Program Here I am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“Here”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“I”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“Am”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become the three elements in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array.</a:t>
            </a:r>
          </a:p>
          <a:p>
            <a:pPr lvl="1"/>
            <a:r>
              <a:rPr lang="en-US" dirty="0" smtClean="0"/>
              <a:t>Example:  CommandLineArgs.java</a:t>
            </a:r>
          </a:p>
          <a:p>
            <a:r>
              <a:rPr lang="en-US" dirty="0" smtClean="0"/>
              <a:t>Notice, main can take a variable number of arguments.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Answer: It accepts an array of any length!</a:t>
            </a:r>
          </a:p>
          <a:p>
            <a:pPr lvl="1"/>
            <a:r>
              <a:rPr lang="en-US" dirty="0" smtClean="0"/>
              <a:t>If you allow a parameter to be an array, you can allow the method to take a variable number of arguments!</a:t>
            </a:r>
          </a:p>
        </p:txBody>
      </p:sp>
    </p:spTree>
    <p:extLst>
      <p:ext uri="{BB962C8B-B14F-4D97-AF65-F5344CB8AC3E}">
        <p14:creationId xmlns:p14="http://schemas.microsoft.com/office/powerpoint/2010/main" val="15203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Again, the goal of modular design is to break a problem down into smaller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Then, when you go to program a solution to the problem, you can create a method that solve each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1"/>
            <a:r>
              <a:rPr lang="en-US" dirty="0" smtClean="0"/>
              <a:t>For instance, say we wanted to create a program that would do the following:</a:t>
            </a:r>
          </a:p>
          <a:p>
            <a:pPr lvl="2"/>
            <a:r>
              <a:rPr lang="en-US" dirty="0" smtClean="0"/>
              <a:t>Take in a user’s desired function: </a:t>
            </a:r>
          </a:p>
          <a:p>
            <a:pPr lvl="3"/>
            <a:r>
              <a:rPr lang="en-US" dirty="0" smtClean="0"/>
              <a:t>Find the area of a triangle given the lengths of the sides.</a:t>
            </a:r>
          </a:p>
          <a:p>
            <a:pPr lvl="3"/>
            <a:r>
              <a:rPr lang="en-US" dirty="0" smtClean="0"/>
              <a:t>Find the area of a rectangle given the length and width.</a:t>
            </a:r>
          </a:p>
          <a:p>
            <a:pPr lvl="3"/>
            <a:r>
              <a:rPr lang="en-US" dirty="0" smtClean="0"/>
              <a:t>Find the area of a regular pentagon given the length of a side.</a:t>
            </a:r>
          </a:p>
          <a:p>
            <a:pPr lvl="4"/>
            <a:r>
              <a:rPr lang="en-US" dirty="0" smtClean="0"/>
              <a:t>Depending on the input, take in the appropriate input in order to perform the function (coordinates,  lengths of sides)</a:t>
            </a:r>
          </a:p>
          <a:p>
            <a:pPr lvl="4"/>
            <a:r>
              <a:rPr lang="en-US" dirty="0" smtClean="0"/>
              <a:t>Compute the </a:t>
            </a:r>
            <a:r>
              <a:rPr lang="en-US" dirty="0" smtClean="0"/>
              <a:t>area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Display </a:t>
            </a:r>
            <a:r>
              <a:rPr lang="en-US" smtClean="0"/>
              <a:t>the </a:t>
            </a:r>
            <a:r>
              <a:rPr lang="en-US" smtClean="0"/>
              <a:t>area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can write a program in one long method, but that could be overwhelming and hard to read…</a:t>
            </a:r>
          </a:p>
          <a:p>
            <a:pPr lvl="2"/>
            <a:r>
              <a:rPr lang="en-US" dirty="0" smtClean="0"/>
              <a:t>OR we could break it down into modules for us to program one at a time. </a:t>
            </a:r>
          </a:p>
          <a:p>
            <a:pPr lvl="1"/>
            <a:r>
              <a:rPr lang="en-US" dirty="0" smtClean="0"/>
              <a:t>GeometryCalculator.java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3857</TotalTime>
  <Words>572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Methods:  Documentation, Reference Parameters, Modularization 2</vt:lpstr>
      <vt:lpstr>Review</vt:lpstr>
      <vt:lpstr>Review</vt:lpstr>
      <vt:lpstr>Documenting a Method</vt:lpstr>
      <vt:lpstr>Value Parameters</vt:lpstr>
      <vt:lpstr>Reference Parameters</vt:lpstr>
      <vt:lpstr>Reference Parameters</vt:lpstr>
      <vt:lpstr>Command Line Arguments</vt:lpstr>
      <vt:lpstr>Modular Design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381</cp:revision>
  <dcterms:created xsi:type="dcterms:W3CDTF">2011-05-03T14:28:19Z</dcterms:created>
  <dcterms:modified xsi:type="dcterms:W3CDTF">2011-07-05T13:47:17Z</dcterms:modified>
</cp:coreProperties>
</file>