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5"/>
  </p:notes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t>5/9/2011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857BDF-A3F0-47A2-AF40-C097053B8972}"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857BDF-A3F0-47A2-AF40-C097053B897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t>5/9/2011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t>5/9/2011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t>5/9/2011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t>5/9/2011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lstStyle/>
          <a:p>
            <a:r>
              <a:rPr lang="en-US" dirty="0" smtClean="0"/>
              <a:t>Introduction to Computers and Programming</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Software</a:t>
            </a:r>
            <a:r>
              <a:rPr lang="en-US" dirty="0" smtClean="0"/>
              <a:t> refers to the programs that run on a computer.</a:t>
            </a:r>
          </a:p>
          <a:p>
            <a:r>
              <a:rPr lang="en-US" dirty="0" smtClean="0"/>
              <a:t>Two main categories (for this class):</a:t>
            </a:r>
          </a:p>
          <a:p>
            <a:pPr lvl="1"/>
            <a:r>
              <a:rPr lang="en-US" dirty="0" smtClean="0"/>
              <a:t>Operating System (OS)</a:t>
            </a:r>
          </a:p>
          <a:p>
            <a:pPr lvl="2"/>
            <a:r>
              <a:rPr lang="en-US" dirty="0" smtClean="0"/>
              <a:t>A set of programs that manages a computer’s hardware devices and controls their processes.</a:t>
            </a:r>
          </a:p>
          <a:p>
            <a:pPr lvl="2"/>
            <a:r>
              <a:rPr lang="en-US" dirty="0" smtClean="0"/>
              <a:t>Most modern operating systems are capable of running multiple programs at once.</a:t>
            </a:r>
          </a:p>
          <a:p>
            <a:pPr lvl="2"/>
            <a:r>
              <a:rPr lang="en-US" dirty="0" smtClean="0"/>
              <a:t>UNIX, Linux, Mac OS X, and Windows are examples</a:t>
            </a:r>
          </a:p>
          <a:p>
            <a:pPr lvl="1"/>
            <a:r>
              <a:rPr lang="en-US" dirty="0" smtClean="0"/>
              <a:t>Application Software</a:t>
            </a:r>
          </a:p>
          <a:p>
            <a:pPr lvl="2"/>
            <a:r>
              <a:rPr lang="en-US" dirty="0" smtClean="0"/>
              <a:t>Programs that make the computer useful for the user</a:t>
            </a:r>
          </a:p>
          <a:p>
            <a:pPr lvl="2"/>
            <a:r>
              <a:rPr lang="en-US" dirty="0" smtClean="0"/>
              <a:t>Solve specific problems or supply a service</a:t>
            </a:r>
          </a:p>
          <a:p>
            <a:pPr lvl="2"/>
            <a:r>
              <a:rPr lang="en-US" dirty="0" smtClean="0"/>
              <a:t>Word processors, spreadsheets, databases, etc.</a:t>
            </a:r>
          </a:p>
          <a:p>
            <a:pPr lvl="2"/>
            <a:r>
              <a:rPr lang="en-US" dirty="0" smtClean="0"/>
              <a:t>This is what we will be developing in this class.</a:t>
            </a:r>
          </a:p>
        </p:txBody>
      </p:sp>
    </p:spTree>
    <p:extLst>
      <p:ext uri="{BB962C8B-B14F-4D97-AF65-F5344CB8AC3E}">
        <p14:creationId xmlns:p14="http://schemas.microsoft.com/office/powerpoint/2010/main" val="150286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Development Cycle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Many programmers follow a sequence of Steps to create their programs.</a:t>
            </a:r>
          </a:p>
          <a:p>
            <a:pPr marL="514350" indent="-514350">
              <a:buFont typeface="+mj-lt"/>
              <a:buAutoNum type="arabicPeriod"/>
            </a:pPr>
            <a:r>
              <a:rPr lang="en-US" dirty="0" smtClean="0"/>
              <a:t>Analyze – Define the Problem</a:t>
            </a:r>
          </a:p>
          <a:p>
            <a:pPr marL="788670" lvl="1" indent="-514350"/>
            <a:r>
              <a:rPr lang="en-US" dirty="0" smtClean="0"/>
              <a:t>Make sure that you understand what the program should do.  What should the user be able to enter?  How?  How does the program come up with an answer?  What does the program output?  How? </a:t>
            </a:r>
          </a:p>
          <a:p>
            <a:pPr marL="1062990" lvl="2" indent="-514350"/>
            <a:r>
              <a:rPr lang="en-US" u="sng" dirty="0" smtClean="0"/>
              <a:t>User</a:t>
            </a:r>
            <a:r>
              <a:rPr lang="en-US" dirty="0" smtClean="0"/>
              <a:t> – a person who uses a computer program.</a:t>
            </a:r>
          </a:p>
          <a:p>
            <a:pPr marL="1062990" lvl="2" indent="-514350"/>
            <a:r>
              <a:rPr lang="en-US" u="sng" dirty="0" smtClean="0"/>
              <a:t>End User</a:t>
            </a:r>
            <a:r>
              <a:rPr lang="en-US" dirty="0" smtClean="0"/>
              <a:t> – the user that the program was made for.</a:t>
            </a:r>
          </a:p>
          <a:p>
            <a:pPr marL="514350" indent="-514350">
              <a:buFont typeface="+mj-lt"/>
              <a:buAutoNum type="arabicPeriod"/>
            </a:pPr>
            <a:r>
              <a:rPr lang="en-US" dirty="0" smtClean="0"/>
              <a:t>Design – Plan a Solution for the Problem</a:t>
            </a:r>
          </a:p>
          <a:p>
            <a:pPr marL="788670" lvl="1" indent="-514350"/>
            <a:r>
              <a:rPr lang="en-US" dirty="0" smtClean="0"/>
              <a:t>Develop a PRECISE sequence of steps to solve the problem</a:t>
            </a:r>
          </a:p>
          <a:p>
            <a:pPr marL="1062990" lvl="2" indent="-514350"/>
            <a:r>
              <a:rPr lang="en-US" dirty="0" smtClean="0"/>
              <a:t>An </a:t>
            </a:r>
            <a:r>
              <a:rPr lang="en-US" u="sng" dirty="0" smtClean="0"/>
              <a:t>algorithm</a:t>
            </a:r>
            <a:r>
              <a:rPr lang="en-US" dirty="0" smtClean="0"/>
              <a:t> is a precise sequence of steps to solve a problem</a:t>
            </a:r>
            <a:r>
              <a:rPr lang="en-US" dirty="0" smtClean="0"/>
              <a:t>.</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368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a:t>
            </a:r>
            <a:endParaRPr lang="en-US" dirty="0"/>
          </a:p>
        </p:txBody>
      </p:sp>
      <p:sp>
        <p:nvSpPr>
          <p:cNvPr id="3" name="Content Placeholder 2"/>
          <p:cNvSpPr>
            <a:spLocks noGrp="1"/>
          </p:cNvSpPr>
          <p:nvPr>
            <p:ph sz="quarter" idx="1"/>
          </p:nvPr>
        </p:nvSpPr>
        <p:spPr/>
        <p:txBody>
          <a:bodyPr/>
          <a:lstStyle/>
          <a:p>
            <a:r>
              <a:rPr lang="en-US" dirty="0" smtClean="0"/>
              <a:t>Imagine you want a program that tells a user how many stamps they need in order to mail a certain number of pages.</a:t>
            </a:r>
          </a:p>
          <a:p>
            <a:r>
              <a:rPr lang="en-US" dirty="0" smtClean="0"/>
              <a:t>You need one stamp for every 5 pages</a:t>
            </a:r>
          </a:p>
          <a:p>
            <a:pPr lvl="1"/>
            <a:r>
              <a:rPr lang="en-US" dirty="0" smtClean="0"/>
              <a:t>6 pages = 2 stamps</a:t>
            </a:r>
          </a:p>
          <a:p>
            <a:pPr lvl="1"/>
            <a:r>
              <a:rPr lang="en-US" dirty="0" smtClean="0"/>
              <a:t>12 pages = 3 stamps</a:t>
            </a:r>
          </a:p>
          <a:p>
            <a:pPr lvl="1"/>
            <a:r>
              <a:rPr lang="en-US" dirty="0" smtClean="0"/>
              <a:t>…</a:t>
            </a:r>
          </a:p>
          <a:p>
            <a:r>
              <a:rPr lang="en-US" dirty="0" smtClean="0"/>
              <a:t>Write an algorithm (the steps needed) to solve this problem</a:t>
            </a:r>
            <a:endParaRPr lang="en-US" dirty="0"/>
          </a:p>
        </p:txBody>
      </p:sp>
    </p:spTree>
    <p:extLst>
      <p:ext uri="{BB962C8B-B14F-4D97-AF65-F5344CB8AC3E}">
        <p14:creationId xmlns:p14="http://schemas.microsoft.com/office/powerpoint/2010/main" val="12314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Development </a:t>
            </a:r>
            <a:r>
              <a:rPr lang="en-US" dirty="0" smtClean="0"/>
              <a:t>Cycle – Design (Continued)</a:t>
            </a:r>
            <a:endParaRPr lang="en-US" dirty="0"/>
          </a:p>
        </p:txBody>
      </p:sp>
      <p:sp>
        <p:nvSpPr>
          <p:cNvPr id="3" name="Content Placeholder 2"/>
          <p:cNvSpPr>
            <a:spLocks noGrp="1"/>
          </p:cNvSpPr>
          <p:nvPr>
            <p:ph sz="quarter" idx="1"/>
          </p:nvPr>
        </p:nvSpPr>
        <p:spPr/>
        <p:txBody>
          <a:bodyPr>
            <a:normAutofit/>
          </a:bodyPr>
          <a:lstStyle/>
          <a:p>
            <a:r>
              <a:rPr lang="en-US" dirty="0" smtClean="0"/>
              <a:t>Typically a program follows three general steps</a:t>
            </a:r>
          </a:p>
          <a:p>
            <a:pPr marL="777240" lvl="1" indent="-457200">
              <a:buFont typeface="+mj-lt"/>
              <a:buAutoNum type="arabicPeriod"/>
            </a:pPr>
            <a:r>
              <a:rPr lang="en-US" dirty="0" smtClean="0">
                <a:solidFill>
                  <a:srgbClr val="FF0000"/>
                </a:solidFill>
              </a:rPr>
              <a:t>Input</a:t>
            </a:r>
          </a:p>
          <a:p>
            <a:pPr marL="777240" lvl="1" indent="-457200">
              <a:buFont typeface="+mj-lt"/>
              <a:buAutoNum type="arabicPeriod"/>
            </a:pPr>
            <a:r>
              <a:rPr lang="en-US" dirty="0" smtClean="0">
                <a:solidFill>
                  <a:srgbClr val="00B050"/>
                </a:solidFill>
              </a:rPr>
              <a:t>Processing</a:t>
            </a:r>
            <a:r>
              <a:rPr lang="en-US" dirty="0" smtClean="0"/>
              <a:t> (Formulas)</a:t>
            </a:r>
          </a:p>
          <a:p>
            <a:pPr marL="777240" lvl="1" indent="-457200">
              <a:buFont typeface="+mj-lt"/>
              <a:buAutoNum type="arabicPeriod"/>
            </a:pPr>
            <a:r>
              <a:rPr lang="en-US" dirty="0" smtClean="0">
                <a:solidFill>
                  <a:srgbClr val="0070C0"/>
                </a:solidFill>
              </a:rPr>
              <a:t>Output</a:t>
            </a:r>
            <a:endParaRPr lang="en-US" dirty="0" smtClean="0">
              <a:solidFill>
                <a:srgbClr val="0070C0"/>
              </a:solidFill>
            </a:endParaRPr>
          </a:p>
        </p:txBody>
      </p:sp>
    </p:spTree>
    <p:extLst>
      <p:ext uri="{BB962C8B-B14F-4D97-AF65-F5344CB8AC3E}">
        <p14:creationId xmlns:p14="http://schemas.microsoft.com/office/powerpoint/2010/main" val="42024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 2</a:t>
            </a:r>
            <a:r>
              <a:rPr lang="en-US" baseline="30000" dirty="0" smtClean="0"/>
              <a:t>nd</a:t>
            </a:r>
            <a:r>
              <a:rPr lang="en-US" dirty="0" smtClean="0"/>
              <a:t> Attempt</a:t>
            </a:r>
            <a:endParaRPr lang="en-US" dirty="0"/>
          </a:p>
        </p:txBody>
      </p:sp>
      <p:sp>
        <p:nvSpPr>
          <p:cNvPr id="3" name="Content Placeholder 2"/>
          <p:cNvSpPr>
            <a:spLocks noGrp="1"/>
          </p:cNvSpPr>
          <p:nvPr>
            <p:ph sz="quarter" idx="1"/>
          </p:nvPr>
        </p:nvSpPr>
        <p:spPr/>
        <p:txBody>
          <a:bodyPr/>
          <a:lstStyle/>
          <a:p>
            <a:r>
              <a:rPr lang="en-US" dirty="0" smtClean="0"/>
              <a:t>OK, with this knowledge, try writing the algorithm again</a:t>
            </a:r>
          </a:p>
        </p:txBody>
      </p:sp>
    </p:spTree>
    <p:extLst>
      <p:ext uri="{BB962C8B-B14F-4D97-AF65-F5344CB8AC3E}">
        <p14:creationId xmlns:p14="http://schemas.microsoft.com/office/powerpoint/2010/main" val="2735883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 Development Cycle – Design (Continued)</a:t>
            </a:r>
          </a:p>
        </p:txBody>
      </p:sp>
      <p:sp>
        <p:nvSpPr>
          <p:cNvPr id="3" name="Content Placeholder 2"/>
          <p:cNvSpPr>
            <a:spLocks noGrp="1"/>
          </p:cNvSpPr>
          <p:nvPr>
            <p:ph sz="quarter" idx="1"/>
          </p:nvPr>
        </p:nvSpPr>
        <p:spPr/>
        <p:txBody>
          <a:bodyPr>
            <a:normAutofit fontScale="77500" lnSpcReduction="20000"/>
          </a:bodyPr>
          <a:lstStyle/>
          <a:p>
            <a:r>
              <a:rPr lang="en-US" dirty="0" smtClean="0"/>
              <a:t>Are those three steps enough?</a:t>
            </a:r>
          </a:p>
          <a:p>
            <a:r>
              <a:rPr lang="en-US" dirty="0" smtClean="0"/>
              <a:t>What about if the user enters “Banana” instead of a number of sheets?</a:t>
            </a:r>
          </a:p>
          <a:p>
            <a:r>
              <a:rPr lang="en-US" dirty="0" smtClean="0"/>
              <a:t>The program does not know how to find the number of stamps required to mail “Banana” number of sheets</a:t>
            </a:r>
          </a:p>
          <a:p>
            <a:r>
              <a:rPr lang="en-US" dirty="0" smtClean="0"/>
              <a:t>In order for the program to run without crashing, our algorithm must make sure that the user inputs some valid data.</a:t>
            </a:r>
          </a:p>
          <a:p>
            <a:pPr lvl="1"/>
            <a:r>
              <a:rPr lang="en-US" dirty="0" smtClean="0"/>
              <a:t>There are two main ways of doing this:</a:t>
            </a:r>
          </a:p>
          <a:p>
            <a:pPr marL="1051560" lvl="2" indent="-457200">
              <a:buFont typeface="+mj-lt"/>
              <a:buAutoNum type="arabicPeriod"/>
            </a:pPr>
            <a:r>
              <a:rPr lang="en-US" u="sng" dirty="0" smtClean="0"/>
              <a:t>Prevention</a:t>
            </a:r>
            <a:r>
              <a:rPr lang="en-US" dirty="0" smtClean="0"/>
              <a:t> – Making sure that the user is not physically able to enter in invalid data.</a:t>
            </a:r>
          </a:p>
          <a:p>
            <a:pPr marL="1051560" lvl="2" indent="-457200">
              <a:buFont typeface="+mj-lt"/>
              <a:buAutoNum type="arabicPeriod"/>
            </a:pPr>
            <a:r>
              <a:rPr lang="en-US" u="sng" dirty="0" smtClean="0"/>
              <a:t>Validation</a:t>
            </a:r>
            <a:r>
              <a:rPr lang="en-US" dirty="0" smtClean="0"/>
              <a:t> – Allowing the user to enter invalid data, but checking it to make sure it is valid before processing.  </a:t>
            </a:r>
          </a:p>
          <a:p>
            <a:pPr marL="502920" indent="-457200"/>
            <a:r>
              <a:rPr lang="en-US" dirty="0" smtClean="0"/>
              <a:t>So, there are really 4 general steps most programs follow:</a:t>
            </a:r>
          </a:p>
          <a:p>
            <a:pPr marL="777240" lvl="1" indent="-457200">
              <a:buFont typeface="+mj-lt"/>
              <a:buAutoNum type="arabicPeriod"/>
            </a:pPr>
            <a:r>
              <a:rPr lang="en-US" dirty="0" smtClean="0">
                <a:solidFill>
                  <a:srgbClr val="FF0000"/>
                </a:solidFill>
              </a:rPr>
              <a:t>Input</a:t>
            </a:r>
          </a:p>
          <a:p>
            <a:pPr marL="1051560" lvl="2" indent="-457200">
              <a:buFont typeface="+mj-lt"/>
              <a:buAutoNum type="arabicPeriod"/>
            </a:pPr>
            <a:r>
              <a:rPr lang="en-US" dirty="0" smtClean="0">
                <a:solidFill>
                  <a:srgbClr val="C00000"/>
                </a:solidFill>
              </a:rPr>
              <a:t>Read Input</a:t>
            </a:r>
          </a:p>
          <a:p>
            <a:pPr marL="1051560" lvl="2" indent="-457200">
              <a:buFont typeface="+mj-lt"/>
              <a:buAutoNum type="arabicPeriod"/>
            </a:pPr>
            <a:r>
              <a:rPr lang="en-US" dirty="0" smtClean="0">
                <a:solidFill>
                  <a:srgbClr val="FFC000"/>
                </a:solidFill>
              </a:rPr>
              <a:t>Validate Input</a:t>
            </a:r>
          </a:p>
          <a:p>
            <a:pPr marL="777240" lvl="1" indent="-457200">
              <a:buFont typeface="+mj-lt"/>
              <a:buAutoNum type="arabicPeriod"/>
            </a:pPr>
            <a:r>
              <a:rPr lang="en-US" dirty="0" smtClean="0">
                <a:solidFill>
                  <a:srgbClr val="00B050"/>
                </a:solidFill>
              </a:rPr>
              <a:t>Process</a:t>
            </a:r>
          </a:p>
          <a:p>
            <a:pPr marL="777240" lvl="1" indent="-457200">
              <a:buFont typeface="+mj-lt"/>
              <a:buAutoNum type="arabicPeriod"/>
            </a:pPr>
            <a:r>
              <a:rPr lang="en-US" dirty="0" smtClean="0">
                <a:solidFill>
                  <a:srgbClr val="0070C0"/>
                </a:solidFill>
              </a:rPr>
              <a:t>Output</a:t>
            </a:r>
          </a:p>
          <a:p>
            <a:pPr marL="777240" lvl="1" indent="-457200"/>
            <a:endParaRPr lang="en-US" dirty="0"/>
          </a:p>
        </p:txBody>
      </p:sp>
    </p:spTree>
    <p:extLst>
      <p:ext uri="{BB962C8B-B14F-4D97-AF65-F5344CB8AC3E}">
        <p14:creationId xmlns:p14="http://schemas.microsoft.com/office/powerpoint/2010/main" val="16257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an Algorithm, </a:t>
            </a:r>
            <a:r>
              <a:rPr lang="en-US" dirty="0" smtClean="0"/>
              <a:t>3</a:t>
            </a:r>
            <a:r>
              <a:rPr lang="en-US" baseline="30000" dirty="0" smtClean="0"/>
              <a:t>rd</a:t>
            </a:r>
            <a:r>
              <a:rPr lang="en-US" dirty="0" smtClean="0"/>
              <a:t> Attempt</a:t>
            </a:r>
            <a:endParaRPr lang="en-US" dirty="0"/>
          </a:p>
        </p:txBody>
      </p:sp>
      <p:sp>
        <p:nvSpPr>
          <p:cNvPr id="3" name="Content Placeholder 2"/>
          <p:cNvSpPr>
            <a:spLocks noGrp="1"/>
          </p:cNvSpPr>
          <p:nvPr>
            <p:ph sz="quarter" idx="1"/>
          </p:nvPr>
        </p:nvSpPr>
        <p:spPr/>
        <p:txBody>
          <a:bodyPr>
            <a:normAutofit/>
          </a:bodyPr>
          <a:lstStyle/>
          <a:p>
            <a:r>
              <a:rPr lang="en-US" dirty="0" smtClean="0"/>
              <a:t>OK, now with THAT information, try developing the algorithm</a:t>
            </a:r>
          </a:p>
          <a:p>
            <a:r>
              <a:rPr lang="en-US" dirty="0" smtClean="0"/>
              <a:t>One good algorithm developed could look like this:</a:t>
            </a:r>
          </a:p>
          <a:p>
            <a:pPr marL="777240" lvl="1" indent="-457200">
              <a:buFont typeface="+mj-lt"/>
              <a:buAutoNum type="arabicPeriod"/>
            </a:pPr>
            <a:r>
              <a:rPr lang="en-US" dirty="0" smtClean="0"/>
              <a:t>Request the number of sheets of paper from the user; call it </a:t>
            </a:r>
            <a:r>
              <a:rPr lang="en-US" i="1" dirty="0" smtClean="0"/>
              <a:t>Sheets</a:t>
            </a:r>
            <a:r>
              <a:rPr lang="en-US" dirty="0" smtClean="0"/>
              <a:t> (</a:t>
            </a:r>
            <a:r>
              <a:rPr lang="en-US" dirty="0" smtClean="0">
                <a:solidFill>
                  <a:srgbClr val="FF0000"/>
                </a:solidFill>
              </a:rPr>
              <a:t>Input</a:t>
            </a:r>
            <a:r>
              <a:rPr lang="en-US" dirty="0" smtClean="0"/>
              <a:t>/</a:t>
            </a:r>
            <a:r>
              <a:rPr lang="en-US" dirty="0" smtClean="0">
                <a:solidFill>
                  <a:srgbClr val="C00000"/>
                </a:solidFill>
              </a:rPr>
              <a:t>Read</a:t>
            </a:r>
            <a:r>
              <a:rPr lang="en-US" dirty="0" smtClean="0"/>
              <a:t>)</a:t>
            </a:r>
          </a:p>
          <a:p>
            <a:pPr marL="777240" lvl="1" indent="-457200">
              <a:buFont typeface="+mj-lt"/>
              <a:buAutoNum type="arabicPeriod"/>
            </a:pPr>
            <a:r>
              <a:rPr lang="en-US" dirty="0" smtClean="0"/>
              <a:t>Make sure </a:t>
            </a:r>
            <a:r>
              <a:rPr lang="en-US" i="1" dirty="0" smtClean="0"/>
              <a:t>Sheets</a:t>
            </a:r>
            <a:r>
              <a:rPr lang="en-US" dirty="0" smtClean="0"/>
              <a:t> is a positive whole number (</a:t>
            </a:r>
            <a:r>
              <a:rPr lang="en-US" dirty="0" smtClean="0">
                <a:solidFill>
                  <a:srgbClr val="FF0000"/>
                </a:solidFill>
              </a:rPr>
              <a:t>Input</a:t>
            </a:r>
            <a:r>
              <a:rPr lang="en-US" dirty="0" smtClean="0"/>
              <a:t>/</a:t>
            </a:r>
            <a:r>
              <a:rPr lang="en-US" dirty="0" smtClean="0">
                <a:solidFill>
                  <a:srgbClr val="FFC000"/>
                </a:solidFill>
              </a:rPr>
              <a:t>Validation</a:t>
            </a:r>
            <a:r>
              <a:rPr lang="en-US" dirty="0" smtClean="0"/>
              <a:t>)</a:t>
            </a:r>
          </a:p>
          <a:p>
            <a:pPr marL="777240" lvl="1" indent="-457200">
              <a:buFont typeface="+mj-lt"/>
              <a:buAutoNum type="arabicPeriod"/>
            </a:pPr>
            <a:r>
              <a:rPr lang="en-US" dirty="0" smtClean="0"/>
              <a:t>Divide </a:t>
            </a:r>
            <a:r>
              <a:rPr lang="en-US" i="1" dirty="0" smtClean="0"/>
              <a:t>Sheets</a:t>
            </a:r>
            <a:r>
              <a:rPr lang="en-US" dirty="0" smtClean="0"/>
              <a:t> by 5 (</a:t>
            </a:r>
            <a:r>
              <a:rPr lang="en-US" dirty="0" smtClean="0">
                <a:solidFill>
                  <a:srgbClr val="00B050"/>
                </a:solidFill>
              </a:rPr>
              <a:t>Processing</a:t>
            </a:r>
            <a:r>
              <a:rPr lang="en-US" dirty="0" smtClean="0"/>
              <a:t>)</a:t>
            </a:r>
          </a:p>
          <a:p>
            <a:pPr marL="777240" lvl="1" indent="-457200">
              <a:buFont typeface="+mj-lt"/>
              <a:buAutoNum type="arabicPeriod"/>
            </a:pPr>
            <a:r>
              <a:rPr lang="en-US" dirty="0" smtClean="0"/>
              <a:t>Round the result from step 3 up to the highest whole number; call it </a:t>
            </a:r>
            <a:r>
              <a:rPr lang="en-US" i="1" dirty="0" smtClean="0"/>
              <a:t>Stamps </a:t>
            </a:r>
            <a:r>
              <a:rPr lang="en-US" dirty="0"/>
              <a:t>(</a:t>
            </a:r>
            <a:r>
              <a:rPr lang="en-US" dirty="0">
                <a:solidFill>
                  <a:srgbClr val="00B050"/>
                </a:solidFill>
              </a:rPr>
              <a:t>Processing</a:t>
            </a:r>
            <a:r>
              <a:rPr lang="en-US" dirty="0" smtClean="0"/>
              <a:t>)</a:t>
            </a:r>
            <a:endParaRPr lang="en-US" i="1" dirty="0" smtClean="0"/>
          </a:p>
          <a:p>
            <a:pPr marL="777240" lvl="1" indent="-457200">
              <a:buFont typeface="+mj-lt"/>
              <a:buAutoNum type="arabicPeriod"/>
            </a:pPr>
            <a:r>
              <a:rPr lang="en-US" dirty="0" smtClean="0"/>
              <a:t>Reply with the number </a:t>
            </a:r>
            <a:r>
              <a:rPr lang="en-US" i="1" dirty="0" smtClean="0"/>
              <a:t>Stamps </a:t>
            </a:r>
            <a:r>
              <a:rPr lang="en-US" dirty="0" smtClean="0"/>
              <a:t>(</a:t>
            </a:r>
            <a:r>
              <a:rPr lang="en-US" dirty="0" smtClean="0">
                <a:solidFill>
                  <a:srgbClr val="0070C0"/>
                </a:solidFill>
              </a:rPr>
              <a:t>Output</a:t>
            </a:r>
            <a:r>
              <a:rPr lang="en-US" dirty="0" smtClean="0"/>
              <a:t>)</a:t>
            </a:r>
            <a:endParaRPr lang="en-US" dirty="0"/>
          </a:p>
        </p:txBody>
      </p:sp>
    </p:spTree>
    <p:extLst>
      <p:ext uri="{BB962C8B-B14F-4D97-AF65-F5344CB8AC3E}">
        <p14:creationId xmlns:p14="http://schemas.microsoft.com/office/powerpoint/2010/main" val="154410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Tools</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Flowcharts</a:t>
            </a:r>
            <a:r>
              <a:rPr lang="en-US" dirty="0" smtClean="0"/>
              <a:t> – A chart that consists of symbols connected by arrows.  Within each symbol is a phrase presenting the activity at that step.  The shape of the symbol indicates the type of operation that is to occur.</a:t>
            </a:r>
          </a:p>
          <a:p>
            <a:r>
              <a:rPr lang="en-US" u="sng" dirty="0" smtClean="0"/>
              <a:t>Hierarchy Charts</a:t>
            </a:r>
            <a:r>
              <a:rPr lang="en-US" dirty="0" smtClean="0"/>
              <a:t> – A chart that shows the overall program structure.  These charts describe what each part, or </a:t>
            </a:r>
            <a:r>
              <a:rPr lang="en-US" u="sng" dirty="0" smtClean="0"/>
              <a:t>module</a:t>
            </a:r>
            <a:r>
              <a:rPr lang="en-US" dirty="0" smtClean="0"/>
              <a:t>, does and how they are related.  These modules intentionally omit details of how they work.</a:t>
            </a:r>
          </a:p>
          <a:p>
            <a:r>
              <a:rPr lang="en-US" u="sng" dirty="0" err="1" smtClean="0"/>
              <a:t>Pseudocode</a:t>
            </a:r>
            <a:r>
              <a:rPr lang="en-US" dirty="0" smtClean="0"/>
              <a:t> – an abbreviated plain English version of actual computer code.  Kind of a mix between English and code.  THERE IS NO OFFICIAL SYNTAX TO PSEUDOCODE. </a:t>
            </a:r>
            <a:endParaRPr lang="en-US" dirty="0"/>
          </a:p>
        </p:txBody>
      </p:sp>
    </p:spTree>
    <p:extLst>
      <p:ext uri="{BB962C8B-B14F-4D97-AF65-F5344CB8AC3E}">
        <p14:creationId xmlns:p14="http://schemas.microsoft.com/office/powerpoint/2010/main" val="270138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Charts</a:t>
            </a:r>
            <a:endParaRPr lang="en-US" dirty="0"/>
          </a:p>
        </p:txBody>
      </p:sp>
      <p:sp>
        <p:nvSpPr>
          <p:cNvPr id="3" name="Content Placeholder 2"/>
          <p:cNvSpPr>
            <a:spLocks noGrp="1"/>
          </p:cNvSpPr>
          <p:nvPr>
            <p:ph sz="quarter" idx="1"/>
          </p:nvPr>
        </p:nvSpPr>
        <p:spPr/>
        <p:txBody>
          <a:bodyPr/>
          <a:lstStyle/>
          <a:p>
            <a:r>
              <a:rPr lang="en-US" dirty="0" smtClean="0"/>
              <a:t>Flow </a:t>
            </a:r>
            <a:r>
              <a:rPr lang="en-US" dirty="0" smtClean="0"/>
              <a:t>Line -  indicates the flow of logic</a:t>
            </a:r>
          </a:p>
          <a:p>
            <a:endParaRPr lang="en-US" dirty="0" smtClean="0"/>
          </a:p>
          <a:p>
            <a:r>
              <a:rPr lang="en-US" dirty="0" smtClean="0"/>
              <a:t>Terminal – indicates the start or end of a task</a:t>
            </a:r>
          </a:p>
          <a:p>
            <a:endParaRPr lang="en-US" dirty="0" smtClean="0"/>
          </a:p>
          <a:p>
            <a:endParaRPr lang="en-US" dirty="0" smtClean="0"/>
          </a:p>
          <a:p>
            <a:r>
              <a:rPr lang="en-US" dirty="0" err="1" smtClean="0"/>
              <a:t>Input/Output</a:t>
            </a:r>
            <a:r>
              <a:rPr lang="en-US" dirty="0" smtClean="0"/>
              <a:t> – used for input or output operations.  What is to be input or output should be in the figure</a:t>
            </a:r>
            <a:r>
              <a:rPr lang="en-US" dirty="0" smtClean="0"/>
              <a:t>.</a:t>
            </a:r>
            <a:endParaRPr lang="en-US" dirty="0" smtClean="0"/>
          </a:p>
          <a:p>
            <a:pPr>
              <a:buNone/>
            </a:pPr>
            <a:endParaRPr lang="en-US" dirty="0"/>
          </a:p>
        </p:txBody>
      </p:sp>
      <p:cxnSp>
        <p:nvCxnSpPr>
          <p:cNvPr id="7" name="Straight Arrow Connector 6"/>
          <p:cNvCxnSpPr/>
          <p:nvPr/>
        </p:nvCxnSpPr>
        <p:spPr>
          <a:xfrm>
            <a:off x="1066800" y="2135188"/>
            <a:ext cx="1600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Rounded Rectangle 7"/>
          <p:cNvSpPr/>
          <p:nvPr/>
        </p:nvSpPr>
        <p:spPr>
          <a:xfrm>
            <a:off x="990600" y="3058668"/>
            <a:ext cx="17526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Parallelogram 9"/>
          <p:cNvSpPr/>
          <p:nvPr/>
        </p:nvSpPr>
        <p:spPr>
          <a:xfrm>
            <a:off x="990600" y="4953000"/>
            <a:ext cx="1752600" cy="685800"/>
          </a:xfrm>
          <a:prstGeom prst="parallelogram">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67793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Charts</a:t>
            </a:r>
            <a:endParaRPr lang="en-US" dirty="0"/>
          </a:p>
        </p:txBody>
      </p:sp>
      <p:sp>
        <p:nvSpPr>
          <p:cNvPr id="3" name="Content Placeholder 2"/>
          <p:cNvSpPr>
            <a:spLocks noGrp="1"/>
          </p:cNvSpPr>
          <p:nvPr>
            <p:ph sz="quarter" idx="1"/>
          </p:nvPr>
        </p:nvSpPr>
        <p:spPr/>
        <p:txBody>
          <a:bodyPr/>
          <a:lstStyle/>
          <a:p>
            <a:r>
              <a:rPr lang="en-US" dirty="0" smtClean="0"/>
              <a:t>Processing -  used to show a processing step.  The instructions are displayed in the figure.</a:t>
            </a:r>
          </a:p>
          <a:p>
            <a:endParaRPr lang="en-US" dirty="0" smtClean="0"/>
          </a:p>
          <a:p>
            <a:endParaRPr lang="en-US" dirty="0" smtClean="0"/>
          </a:p>
          <a:p>
            <a:r>
              <a:rPr lang="en-US" dirty="0" smtClean="0"/>
              <a:t>Decision – used to show when a decision needs to be made.  Lines for yes and no come out of it.  The question is displayed in the figure.</a:t>
            </a:r>
          </a:p>
          <a:p>
            <a:endParaRPr lang="en-US" dirty="0" smtClean="0"/>
          </a:p>
          <a:p>
            <a:endParaRPr lang="en-US" dirty="0" smtClean="0"/>
          </a:p>
          <a:p>
            <a:r>
              <a:rPr lang="en-US" dirty="0" smtClean="0"/>
              <a:t>Connector – Used to join flow lines.</a:t>
            </a:r>
          </a:p>
          <a:p>
            <a:endParaRPr lang="en-US" dirty="0" smtClean="0"/>
          </a:p>
          <a:p>
            <a:pPr>
              <a:buNone/>
            </a:pPr>
            <a:endParaRPr lang="en-US" dirty="0"/>
          </a:p>
        </p:txBody>
      </p:sp>
      <p:sp>
        <p:nvSpPr>
          <p:cNvPr id="9" name="Rectangle 8"/>
          <p:cNvSpPr/>
          <p:nvPr/>
        </p:nvSpPr>
        <p:spPr>
          <a:xfrm>
            <a:off x="1066800" y="2362200"/>
            <a:ext cx="1524000" cy="609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Diamond 10"/>
          <p:cNvSpPr/>
          <p:nvPr/>
        </p:nvSpPr>
        <p:spPr>
          <a:xfrm>
            <a:off x="1066800" y="4672584"/>
            <a:ext cx="1524000" cy="762000"/>
          </a:xfrm>
          <a:prstGeom prst="diamond">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p:cNvSpPr/>
          <p:nvPr/>
        </p:nvSpPr>
        <p:spPr>
          <a:xfrm>
            <a:off x="1638300" y="5969508"/>
            <a:ext cx="381000" cy="381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0584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 Why?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Computers are used for many different purposes in many different situations.</a:t>
            </a:r>
          </a:p>
          <a:p>
            <a:pPr lvl="1"/>
            <a:r>
              <a:rPr lang="en-US" dirty="0" smtClean="0"/>
              <a:t>But, how can they be so versatile?</a:t>
            </a:r>
          </a:p>
          <a:p>
            <a:pPr lvl="2"/>
            <a:r>
              <a:rPr lang="en-US" dirty="0" smtClean="0"/>
              <a:t>Answer:  They can be programmed</a:t>
            </a:r>
          </a:p>
          <a:p>
            <a:r>
              <a:rPr lang="en-US" dirty="0" smtClean="0"/>
              <a:t>The ability for a computer to be programmed allows it to do whatever their programs tell them what to do.</a:t>
            </a:r>
          </a:p>
          <a:p>
            <a:r>
              <a:rPr lang="en-US" dirty="0" smtClean="0"/>
              <a:t>A </a:t>
            </a:r>
            <a:r>
              <a:rPr lang="en-US" u="sng" dirty="0" smtClean="0"/>
              <a:t>program</a:t>
            </a:r>
            <a:r>
              <a:rPr lang="en-US" dirty="0" smtClean="0"/>
              <a:t> is a set of instructions that tell a computer what to do.</a:t>
            </a:r>
          </a:p>
          <a:p>
            <a:r>
              <a:rPr lang="en-US" dirty="0" smtClean="0"/>
              <a:t>A computer cannot do anything unless it has a program to tell it what to do.</a:t>
            </a:r>
          </a:p>
          <a:p>
            <a:r>
              <a:rPr lang="en-US" dirty="0" smtClean="0"/>
              <a:t>In this class, we will focus on writing these programs.</a:t>
            </a:r>
          </a:p>
        </p:txBody>
      </p:sp>
    </p:spTree>
    <p:extLst>
      <p:ext uri="{BB962C8B-B14F-4D97-AF65-F5344CB8AC3E}">
        <p14:creationId xmlns:p14="http://schemas.microsoft.com/office/powerpoint/2010/main" val="250325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Stamps Flowchart</a:t>
            </a:r>
            <a:endParaRPr lang="en-US" dirty="0"/>
          </a:p>
        </p:txBody>
      </p:sp>
      <p:grpSp>
        <p:nvGrpSpPr>
          <p:cNvPr id="47" name="Group 46"/>
          <p:cNvGrpSpPr/>
          <p:nvPr/>
        </p:nvGrpSpPr>
        <p:grpSpPr>
          <a:xfrm>
            <a:off x="1783773" y="1393514"/>
            <a:ext cx="3456324" cy="5109368"/>
            <a:chOff x="1783773" y="1393514"/>
            <a:chExt cx="3456324" cy="5109368"/>
          </a:xfrm>
        </p:grpSpPr>
        <p:grpSp>
          <p:nvGrpSpPr>
            <p:cNvPr id="37" name="Group 36"/>
            <p:cNvGrpSpPr/>
            <p:nvPr/>
          </p:nvGrpSpPr>
          <p:grpSpPr>
            <a:xfrm>
              <a:off x="1783773" y="1393514"/>
              <a:ext cx="3429000" cy="3581400"/>
              <a:chOff x="1066800" y="1524000"/>
              <a:chExt cx="4191000" cy="4953000"/>
            </a:xfrm>
          </p:grpSpPr>
          <p:sp>
            <p:nvSpPr>
              <p:cNvPr id="28" name="TextBox 27"/>
              <p:cNvSpPr txBox="1"/>
              <p:nvPr/>
            </p:nvSpPr>
            <p:spPr>
              <a:xfrm>
                <a:off x="4381500" y="4343400"/>
                <a:ext cx="454227" cy="369331"/>
              </a:xfrm>
              <a:prstGeom prst="rect">
                <a:avLst/>
              </a:prstGeom>
              <a:noFill/>
            </p:spPr>
            <p:txBody>
              <a:bodyPr wrap="none" rtlCol="0">
                <a:spAutoFit/>
              </a:bodyPr>
              <a:lstStyle/>
              <a:p>
                <a:r>
                  <a:rPr lang="en-US" dirty="0" smtClean="0"/>
                  <a:t>Yes</a:t>
                </a:r>
                <a:endParaRPr lang="en-US" dirty="0"/>
              </a:p>
            </p:txBody>
          </p:sp>
          <p:sp>
            <p:nvSpPr>
              <p:cNvPr id="29" name="TextBox 28"/>
              <p:cNvSpPr txBox="1"/>
              <p:nvPr/>
            </p:nvSpPr>
            <p:spPr>
              <a:xfrm>
                <a:off x="3049672" y="3581399"/>
                <a:ext cx="444352" cy="369331"/>
              </a:xfrm>
              <a:prstGeom prst="rect">
                <a:avLst/>
              </a:prstGeom>
              <a:noFill/>
            </p:spPr>
            <p:txBody>
              <a:bodyPr wrap="none" rtlCol="0">
                <a:spAutoFit/>
              </a:bodyPr>
              <a:lstStyle/>
              <a:p>
                <a:r>
                  <a:rPr lang="en-US" dirty="0" smtClean="0"/>
                  <a:t>No</a:t>
                </a:r>
                <a:endParaRPr lang="en-US" dirty="0"/>
              </a:p>
            </p:txBody>
          </p:sp>
          <p:sp>
            <p:nvSpPr>
              <p:cNvPr id="5" name="Rounded Rectangle 4"/>
              <p:cNvSpPr/>
              <p:nvPr/>
            </p:nvSpPr>
            <p:spPr>
              <a:xfrm>
                <a:off x="3505200" y="1524000"/>
                <a:ext cx="17526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Start</a:t>
                </a:r>
                <a:endParaRPr lang="en-US" dirty="0"/>
              </a:p>
            </p:txBody>
          </p:sp>
          <p:cxnSp>
            <p:nvCxnSpPr>
              <p:cNvPr id="6" name="Straight Arrow Connector 5"/>
              <p:cNvCxnSpPr>
                <a:stCxn id="5" idx="2"/>
              </p:cNvCxnSpPr>
              <p:nvPr/>
            </p:nvCxnSpPr>
            <p:spPr>
              <a:xfrm>
                <a:off x="4381500" y="2057400"/>
                <a:ext cx="0" cy="4198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Parallelogram 9"/>
              <p:cNvSpPr/>
              <p:nvPr/>
            </p:nvSpPr>
            <p:spPr>
              <a:xfrm>
                <a:off x="3505200" y="2477294"/>
                <a:ext cx="1752600" cy="685800"/>
              </a:xfrm>
              <a:prstGeom prst="parallelogram">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Read </a:t>
                </a:r>
                <a:r>
                  <a:rPr lang="en-US" i="1" dirty="0" smtClean="0"/>
                  <a:t>Sheets</a:t>
                </a:r>
                <a:endParaRPr lang="en-US" i="1" dirty="0"/>
              </a:p>
            </p:txBody>
          </p:sp>
          <p:cxnSp>
            <p:nvCxnSpPr>
              <p:cNvPr id="11" name="Straight Arrow Connector 10"/>
              <p:cNvCxnSpPr>
                <a:stCxn id="14" idx="1"/>
                <a:endCxn id="17" idx="2"/>
              </p:cNvCxnSpPr>
              <p:nvPr/>
            </p:nvCxnSpPr>
            <p:spPr>
              <a:xfrm flipH="1">
                <a:off x="2733675" y="3962400"/>
                <a:ext cx="8858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Diamond 13"/>
              <p:cNvSpPr/>
              <p:nvPr/>
            </p:nvSpPr>
            <p:spPr>
              <a:xfrm>
                <a:off x="3619500" y="3581400"/>
                <a:ext cx="1524000" cy="762000"/>
              </a:xfrm>
              <a:prstGeom prst="diamond">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00" dirty="0" smtClean="0"/>
                  <a:t>Is sheets a positive whole number?</a:t>
                </a:r>
                <a:endParaRPr lang="en-US" sz="700" dirty="0"/>
              </a:p>
            </p:txBody>
          </p:sp>
          <p:sp>
            <p:nvSpPr>
              <p:cNvPr id="17" name="Parallelogram 16"/>
              <p:cNvSpPr/>
              <p:nvPr/>
            </p:nvSpPr>
            <p:spPr>
              <a:xfrm>
                <a:off x="1066800" y="3619500"/>
                <a:ext cx="1752600" cy="685800"/>
              </a:xfrm>
              <a:prstGeom prst="parallelogram">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Display Error Message</a:t>
                </a:r>
                <a:endParaRPr lang="en-US" sz="1400" dirty="0"/>
              </a:p>
            </p:txBody>
          </p:sp>
          <p:cxnSp>
            <p:nvCxnSpPr>
              <p:cNvPr id="21" name="Straight Arrow Connector 20"/>
              <p:cNvCxnSpPr>
                <a:stCxn id="10" idx="4"/>
                <a:endCxn id="14" idx="0"/>
              </p:cNvCxnSpPr>
              <p:nvPr/>
            </p:nvCxnSpPr>
            <p:spPr>
              <a:xfrm>
                <a:off x="4381500" y="3163094"/>
                <a:ext cx="0" cy="4183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Elbow Connector 24"/>
              <p:cNvCxnSpPr>
                <a:stCxn id="17" idx="0"/>
                <a:endCxn id="10" idx="5"/>
              </p:cNvCxnSpPr>
              <p:nvPr/>
            </p:nvCxnSpPr>
            <p:spPr>
              <a:xfrm rot="5400000" flipH="1" flipV="1">
                <a:off x="2367359" y="2395935"/>
                <a:ext cx="799306" cy="164782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p:cNvCxnSpPr>
              <p:nvPr/>
            </p:nvCxnSpPr>
            <p:spPr>
              <a:xfrm>
                <a:off x="4381500" y="4343400"/>
                <a:ext cx="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Rectangle 33"/>
              <p:cNvSpPr/>
              <p:nvPr/>
            </p:nvSpPr>
            <p:spPr>
              <a:xfrm>
                <a:off x="3619500" y="4800600"/>
                <a:ext cx="1524000" cy="609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Set </a:t>
                </a:r>
                <a:r>
                  <a:rPr lang="en-US" sz="1600" i="1" dirty="0" smtClean="0"/>
                  <a:t>Stamps</a:t>
                </a:r>
                <a:r>
                  <a:rPr lang="en-US" sz="1600" dirty="0" smtClean="0"/>
                  <a:t> = </a:t>
                </a:r>
                <a:r>
                  <a:rPr lang="en-US" sz="1600" i="1" dirty="0" smtClean="0"/>
                  <a:t>Sheets</a:t>
                </a:r>
                <a:r>
                  <a:rPr lang="en-US" sz="1600" dirty="0" smtClean="0"/>
                  <a:t>/5</a:t>
                </a:r>
                <a:endParaRPr lang="en-US" sz="1600" dirty="0"/>
              </a:p>
            </p:txBody>
          </p:sp>
          <p:cxnSp>
            <p:nvCxnSpPr>
              <p:cNvPr id="35" name="Straight Arrow Connector 34"/>
              <p:cNvCxnSpPr/>
              <p:nvPr/>
            </p:nvCxnSpPr>
            <p:spPr>
              <a:xfrm>
                <a:off x="4381500" y="5410200"/>
                <a:ext cx="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Rectangle 35"/>
              <p:cNvSpPr/>
              <p:nvPr/>
            </p:nvSpPr>
            <p:spPr>
              <a:xfrm>
                <a:off x="3619500" y="5867400"/>
                <a:ext cx="1524000" cy="609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t>Round </a:t>
                </a:r>
                <a:r>
                  <a:rPr lang="en-US" sz="1000" i="1" dirty="0" smtClean="0"/>
                  <a:t>Stamps</a:t>
                </a:r>
                <a:r>
                  <a:rPr lang="en-US" sz="1000" dirty="0" smtClean="0"/>
                  <a:t> to nearest whole number</a:t>
                </a:r>
                <a:endParaRPr lang="en-US" sz="1000" dirty="0"/>
              </a:p>
            </p:txBody>
          </p:sp>
        </p:grpSp>
        <p:sp>
          <p:nvSpPr>
            <p:cNvPr id="38" name="Parallelogram 37"/>
            <p:cNvSpPr/>
            <p:nvPr/>
          </p:nvSpPr>
          <p:spPr>
            <a:xfrm>
              <a:off x="3806152" y="5305505"/>
              <a:ext cx="1433945" cy="495886"/>
            </a:xfrm>
            <a:prstGeom prst="parallelogram">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Display </a:t>
              </a:r>
              <a:r>
                <a:rPr lang="en-US" i="1" dirty="0" smtClean="0"/>
                <a:t>Stamps</a:t>
              </a:r>
              <a:endParaRPr lang="en-US" i="1" dirty="0"/>
            </a:p>
          </p:txBody>
        </p:sp>
        <p:cxnSp>
          <p:nvCxnSpPr>
            <p:cNvPr id="39" name="Straight Arrow Connector 38"/>
            <p:cNvCxnSpPr/>
            <p:nvPr/>
          </p:nvCxnSpPr>
          <p:spPr>
            <a:xfrm>
              <a:off x="4495800" y="4974914"/>
              <a:ext cx="0" cy="3305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0" name="Rounded Rectangle 39"/>
            <p:cNvSpPr/>
            <p:nvPr/>
          </p:nvSpPr>
          <p:spPr>
            <a:xfrm>
              <a:off x="3806152" y="6117193"/>
              <a:ext cx="1433945" cy="38568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End</a:t>
              </a:r>
              <a:endParaRPr lang="en-US" dirty="0"/>
            </a:p>
          </p:txBody>
        </p:sp>
        <p:cxnSp>
          <p:nvCxnSpPr>
            <p:cNvPr id="41" name="Straight Arrow Connector 40"/>
            <p:cNvCxnSpPr>
              <a:stCxn id="38" idx="4"/>
              <a:endCxn id="40" idx="0"/>
            </p:cNvCxnSpPr>
            <p:nvPr/>
          </p:nvCxnSpPr>
          <p:spPr>
            <a:xfrm>
              <a:off x="4523125" y="5801391"/>
              <a:ext cx="0" cy="3158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853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Chart</a:t>
            </a:r>
            <a:endParaRPr lang="en-US" dirty="0"/>
          </a:p>
        </p:txBody>
      </p:sp>
      <p:sp>
        <p:nvSpPr>
          <p:cNvPr id="5" name="Rectangle 4"/>
          <p:cNvSpPr/>
          <p:nvPr/>
        </p:nvSpPr>
        <p:spPr>
          <a:xfrm>
            <a:off x="3965448" y="188595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Postage Stamp Program</a:t>
            </a:r>
            <a:endParaRPr lang="en-US" sz="1600" dirty="0"/>
          </a:p>
        </p:txBody>
      </p:sp>
      <p:cxnSp>
        <p:nvCxnSpPr>
          <p:cNvPr id="7" name="Straight Connector 6"/>
          <p:cNvCxnSpPr>
            <a:stCxn id="5" idx="2"/>
          </p:cNvCxnSpPr>
          <p:nvPr/>
        </p:nvCxnSpPr>
        <p:spPr>
          <a:xfrm>
            <a:off x="4613148" y="2334006"/>
            <a:ext cx="0" cy="35966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613148" y="2693670"/>
            <a:ext cx="0" cy="248412"/>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3965448" y="294208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Calculate </a:t>
            </a:r>
            <a:r>
              <a:rPr lang="en-US" sz="1600" i="1" dirty="0" smtClean="0"/>
              <a:t>Stamps</a:t>
            </a:r>
            <a:endParaRPr lang="en-US" sz="1600" i="1" dirty="0"/>
          </a:p>
        </p:txBody>
      </p:sp>
      <p:sp>
        <p:nvSpPr>
          <p:cNvPr id="34" name="Rectangle 33"/>
          <p:cNvSpPr/>
          <p:nvPr/>
        </p:nvSpPr>
        <p:spPr>
          <a:xfrm>
            <a:off x="7089648" y="294208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Display </a:t>
            </a:r>
            <a:r>
              <a:rPr lang="en-US" sz="1600" i="1" dirty="0" smtClean="0"/>
              <a:t>Stamps</a:t>
            </a:r>
            <a:endParaRPr lang="en-US" sz="1600" i="1" dirty="0"/>
          </a:p>
        </p:txBody>
      </p:sp>
      <p:sp>
        <p:nvSpPr>
          <p:cNvPr id="35" name="Rectangle 34"/>
          <p:cNvSpPr/>
          <p:nvPr/>
        </p:nvSpPr>
        <p:spPr>
          <a:xfrm>
            <a:off x="917448" y="2942082"/>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Input</a:t>
            </a:r>
            <a:endParaRPr lang="en-US" sz="1600" dirty="0"/>
          </a:p>
        </p:txBody>
      </p:sp>
      <p:sp>
        <p:nvSpPr>
          <p:cNvPr id="36" name="Rectangle 35"/>
          <p:cNvSpPr/>
          <p:nvPr/>
        </p:nvSpPr>
        <p:spPr>
          <a:xfrm>
            <a:off x="155448" y="398907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Read </a:t>
            </a:r>
            <a:r>
              <a:rPr lang="en-US" sz="1600" i="1" dirty="0" smtClean="0"/>
              <a:t>Sheets</a:t>
            </a:r>
            <a:endParaRPr lang="en-US" sz="1600" i="1" dirty="0"/>
          </a:p>
        </p:txBody>
      </p:sp>
      <p:sp>
        <p:nvSpPr>
          <p:cNvPr id="37" name="Rectangle 36"/>
          <p:cNvSpPr/>
          <p:nvPr/>
        </p:nvSpPr>
        <p:spPr>
          <a:xfrm>
            <a:off x="1679448" y="398907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Validate </a:t>
            </a:r>
            <a:r>
              <a:rPr lang="en-US" sz="1600" i="1" dirty="0" smtClean="0"/>
              <a:t>Sheets</a:t>
            </a:r>
            <a:endParaRPr lang="en-US" sz="1600" i="1" dirty="0"/>
          </a:p>
        </p:txBody>
      </p:sp>
      <p:sp>
        <p:nvSpPr>
          <p:cNvPr id="38" name="Rectangle 37"/>
          <p:cNvSpPr/>
          <p:nvPr/>
        </p:nvSpPr>
        <p:spPr>
          <a:xfrm>
            <a:off x="3203448" y="398907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Set </a:t>
            </a:r>
            <a:r>
              <a:rPr lang="en-US" sz="1600" i="1" dirty="0" smtClean="0"/>
              <a:t>Stamps</a:t>
            </a:r>
            <a:r>
              <a:rPr lang="en-US" sz="1600" dirty="0" smtClean="0"/>
              <a:t> = </a:t>
            </a:r>
            <a:r>
              <a:rPr lang="en-US" sz="1600" i="1" dirty="0" smtClean="0"/>
              <a:t>Sheets</a:t>
            </a:r>
            <a:r>
              <a:rPr lang="en-US" sz="1600" dirty="0" smtClean="0"/>
              <a:t>/5</a:t>
            </a:r>
            <a:endParaRPr lang="en-US" sz="1600" dirty="0"/>
          </a:p>
        </p:txBody>
      </p:sp>
      <p:sp>
        <p:nvSpPr>
          <p:cNvPr id="39" name="Rectangle 38"/>
          <p:cNvSpPr/>
          <p:nvPr/>
        </p:nvSpPr>
        <p:spPr>
          <a:xfrm>
            <a:off x="4727448" y="3989070"/>
            <a:ext cx="1295400" cy="448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t>Round </a:t>
            </a:r>
            <a:r>
              <a:rPr lang="en-US" sz="1100" i="1" dirty="0" smtClean="0"/>
              <a:t>Stamps</a:t>
            </a:r>
            <a:r>
              <a:rPr lang="en-US" sz="1100" dirty="0" smtClean="0"/>
              <a:t> to the next whole number</a:t>
            </a:r>
            <a:endParaRPr lang="en-US" sz="1100" dirty="0"/>
          </a:p>
        </p:txBody>
      </p:sp>
      <p:cxnSp>
        <p:nvCxnSpPr>
          <p:cNvPr id="53" name="Elbow Connector 52"/>
          <p:cNvCxnSpPr>
            <a:endCxn id="35" idx="0"/>
          </p:cNvCxnSpPr>
          <p:nvPr/>
        </p:nvCxnSpPr>
        <p:spPr>
          <a:xfrm rot="10800000" flipV="1">
            <a:off x="1565148" y="2693670"/>
            <a:ext cx="3048000" cy="248412"/>
          </a:xfrm>
          <a:prstGeom prst="bentConnector2">
            <a:avLst/>
          </a:prstGeom>
        </p:spPr>
        <p:style>
          <a:lnRef idx="1">
            <a:schemeClr val="dk1"/>
          </a:lnRef>
          <a:fillRef idx="0">
            <a:schemeClr val="dk1"/>
          </a:fillRef>
          <a:effectRef idx="0">
            <a:schemeClr val="dk1"/>
          </a:effectRef>
          <a:fontRef idx="minor">
            <a:schemeClr val="tx1"/>
          </a:fontRef>
        </p:style>
      </p:cxnSp>
      <p:cxnSp>
        <p:nvCxnSpPr>
          <p:cNvPr id="57" name="Elbow Connector 56"/>
          <p:cNvCxnSpPr/>
          <p:nvPr/>
        </p:nvCxnSpPr>
        <p:spPr>
          <a:xfrm>
            <a:off x="4613148" y="2693670"/>
            <a:ext cx="3124200" cy="248412"/>
          </a:xfrm>
          <a:prstGeom prst="bentConnector2">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a:stCxn id="27" idx="2"/>
          </p:cNvCxnSpPr>
          <p:nvPr/>
        </p:nvCxnSpPr>
        <p:spPr>
          <a:xfrm>
            <a:off x="4613148" y="3390138"/>
            <a:ext cx="0" cy="294132"/>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a:stCxn id="35" idx="2"/>
          </p:cNvCxnSpPr>
          <p:nvPr/>
        </p:nvCxnSpPr>
        <p:spPr>
          <a:xfrm>
            <a:off x="1565148" y="3390138"/>
            <a:ext cx="0" cy="294132"/>
          </a:xfrm>
          <a:prstGeom prst="line">
            <a:avLst/>
          </a:prstGeom>
        </p:spPr>
        <p:style>
          <a:lnRef idx="1">
            <a:schemeClr val="dk1"/>
          </a:lnRef>
          <a:fillRef idx="0">
            <a:schemeClr val="dk1"/>
          </a:fillRef>
          <a:effectRef idx="0">
            <a:schemeClr val="dk1"/>
          </a:effectRef>
          <a:fontRef idx="minor">
            <a:schemeClr val="tx1"/>
          </a:fontRef>
        </p:style>
      </p:cxnSp>
      <p:cxnSp>
        <p:nvCxnSpPr>
          <p:cNvPr id="67" name="Elbow Connector 66"/>
          <p:cNvCxnSpPr>
            <a:endCxn id="39" idx="0"/>
          </p:cNvCxnSpPr>
          <p:nvPr/>
        </p:nvCxnSpPr>
        <p:spPr>
          <a:xfrm>
            <a:off x="4613148" y="368427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71" name="Elbow Connector 70"/>
          <p:cNvCxnSpPr>
            <a:endCxn id="38" idx="0"/>
          </p:cNvCxnSpPr>
          <p:nvPr/>
        </p:nvCxnSpPr>
        <p:spPr>
          <a:xfrm rot="10800000" flipV="1">
            <a:off x="3851148" y="368427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73" name="Elbow Connector 72"/>
          <p:cNvCxnSpPr>
            <a:endCxn id="37" idx="0"/>
          </p:cNvCxnSpPr>
          <p:nvPr/>
        </p:nvCxnSpPr>
        <p:spPr>
          <a:xfrm>
            <a:off x="1565148" y="3684270"/>
            <a:ext cx="762000" cy="304800"/>
          </a:xfrm>
          <a:prstGeom prst="bentConnector2">
            <a:avLst/>
          </a:prstGeom>
        </p:spPr>
        <p:style>
          <a:lnRef idx="1">
            <a:schemeClr val="dk1"/>
          </a:lnRef>
          <a:fillRef idx="0">
            <a:schemeClr val="dk1"/>
          </a:fillRef>
          <a:effectRef idx="0">
            <a:schemeClr val="dk1"/>
          </a:effectRef>
          <a:fontRef idx="minor">
            <a:schemeClr val="tx1"/>
          </a:fontRef>
        </p:style>
      </p:cxnSp>
      <p:cxnSp>
        <p:nvCxnSpPr>
          <p:cNvPr id="75" name="Elbow Connector 74"/>
          <p:cNvCxnSpPr>
            <a:endCxn id="36" idx="0"/>
          </p:cNvCxnSpPr>
          <p:nvPr/>
        </p:nvCxnSpPr>
        <p:spPr>
          <a:xfrm rot="10800000" flipV="1">
            <a:off x="803148" y="3684270"/>
            <a:ext cx="762000" cy="304800"/>
          </a:xfrm>
          <a:prstGeom prst="bentConnector2">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82610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Development Cycle</a:t>
            </a:r>
          </a:p>
        </p:txBody>
      </p:sp>
      <p:sp>
        <p:nvSpPr>
          <p:cNvPr id="3" name="Content Placeholder 2"/>
          <p:cNvSpPr>
            <a:spLocks noGrp="1"/>
          </p:cNvSpPr>
          <p:nvPr>
            <p:ph sz="quarter" idx="1"/>
          </p:nvPr>
        </p:nvSpPr>
        <p:spPr/>
        <p:txBody>
          <a:bodyPr/>
          <a:lstStyle/>
          <a:p>
            <a:pPr marL="514350" indent="-514350">
              <a:buFont typeface="+mj-lt"/>
              <a:buAutoNum type="arabicPeriod" startAt="3"/>
            </a:pPr>
            <a:r>
              <a:rPr lang="en-US" dirty="0" smtClean="0"/>
              <a:t>Write the Code – Implement a solution</a:t>
            </a:r>
          </a:p>
          <a:p>
            <a:pPr marL="788670" lvl="1" indent="-514350"/>
            <a:r>
              <a:rPr lang="en-US" dirty="0" smtClean="0"/>
              <a:t>The instructions in a programming language collectively called </a:t>
            </a:r>
            <a:r>
              <a:rPr lang="en-US" u="sng" dirty="0" smtClean="0"/>
              <a:t>code</a:t>
            </a:r>
            <a:r>
              <a:rPr lang="en-US" dirty="0" smtClean="0"/>
              <a:t>.</a:t>
            </a:r>
          </a:p>
          <a:p>
            <a:pPr marL="788670" lvl="1" indent="-514350"/>
            <a:r>
              <a:rPr lang="en-US" dirty="0" smtClean="0"/>
              <a:t>Your code should be a translation of your algorithm developed into the programming language.</a:t>
            </a:r>
            <a:endParaRPr lang="en-US" dirty="0"/>
          </a:p>
          <a:p>
            <a:pPr marL="1062990" lvl="2" indent="-514350"/>
            <a:r>
              <a:rPr lang="en-US" dirty="0" smtClean="0"/>
              <a:t>In this class we use Java, but there are many other programming languages:  C, C++, C#, Ruby, Python, Visual Basic, etc.</a:t>
            </a:r>
          </a:p>
          <a:p>
            <a:pPr marL="788670" lvl="1" indent="-514350"/>
            <a:r>
              <a:rPr lang="en-US" dirty="0" smtClean="0"/>
              <a:t>This is the major focus of this course, but note that you need to be able to think algorithmically in order to do this.</a:t>
            </a:r>
          </a:p>
          <a:p>
            <a:pPr marL="1062990" lvl="2" indent="-514350"/>
            <a:r>
              <a:rPr lang="en-US" dirty="0" smtClean="0"/>
              <a:t>Meaning, you need to be able to logically solve the problem in order to write a program for it.</a:t>
            </a:r>
          </a:p>
          <a:p>
            <a:pPr marL="1062990" lvl="2" indent="-514350"/>
            <a:endParaRPr lang="en-US" dirty="0"/>
          </a:p>
          <a:p>
            <a:endParaRPr lang="en-US" dirty="0"/>
          </a:p>
        </p:txBody>
      </p:sp>
    </p:spTree>
    <p:extLst>
      <p:ext uri="{BB962C8B-B14F-4D97-AF65-F5344CB8AC3E}">
        <p14:creationId xmlns:p14="http://schemas.microsoft.com/office/powerpoint/2010/main" val="415862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Development Cycle</a:t>
            </a:r>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startAt="4"/>
            </a:pPr>
            <a:r>
              <a:rPr lang="en-US" dirty="0" smtClean="0"/>
              <a:t>Testing and Debugging – Locate and remove any errors in the program</a:t>
            </a:r>
          </a:p>
          <a:p>
            <a:pPr marL="788670" lvl="1" indent="-514350"/>
            <a:r>
              <a:rPr lang="en-US" u="sng" dirty="0" smtClean="0"/>
              <a:t>Testing</a:t>
            </a:r>
            <a:r>
              <a:rPr lang="en-US" dirty="0" smtClean="0"/>
              <a:t> is the process of finding errors in a program</a:t>
            </a:r>
          </a:p>
          <a:p>
            <a:pPr marL="788670" lvl="1" indent="-514350"/>
            <a:r>
              <a:rPr lang="en-US" u="sng" dirty="0" smtClean="0"/>
              <a:t>Debugging</a:t>
            </a:r>
            <a:r>
              <a:rPr lang="en-US" dirty="0" smtClean="0"/>
              <a:t> is the process of removing errors in a program.</a:t>
            </a:r>
          </a:p>
          <a:p>
            <a:pPr marL="1062990" lvl="2" indent="-514350"/>
            <a:r>
              <a:rPr lang="en-US" dirty="0" smtClean="0"/>
              <a:t>An error in a program is called a </a:t>
            </a:r>
            <a:r>
              <a:rPr lang="en-US" u="sng" dirty="0" smtClean="0"/>
              <a:t>bug</a:t>
            </a:r>
            <a:r>
              <a:rPr lang="en-US" dirty="0" smtClean="0"/>
              <a:t>.</a:t>
            </a:r>
          </a:p>
          <a:p>
            <a:pPr marL="788670" lvl="1" indent="-514350"/>
            <a:r>
              <a:rPr lang="en-US" dirty="0" smtClean="0"/>
              <a:t>We will talk more specifically about the kinds of errors that  can occur in a program once we start programming.</a:t>
            </a:r>
          </a:p>
          <a:p>
            <a:pPr marL="514350" indent="-514350">
              <a:buFont typeface="+mj-lt"/>
              <a:buAutoNum type="arabicPeriod" startAt="5"/>
            </a:pPr>
            <a:r>
              <a:rPr lang="en-US" dirty="0" smtClean="0"/>
              <a:t>Complete All Documentation – Organize the material that describes the program.</a:t>
            </a:r>
          </a:p>
          <a:p>
            <a:pPr marL="788670" lvl="1" indent="-514350"/>
            <a:r>
              <a:rPr lang="en-US" u="sng" dirty="0" smtClean="0"/>
              <a:t>Documentation</a:t>
            </a:r>
            <a:r>
              <a:rPr lang="en-US" dirty="0" smtClean="0"/>
              <a:t> is any material whose purpose is to allow another person or programmer to use or understand the program</a:t>
            </a:r>
          </a:p>
          <a:p>
            <a:pPr marL="788670" lvl="1" indent="-514350"/>
            <a:r>
              <a:rPr lang="en-US" dirty="0" smtClean="0"/>
              <a:t>Two kinds of documentation:</a:t>
            </a:r>
          </a:p>
          <a:p>
            <a:pPr marL="1062990" lvl="2" indent="-514350">
              <a:buFont typeface="+mj-lt"/>
              <a:buAutoNum type="arabicPeriod"/>
            </a:pPr>
            <a:r>
              <a:rPr lang="en-US" u="sng" dirty="0" smtClean="0"/>
              <a:t>External Documentation</a:t>
            </a:r>
            <a:r>
              <a:rPr lang="en-US" dirty="0" smtClean="0"/>
              <a:t> – Material outside of the code files that describe the program.</a:t>
            </a:r>
          </a:p>
          <a:p>
            <a:pPr marL="1062990" lvl="2" indent="-514350">
              <a:buFont typeface="+mj-lt"/>
              <a:buAutoNum type="arabicPeriod"/>
            </a:pPr>
            <a:r>
              <a:rPr lang="en-US" u="sng" dirty="0" smtClean="0"/>
              <a:t>Internal Documentation</a:t>
            </a:r>
            <a:r>
              <a:rPr lang="en-US" dirty="0" smtClean="0"/>
              <a:t> – Lines inside of a code file that do nothing except describe details of the program.  In Java, these are called </a:t>
            </a:r>
            <a:r>
              <a:rPr lang="en-US" u="sng" dirty="0" smtClean="0"/>
              <a:t>comments</a:t>
            </a:r>
            <a:r>
              <a:rPr lang="en-US" dirty="0" smtClean="0"/>
              <a:t>.</a:t>
            </a:r>
            <a:endParaRPr lang="en-US" dirty="0"/>
          </a:p>
          <a:p>
            <a:endParaRPr lang="en-US" dirty="0"/>
          </a:p>
        </p:txBody>
      </p:sp>
    </p:spTree>
    <p:extLst>
      <p:ext uri="{BB962C8B-B14F-4D97-AF65-F5344CB8AC3E}">
        <p14:creationId xmlns:p14="http://schemas.microsoft.com/office/powerpoint/2010/main" val="226233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 What?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Programs are used to operate the components of a computer, solve problems or satisfy a want/need.</a:t>
            </a:r>
          </a:p>
          <a:p>
            <a:pPr lvl="1"/>
            <a:r>
              <a:rPr lang="en-US" dirty="0" smtClean="0"/>
              <a:t>How long will it take me to get home if I drive </a:t>
            </a:r>
            <a:r>
              <a:rPr lang="en-US" i="1" dirty="0" smtClean="0"/>
              <a:t>x</a:t>
            </a:r>
            <a:r>
              <a:rPr lang="en-US" dirty="0" smtClean="0"/>
              <a:t> miles per hour?</a:t>
            </a:r>
          </a:p>
          <a:p>
            <a:pPr lvl="1"/>
            <a:r>
              <a:rPr lang="en-US" dirty="0" smtClean="0"/>
              <a:t>I want to be able to tell my friends what I am doing right now.</a:t>
            </a:r>
          </a:p>
          <a:p>
            <a:r>
              <a:rPr lang="en-US" dirty="0" smtClean="0"/>
              <a:t>Computer Programming is both an Art and a Science</a:t>
            </a:r>
          </a:p>
          <a:p>
            <a:pPr lvl="1"/>
            <a:r>
              <a:rPr lang="en-US" dirty="0" smtClean="0"/>
              <a:t>Every aspect of a program must be carefully designed</a:t>
            </a:r>
          </a:p>
          <a:p>
            <a:r>
              <a:rPr lang="en-US" dirty="0" smtClean="0"/>
              <a:t>As an art, programming takes creativity and problem solving.</a:t>
            </a:r>
          </a:p>
          <a:p>
            <a:pPr lvl="1"/>
            <a:r>
              <a:rPr lang="en-US" dirty="0" smtClean="0"/>
              <a:t>There is often no one correct way to solve a problem.</a:t>
            </a:r>
          </a:p>
          <a:p>
            <a:r>
              <a:rPr lang="en-US" dirty="0" smtClean="0"/>
              <a:t>As a science, there are formal and proven methods to go about creating a programming.</a:t>
            </a:r>
          </a:p>
          <a:p>
            <a:r>
              <a:rPr lang="en-US" dirty="0" smtClean="0"/>
              <a:t>In this course, you will learn both the art and science of programming.</a:t>
            </a:r>
          </a:p>
        </p:txBody>
      </p:sp>
    </p:spTree>
    <p:extLst>
      <p:ext uri="{BB962C8B-B14F-4D97-AF65-F5344CB8AC3E}">
        <p14:creationId xmlns:p14="http://schemas.microsoft.com/office/powerpoint/2010/main" val="264557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and Software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Programs can also </a:t>
            </a:r>
            <a:r>
              <a:rPr lang="en-US" dirty="0"/>
              <a:t>b</a:t>
            </a:r>
            <a:r>
              <a:rPr lang="en-US" dirty="0" smtClean="0"/>
              <a:t>e called </a:t>
            </a:r>
            <a:r>
              <a:rPr lang="en-US" u="sng" dirty="0" smtClean="0"/>
              <a:t>software</a:t>
            </a:r>
            <a:r>
              <a:rPr lang="en-US" dirty="0" smtClean="0"/>
              <a:t>.</a:t>
            </a:r>
          </a:p>
          <a:p>
            <a:pPr lvl="1"/>
            <a:r>
              <a:rPr lang="en-US" u="sng" dirty="0" smtClean="0"/>
              <a:t>Software</a:t>
            </a:r>
            <a:r>
              <a:rPr lang="en-US" dirty="0" smtClean="0"/>
              <a:t> refers to the computer programs that a computer uses to complete a task.</a:t>
            </a:r>
          </a:p>
          <a:p>
            <a:r>
              <a:rPr lang="en-US" u="sng" dirty="0" smtClean="0"/>
              <a:t>Hardware</a:t>
            </a:r>
            <a:r>
              <a:rPr lang="en-US" dirty="0" smtClean="0"/>
              <a:t> refers to the physical components that a computer is made of. </a:t>
            </a:r>
          </a:p>
          <a:p>
            <a:pPr lvl="1"/>
            <a:r>
              <a:rPr lang="en-US" dirty="0" smtClean="0"/>
              <a:t>A computer is not one device, but a system of devices working in tandem.</a:t>
            </a:r>
          </a:p>
          <a:p>
            <a:pPr lvl="1"/>
            <a:r>
              <a:rPr lang="en-US" dirty="0" smtClean="0"/>
              <a:t>Each device plays a part.</a:t>
            </a:r>
          </a:p>
          <a:p>
            <a:pPr lvl="1"/>
            <a:r>
              <a:rPr lang="en-US" dirty="0" smtClean="0"/>
              <a:t>Major components:</a:t>
            </a:r>
          </a:p>
          <a:p>
            <a:pPr lvl="2"/>
            <a:r>
              <a:rPr lang="en-US" dirty="0" smtClean="0"/>
              <a:t>Central Processing Unit</a:t>
            </a:r>
          </a:p>
          <a:p>
            <a:pPr lvl="2"/>
            <a:r>
              <a:rPr lang="en-US" dirty="0" smtClean="0"/>
              <a:t>Main Memory</a:t>
            </a:r>
          </a:p>
          <a:p>
            <a:pPr lvl="2"/>
            <a:r>
              <a:rPr lang="en-US" dirty="0" smtClean="0"/>
              <a:t>Secondary Storage Devices</a:t>
            </a:r>
          </a:p>
          <a:p>
            <a:pPr lvl="2"/>
            <a:r>
              <a:rPr lang="en-US" dirty="0" smtClean="0"/>
              <a:t>Input Devices</a:t>
            </a:r>
          </a:p>
          <a:p>
            <a:pPr lvl="2"/>
            <a:r>
              <a:rPr lang="en-US" dirty="0" smtClean="0"/>
              <a:t>Output Devices</a:t>
            </a:r>
          </a:p>
        </p:txBody>
      </p:sp>
    </p:spTree>
    <p:extLst>
      <p:ext uri="{BB962C8B-B14F-4D97-AF65-F5344CB8AC3E}">
        <p14:creationId xmlns:p14="http://schemas.microsoft.com/office/powerpoint/2010/main" val="337973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Processing Unit (CPU)</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CPU is the heart and brain of the computer.</a:t>
            </a:r>
          </a:p>
          <a:p>
            <a:r>
              <a:rPr lang="en-US" dirty="0" smtClean="0"/>
              <a:t>The CPU continuously does the following things:</a:t>
            </a:r>
          </a:p>
          <a:p>
            <a:pPr marL="777240" lvl="1" indent="-457200">
              <a:buFont typeface="+mj-lt"/>
              <a:buAutoNum type="arabicPeriod"/>
            </a:pPr>
            <a:r>
              <a:rPr lang="en-US" dirty="0"/>
              <a:t>Fetch an instruction</a:t>
            </a:r>
          </a:p>
          <a:p>
            <a:pPr marL="777240" lvl="1" indent="-457200">
              <a:buFont typeface="+mj-lt"/>
              <a:buAutoNum type="arabicPeriod"/>
            </a:pPr>
            <a:r>
              <a:rPr lang="en-US" dirty="0"/>
              <a:t>Follow the instruction</a:t>
            </a:r>
          </a:p>
          <a:p>
            <a:pPr marL="777240" lvl="1" indent="-457200">
              <a:buFont typeface="+mj-lt"/>
              <a:buAutoNum type="arabicPeriod"/>
            </a:pPr>
            <a:r>
              <a:rPr lang="en-US" dirty="0"/>
              <a:t>Produce some resulting </a:t>
            </a:r>
            <a:r>
              <a:rPr lang="en-US" dirty="0" smtClean="0"/>
              <a:t>data</a:t>
            </a:r>
          </a:p>
          <a:p>
            <a:r>
              <a:rPr lang="en-US" dirty="0" smtClean="0"/>
              <a:t>The CPU has two  parts:</a:t>
            </a:r>
          </a:p>
          <a:p>
            <a:pPr lvl="1"/>
            <a:r>
              <a:rPr lang="en-US" dirty="0" smtClean="0"/>
              <a:t>Control Unit</a:t>
            </a:r>
          </a:p>
          <a:p>
            <a:pPr lvl="2"/>
            <a:r>
              <a:rPr lang="en-US" dirty="0" smtClean="0"/>
              <a:t>Coordinates the computer’s operations</a:t>
            </a:r>
          </a:p>
          <a:p>
            <a:pPr lvl="2"/>
            <a:r>
              <a:rPr lang="en-US" dirty="0" smtClean="0"/>
              <a:t>Determines where to get the next instruction</a:t>
            </a:r>
          </a:p>
          <a:p>
            <a:pPr lvl="2"/>
            <a:r>
              <a:rPr lang="en-US" dirty="0" smtClean="0"/>
              <a:t>Regulates the other major components of the computer</a:t>
            </a:r>
          </a:p>
          <a:p>
            <a:pPr lvl="1"/>
            <a:r>
              <a:rPr lang="en-US" dirty="0" smtClean="0"/>
              <a:t>Arithmetic and Logic Unit (ALU)</a:t>
            </a:r>
          </a:p>
          <a:p>
            <a:pPr lvl="2"/>
            <a:r>
              <a:rPr lang="en-US" dirty="0" smtClean="0"/>
              <a:t>Designed to perform mathematical operations</a:t>
            </a:r>
          </a:p>
          <a:p>
            <a:pPr marL="45720" indent="0">
              <a:buNone/>
            </a:pPr>
            <a:endParaRPr lang="en-US" dirty="0"/>
          </a:p>
        </p:txBody>
      </p:sp>
    </p:spTree>
    <p:extLst>
      <p:ext uri="{BB962C8B-B14F-4D97-AF65-F5344CB8AC3E}">
        <p14:creationId xmlns:p14="http://schemas.microsoft.com/office/powerpoint/2010/main" val="301813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Memory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Main memory holds information that the CPU needs to access quickly.</a:t>
            </a:r>
          </a:p>
          <a:p>
            <a:pPr lvl="1"/>
            <a:r>
              <a:rPr lang="en-US" dirty="0" smtClean="0"/>
              <a:t>Namely, the instructions to be executed.</a:t>
            </a:r>
          </a:p>
          <a:p>
            <a:r>
              <a:rPr lang="en-US" dirty="0" smtClean="0"/>
              <a:t>When a program is running, some or all of its instructions are in main memory.</a:t>
            </a:r>
          </a:p>
          <a:p>
            <a:r>
              <a:rPr lang="en-US" dirty="0" smtClean="0"/>
              <a:t>Memory is divided into sections called </a:t>
            </a:r>
            <a:r>
              <a:rPr lang="en-US" u="sng" dirty="0" smtClean="0"/>
              <a:t>bytes</a:t>
            </a:r>
            <a:r>
              <a:rPr lang="en-US" dirty="0" smtClean="0"/>
              <a:t> that hold equal amount of data.</a:t>
            </a:r>
          </a:p>
          <a:p>
            <a:r>
              <a:rPr lang="en-US" dirty="0" smtClean="0"/>
              <a:t>Each section is made up of 8 bits.</a:t>
            </a:r>
          </a:p>
          <a:p>
            <a:pPr lvl="1"/>
            <a:r>
              <a:rPr lang="en-US" dirty="0" smtClean="0"/>
              <a:t>A </a:t>
            </a:r>
            <a:r>
              <a:rPr lang="en-US" u="sng" dirty="0" smtClean="0"/>
              <a:t>Bit</a:t>
            </a:r>
            <a:r>
              <a:rPr lang="en-US" dirty="0" smtClean="0"/>
              <a:t> is the most basic unit of information a computer can hold.  It is a switch that is either on (1) or off (0)</a:t>
            </a:r>
          </a:p>
          <a:p>
            <a:r>
              <a:rPr lang="en-US" dirty="0" smtClean="0"/>
              <a:t>Each byte is assigned and can be accessed by its </a:t>
            </a:r>
            <a:r>
              <a:rPr lang="en-US" u="sng" dirty="0" smtClean="0"/>
              <a:t>address</a:t>
            </a:r>
            <a:r>
              <a:rPr lang="en-US" dirty="0" smtClean="0"/>
              <a:t>. </a:t>
            </a:r>
          </a:p>
          <a:p>
            <a:pPr lvl="1"/>
            <a:r>
              <a:rPr lang="en-US" dirty="0" smtClean="0"/>
              <a:t>A </a:t>
            </a:r>
            <a:r>
              <a:rPr lang="en-US" u="sng" dirty="0" smtClean="0"/>
              <a:t>Memory Address</a:t>
            </a:r>
            <a:r>
              <a:rPr lang="en-US" dirty="0" smtClean="0"/>
              <a:t> is a unique identifying number associated with a byte in memory.</a:t>
            </a:r>
          </a:p>
          <a:p>
            <a:r>
              <a:rPr lang="en-US" dirty="0" smtClean="0"/>
              <a:t>Main memory typically is volatile.</a:t>
            </a:r>
          </a:p>
          <a:p>
            <a:pPr lvl="1"/>
            <a:r>
              <a:rPr lang="en-US" u="sng" dirty="0" smtClean="0"/>
              <a:t>Volatile Memory</a:t>
            </a:r>
            <a:r>
              <a:rPr lang="en-US" dirty="0" smtClean="0"/>
              <a:t> – is memory that when it loses power, the contents are erased.</a:t>
            </a:r>
            <a:endParaRPr lang="en-US" u="sng" dirty="0"/>
          </a:p>
        </p:txBody>
      </p:sp>
    </p:spTree>
    <p:extLst>
      <p:ext uri="{BB962C8B-B14F-4D97-AF65-F5344CB8AC3E}">
        <p14:creationId xmlns:p14="http://schemas.microsoft.com/office/powerpoint/2010/main" val="22681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Storage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u="sng" dirty="0" smtClean="0"/>
              <a:t>Secondary Storage</a:t>
            </a:r>
            <a:r>
              <a:rPr lang="en-US" dirty="0" smtClean="0"/>
              <a:t> is memory that can hold data for a long period of time.</a:t>
            </a:r>
          </a:p>
          <a:p>
            <a:r>
              <a:rPr lang="en-US" dirty="0" smtClean="0"/>
              <a:t>Programs are usually stored in secondary storage and loaded into main memory as needed.</a:t>
            </a:r>
          </a:p>
          <a:p>
            <a:pPr lvl="1"/>
            <a:r>
              <a:rPr lang="en-US" dirty="0" smtClean="0"/>
              <a:t>This forms a hierarchy typically called the </a:t>
            </a:r>
            <a:r>
              <a:rPr lang="en-US" u="sng" dirty="0" smtClean="0"/>
              <a:t>memory hierarchy</a:t>
            </a:r>
            <a:r>
              <a:rPr lang="en-US" dirty="0" smtClean="0"/>
              <a:t>.</a:t>
            </a:r>
          </a:p>
          <a:p>
            <a:r>
              <a:rPr lang="en-US" dirty="0" smtClean="0"/>
              <a:t>Common forms of secondary storage:</a:t>
            </a:r>
          </a:p>
          <a:p>
            <a:pPr lvl="1"/>
            <a:r>
              <a:rPr lang="en-US" dirty="0" smtClean="0"/>
              <a:t>Hard Drive</a:t>
            </a:r>
          </a:p>
          <a:p>
            <a:pPr lvl="2"/>
            <a:r>
              <a:rPr lang="en-US" dirty="0" smtClean="0"/>
              <a:t>Disk Drive</a:t>
            </a:r>
          </a:p>
          <a:p>
            <a:pPr lvl="2"/>
            <a:r>
              <a:rPr lang="en-US" dirty="0" smtClean="0"/>
              <a:t>Solid State Drive</a:t>
            </a:r>
          </a:p>
          <a:p>
            <a:pPr lvl="1"/>
            <a:r>
              <a:rPr lang="en-US" dirty="0" smtClean="0"/>
              <a:t>Removable Storage</a:t>
            </a:r>
          </a:p>
          <a:p>
            <a:pPr lvl="2"/>
            <a:r>
              <a:rPr lang="en-US" dirty="0" smtClean="0"/>
              <a:t>Floppy Disk</a:t>
            </a:r>
          </a:p>
          <a:p>
            <a:pPr lvl="2"/>
            <a:r>
              <a:rPr lang="en-US" dirty="0" smtClean="0"/>
              <a:t>CD-ROM</a:t>
            </a:r>
          </a:p>
          <a:p>
            <a:pPr lvl="2"/>
            <a:r>
              <a:rPr lang="en-US" dirty="0" smtClean="0"/>
              <a:t>USB Drives</a:t>
            </a:r>
          </a:p>
          <a:p>
            <a:r>
              <a:rPr lang="en-US" dirty="0" smtClean="0"/>
              <a:t>Other files can be stored in secondary storage:</a:t>
            </a:r>
          </a:p>
          <a:p>
            <a:pPr lvl="1"/>
            <a:r>
              <a:rPr lang="en-US" dirty="0" smtClean="0"/>
              <a:t>Documents</a:t>
            </a:r>
          </a:p>
          <a:p>
            <a:pPr lvl="1"/>
            <a:r>
              <a:rPr lang="en-US" dirty="0" smtClean="0"/>
              <a:t>Pictures</a:t>
            </a:r>
          </a:p>
          <a:p>
            <a:pPr lvl="1"/>
            <a:r>
              <a:rPr lang="en-US" dirty="0" smtClean="0"/>
              <a:t>Whatever else you save on your computer</a:t>
            </a:r>
          </a:p>
          <a:p>
            <a:pPr lvl="2"/>
            <a:endParaRPr lang="en-US" dirty="0" smtClean="0"/>
          </a:p>
          <a:p>
            <a:pPr lvl="1"/>
            <a:endParaRPr lang="en-US" dirty="0" smtClean="0"/>
          </a:p>
          <a:p>
            <a:endParaRPr lang="en-US" dirty="0"/>
          </a:p>
        </p:txBody>
      </p:sp>
    </p:spTree>
    <p:extLst>
      <p:ext uri="{BB962C8B-B14F-4D97-AF65-F5344CB8AC3E}">
        <p14:creationId xmlns:p14="http://schemas.microsoft.com/office/powerpoint/2010/main" val="352524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Devices</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Input</a:t>
            </a:r>
            <a:r>
              <a:rPr lang="en-US" dirty="0" smtClean="0"/>
              <a:t> is any data the computer collects from the outside world.</a:t>
            </a:r>
          </a:p>
          <a:p>
            <a:r>
              <a:rPr lang="en-US" dirty="0" smtClean="0"/>
              <a:t>An </a:t>
            </a:r>
            <a:r>
              <a:rPr lang="en-US" u="sng" dirty="0" smtClean="0"/>
              <a:t>Input Device</a:t>
            </a:r>
            <a:r>
              <a:rPr lang="en-US" dirty="0" smtClean="0"/>
              <a:t> is anything that collects data and sends it to the computer.</a:t>
            </a:r>
          </a:p>
          <a:p>
            <a:r>
              <a:rPr lang="en-US" dirty="0" smtClean="0"/>
              <a:t>Common Input Devices:</a:t>
            </a:r>
          </a:p>
          <a:p>
            <a:pPr lvl="1"/>
            <a:r>
              <a:rPr lang="en-US" dirty="0" smtClean="0"/>
              <a:t>Keyboard</a:t>
            </a:r>
          </a:p>
          <a:p>
            <a:pPr lvl="1"/>
            <a:r>
              <a:rPr lang="en-US" dirty="0" smtClean="0"/>
              <a:t>Mouse</a:t>
            </a:r>
          </a:p>
          <a:p>
            <a:pPr lvl="1"/>
            <a:r>
              <a:rPr lang="en-US" dirty="0" smtClean="0"/>
              <a:t>Scanner</a:t>
            </a:r>
          </a:p>
          <a:p>
            <a:pPr lvl="1"/>
            <a:r>
              <a:rPr lang="en-US" dirty="0" smtClean="0"/>
              <a:t>Digital Camera</a:t>
            </a:r>
          </a:p>
          <a:p>
            <a:pPr lvl="1"/>
            <a:r>
              <a:rPr lang="en-US" dirty="0" smtClean="0"/>
              <a:t>Disk Drive</a:t>
            </a:r>
          </a:p>
          <a:p>
            <a:pPr lvl="1"/>
            <a:r>
              <a:rPr lang="en-US" dirty="0" smtClean="0"/>
              <a:t>USB Drive</a:t>
            </a:r>
          </a:p>
        </p:txBody>
      </p:sp>
    </p:spTree>
    <p:extLst>
      <p:ext uri="{BB962C8B-B14F-4D97-AF65-F5344CB8AC3E}">
        <p14:creationId xmlns:p14="http://schemas.microsoft.com/office/powerpoint/2010/main" val="335001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Devices</a:t>
            </a:r>
            <a:endParaRPr lang="en-US" dirty="0"/>
          </a:p>
        </p:txBody>
      </p:sp>
      <p:sp>
        <p:nvSpPr>
          <p:cNvPr id="3" name="Content Placeholder 2"/>
          <p:cNvSpPr>
            <a:spLocks noGrp="1"/>
          </p:cNvSpPr>
          <p:nvPr>
            <p:ph sz="quarter" idx="1"/>
          </p:nvPr>
        </p:nvSpPr>
        <p:spPr/>
        <p:txBody>
          <a:bodyPr/>
          <a:lstStyle/>
          <a:p>
            <a:r>
              <a:rPr lang="en-US" u="sng" dirty="0" smtClean="0"/>
              <a:t>Output</a:t>
            </a:r>
            <a:r>
              <a:rPr lang="en-US" dirty="0" smtClean="0"/>
              <a:t> is any data the computer sends to the outside world.</a:t>
            </a:r>
          </a:p>
          <a:p>
            <a:r>
              <a:rPr lang="en-US" dirty="0" smtClean="0"/>
              <a:t>An </a:t>
            </a:r>
            <a:r>
              <a:rPr lang="en-US" u="sng" dirty="0" smtClean="0"/>
              <a:t>Output Device</a:t>
            </a:r>
            <a:r>
              <a:rPr lang="en-US" dirty="0" smtClean="0"/>
              <a:t> formats data and presents it to the outside world.</a:t>
            </a:r>
          </a:p>
          <a:p>
            <a:r>
              <a:rPr lang="en-US" dirty="0" smtClean="0"/>
              <a:t>Common Output Devices:</a:t>
            </a:r>
          </a:p>
          <a:p>
            <a:pPr lvl="1"/>
            <a:r>
              <a:rPr lang="en-US" dirty="0" smtClean="0"/>
              <a:t>Monitor</a:t>
            </a:r>
          </a:p>
          <a:p>
            <a:pPr lvl="1"/>
            <a:r>
              <a:rPr lang="en-US" dirty="0" smtClean="0"/>
              <a:t>Printer</a:t>
            </a:r>
          </a:p>
          <a:p>
            <a:pPr lvl="1"/>
            <a:r>
              <a:rPr lang="en-US" dirty="0" smtClean="0"/>
              <a:t>Disk Drive</a:t>
            </a:r>
          </a:p>
          <a:p>
            <a:pPr lvl="1"/>
            <a:r>
              <a:rPr lang="en-US" dirty="0" smtClean="0"/>
              <a:t>USB Drive</a:t>
            </a:r>
            <a:endParaRPr lang="en-US" dirty="0"/>
          </a:p>
        </p:txBody>
      </p:sp>
    </p:spTree>
    <p:extLst>
      <p:ext uri="{BB962C8B-B14F-4D97-AF65-F5344CB8AC3E}">
        <p14:creationId xmlns:p14="http://schemas.microsoft.com/office/powerpoint/2010/main" val="236943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192</TotalTime>
  <Words>1748</Words>
  <Application>Microsoft Office PowerPoint</Application>
  <PresentationFormat>On-screen Show (4:3)</PresentationFormat>
  <Paragraphs>207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Introduction to Computers and Programming</vt:lpstr>
      <vt:lpstr>Programming – Why?</vt:lpstr>
      <vt:lpstr>Programming – What?</vt:lpstr>
      <vt:lpstr>Hardware and Software</vt:lpstr>
      <vt:lpstr>Central Processing Unit (CPU)</vt:lpstr>
      <vt:lpstr>Main Memory</vt:lpstr>
      <vt:lpstr>Secondary Storage</vt:lpstr>
      <vt:lpstr>Input Devices</vt:lpstr>
      <vt:lpstr>Output Devices</vt:lpstr>
      <vt:lpstr>Software</vt:lpstr>
      <vt:lpstr>Program Development Cycle</vt:lpstr>
      <vt:lpstr>Develop an Algorithm</vt:lpstr>
      <vt:lpstr>Program Development Cycle – Design (Continued)</vt:lpstr>
      <vt:lpstr>Develop an Algorithm, 2nd Attempt</vt:lpstr>
      <vt:lpstr>Program Development Cycle – Design (Continued)</vt:lpstr>
      <vt:lpstr>Develop an Algorithm, 3rd Attempt</vt:lpstr>
      <vt:lpstr>Programming Tools</vt:lpstr>
      <vt:lpstr>Flow Charts</vt:lpstr>
      <vt:lpstr>Flow Charts</vt:lpstr>
      <vt:lpstr>Stamps Flowchart</vt:lpstr>
      <vt:lpstr>Hierarchy Chart</vt:lpstr>
      <vt:lpstr>Program Development Cycle</vt:lpstr>
      <vt:lpstr>Program Development Cycle</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23</cp:revision>
  <dcterms:created xsi:type="dcterms:W3CDTF">2011-05-03T14:28:19Z</dcterms:created>
  <dcterms:modified xsi:type="dcterms:W3CDTF">2011-05-09T22:03:25Z</dcterms:modified>
</cp:coreProperties>
</file>