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2"/>
  </p:notesMasterIdLst>
  <p:sldIdLst>
    <p:sldId id="256" r:id="rId2"/>
    <p:sldId id="257" r:id="rId3"/>
    <p:sldId id="273" r:id="rId4"/>
    <p:sldId id="275" r:id="rId5"/>
    <p:sldId id="274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67B6-E366-4D77-8570-0298620BD74C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5253-1043-4BC4-BCB7-9C4DABED0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A9696-D413-43A4-A996-D9FB4AE4D4B0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CS0007:  Introduction to Computer Programming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Classes</a:t>
            </a:r>
            <a:r>
              <a:rPr lang="en-US" dirty="0"/>
              <a:t>: </a:t>
            </a:r>
            <a:r>
              <a:rPr lang="en-US" dirty="0" smtClean="0"/>
              <a:t>Documentation, Method </a:t>
            </a:r>
            <a:r>
              <a:rPr lang="en-US" dirty="0" smtClean="0"/>
              <a:t>Overloading, Scope, Packages, and “Finding the Classes”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Object-Oriented Programming is different in many ways to the procedural programming we’ve done so far.</a:t>
            </a:r>
          </a:p>
          <a:p>
            <a:pPr lvl="1"/>
            <a:r>
              <a:rPr lang="en-US" dirty="0" smtClean="0"/>
              <a:t>One interesting difference is in design.</a:t>
            </a:r>
          </a:p>
          <a:p>
            <a:pPr lvl="2"/>
            <a:r>
              <a:rPr lang="en-US" dirty="0" smtClean="0"/>
              <a:t>Remember the focus of OOP is making objects and in Java that means making classes that define objects.</a:t>
            </a:r>
          </a:p>
          <a:p>
            <a:pPr lvl="3"/>
            <a:r>
              <a:rPr lang="en-US" dirty="0" smtClean="0"/>
              <a:t>This means that you should focus design on what classes should be made and what attributes and methods should be inside of the classes.</a:t>
            </a:r>
          </a:p>
          <a:p>
            <a:pPr lvl="1"/>
            <a:r>
              <a:rPr lang="en-US" dirty="0" smtClean="0"/>
              <a:t>Object-Oriented Design is focused around finding the classes that make up a problem.</a:t>
            </a:r>
          </a:p>
          <a:p>
            <a:pPr lvl="1"/>
            <a:r>
              <a:rPr lang="en-US" dirty="0" smtClean="0"/>
              <a:t>This is done by following these steps:</a:t>
            </a:r>
          </a:p>
          <a:p>
            <a:pPr lvl="2"/>
            <a:r>
              <a:rPr lang="en-US" dirty="0" smtClean="0"/>
              <a:t>Get a written description of the problem domain</a:t>
            </a:r>
          </a:p>
          <a:p>
            <a:pPr lvl="2"/>
            <a:r>
              <a:rPr lang="en-US" dirty="0" smtClean="0"/>
              <a:t>Identify all of the nouns (including pronouns and noun phrases) in the description. Each of these is a potential class.</a:t>
            </a:r>
          </a:p>
          <a:p>
            <a:pPr lvl="2"/>
            <a:r>
              <a:rPr lang="en-US" dirty="0" smtClean="0"/>
              <a:t>Refine the list to include only the classes that are relevant to the problem</a:t>
            </a:r>
          </a:p>
          <a:p>
            <a:pPr lvl="3"/>
            <a:r>
              <a:rPr lang="en-US" dirty="0" smtClean="0"/>
              <a:t>Identify duplicates (nouns that mean the same thing)</a:t>
            </a:r>
          </a:p>
          <a:p>
            <a:pPr lvl="3"/>
            <a:r>
              <a:rPr lang="en-US" dirty="0" smtClean="0"/>
              <a:t>Identify the nouns that do not concern us</a:t>
            </a:r>
          </a:p>
          <a:p>
            <a:pPr lvl="3"/>
            <a:r>
              <a:rPr lang="en-US" dirty="0" smtClean="0"/>
              <a:t>Identify the nouns that are objects, not classes.</a:t>
            </a:r>
          </a:p>
          <a:p>
            <a:pPr lvl="3"/>
            <a:r>
              <a:rPr lang="en-US" dirty="0" smtClean="0"/>
              <a:t>Identify nouns that can be stored as a simple variable and do not need a class.</a:t>
            </a:r>
          </a:p>
          <a:p>
            <a:pPr lvl="1"/>
            <a:r>
              <a:rPr lang="en-US" dirty="0" smtClean="0"/>
              <a:t>After you have found the classes, you can focus on the data that is to be held in each class (attributes), and how outside sources use this data (the methods).</a:t>
            </a:r>
          </a:p>
          <a:p>
            <a:pPr lvl="1"/>
            <a:r>
              <a:rPr lang="en-US" dirty="0" smtClean="0"/>
              <a:t>Also, think about how the objects need to interact.</a:t>
            </a:r>
          </a:p>
        </p:txBody>
      </p:sp>
    </p:spTree>
    <p:extLst>
      <p:ext uri="{BB962C8B-B14F-4D97-AF65-F5344CB8AC3E}">
        <p14:creationId xmlns:p14="http://schemas.microsoft.com/office/powerpoint/2010/main" val="321748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data kept in an object is known as?</a:t>
            </a:r>
          </a:p>
          <a:p>
            <a:pPr lvl="1"/>
            <a:r>
              <a:rPr lang="en-US" dirty="0" smtClean="0"/>
              <a:t>Attributes</a:t>
            </a:r>
          </a:p>
          <a:p>
            <a:r>
              <a:rPr lang="en-US" dirty="0" smtClean="0"/>
              <a:t>What are procedures kept in an object are known as?</a:t>
            </a:r>
          </a:p>
          <a:p>
            <a:pPr lvl="1"/>
            <a:r>
              <a:rPr lang="en-US" dirty="0" smtClean="0"/>
              <a:t>Methods</a:t>
            </a:r>
          </a:p>
          <a:p>
            <a:r>
              <a:rPr lang="en-US" dirty="0" smtClean="0"/>
              <a:t>What is the concept of combining of data and code into a single entity is called?</a:t>
            </a:r>
          </a:p>
          <a:p>
            <a:pPr lvl="1"/>
            <a:r>
              <a:rPr lang="en-US" dirty="0" smtClean="0"/>
              <a:t>Encapsulation</a:t>
            </a:r>
          </a:p>
          <a:p>
            <a:r>
              <a:rPr lang="en-US" dirty="0" smtClean="0"/>
              <a:t>What is the ability for an object to hide its data from outside entities is called?</a:t>
            </a:r>
          </a:p>
          <a:p>
            <a:pPr lvl="1"/>
            <a:r>
              <a:rPr lang="en-US" dirty="0" smtClean="0"/>
              <a:t>Data Hiding</a:t>
            </a:r>
          </a:p>
          <a:p>
            <a:r>
              <a:rPr lang="en-US" dirty="0" smtClean="0"/>
              <a:t>What specifies what attributes and methods an object can have?</a:t>
            </a:r>
          </a:p>
          <a:p>
            <a:pPr lvl="1"/>
            <a:r>
              <a:rPr lang="en-US" dirty="0" smtClean="0"/>
              <a:t>A Class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251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do access </a:t>
            </a:r>
            <a:r>
              <a:rPr lang="en-US" dirty="0" err="1" smtClean="0"/>
              <a:t>specifiers</a:t>
            </a:r>
            <a:r>
              <a:rPr lang="en-US" dirty="0" smtClean="0"/>
              <a:t> do?</a:t>
            </a:r>
          </a:p>
          <a:p>
            <a:pPr lvl="1"/>
            <a:r>
              <a:rPr lang="en-US" dirty="0" smtClean="0"/>
              <a:t>Determine where an entity can be used</a:t>
            </a:r>
          </a:p>
          <a:p>
            <a:r>
              <a:rPr lang="en-US" dirty="0" smtClean="0"/>
              <a:t>What are methods that change the data in the class are called?</a:t>
            </a:r>
          </a:p>
          <a:p>
            <a:pPr lvl="1"/>
            <a:r>
              <a:rPr lang="en-US" dirty="0" err="1" smtClean="0"/>
              <a:t>Mutator</a:t>
            </a:r>
            <a:r>
              <a:rPr lang="en-US" dirty="0" smtClean="0"/>
              <a:t> methods</a:t>
            </a:r>
          </a:p>
          <a:p>
            <a:r>
              <a:rPr lang="en-US" dirty="0" smtClean="0"/>
              <a:t>What are methods that access private attributes of a class are called?</a:t>
            </a:r>
          </a:p>
          <a:p>
            <a:pPr lvl="1"/>
            <a:r>
              <a:rPr lang="en-US" dirty="0" err="1" smtClean="0"/>
              <a:t>Accessor</a:t>
            </a:r>
            <a:r>
              <a:rPr lang="en-US" dirty="0" smtClean="0"/>
              <a:t> methods</a:t>
            </a:r>
          </a:p>
          <a:p>
            <a:r>
              <a:rPr lang="en-US" dirty="0" smtClean="0"/>
              <a:t>What are methods and attributes that are part of objects created from a class and not part of the class itself are called?</a:t>
            </a:r>
          </a:p>
          <a:p>
            <a:pPr lvl="1"/>
            <a:r>
              <a:rPr lang="en-US" dirty="0" smtClean="0"/>
              <a:t>Instance variables and instance methods.</a:t>
            </a:r>
          </a:p>
          <a:p>
            <a:r>
              <a:rPr lang="en-US" dirty="0" smtClean="0"/>
              <a:t>What is the method that is called when you create and object?</a:t>
            </a:r>
          </a:p>
          <a:p>
            <a:pPr lvl="1"/>
            <a:r>
              <a:rPr lang="en-US" dirty="0" smtClean="0"/>
              <a:t>The constructor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9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should document your .java files that contain your classes just like any other .java file you have written before</a:t>
            </a:r>
          </a:p>
          <a:p>
            <a:pPr lvl="1"/>
            <a:r>
              <a:rPr lang="en-US" dirty="0" smtClean="0"/>
              <a:t>This includes:</a:t>
            </a:r>
          </a:p>
          <a:p>
            <a:pPr lvl="2"/>
            <a:r>
              <a:rPr lang="en-US" dirty="0" smtClean="0"/>
              <a:t>A top block with the required information (Author, course, etc.)</a:t>
            </a:r>
          </a:p>
          <a:p>
            <a:pPr lvl="2"/>
            <a:r>
              <a:rPr lang="en-US" dirty="0" smtClean="0"/>
              <a:t>In-line comments describing what the code does</a:t>
            </a:r>
          </a:p>
          <a:p>
            <a:pPr lvl="2"/>
            <a:r>
              <a:rPr lang="en-US" dirty="0" smtClean="0"/>
              <a:t>Comments indicating what the attributes are</a:t>
            </a:r>
          </a:p>
          <a:p>
            <a:pPr lvl="2"/>
            <a:r>
              <a:rPr lang="en-US" dirty="0" smtClean="0"/>
              <a:t>Block comments above methods</a:t>
            </a:r>
          </a:p>
          <a:p>
            <a:pPr lvl="1"/>
            <a:r>
              <a:rPr lang="en-US" dirty="0" smtClean="0"/>
              <a:t>The only exception is that you probably don’t need to have a block comment above the setters and getters.</a:t>
            </a:r>
          </a:p>
          <a:p>
            <a:r>
              <a:rPr lang="en-US" dirty="0" smtClean="0"/>
              <a:t>Or you can create a </a:t>
            </a:r>
            <a:r>
              <a:rPr lang="en-US" dirty="0" err="1" smtClean="0"/>
              <a:t>javadoc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CarDoc.java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00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Sometimes you want to have a multiple methods with the same name be able to do different operations on different parameters.</a:t>
            </a:r>
          </a:p>
          <a:p>
            <a:pPr lvl="1"/>
            <a:r>
              <a:rPr lang="en-US" dirty="0" smtClean="0"/>
              <a:t>Java allows this through a process called </a:t>
            </a:r>
            <a:r>
              <a:rPr lang="en-US" u="sng" dirty="0" smtClean="0"/>
              <a:t>overloading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Overloading is having multiple methods in the same class with the same name, but accept different types of parameters.</a:t>
            </a:r>
          </a:p>
          <a:p>
            <a:pPr lvl="1"/>
            <a:r>
              <a:rPr lang="en-US" dirty="0" smtClean="0"/>
              <a:t>For instance:</a:t>
            </a:r>
          </a:p>
          <a:p>
            <a:pPr marL="0" indent="0">
              <a:buNone/>
            </a:pPr>
            <a:r>
              <a:rPr lang="fr-FR" sz="19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fr-FR" sz="19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fr-FR" sz="1900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fr-FR" sz="19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fr-FR" sz="1900" dirty="0" err="1">
                <a:solidFill>
                  <a:srgbClr val="000000"/>
                </a:solidFill>
                <a:latin typeface="Courier New"/>
              </a:rPr>
              <a:t>add</a:t>
            </a:r>
            <a:r>
              <a:rPr lang="fr-FR" sz="19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fr-FR" sz="1900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fr-FR" sz="1900" dirty="0">
                <a:solidFill>
                  <a:srgbClr val="000000"/>
                </a:solidFill>
                <a:latin typeface="Courier New"/>
              </a:rPr>
              <a:t> num1,</a:t>
            </a:r>
            <a:r>
              <a:rPr lang="fr-FR" sz="19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fr-FR" sz="1900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fr-FR" sz="1900" dirty="0">
                <a:solidFill>
                  <a:srgbClr val="000000"/>
                </a:solidFill>
                <a:latin typeface="Courier New"/>
              </a:rPr>
              <a:t> num2) {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/>
              </a:rPr>
              <a:t>		return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Courier New"/>
              </a:rPr>
              <a:t>num1 + num2;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	}</a:t>
            </a:r>
            <a:endParaRPr lang="en-US" sz="19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en-US" sz="1900" dirty="0">
              <a:latin typeface="Courier New"/>
            </a:endParaRPr>
          </a:p>
          <a:p>
            <a:pPr marL="0" indent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Courier New"/>
              </a:rPr>
              <a:t>String</a:t>
            </a:r>
            <a:r>
              <a:rPr lang="en-US" sz="19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Courier New"/>
              </a:rPr>
              <a:t>add(String str1, String str2) {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/>
              </a:rPr>
              <a:t>		return</a:t>
            </a:r>
            <a:r>
              <a:rPr lang="en-US" sz="19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Courier New"/>
              </a:rPr>
              <a:t>str1 + str2;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	}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Even though both of these methods are named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>
                <a:solidFill>
                  <a:srgbClr val="000000"/>
                </a:solidFill>
              </a:rPr>
              <a:t>, they perform different operations on different parameters.</a:t>
            </a:r>
          </a:p>
        </p:txBody>
      </p:sp>
    </p:spTree>
    <p:extLst>
      <p:ext uri="{BB962C8B-B14F-4D97-AF65-F5344CB8AC3E}">
        <p14:creationId xmlns:p14="http://schemas.microsoft.com/office/powerpoint/2010/main" val="17131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When </a:t>
            </a:r>
            <a:r>
              <a:rPr lang="en-US" dirty="0">
                <a:solidFill>
                  <a:srgbClr val="000000"/>
                </a:solidFill>
              </a:rPr>
              <a:t>we call a method, the compiler must determine which of the methods to use through a process called </a:t>
            </a:r>
            <a:r>
              <a:rPr lang="en-US" u="sng" dirty="0">
                <a:solidFill>
                  <a:srgbClr val="000000"/>
                </a:solidFill>
              </a:rPr>
              <a:t>binding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Java binds methods by matching </a:t>
            </a:r>
            <a:r>
              <a:rPr lang="en-US" dirty="0" smtClean="0">
                <a:solidFill>
                  <a:srgbClr val="000000"/>
                </a:solidFill>
              </a:rPr>
              <a:t>a method’s </a:t>
            </a:r>
            <a:r>
              <a:rPr lang="en-US" u="sng" dirty="0" smtClean="0">
                <a:solidFill>
                  <a:srgbClr val="000000"/>
                </a:solidFill>
              </a:rPr>
              <a:t>signature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to how </a:t>
            </a:r>
            <a:r>
              <a:rPr lang="en-US" dirty="0" smtClean="0">
                <a:solidFill>
                  <a:srgbClr val="000000"/>
                </a:solidFill>
              </a:rPr>
              <a:t>it is called.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A method’s signature consists of its name and the data types of its parameters.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The signatures of the two previous methods are: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add(double, double)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add(String, String)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So the java compiler can tell which method to used based on how it was called.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Note, that you cannot have methods with the same name and same data types for parameters EVEN IF THEY HAVE A DIFFERENT return type.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9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of the more useful uses of method overloading is to overload constructors.</a:t>
            </a:r>
          </a:p>
          <a:p>
            <a:pPr lvl="1"/>
            <a:r>
              <a:rPr lang="en-US" dirty="0" smtClean="0"/>
              <a:t>For example, you want to give programmers the option to create a rectangle without worrying about the length and width or the option to set the length and width when they create the object.</a:t>
            </a:r>
          </a:p>
          <a:p>
            <a:pPr lvl="1"/>
            <a:r>
              <a:rPr lang="en-US" dirty="0" smtClean="0"/>
              <a:t>You can create two constructors, one with no parameters and one with two that initialize the attributes.</a:t>
            </a:r>
          </a:p>
          <a:p>
            <a:pPr lvl="2"/>
            <a:r>
              <a:rPr lang="en-US" dirty="0" smtClean="0"/>
              <a:t>Example: MultipleConstructorsRectangle.java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3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in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members of a class are in scope for the entirety of the class definition including all of its methods.</a:t>
            </a:r>
          </a:p>
          <a:p>
            <a:pPr lvl="1"/>
            <a:r>
              <a:rPr lang="en-US" dirty="0" smtClean="0"/>
              <a:t>Knowing this, what would happen here?</a:t>
            </a:r>
          </a:p>
          <a:p>
            <a:pPr marL="594360" lvl="2" indent="0">
              <a:buNone/>
            </a:pP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private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double</a:t>
            </a:r>
            <a:r>
              <a:rPr lang="en-US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dirty="0" smtClean="0">
                <a:solidFill>
                  <a:srgbClr val="0000C0"/>
                </a:solidFill>
                <a:highlight>
                  <a:srgbClr val="E8F2FE"/>
                </a:highlight>
                <a:latin typeface="Courier New"/>
              </a:rPr>
              <a:t>length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;</a:t>
            </a:r>
          </a:p>
          <a:p>
            <a:pPr marL="594360" lvl="2" indent="0">
              <a:buNone/>
            </a:pPr>
            <a:endParaRPr lang="en-US" b="1" dirty="0" smtClean="0">
              <a:solidFill>
                <a:srgbClr val="000000"/>
              </a:solidFill>
              <a:highlight>
                <a:srgbClr val="E8F2FE"/>
              </a:highlight>
              <a:latin typeface="Courier New"/>
            </a:endParaRPr>
          </a:p>
          <a:p>
            <a:pPr marL="594360" lvl="2" indent="0">
              <a:buNone/>
            </a:pP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setLength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inLength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marL="868680" lvl="3" indent="0">
              <a:buNone/>
            </a:pP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length;</a:t>
            </a:r>
          </a:p>
          <a:p>
            <a:pPr marL="868680" lvl="3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length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Math.</a:t>
            </a:r>
            <a:r>
              <a:rPr lang="en-US" i="1" dirty="0" err="1">
                <a:solidFill>
                  <a:srgbClr val="000000"/>
                </a:solidFill>
                <a:latin typeface="Courier New"/>
              </a:rPr>
              <a:t>abs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i="1" dirty="0" err="1">
                <a:solidFill>
                  <a:srgbClr val="000000"/>
                </a:solidFill>
                <a:latin typeface="Courier New"/>
              </a:rPr>
              <a:t>inLength</a:t>
            </a:r>
            <a:r>
              <a:rPr lang="en-US" i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594360" lvl="2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 lvl="1"/>
            <a:r>
              <a:rPr lang="en-US" dirty="0" smtClean="0"/>
              <a:t>Since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length</a:t>
            </a:r>
            <a:r>
              <a:rPr lang="en-US" dirty="0" smtClean="0"/>
              <a:t> is declared in the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setLength</a:t>
            </a:r>
            <a:r>
              <a:rPr lang="en-US" dirty="0" smtClean="0"/>
              <a:t> method, it is used for the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length =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Math.</a:t>
            </a:r>
            <a:r>
              <a:rPr lang="en-US" i="1" dirty="0" err="1">
                <a:solidFill>
                  <a:srgbClr val="000000"/>
                </a:solidFill>
                <a:latin typeface="Courier New"/>
              </a:rPr>
              <a:t>abs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i="1" dirty="0" err="1">
                <a:solidFill>
                  <a:srgbClr val="000000"/>
                </a:solidFill>
                <a:latin typeface="Courier New"/>
              </a:rPr>
              <a:t>inLength</a:t>
            </a:r>
            <a:r>
              <a:rPr lang="en-US" i="1" dirty="0" smtClean="0">
                <a:solidFill>
                  <a:srgbClr val="000000"/>
                </a:solidFill>
                <a:latin typeface="Courier New"/>
              </a:rPr>
              <a:t>);</a:t>
            </a:r>
            <a:r>
              <a:rPr lang="en-US" dirty="0" smtClean="0"/>
              <a:t> line.  Even though both the local variable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length</a:t>
            </a:r>
            <a:r>
              <a:rPr lang="en-US" dirty="0" smtClean="0"/>
              <a:t> and the attribute </a:t>
            </a:r>
            <a:r>
              <a:rPr lang="en-US" dirty="0">
                <a:solidFill>
                  <a:srgbClr val="0000C0"/>
                </a:solidFill>
                <a:highlight>
                  <a:srgbClr val="E8F2FE"/>
                </a:highlight>
                <a:latin typeface="Courier New"/>
              </a:rPr>
              <a:t>length</a:t>
            </a:r>
            <a:r>
              <a:rPr lang="en-US" dirty="0" smtClean="0"/>
              <a:t> are in scope, the local variable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length</a:t>
            </a:r>
            <a:r>
              <a:rPr lang="en-US" dirty="0" smtClean="0"/>
              <a:t> is what is used.</a:t>
            </a:r>
          </a:p>
          <a:p>
            <a:pPr lvl="2"/>
            <a:r>
              <a:rPr lang="en-US" dirty="0" smtClean="0"/>
              <a:t>The identifier with the lowest (most recently opened) scope is always used unless specifically told otherwise.</a:t>
            </a:r>
          </a:p>
          <a:p>
            <a:pPr lvl="2"/>
            <a:r>
              <a:rPr lang="en-US" dirty="0" smtClean="0"/>
              <a:t>Hiding an attribute with a local variable is known as </a:t>
            </a:r>
            <a:r>
              <a:rPr lang="en-US" u="sng" dirty="0" smtClean="0"/>
              <a:t>shadowing</a:t>
            </a:r>
            <a:r>
              <a:rPr lang="en-US" dirty="0" smtClean="0"/>
              <a:t>.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162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of the Java API classes are organized into </a:t>
            </a:r>
            <a:r>
              <a:rPr lang="en-US" u="sng" dirty="0" smtClean="0"/>
              <a:t>packages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package</a:t>
            </a:r>
            <a:r>
              <a:rPr lang="en-US" dirty="0" smtClean="0"/>
              <a:t> is a group of related classes.</a:t>
            </a:r>
          </a:p>
          <a:p>
            <a:r>
              <a:rPr lang="en-US" dirty="0" smtClean="0"/>
              <a:t>Most Java API packages are available for use without importing them, although we have seen some that need to be explicitly imported:</a:t>
            </a:r>
            <a:endParaRPr lang="en-US" dirty="0"/>
          </a:p>
          <a:p>
            <a:pPr marL="0" indent="0">
              <a:buNone/>
            </a:pPr>
            <a:r>
              <a:rPr lang="en-US" sz="28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import</a:t>
            </a:r>
            <a:r>
              <a:rPr lang="en-US" sz="28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java.util.Scanner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;</a:t>
            </a:r>
          </a:p>
          <a:p>
            <a:pPr lvl="1"/>
            <a:r>
              <a:rPr lang="en-US" dirty="0" smtClean="0"/>
              <a:t>This statement tells the compiler to look in the </a:t>
            </a:r>
            <a:r>
              <a:rPr lang="en-US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java.util</a:t>
            </a:r>
            <a:r>
              <a:rPr lang="en-US" dirty="0" smtClean="0"/>
              <a:t> package for the </a:t>
            </a:r>
            <a:r>
              <a:rPr lang="en-US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Scanner</a:t>
            </a:r>
            <a:r>
              <a:rPr lang="en-US" dirty="0" smtClean="0"/>
              <a:t> class.</a:t>
            </a:r>
          </a:p>
          <a:p>
            <a:pPr lvl="2"/>
            <a:r>
              <a:rPr lang="en-US" dirty="0" smtClean="0"/>
              <a:t>More specifically this tells the compiler to look in a directory called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util</a:t>
            </a:r>
            <a:r>
              <a:rPr lang="en-US" dirty="0" smtClean="0"/>
              <a:t> that is in a directory called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dirty="0" smtClean="0"/>
              <a:t> for a class definition called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Scanner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java.util</a:t>
            </a:r>
            <a:r>
              <a:rPr lang="en-US" dirty="0" smtClean="0"/>
              <a:t> has many other classes to use.</a:t>
            </a:r>
          </a:p>
          <a:p>
            <a:pPr lvl="1"/>
            <a:r>
              <a:rPr lang="en-US" dirty="0" smtClean="0"/>
              <a:t>The above import statement explicitly imports one class, however, if you wanted to import all of the classes in the </a:t>
            </a:r>
            <a:r>
              <a:rPr lang="en-US" dirty="0" err="1" smtClean="0"/>
              <a:t>java.util</a:t>
            </a:r>
            <a:r>
              <a:rPr lang="en-US" dirty="0" smtClean="0"/>
              <a:t> package, you can use a </a:t>
            </a:r>
            <a:r>
              <a:rPr lang="en-US" u="sng" dirty="0" smtClean="0"/>
              <a:t>wildcard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sz="28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import</a:t>
            </a:r>
            <a:r>
              <a:rPr lang="en-US" sz="28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8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java.util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.*;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</a:rPr>
              <a:t>The * tells the compiler to import all of the classes in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java.util</a:t>
            </a:r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E8F2FE"/>
                </a:highlight>
              </a:rPr>
              <a:t>There are many other packages in the Java API and you can create your own for others to import (we may get to this).</a:t>
            </a:r>
          </a:p>
          <a:p>
            <a:pPr lvl="1"/>
            <a:endParaRPr lang="en-US" dirty="0">
              <a:solidFill>
                <a:srgbClr val="000000"/>
              </a:solidFill>
              <a:highlight>
                <a:srgbClr val="E8F2FE"/>
              </a:highlight>
              <a:latin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1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4131</TotalTime>
  <Words>1044</Words>
  <Application>Microsoft Office PowerPoint</Application>
  <PresentationFormat>On-screen Show (4:3)</PresentationFormat>
  <Paragraphs>105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Classes: Documentation, Method Overloading, Scope, Packages, and “Finding the Classes”</vt:lpstr>
      <vt:lpstr>Review</vt:lpstr>
      <vt:lpstr>Review </vt:lpstr>
      <vt:lpstr>Documentation</vt:lpstr>
      <vt:lpstr>Method Overloading</vt:lpstr>
      <vt:lpstr>Method Overloading</vt:lpstr>
      <vt:lpstr>Constructor Overloading</vt:lpstr>
      <vt:lpstr>Scope in Classes</vt:lpstr>
      <vt:lpstr>Packages</vt:lpstr>
      <vt:lpstr>Finding the Classes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T. Heim</dc:creator>
  <cp:lastModifiedBy>Eric T. Heim</cp:lastModifiedBy>
  <cp:revision>414</cp:revision>
  <dcterms:created xsi:type="dcterms:W3CDTF">2011-05-03T14:28:19Z</dcterms:created>
  <dcterms:modified xsi:type="dcterms:W3CDTF">2011-07-12T15:33:58Z</dcterms:modified>
</cp:coreProperties>
</file>