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67B6-E366-4D77-8570-0298620BD74C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F5253-1043-4BC4-BCB7-9C4DABED03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83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F5253-1043-4BC4-BCB7-9C4DABED03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EA9696-D413-43A4-A996-D9FB4AE4D4B0}" type="datetimeFigureOut">
              <a:rPr lang="en-US" smtClean="0"/>
              <a:pPr/>
              <a:t>7/7/2011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D691B66-D372-4CE8-B827-D0A20995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33400"/>
          </a:xfrm>
        </p:spPr>
        <p:txBody>
          <a:bodyPr>
            <a:normAutofit/>
          </a:bodyPr>
          <a:lstStyle/>
          <a:p>
            <a:r>
              <a:rPr lang="en-US" dirty="0" smtClean="0"/>
              <a:t>CS0007:  Introduction to Computer Programming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Classes and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8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class header has three parts to it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Rectangle</a:t>
            </a:r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pPr lvl="1"/>
            <a:r>
              <a:rPr lang="en-US" dirty="0" smtClean="0"/>
              <a:t>An </a:t>
            </a:r>
            <a:r>
              <a:rPr lang="en-US" u="sng" dirty="0" smtClean="0"/>
              <a:t>access </a:t>
            </a:r>
            <a:r>
              <a:rPr lang="en-US" u="sng" dirty="0" err="1" smtClean="0"/>
              <a:t>specifier</a:t>
            </a:r>
            <a:r>
              <a:rPr lang="en-US" dirty="0" smtClean="0"/>
              <a:t> (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dirty="0" smtClean="0"/>
              <a:t> in this case)</a:t>
            </a:r>
          </a:p>
          <a:p>
            <a:pPr lvl="2"/>
            <a:r>
              <a:rPr lang="en-US" dirty="0"/>
              <a:t>An </a:t>
            </a:r>
            <a:r>
              <a:rPr lang="en-US" u="sng" dirty="0"/>
              <a:t>access </a:t>
            </a:r>
            <a:r>
              <a:rPr lang="en-US" u="sng" dirty="0" err="1" smtClean="0"/>
              <a:t>specifier</a:t>
            </a:r>
            <a:r>
              <a:rPr lang="en-US" dirty="0"/>
              <a:t> </a:t>
            </a:r>
            <a:r>
              <a:rPr lang="en-US" dirty="0" smtClean="0"/>
              <a:t>defines where an entity can be used.</a:t>
            </a:r>
          </a:p>
          <a:p>
            <a:pPr lvl="3"/>
            <a:r>
              <a:rPr lang="en-US" dirty="0"/>
              <a:t>We will be only using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dirty="0" smtClean="0"/>
              <a:t> classes in this course (probably…).</a:t>
            </a:r>
          </a:p>
          <a:p>
            <a:pPr lvl="2"/>
            <a:r>
              <a:rPr lang="en-US" dirty="0" smtClean="0"/>
              <a:t>The keyword </a:t>
            </a:r>
            <a:r>
              <a:rPr lang="en-US" b="1" dirty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dirty="0" smtClean="0"/>
              <a:t> (says that the following definition is a class)</a:t>
            </a:r>
          </a:p>
          <a:p>
            <a:pPr lvl="2"/>
            <a:r>
              <a:rPr lang="en-US" dirty="0" smtClean="0"/>
              <a:t>The name of the class (follows normal identifier naming rules, usually starts with a capital letter)</a:t>
            </a:r>
          </a:p>
          <a:p>
            <a:r>
              <a:rPr lang="en-US" dirty="0" smtClean="0"/>
              <a:t>Attributes and methods inside of a class are often called </a:t>
            </a:r>
            <a:r>
              <a:rPr lang="en-US" u="sng" dirty="0" smtClean="0"/>
              <a:t>members</a:t>
            </a:r>
            <a:r>
              <a:rPr lang="en-US" dirty="0" smtClean="0"/>
              <a:t> of the class.</a:t>
            </a:r>
          </a:p>
          <a:p>
            <a:r>
              <a:rPr lang="en-US" dirty="0" smtClean="0"/>
              <a:t>Access </a:t>
            </a:r>
            <a:r>
              <a:rPr lang="en-US" dirty="0" err="1" smtClean="0"/>
              <a:t>specifiers</a:t>
            </a:r>
            <a:r>
              <a:rPr lang="en-US" dirty="0" smtClean="0"/>
              <a:t> on class members:</a:t>
            </a:r>
          </a:p>
          <a:p>
            <a:pPr lvl="1"/>
            <a:r>
              <a:rPr lang="en-US" b="1" dirty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dirty="0" smtClean="0"/>
              <a:t> – Can be accessed by code inside or outside of the class</a:t>
            </a:r>
          </a:p>
          <a:p>
            <a:pPr lvl="1"/>
            <a:r>
              <a:rPr lang="en-US" b="1" dirty="0" smtClean="0">
                <a:solidFill>
                  <a:srgbClr val="7F0055"/>
                </a:solidFill>
                <a:latin typeface="Courier New"/>
              </a:rPr>
              <a:t>private</a:t>
            </a:r>
            <a:r>
              <a:rPr lang="en-US" dirty="0" smtClean="0"/>
              <a:t> – Can only be accessed by methods in the class in which it is defined.</a:t>
            </a:r>
          </a:p>
          <a:p>
            <a:endParaRPr lang="en-US" dirty="0" smtClean="0"/>
          </a:p>
          <a:p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Attributes are defined at the top of the class definition, outside of any method.</a:t>
            </a:r>
          </a:p>
          <a:p>
            <a:pPr lvl="1"/>
            <a:r>
              <a:rPr lang="en-US" dirty="0" smtClean="0"/>
              <a:t>They should have an access </a:t>
            </a:r>
            <a:r>
              <a:rPr lang="en-US" dirty="0" err="1" smtClean="0"/>
              <a:t>specifier</a:t>
            </a:r>
            <a:r>
              <a:rPr lang="en-US" dirty="0" smtClean="0"/>
              <a:t> before the data type.</a:t>
            </a:r>
          </a:p>
          <a:p>
            <a:pPr lvl="2"/>
            <a:r>
              <a:rPr lang="en-US" dirty="0" smtClean="0"/>
              <a:t>If not the default is </a:t>
            </a:r>
            <a:r>
              <a:rPr lang="en-US" b="1" dirty="0" smtClean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protected</a:t>
            </a:r>
          </a:p>
          <a:p>
            <a:pPr lvl="3"/>
            <a:r>
              <a:rPr lang="en-US" dirty="0" smtClean="0"/>
              <a:t>We may talk about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protected</a:t>
            </a:r>
            <a:r>
              <a:rPr lang="en-US" dirty="0" smtClean="0"/>
              <a:t> later</a:t>
            </a:r>
          </a:p>
          <a:p>
            <a:r>
              <a:rPr lang="en-US" dirty="0" smtClean="0"/>
              <a:t>Method members are defined like any other method we’ve defined before except:</a:t>
            </a:r>
          </a:p>
          <a:p>
            <a:pPr lvl="1"/>
            <a:r>
              <a:rPr lang="en-US" dirty="0" smtClean="0"/>
              <a:t>The access </a:t>
            </a:r>
            <a:r>
              <a:rPr lang="en-US" dirty="0" err="1" smtClean="0"/>
              <a:t>specifier</a:t>
            </a:r>
            <a:r>
              <a:rPr lang="en-US" dirty="0" smtClean="0"/>
              <a:t> should be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public</a:t>
            </a:r>
            <a:r>
              <a:rPr lang="en-US" dirty="0" smtClean="0"/>
              <a:t> if it meant to be public.</a:t>
            </a:r>
          </a:p>
          <a:p>
            <a:pPr lvl="1"/>
            <a:r>
              <a:rPr lang="en-US" dirty="0" smtClean="0"/>
              <a:t>The word </a:t>
            </a:r>
            <a:r>
              <a:rPr lang="en-US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static</a:t>
            </a:r>
            <a:r>
              <a:rPr lang="en-US" dirty="0" smtClean="0"/>
              <a:t> is not used if the method is intended to be used on objects created by the class.</a:t>
            </a:r>
          </a:p>
          <a:p>
            <a:pPr lvl="2"/>
            <a:r>
              <a:rPr lang="en-US" dirty="0" smtClean="0"/>
              <a:t>Non-static methods inside of classes are called </a:t>
            </a:r>
            <a:r>
              <a:rPr lang="en-US" u="sng" dirty="0" smtClean="0"/>
              <a:t>instance methods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setLength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dirty="0" smtClean="0"/>
              <a:t> are known as </a:t>
            </a:r>
            <a:r>
              <a:rPr lang="en-US" u="sng" dirty="0" err="1" smtClean="0"/>
              <a:t>mutator</a:t>
            </a:r>
            <a:r>
              <a:rPr lang="en-US" u="sng" dirty="0" smtClean="0"/>
              <a:t> methods</a:t>
            </a:r>
            <a:r>
              <a:rPr lang="en-US" dirty="0" smtClean="0"/>
              <a:t>, because they change the attributes of the class.</a:t>
            </a:r>
          </a:p>
          <a:p>
            <a:pPr lvl="1"/>
            <a:r>
              <a:rPr lang="en-US" dirty="0" smtClean="0"/>
              <a:t>More specifically, these are often called “setters”.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getLength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dirty="0" smtClean="0"/>
              <a:t> are known as </a:t>
            </a:r>
            <a:r>
              <a:rPr lang="en-US" u="sng" dirty="0" err="1" smtClean="0"/>
              <a:t>accessor</a:t>
            </a:r>
            <a:r>
              <a:rPr lang="en-US" u="sng" dirty="0" smtClean="0"/>
              <a:t> methods</a:t>
            </a:r>
            <a:r>
              <a:rPr lang="en-US" dirty="0" smtClean="0"/>
              <a:t>, because they access private attributes.</a:t>
            </a:r>
          </a:p>
          <a:p>
            <a:pPr lvl="1"/>
            <a:r>
              <a:rPr lang="en-US" dirty="0" smtClean="0"/>
              <a:t>More specifically, these are often called “getters”.</a:t>
            </a:r>
          </a:p>
          <a:p>
            <a:r>
              <a:rPr lang="en-US" dirty="0" smtClean="0"/>
              <a:t>Remember the difference between object and primitive variables!</a:t>
            </a:r>
          </a:p>
          <a:p>
            <a:pPr lvl="1"/>
            <a:r>
              <a:rPr lang="en-US" dirty="0" smtClean="0"/>
              <a:t>Object variables hold references to objects, primitive variables only hold the value that is stored in them.</a:t>
            </a:r>
          </a:p>
          <a:p>
            <a:pPr lvl="1"/>
            <a:r>
              <a:rPr lang="en-US" dirty="0" smtClean="0"/>
              <a:t>Object variables point to objects which have methods and possibly multiple values, primitive variables only hold one value and do no have methods, </a:t>
            </a:r>
          </a:p>
        </p:txBody>
      </p:sp>
    </p:spTree>
    <p:extLst>
      <p:ext uri="{BB962C8B-B14F-4D97-AF65-F5344CB8AC3E}">
        <p14:creationId xmlns:p14="http://schemas.microsoft.com/office/powerpoint/2010/main" val="421378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Fields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take a look at another example: MultipleRectangleDemo.java</a:t>
            </a:r>
          </a:p>
          <a:p>
            <a:r>
              <a:rPr lang="en-US" dirty="0" smtClean="0"/>
              <a:t>Notice that each instance of the Rectangle class has its own length and width variables.</a:t>
            </a:r>
          </a:p>
          <a:p>
            <a:pPr lvl="1"/>
            <a:r>
              <a:rPr lang="en-US" dirty="0" smtClean="0"/>
              <a:t>When a single instance’s length or width attribute is changed, its copy is the only one that is changed.</a:t>
            </a:r>
          </a:p>
          <a:p>
            <a:pPr lvl="1"/>
            <a:r>
              <a:rPr lang="en-US" dirty="0" smtClean="0"/>
              <a:t>This is because length and width are known as </a:t>
            </a:r>
            <a:r>
              <a:rPr lang="en-US" u="sng" dirty="0" smtClean="0"/>
              <a:t>instance variables (fields)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Every instance of a class has its own set of instance fields.</a:t>
            </a:r>
          </a:p>
          <a:p>
            <a:r>
              <a:rPr lang="en-US" dirty="0" smtClean="0"/>
              <a:t>Notice also that all the methods act upon instances of the class and not the class itself.</a:t>
            </a:r>
          </a:p>
          <a:p>
            <a:pPr lvl="1"/>
            <a:r>
              <a:rPr lang="en-US" dirty="0" smtClean="0"/>
              <a:t>For this reason, these methods are called </a:t>
            </a:r>
            <a:r>
              <a:rPr lang="en-US" u="sng" dirty="0" smtClean="0"/>
              <a:t>instance methods</a:t>
            </a:r>
            <a:r>
              <a:rPr lang="en-US" dirty="0" smtClean="0"/>
              <a:t>.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866477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Ever notice that when we create an object it looks like we call a method?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Rectangle </a:t>
            </a:r>
            <a:r>
              <a:rPr lang="en-US" sz="2400" dirty="0" err="1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myRectangle</a:t>
            </a:r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= </a:t>
            </a:r>
            <a:r>
              <a:rPr lang="en-US" sz="24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24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2400" b="1" u="sng" dirty="0">
                <a:solidFill>
                  <a:srgbClr val="FF0000"/>
                </a:solidFill>
                <a:highlight>
                  <a:srgbClr val="E8F2FE"/>
                </a:highlight>
                <a:latin typeface="Courier New"/>
              </a:rPr>
              <a:t>Rectangle</a:t>
            </a:r>
            <a:r>
              <a:rPr lang="en-US" sz="2400" b="1" u="sng" dirty="0" smtClean="0">
                <a:solidFill>
                  <a:srgbClr val="FF0000"/>
                </a:solidFill>
                <a:highlight>
                  <a:srgbClr val="E8F2FE"/>
                </a:highlight>
                <a:latin typeface="Courier New"/>
              </a:rPr>
              <a:t>()</a:t>
            </a:r>
            <a:r>
              <a:rPr lang="en-US" sz="2400" b="1" dirty="0" smtClean="0">
                <a:highlight>
                  <a:srgbClr val="E8F2FE"/>
                </a:highlight>
                <a:latin typeface="Courier New"/>
              </a:rPr>
              <a:t>;</a:t>
            </a:r>
          </a:p>
          <a:p>
            <a:r>
              <a:rPr lang="en-US" sz="2400" dirty="0" smtClean="0"/>
              <a:t>Actually, this is calling a method.</a:t>
            </a:r>
          </a:p>
          <a:p>
            <a:r>
              <a:rPr lang="en-US" sz="2400" dirty="0" smtClean="0"/>
              <a:t>When you create an object a special method called a </a:t>
            </a:r>
            <a:r>
              <a:rPr lang="en-US" sz="2400" u="sng" dirty="0" smtClean="0"/>
              <a:t>constructor</a:t>
            </a:r>
            <a:r>
              <a:rPr lang="en-US" sz="2400" dirty="0" smtClean="0"/>
              <a:t> is called.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dirty="0"/>
              <a:t>constructor always has the same name of the class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Constructors typically perform initialization or setup operations, such as initializing instance fields.</a:t>
            </a:r>
          </a:p>
          <a:p>
            <a:pPr lvl="2"/>
            <a:r>
              <a:rPr lang="en-US" sz="1800" dirty="0" smtClean="0"/>
              <a:t>You usually do this by passing the constructor arguments to initialize the instance fields.</a:t>
            </a:r>
          </a:p>
          <a:p>
            <a:pPr lvl="1"/>
            <a:r>
              <a:rPr lang="en-US" dirty="0" smtClean="0"/>
              <a:t>It is good practice to create a constructor that initializes the values of the instance variables.</a:t>
            </a:r>
          </a:p>
          <a:p>
            <a:pPr lvl="1"/>
            <a:r>
              <a:rPr lang="en-US" dirty="0" smtClean="0"/>
              <a:t>Example:  Rectangle2.java (Second One)</a:t>
            </a:r>
          </a:p>
          <a:p>
            <a:pPr lvl="1"/>
            <a:r>
              <a:rPr lang="en-US" dirty="0" smtClean="0"/>
              <a:t>Notice that the constructor does not have a return type!</a:t>
            </a:r>
          </a:p>
          <a:p>
            <a:pPr lvl="2"/>
            <a:r>
              <a:rPr lang="en-US" dirty="0" smtClean="0"/>
              <a:t>A constructor only has an access </a:t>
            </a:r>
            <a:r>
              <a:rPr lang="en-US" dirty="0" err="1" smtClean="0"/>
              <a:t>specifier</a:t>
            </a:r>
            <a:r>
              <a:rPr lang="en-US" dirty="0" smtClean="0"/>
              <a:t>, the name of the constructor (also the name of the class), then the parameter list.</a:t>
            </a:r>
          </a:p>
          <a:p>
            <a:pPr lvl="1"/>
            <a:r>
              <a:rPr lang="en-US" dirty="0" smtClean="0"/>
              <a:t>The exception to this is String, but not really:</a:t>
            </a:r>
          </a:p>
          <a:p>
            <a:pPr marL="320040" lvl="1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String name = </a:t>
            </a:r>
            <a:r>
              <a:rPr lang="en-US" sz="18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"Eric Heim</a:t>
            </a:r>
            <a:r>
              <a:rPr lang="en-US" sz="1800" dirty="0" smtClean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; </a:t>
            </a:r>
            <a:r>
              <a:rPr lang="en-US" sz="1800" dirty="0" smtClean="0">
                <a:highlight>
                  <a:srgbClr val="E8F2FE"/>
                </a:highlight>
              </a:rPr>
              <a:t>is just a shortcut Java provides for calling </a:t>
            </a:r>
          </a:p>
          <a:p>
            <a:pPr marL="320040" lvl="1" indent="0">
              <a:buNone/>
            </a:pPr>
            <a:r>
              <a:rPr lang="en-US" sz="1800" dirty="0" smtClean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String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name = </a:t>
            </a: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new</a:t>
            </a:r>
            <a:r>
              <a:rPr lang="en-US" sz="1800" b="1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D4D4D4"/>
                </a:highlight>
                <a:latin typeface="Courier New"/>
              </a:rPr>
              <a:t>String</a:t>
            </a:r>
            <a:r>
              <a:rPr lang="en-US" sz="1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(</a:t>
            </a:r>
            <a:r>
              <a:rPr lang="en-US" sz="1800" dirty="0">
                <a:solidFill>
                  <a:srgbClr val="2A00FF"/>
                </a:solidFill>
                <a:highlight>
                  <a:srgbClr val="E8F2FE"/>
                </a:highlight>
                <a:latin typeface="Courier New"/>
              </a:rPr>
              <a:t>"Eric Heim"</a:t>
            </a:r>
            <a:r>
              <a:rPr lang="en-US" sz="1800" dirty="0">
                <a:solidFill>
                  <a:srgbClr val="000000"/>
                </a:solidFill>
                <a:highlight>
                  <a:srgbClr val="E8F2FE"/>
                </a:highlight>
                <a:latin typeface="Courier New"/>
              </a:rPr>
              <a:t>);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68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But, we </a:t>
            </a:r>
            <a:r>
              <a:rPr lang="en-US" dirty="0" smtClean="0"/>
              <a:t>didn’t define a constructor before and we defined and created objects…what </a:t>
            </a:r>
            <a:r>
              <a:rPr lang="en-US" dirty="0"/>
              <a:t>is being called?</a:t>
            </a:r>
          </a:p>
          <a:p>
            <a:pPr lvl="1"/>
            <a:r>
              <a:rPr lang="en-US" sz="2200" dirty="0"/>
              <a:t>Answer:  The </a:t>
            </a:r>
            <a:r>
              <a:rPr lang="en-US" sz="2200" u="sng" dirty="0"/>
              <a:t>default constructor</a:t>
            </a:r>
            <a:r>
              <a:rPr lang="en-US" sz="2200" dirty="0"/>
              <a:t>.</a:t>
            </a:r>
          </a:p>
          <a:p>
            <a:pPr lvl="2"/>
            <a:r>
              <a:rPr lang="en-US" sz="1800" dirty="0"/>
              <a:t>When you define a class in Java, if you do not define a constructor, Java implicitly creates one for </a:t>
            </a:r>
            <a:r>
              <a:rPr lang="en-US" sz="1800" dirty="0" smtClean="0"/>
              <a:t>you.</a:t>
            </a:r>
          </a:p>
          <a:p>
            <a:pPr lvl="2"/>
            <a:r>
              <a:rPr lang="en-US" sz="1800" dirty="0" smtClean="0"/>
              <a:t>The default constructor will set all numeric instance variables to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1800" dirty="0"/>
              <a:t> </a:t>
            </a:r>
            <a:r>
              <a:rPr lang="en-US" sz="1800" dirty="0" smtClean="0"/>
              <a:t>or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0.0</a:t>
            </a:r>
            <a:r>
              <a:rPr lang="en-US" sz="1800" dirty="0" smtClean="0"/>
              <a:t>,  all boolean instance variables to </a:t>
            </a: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true</a:t>
            </a:r>
            <a:r>
              <a:rPr lang="en-US" sz="1800" dirty="0" smtClean="0"/>
              <a:t>, and all reference variables to </a:t>
            </a:r>
            <a:r>
              <a:rPr lang="en-US" sz="1800" b="1" dirty="0">
                <a:solidFill>
                  <a:srgbClr val="7F0055"/>
                </a:solidFill>
                <a:highlight>
                  <a:srgbClr val="E8F2FE"/>
                </a:highlight>
                <a:latin typeface="Courier New"/>
              </a:rPr>
              <a:t>null</a:t>
            </a:r>
            <a:r>
              <a:rPr lang="en-US" sz="1800" dirty="0" smtClean="0"/>
              <a:t>.</a:t>
            </a:r>
          </a:p>
          <a:p>
            <a:pPr lvl="2"/>
            <a:r>
              <a:rPr lang="en-US" sz="1800" dirty="0" smtClean="0"/>
              <a:t>The ONLY time Java provides a default constructor is when we do not define one.</a:t>
            </a:r>
          </a:p>
          <a:p>
            <a:pPr lvl="3"/>
            <a:r>
              <a:rPr lang="en-US" sz="1800" dirty="0" smtClean="0"/>
              <a:t>So if you define a constructor, you must use that one.</a:t>
            </a:r>
          </a:p>
          <a:p>
            <a:pPr lvl="2"/>
            <a:r>
              <a:rPr lang="en-US" sz="1800" dirty="0" smtClean="0"/>
              <a:t>It is good practice to define your own constructor so that you have control over what happens when someone creates an instance of your class.</a:t>
            </a:r>
          </a:p>
          <a:p>
            <a:pPr lvl="3"/>
            <a:r>
              <a:rPr lang="en-US" sz="1800" dirty="0" smtClean="0"/>
              <a:t>But, what if I don’t want the others to give values to my instance variables when they create my object?</a:t>
            </a:r>
          </a:p>
          <a:p>
            <a:pPr lvl="4"/>
            <a:r>
              <a:rPr lang="en-US" sz="1800" dirty="0" smtClean="0"/>
              <a:t>Answer:  </a:t>
            </a:r>
            <a:r>
              <a:rPr lang="en-US" sz="1800" u="sng" dirty="0" smtClean="0"/>
              <a:t>No-</a:t>
            </a:r>
            <a:r>
              <a:rPr lang="en-US" sz="1800" u="sng" dirty="0" err="1" smtClean="0"/>
              <a:t>Arg</a:t>
            </a:r>
            <a:r>
              <a:rPr lang="en-US" sz="1800" u="sng" dirty="0" smtClean="0"/>
              <a:t> Constructor</a:t>
            </a:r>
            <a:r>
              <a:rPr lang="en-US" sz="1800" dirty="0" smtClean="0"/>
              <a:t>.</a:t>
            </a:r>
          </a:p>
          <a:p>
            <a:pPr lvl="5"/>
            <a:r>
              <a:rPr lang="en-US" sz="1600" dirty="0" smtClean="0"/>
              <a:t>Example</a:t>
            </a:r>
            <a:r>
              <a:rPr lang="en-US" sz="1600" smtClean="0"/>
              <a:t>:  NoArgConstructor.java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2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a argument is </a:t>
            </a:r>
            <a:r>
              <a:rPr lang="en-US" u="sng" dirty="0" smtClean="0"/>
              <a:t>passed by value</a:t>
            </a:r>
            <a:r>
              <a:rPr lang="en-US" dirty="0" smtClean="0"/>
              <a:t>, what does the corresponding parameter hold?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value</a:t>
            </a:r>
            <a:r>
              <a:rPr lang="en-US" dirty="0" smtClean="0"/>
              <a:t> of the argument.</a:t>
            </a:r>
          </a:p>
          <a:p>
            <a:r>
              <a:rPr lang="en-US" dirty="0"/>
              <a:t>When a argument is </a:t>
            </a:r>
            <a:r>
              <a:rPr lang="en-US" u="sng" dirty="0"/>
              <a:t>passed by </a:t>
            </a:r>
            <a:r>
              <a:rPr lang="en-US" u="sng" dirty="0" smtClean="0"/>
              <a:t>reference</a:t>
            </a:r>
            <a:r>
              <a:rPr lang="en-US" dirty="0" smtClean="0"/>
              <a:t>, </a:t>
            </a:r>
            <a:r>
              <a:rPr lang="en-US" dirty="0"/>
              <a:t>what does the corresponding parameter hold?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same </a:t>
            </a:r>
            <a:r>
              <a:rPr lang="en-US" u="sng" dirty="0" smtClean="0"/>
              <a:t>reference</a:t>
            </a:r>
            <a:r>
              <a:rPr lang="en-US" dirty="0" smtClean="0"/>
              <a:t> as the argument.</a:t>
            </a:r>
            <a:endParaRPr lang="en-US" dirty="0"/>
          </a:p>
          <a:p>
            <a:r>
              <a:rPr lang="en-US" dirty="0" smtClean="0"/>
              <a:t>If a </a:t>
            </a:r>
            <a:r>
              <a:rPr lang="en-US" u="sng" dirty="0" smtClean="0"/>
              <a:t>value parameter</a:t>
            </a:r>
            <a:r>
              <a:rPr lang="en-US" dirty="0" smtClean="0"/>
              <a:t> is changed does the corresponding argument change?</a:t>
            </a:r>
          </a:p>
          <a:p>
            <a:pPr lvl="1"/>
            <a:r>
              <a:rPr lang="en-US" dirty="0" smtClean="0"/>
              <a:t>No, the parameter only holds the </a:t>
            </a:r>
            <a:r>
              <a:rPr lang="en-US" u="sng" dirty="0" smtClean="0"/>
              <a:t>value</a:t>
            </a:r>
            <a:r>
              <a:rPr lang="en-US" dirty="0" smtClean="0"/>
              <a:t>.</a:t>
            </a:r>
          </a:p>
          <a:p>
            <a:r>
              <a:rPr lang="en-US" dirty="0"/>
              <a:t>If a </a:t>
            </a:r>
            <a:r>
              <a:rPr lang="en-US" u="sng" dirty="0" smtClean="0"/>
              <a:t>reference </a:t>
            </a:r>
            <a:r>
              <a:rPr lang="en-US" u="sng" dirty="0"/>
              <a:t>parameter</a:t>
            </a:r>
            <a:r>
              <a:rPr lang="en-US" dirty="0"/>
              <a:t> is changed does the corresponding argument change?</a:t>
            </a:r>
          </a:p>
          <a:p>
            <a:pPr lvl="1"/>
            <a:r>
              <a:rPr lang="en-US" dirty="0" smtClean="0"/>
              <a:t>Yes, because the parameter and argument both </a:t>
            </a:r>
            <a:r>
              <a:rPr lang="en-US" u="sng" dirty="0" smtClean="0"/>
              <a:t>reference</a:t>
            </a:r>
            <a:r>
              <a:rPr lang="en-US" dirty="0" smtClean="0"/>
              <a:t> the same object, unless the object they are pointing to is immutable, like String.</a:t>
            </a:r>
          </a:p>
          <a:p>
            <a:r>
              <a:rPr lang="en-US" dirty="0" smtClean="0"/>
              <a:t>How can a method take a variable number of arguments?</a:t>
            </a:r>
          </a:p>
          <a:p>
            <a:pPr lvl="1"/>
            <a:r>
              <a:rPr lang="en-US" dirty="0" smtClean="0"/>
              <a:t>Make it accept an array, which can be any length.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25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Procedural vs. 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Recall what we learned about the two methods of programming:</a:t>
            </a:r>
          </a:p>
          <a:p>
            <a:pPr lvl="1"/>
            <a:r>
              <a:rPr lang="en-US" dirty="0" smtClean="0"/>
              <a:t>Procedural</a:t>
            </a:r>
          </a:p>
          <a:p>
            <a:pPr lvl="2"/>
            <a:r>
              <a:rPr lang="en-US" dirty="0" smtClean="0"/>
              <a:t>Made up of </a:t>
            </a:r>
            <a:r>
              <a:rPr lang="en-US" u="sng" dirty="0" smtClean="0"/>
              <a:t>procedures</a:t>
            </a:r>
            <a:r>
              <a:rPr lang="en-US" dirty="0" smtClean="0"/>
              <a:t>.</a:t>
            </a:r>
          </a:p>
          <a:p>
            <a:pPr lvl="3"/>
            <a:r>
              <a:rPr lang="en-US" u="sng" dirty="0" smtClean="0"/>
              <a:t>Procedure</a:t>
            </a:r>
            <a:r>
              <a:rPr lang="en-US" dirty="0" smtClean="0"/>
              <a:t> – set of programming statements that perform a specific task.</a:t>
            </a:r>
          </a:p>
          <a:p>
            <a:pPr lvl="2"/>
            <a:r>
              <a:rPr lang="en-US" dirty="0" smtClean="0"/>
              <a:t>Data and procedures are logically separate.</a:t>
            </a:r>
          </a:p>
          <a:p>
            <a:pPr lvl="3"/>
            <a:r>
              <a:rPr lang="en-US" dirty="0" smtClean="0"/>
              <a:t>Data is passed from one procedure to another.</a:t>
            </a:r>
          </a:p>
          <a:p>
            <a:pPr lvl="2"/>
            <a:r>
              <a:rPr lang="en-US" dirty="0" smtClean="0"/>
              <a:t>The focus is on creating procedures to act on the data.</a:t>
            </a:r>
          </a:p>
          <a:p>
            <a:pPr lvl="2"/>
            <a:r>
              <a:rPr lang="en-US" dirty="0" smtClean="0"/>
              <a:t>We have been doing this.</a:t>
            </a:r>
          </a:p>
          <a:p>
            <a:pPr lvl="3"/>
            <a:r>
              <a:rPr lang="en-US" dirty="0" smtClean="0"/>
              <a:t>Our methods have been used as procedures!</a:t>
            </a:r>
          </a:p>
          <a:p>
            <a:pPr lvl="2"/>
            <a:r>
              <a:rPr lang="en-US" dirty="0" smtClean="0"/>
              <a:t>Procedural Programming is often useful, and it is still used today.</a:t>
            </a:r>
          </a:p>
          <a:p>
            <a:pPr lvl="3"/>
            <a:r>
              <a:rPr lang="en-US" dirty="0" smtClean="0"/>
              <a:t>However, in some situations it does not work well.</a:t>
            </a:r>
          </a:p>
          <a:p>
            <a:pPr lvl="4"/>
            <a:r>
              <a:rPr lang="en-US" dirty="0" smtClean="0"/>
              <a:t>Example:  If the format of the data changes, then all the procedures that use the data must also change.</a:t>
            </a:r>
          </a:p>
          <a:p>
            <a:pPr lvl="3"/>
            <a:r>
              <a:rPr lang="en-US" dirty="0" smtClean="0"/>
              <a:t>The problem lies in the fact that the data and the code that acts on the data are logically separate.</a:t>
            </a:r>
          </a:p>
          <a:p>
            <a:pPr lvl="4"/>
            <a:r>
              <a:rPr lang="en-US" dirty="0" smtClean="0"/>
              <a:t>Solution:  Object-Oriented Programming.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Procedural vs. Object Oriented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Object-Oriented Programming</a:t>
            </a:r>
          </a:p>
          <a:p>
            <a:pPr lvl="2"/>
            <a:r>
              <a:rPr lang="en-US" dirty="0" smtClean="0"/>
              <a:t>Instead of focusing on creating procedures, the focus is on creating </a:t>
            </a:r>
            <a:r>
              <a:rPr lang="en-US" u="sng" dirty="0" smtClean="0"/>
              <a:t>objects</a:t>
            </a:r>
            <a:r>
              <a:rPr lang="en-US" dirty="0" smtClean="0"/>
              <a:t>.</a:t>
            </a:r>
          </a:p>
          <a:p>
            <a:pPr lvl="3"/>
            <a:r>
              <a:rPr lang="en-US" u="sng" dirty="0" smtClean="0"/>
              <a:t>Object</a:t>
            </a:r>
            <a:r>
              <a:rPr lang="en-US" dirty="0" smtClean="0"/>
              <a:t> – a software entity that contains data and procedures.</a:t>
            </a:r>
          </a:p>
          <a:p>
            <a:pPr lvl="4"/>
            <a:r>
              <a:rPr lang="en-US" dirty="0" smtClean="0"/>
              <a:t>Data is known as </a:t>
            </a:r>
            <a:r>
              <a:rPr lang="en-US" u="sng" dirty="0" smtClean="0"/>
              <a:t>attributes</a:t>
            </a:r>
            <a:r>
              <a:rPr lang="en-US" dirty="0" smtClean="0"/>
              <a:t> (or </a:t>
            </a:r>
            <a:r>
              <a:rPr lang="en-US" u="sng" dirty="0" smtClean="0"/>
              <a:t>fields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Procedures are known as </a:t>
            </a:r>
            <a:r>
              <a:rPr lang="en-US" u="sng" dirty="0" smtClean="0"/>
              <a:t>methods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OOP handles code/data separation through two design principles in which it was built upon:</a:t>
            </a:r>
          </a:p>
          <a:p>
            <a:pPr lvl="3"/>
            <a:r>
              <a:rPr lang="en-US" u="sng" dirty="0" smtClean="0"/>
              <a:t>Encapsulation</a:t>
            </a:r>
            <a:r>
              <a:rPr lang="en-US" dirty="0" smtClean="0"/>
              <a:t> – The combining of data and code into a single object.</a:t>
            </a:r>
          </a:p>
          <a:p>
            <a:pPr lvl="3"/>
            <a:r>
              <a:rPr lang="en-US" u="sng" dirty="0" smtClean="0"/>
              <a:t>Data Hiding</a:t>
            </a:r>
            <a:r>
              <a:rPr lang="en-US" dirty="0" smtClean="0"/>
              <a:t> – The ability for the object to hide its data from code outside of the object.</a:t>
            </a:r>
          </a:p>
          <a:p>
            <a:pPr lvl="4"/>
            <a:r>
              <a:rPr lang="en-US" dirty="0" smtClean="0"/>
              <a:t>Code outside of the object uses the object’s data by using the object’s methods.</a:t>
            </a:r>
          </a:p>
          <a:p>
            <a:pPr lvl="4"/>
            <a:r>
              <a:rPr lang="en-US" dirty="0" smtClean="0"/>
              <a:t>This has two benefits:</a:t>
            </a:r>
          </a:p>
          <a:p>
            <a:pPr lvl="5"/>
            <a:r>
              <a:rPr lang="en-US" dirty="0" smtClean="0"/>
              <a:t>Outside sources cannot corrupt the object’s data.</a:t>
            </a:r>
          </a:p>
          <a:p>
            <a:pPr lvl="5"/>
            <a:r>
              <a:rPr lang="en-US" dirty="0" smtClean="0"/>
              <a:t>Code outside of the object does not need to know anything about the internal structure of the object’s data.</a:t>
            </a:r>
          </a:p>
          <a:p>
            <a:pPr lvl="6"/>
            <a:r>
              <a:rPr lang="en-US" dirty="0" smtClean="0"/>
              <a:t>If a programming changes how the object’s data is kept internally, she also changes the methods, so that others using the object need not change their code.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8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Clock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</a:p>
          <a:p>
            <a:pPr lvl="1"/>
            <a:r>
              <a:rPr lang="en-US" dirty="0" smtClean="0"/>
              <a:t>Describe the attributes and methods for an alarm clock object.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328" y="2590800"/>
            <a:ext cx="3352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80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Clock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Alarm clock</a:t>
            </a:r>
          </a:p>
          <a:p>
            <a:pPr lvl="1"/>
            <a:r>
              <a:rPr lang="en-US" dirty="0" smtClean="0"/>
              <a:t>Attributes</a:t>
            </a:r>
          </a:p>
          <a:p>
            <a:pPr lvl="2"/>
            <a:r>
              <a:rPr lang="en-US" dirty="0" smtClean="0"/>
              <a:t>The current second (0-59)</a:t>
            </a:r>
          </a:p>
          <a:p>
            <a:pPr lvl="2"/>
            <a:r>
              <a:rPr lang="en-US" dirty="0" smtClean="0"/>
              <a:t>The current minute (0-59)</a:t>
            </a:r>
          </a:p>
          <a:p>
            <a:pPr lvl="2"/>
            <a:r>
              <a:rPr lang="en-US" dirty="0" smtClean="0"/>
              <a:t>The current hour (1-24)</a:t>
            </a:r>
          </a:p>
          <a:p>
            <a:pPr lvl="2"/>
            <a:r>
              <a:rPr lang="en-US" dirty="0" smtClean="0"/>
              <a:t>The minute the alarm is set for (0-59)</a:t>
            </a:r>
          </a:p>
          <a:p>
            <a:pPr lvl="2"/>
            <a:r>
              <a:rPr lang="en-US" dirty="0" smtClean="0"/>
              <a:t>The hour the alarm is set for (1-24)</a:t>
            </a:r>
          </a:p>
          <a:p>
            <a:pPr lvl="2"/>
            <a:r>
              <a:rPr lang="en-US" dirty="0" smtClean="0"/>
              <a:t>Whether the alarm is on or off</a:t>
            </a:r>
          </a:p>
          <a:p>
            <a:r>
              <a:rPr lang="en-US" dirty="0" smtClean="0"/>
              <a:t>These attributes are simply data kept about the object that reflect the </a:t>
            </a:r>
            <a:r>
              <a:rPr lang="en-US" u="sng" dirty="0" smtClean="0"/>
              <a:t>state</a:t>
            </a:r>
            <a:r>
              <a:rPr lang="en-US" dirty="0" smtClean="0"/>
              <a:t> of the object.</a:t>
            </a:r>
          </a:p>
          <a:p>
            <a:r>
              <a:rPr lang="en-US" dirty="0" smtClean="0"/>
              <a:t>You cannot directly change these values, you must use the object’s methods in order to change them.</a:t>
            </a:r>
          </a:p>
          <a:p>
            <a:pPr lvl="1"/>
            <a:r>
              <a:rPr lang="en-US" dirty="0" smtClean="0"/>
              <a:t>It is said these attributes are </a:t>
            </a:r>
            <a:r>
              <a:rPr lang="en-US" u="sng" dirty="0" smtClean="0"/>
              <a:t>private</a:t>
            </a:r>
            <a:r>
              <a:rPr lang="en-US" dirty="0" smtClean="0"/>
              <a:t>, meaning they cannot be changed directly by outside sources.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0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 Clock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Alarm clock</a:t>
            </a:r>
          </a:p>
          <a:p>
            <a:pPr lvl="1"/>
            <a:r>
              <a:rPr lang="en-US" dirty="0" smtClean="0"/>
              <a:t>Methods</a:t>
            </a:r>
          </a:p>
          <a:p>
            <a:pPr lvl="2"/>
            <a:r>
              <a:rPr lang="en-US" dirty="0" smtClean="0"/>
              <a:t>Set current time</a:t>
            </a:r>
          </a:p>
          <a:p>
            <a:pPr lvl="2"/>
            <a:r>
              <a:rPr lang="en-US" dirty="0" smtClean="0"/>
              <a:t>Set alarm time</a:t>
            </a:r>
          </a:p>
          <a:p>
            <a:pPr lvl="2"/>
            <a:r>
              <a:rPr lang="en-US" dirty="0" smtClean="0"/>
              <a:t>Turn alarm on</a:t>
            </a:r>
          </a:p>
          <a:p>
            <a:pPr lvl="2"/>
            <a:r>
              <a:rPr lang="en-US" dirty="0" smtClean="0"/>
              <a:t>Turn alarm off</a:t>
            </a:r>
          </a:p>
          <a:p>
            <a:r>
              <a:rPr lang="en-US" dirty="0" smtClean="0"/>
              <a:t>These methods can be used by you to change the values of the alarm clock’s attributes.</a:t>
            </a:r>
          </a:p>
          <a:p>
            <a:pPr lvl="1"/>
            <a:r>
              <a:rPr lang="en-US" dirty="0" smtClean="0"/>
              <a:t>It is said these methods are </a:t>
            </a:r>
            <a:r>
              <a:rPr lang="en-US" u="sng" dirty="0" smtClean="0"/>
              <a:t>public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However, there are methods that are part of the internal workings of the clock:</a:t>
            </a:r>
          </a:p>
          <a:p>
            <a:pPr lvl="1"/>
            <a:r>
              <a:rPr lang="en-US" dirty="0"/>
              <a:t>Methods</a:t>
            </a:r>
          </a:p>
          <a:p>
            <a:pPr lvl="2"/>
            <a:r>
              <a:rPr lang="en-US" dirty="0" smtClean="0"/>
              <a:t>Increment the current second</a:t>
            </a:r>
            <a:endParaRPr lang="en-US" dirty="0"/>
          </a:p>
          <a:p>
            <a:pPr lvl="2"/>
            <a:r>
              <a:rPr lang="en-US" dirty="0"/>
              <a:t>Increment the current </a:t>
            </a:r>
            <a:r>
              <a:rPr lang="en-US" dirty="0" smtClean="0"/>
              <a:t>minute</a:t>
            </a:r>
            <a:endParaRPr lang="en-US" dirty="0"/>
          </a:p>
          <a:p>
            <a:pPr lvl="2"/>
            <a:r>
              <a:rPr lang="en-US" dirty="0"/>
              <a:t>Increment the current </a:t>
            </a:r>
            <a:r>
              <a:rPr lang="en-US" dirty="0" smtClean="0"/>
              <a:t>hour</a:t>
            </a:r>
            <a:endParaRPr lang="en-US" dirty="0"/>
          </a:p>
          <a:p>
            <a:pPr lvl="2"/>
            <a:r>
              <a:rPr lang="en-US" dirty="0" smtClean="0"/>
              <a:t>Sound Alarm</a:t>
            </a:r>
          </a:p>
          <a:p>
            <a:r>
              <a:rPr lang="en-US" dirty="0" smtClean="0"/>
              <a:t>You cannot use these methods directly, but they are part of how the clock modifies its own attributes.</a:t>
            </a:r>
          </a:p>
          <a:p>
            <a:pPr lvl="1"/>
            <a:r>
              <a:rPr lang="en-US" dirty="0" smtClean="0"/>
              <a:t>It is said these methods are </a:t>
            </a:r>
            <a:r>
              <a:rPr lang="en-US" u="sng" dirty="0" smtClean="0"/>
              <a:t>private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internal workings of the clock are changed, these methods are the ones to be changed.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8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and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Before we can create objects, a programmer must be design the object.</a:t>
            </a:r>
          </a:p>
          <a:p>
            <a:pPr lvl="1"/>
            <a:r>
              <a:rPr lang="en-US" dirty="0" smtClean="0"/>
              <a:t>The programmer decides what attributes and methods an object will need</a:t>
            </a:r>
          </a:p>
          <a:p>
            <a:pPr lvl="1"/>
            <a:r>
              <a:rPr lang="en-US" dirty="0" smtClean="0"/>
              <a:t>Then, the programmer writes a </a:t>
            </a:r>
            <a:r>
              <a:rPr lang="en-US" u="sng" dirty="0" smtClean="0"/>
              <a:t>class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 </a:t>
            </a:r>
            <a:r>
              <a:rPr lang="en-US" u="sng" dirty="0" smtClean="0"/>
              <a:t>class</a:t>
            </a:r>
            <a:r>
              <a:rPr lang="en-US" dirty="0" smtClean="0"/>
              <a:t> specifies the attributes and methods and object can have.</a:t>
            </a:r>
          </a:p>
          <a:p>
            <a:pPr lvl="3"/>
            <a:r>
              <a:rPr lang="en-US" dirty="0" smtClean="0"/>
              <a:t>You can think of it as a blueprint for an object.</a:t>
            </a:r>
          </a:p>
          <a:p>
            <a:pPr lvl="3"/>
            <a:r>
              <a:rPr lang="en-US" dirty="0" smtClean="0"/>
              <a:t>When a program is running, it can use a class to create, in memory, as many objects of a specific type as needed.</a:t>
            </a:r>
          </a:p>
          <a:p>
            <a:pPr lvl="3"/>
            <a:r>
              <a:rPr lang="en-US" dirty="0" smtClean="0"/>
              <a:t>An object created from a class is said to be an </a:t>
            </a:r>
            <a:r>
              <a:rPr lang="en-US" u="sng" dirty="0" smtClean="0"/>
              <a:t>instance</a:t>
            </a:r>
            <a:r>
              <a:rPr lang="en-US" dirty="0" smtClean="0"/>
              <a:t> of the class.</a:t>
            </a:r>
          </a:p>
          <a:p>
            <a:pPr lvl="3"/>
            <a:r>
              <a:rPr lang="en-US" dirty="0" smtClean="0"/>
              <a:t>An object will have all the methods and attributes defined by the class from which it was created.</a:t>
            </a:r>
          </a:p>
          <a:p>
            <a:pPr lvl="2"/>
            <a:r>
              <a:rPr lang="en-US" dirty="0" smtClean="0"/>
              <a:t>One of the best metaphors for this is the cookie-cutter.</a:t>
            </a:r>
          </a:p>
          <a:p>
            <a:pPr lvl="3"/>
            <a:r>
              <a:rPr lang="en-US" dirty="0" smtClean="0"/>
              <a:t>You can think of the class being the cookie-cutter.</a:t>
            </a:r>
          </a:p>
          <a:p>
            <a:pPr lvl="3"/>
            <a:r>
              <a:rPr lang="en-US" dirty="0" smtClean="0"/>
              <a:t>Each object created by the class is a cookie cut from the cookie-cutter (class).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0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Rectangle Class:</a:t>
            </a:r>
          </a:p>
          <a:p>
            <a:pPr lvl="1"/>
            <a:r>
              <a:rPr lang="en-US" dirty="0" smtClean="0"/>
              <a:t>Attributes:</a:t>
            </a:r>
          </a:p>
          <a:p>
            <a:pPr lvl="2"/>
            <a:r>
              <a:rPr lang="en-US" dirty="0" smtClean="0"/>
              <a:t>length</a:t>
            </a:r>
          </a:p>
          <a:p>
            <a:pPr lvl="2"/>
            <a:r>
              <a:rPr lang="en-US" dirty="0" smtClean="0"/>
              <a:t>width</a:t>
            </a:r>
          </a:p>
          <a:p>
            <a:pPr lvl="1"/>
            <a:r>
              <a:rPr lang="en-US" dirty="0" smtClean="0"/>
              <a:t>Methods:</a:t>
            </a:r>
          </a:p>
          <a:p>
            <a:pPr lvl="2"/>
            <a:r>
              <a:rPr lang="en-US" dirty="0" err="1" smtClean="0"/>
              <a:t>setLength</a:t>
            </a:r>
            <a:endParaRPr lang="en-US" dirty="0"/>
          </a:p>
          <a:p>
            <a:pPr lvl="2"/>
            <a:r>
              <a:rPr lang="en-US" dirty="0" err="1" smtClean="0"/>
              <a:t>setWidth</a:t>
            </a:r>
            <a:endParaRPr lang="en-US" dirty="0" smtClean="0"/>
          </a:p>
          <a:p>
            <a:pPr lvl="2"/>
            <a:r>
              <a:rPr lang="en-US" dirty="0" err="1" smtClean="0"/>
              <a:t>getLength</a:t>
            </a:r>
            <a:endParaRPr lang="en-US" dirty="0" smtClean="0"/>
          </a:p>
          <a:p>
            <a:pPr lvl="2"/>
            <a:r>
              <a:rPr lang="en-US" dirty="0" err="1" smtClean="0"/>
              <a:t>getWidth</a:t>
            </a:r>
            <a:endParaRPr lang="en-US" dirty="0" smtClean="0"/>
          </a:p>
          <a:p>
            <a:pPr lvl="2"/>
            <a:r>
              <a:rPr lang="en-US" dirty="0" err="1" smtClean="0"/>
              <a:t>getPerimeter</a:t>
            </a:r>
            <a:endParaRPr lang="en-US" dirty="0" smtClean="0"/>
          </a:p>
          <a:p>
            <a:pPr lvl="2"/>
            <a:r>
              <a:rPr lang="en-US" dirty="0" err="1" smtClean="0"/>
              <a:t>getArea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3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4033</TotalTime>
  <Words>1662</Words>
  <Application>Microsoft Office PowerPoint</Application>
  <PresentationFormat>On-screen Show (4:3)</PresentationFormat>
  <Paragraphs>164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Introduction to Classes and Objects</vt:lpstr>
      <vt:lpstr>Review</vt:lpstr>
      <vt:lpstr>Procedural vs. Object Oriented Programming</vt:lpstr>
      <vt:lpstr>Procedural vs. Object Oriented Programming</vt:lpstr>
      <vt:lpstr>Alarm Clock Example</vt:lpstr>
      <vt:lpstr>Alarm Clock Example</vt:lpstr>
      <vt:lpstr>Alarm Clock Example</vt:lpstr>
      <vt:lpstr>Classes and Objects</vt:lpstr>
      <vt:lpstr>Class Example</vt:lpstr>
      <vt:lpstr>Object Notes</vt:lpstr>
      <vt:lpstr>Object Notes</vt:lpstr>
      <vt:lpstr>Object Notes</vt:lpstr>
      <vt:lpstr>Instance Fields and Methods</vt:lpstr>
      <vt:lpstr>Constructor</vt:lpstr>
      <vt:lpstr>Default Constructor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T. Heim</dc:creator>
  <cp:lastModifiedBy>Eric T. Heim</cp:lastModifiedBy>
  <cp:revision>402</cp:revision>
  <dcterms:created xsi:type="dcterms:W3CDTF">2011-05-03T14:28:19Z</dcterms:created>
  <dcterms:modified xsi:type="dcterms:W3CDTF">2011-07-07T14:46:07Z</dcterms:modified>
</cp:coreProperties>
</file>