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0" r:id="rId3"/>
    <p:sldId id="261" r:id="rId4"/>
    <p:sldId id="267" r:id="rId5"/>
    <p:sldId id="262" r:id="rId6"/>
    <p:sldId id="265" r:id="rId7"/>
    <p:sldId id="271" r:id="rId8"/>
    <p:sldId id="263" r:id="rId9"/>
    <p:sldId id="266" r:id="rId10"/>
    <p:sldId id="259" r:id="rId11"/>
    <p:sldId id="268" r:id="rId12"/>
    <p:sldId id="270" r:id="rId13"/>
    <p:sldId id="269" r:id="rId14"/>
    <p:sldId id="257" r:id="rId15"/>
    <p:sldId id="258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 1 – Lessons Learned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firstIn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000" dirty="0">
                <a:latin typeface="Consolas"/>
              </a:rPr>
              <a:t>= </a:t>
            </a:r>
            <a:r>
              <a:rPr lang="en-US" sz="2000" dirty="0" err="1" smtClean="0">
                <a:latin typeface="Consolas"/>
              </a:rPr>
              <a:t>txtfirstname.Text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lastIn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String </a:t>
            </a:r>
            <a:r>
              <a:rPr lang="en-US" sz="2000" dirty="0" smtClean="0">
                <a:latin typeface="Consolas"/>
              </a:rPr>
              <a:t>= </a:t>
            </a:r>
            <a:r>
              <a:rPr lang="en-US" sz="2000" dirty="0" err="1" smtClean="0">
                <a:latin typeface="Consolas"/>
              </a:rPr>
              <a:t>txtlastname.Text</a:t>
            </a:r>
            <a:endParaRPr lang="en-US" sz="2000" dirty="0">
              <a:solidFill>
                <a:srgbClr val="0000FF"/>
              </a:solidFill>
              <a:latin typeface="Consolas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cenBool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Boolean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Centimeters.Checked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furBool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Boolean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Furlongs.Checked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 smtClean="0">
              <a:latin typeface="Consolas"/>
            </a:endParaRPr>
          </a:p>
          <a:p>
            <a:r>
              <a:rPr lang="en-US" sz="2000" dirty="0" err="1">
                <a:latin typeface="Consolas"/>
              </a:rPr>
              <a:t>FullName</a:t>
            </a:r>
            <a:r>
              <a:rPr lang="en-US" sz="2000" dirty="0">
                <a:latin typeface="Consolas"/>
              </a:rPr>
              <a:t> = </a:t>
            </a:r>
            <a:r>
              <a:rPr lang="en-US" sz="2000" dirty="0" err="1">
                <a:latin typeface="Consolas"/>
              </a:rPr>
              <a:t>FirstName</a:t>
            </a:r>
            <a:r>
              <a:rPr lang="en-US" sz="2000" dirty="0">
                <a:latin typeface="Consolas"/>
              </a:rPr>
              <a:t> &amp; </a:t>
            </a:r>
            <a:r>
              <a:rPr lang="en-US" sz="2000" dirty="0">
                <a:solidFill>
                  <a:srgbClr val="A31515"/>
                </a:solidFill>
                <a:latin typeface="Consolas"/>
              </a:rPr>
              <a:t>" "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&amp;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LastName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endParaRPr lang="en-US" sz="20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txtFullName.Text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FullName</a:t>
            </a:r>
            <a:endParaRPr lang="en-US" sz="20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5652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2B91AF"/>
                </a:solidFill>
                <a:latin typeface="Consolas"/>
              </a:rPr>
              <a:t>Form1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4861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radCentimeters.Checked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Then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 Answer 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 Inches * 2.5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00FF"/>
                </a:solidFill>
                <a:latin typeface="Consolas"/>
              </a:rPr>
              <a:t>ElseIf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radFurlongs.Checked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Then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  Answer 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 Inches * 0.000126262626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2B91AF"/>
                </a:solidFill>
                <a:latin typeface="Consolas"/>
              </a:rPr>
              <a:t>Form1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btnConvert_Click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System.Object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System.EventArgs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btnConvert.Click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8000"/>
                </a:solidFill>
                <a:latin typeface="Consolas"/>
              </a:rPr>
              <a:t>'If the input for the inches text box is not numeric then produce an error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Not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IsNumeric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txtInches.Text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Then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MessageBox.Show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800" dirty="0">
                <a:solidFill>
                  <a:srgbClr val="A31515"/>
                </a:solidFill>
                <a:latin typeface="Consolas"/>
              </a:rPr>
              <a:t>"Inches Must Be a Number"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800" dirty="0">
                <a:solidFill>
                  <a:srgbClr val="A31515"/>
                </a:solidFill>
                <a:latin typeface="Consolas"/>
              </a:rPr>
              <a:t>"Inches Must Be a Number"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If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rbtCentimeters.Checked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Then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txtAnswer.Text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txtInches.Text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* 2.5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txtAnswer.Text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txtInches.Text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* 0.000126262626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If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txtFullName.Text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txtFirstName.Text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&amp; Space(1) &amp;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txtLastName.Text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Class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Option Strict On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Option Explicit On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2B91AF"/>
                </a:solidFill>
                <a:latin typeface="Consolas"/>
              </a:rPr>
              <a:t>Form1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btnConvert_Click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System.Object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System.EventArgs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btnConvert.Click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Inches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Double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Inches =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CDbl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txtInches.Text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txtCentimeters.Text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CStr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(Inches * 2.5)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8000"/>
                </a:solidFill>
                <a:latin typeface="Consolas"/>
              </a:rPr>
              <a:t>'this code works because the text entered into the inches text box is saved as a variable multiplied by 2.5 then displayed in the centimeters text box after clicking the convert button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txtFullname.Text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txtFirstname.Text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&amp; </a:t>
            </a:r>
            <a:r>
              <a:rPr lang="en-US" sz="2800" dirty="0">
                <a:solidFill>
                  <a:srgbClr val="A31515"/>
                </a:solidFill>
                <a:latin typeface="Consolas"/>
              </a:rPr>
              <a:t>" "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&amp;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txtLastname.Text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8000"/>
                </a:solidFill>
                <a:latin typeface="Consolas"/>
              </a:rPr>
              <a:t>'this code works because when the convert button is clicked the string from the first name text box, a space, and the last name text box are combined and then displayed in the centimeters text box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Class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latin typeface="Consolas"/>
              </a:rPr>
              <a:t>'Here I am declaring inches as a variable for the Inches text box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inches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String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inches =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txtInches.Text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8000"/>
                </a:solidFill>
                <a:latin typeface="Consolas"/>
              </a:rPr>
              <a:t>'Here I declare a </a:t>
            </a:r>
            <a:r>
              <a:rPr lang="en-US" sz="2800" dirty="0" err="1">
                <a:solidFill>
                  <a:srgbClr val="008000"/>
                </a:solidFill>
                <a:latin typeface="Consolas"/>
              </a:rPr>
              <a:t>varible</a:t>
            </a:r>
            <a:r>
              <a:rPr lang="en-US" sz="2800" dirty="0">
                <a:solidFill>
                  <a:srgbClr val="008000"/>
                </a:solidFill>
                <a:latin typeface="Consolas"/>
              </a:rPr>
              <a:t> for the answer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answer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Double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8000"/>
                </a:solidFill>
                <a:latin typeface="Consolas"/>
              </a:rPr>
              <a:t>'Then I clear any items from the Answer text box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txtAnswer.Clear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8000"/>
                </a:solidFill>
                <a:latin typeface="Consolas"/>
              </a:rPr>
              <a:t>'Here I use If/</a:t>
            </a:r>
            <a:r>
              <a:rPr lang="en-US" sz="2800" dirty="0" err="1">
                <a:solidFill>
                  <a:srgbClr val="008000"/>
                </a:solidFill>
                <a:latin typeface="Consolas"/>
              </a:rPr>
              <a:t>ElseIf</a:t>
            </a:r>
            <a:r>
              <a:rPr lang="en-US" sz="2800" dirty="0">
                <a:solidFill>
                  <a:srgbClr val="008000"/>
                </a:solidFill>
                <a:latin typeface="Consolas"/>
              </a:rPr>
              <a:t> to determine the output based on which radio button is selected.  I also convert the inches string to a double.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radCentimeters.Checked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Then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2B91AF"/>
                </a:solidFill>
                <a:latin typeface="Consolas"/>
              </a:rPr>
              <a:t>Form1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'Author: ********************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'Course: Computer Science 0004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'Date Due: February 16, 2011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'Description: A calculation program capable of converting inches to centimeters.  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'It also has the ability to accept a first and last name in </a:t>
            </a:r>
            <a:r>
              <a:rPr lang="en-US" sz="400" dirty="0" err="1">
                <a:solidFill>
                  <a:srgbClr val="008000"/>
                </a:solidFill>
                <a:latin typeface="Consolas"/>
              </a:rPr>
              <a:t>seperate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 fields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'and combine them into a single field with a space between the names.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Button1_Click(</a:t>
            </a:r>
            <a:r>
              <a:rPr lang="en-US" sz="4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400" dirty="0" err="1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4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4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Button1.Click</a:t>
            </a: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'PLEASE NOTE: the following code and documentation are of the format code first, </a:t>
            </a:r>
            <a:r>
              <a:rPr lang="en-US" sz="400" dirty="0" err="1">
                <a:solidFill>
                  <a:srgbClr val="008000"/>
                </a:solidFill>
                <a:latin typeface="Consolas"/>
              </a:rPr>
              <a:t>explaination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 second.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inches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400" dirty="0" err="1">
                <a:solidFill>
                  <a:srgbClr val="0000FF"/>
                </a:solidFill>
                <a:latin typeface="Consolas"/>
              </a:rPr>
              <a:t>CDbl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txtInches.Text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'In this code I set the variable inches aside and designate it to be reserved to accept a double,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'which will be the input from the user in the box labeled "inches"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txtCentimeters.Text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400" dirty="0" err="1">
                <a:solidFill>
                  <a:srgbClr val="0000FF"/>
                </a:solidFill>
                <a:latin typeface="Consolas"/>
              </a:rPr>
              <a:t>CStr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(inches * 2.5)</a:t>
            </a: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'This line of code dictates the mathematical operation to do the prescribed conversion.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'It establishes how the program will arrive at the correct answer and where and how it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'is to be displayed as a string, which was explicitly typecast.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firstName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txtFirstName.Text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'This line of code sets the user input in the field "First Name" from the interface as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'a string.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lastName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txtLastName.Text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'This line of code sets the user input in the field "Last Name" from the interface as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'a string.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txtFullName.Text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400" dirty="0" err="1">
                <a:solidFill>
                  <a:srgbClr val="0000FF"/>
                </a:solidFill>
                <a:latin typeface="Consolas"/>
              </a:rPr>
              <a:t>CStr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txtFirstName.Text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&amp; </a:t>
            </a:r>
            <a:r>
              <a:rPr lang="en-US" sz="400" dirty="0">
                <a:solidFill>
                  <a:srgbClr val="A31515"/>
                </a:solidFill>
                <a:latin typeface="Consolas"/>
              </a:rPr>
              <a:t>" "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&amp; </a:t>
            </a:r>
            <a:r>
              <a:rPr lang="en-US" sz="400" dirty="0" err="1">
                <a:solidFill>
                  <a:prstClr val="black"/>
                </a:solidFill>
                <a:latin typeface="Consolas"/>
              </a:rPr>
              <a:t>txtLastName.Text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'this line of code tells the compiler what to do with the user input when the submit button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'is pressed.  The first and last name fields are combined into one string literal, using the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'"&amp;" symbol, called a concatenation operator.  There are two of them to allow for the space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'to appear in the "Full Name" output.  This is to have the normal spacing in between words that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400" dirty="0">
                <a:solidFill>
                  <a:srgbClr val="008000"/>
                </a:solidFill>
                <a:latin typeface="Consolas"/>
              </a:rPr>
              <a:t>'the end user is used to seeing in their day to day life.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 smtClean="0">
                <a:solidFill>
                  <a:srgbClr val="0000FF"/>
                </a:solidFill>
                <a:latin typeface="Consolas"/>
              </a:rPr>
              <a:t>Sub</a:t>
            </a:r>
            <a:endParaRPr lang="en-US" sz="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4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400" dirty="0">
                <a:solidFill>
                  <a:srgbClr val="0000FF"/>
                </a:solidFill>
                <a:latin typeface="Consolas"/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4342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were intended to be INDIVIDUAL assignments!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sure to give the form a title</a:t>
            </a:r>
          </a:p>
          <a:p>
            <a:r>
              <a:rPr lang="en-US" dirty="0" smtClean="0"/>
              <a:t>Set output dialog boxes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Enabled</a:t>
            </a:r>
            <a:r>
              <a:rPr lang="en-US" dirty="0" smtClean="0"/>
              <a:t> property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dirty="0" smtClean="0">
                <a:cs typeface="Courier New" pitchFamily="49" charset="0"/>
              </a:rPr>
              <a:t>When you have controls like radio buttons in which one needs to be selected at all times, make sure one of the radio buttons is selected when the form loads.</a:t>
            </a:r>
          </a:p>
          <a:p>
            <a:r>
              <a:rPr lang="en-US" dirty="0" smtClean="0">
                <a:cs typeface="Courier New" pitchFamily="49" charset="0"/>
              </a:rPr>
              <a:t>Maintain consistency among the size of controls, and such.  For instance, if you have two buttons next to each other.  Make them the same size.</a:t>
            </a:r>
          </a:p>
          <a:p>
            <a:r>
              <a:rPr lang="en-US" dirty="0" smtClean="0">
                <a:cs typeface="Courier New" pitchFamily="49" charset="0"/>
              </a:rPr>
              <a:t>Think about tab order, and users who don’t want to use the mouse.</a:t>
            </a:r>
          </a:p>
        </p:txBody>
      </p:sp>
    </p:spTree>
    <p:extLst>
      <p:ext uri="{BB962C8B-B14F-4D97-AF65-F5344CB8AC3E}">
        <p14:creationId xmlns:p14="http://schemas.microsoft.com/office/powerpoint/2010/main" val="28870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Space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07" y="1771650"/>
            <a:ext cx="35052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7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variables based on what they are going to hold.</a:t>
            </a:r>
          </a:p>
          <a:p>
            <a:r>
              <a:rPr lang="en-US" dirty="0" smtClean="0"/>
              <a:t>DO NOT declare things in the form unless it is needed to be there.</a:t>
            </a:r>
          </a:p>
          <a:p>
            <a:r>
              <a:rPr lang="en-US" dirty="0" smtClean="0"/>
              <a:t>Do not leave unnecessary whitespace.</a:t>
            </a:r>
          </a:p>
          <a:p>
            <a:r>
              <a:rPr lang="en-US" dirty="0" smtClean="0"/>
              <a:t>YOU NEED to include both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 Strict On 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 Explicit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Wasteful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GroupBox1_Enter(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GroupBox1.Enter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txtInches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Double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Form1_Load(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MyBase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.Load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TextBox1_TextChanged(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txtFirstName.TextChanged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TextBox2_TextChanged(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txtLastName.TextChanged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TextBox5_TextChanged(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28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txtFullName.TextChanged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Sub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9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Wasteful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1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txtEnterLastName_TextChanged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1400" dirty="0" err="1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14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txtEnterLastName.TextChanged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lastName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txtEnterLastName.Text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Sub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dirty="0">
                <a:solidFill>
                  <a:srgbClr val="0000FF"/>
                </a:solidFill>
                <a:latin typeface="Consolas"/>
              </a:rPr>
              <a:t>Option Explicit On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FF"/>
                </a:solidFill>
                <a:latin typeface="Consolas"/>
              </a:rPr>
              <a:t>Option Strict On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2B91AF"/>
                </a:solidFill>
                <a:latin typeface="Consolas"/>
              </a:rPr>
              <a:t>Form1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FirstName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LastName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FullName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'Declaring variables in the appropriate type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Inches, Centimeters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 smtClean="0">
                <a:solidFill>
                  <a:srgbClr val="0000FF"/>
                </a:solidFill>
                <a:latin typeface="Consolas"/>
              </a:rPr>
              <a:t>Double</a:t>
            </a:r>
          </a:p>
          <a:p>
            <a:pPr marL="0" indent="0">
              <a:buNone/>
            </a:pPr>
            <a:endParaRPr lang="en-US" sz="1100" dirty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srgbClr val="0000FF"/>
                </a:solidFill>
                <a:latin typeface="Consolas"/>
              </a:rPr>
              <a:t>    Private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Sub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btnCompute_Click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1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sender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1100" dirty="0" err="1">
                <a:solidFill>
                  <a:srgbClr val="2B91AF"/>
                </a:solidFill>
                <a:latin typeface="Consolas"/>
              </a:rPr>
              <a:t>Object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100" dirty="0" err="1">
                <a:solidFill>
                  <a:srgbClr val="0000FF"/>
                </a:solidFill>
                <a:latin typeface="Consolas"/>
              </a:rPr>
              <a:t>ByVal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e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System.</a:t>
            </a:r>
            <a:r>
              <a:rPr lang="en-US" sz="1100" dirty="0" err="1">
                <a:solidFill>
                  <a:srgbClr val="2B91AF"/>
                </a:solidFill>
                <a:latin typeface="Consolas"/>
              </a:rPr>
              <a:t>EventArgs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Handles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btnCompute.Click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 smtClean="0">
                <a:solidFill>
                  <a:prstClr val="black"/>
                </a:solidFill>
                <a:latin typeface="Consolas"/>
              </a:rPr>
              <a:t>FirstName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txtFirstName.Text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8000"/>
                </a:solidFill>
                <a:latin typeface="Consolas"/>
              </a:rPr>
              <a:t>'assigning the variable to the appropriate textboxes 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 smtClean="0">
                <a:solidFill>
                  <a:prstClr val="black"/>
                </a:solidFill>
                <a:latin typeface="Consolas"/>
              </a:rPr>
              <a:t>LastName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txtLastName.Text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 err="1" smtClean="0">
                <a:solidFill>
                  <a:prstClr val="black"/>
                </a:solidFill>
                <a:latin typeface="Consolas"/>
              </a:rPr>
              <a:t>FullName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FirstName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&amp; </a:t>
            </a:r>
            <a:r>
              <a:rPr lang="en-US" sz="1100" dirty="0">
                <a:solidFill>
                  <a:srgbClr val="A31515"/>
                </a:solidFill>
                <a:latin typeface="Consolas"/>
              </a:rPr>
              <a:t>" "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&amp; </a:t>
            </a:r>
            <a:r>
              <a:rPr lang="en-US" sz="1100" dirty="0" err="1" smtClean="0">
                <a:solidFill>
                  <a:prstClr val="black"/>
                </a:solidFill>
                <a:latin typeface="Consolas"/>
              </a:rPr>
              <a:t>LastName</a:t>
            </a:r>
            <a:endParaRPr lang="en-US" sz="11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100" dirty="0" err="1" smtClean="0">
                <a:solidFill>
                  <a:prstClr val="black"/>
                </a:solidFill>
                <a:latin typeface="Consolas"/>
              </a:rPr>
              <a:t>txtFullName.Text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100" dirty="0" err="1" smtClean="0">
                <a:solidFill>
                  <a:prstClr val="black"/>
                </a:solidFill>
                <a:latin typeface="Consolas"/>
              </a:rPr>
              <a:t>FullName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 smtClean="0">
                <a:solidFill>
                  <a:srgbClr val="008000"/>
                </a:solidFill>
                <a:latin typeface="Consolas"/>
              </a:rPr>
              <a:t>'here I am making the text visible to the user.</a:t>
            </a:r>
            <a:endParaRPr lang="en-US" sz="1200" dirty="0"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latin typeface="Consolas"/>
              </a:rPr>
              <a:t>        </a:t>
            </a:r>
            <a:r>
              <a:rPr lang="en-US" sz="1100" dirty="0" smtClean="0">
                <a:latin typeface="Consolas"/>
              </a:rPr>
              <a:t>    Centimeters </a:t>
            </a:r>
            <a:r>
              <a:rPr lang="en-US" sz="1100" dirty="0">
                <a:latin typeface="Consolas"/>
              </a:rPr>
              <a:t>= </a:t>
            </a:r>
            <a:r>
              <a:rPr lang="en-US" sz="1100" dirty="0" err="1">
                <a:solidFill>
                  <a:srgbClr val="0000FF"/>
                </a:solidFill>
                <a:latin typeface="Consolas"/>
              </a:rPr>
              <a:t>CDbl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100" dirty="0" err="1">
                <a:solidFill>
                  <a:prstClr val="black"/>
                </a:solidFill>
                <a:latin typeface="Consolas"/>
              </a:rPr>
              <a:t>txtInches.Text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       </a:t>
            </a:r>
          </a:p>
          <a:p>
            <a:pPr marL="0" indent="0"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          Inches 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= Centimeters * 2.5 </a:t>
            </a:r>
            <a:r>
              <a:rPr lang="en-US" sz="1100" dirty="0" err="1" smtClean="0">
                <a:solidFill>
                  <a:prstClr val="black"/>
                </a:solidFill>
                <a:latin typeface="Consolas"/>
              </a:rPr>
              <a:t>txtCentimeters.Text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100" dirty="0" err="1">
                <a:solidFill>
                  <a:srgbClr val="0000FF"/>
                </a:solidFill>
                <a:latin typeface="Consolas"/>
              </a:rPr>
              <a:t>CStr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(Inches</a:t>
            </a:r>
            <a:r>
              <a:rPr lang="en-US" sz="1100" dirty="0" smtClean="0">
                <a:solidFill>
                  <a:prstClr val="black"/>
                </a:solidFill>
                <a:latin typeface="Consolas"/>
              </a:rPr>
              <a:t>)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Sub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100" dirty="0">
                <a:solidFill>
                  <a:srgbClr val="0000FF"/>
                </a:solidFill>
                <a:latin typeface="Consolas"/>
              </a:rPr>
              <a:t>End</a:t>
            </a:r>
            <a:r>
              <a:rPr lang="en-US" sz="1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nsolas"/>
              </a:rPr>
              <a:t>Class</a:t>
            </a:r>
            <a:endParaRPr lang="en-US" sz="1100" dirty="0">
              <a:solidFill>
                <a:prstClr val="black"/>
              </a:solidFill>
              <a:latin typeface="Consolas"/>
            </a:endParaRPr>
          </a:p>
          <a:p>
            <a:endParaRPr lang="en-US" sz="12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008000"/>
              </a:solidFill>
              <a:latin typeface="Consolas"/>
            </a:endParaRPr>
          </a:p>
          <a:p>
            <a:pPr marL="0" indent="0">
              <a:buNone/>
            </a:pPr>
            <a:endParaRPr lang="en-US" sz="1100" dirty="0" smtClean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  <a:latin typeface="Consola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Typecasting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Double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x 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800" dirty="0" err="1" smtClean="0">
                <a:solidFill>
                  <a:prstClr val="black"/>
                </a:solidFill>
                <a:latin typeface="Consolas"/>
              </a:rPr>
              <a:t>txtInches.Text</a:t>
            </a:r>
            <a:endParaRPr lang="en-US" sz="28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latin typeface="Consolas"/>
              </a:rPr>
              <a:t>Dim</a:t>
            </a: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inch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Double</a:t>
            </a:r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Consolas"/>
              </a:rPr>
              <a:t>inch 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CInt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(TextBox4.Text)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76502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1715</TotalTime>
  <Words>1152</Words>
  <Application>Microsoft Office PowerPoint</Application>
  <PresentationFormat>On-screen Show (4:3)</PresentationFormat>
  <Paragraphs>171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CS0004:  Introduction to Programming</vt:lpstr>
      <vt:lpstr>General Notes</vt:lpstr>
      <vt:lpstr>Design Notes</vt:lpstr>
      <vt:lpstr>Usage of Space</vt:lpstr>
      <vt:lpstr>Programming Notes</vt:lpstr>
      <vt:lpstr>Wasteful Code</vt:lpstr>
      <vt:lpstr>Wasteful Code</vt:lpstr>
      <vt:lpstr>Variable Scope</vt:lpstr>
      <vt:lpstr>Implicit Typecasting</vt:lpstr>
      <vt:lpstr>Creating Variables</vt:lpstr>
      <vt:lpstr>Renaming Controls</vt:lpstr>
      <vt:lpstr>If Statements</vt:lpstr>
      <vt:lpstr>Documentation</vt:lpstr>
      <vt:lpstr>Documentation</vt:lpstr>
      <vt:lpstr>Documentation</vt:lpstr>
      <vt:lpstr>Documentation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148</cp:revision>
  <dcterms:created xsi:type="dcterms:W3CDTF">2010-09-02T14:03:02Z</dcterms:created>
  <dcterms:modified xsi:type="dcterms:W3CDTF">2011-02-23T00:33:17Z</dcterms:modified>
</cp:coreProperties>
</file>