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412" r:id="rId3"/>
    <p:sldId id="413" r:id="rId4"/>
    <p:sldId id="414" r:id="rId5"/>
    <p:sldId id="415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2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5879" autoAdjust="0"/>
  </p:normalViewPr>
  <p:slideViewPr>
    <p:cSldViewPr>
      <p:cViewPr varScale="1">
        <p:scale>
          <a:sx n="75" d="100"/>
          <a:sy n="75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51D7C-2212-4B21-A534-23BDA24B0213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57BDF-A3F0-47A2-AF40-C097053B8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59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F421DD7-2DF9-4306-A554-0E6A84B7064D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F421DD7-2DF9-4306-A554-0E6A84B7064D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421DD7-2DF9-4306-A554-0E6A84B7064D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CS0004:  Introduction to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Visual Studio 2010 and Controls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Visual Basic Program is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you run your Visual Basic program the following things happen: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Your program monitors the controls in the window to detect any event that a control can recognize (mouse movements, clicks, keystrokes, etc.)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When your program detects an event, it examines the code to see if you’ve written an even procedure for it.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If you have written an event procedure, the instructions in the procedure are executed and it goes back to step 1.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If you have not written an event procedure, it ignores the event and goes back to step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042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Studio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New Project</a:t>
            </a:r>
          </a:p>
          <a:p>
            <a:pPr lvl="1"/>
            <a:r>
              <a:rPr lang="en-US" dirty="0" smtClean="0"/>
              <a:t>On the opening screen click on “New Project”</a:t>
            </a:r>
          </a:p>
          <a:p>
            <a:pPr lvl="1"/>
            <a:r>
              <a:rPr lang="en-US" dirty="0" smtClean="0"/>
              <a:t>Enter a name, a location for your project, and a solution name.</a:t>
            </a:r>
          </a:p>
          <a:p>
            <a:pPr lvl="1"/>
            <a:r>
              <a:rPr lang="en-US" dirty="0" smtClean="0"/>
              <a:t>Click on “Windows Forms Application”.</a:t>
            </a:r>
          </a:p>
          <a:p>
            <a:pPr lvl="1"/>
            <a:r>
              <a:rPr lang="en-US" dirty="0" smtClean="0"/>
              <a:t>Click the “OK” button.</a:t>
            </a:r>
          </a:p>
          <a:p>
            <a:r>
              <a:rPr lang="en-US" dirty="0" smtClean="0"/>
              <a:t>Open an Existing Project</a:t>
            </a:r>
          </a:p>
          <a:p>
            <a:pPr lvl="1"/>
            <a:r>
              <a:rPr lang="en-US" dirty="0" smtClean="0"/>
              <a:t>Click on “Open Project”</a:t>
            </a:r>
          </a:p>
          <a:p>
            <a:pPr lvl="1"/>
            <a:r>
              <a:rPr lang="en-US" dirty="0" smtClean="0"/>
              <a:t>Navigate to you “.</a:t>
            </a:r>
            <a:r>
              <a:rPr lang="en-US" dirty="0" err="1" smtClean="0"/>
              <a:t>sln</a:t>
            </a:r>
            <a:r>
              <a:rPr lang="en-US" dirty="0" smtClean="0"/>
              <a:t>” file and double click on it.</a:t>
            </a:r>
          </a:p>
          <a:p>
            <a:r>
              <a:rPr lang="en-US" dirty="0" smtClean="0"/>
              <a:t>Parts of the IDE:</a:t>
            </a:r>
          </a:p>
          <a:p>
            <a:pPr lvl="1"/>
            <a:r>
              <a:rPr lang="en-US" u="sng" dirty="0" smtClean="0"/>
              <a:t>Menu Bar</a:t>
            </a:r>
            <a:r>
              <a:rPr lang="en-US" dirty="0" smtClean="0"/>
              <a:t> – Has menus such as:  File, Edit, View, Window, Project, Data, and Debug.</a:t>
            </a:r>
          </a:p>
          <a:p>
            <a:pPr lvl="1"/>
            <a:r>
              <a:rPr lang="en-US" u="sng" dirty="0" smtClean="0"/>
              <a:t>Toolbar</a:t>
            </a:r>
            <a:r>
              <a:rPr lang="en-US" dirty="0" smtClean="0"/>
              <a:t> – Holds buttons that perform common controls.</a:t>
            </a:r>
          </a:p>
          <a:p>
            <a:pPr lvl="1"/>
            <a:r>
              <a:rPr lang="en-US" u="sng" dirty="0" smtClean="0"/>
              <a:t>Document Window</a:t>
            </a:r>
            <a:r>
              <a:rPr lang="en-US" dirty="0" smtClean="0"/>
              <a:t> – Currently holding the </a:t>
            </a:r>
            <a:r>
              <a:rPr lang="en-US" u="sng" dirty="0" smtClean="0"/>
              <a:t>Form Window</a:t>
            </a:r>
            <a:r>
              <a:rPr lang="en-US" dirty="0" smtClean="0"/>
              <a:t>.</a:t>
            </a:r>
          </a:p>
          <a:p>
            <a:pPr lvl="1"/>
            <a:r>
              <a:rPr lang="en-US" u="sng" dirty="0" smtClean="0"/>
              <a:t>Form Window</a:t>
            </a:r>
            <a:r>
              <a:rPr lang="en-US" dirty="0" smtClean="0"/>
              <a:t> – What your VB program will look like when you open it.</a:t>
            </a:r>
          </a:p>
          <a:p>
            <a:pPr lvl="1"/>
            <a:r>
              <a:rPr lang="en-US" u="sng" dirty="0" smtClean="0"/>
              <a:t>Properties Window</a:t>
            </a:r>
            <a:r>
              <a:rPr lang="en-US" dirty="0" smtClean="0"/>
              <a:t> – Used to change how objects look and react.</a:t>
            </a:r>
          </a:p>
          <a:p>
            <a:pPr lvl="1"/>
            <a:r>
              <a:rPr lang="en-US" u="sng" dirty="0" smtClean="0"/>
              <a:t>Solution Explorer</a:t>
            </a:r>
            <a:r>
              <a:rPr lang="en-US" dirty="0" smtClean="0"/>
              <a:t> – Shows files associated with the program.</a:t>
            </a:r>
          </a:p>
          <a:p>
            <a:pPr lvl="1"/>
            <a:r>
              <a:rPr lang="en-US" u="sng" dirty="0" smtClean="0"/>
              <a:t>Toolbox</a:t>
            </a:r>
            <a:r>
              <a:rPr lang="en-US" dirty="0" smtClean="0"/>
              <a:t> – Contains controls to put on your form.</a:t>
            </a:r>
            <a:endParaRPr lang="en-US" u="sng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06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Studio Tutorial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Textbox</a:t>
            </a:r>
          </a:p>
          <a:p>
            <a:pPr lvl="1"/>
            <a:r>
              <a:rPr lang="en-US" dirty="0" smtClean="0"/>
              <a:t>Creating</a:t>
            </a:r>
          </a:p>
          <a:p>
            <a:pPr lvl="2"/>
            <a:r>
              <a:rPr lang="en-US" dirty="0" smtClean="0"/>
              <a:t>Click on the text box tool</a:t>
            </a:r>
          </a:p>
          <a:p>
            <a:pPr lvl="3"/>
            <a:r>
              <a:rPr lang="en-US" dirty="0" smtClean="0"/>
              <a:t>Click on the form to create default sized text box</a:t>
            </a:r>
          </a:p>
          <a:p>
            <a:pPr lvl="3"/>
            <a:r>
              <a:rPr lang="en-US" dirty="0" smtClean="0"/>
              <a:t>Click and drag on the form to create custom size text box </a:t>
            </a:r>
          </a:p>
          <a:p>
            <a:pPr lvl="1"/>
            <a:r>
              <a:rPr lang="en-US" dirty="0" smtClean="0"/>
              <a:t>Click on the text box to select it.</a:t>
            </a:r>
          </a:p>
          <a:p>
            <a:pPr lvl="1"/>
            <a:r>
              <a:rPr lang="en-US" dirty="0" smtClean="0"/>
              <a:t>Push the delete key while it is selected to delete it</a:t>
            </a:r>
          </a:p>
          <a:p>
            <a:pPr lvl="1"/>
            <a:r>
              <a:rPr lang="en-US" dirty="0" smtClean="0"/>
              <a:t>Properties Window (F4, clicking on it, toolbar button)</a:t>
            </a:r>
          </a:p>
          <a:p>
            <a:pPr lvl="2"/>
            <a:r>
              <a:rPr lang="en-US" dirty="0" smtClean="0"/>
              <a:t>Name</a:t>
            </a:r>
          </a:p>
          <a:p>
            <a:pPr lvl="3"/>
            <a:r>
              <a:rPr lang="en-US" dirty="0" smtClean="0"/>
              <a:t>Changes what the text box is called</a:t>
            </a:r>
          </a:p>
          <a:p>
            <a:pPr lvl="2"/>
            <a:r>
              <a:rPr lang="en-US" dirty="0" smtClean="0"/>
              <a:t>Text</a:t>
            </a:r>
          </a:p>
          <a:p>
            <a:pPr lvl="3"/>
            <a:r>
              <a:rPr lang="en-US" dirty="0" smtClean="0"/>
              <a:t>Changes what text is in the text box when the text box first appears.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097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Studio Tutorial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Button</a:t>
            </a:r>
          </a:p>
          <a:p>
            <a:pPr lvl="1"/>
            <a:r>
              <a:rPr lang="en-US" dirty="0" smtClean="0"/>
              <a:t>Properties</a:t>
            </a:r>
          </a:p>
          <a:p>
            <a:pPr lvl="2"/>
            <a:r>
              <a:rPr lang="en-US" dirty="0" smtClean="0"/>
              <a:t>Text</a:t>
            </a:r>
          </a:p>
          <a:p>
            <a:pPr lvl="3"/>
            <a:r>
              <a:rPr lang="en-US" dirty="0" smtClean="0"/>
              <a:t>Access Key – Putting an “&amp;” in front of the text will give it an access key.</a:t>
            </a:r>
          </a:p>
          <a:p>
            <a:pPr lvl="4"/>
            <a:r>
              <a:rPr lang="en-US" dirty="0" smtClean="0"/>
              <a:t>If you press “Alt + the first character in front of the &amp;” it will do the same as clicking the button.</a:t>
            </a:r>
          </a:p>
          <a:p>
            <a:r>
              <a:rPr lang="en-US" dirty="0" smtClean="0"/>
              <a:t>Label</a:t>
            </a:r>
          </a:p>
          <a:p>
            <a:pPr lvl="1"/>
            <a:r>
              <a:rPr lang="en-US" dirty="0" smtClean="0"/>
              <a:t>Properties</a:t>
            </a:r>
          </a:p>
          <a:p>
            <a:pPr lvl="2"/>
            <a:r>
              <a:rPr lang="en-US" dirty="0" err="1" smtClean="0"/>
              <a:t>AutoSize</a:t>
            </a:r>
            <a:r>
              <a:rPr lang="en-US" dirty="0" smtClean="0"/>
              <a:t> – If true, the text property will decide how big the label is.  If false, you can resize it.</a:t>
            </a:r>
          </a:p>
          <a:p>
            <a:r>
              <a:rPr lang="en-US" dirty="0"/>
              <a:t>Tab Order – Sets the order in which the controls are focused on when the user hits tab.</a:t>
            </a:r>
          </a:p>
          <a:p>
            <a:pPr lvl="1"/>
            <a:r>
              <a:rPr lang="en-US" dirty="0"/>
              <a:t>To set the tab order, number the </a:t>
            </a:r>
            <a:r>
              <a:rPr lang="en-US" dirty="0" err="1"/>
              <a:t>TabIndex</a:t>
            </a:r>
            <a:r>
              <a:rPr lang="en-US" dirty="0"/>
              <a:t> property of the controls starting at 0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337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Studio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Debugging/Stop Debugging</a:t>
            </a:r>
          </a:p>
          <a:p>
            <a:pPr lvl="1"/>
            <a:r>
              <a:rPr lang="en-US" dirty="0"/>
              <a:t>When you hit the “Debug Button” (The green play button), your program will compile and display what it will do.</a:t>
            </a:r>
          </a:p>
          <a:p>
            <a:pPr lvl="2"/>
            <a:r>
              <a:rPr lang="en-US" dirty="0"/>
              <a:t>You can then test and debug your running program.</a:t>
            </a:r>
          </a:p>
          <a:p>
            <a:pPr lvl="1"/>
            <a:r>
              <a:rPr lang="en-US" dirty="0"/>
              <a:t>To stop debugging either close your program normally or press the “Stop Debugging” button (The blue stop button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Save All – Saves all files associated with the project</a:t>
            </a:r>
          </a:p>
          <a:p>
            <a:pPr lvl="1"/>
            <a:r>
              <a:rPr lang="en-US" dirty="0" smtClean="0"/>
              <a:t>Click on the “Save All” button (The one with three disks) on the toolbar.</a:t>
            </a:r>
          </a:p>
          <a:p>
            <a:pPr lvl="1"/>
            <a:r>
              <a:rPr lang="en-US" dirty="0" smtClean="0"/>
              <a:t>Or click on “File” in the menu bar and then “Save All” in the menu.</a:t>
            </a:r>
          </a:p>
        </p:txBody>
      </p:sp>
    </p:spTree>
    <p:extLst>
      <p:ext uri="{BB962C8B-B14F-4D97-AF65-F5344CB8AC3E}">
        <p14:creationId xmlns:p14="http://schemas.microsoft.com/office/powerpoint/2010/main" xmlns="" val="362732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naming (value of the name property) of controls should indicate what it is and what it does.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name should include both what the object is in the form of a prefix, and what is does or if it doesn’t do anything specific, what it is.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9043005"/>
              </p:ext>
            </p:extLst>
          </p:nvPr>
        </p:nvGraphicFramePr>
        <p:xfrm>
          <a:off x="1524000" y="21336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frmPayroll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Button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btn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btnComputeTotal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lbl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lblAddress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Text Box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txtCity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List</a:t>
                      </a:r>
                      <a:r>
                        <a:rPr lang="en-US" baseline="0" dirty="0" smtClean="0"/>
                        <a:t> Box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lstOutput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0536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 of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Often you want your controls to be a comfortable distance away from each other and the edge of the form.  Visual Studio makes it easy to do this.</a:t>
            </a:r>
          </a:p>
          <a:p>
            <a:r>
              <a:rPr lang="en-US" dirty="0" smtClean="0"/>
              <a:t>When you drag a control toward the edge of the form or another control, a </a:t>
            </a:r>
            <a:r>
              <a:rPr lang="en-US" u="sng" dirty="0" smtClean="0"/>
              <a:t>Proximity Line</a:t>
            </a:r>
            <a:r>
              <a:rPr lang="en-US" dirty="0" smtClean="0"/>
              <a:t> appears to ensure a comfortable distance is between the control and the other object.</a:t>
            </a:r>
          </a:p>
          <a:p>
            <a:r>
              <a:rPr lang="en-US" dirty="0" smtClean="0"/>
              <a:t>When you drag a control in an area that is close to being either vertically or horizontally aligned with another control, a </a:t>
            </a:r>
            <a:r>
              <a:rPr lang="en-US" u="sng" dirty="0" smtClean="0"/>
              <a:t>Snap Line</a:t>
            </a:r>
            <a:r>
              <a:rPr lang="en-US" dirty="0" smtClean="0"/>
              <a:t> appears to help align the controls.</a:t>
            </a:r>
          </a:p>
        </p:txBody>
      </p:sp>
    </p:spTree>
    <p:extLst>
      <p:ext uri="{BB962C8B-B14F-4D97-AF65-F5344CB8AC3E}">
        <p14:creationId xmlns:p14="http://schemas.microsoft.com/office/powerpoint/2010/main" xmlns="" val="70181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Four Stages in a program</a:t>
            </a:r>
          </a:p>
          <a:p>
            <a:pPr lvl="1"/>
            <a:r>
              <a:rPr lang="en-US" dirty="0" smtClean="0"/>
              <a:t>Read Input</a:t>
            </a:r>
          </a:p>
          <a:p>
            <a:pPr lvl="1"/>
            <a:r>
              <a:rPr lang="en-US" dirty="0" smtClean="0"/>
              <a:t>Validate Input</a:t>
            </a:r>
          </a:p>
          <a:p>
            <a:pPr lvl="1"/>
            <a:r>
              <a:rPr lang="en-US" dirty="0" smtClean="0"/>
              <a:t>Process Input</a:t>
            </a:r>
          </a:p>
          <a:p>
            <a:pPr lvl="1"/>
            <a:r>
              <a:rPr lang="en-US" dirty="0" smtClean="0"/>
              <a:t>Output Result</a:t>
            </a:r>
          </a:p>
          <a:p>
            <a:r>
              <a:rPr lang="en-US" dirty="0"/>
              <a:t>An </a:t>
            </a:r>
            <a:r>
              <a:rPr lang="en-US" u="sng" dirty="0"/>
              <a:t>Algorithm </a:t>
            </a:r>
            <a:r>
              <a:rPr lang="en-US" dirty="0" smtClean="0"/>
              <a:t>is…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step-by-step procedure devised for the purpose of taking in data and producing the correct output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What’s the difference between an algorithm and a program?</a:t>
            </a:r>
          </a:p>
          <a:p>
            <a:pPr lvl="1"/>
            <a:r>
              <a:rPr lang="en-US" dirty="0"/>
              <a:t>A program is the </a:t>
            </a:r>
            <a:r>
              <a:rPr lang="en-US" i="1" dirty="0"/>
              <a:t>actual implementation</a:t>
            </a:r>
            <a:r>
              <a:rPr lang="en-US" dirty="0"/>
              <a:t> of an algorithm in a programming language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450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When Developing a program in both the real world AND in this class, there are 6 steps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Analyze the problem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Plan a solution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Design an interface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Write the code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Test and debug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Document the program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(Not done in this class) Maintain the </a:t>
            </a:r>
            <a:r>
              <a:rPr lang="en-US" dirty="0" smtClean="0"/>
              <a:t>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9815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</a:t>
            </a:r>
            <a:r>
              <a:rPr lang="en-US" u="sng" dirty="0" smtClean="0"/>
              <a:t>End User</a:t>
            </a:r>
            <a:r>
              <a:rPr lang="en-US" dirty="0" smtClean="0"/>
              <a:t> is…</a:t>
            </a:r>
          </a:p>
          <a:p>
            <a:pPr lvl="1"/>
            <a:r>
              <a:rPr lang="en-US" dirty="0"/>
              <a:t>The person whom the program was designed </a:t>
            </a:r>
            <a:r>
              <a:rPr lang="en-US" dirty="0" smtClean="0"/>
              <a:t>for.</a:t>
            </a:r>
          </a:p>
          <a:p>
            <a:r>
              <a:rPr lang="en-US" dirty="0" smtClean="0"/>
              <a:t>A </a:t>
            </a:r>
            <a:r>
              <a:rPr lang="en-US" u="sng" dirty="0" smtClean="0"/>
              <a:t>User-Interface</a:t>
            </a:r>
            <a:r>
              <a:rPr lang="en-US" dirty="0" smtClean="0"/>
              <a:t> is…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the user </a:t>
            </a:r>
            <a:r>
              <a:rPr lang="en-US" dirty="0" smtClean="0"/>
              <a:t>interacts </a:t>
            </a:r>
            <a:r>
              <a:rPr lang="en-US" dirty="0"/>
              <a:t>with your program.</a:t>
            </a:r>
          </a:p>
          <a:p>
            <a:r>
              <a:rPr lang="en-US" dirty="0" smtClean="0"/>
              <a:t>A </a:t>
            </a:r>
            <a:r>
              <a:rPr lang="en-US" u="sng" dirty="0" smtClean="0"/>
              <a:t>Bug</a:t>
            </a:r>
            <a:r>
              <a:rPr lang="en-US" dirty="0" smtClean="0"/>
              <a:t> is…</a:t>
            </a:r>
          </a:p>
          <a:p>
            <a:pPr lvl="1"/>
            <a:r>
              <a:rPr lang="en-US" dirty="0" smtClean="0"/>
              <a:t>An error, flaw, mistake</a:t>
            </a:r>
            <a:r>
              <a:rPr lang="en-US" dirty="0"/>
              <a:t>, failure, or fault in a computer </a:t>
            </a:r>
            <a:r>
              <a:rPr lang="en-US" dirty="0" smtClean="0"/>
              <a:t>program.</a:t>
            </a:r>
          </a:p>
          <a:p>
            <a:r>
              <a:rPr lang="en-US" u="sng" dirty="0" smtClean="0"/>
              <a:t>Documentation</a:t>
            </a:r>
            <a:r>
              <a:rPr lang="en-US" dirty="0" smtClean="0"/>
              <a:t> is…</a:t>
            </a:r>
          </a:p>
          <a:p>
            <a:pPr lvl="1"/>
            <a:r>
              <a:rPr lang="en-US" dirty="0"/>
              <a:t>Organizing all the material that describes the program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Three models used to help develop an algorithm:</a:t>
            </a:r>
          </a:p>
          <a:p>
            <a:pPr lvl="1"/>
            <a:r>
              <a:rPr lang="en-US" dirty="0" smtClean="0"/>
              <a:t>Flow Charts</a:t>
            </a:r>
          </a:p>
          <a:p>
            <a:pPr lvl="1"/>
            <a:r>
              <a:rPr lang="en-US" dirty="0" smtClean="0"/>
              <a:t>Hierarchy Charts</a:t>
            </a:r>
          </a:p>
          <a:p>
            <a:pPr lvl="1"/>
            <a:r>
              <a:rPr lang="en-US" dirty="0" err="1" smtClean="0"/>
              <a:t>Pseudocode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936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Studio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Visual Studio is an </a:t>
            </a:r>
            <a:r>
              <a:rPr lang="en-US" u="sng" dirty="0" smtClean="0"/>
              <a:t>Integrated Development Environment (IDE)</a:t>
            </a:r>
          </a:p>
          <a:p>
            <a:pPr lvl="1"/>
            <a:r>
              <a:rPr lang="en-US" dirty="0" smtClean="0"/>
              <a:t>An </a:t>
            </a:r>
            <a:r>
              <a:rPr lang="en-US" u="sng" dirty="0" smtClean="0"/>
              <a:t>IDE</a:t>
            </a:r>
            <a:r>
              <a:rPr lang="en-US" dirty="0" smtClean="0"/>
              <a:t> is </a:t>
            </a:r>
            <a:r>
              <a:rPr lang="en-US" dirty="0"/>
              <a:t>a software application that provides comprehensive facilities to computer programmers for software development.</a:t>
            </a:r>
          </a:p>
          <a:p>
            <a:r>
              <a:rPr lang="en-US" dirty="0" smtClean="0"/>
              <a:t>Visual Studio = IDE for developing Visual Basic Programs</a:t>
            </a:r>
          </a:p>
          <a:p>
            <a:r>
              <a:rPr lang="en-US" dirty="0" smtClean="0"/>
              <a:t>Visual Basic = Programming Language </a:t>
            </a:r>
          </a:p>
          <a:p>
            <a:r>
              <a:rPr lang="en-US" dirty="0" smtClean="0"/>
              <a:t>Visual Basic is designed to </a:t>
            </a:r>
            <a:r>
              <a:rPr lang="en-US" i="1" dirty="0" smtClean="0"/>
              <a:t>easily</a:t>
            </a:r>
            <a:r>
              <a:rPr lang="en-US" dirty="0" smtClean="0"/>
              <a:t> make user-friendly </a:t>
            </a:r>
            <a:r>
              <a:rPr lang="en-US" u="sng" dirty="0" smtClean="0"/>
              <a:t>Graphical User Interfaces (GUIs)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</a:t>
            </a:r>
            <a:r>
              <a:rPr lang="en-US" u="sng" dirty="0" smtClean="0"/>
              <a:t>GUI</a:t>
            </a:r>
            <a:r>
              <a:rPr lang="en-US" dirty="0" smtClean="0"/>
              <a:t> allows the user to interact with programs in more ways than typing.  They use graphical representations of objects instead of simply text.</a:t>
            </a:r>
          </a:p>
          <a:p>
            <a:pPr lvl="1"/>
            <a:r>
              <a:rPr lang="en-US" dirty="0" smtClean="0"/>
              <a:t>GUIs include:</a:t>
            </a:r>
          </a:p>
          <a:p>
            <a:pPr lvl="2"/>
            <a:r>
              <a:rPr lang="en-US" dirty="0" smtClean="0"/>
              <a:t>Icons</a:t>
            </a:r>
          </a:p>
          <a:p>
            <a:pPr lvl="2"/>
            <a:r>
              <a:rPr lang="en-US" dirty="0" smtClean="0"/>
              <a:t>Buttons</a:t>
            </a:r>
          </a:p>
          <a:p>
            <a:pPr lvl="2"/>
            <a:r>
              <a:rPr lang="en-US" dirty="0" smtClean="0"/>
              <a:t>Drop-down boxes</a:t>
            </a:r>
          </a:p>
          <a:p>
            <a:pPr lvl="2"/>
            <a:r>
              <a:rPr lang="en-US" dirty="0" smtClean="0"/>
              <a:t>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823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User-Interface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After you have successfully developed an algorithm for your program you can develop a user-interface.</a:t>
            </a:r>
          </a:p>
          <a:p>
            <a:pPr lvl="1"/>
            <a:r>
              <a:rPr lang="en-US" dirty="0" smtClean="0"/>
              <a:t>This is often NOT the first step in development in the real world, but for this class it often will be.</a:t>
            </a:r>
          </a:p>
          <a:p>
            <a:r>
              <a:rPr lang="en-US" dirty="0" smtClean="0"/>
              <a:t>Visual Studio allows you to </a:t>
            </a:r>
            <a:r>
              <a:rPr lang="en-US" b="1" dirty="0" smtClean="0"/>
              <a:t>literally draw</a:t>
            </a:r>
            <a:r>
              <a:rPr lang="en-US" dirty="0" smtClean="0"/>
              <a:t> the interface, and it writes the code for you.</a:t>
            </a:r>
          </a:p>
          <a:p>
            <a:pPr lvl="1"/>
            <a:r>
              <a:rPr lang="en-US" dirty="0" smtClean="0"/>
              <a:t>These interface objects will automatically have basic functionality, and can accept events.</a:t>
            </a:r>
          </a:p>
          <a:p>
            <a:pPr lvl="1"/>
            <a:r>
              <a:rPr lang="en-US" dirty="0"/>
              <a:t>This is not how it works with most other programming languages and IDEs</a:t>
            </a:r>
            <a:r>
              <a:rPr lang="en-US" dirty="0" smtClean="0"/>
              <a:t>.</a:t>
            </a:r>
          </a:p>
          <a:p>
            <a:pPr lvl="1"/>
            <a:r>
              <a:rPr lang="en-US" u="sng" dirty="0" smtClean="0"/>
              <a:t>You</a:t>
            </a:r>
            <a:r>
              <a:rPr lang="en-US" dirty="0" smtClean="0"/>
              <a:t> have to write the code for what happens on these events. </a:t>
            </a:r>
          </a:p>
          <a:p>
            <a:r>
              <a:rPr lang="en-US" dirty="0" smtClean="0"/>
              <a:t>Important Note:  </a:t>
            </a:r>
            <a:r>
              <a:rPr lang="en-US" u="sng" dirty="0" smtClean="0"/>
              <a:t>Event-Driven Programming</a:t>
            </a:r>
            <a:r>
              <a:rPr lang="en-US" dirty="0" smtClean="0"/>
              <a:t> is </a:t>
            </a:r>
            <a:r>
              <a:rPr lang="en-US" i="1" dirty="0" smtClean="0"/>
              <a:t>fundamentally different</a:t>
            </a:r>
            <a:r>
              <a:rPr lang="en-US" dirty="0" smtClean="0"/>
              <a:t> than traditional </a:t>
            </a:r>
            <a:r>
              <a:rPr lang="en-US" u="sng" dirty="0" smtClean="0"/>
              <a:t>Procedural Programming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9256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Visual Basic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So, how to we add functionality to our interface?</a:t>
            </a:r>
          </a:p>
          <a:p>
            <a:pPr lvl="1"/>
            <a:r>
              <a:rPr lang="en-US" dirty="0" smtClean="0"/>
              <a:t>Answer:  We write </a:t>
            </a:r>
            <a:r>
              <a:rPr lang="en-US" u="sng" dirty="0" smtClean="0"/>
              <a:t>Event </a:t>
            </a:r>
            <a:r>
              <a:rPr lang="en-US" u="sng" dirty="0"/>
              <a:t>P</a:t>
            </a:r>
            <a:r>
              <a:rPr lang="en-US" u="sng" dirty="0" smtClean="0"/>
              <a:t>rocedures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An </a:t>
            </a:r>
            <a:r>
              <a:rPr lang="en-US" u="sng" dirty="0" smtClean="0"/>
              <a:t>Event Procedure</a:t>
            </a:r>
            <a:r>
              <a:rPr lang="en-US" dirty="0" smtClean="0"/>
              <a:t> is a set of instructions to be executed when a certain event happens.</a:t>
            </a:r>
          </a:p>
          <a:p>
            <a:pPr lvl="3"/>
            <a:r>
              <a:rPr lang="en-US" dirty="0" smtClean="0"/>
              <a:t>For example, we can write an Event Procedure for when we push an “OK” button.</a:t>
            </a:r>
          </a:p>
          <a:p>
            <a:pPr lvl="1"/>
            <a:r>
              <a:rPr lang="en-US" dirty="0" smtClean="0"/>
              <a:t>Almost everything in Visual Basic is either an Event Procedure or used by an Event Procedure.</a:t>
            </a:r>
          </a:p>
          <a:p>
            <a:r>
              <a:rPr lang="en-US" dirty="0" smtClean="0"/>
              <a:t>Here’s the basic steps when developing a Visual Basic Program: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Design the appearance that the user sees.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Determine the events that the controls on the window should respond to.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Write the event procedures for those events.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703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Layer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event-driven programs can be divided into three important sections or layers:</a:t>
            </a:r>
          </a:p>
          <a:p>
            <a:pPr lvl="1"/>
            <a:r>
              <a:rPr lang="en-US" u="sng" dirty="0" smtClean="0"/>
              <a:t>Presentation Layer</a:t>
            </a:r>
            <a:r>
              <a:rPr lang="en-US" dirty="0" smtClean="0"/>
              <a:t> – Anything the user sees and how the user interacts with a program.</a:t>
            </a:r>
          </a:p>
          <a:p>
            <a:pPr lvl="1"/>
            <a:r>
              <a:rPr lang="en-US" u="sng" dirty="0" smtClean="0"/>
              <a:t>Logic Layer</a:t>
            </a:r>
            <a:r>
              <a:rPr lang="en-US" dirty="0" smtClean="0"/>
              <a:t> – How the program acts when it receives events.</a:t>
            </a:r>
          </a:p>
          <a:p>
            <a:pPr lvl="1"/>
            <a:r>
              <a:rPr lang="en-US" u="sng" dirty="0" smtClean="0"/>
              <a:t>Data Access Layer </a:t>
            </a:r>
            <a:r>
              <a:rPr lang="en-US" dirty="0" smtClean="0"/>
              <a:t>– Allows simple access to persistent storage (like a database).  We probably won’t be doing this in this course.</a:t>
            </a:r>
          </a:p>
          <a:p>
            <a:r>
              <a:rPr lang="en-US" dirty="0" smtClean="0"/>
              <a:t>It is important to separate the layers from each other as much as possible. </a:t>
            </a:r>
          </a:p>
          <a:p>
            <a:pPr lvl="1"/>
            <a:r>
              <a:rPr lang="en-US" dirty="0" smtClean="0"/>
              <a:t>Why?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08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Layer Model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441448" y="1371600"/>
            <a:ext cx="3733800" cy="1143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420112" y="2819400"/>
            <a:ext cx="3733800" cy="1143000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420112" y="4279392"/>
            <a:ext cx="3733800" cy="1143000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962400" y="25146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962400" y="39624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572000" y="25146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596384" y="39624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Magnetic Disk 13"/>
          <p:cNvSpPr/>
          <p:nvPr/>
        </p:nvSpPr>
        <p:spPr>
          <a:xfrm>
            <a:off x="7239000" y="4279392"/>
            <a:ext cx="1143000" cy="1257300"/>
          </a:xfrm>
          <a:prstGeom prst="flowChartMagneticDisk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153912" y="4572000"/>
            <a:ext cx="10850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153912" y="5105400"/>
            <a:ext cx="10850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88208" y="1758434"/>
            <a:ext cx="2209800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Presentation Layer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82112" y="3206234"/>
            <a:ext cx="2209800" cy="36933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Logic Layer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188208" y="4666226"/>
            <a:ext cx="2209800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Access Layer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496556" y="4850892"/>
            <a:ext cx="627888" cy="36933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187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963</TotalTime>
  <Words>1377</Words>
  <Application>Microsoft Office PowerPoint</Application>
  <PresentationFormat>On-screen Show (4:3)</PresentationFormat>
  <Paragraphs>178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Origin</vt:lpstr>
      <vt:lpstr>CS0004:  Introduction to Programming</vt:lpstr>
      <vt:lpstr>Review </vt:lpstr>
      <vt:lpstr>Review</vt:lpstr>
      <vt:lpstr>Review </vt:lpstr>
      <vt:lpstr>Visual Studio 2010</vt:lpstr>
      <vt:lpstr>Developing a User-Interface </vt:lpstr>
      <vt:lpstr>Developing a Visual Basic Program</vt:lpstr>
      <vt:lpstr>Programming Layer Model</vt:lpstr>
      <vt:lpstr>Programming Layer Model</vt:lpstr>
      <vt:lpstr>How a Visual Basic Program is Run</vt:lpstr>
      <vt:lpstr>Visual Studio Tutorial</vt:lpstr>
      <vt:lpstr>Visual Studio Tutorial</vt:lpstr>
      <vt:lpstr>Visual Studio Tutorial </vt:lpstr>
      <vt:lpstr>Visual Studio Tutorial</vt:lpstr>
      <vt:lpstr>Naming</vt:lpstr>
      <vt:lpstr>Alignment of Controls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CS0134:  Web Design</dc:title>
  <dc:creator>Eric Heim</dc:creator>
  <cp:lastModifiedBy>Eric Heim</cp:lastModifiedBy>
  <cp:revision>90</cp:revision>
  <dcterms:created xsi:type="dcterms:W3CDTF">2010-09-02T14:03:02Z</dcterms:created>
  <dcterms:modified xsi:type="dcterms:W3CDTF">2011-01-24T03:26:29Z</dcterms:modified>
</cp:coreProperties>
</file>