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151"/>
    <a:srgbClr val="76643E"/>
    <a:srgbClr val="C3C7D1"/>
    <a:srgbClr val="A9852A"/>
    <a:srgbClr val="CDB97D"/>
    <a:srgbClr val="003E7E"/>
    <a:srgbClr val="16457F"/>
    <a:srgbClr val="002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0" autoAdjust="0"/>
  </p:normalViewPr>
  <p:slideViewPr>
    <p:cSldViewPr snapToGrid="0">
      <p:cViewPr varScale="1">
        <p:scale>
          <a:sx n="97" d="100"/>
          <a:sy n="97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18415-A045-4779-974B-8FBB8185FCFA}" type="datetime1">
              <a:rPr lang="en-US" altLang="zh-CN"/>
              <a:pPr/>
              <a:t>10/26/2011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F2522B-8E63-43BA-A988-8177C464E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298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AB145E-35E7-4540-A600-7E875DD123D0}" type="datetime1">
              <a:rPr lang="en-US" altLang="zh-CN"/>
              <a:pPr/>
              <a:t>10/26/2011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A9C28C-D875-4D35-B245-33501B8139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7711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ea typeface="ＭＳ Ｐゴシック" pitchFamily="-112" charset="-128"/>
              </a:rPr>
              <a:t>Instructions for editing school and department titles:</a:t>
            </a:r>
          </a:p>
          <a:p>
            <a:endParaRPr lang="en-US" altLang="zh-CN" smtClean="0">
              <a:ea typeface="ＭＳ Ｐゴシック" pitchFamily="-112" charset="-128"/>
            </a:endParaRPr>
          </a:p>
          <a:p>
            <a:pPr>
              <a:buFont typeface="Wingdings" pitchFamily="-112" charset="2"/>
              <a:buChar char="§"/>
            </a:pPr>
            <a:r>
              <a:rPr lang="en-US" altLang="zh-CN" smtClean="0">
                <a:ea typeface="ＭＳ Ｐゴシック" pitchFamily="-112" charset="-128"/>
              </a:rPr>
              <a:t> Select from menu: View &gt; Master &gt; Slide Master</a:t>
            </a:r>
          </a:p>
          <a:p>
            <a:pPr>
              <a:buFont typeface="Wingdings" pitchFamily="-112" charset="2"/>
              <a:buChar char="§"/>
            </a:pPr>
            <a:endParaRPr lang="en-US" altLang="zh-CN" smtClean="0">
              <a:ea typeface="ＭＳ Ｐゴシック" pitchFamily="-112" charset="-128"/>
            </a:endParaRPr>
          </a:p>
          <a:p>
            <a:pPr>
              <a:buFont typeface="Wingdings" pitchFamily="-112" charset="2"/>
              <a:buChar char="§"/>
            </a:pPr>
            <a:r>
              <a:rPr lang="en-US" altLang="zh-CN" smtClean="0">
                <a:ea typeface="ＭＳ Ｐゴシック" pitchFamily="-112" charset="-128"/>
              </a:rPr>
              <a:t> Click on each text area you wish to edit. Text will become editable.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BA8501C1-C3B5-49EC-86CF-2134DDE43F23}" type="slidenum">
              <a:rPr lang="en-US" altLang="zh-CN" sz="1200"/>
              <a:pPr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2C99DD5D-8C13-4087-B103-14A8FF52D6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47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426863B7-BB61-4EA6-8777-366550EBB5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194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0955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341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8F56DB64-5FA6-4032-BEE4-51EE93636A1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96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847935" y="6376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5281140C-C651-4330-9525-B2151D7132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538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269430F0-5B83-40D1-9ED5-A72757059F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100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54" y="8344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754" y="2094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54" y="2734712"/>
            <a:ext cx="4040188" cy="3490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8579" y="2094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8579" y="2734712"/>
            <a:ext cx="4041775" cy="3490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43FD334E-B026-4ECC-BCC7-9F67D482F2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26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CC2815BF-32B9-4BE4-BB59-C2FEF7DC81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619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F515CC7C-196C-465B-97E3-0A9ECC2C23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675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44" y="91644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694" y="916446"/>
            <a:ext cx="5111750" cy="5048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844" y="2078495"/>
            <a:ext cx="3008313" cy="40462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CEE573C5-ECE3-49D8-AF91-6C6D798BDA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508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5845"/>
            <a:ext cx="5486400" cy="37917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fld id="{8E2C1073-DF48-43EE-9741-F75AC82A2B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31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C su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9144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9812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on text regions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1678" y="6434343"/>
            <a:ext cx="59959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2B5E"/>
                </a:solidFill>
                <a:latin typeface="Georgia" pitchFamily="-112" charset="0"/>
              </a:defRPr>
            </a:lvl1pPr>
          </a:lstStyle>
          <a:p>
            <a:r>
              <a:rPr lang="sv-SE" altLang="zh-CN" smtClean="0"/>
              <a:t>Jiannan Ouyang, CS Ph.D.@PITT</a:t>
            </a:r>
            <a:endParaRPr lang="zh-CN" altLang="zh-C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828270" y="63661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5/18/2011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000000"/>
        </a:buClr>
        <a:buChar char="•"/>
        <a:defRPr sz="3200">
          <a:solidFill>
            <a:srgbClr val="002B5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2800">
          <a:solidFill>
            <a:srgbClr val="002B5E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•"/>
        <a:defRPr sz="2400">
          <a:solidFill>
            <a:srgbClr val="002B5E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2000">
          <a:solidFill>
            <a:srgbClr val="002B5E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»"/>
        <a:defRPr sz="2000">
          <a:solidFill>
            <a:srgbClr val="002B5E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link.com/content/?Author=Ioanna+Roussaki" TargetMode="External"/><Relationship Id="rId2" Type="http://schemas.openxmlformats.org/officeDocument/2006/relationships/hyperlink" Target="http://www.cs.pitt.edu/~chang/231/y11/papers/homeservic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ringerlink.com/content/?Author=Jaeyoung+Choi" TargetMode="External"/><Relationship Id="rId4" Type="http://schemas.openxmlformats.org/officeDocument/2006/relationships/hyperlink" Target="http://www.springerlink.com/content/?Author=Eunhoe+Ki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title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125128" y="1135246"/>
            <a:ext cx="7498616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Georgia" pitchFamily="-112" charset="0"/>
              </a:rPr>
              <a:t>An </a:t>
            </a:r>
            <a:r>
              <a:rPr lang="en-US" altLang="zh-CN" sz="2000" b="1" dirty="0" smtClean="0">
                <a:solidFill>
                  <a:schemeClr val="bg1"/>
                </a:solidFill>
                <a:latin typeface="Georgia" pitchFamily="-112" charset="0"/>
              </a:rPr>
              <a:t>Architecture for Home Service Retrieval </a:t>
            </a:r>
          </a:p>
          <a:p>
            <a:pPr eaLnBrk="1" hangingPunct="1"/>
            <a:r>
              <a:rPr lang="en-US" altLang="zh-CN" sz="2000" b="1" dirty="0" smtClean="0">
                <a:solidFill>
                  <a:schemeClr val="bg1"/>
                </a:solidFill>
                <a:latin typeface="Georgia" pitchFamily="-112" charset="0"/>
              </a:rPr>
              <a:t>Based on Function Concept </a:t>
            </a:r>
            <a:r>
              <a:rPr lang="en-US" altLang="zh-CN" sz="2000" b="1" dirty="0" smtClean="0">
                <a:solidFill>
                  <a:schemeClr val="bg1"/>
                </a:solidFill>
                <a:latin typeface="Georgia" pitchFamily="-112" charset="0"/>
              </a:rPr>
              <a:t>Ontology</a:t>
            </a:r>
            <a:endParaRPr lang="en-US" altLang="zh-CN" sz="2000" b="1" dirty="0">
              <a:solidFill>
                <a:schemeClr val="bg1"/>
              </a:solidFill>
              <a:latin typeface="Georgia" pitchFamily="-112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128" y="2730500"/>
            <a:ext cx="5486400" cy="1206500"/>
          </a:xfrm>
        </p:spPr>
        <p:txBody>
          <a:bodyPr/>
          <a:lstStyle/>
          <a:p>
            <a:pPr algn="l" eaLnBrk="1" hangingPunct="1">
              <a:spcAft>
                <a:spcPct val="0"/>
              </a:spcAft>
            </a:pPr>
            <a:r>
              <a:rPr lang="en-US" altLang="zh-CN" sz="2200" dirty="0" smtClean="0">
                <a:solidFill>
                  <a:srgbClr val="CCCC90"/>
                </a:solidFill>
              </a:rPr>
              <a:t>Wei M., </a:t>
            </a:r>
            <a:r>
              <a:rPr lang="en-US" altLang="zh-CN" sz="2200" dirty="0" err="1" smtClean="0">
                <a:solidFill>
                  <a:srgbClr val="CCCC90"/>
                </a:solidFill>
              </a:rPr>
              <a:t>Xu</a:t>
            </a:r>
            <a:r>
              <a:rPr lang="en-US" altLang="zh-CN" sz="2200" dirty="0" smtClean="0">
                <a:solidFill>
                  <a:srgbClr val="CCCC90"/>
                </a:solidFill>
              </a:rPr>
              <a:t> J., Yun H., </a:t>
            </a:r>
            <a:r>
              <a:rPr lang="en-US" altLang="zh-CN" sz="2200" dirty="0" err="1" smtClean="0">
                <a:solidFill>
                  <a:srgbClr val="CCCC90"/>
                </a:solidFill>
              </a:rPr>
              <a:t>Xu</a:t>
            </a:r>
            <a:r>
              <a:rPr lang="en-US" altLang="zh-CN" sz="2200" dirty="0" smtClean="0">
                <a:solidFill>
                  <a:srgbClr val="CCCC90"/>
                </a:solidFill>
              </a:rPr>
              <a:t> L.</a:t>
            </a: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125128" y="4216400"/>
            <a:ext cx="5486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zh-CN" sz="1600" dirty="0" smtClean="0">
                <a:solidFill>
                  <a:srgbClr val="CCCC90"/>
                </a:solidFill>
                <a:latin typeface="Georgia" pitchFamily="-112" charset="0"/>
              </a:rPr>
              <a:t>Presented by </a:t>
            </a:r>
            <a:r>
              <a:rPr lang="en-US" altLang="zh-CN" sz="1600" dirty="0" err="1" smtClean="0">
                <a:solidFill>
                  <a:srgbClr val="CCCC90"/>
                </a:solidFill>
                <a:latin typeface="Georgia" pitchFamily="-112" charset="0"/>
              </a:rPr>
              <a:t>Jiannan</a:t>
            </a:r>
            <a:r>
              <a:rPr lang="en-US" altLang="zh-CN" sz="1600" dirty="0" smtClean="0">
                <a:solidFill>
                  <a:srgbClr val="CCCC90"/>
                </a:solidFill>
                <a:latin typeface="Georgia" pitchFamily="-112" charset="0"/>
              </a:rPr>
              <a:t> </a:t>
            </a:r>
            <a:r>
              <a:rPr lang="en-US" altLang="zh-CN" sz="1600" dirty="0" err="1" smtClean="0">
                <a:solidFill>
                  <a:srgbClr val="CCCC90"/>
                </a:solidFill>
                <a:latin typeface="Georgia" pitchFamily="-112" charset="0"/>
              </a:rPr>
              <a:t>Ouyang</a:t>
            </a:r>
            <a:endParaRPr lang="en-US" altLang="zh-CN" sz="1600" dirty="0" smtClean="0">
              <a:solidFill>
                <a:srgbClr val="CCCC90"/>
              </a:solidFill>
              <a:latin typeface="Georgia" pitchFamily="-112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zh-CN" sz="1600" dirty="0" smtClean="0">
                <a:solidFill>
                  <a:srgbClr val="CCCC90"/>
                </a:solidFill>
                <a:latin typeface="Georgia" pitchFamily="-112" charset="0"/>
              </a:rPr>
              <a:t>CS Department</a:t>
            </a:r>
            <a:endParaRPr lang="en-US" altLang="zh-CN" sz="1600" dirty="0" smtClean="0">
              <a:solidFill>
                <a:srgbClr val="CCCC90"/>
              </a:solidFill>
              <a:latin typeface="Georgi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Service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service related concepts</a:t>
            </a:r>
          </a:p>
          <a:p>
            <a:pPr lvl="1"/>
            <a:r>
              <a:rPr lang="en-US" dirty="0" smtClean="0"/>
              <a:t>Need, context, device, function ,way, content, service</a:t>
            </a:r>
          </a:p>
          <a:p>
            <a:pPr lvl="1"/>
            <a:r>
              <a:rPr lang="en-US" dirty="0" smtClean="0"/>
              <a:t>Need motivated by context</a:t>
            </a:r>
          </a:p>
          <a:p>
            <a:pPr lvl="1"/>
            <a:r>
              <a:rPr lang="en-US" dirty="0" smtClean="0"/>
              <a:t>A service satisfies a need</a:t>
            </a:r>
          </a:p>
          <a:p>
            <a:pPr lvl="1"/>
            <a:r>
              <a:rPr lang="en-US" dirty="0" smtClean="0"/>
              <a:t>A need satisfied by </a:t>
            </a:r>
            <a:r>
              <a:rPr lang="en-US" smtClean="0"/>
              <a:t>various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Service Ontology,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9" y="2056630"/>
            <a:ext cx="7123931" cy="380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Service Ontology,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satisfy a need</a:t>
            </a:r>
          </a:p>
          <a:p>
            <a:r>
              <a:rPr lang="en-US" dirty="0" smtClean="0"/>
              <a:t>Select a function</a:t>
            </a:r>
          </a:p>
          <a:p>
            <a:r>
              <a:rPr lang="en-US" dirty="0" smtClean="0"/>
              <a:t>Search service annotated by the function</a:t>
            </a:r>
          </a:p>
          <a:p>
            <a:r>
              <a:rPr lang="en-US" dirty="0" smtClean="0"/>
              <a:t>Operate relevant content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Service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" y="2064006"/>
            <a:ext cx="76866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 of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47" y="2189058"/>
            <a:ext cx="76866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Audible alarm of gas detective</a:t>
            </a:r>
          </a:p>
          <a:p>
            <a:pPr lvl="1"/>
            <a:r>
              <a:rPr lang="en-US" sz="2400" dirty="0" err="1" smtClean="0"/>
              <a:t>gasDetectiveService</a:t>
            </a:r>
            <a:r>
              <a:rPr lang="en-US" sz="2400" dirty="0" smtClean="0"/>
              <a:t>()</a:t>
            </a:r>
          </a:p>
          <a:p>
            <a:pPr lvl="2"/>
            <a:r>
              <a:rPr lang="en-US" sz="2000" dirty="0" smtClean="0"/>
              <a:t>Gas security device</a:t>
            </a:r>
          </a:p>
          <a:p>
            <a:pPr lvl="1"/>
            <a:r>
              <a:rPr lang="en-US" sz="2400" dirty="0" smtClean="0"/>
              <a:t>Audio services</a:t>
            </a:r>
          </a:p>
          <a:p>
            <a:pPr lvl="2"/>
            <a:r>
              <a:rPr lang="en-US" sz="2000" dirty="0" err="1" smtClean="0"/>
              <a:t>gasAlarmService</a:t>
            </a:r>
            <a:r>
              <a:rPr lang="en-US" sz="2000" dirty="0" smtClean="0"/>
              <a:t> on gas security device</a:t>
            </a:r>
          </a:p>
          <a:p>
            <a:pPr lvl="2"/>
            <a:r>
              <a:rPr lang="en-US" sz="2000" dirty="0" err="1" smtClean="0"/>
              <a:t>FMService</a:t>
            </a:r>
            <a:r>
              <a:rPr lang="en-US" sz="2000" dirty="0" smtClean="0"/>
              <a:t> on radio</a:t>
            </a:r>
          </a:p>
          <a:p>
            <a:pPr lvl="2"/>
            <a:r>
              <a:rPr lang="en-US" sz="2000" dirty="0" err="1" smtClean="0"/>
              <a:t>playService</a:t>
            </a:r>
            <a:r>
              <a:rPr lang="en-US" sz="2000" dirty="0" smtClean="0"/>
              <a:t>() </a:t>
            </a:r>
            <a:r>
              <a:rPr lang="en-US" sz="2000" dirty="0" err="1" smtClean="0"/>
              <a:t>Bludetooth</a:t>
            </a:r>
            <a:r>
              <a:rPr lang="en-US" sz="2000" dirty="0" smtClean="0"/>
              <a:t> loudspeaker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Area Network (HAN)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45" y="2040653"/>
            <a:ext cx="5784901" cy="38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37" y="1910992"/>
            <a:ext cx="5224001" cy="39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5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Rtrieval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05" y="1782559"/>
            <a:ext cx="5253344" cy="424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Invocation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13" y="5201264"/>
            <a:ext cx="7924800" cy="7251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format </a:t>
            </a:r>
            <a:r>
              <a:rPr lang="en-US" dirty="0" err="1" smtClean="0"/>
              <a:t>translatation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3" y="1720186"/>
            <a:ext cx="7732457" cy="32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0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Sematic of Home Service</a:t>
            </a:r>
          </a:p>
          <a:p>
            <a:r>
              <a:rPr lang="en-US" dirty="0" smtClean="0"/>
              <a:t>Function Concept Ontology</a:t>
            </a:r>
          </a:p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Goal: automate the process from need motivation to service retrieval and invocation</a:t>
            </a:r>
          </a:p>
          <a:p>
            <a:r>
              <a:rPr lang="en-US" sz="2800" dirty="0" smtClean="0"/>
              <a:t>Proposes home service ontology to explicate the relations among concepts based on home service context analysis</a:t>
            </a:r>
          </a:p>
          <a:p>
            <a:r>
              <a:rPr lang="en-US" sz="2800" dirty="0" smtClean="0"/>
              <a:t>Construct function concept ontology by refining function concept to annotate the semantic of service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hlinkClick r:id="rId2"/>
              </a:rPr>
              <a:t>An Architecture for Home Service Retrieval Based on Function Concept Ontology</a:t>
            </a:r>
            <a:r>
              <a:rPr lang="en-US" sz="2000" b="1" dirty="0"/>
              <a:t> Wei Moji, </a:t>
            </a:r>
            <a:r>
              <a:rPr lang="en-US" sz="2000" b="1" dirty="0" err="1"/>
              <a:t>Xu</a:t>
            </a:r>
            <a:r>
              <a:rPr lang="en-US" sz="2000" b="1" dirty="0"/>
              <a:t> </a:t>
            </a:r>
            <a:r>
              <a:rPr lang="en-US" sz="2000" b="1" dirty="0" err="1"/>
              <a:t>Jianliang</a:t>
            </a:r>
            <a:r>
              <a:rPr lang="en-US" sz="2000" b="1" dirty="0"/>
              <a:t>, Yun </a:t>
            </a:r>
            <a:r>
              <a:rPr lang="en-US" sz="2000" b="1" dirty="0" err="1"/>
              <a:t>Hongyan</a:t>
            </a:r>
            <a:r>
              <a:rPr lang="en-US" sz="2000" b="1" dirty="0"/>
              <a:t>, </a:t>
            </a:r>
            <a:r>
              <a:rPr lang="en-US" sz="2000" b="1" dirty="0" err="1"/>
              <a:t>Xu</a:t>
            </a:r>
            <a:r>
              <a:rPr lang="en-US" sz="2000" b="1" dirty="0"/>
              <a:t> </a:t>
            </a:r>
            <a:r>
              <a:rPr lang="en-US" sz="2000" b="1" dirty="0" err="1"/>
              <a:t>Linlin</a:t>
            </a:r>
            <a:endParaRPr lang="en-US" sz="2000" b="1" dirty="0"/>
          </a:p>
          <a:p>
            <a:r>
              <a:rPr lang="en-US" sz="2000" b="1" dirty="0"/>
              <a:t>Ontology Based Service </a:t>
            </a:r>
            <a:r>
              <a:rPr lang="en-US" sz="2000" b="1" dirty="0" err="1"/>
              <a:t>Modelling</a:t>
            </a:r>
            <a:r>
              <a:rPr lang="en-US" sz="2000" b="1" dirty="0"/>
              <a:t> for </a:t>
            </a:r>
            <a:r>
              <a:rPr lang="en-US" sz="2000" b="1" dirty="0" err="1"/>
              <a:t>Composability</a:t>
            </a:r>
            <a:r>
              <a:rPr lang="en-US" sz="2000" b="1" dirty="0"/>
              <a:t> in Smart Home Environments </a:t>
            </a:r>
            <a:r>
              <a:rPr lang="en-US" sz="2000" dirty="0" err="1" smtClean="0">
                <a:hlinkClick r:id="rId3" tooltip="View content where Author is Ioanna Roussaki"/>
              </a:rPr>
              <a:t>Ioanna</a:t>
            </a:r>
            <a:r>
              <a:rPr lang="en-US" sz="2000" dirty="0" smtClean="0">
                <a:hlinkClick r:id="rId3" tooltip="View content where Author is Ioanna Roussaki"/>
              </a:rPr>
              <a:t> </a:t>
            </a:r>
            <a:r>
              <a:rPr lang="en-US" sz="2000" dirty="0" err="1">
                <a:hlinkClick r:id="rId3" tooltip="View content where Author is Ioanna Roussaki"/>
              </a:rPr>
              <a:t>Roussaki</a:t>
            </a:r>
            <a:r>
              <a:rPr lang="en-US" sz="2000" dirty="0" smtClean="0"/>
              <a:t>, </a:t>
            </a:r>
            <a:r>
              <a:rPr lang="en-US" sz="2000" dirty="0" err="1" smtClean="0"/>
              <a:t>etl</a:t>
            </a:r>
            <a:endParaRPr lang="en-US" sz="2000" dirty="0" smtClean="0"/>
          </a:p>
          <a:p>
            <a:r>
              <a:rPr lang="en-US" sz="2000" b="1" dirty="0"/>
              <a:t>An Ontology-Based Context Model in a Smart </a:t>
            </a:r>
            <a:r>
              <a:rPr lang="en-US" sz="2000" b="1" dirty="0" smtClean="0"/>
              <a:t>Home </a:t>
            </a:r>
            <a:r>
              <a:rPr lang="en-US" sz="2000" dirty="0" err="1" smtClean="0">
                <a:hlinkClick r:id="rId4" tooltip="View content where Author is Eunhoe Kim"/>
              </a:rPr>
              <a:t>Eunhoe</a:t>
            </a:r>
            <a:r>
              <a:rPr lang="en-US" sz="2000" dirty="0" smtClean="0">
                <a:hlinkClick r:id="rId4" tooltip="View content where Author is Eunhoe Kim"/>
              </a:rPr>
              <a:t> </a:t>
            </a:r>
            <a:r>
              <a:rPr lang="en-US" sz="2000" dirty="0">
                <a:hlinkClick r:id="rId4" tooltip="View content where Author is Eunhoe Kim"/>
              </a:rPr>
              <a:t>Kim</a:t>
            </a:r>
            <a:r>
              <a:rPr lang="en-US" sz="2000" dirty="0"/>
              <a:t> and </a:t>
            </a:r>
            <a:r>
              <a:rPr lang="en-US" sz="2000" dirty="0" err="1">
                <a:hlinkClick r:id="rId5" tooltip="View content where Author is Jaeyoung Choi"/>
              </a:rPr>
              <a:t>Jaeyoung</a:t>
            </a:r>
            <a:r>
              <a:rPr lang="en-US" sz="2000" dirty="0">
                <a:hlinkClick r:id="rId5" tooltip="View content where Author is Jaeyoung Choi"/>
              </a:rPr>
              <a:t> Choi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5" y="2698956"/>
            <a:ext cx="7924800" cy="142076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138516"/>
            <a:ext cx="7924800" cy="3886200"/>
          </a:xfrm>
        </p:spPr>
        <p:txBody>
          <a:bodyPr/>
          <a:lstStyle/>
          <a:p>
            <a:r>
              <a:rPr lang="en-US" sz="2000" dirty="0"/>
              <a:t>Smart home is different than the traditional home on its ability to perform function </a:t>
            </a:r>
            <a:r>
              <a:rPr lang="en-US" sz="2000" dirty="0" smtClean="0"/>
              <a:t>by integrating </a:t>
            </a:r>
            <a:r>
              <a:rPr lang="en-US" sz="2000" dirty="0"/>
              <a:t>appropriate appliances automatically. </a:t>
            </a:r>
            <a:endParaRPr lang="en-US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facilitate integrating services for </a:t>
            </a:r>
            <a:r>
              <a:rPr lang="en-US" sz="2000" dirty="0" smtClean="0"/>
              <a:t>households intelligently</a:t>
            </a:r>
            <a:r>
              <a:rPr lang="en-US" sz="2000" dirty="0"/>
              <a:t>, ontologies are essential, as they act as the format explicit </a:t>
            </a:r>
            <a:r>
              <a:rPr lang="en-US" sz="2000" dirty="0" smtClean="0"/>
              <a:t>specification for describing </a:t>
            </a:r>
            <a:r>
              <a:rPr lang="en-US" sz="2000" dirty="0"/>
              <a:t>the services provided by networked devices, sensors, and other appliances. </a:t>
            </a:r>
            <a:endParaRPr lang="en-US" sz="2000" dirty="0" smtClean="0"/>
          </a:p>
          <a:p>
            <a:r>
              <a:rPr lang="en-US" sz="2000" dirty="0" smtClean="0"/>
              <a:t>The ontology-based </a:t>
            </a:r>
            <a:r>
              <a:rPr lang="en-US" sz="2000" dirty="0"/>
              <a:t>semantic approaches could integrate services according to the </a:t>
            </a:r>
            <a:r>
              <a:rPr lang="en-US" sz="2000" dirty="0" smtClean="0"/>
              <a:t>specification automatically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13" y="2079522"/>
            <a:ext cx="7924800" cy="3886200"/>
          </a:xfrm>
        </p:spPr>
        <p:txBody>
          <a:bodyPr/>
          <a:lstStyle/>
          <a:p>
            <a:r>
              <a:rPr lang="en-US" sz="2800" b="1" dirty="0"/>
              <a:t>Ontology</a:t>
            </a:r>
            <a:r>
              <a:rPr lang="en-US" sz="3600" dirty="0" smtClean="0"/>
              <a:t>: </a:t>
            </a:r>
            <a:r>
              <a:rPr lang="en-US" sz="2800" dirty="0" smtClean="0"/>
              <a:t>formally </a:t>
            </a:r>
            <a:r>
              <a:rPr lang="en-US" sz="2800" dirty="0"/>
              <a:t>represents knowledge as a set of </a:t>
            </a:r>
            <a:r>
              <a:rPr lang="en-US" sz="2800" i="1" dirty="0"/>
              <a:t>concepts</a:t>
            </a:r>
            <a:r>
              <a:rPr lang="en-US" sz="2800" dirty="0"/>
              <a:t> within </a:t>
            </a:r>
            <a:r>
              <a:rPr lang="en-US" sz="2800" dirty="0" smtClean="0"/>
              <a:t>a domain, </a:t>
            </a:r>
            <a:r>
              <a:rPr lang="en-US" sz="2800" dirty="0"/>
              <a:t>and the </a:t>
            </a:r>
            <a:r>
              <a:rPr lang="en-US" sz="2800" i="1" dirty="0"/>
              <a:t>relationships</a:t>
            </a:r>
            <a:r>
              <a:rPr lang="en-US" sz="2800" dirty="0"/>
              <a:t> between those concepts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b="1" dirty="0"/>
              <a:t>Domain Ontology</a:t>
            </a:r>
            <a:r>
              <a:rPr lang="en-US" sz="2800" dirty="0"/>
              <a:t>: models a specific domain, which represents part of the world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Service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Define context as the situational information of entities</a:t>
            </a:r>
          </a:p>
          <a:p>
            <a:r>
              <a:rPr lang="en-US" sz="2800" dirty="0" smtClean="0"/>
              <a:t>Concepts: device, person, time, place,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r>
              <a:rPr lang="en-US" sz="2800" dirty="0" smtClean="0"/>
              <a:t>Take action according to the states of context automatically</a:t>
            </a:r>
          </a:p>
          <a:p>
            <a:r>
              <a:rPr lang="en-US" sz="2800" dirty="0" smtClean="0"/>
              <a:t>Lack sematic information of service</a:t>
            </a:r>
          </a:p>
          <a:p>
            <a:pPr lvl="1"/>
            <a:r>
              <a:rPr lang="en-US" dirty="0" smtClean="0"/>
              <a:t>Failure, new similar device,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-Related Service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Model non-functional properties of a service</a:t>
            </a:r>
          </a:p>
          <a:p>
            <a:pPr lvl="1"/>
            <a:r>
              <a:rPr lang="en-US" sz="2400" dirty="0" smtClean="0"/>
              <a:t>Cost, performance, reliability,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800" dirty="0" smtClean="0"/>
              <a:t>Does not present functional information for each service hosted on the device</a:t>
            </a:r>
          </a:p>
          <a:p>
            <a:pPr lvl="1"/>
            <a:r>
              <a:rPr lang="en-US" sz="2400" dirty="0" smtClean="0"/>
              <a:t>Minimal unit in smart home: device</a:t>
            </a:r>
          </a:p>
          <a:p>
            <a:pPr lvl="1"/>
            <a:r>
              <a:rPr lang="en-US" sz="2400" dirty="0" smtClean="0"/>
              <a:t>Not suitable for versatile device with </a:t>
            </a:r>
            <a:r>
              <a:rPr lang="en-US" sz="2400" dirty="0" err="1" smtClean="0"/>
              <a:t>ulti</a:t>
            </a:r>
            <a:r>
              <a:rPr lang="en-US" sz="2400" dirty="0" smtClean="0"/>
              <a:t>-functions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service as one logic device with specific function, and provides functional information for each atomic service hosted on device</a:t>
            </a:r>
          </a:p>
          <a:p>
            <a:pPr lvl="1"/>
            <a:r>
              <a:rPr lang="en-US" dirty="0" smtClean="0"/>
              <a:t>One device with multiply services</a:t>
            </a:r>
          </a:p>
          <a:p>
            <a:pPr lvl="1"/>
            <a:r>
              <a:rPr lang="en-US" dirty="0" smtClean="0"/>
              <a:t>One service implemented by multi-device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home service ontology</a:t>
            </a:r>
          </a:p>
          <a:p>
            <a:pPr lvl="1"/>
            <a:r>
              <a:rPr lang="en-US" dirty="0" smtClean="0"/>
              <a:t>Analysis the context of home service</a:t>
            </a:r>
          </a:p>
          <a:p>
            <a:pPr lvl="1"/>
            <a:r>
              <a:rPr lang="en-US" dirty="0" smtClean="0"/>
              <a:t>Abstract service-related concepts</a:t>
            </a:r>
          </a:p>
          <a:p>
            <a:pPr lvl="1"/>
            <a:r>
              <a:rPr lang="en-US" dirty="0" smtClean="0"/>
              <a:t>Formalize the relations among the concepts</a:t>
            </a:r>
          </a:p>
          <a:p>
            <a:pPr lvl="1"/>
            <a:r>
              <a:rPr lang="en-US" dirty="0" smtClean="0"/>
              <a:t>Construct function concept ontology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Home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81" y="1976420"/>
            <a:ext cx="3763706" cy="4326057"/>
          </a:xfrm>
        </p:spPr>
        <p:txBody>
          <a:bodyPr/>
          <a:lstStyle/>
          <a:p>
            <a:r>
              <a:rPr lang="en-US" sz="2000" dirty="0" smtClean="0"/>
              <a:t>External world</a:t>
            </a:r>
          </a:p>
          <a:p>
            <a:r>
              <a:rPr lang="en-US" sz="2000" dirty="0" smtClean="0"/>
              <a:t>Interpreted world</a:t>
            </a:r>
          </a:p>
          <a:p>
            <a:r>
              <a:rPr lang="en-US" sz="2000" dirty="0" smtClean="0"/>
              <a:t>Expected world</a:t>
            </a:r>
          </a:p>
          <a:p>
            <a:r>
              <a:rPr lang="en-US" sz="2000" dirty="0" smtClean="0"/>
              <a:t>Computer world</a:t>
            </a:r>
          </a:p>
          <a:p>
            <a:endParaRPr lang="en-US" sz="2000" dirty="0" smtClean="0"/>
          </a:p>
          <a:p>
            <a:r>
              <a:rPr lang="en-US" sz="2000" dirty="0"/>
              <a:t>Interpretation process</a:t>
            </a:r>
          </a:p>
          <a:p>
            <a:r>
              <a:rPr lang="en-US" sz="2000" dirty="0"/>
              <a:t>Motivation process</a:t>
            </a:r>
          </a:p>
          <a:p>
            <a:r>
              <a:rPr lang="en-US" sz="2000" dirty="0"/>
              <a:t>Design process</a:t>
            </a:r>
          </a:p>
          <a:p>
            <a:r>
              <a:rPr lang="en-US" sz="2000" dirty="0"/>
              <a:t>Process of </a:t>
            </a:r>
            <a:r>
              <a:rPr lang="en-US" sz="2000" dirty="0" smtClean="0"/>
              <a:t>implementation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zh-CN" smtClean="0"/>
              <a:t>Jiannan Ouyang, CS Ph.D.@PITT</a:t>
            </a:r>
            <a:endParaRPr lang="zh-CN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5/18/2011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45" y="1623313"/>
            <a:ext cx="4814887" cy="390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I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RECITATION</Template>
  <TotalTime>236</TotalTime>
  <Words>727</Words>
  <Application>Microsoft Office PowerPoint</Application>
  <PresentationFormat>On-screen Show (4:3)</PresentationFormat>
  <Paragraphs>135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RECITATION</vt:lpstr>
      <vt:lpstr>PowerPoint Presentation</vt:lpstr>
      <vt:lpstr>Outline</vt:lpstr>
      <vt:lpstr>Smart Home</vt:lpstr>
      <vt:lpstr>Concepts</vt:lpstr>
      <vt:lpstr>Context of Service Ontology</vt:lpstr>
      <vt:lpstr>QoS-Related Service Ontology</vt:lpstr>
      <vt:lpstr>Proposal</vt:lpstr>
      <vt:lpstr>Proposal, Cont.</vt:lpstr>
      <vt:lpstr>Context of Home Service</vt:lpstr>
      <vt:lpstr>Home Service Ontology</vt:lpstr>
      <vt:lpstr>Home Service Ontology, Cont</vt:lpstr>
      <vt:lpstr>Home Service Ontology, Cont</vt:lpstr>
      <vt:lpstr>Categories of Service Function</vt:lpstr>
      <vt:lpstr>Refinement of Function</vt:lpstr>
      <vt:lpstr>Case Study</vt:lpstr>
      <vt:lpstr>Home Area Network (HAN)</vt:lpstr>
      <vt:lpstr>Service Register</vt:lpstr>
      <vt:lpstr>Service Rtrieval</vt:lpstr>
      <vt:lpstr>Service Invocation</vt:lpstr>
      <vt:lpstr>Conclusion</vt:lpstr>
      <vt:lpstr>References</vt:lpstr>
      <vt:lpstr>PowerPoint Presentation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Jiannan Ouyang</dc:creator>
  <cp:lastModifiedBy>Jiannan Ouyang</cp:lastModifiedBy>
  <cp:revision>12</cp:revision>
  <dcterms:created xsi:type="dcterms:W3CDTF">2011-10-26T20:39:36Z</dcterms:created>
  <dcterms:modified xsi:type="dcterms:W3CDTF">2011-10-27T00:37:01Z</dcterms:modified>
</cp:coreProperties>
</file>