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62" r:id="rId3"/>
    <p:sldId id="274" r:id="rId4"/>
    <p:sldId id="277" r:id="rId5"/>
    <p:sldId id="276" r:id="rId6"/>
    <p:sldId id="286" r:id="rId7"/>
    <p:sldId id="278" r:id="rId8"/>
    <p:sldId id="280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265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0000"/>
    <a:srgbClr val="339933"/>
    <a:srgbClr val="3366CC"/>
    <a:srgbClr val="0000FF"/>
    <a:srgbClr val="003399"/>
    <a:srgbClr val="FFFFE5"/>
    <a:srgbClr val="FFFF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143" autoAdjust="0"/>
  </p:normalViewPr>
  <p:slideViewPr>
    <p:cSldViewPr>
      <p:cViewPr>
        <p:scale>
          <a:sx n="80" d="100"/>
          <a:sy n="80" d="100"/>
        </p:scale>
        <p:origin x="-1032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9D918-4D48-42D3-AC5F-E1DBC5F0A64F}" type="datetimeFigureOut">
              <a:rPr lang="en-US" smtClean="0"/>
              <a:pPr/>
              <a:t>11/14/2011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ED2A81-3C5F-4B80-A65D-BED20E07D47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Challenges </a:t>
            </a:r>
            <a:r>
              <a:rPr lang="en-US" dirty="0" err="1" smtClean="0"/>
              <a:t>contraint</a:t>
            </a:r>
            <a:r>
              <a:rPr lang="en-US" baseline="0" dirty="0" smtClean="0"/>
              <a:t> the protocols that can be deployed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D2A81-3C5F-4B80-A65D-BED20E07D47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174CEA3-5CB9-4608-B753-F95174963312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0A2B43E-36E0-4F00-9511-B98D2D6D702D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FCCFFA1-FC0A-413A-99B1-6B4DFD96664F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035FBAB-DC5D-4E52-893B-134CFE97C3C3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2A14B53-4BD3-4C4C-858F-83A28604D508}" type="slidenum">
              <a:rPr lang="en-US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74F5F328-9AD6-46EF-9E96-8C10853C9868}" type="datetimeFigureOut">
              <a:rPr lang="en-US" smtClean="0"/>
              <a:pPr/>
              <a:t>11/14/2011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697C410A-595E-46B4-A4C2-822CF2F0977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F328-9AD6-46EF-9E96-8C10853C9868}" type="datetimeFigureOut">
              <a:rPr lang="en-US" smtClean="0"/>
              <a:pPr/>
              <a:t>11/14/2011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C410A-595E-46B4-A4C2-822CF2F097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F328-9AD6-46EF-9E96-8C10853C9868}" type="datetimeFigureOut">
              <a:rPr lang="en-US" smtClean="0"/>
              <a:pPr/>
              <a:t>11/14/2011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C410A-595E-46B4-A4C2-822CF2F0977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F328-9AD6-46EF-9E96-8C10853C9868}" type="datetimeFigureOut">
              <a:rPr lang="en-US" smtClean="0"/>
              <a:pPr/>
              <a:t>11/14/2011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C410A-595E-46B4-A4C2-822CF2F0977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74F5F328-9AD6-46EF-9E96-8C10853C9868}" type="datetimeFigureOut">
              <a:rPr lang="en-US" smtClean="0"/>
              <a:pPr/>
              <a:t>11/14/2011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697C410A-595E-46B4-A4C2-822CF2F0977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F328-9AD6-46EF-9E96-8C10853C9868}" type="datetimeFigureOut">
              <a:rPr lang="en-US" smtClean="0"/>
              <a:pPr/>
              <a:t>11/14/2011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C410A-595E-46B4-A4C2-822CF2F0977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F328-9AD6-46EF-9E96-8C10853C9868}" type="datetimeFigureOut">
              <a:rPr lang="en-US" smtClean="0"/>
              <a:pPr/>
              <a:t>11/14/2011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C410A-595E-46B4-A4C2-822CF2F0977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F328-9AD6-46EF-9E96-8C10853C9868}" type="datetimeFigureOut">
              <a:rPr lang="en-US" smtClean="0"/>
              <a:pPr/>
              <a:t>11/14/2011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C410A-595E-46B4-A4C2-822CF2F0977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F328-9AD6-46EF-9E96-8C10853C9868}" type="datetimeFigureOut">
              <a:rPr lang="en-US" smtClean="0"/>
              <a:pPr/>
              <a:t>11/14/2011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C410A-595E-46B4-A4C2-822CF2F0977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F328-9AD6-46EF-9E96-8C10853C9868}" type="datetimeFigureOut">
              <a:rPr lang="en-US" smtClean="0"/>
              <a:pPr/>
              <a:t>11/14/2011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C410A-595E-46B4-A4C2-822CF2F0977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F328-9AD6-46EF-9E96-8C10853C9868}" type="datetimeFigureOut">
              <a:rPr lang="en-US" smtClean="0"/>
              <a:pPr/>
              <a:t>11/14/2011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C410A-595E-46B4-A4C2-822CF2F0977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4F5F328-9AD6-46EF-9E96-8C10853C9868}" type="datetimeFigureOut">
              <a:rPr lang="en-US" smtClean="0"/>
              <a:pPr/>
              <a:t>11/14/2011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97C410A-595E-46B4-A4C2-822CF2F0977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2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25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oleObject" Target="../embeddings/oleObject30.bin"/><Relationship Id="rId4" Type="http://schemas.openxmlformats.org/officeDocument/2006/relationships/oleObject" Target="../embeddings/oleObject29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3124200"/>
            <a:ext cx="68580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CS2510</a:t>
            </a:r>
            <a:b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Fault Tolerance and Privacy in Wireless Sensor Networks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pic>
        <p:nvPicPr>
          <p:cNvPr id="4" name="Picture 404" descr="R:\public\html\images\pitt_logo15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0550" y="3657600"/>
            <a:ext cx="872135" cy="819807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19200" y="5181600"/>
            <a:ext cx="6934200" cy="457200"/>
          </a:xfrm>
          <a:prstGeom prst="rect">
            <a:avLst/>
          </a:prstGeom>
        </p:spPr>
        <p:txBody>
          <a:bodyPr vert="horz" anchor="t" anchorCtr="0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+mj-lt"/>
                <a:ea typeface="+mj-ea"/>
                <a:cs typeface="+mj-cs"/>
              </a:rPr>
              <a:t>		partially based on presentation by Sameh Gobriel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5791200" cy="6858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8E0000"/>
                </a:solidFill>
              </a:rPr>
              <a:t>In-network Aggregation </a:t>
            </a:r>
            <a:endParaRPr lang="en-US" b="1" dirty="0">
              <a:solidFill>
                <a:srgbClr val="8E0000"/>
              </a:solidFill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AutoShape 2" descr="data:image/jpg;base64,/9j/4AAQSkZJRgABAQAAAQABAAD/2wCEAAkGBhESEBQUEhQVFRUUFBwXFhYVFxUYFhoXFhwXFxkXHBgYHiYeGBsjGhYYHy8hIycpLCwsHR4xNTAqNScrMCkBCQoKDgwOGg8PGi0hHyQsKS0xNSwxLSosLywqKS0sMik1LDEsLTQvLS0uKjQsNTQyMjUsNS8pLiwvLCkvLCwpL//AABEIAHgArAMBIgACEQEDEQH/xAAcAAACAwEBAQEAAAAAAAAAAAAABgQFBwMCAQj/xABHEAACAQMCAgUHCAUMAgMAAAABAgMABBESIQUxBgcTQVEiMmFxkZOhFiNCVHKBsdEUM1KCkhVTYmNzorKzwdLh8Bd0JDVV/8QAGgEBAAMBAQEAAAAAAAAAAAAAAAECBAUDBv/EADIRAAEDAwIDBgUDBQAAAAAAAAEAAhEDBCESMQVBURNhcYGR4SJCUqGxFNHxMjNDwfD/2gAMAwEAAhEDEQA/ANxooooiKKhX/GIIcdq4UnkNy3fvpXJxsd8YrxBx+2dQyzR4PLLKD7Dgj76mDEorCivmaqNEjIH7VgzYIwAFHo09/pye+gEoriiqS1v5u2RWZWViQfIwdgTzz6Ku6lzS0wURRRRVURRRRREUUUURFFFFERRRRREUUUURFFFFERRVXxLpLbwHDvkjzggLleXnBc6ee2edEHSizcqFuYCz4Cr2seoluQ05zn0c6todEwipOkw+cl+yn4NWH9L1Gs7Dn4Cv0fxXh8TqS6KxOFyQM7kAfjUKTotZdr5VtAwcbZiQ+UvPmO8H4Guzw3irbPBbPmoNPUJVvafq1+yPwFV8MUpTSBHhfJB1Nvp2zjTtvmrC5k0Icc+Sj0nYD24pP6TW4ywbLCMAKDyGVBJxyyTneuTRYajw0GFbZsq8sLCQvHI2gAZOAWJ3BGNwPGovSiQl9GTp7LVpBwC2oDJ8axvivSy9gdEiuZUQMAFDbAZ5Y8K3DjPCxKykMVZho2Ckac6idx3AfhXQurN9m5jqxBnp3KoOowFjnSDpde2wKwXDouScDSRk/aBraujly0lnbu51M8CMx8SVBJ29NKHFeqa2ncB5psMDyMY3GP6HpNO3D7NYIY4lJ0xRhAWxnCADJ7uQq/ELm1rUmCi2HCZxE7eqgNIOV8m4kFYqFdyOekbDlzJwM7jbNcl49BtliucbMrAgnuO21cYr2P5zylGZNtRCnGlN8E8jVVxS5QqQHU8uTKe8emuYxgcN1Y4TXRS70nupAdKuyAKG8nYk5b6XPG3dWZcZ6y+IWo0xyKwGcGRAzd53bvrZacOrXf8AbhVLgFt9FReGXBkgidubxqxxyyygn8alVzjhWRRRRREUUUURFFFFESH0mP67+0P4LWSdvp4jbMBrK3EZCggEkODjJ2GfTWtX1zcTz3IU2ypHMYgHtu0c4RDqL9ou/leHdUK24Y3bLNN2BwrIBHbrHpdmQ6ydTZPzYAIxjPpr6CxvzQpGmWSCCJnqI6KOz1ZV1c9LpyFBsZB5YP6+27t8ef6Km8N4g12zmWJ4hFpKoZEbJbXlsxk+GMZ7qqrhvKT1k+wH868xcQkiZjGVGoAHUurzdWMbj9o1zjaSDp3VicBXFzGy+bI4AOQM5AO/iCcb0n8S6TGRS8lvcgaAX0S2mDpXdgCSdwOVTZOPTsuSY9/6B/3VR3a5jKZ5oVz6xjNa6FmTnY9yq4xhXtv1UWNykUzPcHWqyDykHnAMMgLTZe8UEZL6S53VANhhSNRJ7hk4/drOLbppxCKGONZLfSiKi/MNnCgAb9rzwPCu3D+mMrsVu3hCJGQmiNk8oldj5TZ2HorydbXlbSa0kDvmJ81cw2YTDd9ZtrGymdZIyrEYVTICpXnlR47Ypj4TfJeQpOueycakUjBI8WHrHL/owfpbcrIToOr1A/lUzgfWVxC2tYoE7AJGmkao3LgZPM6xvv4V0LngoNFr7eS4nIkbfZUa8zC3UYZmkIyqAhds8vOPwx9xpXu+mfYuZOw+abSfOHaYwPKCgFc4xtq7qzeTri4kEKgW2NOP1T+GP5yp3Hel1m8KhZgSEUEYbngZHKs9Hg1ZjwLhhAPTP4lSak/0pss+l0HFLow2+tHERZu1j2CowBIKvucuNsffVbxrqk7cyH9JwFG+Is78yPP7hS/1PxSNxCWaNSU7Fog+PJEjNEwB/dBb1CtjmjYYiUhRpyxIyxyTnGdgTvuc86i7qO4fcGnaPMADoc8xsjQCJcFKsLfs4o0BzoRVzyzpAGfhXeqU3c0Y0hlYDYFgdWPTpIB9lWdjcGSJHIwWUEgekVxXNIyUXeiiiqoiiiiiIooooiQbcfP3g3Gb7G3PBEAPwNXt/wAGtwvmBQoOSNmxvnLDc7eNUVv+uvd8f/MJB9ISEjn6RXPjPEJ5F7AyHNwywqQqDaU6X5DYqms/Gtuk6Q7lCDuVhwHoos1vFNLLcB5V7TAlICiTylXHdhSo+6px6CQfztz75vypiRAAABgDYAdw8K53N5HGMyOqDxZgv41l7Rw5lSATgJe/8e22Mdpce+auT9XVp+3ce+amaG6R11IysPFSCPaK8u9XbVqcnH1KgjOUpv1bWXjcbf1zVGl6trH+v981Nsj1FkkrQypV+o+pUFKMnVpYf1/vmqJL1aWHhN75qbpZKhyyVtZUq/WfUqEoy9W1h4S+9eokvV1Yfsye9amuaWoU0tbmPqn5j6n91VVfCuELZhhbSzxBjlgsmcnAGdwe4D2V9vuK3KI7i6uMhD9Nd8ZIHm+NdZpahAB5oUIJVpQWA56Isyt8I8ffUVaNMMdUc0E5OeqkTstChgudESyIDJ2Y1MXA1OoGrkvMnJq84dAUhjVsZVADjlkCk/jnTSWEhniUqGyNJOoYzjDHyTkbH0E1O6G9YUXEZJUjikjMSqTrKEHUSNtJPhXDda3HZ9oW/COfiryE10UUVjRFFFFERRRRRFnsLfP3v/tt/lxV34PH2vEIh3Qo8zetvmo/8Uh/dqFrxcXv/tt/lxVedA4M/pMx+nKIlP8AQgGP8xpa6Tzpth3qOa6dPelpsoVEY1TzHTGOePFsd+MgAd5Iqm4R1YiVe24jJJLM+5XWQFz9EnmT6sAd1cOOjtekVqj7rGgYD0gO+f4gPZWhu1cRrRVeS7YYXdqVnWNCmyjhzxqJG8EmADyGFmfSTos3DALuwd1VCO1jY6gVJx+8uTgg8s5Bp1teNxyWqXBIWNow5J5KO/PqORVd1g3Spw64z9JQg9JZl/0BP3UqcSmaLo9En0pQqgd+HdpPwA9tJFB7tO2mfNezWOv6FJ1U/F2mieZaROesJsvellnGFLzoA41LzJK+OAMgeuusd6kiB42Do3JlOQf++FVPBui0EECo8SSOVHas6qxLEbqCeSjkMY5VRdFpFtpOIxjJhgYuBn9jXkeshQPuFa2VqlNze0Ag/bErGbO3qsqfpy4lkbxDgTGOm/n3Jj4lxWGEAyyJHnlqO59IUZJHpxiokPEopgTFIsgHPSdxnxBwQPTjFKXA+NWhaSe7cNcSOcB42dUQYxpGCvo9AAxXaTits19avbEFnfs5giFFZHIUZGACcFu7uHhUs4iRD5bE7fNHVbHcF0k04fqAJ1R8EgTG23KZ35JgnlAxllXU2ldRxqY9w8TuKrry9iRijyxo4OCpYkg+B0ggH1moPHYjNcWsIYqAGlZhzVcnLD06Ysj1ivV4IRbzARRqixMQNKlgxwqHWRqLamBznxroOurgmqaQbpZzM8hsslOytwKIqlxdU5CMS6Ac/wDd4Xu6JU4P45BB3BBGxBG+RXfo3JGr3dzKfm7W0bP2pTn26YsfvVVbrDApOSIF/vlnUfcrrVV0o4jo4XHbhlR+JXZZnJAAt4SsSlj3KXXV6s1uu65dZMcRBfH7rlVqYp1nMBmCR6GFWWN1dhre4upXMXFDMulmYrG2v5tgCcL84FIx9HPdWkdVHRe7s7i4N1F2YlRQmWU5KliR5JO+DVb1hjhkvCDBb3dsWtY42gCzR6i0IZSAAdyyE+s4pv6v+k/6dwyGWTyvJ7OUjmksexJ8M7OD3aq5NO9qU7d9uI0uifL+EDAXLOrLo7LxPjvE4WvLmFYZGZezdsbuFxgnAHqpm/8ABx//AFL3+L/mlHhd7xKLj/FDw6KKaQyMHEpwAusYI8pcnNNkXSXpS3m2dk2OeJAfwmrIqpg47dtwXgblHad4E0o8u7F5HwpbxwX5eilLo71TvxC2ju+I3108s6CQLG4CqrjUo3BGcEbAADlWoce4HFeWslvODolXDY5g8wwPiCAR6qy2Doj0k4WNFjPHdW6+ZHJpBA540v5vqVsUREdpf8C4jbRrPNdWF0+grIC7RnKgnbOnGoNkYBGoY2rZKyrgXXHPHcpbcXtGtHkICyDUIyTsMq2cLnbUGIHfitVoiyy/uhHNfseSXDsf3Yoz/pT90W4eYLOCNhhhGC/9o/lv/fY1ntzb9rxCaDul4gA32ESKR/aqEffWqM1a67vgY3uUBI3WDwScTQ31quqSDZ1AySoJIOBuRuwIG+D6K9WvWpYsmZC8b96FCxB8AV2Pwpxd6r57OJm1NHGW8SiE+0jNYuxeHFzDE9V023dJ9JtO4YTp2IMGOhwZCQ7mSfjEqYRorGNtRZtmkPo7i2NhjIXJJNfOsgs7WlvCuWyzqi+CgKoH3Kw+6nmWT4UoyW0j8YMjIwjgt9KOVYKWI7mIwTmRuXhVatuQzSTJeQCVutL0Oq6w0NZSa4tb3xGTzJJXq66wLbRrQs0rebBpbV2h+idsYDeG57hUPg/AnS0mSU4mugxcn6JYEIpP2jk+Gcd1MEjgNqAXUfpBV1fxY1fGoU0ldKnYuqOmsZgECMb8/FYHXzKbNFs0tkgmTJxkDYYBz1KX+B9IY4YBBO/YSwZVlZDuMlgRpByd8b+APfUyy49NKXcDRb6SsWpQJZH/AGwRuFHPbbkNzmpM1yds4OOWpVbHqLA4qDc3BJySSfE1ot+G1QWh7hpb0EE+JU176i/W9tOHP3kyBO8COfftyUMMDd3bjlFGkC+vyVb/AAP7ai8WJNvoHOeZIx6lyx+LJUq7vnYYZiRz3PxqGOIyIMI7KM52ON/H11ubwp5tX0NWXkknxKqOIgXNOvpwwNAE/SIGY65XLjdz5chQZwSqD7PkIPgor70U4Bb8S4vKJlV7Th1utsgJIRnQac8xnLCZ8/Zr70fs+3vraLuMwdvsw5lPtKqPvrUeKcDtoY1WGGKMPNqYIiqGISTBIA3NZ+LR2jKDdgPz7Bc0GZJVVb9XfA5JNMdtbuAuToYsQcgDOG2zSp1ayfyZxq94W5xHKTJb55bDUoGeZMZwfSlVvTVyCSCQfEEg+0Uz9U0Fu9gtxcIjyxTuscrqHlUDDBVYgtzLED0mvK54WaFuLjVIJAiOo9k1SYVB0WQHjvGBjYyAEctu2Xwr70supISzRO0ZxjMbFDjwypG1aXNBYq0rmIQyPhncIEkfB1ecBltxUCXoPZ3KBzql56gJWAJ7wCORHx+NefD7qlbOmq0keAP5Vi0uCQOHfyld9H53t7i4NxDdlxpkcyPGqANGDnJ87UB4imrot128OmgT9Jl/R51UCRJA2NQ2JVgCME74O4ph4JYWnDYWWIFYWkLblmcSEbqQdzsu2P8Amq3iMfArmRmuorcOObTosbHOfpHGrl41nuXi4rPqUmnSTO23omktwUj9ZvSa3409tYcOzPL22tpQrBUXBU7kA48rJPLyR31t0a4AHPAxmqjozw+wjizYpAI2OC0ATBI5gsvMj0mrmspEYKLPOjFtr41fueUDn+OdYwPvCRt/FT271AveiNjNIZJbaB3bzmaNSxwMDJxvttXH5C8N+p2/uk/KrF07opkklRZZa8fIThv1O390n5UfIPhv1O290n5VcVI5KFHllqHLNVp8g+G/Urb3SflR8g+G/U7b3SflXs26A5JCXZpahTTU3/IPhv1O290n5UfILhn1K290n5VobfgfL9/ZRCQppqgzTVpfyC4Z9StvdJ+VHyC4Z9StvdJ+Ve7eLAfJ9/ZRpWTTTVBmlrZvkDwz6lbe6T8qPkDwz6lbe5T8q0N44B/j+/smhI3VJZa7uaY8oohGPtSnUf7sa+2tRvLFJVAcEgHIwSDnBHMegmuXDOD29spS3ijiUnJEahQTyyQOZwKmVxbq4NxWNXaVYCEv3XQOwk/WQ6vW8n+6utl0ftrQRpboIk7RjgFsElHyTk7nYVd14kiVhhgCPAgEfGvJ1V7hpLiR44U7KqvZB4j2ijgbvpfSFI7Q7lsdy+g1YfyfF/Np/Cv5V2jiVRhQAPAAAfCjny3SgwqDpChzExVV+cwSGO/zcuMjArJenDjfce0VvEkSsMMAR4EAj41y/k+L+bT+Ffyrdw+//Ru1aZ84/wBKH/EkrqU/+qX+2k/xU+14iiVRhQAPAAAfCvdZLmt29Z9WI1En1KAQIRRRRXgpRRRRREUUUURFFFFERRRRREUUUURFFFFERRRRREUUUURFFFFERRRRRF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04800" y="1524000"/>
            <a:ext cx="4419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Char char="n"/>
            </a:pPr>
            <a:r>
              <a:rPr lang="en-US" b="0" dirty="0">
                <a:latin typeface="Arial" pitchFamily="34" charset="0"/>
              </a:rPr>
              <a:t>End user is not interested in individual sensor </a:t>
            </a:r>
            <a:r>
              <a:rPr lang="en-US" b="0" dirty="0" smtClean="0">
                <a:latin typeface="Arial" pitchFamily="34" charset="0"/>
              </a:rPr>
              <a:t>readings</a:t>
            </a:r>
          </a:p>
          <a:p>
            <a:pPr marL="342900" indent="-342900"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Char char="n"/>
            </a:pPr>
            <a:endParaRPr lang="en-US" b="0" dirty="0">
              <a:latin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Char char="n"/>
            </a:pPr>
            <a:r>
              <a:rPr lang="en-US" b="0" dirty="0">
                <a:latin typeface="Arial" pitchFamily="34" charset="0"/>
              </a:rPr>
              <a:t>Global system information.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048000" y="833438"/>
          <a:ext cx="5621338" cy="5948362"/>
        </p:xfrm>
        <a:graphic>
          <a:graphicData uri="http://schemas.openxmlformats.org/presentationml/2006/ole">
            <p:oleObj spid="_x0000_s41987" name="Visio" r:id="rId3" imgW="5621655" imgH="594779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subSp spid="_x0000_s41987"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subSp spid="_x0000_s41987"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6200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8E0000"/>
                </a:solidFill>
              </a:rPr>
              <a:t>Tree-Construction and Data Reporting</a:t>
            </a:r>
            <a:endParaRPr lang="en-US" b="1" dirty="0">
              <a:solidFill>
                <a:srgbClr val="8E0000"/>
              </a:solidFill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AutoShape 2" descr="data:image/jpg;base64,/9j/4AAQSkZJRgABAQAAAQABAAD/2wCEAAkGBhESEBQUEhQVFRUUFBwXFhYVFxUYFhoXFhwXFxkXHBgYHiYeGBsjGhYYHy8hIycpLCwsHR4xNTAqNScrMCkBCQoKDgwOGg8PGi0hHyQsKS0xNSwxLSosLywqKS0sMik1LDEsLTQvLS0uKjQsNTQyMjUsNS8pLiwvLCkvLCwpL//AABEIAHgArAMBIgACEQEDEQH/xAAcAAACAwEBAQEAAAAAAAAAAAAABgQFBwMCAQj/xABHEAACAQMCAgUHCAUMAgMAAAABAgMABBESIQUxBgcTQVEiMmFxkZOhFiNCVHKBsdEUM1KCkhVTYmNzorKzwdLh8Bd0JDVV/8QAGgEBAAMBAQEAAAAAAAAAAAAAAAECBAUDBv/EADIRAAEDAwIDBgUDBQAAAAAAAAEAAhEDBCESMQVBURNhcYGR4SJCUqGxFNHxMjNDwfD/2gAMAwEAAhEDEQA/ANxooooiKKhX/GIIcdq4UnkNy3fvpXJxsd8YrxBx+2dQyzR4PLLKD7Dgj76mDEorCivmaqNEjIH7VgzYIwAFHo09/pye+gEoriiqS1v5u2RWZWViQfIwdgTzz6Ku6lzS0wURRRRVURRRRREUUUURFFFFERRRRREUUUURFFFFERRVXxLpLbwHDvkjzggLleXnBc6ee2edEHSizcqFuYCz4Cr2seoluQ05zn0c6todEwipOkw+cl+yn4NWH9L1Gs7Dn4Cv0fxXh8TqS6KxOFyQM7kAfjUKTotZdr5VtAwcbZiQ+UvPmO8H4Guzw3irbPBbPmoNPUJVvafq1+yPwFV8MUpTSBHhfJB1Nvp2zjTtvmrC5k0Icc+Sj0nYD24pP6TW4ywbLCMAKDyGVBJxyyTneuTRYajw0GFbZsq8sLCQvHI2gAZOAWJ3BGNwPGovSiQl9GTp7LVpBwC2oDJ8axvivSy9gdEiuZUQMAFDbAZ5Y8K3DjPCxKykMVZho2Ckac6idx3AfhXQurN9m5jqxBnp3KoOowFjnSDpde2wKwXDouScDSRk/aBraujly0lnbu51M8CMx8SVBJ29NKHFeqa2ncB5psMDyMY3GP6HpNO3D7NYIY4lJ0xRhAWxnCADJ7uQq/ELm1rUmCi2HCZxE7eqgNIOV8m4kFYqFdyOekbDlzJwM7jbNcl49BtliucbMrAgnuO21cYr2P5zylGZNtRCnGlN8E8jVVxS5QqQHU8uTKe8emuYxgcN1Y4TXRS70nupAdKuyAKG8nYk5b6XPG3dWZcZ6y+IWo0xyKwGcGRAzd53bvrZacOrXf8AbhVLgFt9FReGXBkgidubxqxxyyygn8alVzjhWRRRRREUUUURFFFFESH0mP67+0P4LWSdvp4jbMBrK3EZCggEkODjJ2GfTWtX1zcTz3IU2ypHMYgHtu0c4RDqL9ou/leHdUK24Y3bLNN2BwrIBHbrHpdmQ6ydTZPzYAIxjPpr6CxvzQpGmWSCCJnqI6KOz1ZV1c9LpyFBsZB5YP6+27t8ef6Km8N4g12zmWJ4hFpKoZEbJbXlsxk+GMZ7qqrhvKT1k+wH868xcQkiZjGVGoAHUurzdWMbj9o1zjaSDp3VicBXFzGy+bI4AOQM5AO/iCcb0n8S6TGRS8lvcgaAX0S2mDpXdgCSdwOVTZOPTsuSY9/6B/3VR3a5jKZ5oVz6xjNa6FmTnY9yq4xhXtv1UWNykUzPcHWqyDykHnAMMgLTZe8UEZL6S53VANhhSNRJ7hk4/drOLbppxCKGONZLfSiKi/MNnCgAb9rzwPCu3D+mMrsVu3hCJGQmiNk8oldj5TZ2HorydbXlbSa0kDvmJ81cw2YTDd9ZtrGymdZIyrEYVTICpXnlR47Ypj4TfJeQpOueycakUjBI8WHrHL/owfpbcrIToOr1A/lUzgfWVxC2tYoE7AJGmkao3LgZPM6xvv4V0LngoNFr7eS4nIkbfZUa8zC3UYZmkIyqAhds8vOPwx9xpXu+mfYuZOw+abSfOHaYwPKCgFc4xtq7qzeTri4kEKgW2NOP1T+GP5yp3Hel1m8KhZgSEUEYbngZHKs9Hg1ZjwLhhAPTP4lSak/0pss+l0HFLow2+tHERZu1j2CowBIKvucuNsffVbxrqk7cyH9JwFG+Is78yPP7hS/1PxSNxCWaNSU7Fog+PJEjNEwB/dBb1CtjmjYYiUhRpyxIyxyTnGdgTvuc86i7qO4fcGnaPMADoc8xsjQCJcFKsLfs4o0BzoRVzyzpAGfhXeqU3c0Y0hlYDYFgdWPTpIB9lWdjcGSJHIwWUEgekVxXNIyUXeiiiqoiiiiiIooooiQbcfP3g3Gb7G3PBEAPwNXt/wAGtwvmBQoOSNmxvnLDc7eNUVv+uvd8f/MJB9ISEjn6RXPjPEJ5F7AyHNwywqQqDaU6X5DYqms/Gtuk6Q7lCDuVhwHoos1vFNLLcB5V7TAlICiTylXHdhSo+6px6CQfztz75vypiRAAABgDYAdw8K53N5HGMyOqDxZgv41l7Rw5lSATgJe/8e22Mdpce+auT9XVp+3ce+amaG6R11IysPFSCPaK8u9XbVqcnH1KgjOUpv1bWXjcbf1zVGl6trH+v981Nsj1FkkrQypV+o+pUFKMnVpYf1/vmqJL1aWHhN75qbpZKhyyVtZUq/WfUqEoy9W1h4S+9eokvV1Yfsye9amuaWoU0tbmPqn5j6n91VVfCuELZhhbSzxBjlgsmcnAGdwe4D2V9vuK3KI7i6uMhD9Nd8ZIHm+NdZpahAB5oUIJVpQWA56Isyt8I8ffUVaNMMdUc0E5OeqkTstChgudESyIDJ2Y1MXA1OoGrkvMnJq84dAUhjVsZVADjlkCk/jnTSWEhniUqGyNJOoYzjDHyTkbH0E1O6G9YUXEZJUjikjMSqTrKEHUSNtJPhXDda3HZ9oW/COfiryE10UUVjRFFFFERRRRRFnsLfP3v/tt/lxV34PH2vEIh3Qo8zetvmo/8Uh/dqFrxcXv/tt/lxVedA4M/pMx+nKIlP8AQgGP8xpa6Tzpth3qOa6dPelpsoVEY1TzHTGOePFsd+MgAd5Iqm4R1YiVe24jJJLM+5XWQFz9EnmT6sAd1cOOjtekVqj7rGgYD0gO+f4gPZWhu1cRrRVeS7YYXdqVnWNCmyjhzxqJG8EmADyGFmfSTos3DALuwd1VCO1jY6gVJx+8uTgg8s5Bp1teNxyWqXBIWNow5J5KO/PqORVd1g3Spw64z9JQg9JZl/0BP3UqcSmaLo9En0pQqgd+HdpPwA9tJFB7tO2mfNezWOv6FJ1U/F2mieZaROesJsvellnGFLzoA41LzJK+OAMgeuusd6kiB42Do3JlOQf++FVPBui0EECo8SSOVHas6qxLEbqCeSjkMY5VRdFpFtpOIxjJhgYuBn9jXkeshQPuFa2VqlNze0Ag/bErGbO3qsqfpy4lkbxDgTGOm/n3Jj4lxWGEAyyJHnlqO59IUZJHpxiokPEopgTFIsgHPSdxnxBwQPTjFKXA+NWhaSe7cNcSOcB42dUQYxpGCvo9AAxXaTits19avbEFnfs5giFFZHIUZGACcFu7uHhUs4iRD5bE7fNHVbHcF0k04fqAJ1R8EgTG23KZ35JgnlAxllXU2ldRxqY9w8TuKrry9iRijyxo4OCpYkg+B0ggH1moPHYjNcWsIYqAGlZhzVcnLD06Ysj1ivV4IRbzARRqixMQNKlgxwqHWRqLamBznxroOurgmqaQbpZzM8hsslOytwKIqlxdU5CMS6Ac/wDd4Xu6JU4P45BB3BBGxBG+RXfo3JGr3dzKfm7W0bP2pTn26YsfvVVbrDApOSIF/vlnUfcrrVV0o4jo4XHbhlR+JXZZnJAAt4SsSlj3KXXV6s1uu65dZMcRBfH7rlVqYp1nMBmCR6GFWWN1dhre4upXMXFDMulmYrG2v5tgCcL84FIx9HPdWkdVHRe7s7i4N1F2YlRQmWU5KliR5JO+DVb1hjhkvCDBb3dsWtY42gCzR6i0IZSAAdyyE+s4pv6v+k/6dwyGWTyvJ7OUjmksexJ8M7OD3aq5NO9qU7d9uI0uifL+EDAXLOrLo7LxPjvE4WvLmFYZGZezdsbuFxgnAHqpm/8ABx//AFL3+L/mlHhd7xKLj/FDw6KKaQyMHEpwAusYI8pcnNNkXSXpS3m2dk2OeJAfwmrIqpg47dtwXgblHad4E0o8u7F5HwpbxwX5eilLo71TvxC2ju+I3108s6CQLG4CqrjUo3BGcEbAADlWoce4HFeWslvODolXDY5g8wwPiCAR6qy2Doj0k4WNFjPHdW6+ZHJpBA540v5vqVsUREdpf8C4jbRrPNdWF0+grIC7RnKgnbOnGoNkYBGoY2rZKyrgXXHPHcpbcXtGtHkICyDUIyTsMq2cLnbUGIHfitVoiyy/uhHNfseSXDsf3Yoz/pT90W4eYLOCNhhhGC/9o/lv/fY1ntzb9rxCaDul4gA32ESKR/aqEffWqM1a67vgY3uUBI3WDwScTQ31quqSDZ1AySoJIOBuRuwIG+D6K9WvWpYsmZC8b96FCxB8AV2Pwpxd6r57OJm1NHGW8SiE+0jNYuxeHFzDE9V023dJ9JtO4YTp2IMGOhwZCQ7mSfjEqYRorGNtRZtmkPo7i2NhjIXJJNfOsgs7WlvCuWyzqi+CgKoH3Kw+6nmWT4UoyW0j8YMjIwjgt9KOVYKWI7mIwTmRuXhVatuQzSTJeQCVutL0Oq6w0NZSa4tb3xGTzJJXq66wLbRrQs0rebBpbV2h+idsYDeG57hUPg/AnS0mSU4mugxcn6JYEIpP2jk+Gcd1MEjgNqAXUfpBV1fxY1fGoU0ldKnYuqOmsZgECMb8/FYHXzKbNFs0tkgmTJxkDYYBz1KX+B9IY4YBBO/YSwZVlZDuMlgRpByd8b+APfUyy49NKXcDRb6SsWpQJZH/AGwRuFHPbbkNzmpM1yds4OOWpVbHqLA4qDc3BJySSfE1ot+G1QWh7hpb0EE+JU176i/W9tOHP3kyBO8COfftyUMMDd3bjlFGkC+vyVb/AAP7ai8WJNvoHOeZIx6lyx+LJUq7vnYYZiRz3PxqGOIyIMI7KM52ON/H11ubwp5tX0NWXkknxKqOIgXNOvpwwNAE/SIGY65XLjdz5chQZwSqD7PkIPgor70U4Bb8S4vKJlV7Th1utsgJIRnQac8xnLCZ8/Zr70fs+3vraLuMwdvsw5lPtKqPvrUeKcDtoY1WGGKMPNqYIiqGISTBIA3NZ+LR2jKDdgPz7Bc0GZJVVb9XfA5JNMdtbuAuToYsQcgDOG2zSp1ayfyZxq94W5xHKTJb55bDUoGeZMZwfSlVvTVyCSCQfEEg+0Uz9U0Fu9gtxcIjyxTuscrqHlUDDBVYgtzLED0mvK54WaFuLjVIJAiOo9k1SYVB0WQHjvGBjYyAEctu2Xwr70supISzRO0ZxjMbFDjwypG1aXNBYq0rmIQyPhncIEkfB1ecBltxUCXoPZ3KBzql56gJWAJ7wCORHx+NefD7qlbOmq0keAP5Vi0uCQOHfyld9H53t7i4NxDdlxpkcyPGqANGDnJ87UB4imrot128OmgT9Jl/R51UCRJA2NQ2JVgCME74O4ph4JYWnDYWWIFYWkLblmcSEbqQdzsu2P8Amq3iMfArmRmuorcOObTosbHOfpHGrl41nuXi4rPqUmnSTO23omktwUj9ZvSa3409tYcOzPL22tpQrBUXBU7kA48rJPLyR31t0a4AHPAxmqjozw+wjizYpAI2OC0ATBI5gsvMj0mrmspEYKLPOjFtr41fueUDn+OdYwPvCRt/FT271AveiNjNIZJbaB3bzmaNSxwMDJxvttXH5C8N+p2/uk/KrF07opkklRZZa8fIThv1O390n5UfIPhv1O290n5VcVI5KFHllqHLNVp8g+G/Urb3SflR8g+G/U7b3SflXs26A5JCXZpahTTU3/IPhv1O290n5UfILhn1K290n5VobfgfL9/ZRCQppqgzTVpfyC4Z9StvdJ+VHyC4Z9StvdJ+Ve7eLAfJ9/ZRpWTTTVBmlrZvkDwz6lbe6T8qPkDwz6lbe5T8q0N44B/j+/smhI3VJZa7uaY8oohGPtSnUf7sa+2tRvLFJVAcEgHIwSDnBHMegmuXDOD29spS3ijiUnJEahQTyyQOZwKmVxbq4NxWNXaVYCEv3XQOwk/WQ6vW8n+6utl0ftrQRpboIk7RjgFsElHyTk7nYVd14kiVhhgCPAgEfGvJ1V7hpLiR44U7KqvZB4j2ijgbvpfSFI7Q7lsdy+g1YfyfF/Np/Cv5V2jiVRhQAPAAAfCjny3SgwqDpChzExVV+cwSGO/zcuMjArJenDjfce0VvEkSsMMAR4EAj41y/k+L+bT+Ffyrdw+//Ru1aZ84/wBKH/EkrqU/+qX+2k/xU+14iiVRhQAPAAAfCvdZLmt29Z9WI1En1KAQIRRRRXgpRRRRREUUUURFFFFERRRRREUUUURFFFFERRRRREUUUURFFFFERRRRRF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2" name="Object 6"/>
          <p:cNvGraphicFramePr>
            <a:graphicFrameLocks noChangeAspect="1"/>
          </p:cNvGraphicFramePr>
          <p:nvPr/>
        </p:nvGraphicFramePr>
        <p:xfrm>
          <a:off x="1371600" y="795337"/>
          <a:ext cx="5621338" cy="5868988"/>
        </p:xfrm>
        <a:graphic>
          <a:graphicData uri="http://schemas.openxmlformats.org/presentationml/2006/ole">
            <p:oleObj spid="_x0000_s43012" name="Visio" r:id="rId3" imgW="5621655" imgH="5868543" progId="">
              <p:embed/>
            </p:oleObj>
          </a:graphicData>
        </a:graphic>
      </p:graphicFrame>
      <p:graphicFrame>
        <p:nvGraphicFramePr>
          <p:cNvPr id="13" name="Object 14"/>
          <p:cNvGraphicFramePr>
            <a:graphicFrameLocks noChangeAspect="1"/>
          </p:cNvGraphicFramePr>
          <p:nvPr/>
        </p:nvGraphicFramePr>
        <p:xfrm>
          <a:off x="1371600" y="793750"/>
          <a:ext cx="5621338" cy="5868987"/>
        </p:xfrm>
        <a:graphic>
          <a:graphicData uri="http://schemas.openxmlformats.org/presentationml/2006/ole">
            <p:oleObj spid="_x0000_s43013" name="Visio" r:id="rId4" imgW="5621655" imgH="5868543" progId="">
              <p:embed/>
            </p:oleObj>
          </a:graphicData>
        </a:graphic>
      </p:graphicFrame>
      <p:graphicFrame>
        <p:nvGraphicFramePr>
          <p:cNvPr id="14" name="Object 15"/>
          <p:cNvGraphicFramePr>
            <a:graphicFrameLocks noChangeAspect="1"/>
          </p:cNvGraphicFramePr>
          <p:nvPr/>
        </p:nvGraphicFramePr>
        <p:xfrm>
          <a:off x="1371600" y="1752600"/>
          <a:ext cx="5621338" cy="4910137"/>
        </p:xfrm>
        <a:graphic>
          <a:graphicData uri="http://schemas.openxmlformats.org/presentationml/2006/ole">
            <p:oleObj spid="_x0000_s43014" name="Visio" r:id="rId5" imgW="5636895" imgH="5045583" progId="">
              <p:embed/>
            </p:oleObj>
          </a:graphicData>
        </a:graphic>
      </p:graphicFrame>
      <p:graphicFrame>
        <p:nvGraphicFramePr>
          <p:cNvPr id="15" name="Object 16"/>
          <p:cNvGraphicFramePr>
            <a:graphicFrameLocks noChangeAspect="1"/>
          </p:cNvGraphicFramePr>
          <p:nvPr/>
        </p:nvGraphicFramePr>
        <p:xfrm>
          <a:off x="1371600" y="1785937"/>
          <a:ext cx="5621338" cy="4910138"/>
        </p:xfrm>
        <a:graphic>
          <a:graphicData uri="http://schemas.openxmlformats.org/presentationml/2006/ole">
            <p:oleObj spid="_x0000_s43015" name="Visio" r:id="rId6" imgW="5621655" imgH="4910328" progId="">
              <p:embed/>
            </p:oleObj>
          </a:graphicData>
        </a:graphic>
      </p:graphicFrame>
      <p:graphicFrame>
        <p:nvGraphicFramePr>
          <p:cNvPr id="16" name="Object 17"/>
          <p:cNvGraphicFramePr>
            <a:graphicFrameLocks noChangeAspect="1"/>
          </p:cNvGraphicFramePr>
          <p:nvPr/>
        </p:nvGraphicFramePr>
        <p:xfrm>
          <a:off x="1371600" y="1752600"/>
          <a:ext cx="5621338" cy="4910137"/>
        </p:xfrm>
        <a:graphic>
          <a:graphicData uri="http://schemas.openxmlformats.org/presentationml/2006/ole">
            <p:oleObj spid="_x0000_s43016" name="Visio" r:id="rId7" imgW="5621655" imgH="491032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6200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8E0000"/>
                </a:solidFill>
              </a:rPr>
              <a:t>Tree-Construction and Data Reporting</a:t>
            </a:r>
            <a:endParaRPr lang="en-US" b="1" dirty="0">
              <a:solidFill>
                <a:srgbClr val="8E0000"/>
              </a:solidFill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AutoShape 2" descr="data:image/jpg;base64,/9j/4AAQSkZJRgABAQAAAQABAAD/2wCEAAkGBhESEBQUEhQVFRUUFBwXFhYVFxUYFhoXFhwXFxkXHBgYHiYeGBsjGhYYHy8hIycpLCwsHR4xNTAqNScrMCkBCQoKDgwOGg8PGi0hHyQsKS0xNSwxLSosLywqKS0sMik1LDEsLTQvLS0uKjQsNTQyMjUsNS8pLiwvLCkvLCwpL//AABEIAHgArAMBIgACEQEDEQH/xAAcAAACAwEBAQEAAAAAAAAAAAAABgQFBwMCAQj/xABHEAACAQMCAgUHCAUMAgMAAAABAgMABBESIQUxBgcTQVEiMmFxkZOhFiNCVHKBsdEUM1KCkhVTYmNzorKzwdLh8Bd0JDVV/8QAGgEBAAMBAQEAAAAAAAAAAAAAAAECBAUDBv/EADIRAAEDAwIDBgUDBQAAAAAAAAEAAhEDBCESMQVBURNhcYGR4SJCUqGxFNHxMjNDwfD/2gAMAwEAAhEDEQA/ANxooooiKKhX/GIIcdq4UnkNy3fvpXJxsd8YrxBx+2dQyzR4PLLKD7Dgj76mDEorCivmaqNEjIH7VgzYIwAFHo09/pye+gEoriiqS1v5u2RWZWViQfIwdgTzz6Ku6lzS0wURRRRVURRRRREUUUURFFFFERRRRREUUUURFFFFERRVXxLpLbwHDvkjzggLleXnBc6ee2edEHSizcqFuYCz4Cr2seoluQ05zn0c6todEwipOkw+cl+yn4NWH9L1Gs7Dn4Cv0fxXh8TqS6KxOFyQM7kAfjUKTotZdr5VtAwcbZiQ+UvPmO8H4Guzw3irbPBbPmoNPUJVvafq1+yPwFV8MUpTSBHhfJB1Nvp2zjTtvmrC5k0Icc+Sj0nYD24pP6TW4ywbLCMAKDyGVBJxyyTneuTRYajw0GFbZsq8sLCQvHI2gAZOAWJ3BGNwPGovSiQl9GTp7LVpBwC2oDJ8axvivSy9gdEiuZUQMAFDbAZ5Y8K3DjPCxKykMVZho2Ckac6idx3AfhXQurN9m5jqxBnp3KoOowFjnSDpde2wKwXDouScDSRk/aBraujly0lnbu51M8CMx8SVBJ29NKHFeqa2ncB5psMDyMY3GP6HpNO3D7NYIY4lJ0xRhAWxnCADJ7uQq/ELm1rUmCi2HCZxE7eqgNIOV8m4kFYqFdyOekbDlzJwM7jbNcl49BtliucbMrAgnuO21cYr2P5zylGZNtRCnGlN8E8jVVxS5QqQHU8uTKe8emuYxgcN1Y4TXRS70nupAdKuyAKG8nYk5b6XPG3dWZcZ6y+IWo0xyKwGcGRAzd53bvrZacOrXf8AbhVLgFt9FReGXBkgidubxqxxyyygn8alVzjhWRRRRREUUUURFFFFESH0mP67+0P4LWSdvp4jbMBrK3EZCggEkODjJ2GfTWtX1zcTz3IU2ypHMYgHtu0c4RDqL9ou/leHdUK24Y3bLNN2BwrIBHbrHpdmQ6ydTZPzYAIxjPpr6CxvzQpGmWSCCJnqI6KOz1ZV1c9LpyFBsZB5YP6+27t8ef6Km8N4g12zmWJ4hFpKoZEbJbXlsxk+GMZ7qqrhvKT1k+wH868xcQkiZjGVGoAHUurzdWMbj9o1zjaSDp3VicBXFzGy+bI4AOQM5AO/iCcb0n8S6TGRS8lvcgaAX0S2mDpXdgCSdwOVTZOPTsuSY9/6B/3VR3a5jKZ5oVz6xjNa6FmTnY9yq4xhXtv1UWNykUzPcHWqyDykHnAMMgLTZe8UEZL6S53VANhhSNRJ7hk4/drOLbppxCKGONZLfSiKi/MNnCgAb9rzwPCu3D+mMrsVu3hCJGQmiNk8oldj5TZ2HorydbXlbSa0kDvmJ81cw2YTDd9ZtrGymdZIyrEYVTICpXnlR47Ypj4TfJeQpOueycakUjBI8WHrHL/owfpbcrIToOr1A/lUzgfWVxC2tYoE7AJGmkao3LgZPM6xvv4V0LngoNFr7eS4nIkbfZUa8zC3UYZmkIyqAhds8vOPwx9xpXu+mfYuZOw+abSfOHaYwPKCgFc4xtq7qzeTri4kEKgW2NOP1T+GP5yp3Hel1m8KhZgSEUEYbngZHKs9Hg1ZjwLhhAPTP4lSak/0pss+l0HFLow2+tHERZu1j2CowBIKvucuNsffVbxrqk7cyH9JwFG+Is78yPP7hS/1PxSNxCWaNSU7Fog+PJEjNEwB/dBb1CtjmjYYiUhRpyxIyxyTnGdgTvuc86i7qO4fcGnaPMADoc8xsjQCJcFKsLfs4o0BzoRVzyzpAGfhXeqU3c0Y0hlYDYFgdWPTpIB9lWdjcGSJHIwWUEgekVxXNIyUXeiiiqoiiiiiIooooiQbcfP3g3Gb7G3PBEAPwNXt/wAGtwvmBQoOSNmxvnLDc7eNUVv+uvd8f/MJB9ISEjn6RXPjPEJ5F7AyHNwywqQqDaU6X5DYqms/Gtuk6Q7lCDuVhwHoos1vFNLLcB5V7TAlICiTylXHdhSo+6px6CQfztz75vypiRAAABgDYAdw8K53N5HGMyOqDxZgv41l7Rw5lSATgJe/8e22Mdpce+auT9XVp+3ce+amaG6R11IysPFSCPaK8u9XbVqcnH1KgjOUpv1bWXjcbf1zVGl6trH+v981Nsj1FkkrQypV+o+pUFKMnVpYf1/vmqJL1aWHhN75qbpZKhyyVtZUq/WfUqEoy9W1h4S+9eokvV1Yfsye9amuaWoU0tbmPqn5j6n91VVfCuELZhhbSzxBjlgsmcnAGdwe4D2V9vuK3KI7i6uMhD9Nd8ZIHm+NdZpahAB5oUIJVpQWA56Isyt8I8ffUVaNMMdUc0E5OeqkTstChgudESyIDJ2Y1MXA1OoGrkvMnJq84dAUhjVsZVADjlkCk/jnTSWEhniUqGyNJOoYzjDHyTkbH0E1O6G9YUXEZJUjikjMSqTrKEHUSNtJPhXDda3HZ9oW/COfiryE10UUVjRFFFFERRRRRFnsLfP3v/tt/lxV34PH2vEIh3Qo8zetvmo/8Uh/dqFrxcXv/tt/lxVedA4M/pMx+nKIlP8AQgGP8xpa6Tzpth3qOa6dPelpsoVEY1TzHTGOePFsd+MgAd5Iqm4R1YiVe24jJJLM+5XWQFz9EnmT6sAd1cOOjtekVqj7rGgYD0gO+f4gPZWhu1cRrRVeS7YYXdqVnWNCmyjhzxqJG8EmADyGFmfSTos3DALuwd1VCO1jY6gVJx+8uTgg8s5Bp1teNxyWqXBIWNow5J5KO/PqORVd1g3Spw64z9JQg9JZl/0BP3UqcSmaLo9En0pQqgd+HdpPwA9tJFB7tO2mfNezWOv6FJ1U/F2mieZaROesJsvellnGFLzoA41LzJK+OAMgeuusd6kiB42Do3JlOQf++FVPBui0EECo8SSOVHas6qxLEbqCeSjkMY5VRdFpFtpOIxjJhgYuBn9jXkeshQPuFa2VqlNze0Ag/bErGbO3qsqfpy4lkbxDgTGOm/n3Jj4lxWGEAyyJHnlqO59IUZJHpxiokPEopgTFIsgHPSdxnxBwQPTjFKXA+NWhaSe7cNcSOcB42dUQYxpGCvo9AAxXaTits19avbEFnfs5giFFZHIUZGACcFu7uHhUs4iRD5bE7fNHVbHcF0k04fqAJ1R8EgTG23KZ35JgnlAxllXU2ldRxqY9w8TuKrry9iRijyxo4OCpYkg+B0ggH1moPHYjNcWsIYqAGlZhzVcnLD06Ysj1ivV4IRbzARRqixMQNKlgxwqHWRqLamBznxroOurgmqaQbpZzM8hsslOytwKIqlxdU5CMS6Ac/wDd4Xu6JU4P45BB3BBGxBG+RXfo3JGr3dzKfm7W0bP2pTn26YsfvVVbrDApOSIF/vlnUfcrrVV0o4jo4XHbhlR+JXZZnJAAt4SsSlj3KXXV6s1uu65dZMcRBfH7rlVqYp1nMBmCR6GFWWN1dhre4upXMXFDMulmYrG2v5tgCcL84FIx9HPdWkdVHRe7s7i4N1F2YlRQmWU5KliR5JO+DVb1hjhkvCDBb3dsWtY42gCzR6i0IZSAAdyyE+s4pv6v+k/6dwyGWTyvJ7OUjmksexJ8M7OD3aq5NO9qU7d9uI0uifL+EDAXLOrLo7LxPjvE4WvLmFYZGZezdsbuFxgnAHqpm/8ABx//AFL3+L/mlHhd7xKLj/FDw6KKaQyMHEpwAusYI8pcnNNkXSXpS3m2dk2OeJAfwmrIqpg47dtwXgblHad4E0o8u7F5HwpbxwX5eilLo71TvxC2ju+I3108s6CQLG4CqrjUo3BGcEbAADlWoce4HFeWslvODolXDY5g8wwPiCAR6qy2Doj0k4WNFjPHdW6+ZHJpBA540v5vqVsUREdpf8C4jbRrPNdWF0+grIC7RnKgnbOnGoNkYBGoY2rZKyrgXXHPHcpbcXtGtHkICyDUIyTsMq2cLnbUGIHfitVoiyy/uhHNfseSXDsf3Yoz/pT90W4eYLOCNhhhGC/9o/lv/fY1ntzb9rxCaDul4gA32ESKR/aqEffWqM1a67vgY3uUBI3WDwScTQ31quqSDZ1AySoJIOBuRuwIG+D6K9WvWpYsmZC8b96FCxB8AV2Pwpxd6r57OJm1NHGW8SiE+0jNYuxeHFzDE9V023dJ9JtO4YTp2IMGOhwZCQ7mSfjEqYRorGNtRZtmkPo7i2NhjIXJJNfOsgs7WlvCuWyzqi+CgKoH3Kw+6nmWT4UoyW0j8YMjIwjgt9KOVYKWI7mIwTmRuXhVatuQzSTJeQCVutL0Oq6w0NZSa4tb3xGTzJJXq66wLbRrQs0rebBpbV2h+idsYDeG57hUPg/AnS0mSU4mugxcn6JYEIpP2jk+Gcd1MEjgNqAXUfpBV1fxY1fGoU0ldKnYuqOmsZgECMb8/FYHXzKbNFs0tkgmTJxkDYYBz1KX+B9IY4YBBO/YSwZVlZDuMlgRpByd8b+APfUyy49NKXcDRb6SsWpQJZH/AGwRuFHPbbkNzmpM1yds4OOWpVbHqLA4qDc3BJySSfE1ot+G1QWh7hpb0EE+JU176i/W9tOHP3kyBO8COfftyUMMDd3bjlFGkC+vyVb/AAP7ai8WJNvoHOeZIx6lyx+LJUq7vnYYZiRz3PxqGOIyIMI7KM52ON/H11ubwp5tX0NWXkknxKqOIgXNOvpwwNAE/SIGY65XLjdz5chQZwSqD7PkIPgor70U4Bb8S4vKJlV7Th1utsgJIRnQac8xnLCZ8/Zr70fs+3vraLuMwdvsw5lPtKqPvrUeKcDtoY1WGGKMPNqYIiqGISTBIA3NZ+LR2jKDdgPz7Bc0GZJVVb9XfA5JNMdtbuAuToYsQcgDOG2zSp1ayfyZxq94W5xHKTJb55bDUoGeZMZwfSlVvTVyCSCQfEEg+0Uz9U0Fu9gtxcIjyxTuscrqHlUDDBVYgtzLED0mvK54WaFuLjVIJAiOo9k1SYVB0WQHjvGBjYyAEctu2Xwr70supISzRO0ZxjMbFDjwypG1aXNBYq0rmIQyPhncIEkfB1ecBltxUCXoPZ3KBzql56gJWAJ7wCORHx+NefD7qlbOmq0keAP5Vi0uCQOHfyld9H53t7i4NxDdlxpkcyPGqANGDnJ87UB4imrot128OmgT9Jl/R51UCRJA2NQ2JVgCME74O4ph4JYWnDYWWIFYWkLblmcSEbqQdzsu2P8Amq3iMfArmRmuorcOObTosbHOfpHGrl41nuXi4rPqUmnSTO23omktwUj9ZvSa3409tYcOzPL22tpQrBUXBU7kA48rJPLyR31t0a4AHPAxmqjozw+wjizYpAI2OC0ATBI5gsvMj0mrmspEYKLPOjFtr41fueUDn+OdYwPvCRt/FT271AveiNjNIZJbaB3bzmaNSxwMDJxvttXH5C8N+p2/uk/KrF07opkklRZZa8fIThv1O390n5UfIPhv1O290n5VcVI5KFHllqHLNVp8g+G/Urb3SflR8g+G/U7b3SflXs26A5JCXZpahTTU3/IPhv1O290n5UfILhn1K290n5VobfgfL9/ZRCQppqgzTVpfyC4Z9StvdJ+VHyC4Z9StvdJ+Ve7eLAfJ9/ZRpWTTTVBmlrZvkDwz6lbe6T8qPkDwz6lbe5T8q0N44B/j+/smhI3VJZa7uaY8oohGPtSnUf7sa+2tRvLFJVAcEgHIwSDnBHMegmuXDOD29spS3ijiUnJEahQTyyQOZwKmVxbq4NxWNXaVYCEv3XQOwk/WQ6vW8n+6utl0ftrQRpboIk7RjgFsElHyTk7nYVd14kiVhhgCPAgEfGvJ1V7hpLiR44U7KqvZB4j2ijgbvpfSFI7Q7lsdy+g1YfyfF/Np/Cv5V2jiVRhQAPAAAfCjny3SgwqDpChzExVV+cwSGO/zcuMjArJenDjfce0VvEkSsMMAR4EAj41y/k+L+bT+Ffyrdw+//Ru1aZ84/wBKH/EkrqU/+qX+2k/xU+14iiVRhQAPAAAfCvdZLmt29Z9WI1En1KAQIRRRRXgpRRRRREUUUURFFFFERRRRREUUUURFFFFERRRRREUUUURFFFFERRRRRF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28600" y="1219200"/>
            <a:ext cx="8534400" cy="685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Sending raw data is expensive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1" name="Object 4"/>
          <p:cNvGraphicFramePr>
            <a:graphicFrameLocks noChangeAspect="1"/>
          </p:cNvGraphicFramePr>
          <p:nvPr/>
        </p:nvGraphicFramePr>
        <p:xfrm>
          <a:off x="3294063" y="1220788"/>
          <a:ext cx="5621337" cy="5027612"/>
        </p:xfrm>
        <a:graphic>
          <a:graphicData uri="http://schemas.openxmlformats.org/presentationml/2006/ole">
            <p:oleObj spid="_x0000_s44039" name="Visio" r:id="rId3" imgW="5621655" imgH="5027295" progId="">
              <p:embed/>
            </p:oleObj>
          </a:graphicData>
        </a:graphic>
      </p:graphicFrame>
      <p:graphicFrame>
        <p:nvGraphicFramePr>
          <p:cNvPr id="17" name="Object 5"/>
          <p:cNvGraphicFramePr>
            <a:graphicFrameLocks noChangeAspect="1"/>
          </p:cNvGraphicFramePr>
          <p:nvPr/>
        </p:nvGraphicFramePr>
        <p:xfrm>
          <a:off x="3276600" y="1931988"/>
          <a:ext cx="5621338" cy="4316412"/>
        </p:xfrm>
        <a:graphic>
          <a:graphicData uri="http://schemas.openxmlformats.org/presentationml/2006/ole">
            <p:oleObj spid="_x0000_s44040" name="Visio" r:id="rId4" imgW="5621655" imgH="4315968" progId="">
              <p:embed/>
            </p:oleObj>
          </a:graphicData>
        </a:graphic>
      </p:graphicFrame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228600" y="2895600"/>
            <a:ext cx="472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Char char="n"/>
            </a:pPr>
            <a:r>
              <a:rPr lang="en-US" b="0" dirty="0">
                <a:latin typeface="Arial" pitchFamily="34" charset="0"/>
              </a:rPr>
              <a:t>Data aggregation (in-network processing) can save a lot of overhead</a:t>
            </a:r>
          </a:p>
          <a:p>
            <a:pPr marL="342900" indent="-342900" algn="just"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Char char="n"/>
            </a:pPr>
            <a:endParaRPr lang="en-US" b="0" dirty="0"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39624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What are potential problems that you can think of with in-network aggregation?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620000" cy="6858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8E0000"/>
                </a:solidFill>
              </a:rPr>
              <a:t>Frequent Errors</a:t>
            </a:r>
            <a:endParaRPr lang="en-US" b="1" dirty="0">
              <a:solidFill>
                <a:srgbClr val="8E0000"/>
              </a:solidFill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AutoShape 2" descr="data:image/jpg;base64,/9j/4AAQSkZJRgABAQAAAQABAAD/2wCEAAkGBhESEBQUEhQVFRUUFBwXFhYVFxUYFhoXFhwXFxkXHBgYHiYeGBsjGhYYHy8hIycpLCwsHR4xNTAqNScrMCkBCQoKDgwOGg8PGi0hHyQsKS0xNSwxLSosLywqKS0sMik1LDEsLTQvLS0uKjQsNTQyMjUsNS8pLiwvLCkvLCwpL//AABEIAHgArAMBIgACEQEDEQH/xAAcAAACAwEBAQEAAAAAAAAAAAAABgQFBwMCAQj/xABHEAACAQMCAgUHCAUMAgMAAAABAgMABBESIQUxBgcTQVEiMmFxkZOhFiNCVHKBsdEUM1KCkhVTYmNzorKzwdLh8Bd0JDVV/8QAGgEBAAMBAQEAAAAAAAAAAAAAAAECBAUDBv/EADIRAAEDAwIDBgUDBQAAAAAAAAEAAhEDBCESMQVBURNhcYGR4SJCUqGxFNHxMjNDwfD/2gAMAwEAAhEDEQA/ANxooooiKKhX/GIIcdq4UnkNy3fvpXJxsd8YrxBx+2dQyzR4PLLKD7Dgj76mDEorCivmaqNEjIH7VgzYIwAFHo09/pye+gEoriiqS1v5u2RWZWViQfIwdgTzz6Ku6lzS0wURRRRVURRRRREUUUURFFFFERRRRREUUUURFFFFERRVXxLpLbwHDvkjzggLleXnBc6ee2edEHSizcqFuYCz4Cr2seoluQ05zn0c6todEwipOkw+cl+yn4NWH9L1Gs7Dn4Cv0fxXh8TqS6KxOFyQM7kAfjUKTotZdr5VtAwcbZiQ+UvPmO8H4Guzw3irbPBbPmoNPUJVvafq1+yPwFV8MUpTSBHhfJB1Nvp2zjTtvmrC5k0Icc+Sj0nYD24pP6TW4ywbLCMAKDyGVBJxyyTneuTRYajw0GFbZsq8sLCQvHI2gAZOAWJ3BGNwPGovSiQl9GTp7LVpBwC2oDJ8axvivSy9gdEiuZUQMAFDbAZ5Y8K3DjPCxKykMVZho2Ckac6idx3AfhXQurN9m5jqxBnp3KoOowFjnSDpde2wKwXDouScDSRk/aBraujly0lnbu51M8CMx8SVBJ29NKHFeqa2ncB5psMDyMY3GP6HpNO3D7NYIY4lJ0xRhAWxnCADJ7uQq/ELm1rUmCi2HCZxE7eqgNIOV8m4kFYqFdyOekbDlzJwM7jbNcl49BtliucbMrAgnuO21cYr2P5zylGZNtRCnGlN8E8jVVxS5QqQHU8uTKe8emuYxgcN1Y4TXRS70nupAdKuyAKG8nYk5b6XPG3dWZcZ6y+IWo0xyKwGcGRAzd53bvrZacOrXf8AbhVLgFt9FReGXBkgidubxqxxyyygn8alVzjhWRRRRREUUUURFFFFESH0mP67+0P4LWSdvp4jbMBrK3EZCggEkODjJ2GfTWtX1zcTz3IU2ypHMYgHtu0c4RDqL9ou/leHdUK24Y3bLNN2BwrIBHbrHpdmQ6ydTZPzYAIxjPpr6CxvzQpGmWSCCJnqI6KOz1ZV1c9LpyFBsZB5YP6+27t8ef6Km8N4g12zmWJ4hFpKoZEbJbXlsxk+GMZ7qqrhvKT1k+wH868xcQkiZjGVGoAHUurzdWMbj9o1zjaSDp3VicBXFzGy+bI4AOQM5AO/iCcb0n8S6TGRS8lvcgaAX0S2mDpXdgCSdwOVTZOPTsuSY9/6B/3VR3a5jKZ5oVz6xjNa6FmTnY9yq4xhXtv1UWNykUzPcHWqyDykHnAMMgLTZe8UEZL6S53VANhhSNRJ7hk4/drOLbppxCKGONZLfSiKi/MNnCgAb9rzwPCu3D+mMrsVu3hCJGQmiNk8oldj5TZ2HorydbXlbSa0kDvmJ81cw2YTDd9ZtrGymdZIyrEYVTICpXnlR47Ypj4TfJeQpOueycakUjBI8WHrHL/owfpbcrIToOr1A/lUzgfWVxC2tYoE7AJGmkao3LgZPM6xvv4V0LngoNFr7eS4nIkbfZUa8zC3UYZmkIyqAhds8vOPwx9xpXu+mfYuZOw+abSfOHaYwPKCgFc4xtq7qzeTri4kEKgW2NOP1T+GP5yp3Hel1m8KhZgSEUEYbngZHKs9Hg1ZjwLhhAPTP4lSak/0pss+l0HFLow2+tHERZu1j2CowBIKvucuNsffVbxrqk7cyH9JwFG+Is78yPP7hS/1PxSNxCWaNSU7Fog+PJEjNEwB/dBb1CtjmjYYiUhRpyxIyxyTnGdgTvuc86i7qO4fcGnaPMADoc8xsjQCJcFKsLfs4o0BzoRVzyzpAGfhXeqU3c0Y0hlYDYFgdWPTpIB9lWdjcGSJHIwWUEgekVxXNIyUXeiiiqoiiiiiIooooiQbcfP3g3Gb7G3PBEAPwNXt/wAGtwvmBQoOSNmxvnLDc7eNUVv+uvd8f/MJB9ISEjn6RXPjPEJ5F7AyHNwywqQqDaU6X5DYqms/Gtuk6Q7lCDuVhwHoos1vFNLLcB5V7TAlICiTylXHdhSo+6px6CQfztz75vypiRAAABgDYAdw8K53N5HGMyOqDxZgv41l7Rw5lSATgJe/8e22Mdpce+auT9XVp+3ce+amaG6R11IysPFSCPaK8u9XbVqcnH1KgjOUpv1bWXjcbf1zVGl6trH+v981Nsj1FkkrQypV+o+pUFKMnVpYf1/vmqJL1aWHhN75qbpZKhyyVtZUq/WfUqEoy9W1h4S+9eokvV1Yfsye9amuaWoU0tbmPqn5j6n91VVfCuELZhhbSzxBjlgsmcnAGdwe4D2V9vuK3KI7i6uMhD9Nd8ZIHm+NdZpahAB5oUIJVpQWA56Isyt8I8ffUVaNMMdUc0E5OeqkTstChgudESyIDJ2Y1MXA1OoGrkvMnJq84dAUhjVsZVADjlkCk/jnTSWEhniUqGyNJOoYzjDHyTkbH0E1O6G9YUXEZJUjikjMSqTrKEHUSNtJPhXDda3HZ9oW/COfiryE10UUVjRFFFFERRRRRFnsLfP3v/tt/lxV34PH2vEIh3Qo8zetvmo/8Uh/dqFrxcXv/tt/lxVedA4M/pMx+nKIlP8AQgGP8xpa6Tzpth3qOa6dPelpsoVEY1TzHTGOePFsd+MgAd5Iqm4R1YiVe24jJJLM+5XWQFz9EnmT6sAd1cOOjtekVqj7rGgYD0gO+f4gPZWhu1cRrRVeS7YYXdqVnWNCmyjhzxqJG8EmADyGFmfSTos3DALuwd1VCO1jY6gVJx+8uTgg8s5Bp1teNxyWqXBIWNow5J5KO/PqORVd1g3Spw64z9JQg9JZl/0BP3UqcSmaLo9En0pQqgd+HdpPwA9tJFB7tO2mfNezWOv6FJ1U/F2mieZaROesJsvellnGFLzoA41LzJK+OAMgeuusd6kiB42Do3JlOQf++FVPBui0EECo8SSOVHas6qxLEbqCeSjkMY5VRdFpFtpOIxjJhgYuBn9jXkeshQPuFa2VqlNze0Ag/bErGbO3qsqfpy4lkbxDgTGOm/n3Jj4lxWGEAyyJHnlqO59IUZJHpxiokPEopgTFIsgHPSdxnxBwQPTjFKXA+NWhaSe7cNcSOcB42dUQYxpGCvo9AAxXaTits19avbEFnfs5giFFZHIUZGACcFu7uHhUs4iRD5bE7fNHVbHcF0k04fqAJ1R8EgTG23KZ35JgnlAxllXU2ldRxqY9w8TuKrry9iRijyxo4OCpYkg+B0ggH1moPHYjNcWsIYqAGlZhzVcnLD06Ysj1ivV4IRbzARRqixMQNKlgxwqHWRqLamBznxroOurgmqaQbpZzM8hsslOytwKIqlxdU5CMS6Ac/wDd4Xu6JU4P45BB3BBGxBG+RXfo3JGr3dzKfm7W0bP2pTn26YsfvVVbrDApOSIF/vlnUfcrrVV0o4jo4XHbhlR+JXZZnJAAt4SsSlj3KXXV6s1uu65dZMcRBfH7rlVqYp1nMBmCR6GFWWN1dhre4upXMXFDMulmYrG2v5tgCcL84FIx9HPdWkdVHRe7s7i4N1F2YlRQmWU5KliR5JO+DVb1hjhkvCDBb3dsWtY42gCzR6i0IZSAAdyyE+s4pv6v+k/6dwyGWTyvJ7OUjmksexJ8M7OD3aq5NO9qU7d9uI0uifL+EDAXLOrLo7LxPjvE4WvLmFYZGZezdsbuFxgnAHqpm/8ABx//AFL3+L/mlHhd7xKLj/FDw6KKaQyMHEpwAusYI8pcnNNkXSXpS3m2dk2OeJAfwmrIqpg47dtwXgblHad4E0o8u7F5HwpbxwX5eilLo71TvxC2ju+I3108s6CQLG4CqrjUo3BGcEbAADlWoce4HFeWslvODolXDY5g8wwPiCAR6qy2Doj0k4WNFjPHdW6+ZHJpBA540v5vqVsUREdpf8C4jbRrPNdWF0+grIC7RnKgnbOnGoNkYBGoY2rZKyrgXXHPHcpbcXtGtHkICyDUIyTsMq2cLnbUGIHfitVoiyy/uhHNfseSXDsf3Yoz/pT90W4eYLOCNhhhGC/9o/lv/fY1ntzb9rxCaDul4gA32ESKR/aqEffWqM1a67vgY3uUBI3WDwScTQ31quqSDZ1AySoJIOBuRuwIG+D6K9WvWpYsmZC8b96FCxB8AV2Pwpxd6r57OJm1NHGW8SiE+0jNYuxeHFzDE9V023dJ9JtO4YTp2IMGOhwZCQ7mSfjEqYRorGNtRZtmkPo7i2NhjIXJJNfOsgs7WlvCuWyzqi+CgKoH3Kw+6nmWT4UoyW0j8YMjIwjgt9KOVYKWI7mIwTmRuXhVatuQzSTJeQCVutL0Oq6w0NZSa4tb3xGTzJJXq66wLbRrQs0rebBpbV2h+idsYDeG57hUPg/AnS0mSU4mugxcn6JYEIpP2jk+Gcd1MEjgNqAXUfpBV1fxY1fGoU0ldKnYuqOmsZgECMb8/FYHXzKbNFs0tkgmTJxkDYYBz1KX+B9IY4YBBO/YSwZVlZDuMlgRpByd8b+APfUyy49NKXcDRb6SsWpQJZH/AGwRuFHPbbkNzmpM1yds4OOWpVbHqLA4qDc3BJySSfE1ot+G1QWh7hpb0EE+JU176i/W9tOHP3kyBO8COfftyUMMDd3bjlFGkC+vyVb/AAP7ai8WJNvoHOeZIx6lyx+LJUq7vnYYZiRz3PxqGOIyIMI7KM52ON/H11ubwp5tX0NWXkknxKqOIgXNOvpwwNAE/SIGY65XLjdz5chQZwSqD7PkIPgor70U4Bb8S4vKJlV7Th1utsgJIRnQac8xnLCZ8/Zr70fs+3vraLuMwdvsw5lPtKqPvrUeKcDtoY1WGGKMPNqYIiqGISTBIA3NZ+LR2jKDdgPz7Bc0GZJVVb9XfA5JNMdtbuAuToYsQcgDOG2zSp1ayfyZxq94W5xHKTJb55bDUoGeZMZwfSlVvTVyCSCQfEEg+0Uz9U0Fu9gtxcIjyxTuscrqHlUDDBVYgtzLED0mvK54WaFuLjVIJAiOo9k1SYVB0WQHjvGBjYyAEctu2Xwr70supISzRO0ZxjMbFDjwypG1aXNBYq0rmIQyPhncIEkfB1ecBltxUCXoPZ3KBzql56gJWAJ7wCORHx+NefD7qlbOmq0keAP5Vi0uCQOHfyld9H53t7i4NxDdlxpkcyPGqANGDnJ87UB4imrot128OmgT9Jl/R51UCRJA2NQ2JVgCME74O4ph4JYWnDYWWIFYWkLblmcSEbqQdzsu2P8Amq3iMfArmRmuorcOObTosbHOfpHGrl41nuXi4rPqUmnSTO23omktwUj9ZvSa3409tYcOzPL22tpQrBUXBU7kA48rJPLyR31t0a4AHPAxmqjozw+wjizYpAI2OC0ATBI5gsvMj0mrmspEYKLPOjFtr41fueUDn+OdYwPvCRt/FT271AveiNjNIZJbaB3bzmaNSxwMDJxvttXH5C8N+p2/uk/KrF07opkklRZZa8fIThv1O390n5UfIPhv1O290n5VcVI5KFHllqHLNVp8g+G/Urb3SflR8g+G/U7b3SflXs26A5JCXZpahTTU3/IPhv1O290n5UfILhn1K290n5VobfgfL9/ZRCQppqgzTVpfyC4Z9StvdJ+VHyC4Z9StvdJ+Ve7eLAfJ9/ZRpWTTTVBmlrZvkDwz6lbe6T8qPkDwz6lbe5T8q0N44B/j+/smhI3VJZa7uaY8oohGPtSnUf7sa+2tRvLFJVAcEgHIwSDnBHMegmuXDOD29spS3ijiUnJEahQTyyQOZwKmVxbq4NxWNXaVYCEv3XQOwk/WQ6vW8n+6utl0ftrQRpboIk7RjgFsElHyTk7nYVd14kiVhhgCPAgEfGvJ1V7hpLiR44U7KqvZB4j2ijgbvpfSFI7Q7lsdy+g1YfyfF/Np/Cv5V2jiVRhQAPAAAfCjny3SgwqDpChzExVV+cwSGO/zcuMjArJenDjfce0VvEkSsMMAR4EAj41y/k+L+bT+Ffyrdw+//Ru1aZ84/wBKH/EkrqU/+qX+2k/xU+14iiVRhQAPAAAfCvdZLmt29Z9WI1En1KAQIRRRRXgpRRRRREUUUURFFFFERRRRREUUUURFFFFERRRRREUUUURFFFFERRRRRF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28600" y="1066800"/>
            <a:ext cx="8610600" cy="5181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When an error occurs </a:t>
            </a:r>
          </a:p>
          <a:p>
            <a:pPr marL="838200" marR="0" lvl="1" indent="-381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</a:t>
            </a:r>
            <a:r>
              <a:rPr kumimoji="0" lang="en-US" sz="23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subtree</a:t>
            </a: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values is lost</a:t>
            </a:r>
          </a:p>
          <a:p>
            <a:pPr marL="838200" marR="0" lvl="1" indent="-381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Incorrect result reported to the user</a:t>
            </a:r>
          </a:p>
          <a:p>
            <a:pPr marL="838200" marR="0" lvl="1" indent="-3810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ct val="76000"/>
              <a:buFont typeface="Wingdings" pitchFamily="2" charset="2"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" pitchFamily="2" charset="2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" pitchFamily="2" charset="2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2" name="Object 15"/>
          <p:cNvGraphicFramePr>
            <a:graphicFrameLocks noChangeAspect="1"/>
          </p:cNvGraphicFramePr>
          <p:nvPr/>
        </p:nvGraphicFramePr>
        <p:xfrm>
          <a:off x="2743200" y="2133600"/>
          <a:ext cx="5621338" cy="4340225"/>
        </p:xfrm>
        <a:graphic>
          <a:graphicData uri="http://schemas.openxmlformats.org/presentationml/2006/ole">
            <p:oleObj spid="_x0000_s45060" name="Visio" r:id="rId3" imgW="5621655" imgH="4340352" progId="">
              <p:embed/>
            </p:oleObj>
          </a:graphicData>
        </a:graphic>
      </p:graphicFrame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304800" y="3124200"/>
            <a:ext cx="4191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Char char="n"/>
            </a:pPr>
            <a:r>
              <a:rPr lang="en-US" b="0">
                <a:latin typeface="Arial" pitchFamily="34" charset="0"/>
              </a:rPr>
              <a:t>Wireless links are unreliable</a:t>
            </a:r>
          </a:p>
          <a:p>
            <a:pPr marL="342900" indent="-342900" algn="just"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Char char="n"/>
            </a:pPr>
            <a:endParaRPr lang="en-US" b="0">
              <a:latin typeface="Arial" pitchFamily="34" charset="0"/>
            </a:endParaRPr>
          </a:p>
        </p:txBody>
      </p:sp>
      <p:graphicFrame>
        <p:nvGraphicFramePr>
          <p:cNvPr id="15" name="Object 19"/>
          <p:cNvGraphicFramePr>
            <a:graphicFrameLocks noChangeAspect="1"/>
          </p:cNvGraphicFramePr>
          <p:nvPr/>
        </p:nvGraphicFramePr>
        <p:xfrm>
          <a:off x="2760663" y="2160588"/>
          <a:ext cx="5621337" cy="4316412"/>
        </p:xfrm>
        <a:graphic>
          <a:graphicData uri="http://schemas.openxmlformats.org/presentationml/2006/ole">
            <p:oleObj spid="_x0000_s45062" name="Visio" r:id="rId4" imgW="5621655" imgH="4315968" progId="">
              <p:embed/>
            </p:oleObj>
          </a:graphicData>
        </a:graphic>
      </p:graphicFrame>
      <p:sp>
        <p:nvSpPr>
          <p:cNvPr id="16" name="Rectangle 20"/>
          <p:cNvSpPr>
            <a:spLocks noChangeArrowheads="1"/>
          </p:cNvSpPr>
          <p:nvPr/>
        </p:nvSpPr>
        <p:spPr bwMode="auto">
          <a:xfrm>
            <a:off x="304800" y="3657600"/>
            <a:ext cx="434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Char char="n"/>
            </a:pPr>
            <a:r>
              <a:rPr lang="en-US" b="0" dirty="0">
                <a:latin typeface="Arial" pitchFamily="34" charset="0"/>
              </a:rPr>
              <a:t>Nodes energy depleted </a:t>
            </a:r>
          </a:p>
          <a:p>
            <a:pPr marL="342900" indent="-342900" algn="just"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Char char="n"/>
            </a:pPr>
            <a:endParaRPr lang="en-US" b="0" dirty="0">
              <a:latin typeface="Arial" pitchFamily="34" charset="0"/>
            </a:endParaRPr>
          </a:p>
        </p:txBody>
      </p:sp>
      <p:graphicFrame>
        <p:nvGraphicFramePr>
          <p:cNvPr id="19" name="Object 21"/>
          <p:cNvGraphicFramePr>
            <a:graphicFrameLocks noChangeAspect="1"/>
          </p:cNvGraphicFramePr>
          <p:nvPr/>
        </p:nvGraphicFramePr>
        <p:xfrm>
          <a:off x="2760663" y="1643063"/>
          <a:ext cx="5621337" cy="4833937"/>
        </p:xfrm>
        <a:graphic>
          <a:graphicData uri="http://schemas.openxmlformats.org/presentationml/2006/ole">
            <p:oleObj spid="_x0000_s45063" name="Visio" r:id="rId5" imgW="5621655" imgH="4833747" progId="">
              <p:embed/>
            </p:oleObj>
          </a:graphicData>
        </a:graphic>
      </p:graphicFrame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304800" y="4191000"/>
            <a:ext cx="3276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Char char="n"/>
            </a:pPr>
            <a:r>
              <a:rPr lang="en-US" b="0" dirty="0">
                <a:latin typeface="Arial" pitchFamily="34" charset="0"/>
              </a:rPr>
              <a:t>Hazardous environment </a:t>
            </a:r>
          </a:p>
          <a:p>
            <a:pPr marL="342900" indent="-342900" algn="just"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Char char="n"/>
            </a:pPr>
            <a:endParaRPr lang="en-US" b="0" dirty="0">
              <a:latin typeface="Arial" pitchFamily="34" charset="0"/>
            </a:endParaRP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1524000" y="5029200"/>
            <a:ext cx="5562600" cy="855619"/>
          </a:xfrm>
          <a:prstGeom prst="rect">
            <a:avLst/>
          </a:prstGeom>
          <a:solidFill>
            <a:srgbClr val="DDDC9F"/>
          </a:solidFill>
          <a:ln w="19050">
            <a:solidFill>
              <a:srgbClr val="0033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None/>
            </a:pPr>
            <a:r>
              <a:rPr lang="en-US" sz="2800" b="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Objective</a:t>
            </a:r>
            <a:r>
              <a:rPr lang="en-US" sz="2800" b="0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r>
              <a:rPr lang="en-US" b="0" dirty="0"/>
              <a:t> </a:t>
            </a:r>
          </a:p>
          <a:p>
            <a:pPr algn="ctr"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None/>
            </a:pPr>
            <a:r>
              <a:rPr lang="en-US" b="0" dirty="0">
                <a:sym typeface="Wingdings" pitchFamily="2" charset="2"/>
              </a:rPr>
              <a:t>Fault-tolerant aggregation and routing scheme for WSN</a:t>
            </a:r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0" grpId="0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6200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8E0000"/>
                </a:solidFill>
              </a:rPr>
              <a:t>Fault Tolerant aggregation: Retransmission</a:t>
            </a:r>
            <a:endParaRPr lang="en-US" b="1" dirty="0">
              <a:solidFill>
                <a:srgbClr val="8E0000"/>
              </a:solidFill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AutoShape 2" descr="data:image/jpg;base64,/9j/4AAQSkZJRgABAQAAAQABAAD/2wCEAAkGBhESEBQUEhQVFRUUFBwXFhYVFxUYFhoXFhwXFxkXHBgYHiYeGBsjGhYYHy8hIycpLCwsHR4xNTAqNScrMCkBCQoKDgwOGg8PGi0hHyQsKS0xNSwxLSosLywqKS0sMik1LDEsLTQvLS0uKjQsNTQyMjUsNS8pLiwvLCkvLCwpL//AABEIAHgArAMBIgACEQEDEQH/xAAcAAACAwEBAQEAAAAAAAAAAAAABgQFBwMCAQj/xABHEAACAQMCAgUHCAUMAgMAAAABAgMABBESIQUxBgcTQVEiMmFxkZOhFiNCVHKBsdEUM1KCkhVTYmNzorKzwdLh8Bd0JDVV/8QAGgEBAAMBAQEAAAAAAAAAAAAAAAECBAUDBv/EADIRAAEDAwIDBgUDBQAAAAAAAAEAAhEDBCESMQVBURNhcYGR4SJCUqGxFNHxMjNDwfD/2gAMAwEAAhEDEQA/ANxooooiKKhX/GIIcdq4UnkNy3fvpXJxsd8YrxBx+2dQyzR4PLLKD7Dgj76mDEorCivmaqNEjIH7VgzYIwAFHo09/pye+gEoriiqS1v5u2RWZWViQfIwdgTzz6Ku6lzS0wURRRRVURRRRREUUUURFFFFERRRRREUUUURFFFFERRVXxLpLbwHDvkjzggLleXnBc6ee2edEHSizcqFuYCz4Cr2seoluQ05zn0c6todEwipOkw+cl+yn4NWH9L1Gs7Dn4Cv0fxXh8TqS6KxOFyQM7kAfjUKTotZdr5VtAwcbZiQ+UvPmO8H4Guzw3irbPBbPmoNPUJVvafq1+yPwFV8MUpTSBHhfJB1Nvp2zjTtvmrC5k0Icc+Sj0nYD24pP6TW4ywbLCMAKDyGVBJxyyTneuTRYajw0GFbZsq8sLCQvHI2gAZOAWJ3BGNwPGovSiQl9GTp7LVpBwC2oDJ8axvivSy9gdEiuZUQMAFDbAZ5Y8K3DjPCxKykMVZho2Ckac6idx3AfhXQurN9m5jqxBnp3KoOowFjnSDpde2wKwXDouScDSRk/aBraujly0lnbu51M8CMx8SVBJ29NKHFeqa2ncB5psMDyMY3GP6HpNO3D7NYIY4lJ0xRhAWxnCADJ7uQq/ELm1rUmCi2HCZxE7eqgNIOV8m4kFYqFdyOekbDlzJwM7jbNcl49BtliucbMrAgnuO21cYr2P5zylGZNtRCnGlN8E8jVVxS5QqQHU8uTKe8emuYxgcN1Y4TXRS70nupAdKuyAKG8nYk5b6XPG3dWZcZ6y+IWo0xyKwGcGRAzd53bvrZacOrXf8AbhVLgFt9FReGXBkgidubxqxxyyygn8alVzjhWRRRRREUUUURFFFFESH0mP67+0P4LWSdvp4jbMBrK3EZCggEkODjJ2GfTWtX1zcTz3IU2ypHMYgHtu0c4RDqL9ou/leHdUK24Y3bLNN2BwrIBHbrHpdmQ6ydTZPzYAIxjPpr6CxvzQpGmWSCCJnqI6KOz1ZV1c9LpyFBsZB5YP6+27t8ef6Km8N4g12zmWJ4hFpKoZEbJbXlsxk+GMZ7qqrhvKT1k+wH868xcQkiZjGVGoAHUurzdWMbj9o1zjaSDp3VicBXFzGy+bI4AOQM5AO/iCcb0n8S6TGRS8lvcgaAX0S2mDpXdgCSdwOVTZOPTsuSY9/6B/3VR3a5jKZ5oVz6xjNa6FmTnY9yq4xhXtv1UWNykUzPcHWqyDykHnAMMgLTZe8UEZL6S53VANhhSNRJ7hk4/drOLbppxCKGONZLfSiKi/MNnCgAb9rzwPCu3D+mMrsVu3hCJGQmiNk8oldj5TZ2HorydbXlbSa0kDvmJ81cw2YTDd9ZtrGymdZIyrEYVTICpXnlR47Ypj4TfJeQpOueycakUjBI8WHrHL/owfpbcrIToOr1A/lUzgfWVxC2tYoE7AJGmkao3LgZPM6xvv4V0LngoNFr7eS4nIkbfZUa8zC3UYZmkIyqAhds8vOPwx9xpXu+mfYuZOw+abSfOHaYwPKCgFc4xtq7qzeTri4kEKgW2NOP1T+GP5yp3Hel1m8KhZgSEUEYbngZHKs9Hg1ZjwLhhAPTP4lSak/0pss+l0HFLow2+tHERZu1j2CowBIKvucuNsffVbxrqk7cyH9JwFG+Is78yPP7hS/1PxSNxCWaNSU7Fog+PJEjNEwB/dBb1CtjmjYYiUhRpyxIyxyTnGdgTvuc86i7qO4fcGnaPMADoc8xsjQCJcFKsLfs4o0BzoRVzyzpAGfhXeqU3c0Y0hlYDYFgdWPTpIB9lWdjcGSJHIwWUEgekVxXNIyUXeiiiqoiiiiiIooooiQbcfP3g3Gb7G3PBEAPwNXt/wAGtwvmBQoOSNmxvnLDc7eNUVv+uvd8f/MJB9ISEjn6RXPjPEJ5F7AyHNwywqQqDaU6X5DYqms/Gtuk6Q7lCDuVhwHoos1vFNLLcB5V7TAlICiTylXHdhSo+6px6CQfztz75vypiRAAABgDYAdw8K53N5HGMyOqDxZgv41l7Rw5lSATgJe/8e22Mdpce+auT9XVp+3ce+amaG6R11IysPFSCPaK8u9XbVqcnH1KgjOUpv1bWXjcbf1zVGl6trH+v981Nsj1FkkrQypV+o+pUFKMnVpYf1/vmqJL1aWHhN75qbpZKhyyVtZUq/WfUqEoy9W1h4S+9eokvV1Yfsye9amuaWoU0tbmPqn5j6n91VVfCuELZhhbSzxBjlgsmcnAGdwe4D2V9vuK3KI7i6uMhD9Nd8ZIHm+NdZpahAB5oUIJVpQWA56Isyt8I8ffUVaNMMdUc0E5OeqkTstChgudESyIDJ2Y1MXA1OoGrkvMnJq84dAUhjVsZVADjlkCk/jnTSWEhniUqGyNJOoYzjDHyTkbH0E1O6G9YUXEZJUjikjMSqTrKEHUSNtJPhXDda3HZ9oW/COfiryE10UUVjRFFFFERRRRRFnsLfP3v/tt/lxV34PH2vEIh3Qo8zetvmo/8Uh/dqFrxcXv/tt/lxVedA4M/pMx+nKIlP8AQgGP8xpa6Tzpth3qOa6dPelpsoVEY1TzHTGOePFsd+MgAd5Iqm4R1YiVe24jJJLM+5XWQFz9EnmT6sAd1cOOjtekVqj7rGgYD0gO+f4gPZWhu1cRrRVeS7YYXdqVnWNCmyjhzxqJG8EmADyGFmfSTos3DALuwd1VCO1jY6gVJx+8uTgg8s5Bp1teNxyWqXBIWNow5J5KO/PqORVd1g3Spw64z9JQg9JZl/0BP3UqcSmaLo9En0pQqgd+HdpPwA9tJFB7tO2mfNezWOv6FJ1U/F2mieZaROesJsvellnGFLzoA41LzJK+OAMgeuusd6kiB42Do3JlOQf++FVPBui0EECo8SSOVHas6qxLEbqCeSjkMY5VRdFpFtpOIxjJhgYuBn9jXkeshQPuFa2VqlNze0Ag/bErGbO3qsqfpy4lkbxDgTGOm/n3Jj4lxWGEAyyJHnlqO59IUZJHpxiokPEopgTFIsgHPSdxnxBwQPTjFKXA+NWhaSe7cNcSOcB42dUQYxpGCvo9AAxXaTits19avbEFnfs5giFFZHIUZGACcFu7uHhUs4iRD5bE7fNHVbHcF0k04fqAJ1R8EgTG23KZ35JgnlAxllXU2ldRxqY9w8TuKrry9iRijyxo4OCpYkg+B0ggH1moPHYjNcWsIYqAGlZhzVcnLD06Ysj1ivV4IRbzARRqixMQNKlgxwqHWRqLamBznxroOurgmqaQbpZzM8hsslOytwKIqlxdU5CMS6Ac/wDd4Xu6JU4P45BB3BBGxBG+RXfo3JGr3dzKfm7W0bP2pTn26YsfvVVbrDApOSIF/vlnUfcrrVV0o4jo4XHbhlR+JXZZnJAAt4SsSlj3KXXV6s1uu65dZMcRBfH7rlVqYp1nMBmCR6GFWWN1dhre4upXMXFDMulmYrG2v5tgCcL84FIx9HPdWkdVHRe7s7i4N1F2YlRQmWU5KliR5JO+DVb1hjhkvCDBb3dsWtY42gCzR6i0IZSAAdyyE+s4pv6v+k/6dwyGWTyvJ7OUjmksexJ8M7OD3aq5NO9qU7d9uI0uifL+EDAXLOrLo7LxPjvE4WvLmFYZGZezdsbuFxgnAHqpm/8ABx//AFL3+L/mlHhd7xKLj/FDw6KKaQyMHEpwAusYI8pcnNNkXSXpS3m2dk2OeJAfwmrIqpg47dtwXgblHad4E0o8u7F5HwpbxwX5eilLo71TvxC2ju+I3108s6CQLG4CqrjUo3BGcEbAADlWoce4HFeWslvODolXDY5g8wwPiCAR6qy2Doj0k4WNFjPHdW6+ZHJpBA540v5vqVsUREdpf8C4jbRrPNdWF0+grIC7RnKgnbOnGoNkYBGoY2rZKyrgXXHPHcpbcXtGtHkICyDUIyTsMq2cLnbUGIHfitVoiyy/uhHNfseSXDsf3Yoz/pT90W4eYLOCNhhhGC/9o/lv/fY1ntzb9rxCaDul4gA32ESKR/aqEffWqM1a67vgY3uUBI3WDwScTQ31quqSDZ1AySoJIOBuRuwIG+D6K9WvWpYsmZC8b96FCxB8AV2Pwpxd6r57OJm1NHGW8SiE+0jNYuxeHFzDE9V023dJ9JtO4YTp2IMGOhwZCQ7mSfjEqYRorGNtRZtmkPo7i2NhjIXJJNfOsgs7WlvCuWyzqi+CgKoH3Kw+6nmWT4UoyW0j8YMjIwjgt9KOVYKWI7mIwTmRuXhVatuQzSTJeQCVutL0Oq6w0NZSa4tb3xGTzJJXq66wLbRrQs0rebBpbV2h+idsYDeG57hUPg/AnS0mSU4mugxcn6JYEIpP2jk+Gcd1MEjgNqAXUfpBV1fxY1fGoU0ldKnYuqOmsZgECMb8/FYHXzKbNFs0tkgmTJxkDYYBz1KX+B9IY4YBBO/YSwZVlZDuMlgRpByd8b+APfUyy49NKXcDRb6SsWpQJZH/AGwRuFHPbbkNzmpM1yds4OOWpVbHqLA4qDc3BJySSfE1ot+G1QWh7hpb0EE+JU176i/W9tOHP3kyBO8COfftyUMMDd3bjlFGkC+vyVb/AAP7ai8WJNvoHOeZIx6lyx+LJUq7vnYYZiRz3PxqGOIyIMI7KM52ON/H11ubwp5tX0NWXkknxKqOIgXNOvpwwNAE/SIGY65XLjdz5chQZwSqD7PkIPgor70U4Bb8S4vKJlV7Th1utsgJIRnQac8xnLCZ8/Zr70fs+3vraLuMwdvsw5lPtKqPvrUeKcDtoY1WGGKMPNqYIiqGISTBIA3NZ+LR2jKDdgPz7Bc0GZJVVb9XfA5JNMdtbuAuToYsQcgDOG2zSp1ayfyZxq94W5xHKTJb55bDUoGeZMZwfSlVvTVyCSCQfEEg+0Uz9U0Fu9gtxcIjyxTuscrqHlUDDBVYgtzLED0mvK54WaFuLjVIJAiOo9k1SYVB0WQHjvGBjYyAEctu2Xwr70supISzRO0ZxjMbFDjwypG1aXNBYq0rmIQyPhncIEkfB1ecBltxUCXoPZ3KBzql56gJWAJ7wCORHx+NefD7qlbOmq0keAP5Vi0uCQOHfyld9H53t7i4NxDdlxpkcyPGqANGDnJ87UB4imrot128OmgT9Jl/R51UCRJA2NQ2JVgCME74O4ph4JYWnDYWWIFYWkLblmcSEbqQdzsu2P8Amq3iMfArmRmuorcOObTosbHOfpHGrl41nuXi4rPqUmnSTO23omktwUj9ZvSa3409tYcOzPL22tpQrBUXBU7kA48rJPLyR31t0a4AHPAxmqjozw+wjizYpAI2OC0ATBI5gsvMj0mrmspEYKLPOjFtr41fueUDn+OdYwPvCRt/FT271AveiNjNIZJbaB3bzmaNSxwMDJxvttXH5C8N+p2/uk/KrF07opkklRZZa8fIThv1O390n5UfIPhv1O290n5VcVI5KFHllqHLNVp8g+G/Urb3SflR8g+G/U7b3SflXs26A5JCXZpahTTU3/IPhv1O290n5UfILhn1K290n5VobfgfL9/ZRCQppqgzTVpfyC4Z9StvdJ+VHyC4Z9StvdJ+Ve7eLAfJ9/ZRpWTTTVBmlrZvkDwz6lbe6T8qPkDwz6lbe5T8q0N44B/j+/smhI3VJZa7uaY8oohGPtSnUf7sa+2tRvLFJVAcEgHIwSDnBHMegmuXDOD29spS3ijiUnJEahQTyyQOZwKmVxbq4NxWNXaVYCEv3XQOwk/WQ6vW8n+6utl0ftrQRpboIk7RjgFsElHyTk7nYVd14kiVhhgCPAgEfGvJ1V7hpLiR44U7KqvZB4j2ijgbvpfSFI7Q7lsdy+g1YfyfF/Np/Cv5V2jiVRhQAPAAAfCjny3SgwqDpChzExVV+cwSGO/zcuMjArJenDjfce0VvEkSsMMAR4EAj41y/k+L+bT+Ffyrdw+//Ru1aZ84/wBKH/EkrqU/+qX+2k/xU+14iiVRhQAPAAAfCvdZLmt29Z9WI1En1KAQIRRRRXgpRRRRREUUUURFFFFERRRRREUUUURFFFFERRRRREUUUURFFFFERRRRRF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3" name="Object 19"/>
          <p:cNvGraphicFramePr>
            <a:graphicFrameLocks noChangeAspect="1"/>
          </p:cNvGraphicFramePr>
          <p:nvPr/>
        </p:nvGraphicFramePr>
        <p:xfrm>
          <a:off x="55563" y="1676400"/>
          <a:ext cx="5888037" cy="4316413"/>
        </p:xfrm>
        <a:graphic>
          <a:graphicData uri="http://schemas.openxmlformats.org/presentationml/2006/ole">
            <p:oleObj spid="_x0000_s46085" name="Visio" r:id="rId3" imgW="5887974" imgH="4315968" progId="">
              <p:embed/>
            </p:oleObj>
          </a:graphicData>
        </a:graphic>
      </p:graphicFrame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152400" y="1066800"/>
            <a:ext cx="8686800" cy="609600"/>
          </a:xfrm>
          <a:prstGeom prst="rect">
            <a:avLst/>
          </a:prstGeom>
          <a:ln/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When an error occurs, retransmit the lost value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5486400" y="1905000"/>
            <a:ext cx="3505200" cy="990600"/>
          </a:xfrm>
          <a:prstGeom prst="rect">
            <a:avLst/>
          </a:prstGeom>
          <a:solidFill>
            <a:srgbClr val="DDDC9F"/>
          </a:solidFill>
          <a:ln w="19050">
            <a:solidFill>
              <a:srgbClr val="0033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None/>
            </a:pPr>
            <a:r>
              <a:rPr lang="en-US" sz="1800"/>
              <a:t>Delayed Query response:</a:t>
            </a:r>
          </a:p>
          <a:p>
            <a:pPr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None/>
            </a:pPr>
            <a:r>
              <a:rPr lang="en-US" sz="1800" b="0">
                <a:sym typeface="Wingdings" pitchFamily="2" charset="2"/>
              </a:rPr>
              <a:t>Each level has to wait for possible retransmissions before its own</a:t>
            </a:r>
            <a:endParaRPr lang="en-US" sz="1800" b="0"/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5562600" y="4267200"/>
            <a:ext cx="3048000" cy="990600"/>
          </a:xfrm>
          <a:prstGeom prst="rect">
            <a:avLst/>
          </a:prstGeom>
          <a:solidFill>
            <a:srgbClr val="DDDC9F"/>
          </a:solidFill>
          <a:ln w="19050" algn="ctr">
            <a:solidFill>
              <a:srgbClr val="0033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None/>
            </a:pPr>
            <a:r>
              <a:rPr lang="en-US" sz="1800"/>
              <a:t>Packet Overhead:</a:t>
            </a:r>
          </a:p>
          <a:p>
            <a:pPr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None/>
            </a:pPr>
            <a:r>
              <a:rPr lang="en-US" sz="1800" b="0">
                <a:sym typeface="Wingdings" pitchFamily="2" charset="2"/>
              </a:rPr>
              <a:t>Packet overhead because some handshake is required</a:t>
            </a:r>
            <a:endParaRPr lang="en-US" sz="18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6200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8E0000"/>
                </a:solidFill>
              </a:rPr>
              <a:t>Fault Tolerant aggregation: </a:t>
            </a:r>
            <a:br>
              <a:rPr lang="en-US" b="1" dirty="0" smtClean="0">
                <a:solidFill>
                  <a:srgbClr val="8E0000"/>
                </a:solidFill>
              </a:rPr>
            </a:br>
            <a:r>
              <a:rPr lang="en-US" b="1" dirty="0" smtClean="0">
                <a:solidFill>
                  <a:srgbClr val="8E0000"/>
                </a:solidFill>
              </a:rPr>
              <a:t>Multipath Routing</a:t>
            </a:r>
            <a:endParaRPr lang="en-US" b="1" dirty="0">
              <a:solidFill>
                <a:srgbClr val="8E0000"/>
              </a:solidFill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AutoShape 2" descr="data:image/jpg;base64,/9j/4AAQSkZJRgABAQAAAQABAAD/2wCEAAkGBhESEBQUEhQVFRUUFBwXFhYVFxUYFhoXFhwXFxkXHBgYHiYeGBsjGhYYHy8hIycpLCwsHR4xNTAqNScrMCkBCQoKDgwOGg8PGi0hHyQsKS0xNSwxLSosLywqKS0sMik1LDEsLTQvLS0uKjQsNTQyMjUsNS8pLiwvLCkvLCwpL//AABEIAHgArAMBIgACEQEDEQH/xAAcAAACAwEBAQEAAAAAAAAAAAAABgQFBwMCAQj/xABHEAACAQMCAgUHCAUMAgMAAAABAgMABBESIQUxBgcTQVEiMmFxkZOhFiNCVHKBsdEUM1KCkhVTYmNzorKzwdLh8Bd0JDVV/8QAGgEBAAMBAQEAAAAAAAAAAAAAAAECBAUDBv/EADIRAAEDAwIDBgUDBQAAAAAAAAEAAhEDBCESMQVBURNhcYGR4SJCUqGxFNHxMjNDwfD/2gAMAwEAAhEDEQA/ANxooooiKKhX/GIIcdq4UnkNy3fvpXJxsd8YrxBx+2dQyzR4PLLKD7Dgj76mDEorCivmaqNEjIH7VgzYIwAFHo09/pye+gEoriiqS1v5u2RWZWViQfIwdgTzz6Ku6lzS0wURRRRVURRRRREUUUURFFFFERRRRREUUUURFFFFERRVXxLpLbwHDvkjzggLleXnBc6ee2edEHSizcqFuYCz4Cr2seoluQ05zn0c6todEwipOkw+cl+yn4NWH9L1Gs7Dn4Cv0fxXh8TqS6KxOFyQM7kAfjUKTotZdr5VtAwcbZiQ+UvPmO8H4Guzw3irbPBbPmoNPUJVvafq1+yPwFV8MUpTSBHhfJB1Nvp2zjTtvmrC5k0Icc+Sj0nYD24pP6TW4ywbLCMAKDyGVBJxyyTneuTRYajw0GFbZsq8sLCQvHI2gAZOAWJ3BGNwPGovSiQl9GTp7LVpBwC2oDJ8axvivSy9gdEiuZUQMAFDbAZ5Y8K3DjPCxKykMVZho2Ckac6idx3AfhXQurN9m5jqxBnp3KoOowFjnSDpde2wKwXDouScDSRk/aBraujly0lnbu51M8CMx8SVBJ29NKHFeqa2ncB5psMDyMY3GP6HpNO3D7NYIY4lJ0xRhAWxnCADJ7uQq/ELm1rUmCi2HCZxE7eqgNIOV8m4kFYqFdyOekbDlzJwM7jbNcl49BtliucbMrAgnuO21cYr2P5zylGZNtRCnGlN8E8jVVxS5QqQHU8uTKe8emuYxgcN1Y4TXRS70nupAdKuyAKG8nYk5b6XPG3dWZcZ6y+IWo0xyKwGcGRAzd53bvrZacOrXf8AbhVLgFt9FReGXBkgidubxqxxyyygn8alVzjhWRRRRREUUUURFFFFESH0mP67+0P4LWSdvp4jbMBrK3EZCggEkODjJ2GfTWtX1zcTz3IU2ypHMYgHtu0c4RDqL9ou/leHdUK24Y3bLNN2BwrIBHbrHpdmQ6ydTZPzYAIxjPpr6CxvzQpGmWSCCJnqI6KOz1ZV1c9LpyFBsZB5YP6+27t8ef6Km8N4g12zmWJ4hFpKoZEbJbXlsxk+GMZ7qqrhvKT1k+wH868xcQkiZjGVGoAHUurzdWMbj9o1zjaSDp3VicBXFzGy+bI4AOQM5AO/iCcb0n8S6TGRS8lvcgaAX0S2mDpXdgCSdwOVTZOPTsuSY9/6B/3VR3a5jKZ5oVz6xjNa6FmTnY9yq4xhXtv1UWNykUzPcHWqyDykHnAMMgLTZe8UEZL6S53VANhhSNRJ7hk4/drOLbppxCKGONZLfSiKi/MNnCgAb9rzwPCu3D+mMrsVu3hCJGQmiNk8oldj5TZ2HorydbXlbSa0kDvmJ81cw2YTDd9ZtrGymdZIyrEYVTICpXnlR47Ypj4TfJeQpOueycakUjBI8WHrHL/owfpbcrIToOr1A/lUzgfWVxC2tYoE7AJGmkao3LgZPM6xvv4V0LngoNFr7eS4nIkbfZUa8zC3UYZmkIyqAhds8vOPwx9xpXu+mfYuZOw+abSfOHaYwPKCgFc4xtq7qzeTri4kEKgW2NOP1T+GP5yp3Hel1m8KhZgSEUEYbngZHKs9Hg1ZjwLhhAPTP4lSak/0pss+l0HFLow2+tHERZu1j2CowBIKvucuNsffVbxrqk7cyH9JwFG+Is78yPP7hS/1PxSNxCWaNSU7Fog+PJEjNEwB/dBb1CtjmjYYiUhRpyxIyxyTnGdgTvuc86i7qO4fcGnaPMADoc8xsjQCJcFKsLfs4o0BzoRVzyzpAGfhXeqU3c0Y0hlYDYFgdWPTpIB9lWdjcGSJHIwWUEgekVxXNIyUXeiiiqoiiiiiIooooiQbcfP3g3Gb7G3PBEAPwNXt/wAGtwvmBQoOSNmxvnLDc7eNUVv+uvd8f/MJB9ISEjn6RXPjPEJ5F7AyHNwywqQqDaU6X5DYqms/Gtuk6Q7lCDuVhwHoos1vFNLLcB5V7TAlICiTylXHdhSo+6px6CQfztz75vypiRAAABgDYAdw8K53N5HGMyOqDxZgv41l7Rw5lSATgJe/8e22Mdpce+auT9XVp+3ce+amaG6R11IysPFSCPaK8u9XbVqcnH1KgjOUpv1bWXjcbf1zVGl6trH+v981Nsj1FkkrQypV+o+pUFKMnVpYf1/vmqJL1aWHhN75qbpZKhyyVtZUq/WfUqEoy9W1h4S+9eokvV1Yfsye9amuaWoU0tbmPqn5j6n91VVfCuELZhhbSzxBjlgsmcnAGdwe4D2V9vuK3KI7i6uMhD9Nd8ZIHm+NdZpahAB5oUIJVpQWA56Isyt8I8ffUVaNMMdUc0E5OeqkTstChgudESyIDJ2Y1MXA1OoGrkvMnJq84dAUhjVsZVADjlkCk/jnTSWEhniUqGyNJOoYzjDHyTkbH0E1O6G9YUXEZJUjikjMSqTrKEHUSNtJPhXDda3HZ9oW/COfiryE10UUVjRFFFFERRRRRFnsLfP3v/tt/lxV34PH2vEIh3Qo8zetvmo/8Uh/dqFrxcXv/tt/lxVedA4M/pMx+nKIlP8AQgGP8xpa6Tzpth3qOa6dPelpsoVEY1TzHTGOePFsd+MgAd5Iqm4R1YiVe24jJJLM+5XWQFz9EnmT6sAd1cOOjtekVqj7rGgYD0gO+f4gPZWhu1cRrRVeS7YYXdqVnWNCmyjhzxqJG8EmADyGFmfSTos3DALuwd1VCO1jY6gVJx+8uTgg8s5Bp1teNxyWqXBIWNow5J5KO/PqORVd1g3Spw64z9JQg9JZl/0BP3UqcSmaLo9En0pQqgd+HdpPwA9tJFB7tO2mfNezWOv6FJ1U/F2mieZaROesJsvellnGFLzoA41LzJK+OAMgeuusd6kiB42Do3JlOQf++FVPBui0EECo8SSOVHas6qxLEbqCeSjkMY5VRdFpFtpOIxjJhgYuBn9jXkeshQPuFa2VqlNze0Ag/bErGbO3qsqfpy4lkbxDgTGOm/n3Jj4lxWGEAyyJHnlqO59IUZJHpxiokPEopgTFIsgHPSdxnxBwQPTjFKXA+NWhaSe7cNcSOcB42dUQYxpGCvo9AAxXaTits19avbEFnfs5giFFZHIUZGACcFu7uHhUs4iRD5bE7fNHVbHcF0k04fqAJ1R8EgTG23KZ35JgnlAxllXU2ldRxqY9w8TuKrry9iRijyxo4OCpYkg+B0ggH1moPHYjNcWsIYqAGlZhzVcnLD06Ysj1ivV4IRbzARRqixMQNKlgxwqHWRqLamBznxroOurgmqaQbpZzM8hsslOytwKIqlxdU5CMS6Ac/wDd4Xu6JU4P45BB3BBGxBG+RXfo3JGr3dzKfm7W0bP2pTn26YsfvVVbrDApOSIF/vlnUfcrrVV0o4jo4XHbhlR+JXZZnJAAt4SsSlj3KXXV6s1uu65dZMcRBfH7rlVqYp1nMBmCR6GFWWN1dhre4upXMXFDMulmYrG2v5tgCcL84FIx9HPdWkdVHRe7s7i4N1F2YlRQmWU5KliR5JO+DVb1hjhkvCDBb3dsWtY42gCzR6i0IZSAAdyyE+s4pv6v+k/6dwyGWTyvJ7OUjmksexJ8M7OD3aq5NO9qU7d9uI0uifL+EDAXLOrLo7LxPjvE4WvLmFYZGZezdsbuFxgnAHqpm/8ABx//AFL3+L/mlHhd7xKLj/FDw6KKaQyMHEpwAusYI8pcnNNkXSXpS3m2dk2OeJAfwmrIqpg47dtwXgblHad4E0o8u7F5HwpbxwX5eilLo71TvxC2ju+I3108s6CQLG4CqrjUo3BGcEbAADlWoce4HFeWslvODolXDY5g8wwPiCAR6qy2Doj0k4WNFjPHdW6+ZHJpBA540v5vqVsUREdpf8C4jbRrPNdWF0+grIC7RnKgnbOnGoNkYBGoY2rZKyrgXXHPHcpbcXtGtHkICyDUIyTsMq2cLnbUGIHfitVoiyy/uhHNfseSXDsf3Yoz/pT90W4eYLOCNhhhGC/9o/lv/fY1ntzb9rxCaDul4gA32ESKR/aqEffWqM1a67vgY3uUBI3WDwScTQ31quqSDZ1AySoJIOBuRuwIG+D6K9WvWpYsmZC8b96FCxB8AV2Pwpxd6r57OJm1NHGW8SiE+0jNYuxeHFzDE9V023dJ9JtO4YTp2IMGOhwZCQ7mSfjEqYRorGNtRZtmkPo7i2NhjIXJJNfOsgs7WlvCuWyzqi+CgKoH3Kw+6nmWT4UoyW0j8YMjIwjgt9KOVYKWI7mIwTmRuXhVatuQzSTJeQCVutL0Oq6w0NZSa4tb3xGTzJJXq66wLbRrQs0rebBpbV2h+idsYDeG57hUPg/AnS0mSU4mugxcn6JYEIpP2jk+Gcd1MEjgNqAXUfpBV1fxY1fGoU0ldKnYuqOmsZgECMb8/FYHXzKbNFs0tkgmTJxkDYYBz1KX+B9IY4YBBO/YSwZVlZDuMlgRpByd8b+APfUyy49NKXcDRb6SsWpQJZH/AGwRuFHPbbkNzmpM1yds4OOWpVbHqLA4qDc3BJySSfE1ot+G1QWh7hpb0EE+JU176i/W9tOHP3kyBO8COfftyUMMDd3bjlFGkC+vyVb/AAP7ai8WJNvoHOeZIx6lyx+LJUq7vnYYZiRz3PxqGOIyIMI7KM52ON/H11ubwp5tX0NWXkknxKqOIgXNOvpwwNAE/SIGY65XLjdz5chQZwSqD7PkIPgor70U4Bb8S4vKJlV7Th1utsgJIRnQac8xnLCZ8/Zr70fs+3vraLuMwdvsw5lPtKqPvrUeKcDtoY1WGGKMPNqYIiqGISTBIA3NZ+LR2jKDdgPz7Bc0GZJVVb9XfA5JNMdtbuAuToYsQcgDOG2zSp1ayfyZxq94W5xHKTJb55bDUoGeZMZwfSlVvTVyCSCQfEEg+0Uz9U0Fu9gtxcIjyxTuscrqHlUDDBVYgtzLED0mvK54WaFuLjVIJAiOo9k1SYVB0WQHjvGBjYyAEctu2Xwr70supISzRO0ZxjMbFDjwypG1aXNBYq0rmIQyPhncIEkfB1ecBltxUCXoPZ3KBzql56gJWAJ7wCORHx+NefD7qlbOmq0keAP5Vi0uCQOHfyld9H53t7i4NxDdlxpkcyPGqANGDnJ87UB4imrot128OmgT9Jl/R51UCRJA2NQ2JVgCME74O4ph4JYWnDYWWIFYWkLblmcSEbqQdzsu2P8Amq3iMfArmRmuorcOObTosbHOfpHGrl41nuXi4rPqUmnSTO23omktwUj9ZvSa3409tYcOzPL22tpQrBUXBU7kA48rJPLyR31t0a4AHPAxmqjozw+wjizYpAI2OC0ATBI5gsvMj0mrmspEYKLPOjFtr41fueUDn+OdYwPvCRt/FT271AveiNjNIZJbaB3bzmaNSxwMDJxvttXH5C8N+p2/uk/KrF07opkklRZZa8fIThv1O390n5UfIPhv1O290n5VcVI5KFHllqHLNVp8g+G/Urb3SflR8g+G/U7b3SflXs26A5JCXZpahTTU3/IPhv1O290n5UfILhn1K290n5VobfgfL9/ZRCQppqgzTVpfyC4Z9StvdJ+VHyC4Z9StvdJ+Ve7eLAfJ9/ZRpWTTTVBmlrZvkDwz6lbe6T8qPkDwz6lbe5T8q0N44B/j+/smhI3VJZa7uaY8oohGPtSnUf7sa+2tRvLFJVAcEgHIwSDnBHMegmuXDOD29spS3ijiUnJEahQTyyQOZwKmVxbq4NxWNXaVYCEv3XQOwk/WQ6vW8n+6utl0ftrQRpboIk7RjgFsElHyTk7nYVd14kiVhhgCPAgEfGvJ1V7hpLiR44U7KqvZB4j2ijgbvpfSFI7Q7lsdy+g1YfyfF/Np/Cv5V2jiVRhQAPAAAfCjny3SgwqDpChzExVV+cwSGO/zcuMjArJenDjfce0VvEkSsMMAR4EAj41y/k+L+bT+Ffyrdw+//Ru1aZ84/wBKH/EkrqU/+qX+2k/xU+14iiVRhQAPAAAfCvdZLmt29Z9WI1En1KAQIRRRRXgpRRRRREUUUURFFFFERRRRREUUUURFFFFERRRRREUUUURFFFFERRRRRF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52400" y="1219200"/>
            <a:ext cx="8686800" cy="838200"/>
          </a:xfrm>
          <a:prstGeom prst="rect">
            <a:avLst/>
          </a:prstGeom>
          <a:ln/>
        </p:spPr>
        <p:txBody>
          <a:bodyPr vert="horz">
            <a:normAutofit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node attached itself to all parents it can hear from.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When a link fails, the node value is not lost.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Object 8"/>
          <p:cNvGraphicFramePr>
            <a:graphicFrameLocks noChangeAspect="1"/>
          </p:cNvGraphicFramePr>
          <p:nvPr/>
        </p:nvGraphicFramePr>
        <p:xfrm>
          <a:off x="3276600" y="2133600"/>
          <a:ext cx="5621337" cy="4276725"/>
        </p:xfrm>
        <a:graphic>
          <a:graphicData uri="http://schemas.openxmlformats.org/presentationml/2006/ole">
            <p:oleObj spid="_x0000_s47107" name="Visio" r:id="rId3" imgW="5621655" imgH="4276344" progId="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81000" y="3124200"/>
            <a:ext cx="430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What could be the problem with this scheme ? </a:t>
            </a:r>
            <a:endParaRPr lang="en-US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620000" cy="6858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8E0000"/>
                </a:solidFill>
              </a:rPr>
              <a:t>Duplicate Sensitive Aggregation</a:t>
            </a:r>
            <a:endParaRPr lang="en-US" b="1" dirty="0">
              <a:solidFill>
                <a:srgbClr val="8E0000"/>
              </a:solidFill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AutoShape 2" descr="data:image/jpg;base64,/9j/4AAQSkZJRgABAQAAAQABAAD/2wCEAAkGBhESEBQUEhQVFRUUFBwXFhYVFxUYFhoXFhwXFxkXHBgYHiYeGBsjGhYYHy8hIycpLCwsHR4xNTAqNScrMCkBCQoKDgwOGg8PGi0hHyQsKS0xNSwxLSosLywqKS0sMik1LDEsLTQvLS0uKjQsNTQyMjUsNS8pLiwvLCkvLCwpL//AABEIAHgArAMBIgACEQEDEQH/xAAcAAACAwEBAQEAAAAAAAAAAAAABgQFBwMCAQj/xABHEAACAQMCAgUHCAUMAgMAAAABAgMABBESIQUxBgcTQVEiMmFxkZOhFiNCVHKBsdEUM1KCkhVTYmNzorKzwdLh8Bd0JDVV/8QAGgEBAAMBAQEAAAAAAAAAAAAAAAECBAUDBv/EADIRAAEDAwIDBgUDBQAAAAAAAAEAAhEDBCESMQVBURNhcYGR4SJCUqGxFNHxMjNDwfD/2gAMAwEAAhEDEQA/ANxooooiKKhX/GIIcdq4UnkNy3fvpXJxsd8YrxBx+2dQyzR4PLLKD7Dgj76mDEorCivmaqNEjIH7VgzYIwAFHo09/pye+gEoriiqS1v5u2RWZWViQfIwdgTzz6Ku6lzS0wURRRRVURRRRREUUUURFFFFERRRRREUUUURFFFFERRVXxLpLbwHDvkjzggLleXnBc6ee2edEHSizcqFuYCz4Cr2seoluQ05zn0c6todEwipOkw+cl+yn4NWH9L1Gs7Dn4Cv0fxXh8TqS6KxOFyQM7kAfjUKTotZdr5VtAwcbZiQ+UvPmO8H4Guzw3irbPBbPmoNPUJVvafq1+yPwFV8MUpTSBHhfJB1Nvp2zjTtvmrC5k0Icc+Sj0nYD24pP6TW4ywbLCMAKDyGVBJxyyTneuTRYajw0GFbZsq8sLCQvHI2gAZOAWJ3BGNwPGovSiQl9GTp7LVpBwC2oDJ8axvivSy9gdEiuZUQMAFDbAZ5Y8K3DjPCxKykMVZho2Ckac6idx3AfhXQurN9m5jqxBnp3KoOowFjnSDpde2wKwXDouScDSRk/aBraujly0lnbu51M8CMx8SVBJ29NKHFeqa2ncB5psMDyMY3GP6HpNO3D7NYIY4lJ0xRhAWxnCADJ7uQq/ELm1rUmCi2HCZxE7eqgNIOV8m4kFYqFdyOekbDlzJwM7jbNcl49BtliucbMrAgnuO21cYr2P5zylGZNtRCnGlN8E8jVVxS5QqQHU8uTKe8emuYxgcN1Y4TXRS70nupAdKuyAKG8nYk5b6XPG3dWZcZ6y+IWo0xyKwGcGRAzd53bvrZacOrXf8AbhVLgFt9FReGXBkgidubxqxxyyygn8alVzjhWRRRRREUUUURFFFFESH0mP67+0P4LWSdvp4jbMBrK3EZCggEkODjJ2GfTWtX1zcTz3IU2ypHMYgHtu0c4RDqL9ou/leHdUK24Y3bLNN2BwrIBHbrHpdmQ6ydTZPzYAIxjPpr6CxvzQpGmWSCCJnqI6KOz1ZV1c9LpyFBsZB5YP6+27t8ef6Km8N4g12zmWJ4hFpKoZEbJbXlsxk+GMZ7qqrhvKT1k+wH868xcQkiZjGVGoAHUurzdWMbj9o1zjaSDp3VicBXFzGy+bI4AOQM5AO/iCcb0n8S6TGRS8lvcgaAX0S2mDpXdgCSdwOVTZOPTsuSY9/6B/3VR3a5jKZ5oVz6xjNa6FmTnY9yq4xhXtv1UWNykUzPcHWqyDykHnAMMgLTZe8UEZL6S53VANhhSNRJ7hk4/drOLbppxCKGONZLfSiKi/MNnCgAb9rzwPCu3D+mMrsVu3hCJGQmiNk8oldj5TZ2HorydbXlbSa0kDvmJ81cw2YTDd9ZtrGymdZIyrEYVTICpXnlR47Ypj4TfJeQpOueycakUjBI8WHrHL/owfpbcrIToOr1A/lUzgfWVxC2tYoE7AJGmkao3LgZPM6xvv4V0LngoNFr7eS4nIkbfZUa8zC3UYZmkIyqAhds8vOPwx9xpXu+mfYuZOw+abSfOHaYwPKCgFc4xtq7qzeTri4kEKgW2NOP1T+GP5yp3Hel1m8KhZgSEUEYbngZHKs9Hg1ZjwLhhAPTP4lSak/0pss+l0HFLow2+tHERZu1j2CowBIKvucuNsffVbxrqk7cyH9JwFG+Is78yPP7hS/1PxSNxCWaNSU7Fog+PJEjNEwB/dBb1CtjmjYYiUhRpyxIyxyTnGdgTvuc86i7qO4fcGnaPMADoc8xsjQCJcFKsLfs4o0BzoRVzyzpAGfhXeqU3c0Y0hlYDYFgdWPTpIB9lWdjcGSJHIwWUEgekVxXNIyUXeiiiqoiiiiiIooooiQbcfP3g3Gb7G3PBEAPwNXt/wAGtwvmBQoOSNmxvnLDc7eNUVv+uvd8f/MJB9ISEjn6RXPjPEJ5F7AyHNwywqQqDaU6X5DYqms/Gtuk6Q7lCDuVhwHoos1vFNLLcB5V7TAlICiTylXHdhSo+6px6CQfztz75vypiRAAABgDYAdw8K53N5HGMyOqDxZgv41l7Rw5lSATgJe/8e22Mdpce+auT9XVp+3ce+amaG6R11IysPFSCPaK8u9XbVqcnH1KgjOUpv1bWXjcbf1zVGl6trH+v981Nsj1FkkrQypV+o+pUFKMnVpYf1/vmqJL1aWHhN75qbpZKhyyVtZUq/WfUqEoy9W1h4S+9eokvV1Yfsye9amuaWoU0tbmPqn5j6n91VVfCuELZhhbSzxBjlgsmcnAGdwe4D2V9vuK3KI7i6uMhD9Nd8ZIHm+NdZpahAB5oUIJVpQWA56Isyt8I8ffUVaNMMdUc0E5OeqkTstChgudESyIDJ2Y1MXA1OoGrkvMnJq84dAUhjVsZVADjlkCk/jnTSWEhniUqGyNJOoYzjDHyTkbH0E1O6G9YUXEZJUjikjMSqTrKEHUSNtJPhXDda3HZ9oW/COfiryE10UUVjRFFFFERRRRRFnsLfP3v/tt/lxV34PH2vEIh3Qo8zetvmo/8Uh/dqFrxcXv/tt/lxVedA4M/pMx+nKIlP8AQgGP8xpa6Tzpth3qOa6dPelpsoVEY1TzHTGOePFsd+MgAd5Iqm4R1YiVe24jJJLM+5XWQFz9EnmT6sAd1cOOjtekVqj7rGgYD0gO+f4gPZWhu1cRrRVeS7YYXdqVnWNCmyjhzxqJG8EmADyGFmfSTos3DALuwd1VCO1jY6gVJx+8uTgg8s5Bp1teNxyWqXBIWNow5J5KO/PqORVd1g3Spw64z9JQg9JZl/0BP3UqcSmaLo9En0pQqgd+HdpPwA9tJFB7tO2mfNezWOv6FJ1U/F2mieZaROesJsvellnGFLzoA41LzJK+OAMgeuusd6kiB42Do3JlOQf++FVPBui0EECo8SSOVHas6qxLEbqCeSjkMY5VRdFpFtpOIxjJhgYuBn9jXkeshQPuFa2VqlNze0Ag/bErGbO3qsqfpy4lkbxDgTGOm/n3Jj4lxWGEAyyJHnlqO59IUZJHpxiokPEopgTFIsgHPSdxnxBwQPTjFKXA+NWhaSe7cNcSOcB42dUQYxpGCvo9AAxXaTits19avbEFnfs5giFFZHIUZGACcFu7uHhUs4iRD5bE7fNHVbHcF0k04fqAJ1R8EgTG23KZ35JgnlAxllXU2ldRxqY9w8TuKrry9iRijyxo4OCpYkg+B0ggH1moPHYjNcWsIYqAGlZhzVcnLD06Ysj1ivV4IRbzARRqixMQNKlgxwqHWRqLamBznxroOurgmqaQbpZzM8hsslOytwKIqlxdU5CMS6Ac/wDd4Xu6JU4P45BB3BBGxBG+RXfo3JGr3dzKfm7W0bP2pTn26YsfvVVbrDApOSIF/vlnUfcrrVV0o4jo4XHbhlR+JXZZnJAAt4SsSlj3KXXV6s1uu65dZMcRBfH7rlVqYp1nMBmCR6GFWWN1dhre4upXMXFDMulmYrG2v5tgCcL84FIx9HPdWkdVHRe7s7i4N1F2YlRQmWU5KliR5JO+DVb1hjhkvCDBb3dsWtY42gCzR6i0IZSAAdyyE+s4pv6v+k/6dwyGWTyvJ7OUjmksexJ8M7OD3aq5NO9qU7d9uI0uifL+EDAXLOrLo7LxPjvE4WvLmFYZGZezdsbuFxgnAHqpm/8ABx//AFL3+L/mlHhd7xKLj/FDw6KKaQyMHEpwAusYI8pcnNNkXSXpS3m2dk2OeJAfwmrIqpg47dtwXgblHad4E0o8u7F5HwpbxwX5eilLo71TvxC2ju+I3108s6CQLG4CqrjUo3BGcEbAADlWoce4HFeWslvODolXDY5g8wwPiCAR6qy2Doj0k4WNFjPHdW6+ZHJpBA540v5vqVsUREdpf8C4jbRrPNdWF0+grIC7RnKgnbOnGoNkYBGoY2rZKyrgXXHPHcpbcXtGtHkICyDUIyTsMq2cLnbUGIHfitVoiyy/uhHNfseSXDsf3Yoz/pT90W4eYLOCNhhhGC/9o/lv/fY1ntzb9rxCaDul4gA32ESKR/aqEffWqM1a67vgY3uUBI3WDwScTQ31quqSDZ1AySoJIOBuRuwIG+D6K9WvWpYsmZC8b96FCxB8AV2Pwpxd6r57OJm1NHGW8SiE+0jNYuxeHFzDE9V023dJ9JtO4YTp2IMGOhwZCQ7mSfjEqYRorGNtRZtmkPo7i2NhjIXJJNfOsgs7WlvCuWyzqi+CgKoH3Kw+6nmWT4UoyW0j8YMjIwjgt9KOVYKWI7mIwTmRuXhVatuQzSTJeQCVutL0Oq6w0NZSa4tb3xGTzJJXq66wLbRrQs0rebBpbV2h+idsYDeG57hUPg/AnS0mSU4mugxcn6JYEIpP2jk+Gcd1MEjgNqAXUfpBV1fxY1fGoU0ldKnYuqOmsZgECMb8/FYHXzKbNFs0tkgmTJxkDYYBz1KX+B9IY4YBBO/YSwZVlZDuMlgRpByd8b+APfUyy49NKXcDRb6SsWpQJZH/AGwRuFHPbbkNzmpM1yds4OOWpVbHqLA4qDc3BJySSfE1ot+G1QWh7hpb0EE+JU176i/W9tOHP3kyBO8COfftyUMMDd3bjlFGkC+vyVb/AAP7ai8WJNvoHOeZIx6lyx+LJUq7vnYYZiRz3PxqGOIyIMI7KM52ON/H11ubwp5tX0NWXkknxKqOIgXNOvpwwNAE/SIGY65XLjdz5chQZwSqD7PkIPgor70U4Bb8S4vKJlV7Th1utsgJIRnQac8xnLCZ8/Zr70fs+3vraLuMwdvsw5lPtKqPvrUeKcDtoY1WGGKMPNqYIiqGISTBIA3NZ+LR2jKDdgPz7Bc0GZJVVb9XfA5JNMdtbuAuToYsQcgDOG2zSp1ayfyZxq94W5xHKTJb55bDUoGeZMZwfSlVvTVyCSCQfEEg+0Uz9U0Fu9gtxcIjyxTuscrqHlUDDBVYgtzLED0mvK54WaFuLjVIJAiOo9k1SYVB0WQHjvGBjYyAEctu2Xwr70supISzRO0ZxjMbFDjwypG1aXNBYq0rmIQyPhncIEkfB1ecBltxUCXoPZ3KBzql56gJWAJ7wCORHx+NefD7qlbOmq0keAP5Vi0uCQOHfyld9H53t7i4NxDdlxpkcyPGqANGDnJ87UB4imrot128OmgT9Jl/R51UCRJA2NQ2JVgCME74O4ph4JYWnDYWWIFYWkLblmcSEbqQdzsu2P8Amq3iMfArmRmuorcOObTosbHOfpHGrl41nuXi4rPqUmnSTO23omktwUj9ZvSa3409tYcOzPL22tpQrBUXBU7kA48rJPLyR31t0a4AHPAxmqjozw+wjizYpAI2OC0ATBI5gsvMj0mrmspEYKLPOjFtr41fueUDn+OdYwPvCRt/FT271AveiNjNIZJbaB3bzmaNSxwMDJxvttXH5C8N+p2/uk/KrF07opkklRZZa8fIThv1O390n5UfIPhv1O290n5VcVI5KFHllqHLNVp8g+G/Urb3SflR8g+G/U7b3SflXs26A5JCXZpahTTU3/IPhv1O290n5UfILhn1K290n5VobfgfL9/ZRCQppqgzTVpfyC4Z9StvdJ+VHyC4Z9StvdJ+Ve7eLAfJ9/ZRpWTTTVBmlrZvkDwz6lbe6T8qPkDwz6lbe5T8q0N44B/j+/smhI3VJZa7uaY8oohGPtSnUf7sa+2tRvLFJVAcEgHIwSDnBHMegmuXDOD29spS3ijiUnJEahQTyyQOZwKmVxbq4NxWNXaVYCEv3XQOwk/WQ6vW8n+6utl0ftrQRpboIk7RjgFsElHyTk7nYVd14kiVhhgCPAgEfGvJ1V7hpLiR44U7KqvZB4j2ijgbvpfSFI7Q7lsdy+g1YfyfF/Np/Cv5V2jiVRhQAPAAAfCjny3SgwqDpChzExVV+cwSGO/zcuMjArJenDjfce0VvEkSsMMAR4EAj41y/k+L+bT+Ffyrdw+//Ru1aZ84/wBKH/EkrqU/+qX+2k/xU+14iiVRhQAPAAAfCvdZLmt29Z9WI1En1KAQIRRRRXgpRRRRREUUUURFFFFERRRRREUUUURFFFFERRRRREUUUURFFFFERRRRRF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0" y="838200"/>
          <a:ext cx="5029200" cy="3392488"/>
        </p:xfrm>
        <a:graphic>
          <a:graphicData uri="http://schemas.openxmlformats.org/presentationml/2006/ole">
            <p:oleObj spid="_x0000_s48131" name="Visio" r:id="rId3" imgW="5621655" imgH="3792855" progId="">
              <p:embed/>
            </p:oleObj>
          </a:graphicData>
        </a:graphic>
      </p:graphicFrame>
      <p:graphicFrame>
        <p:nvGraphicFramePr>
          <p:cNvPr id="12" name="Object 6"/>
          <p:cNvGraphicFramePr>
            <a:graphicFrameLocks noChangeAspect="1"/>
          </p:cNvGraphicFramePr>
          <p:nvPr/>
        </p:nvGraphicFramePr>
        <p:xfrm>
          <a:off x="3505200" y="2684463"/>
          <a:ext cx="5621338" cy="3792537"/>
        </p:xfrm>
        <a:graphic>
          <a:graphicData uri="http://schemas.openxmlformats.org/presentationml/2006/ole">
            <p:oleObj spid="_x0000_s48132" name="Visio" r:id="rId4" imgW="5621655" imgH="3792855" progId="">
              <p:embed/>
            </p:oleObj>
          </a:graphicData>
        </a:graphic>
      </p:graphicFrame>
      <p:sp>
        <p:nvSpPr>
          <p:cNvPr id="13" name="Line 7"/>
          <p:cNvSpPr>
            <a:spLocks noChangeShapeType="1"/>
          </p:cNvSpPr>
          <p:nvPr/>
        </p:nvSpPr>
        <p:spPr bwMode="auto">
          <a:xfrm flipV="1">
            <a:off x="304800" y="990600"/>
            <a:ext cx="8763000" cy="53340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876800" y="990600"/>
            <a:ext cx="3733800" cy="715963"/>
          </a:xfrm>
          <a:prstGeom prst="rect">
            <a:avLst/>
          </a:prstGeom>
          <a:solidFill>
            <a:srgbClr val="DDDC9F"/>
          </a:solidFill>
          <a:ln w="19050" algn="ctr">
            <a:solidFill>
              <a:srgbClr val="0033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None/>
            </a:pPr>
            <a:r>
              <a:rPr lang="en-US" sz="1800"/>
              <a:t>Duplicate insensitive aggregation:</a:t>
            </a:r>
          </a:p>
          <a:p>
            <a:pPr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None/>
            </a:pPr>
            <a:r>
              <a:rPr lang="en-US" sz="1800" b="0"/>
              <a:t>Max(5, 7, </a:t>
            </a:r>
            <a:r>
              <a:rPr lang="en-US" sz="1800" b="0">
                <a:solidFill>
                  <a:srgbClr val="990000"/>
                </a:solidFill>
              </a:rPr>
              <a:t>10</a:t>
            </a:r>
            <a:r>
              <a:rPr lang="en-US" sz="1800" b="0"/>
              <a:t>, 4, </a:t>
            </a:r>
            <a:r>
              <a:rPr lang="en-US" sz="1800" b="0">
                <a:solidFill>
                  <a:srgbClr val="990000"/>
                </a:solidFill>
              </a:rPr>
              <a:t>10</a:t>
            </a:r>
            <a:r>
              <a:rPr lang="en-US" sz="1800" b="0"/>
              <a:t>)</a:t>
            </a:r>
            <a:r>
              <a:rPr lang="en-US" sz="1800"/>
              <a:t> 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28600" y="5715000"/>
            <a:ext cx="3657600" cy="715963"/>
          </a:xfrm>
          <a:prstGeom prst="rect">
            <a:avLst/>
          </a:prstGeom>
          <a:solidFill>
            <a:srgbClr val="DDDC9F"/>
          </a:solidFill>
          <a:ln w="19050" algn="ctr">
            <a:solidFill>
              <a:srgbClr val="0033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None/>
            </a:pPr>
            <a:r>
              <a:rPr lang="en-US" sz="1800"/>
              <a:t>Duplicate sensitive aggregation:</a:t>
            </a:r>
          </a:p>
          <a:p>
            <a:pPr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None/>
            </a:pPr>
            <a:r>
              <a:rPr lang="en-US" sz="1800" b="0">
                <a:sym typeface="Wingdings" pitchFamily="2" charset="2"/>
              </a:rPr>
              <a:t>Sum, Avg, Count, …</a:t>
            </a:r>
            <a:endParaRPr lang="en-US" sz="1800" b="0"/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676400" y="3200400"/>
            <a:ext cx="5867400" cy="1350963"/>
          </a:xfrm>
          <a:prstGeom prst="rect">
            <a:avLst/>
          </a:prstGeom>
          <a:solidFill>
            <a:srgbClr val="DDDC9F"/>
          </a:solidFill>
          <a:ln w="28575">
            <a:solidFill>
              <a:srgbClr val="0033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None/>
            </a:pPr>
            <a:r>
              <a:rPr lang="en-US" sz="2800" b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RideSharing:</a:t>
            </a:r>
            <a:r>
              <a:rPr lang="en-US" b="0"/>
              <a:t> </a:t>
            </a:r>
          </a:p>
          <a:p>
            <a:pPr algn="ctr"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None/>
            </a:pPr>
            <a:r>
              <a:rPr lang="en-US" b="0">
                <a:sym typeface="Wingdings" pitchFamily="2" charset="2"/>
              </a:rPr>
              <a:t>Fault-tolerant duplicate sensitive aggregation and routing scheme for WSN</a:t>
            </a:r>
            <a:endParaRPr lang="en-US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620000" cy="685800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 smtClean="0">
                <a:solidFill>
                  <a:srgbClr val="8E0000"/>
                </a:solidFill>
              </a:rPr>
              <a:t>RideSharing</a:t>
            </a:r>
            <a:r>
              <a:rPr lang="en-US" b="1" dirty="0" smtClean="0">
                <a:solidFill>
                  <a:srgbClr val="8E0000"/>
                </a:solidFill>
              </a:rPr>
              <a:t>: General Idea</a:t>
            </a:r>
            <a:endParaRPr lang="en-US" b="1" dirty="0">
              <a:solidFill>
                <a:srgbClr val="8E0000"/>
              </a:solidFill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AutoShape 2" descr="data:image/jpg;base64,/9j/4AAQSkZJRgABAQAAAQABAAD/2wCEAAkGBhESEBQUEhQVFRUUFBwXFhYVFxUYFhoXFhwXFxkXHBgYHiYeGBsjGhYYHy8hIycpLCwsHR4xNTAqNScrMCkBCQoKDgwOGg8PGi0hHyQsKS0xNSwxLSosLywqKS0sMik1LDEsLTQvLS0uKjQsNTQyMjUsNS8pLiwvLCkvLCwpL//AABEIAHgArAMBIgACEQEDEQH/xAAcAAACAwEBAQEAAAAAAAAAAAAABgQFBwMCAQj/xABHEAACAQMCAgUHCAUMAgMAAAABAgMABBESIQUxBgcTQVEiMmFxkZOhFiNCVHKBsdEUM1KCkhVTYmNzorKzwdLh8Bd0JDVV/8QAGgEBAAMBAQEAAAAAAAAAAAAAAAECBAUDBv/EADIRAAEDAwIDBgUDBQAAAAAAAAEAAhEDBCESMQVBURNhcYGR4SJCUqGxFNHxMjNDwfD/2gAMAwEAAhEDEQA/ANxooooiKKhX/GIIcdq4UnkNy3fvpXJxsd8YrxBx+2dQyzR4PLLKD7Dgj76mDEorCivmaqNEjIH7VgzYIwAFHo09/pye+gEoriiqS1v5u2RWZWViQfIwdgTzz6Ku6lzS0wURRRRVURRRRREUUUURFFFFERRRRREUUUURFFFFERRVXxLpLbwHDvkjzggLleXnBc6ee2edEHSizcqFuYCz4Cr2seoluQ05zn0c6todEwipOkw+cl+yn4NWH9L1Gs7Dn4Cv0fxXh8TqS6KxOFyQM7kAfjUKTotZdr5VtAwcbZiQ+UvPmO8H4Guzw3irbPBbPmoNPUJVvafq1+yPwFV8MUpTSBHhfJB1Nvp2zjTtvmrC5k0Icc+Sj0nYD24pP6TW4ywbLCMAKDyGVBJxyyTneuTRYajw0GFbZsq8sLCQvHI2gAZOAWJ3BGNwPGovSiQl9GTp7LVpBwC2oDJ8axvivSy9gdEiuZUQMAFDbAZ5Y8K3DjPCxKykMVZho2Ckac6idx3AfhXQurN9m5jqxBnp3KoOowFjnSDpde2wKwXDouScDSRk/aBraujly0lnbu51M8CMx8SVBJ29NKHFeqa2ncB5psMDyMY3GP6HpNO3D7NYIY4lJ0xRhAWxnCADJ7uQq/ELm1rUmCi2HCZxE7eqgNIOV8m4kFYqFdyOekbDlzJwM7jbNcl49BtliucbMrAgnuO21cYr2P5zylGZNtRCnGlN8E8jVVxS5QqQHU8uTKe8emuYxgcN1Y4TXRS70nupAdKuyAKG8nYk5b6XPG3dWZcZ6y+IWo0xyKwGcGRAzd53bvrZacOrXf8AbhVLgFt9FReGXBkgidubxqxxyyygn8alVzjhWRRRRREUUUURFFFFESH0mP67+0P4LWSdvp4jbMBrK3EZCggEkODjJ2GfTWtX1zcTz3IU2ypHMYgHtu0c4RDqL9ou/leHdUK24Y3bLNN2BwrIBHbrHpdmQ6ydTZPzYAIxjPpr6CxvzQpGmWSCCJnqI6KOz1ZV1c9LpyFBsZB5YP6+27t8ef6Km8N4g12zmWJ4hFpKoZEbJbXlsxk+GMZ7qqrhvKT1k+wH868xcQkiZjGVGoAHUurzdWMbj9o1zjaSDp3VicBXFzGy+bI4AOQM5AO/iCcb0n8S6TGRS8lvcgaAX0S2mDpXdgCSdwOVTZOPTsuSY9/6B/3VR3a5jKZ5oVz6xjNa6FmTnY9yq4xhXtv1UWNykUzPcHWqyDykHnAMMgLTZe8UEZL6S53VANhhSNRJ7hk4/drOLbppxCKGONZLfSiKi/MNnCgAb9rzwPCu3D+mMrsVu3hCJGQmiNk8oldj5TZ2HorydbXlbSa0kDvmJ81cw2YTDd9ZtrGymdZIyrEYVTICpXnlR47Ypj4TfJeQpOueycakUjBI8WHrHL/owfpbcrIToOr1A/lUzgfWVxC2tYoE7AJGmkao3LgZPM6xvv4V0LngoNFr7eS4nIkbfZUa8zC3UYZmkIyqAhds8vOPwx9xpXu+mfYuZOw+abSfOHaYwPKCgFc4xtq7qzeTri4kEKgW2NOP1T+GP5yp3Hel1m8KhZgSEUEYbngZHKs9Hg1ZjwLhhAPTP4lSak/0pss+l0HFLow2+tHERZu1j2CowBIKvucuNsffVbxrqk7cyH9JwFG+Is78yPP7hS/1PxSNxCWaNSU7Fog+PJEjNEwB/dBb1CtjmjYYiUhRpyxIyxyTnGdgTvuc86i7qO4fcGnaPMADoc8xsjQCJcFKsLfs4o0BzoRVzyzpAGfhXeqU3c0Y0hlYDYFgdWPTpIB9lWdjcGSJHIwWUEgekVxXNIyUXeiiiqoiiiiiIooooiQbcfP3g3Gb7G3PBEAPwNXt/wAGtwvmBQoOSNmxvnLDc7eNUVv+uvd8f/MJB9ISEjn6RXPjPEJ5F7AyHNwywqQqDaU6X5DYqms/Gtuk6Q7lCDuVhwHoos1vFNLLcB5V7TAlICiTylXHdhSo+6px6CQfztz75vypiRAAABgDYAdw8K53N5HGMyOqDxZgv41l7Rw5lSATgJe/8e22Mdpce+auT9XVp+3ce+amaG6R11IysPFSCPaK8u9XbVqcnH1KgjOUpv1bWXjcbf1zVGl6trH+v981Nsj1FkkrQypV+o+pUFKMnVpYf1/vmqJL1aWHhN75qbpZKhyyVtZUq/WfUqEoy9W1h4S+9eokvV1Yfsye9amuaWoU0tbmPqn5j6n91VVfCuELZhhbSzxBjlgsmcnAGdwe4D2V9vuK3KI7i6uMhD9Nd8ZIHm+NdZpahAB5oUIJVpQWA56Isyt8I8ffUVaNMMdUc0E5OeqkTstChgudESyIDJ2Y1MXA1OoGrkvMnJq84dAUhjVsZVADjlkCk/jnTSWEhniUqGyNJOoYzjDHyTkbH0E1O6G9YUXEZJUjikjMSqTrKEHUSNtJPhXDda3HZ9oW/COfiryE10UUVjRFFFFERRRRRFnsLfP3v/tt/lxV34PH2vEIh3Qo8zetvmo/8Uh/dqFrxcXv/tt/lxVedA4M/pMx+nKIlP8AQgGP8xpa6Tzpth3qOa6dPelpsoVEY1TzHTGOePFsd+MgAd5Iqm4R1YiVe24jJJLM+5XWQFz9EnmT6sAd1cOOjtekVqj7rGgYD0gO+f4gPZWhu1cRrRVeS7YYXdqVnWNCmyjhzxqJG8EmADyGFmfSTos3DALuwd1VCO1jY6gVJx+8uTgg8s5Bp1teNxyWqXBIWNow5J5KO/PqORVd1g3Spw64z9JQg9JZl/0BP3UqcSmaLo9En0pQqgd+HdpPwA9tJFB7tO2mfNezWOv6FJ1U/F2mieZaROesJsvellnGFLzoA41LzJK+OAMgeuusd6kiB42Do3JlOQf++FVPBui0EECo8SSOVHas6qxLEbqCeSjkMY5VRdFpFtpOIxjJhgYuBn9jXkeshQPuFa2VqlNze0Ag/bErGbO3qsqfpy4lkbxDgTGOm/n3Jj4lxWGEAyyJHnlqO59IUZJHpxiokPEopgTFIsgHPSdxnxBwQPTjFKXA+NWhaSe7cNcSOcB42dUQYxpGCvo9AAxXaTits19avbEFnfs5giFFZHIUZGACcFu7uHhUs4iRD5bE7fNHVbHcF0k04fqAJ1R8EgTG23KZ35JgnlAxllXU2ldRxqY9w8TuKrry9iRijyxo4OCpYkg+B0ggH1moPHYjNcWsIYqAGlZhzVcnLD06Ysj1ivV4IRbzARRqixMQNKlgxwqHWRqLamBznxroOurgmqaQbpZzM8hsslOytwKIqlxdU5CMS6Ac/wDd4Xu6JU4P45BB3BBGxBG+RXfo3JGr3dzKfm7W0bP2pTn26YsfvVVbrDApOSIF/vlnUfcrrVV0o4jo4XHbhlR+JXZZnJAAt4SsSlj3KXXV6s1uu65dZMcRBfH7rlVqYp1nMBmCR6GFWWN1dhre4upXMXFDMulmYrG2v5tgCcL84FIx9HPdWkdVHRe7s7i4N1F2YlRQmWU5KliR5JO+DVb1hjhkvCDBb3dsWtY42gCzR6i0IZSAAdyyE+s4pv6v+k/6dwyGWTyvJ7OUjmksexJ8M7OD3aq5NO9qU7d9uI0uifL+EDAXLOrLo7LxPjvE4WvLmFYZGZezdsbuFxgnAHqpm/8ABx//AFL3+L/mlHhd7xKLj/FDw6KKaQyMHEpwAusYI8pcnNNkXSXpS3m2dk2OeJAfwmrIqpg47dtwXgblHad4E0o8u7F5HwpbxwX5eilLo71TvxC2ju+I3108s6CQLG4CqrjUo3BGcEbAADlWoce4HFeWslvODolXDY5g8wwPiCAR6qy2Doj0k4WNFjPHdW6+ZHJpBA540v5vqVsUREdpf8C4jbRrPNdWF0+grIC7RnKgnbOnGoNkYBGoY2rZKyrgXXHPHcpbcXtGtHkICyDUIyTsMq2cLnbUGIHfitVoiyy/uhHNfseSXDsf3Yoz/pT90W4eYLOCNhhhGC/9o/lv/fY1ntzb9rxCaDul4gA32ESKR/aqEffWqM1a67vgY3uUBI3WDwScTQ31quqSDZ1AySoJIOBuRuwIG+D6K9WvWpYsmZC8b96FCxB8AV2Pwpxd6r57OJm1NHGW8SiE+0jNYuxeHFzDE9V023dJ9JtO4YTp2IMGOhwZCQ7mSfjEqYRorGNtRZtmkPo7i2NhjIXJJNfOsgs7WlvCuWyzqi+CgKoH3Kw+6nmWT4UoyW0j8YMjIwjgt9KOVYKWI7mIwTmRuXhVatuQzSTJeQCVutL0Oq6w0NZSa4tb3xGTzJJXq66wLbRrQs0rebBpbV2h+idsYDeG57hUPg/AnS0mSU4mugxcn6JYEIpP2jk+Gcd1MEjgNqAXUfpBV1fxY1fGoU0ldKnYuqOmsZgECMb8/FYHXzKbNFs0tkgmTJxkDYYBz1KX+B9IY4YBBO/YSwZVlZDuMlgRpByd8b+APfUyy49NKXcDRb6SsWpQJZH/AGwRuFHPbbkNzmpM1yds4OOWpVbHqLA4qDc3BJySSfE1ot+G1QWh7hpb0EE+JU176i/W9tOHP3kyBO8COfftyUMMDd3bjlFGkC+vyVb/AAP7ai8WJNvoHOeZIx6lyx+LJUq7vnYYZiRz3PxqGOIyIMI7KM52ON/H11ubwp5tX0NWXkknxKqOIgXNOvpwwNAE/SIGY65XLjdz5chQZwSqD7PkIPgor70U4Bb8S4vKJlV7Th1utsgJIRnQac8xnLCZ8/Zr70fs+3vraLuMwdvsw5lPtKqPvrUeKcDtoY1WGGKMPNqYIiqGISTBIA3NZ+LR2jKDdgPz7Bc0GZJVVb9XfA5JNMdtbuAuToYsQcgDOG2zSp1ayfyZxq94W5xHKTJb55bDUoGeZMZwfSlVvTVyCSCQfEEg+0Uz9U0Fu9gtxcIjyxTuscrqHlUDDBVYgtzLED0mvK54WaFuLjVIJAiOo9k1SYVB0WQHjvGBjYyAEctu2Xwr70supISzRO0ZxjMbFDjwypG1aXNBYq0rmIQyPhncIEkfB1ecBltxUCXoPZ3KBzql56gJWAJ7wCORHx+NefD7qlbOmq0keAP5Vi0uCQOHfyld9H53t7i4NxDdlxpkcyPGqANGDnJ87UB4imrot128OmgT9Jl/R51UCRJA2NQ2JVgCME74O4ph4JYWnDYWWIFYWkLblmcSEbqQdzsu2P8Amq3iMfArmRmuorcOObTosbHOfpHGrl41nuXi4rPqUmnSTO23omktwUj9ZvSa3409tYcOzPL22tpQrBUXBU7kA48rJPLyR31t0a4AHPAxmqjozw+wjizYpAI2OC0ATBI5gsvMj0mrmspEYKLPOjFtr41fueUDn+OdYwPvCRt/FT271AveiNjNIZJbaB3bzmaNSxwMDJxvttXH5C8N+p2/uk/KrF07opkklRZZa8fIThv1O390n5UfIPhv1O290n5VcVI5KFHllqHLNVp8g+G/Urb3SflR8g+G/U7b3SflXs26A5JCXZpahTTU3/IPhv1O290n5UfILhn1K290n5VobfgfL9/ZRCQppqgzTVpfyC4Z9StvdJ+VHyC4Z9StvdJ+Ve7eLAfJ9/ZRpWTTTVBmlrZvkDwz6lbe6T8qPkDwz6lbe5T8q0N44B/j+/smhI3VJZa7uaY8oohGPtSnUf7sa+2tRvLFJVAcEgHIwSDnBHMegmuXDOD29spS3ijiUnJEahQTyyQOZwKmVxbq4NxWNXaVYCEv3XQOwk/WQ6vW8n+6utl0ftrQRpboIk7RjgFsElHyTk7nYVd14kiVhhgCPAgEfGvJ1V7hpLiR44U7KqvZB4j2ijgbvpfSFI7Q7lsdy+g1YfyfF/Np/Cv5V2jiVRhQAPAAAfCjny3SgwqDpChzExVV+cwSGO/zcuMjArJenDjfce0VvEkSsMMAR4EAj41y/k+L+bT+Ffyrdw+//Ru1aZ84/wBKH/EkrqU/+qX+2k/xU+14iiVRhQAPAAAfCvdZLmt29Z9WI1En1KAQIRRRRXgpRRRRREUUUURFFFFERRRRREUUUURFFFFERRRRREUUUURFFFFERRRRRF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52400" y="1524000"/>
            <a:ext cx="4191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just"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Char char="n"/>
            </a:pPr>
            <a:r>
              <a:rPr lang="en-US" sz="2000" b="0" dirty="0">
                <a:latin typeface="Arial" pitchFamily="34" charset="0"/>
              </a:rPr>
              <a:t>Node selects a primary parents and backup parents</a:t>
            </a:r>
          </a:p>
          <a:p>
            <a:pPr marL="457200" indent="-457200" algn="just"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Char char="n"/>
            </a:pPr>
            <a:endParaRPr lang="en-US" sz="2000" b="0" dirty="0">
              <a:latin typeface="Arial" pitchFamily="34" charset="0"/>
            </a:endParaRPr>
          </a:p>
          <a:p>
            <a:pPr marL="457200" indent="-457200" algn="just"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Char char="n"/>
            </a:pPr>
            <a:r>
              <a:rPr lang="en-US" sz="2000" b="0" dirty="0">
                <a:latin typeface="Arial" pitchFamily="34" charset="0"/>
              </a:rPr>
              <a:t>If error free:</a:t>
            </a:r>
          </a:p>
          <a:p>
            <a:pPr marL="838200" lvl="1" indent="-381000">
              <a:spcBef>
                <a:spcPct val="20000"/>
              </a:spcBef>
              <a:buClr>
                <a:srgbClr val="D0CE78"/>
              </a:buClr>
              <a:buSzPct val="80000"/>
              <a:buFont typeface="Wingdings" pitchFamily="2" charset="2"/>
              <a:buChar char="t"/>
            </a:pPr>
            <a:r>
              <a:rPr lang="en-US" sz="1800" b="0" dirty="0">
                <a:latin typeface="Arial" pitchFamily="34" charset="0"/>
              </a:rPr>
              <a:t>Child broadcasts value to all parents</a:t>
            </a:r>
          </a:p>
          <a:p>
            <a:pPr marL="838200" lvl="1" indent="-381000">
              <a:spcBef>
                <a:spcPct val="20000"/>
              </a:spcBef>
              <a:buClr>
                <a:srgbClr val="D0CE78"/>
              </a:buClr>
              <a:buSzPct val="80000"/>
              <a:buFont typeface="Wingdings" pitchFamily="2" charset="2"/>
              <a:buChar char="t"/>
            </a:pPr>
            <a:r>
              <a:rPr lang="en-US" sz="1800" b="0" dirty="0">
                <a:latin typeface="Arial" pitchFamily="34" charset="0"/>
              </a:rPr>
              <a:t>Only primary aggregates it</a:t>
            </a:r>
          </a:p>
          <a:p>
            <a:pPr marL="838200" lvl="1" indent="-381000">
              <a:spcBef>
                <a:spcPct val="20000"/>
              </a:spcBef>
              <a:buClr>
                <a:srgbClr val="D0CE78"/>
              </a:buClr>
              <a:buSzPct val="80000"/>
              <a:buFont typeface="Wingdings" pitchFamily="2" charset="2"/>
              <a:buAutoNum type="arabicPeriod"/>
            </a:pPr>
            <a:endParaRPr lang="en-US" sz="1800" b="0" dirty="0">
              <a:latin typeface="Arial" pitchFamily="34" charset="0"/>
            </a:endParaRPr>
          </a:p>
          <a:p>
            <a:pPr marL="838200" lvl="1" indent="-381000">
              <a:spcBef>
                <a:spcPct val="20000"/>
              </a:spcBef>
              <a:buClr>
                <a:srgbClr val="D0CE78"/>
              </a:buClr>
              <a:buSzPct val="80000"/>
              <a:buFont typeface="Wingdings" pitchFamily="2" charset="2"/>
              <a:buAutoNum type="arabicPeriod"/>
            </a:pPr>
            <a:endParaRPr lang="en-US" sz="1800" b="0" dirty="0">
              <a:latin typeface="Arial" pitchFamily="34" charset="0"/>
            </a:endParaRPr>
          </a:p>
        </p:txBody>
      </p:sp>
      <p:graphicFrame>
        <p:nvGraphicFramePr>
          <p:cNvPr id="17" name="Object 6"/>
          <p:cNvGraphicFramePr>
            <a:graphicFrameLocks noChangeAspect="1"/>
          </p:cNvGraphicFramePr>
          <p:nvPr/>
        </p:nvGraphicFramePr>
        <p:xfrm>
          <a:off x="3962400" y="1169988"/>
          <a:ext cx="5181600" cy="4814887"/>
        </p:xfrm>
        <a:graphic>
          <a:graphicData uri="http://schemas.openxmlformats.org/presentationml/2006/ole">
            <p:oleObj spid="_x0000_s49156" name="Visio" r:id="rId3" imgW="3688842" imgH="342709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620000" cy="685800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 smtClean="0">
                <a:solidFill>
                  <a:srgbClr val="8E0000"/>
                </a:solidFill>
              </a:rPr>
              <a:t>RideSharing</a:t>
            </a:r>
            <a:r>
              <a:rPr lang="en-US" b="1" dirty="0" smtClean="0">
                <a:solidFill>
                  <a:srgbClr val="8E0000"/>
                </a:solidFill>
              </a:rPr>
              <a:t>: General Idea</a:t>
            </a:r>
            <a:endParaRPr lang="en-US" b="1" dirty="0">
              <a:solidFill>
                <a:srgbClr val="8E0000"/>
              </a:solidFill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AutoShape 2" descr="data:image/jpg;base64,/9j/4AAQSkZJRgABAQAAAQABAAD/2wCEAAkGBhESEBQUEhQVFRUUFBwXFhYVFxUYFhoXFhwXFxkXHBgYHiYeGBsjGhYYHy8hIycpLCwsHR4xNTAqNScrMCkBCQoKDgwOGg8PGi0hHyQsKS0xNSwxLSosLywqKS0sMik1LDEsLTQvLS0uKjQsNTQyMjUsNS8pLiwvLCkvLCwpL//AABEIAHgArAMBIgACEQEDEQH/xAAcAAACAwEBAQEAAAAAAAAAAAAABgQFBwMCAQj/xABHEAACAQMCAgUHCAUMAgMAAAABAgMABBESIQUxBgcTQVEiMmFxkZOhFiNCVHKBsdEUM1KCkhVTYmNzorKzwdLh8Bd0JDVV/8QAGgEBAAMBAQEAAAAAAAAAAAAAAAECBAUDBv/EADIRAAEDAwIDBgUDBQAAAAAAAAEAAhEDBCESMQVBURNhcYGR4SJCUqGxFNHxMjNDwfD/2gAMAwEAAhEDEQA/ANxooooiKKhX/GIIcdq4UnkNy3fvpXJxsd8YrxBx+2dQyzR4PLLKD7Dgj76mDEorCivmaqNEjIH7VgzYIwAFHo09/pye+gEoriiqS1v5u2RWZWViQfIwdgTzz6Ku6lzS0wURRRRVURRRRREUUUURFFFFERRRRREUUUURFFFFERRVXxLpLbwHDvkjzggLleXnBc6ee2edEHSizcqFuYCz4Cr2seoluQ05zn0c6todEwipOkw+cl+yn4NWH9L1Gs7Dn4Cv0fxXh8TqS6KxOFyQM7kAfjUKTotZdr5VtAwcbZiQ+UvPmO8H4Guzw3irbPBbPmoNPUJVvafq1+yPwFV8MUpTSBHhfJB1Nvp2zjTtvmrC5k0Icc+Sj0nYD24pP6TW4ywbLCMAKDyGVBJxyyTneuTRYajw0GFbZsq8sLCQvHI2gAZOAWJ3BGNwPGovSiQl9GTp7LVpBwC2oDJ8axvivSy9gdEiuZUQMAFDbAZ5Y8K3DjPCxKykMVZho2Ckac6idx3AfhXQurN9m5jqxBnp3KoOowFjnSDpde2wKwXDouScDSRk/aBraujly0lnbu51M8CMx8SVBJ29NKHFeqa2ncB5psMDyMY3GP6HpNO3D7NYIY4lJ0xRhAWxnCADJ7uQq/ELm1rUmCi2HCZxE7eqgNIOV8m4kFYqFdyOekbDlzJwM7jbNcl49BtliucbMrAgnuO21cYr2P5zylGZNtRCnGlN8E8jVVxS5QqQHU8uTKe8emuYxgcN1Y4TXRS70nupAdKuyAKG8nYk5b6XPG3dWZcZ6y+IWo0xyKwGcGRAzd53bvrZacOrXf8AbhVLgFt9FReGXBkgidubxqxxyyygn8alVzjhWRRRRREUUUURFFFFESH0mP67+0P4LWSdvp4jbMBrK3EZCggEkODjJ2GfTWtX1zcTz3IU2ypHMYgHtu0c4RDqL9ou/leHdUK24Y3bLNN2BwrIBHbrHpdmQ6ydTZPzYAIxjPpr6CxvzQpGmWSCCJnqI6KOz1ZV1c9LpyFBsZB5YP6+27t8ef6Km8N4g12zmWJ4hFpKoZEbJbXlsxk+GMZ7qqrhvKT1k+wH868xcQkiZjGVGoAHUurzdWMbj9o1zjaSDp3VicBXFzGy+bI4AOQM5AO/iCcb0n8S6TGRS8lvcgaAX0S2mDpXdgCSdwOVTZOPTsuSY9/6B/3VR3a5jKZ5oVz6xjNa6FmTnY9yq4xhXtv1UWNykUzPcHWqyDykHnAMMgLTZe8UEZL6S53VANhhSNRJ7hk4/drOLbppxCKGONZLfSiKi/MNnCgAb9rzwPCu3D+mMrsVu3hCJGQmiNk8oldj5TZ2HorydbXlbSa0kDvmJ81cw2YTDd9ZtrGymdZIyrEYVTICpXnlR47Ypj4TfJeQpOueycakUjBI8WHrHL/owfpbcrIToOr1A/lUzgfWVxC2tYoE7AJGmkao3LgZPM6xvv4V0LngoNFr7eS4nIkbfZUa8zC3UYZmkIyqAhds8vOPwx9xpXu+mfYuZOw+abSfOHaYwPKCgFc4xtq7qzeTri4kEKgW2NOP1T+GP5yp3Hel1m8KhZgSEUEYbngZHKs9Hg1ZjwLhhAPTP4lSak/0pss+l0HFLow2+tHERZu1j2CowBIKvucuNsffVbxrqk7cyH9JwFG+Is78yPP7hS/1PxSNxCWaNSU7Fog+PJEjNEwB/dBb1CtjmjYYiUhRpyxIyxyTnGdgTvuc86i7qO4fcGnaPMADoc8xsjQCJcFKsLfs4o0BzoRVzyzpAGfhXeqU3c0Y0hlYDYFgdWPTpIB9lWdjcGSJHIwWUEgekVxXNIyUXeiiiqoiiiiiIooooiQbcfP3g3Gb7G3PBEAPwNXt/wAGtwvmBQoOSNmxvnLDc7eNUVv+uvd8f/MJB9ISEjn6RXPjPEJ5F7AyHNwywqQqDaU6X5DYqms/Gtuk6Q7lCDuVhwHoos1vFNLLcB5V7TAlICiTylXHdhSo+6px6CQfztz75vypiRAAABgDYAdw8K53N5HGMyOqDxZgv41l7Rw5lSATgJe/8e22Mdpce+auT9XVp+3ce+amaG6R11IysPFSCPaK8u9XbVqcnH1KgjOUpv1bWXjcbf1zVGl6trH+v981Nsj1FkkrQypV+o+pUFKMnVpYf1/vmqJL1aWHhN75qbpZKhyyVtZUq/WfUqEoy9W1h4S+9eokvV1Yfsye9amuaWoU0tbmPqn5j6n91VVfCuELZhhbSzxBjlgsmcnAGdwe4D2V9vuK3KI7i6uMhD9Nd8ZIHm+NdZpahAB5oUIJVpQWA56Isyt8I8ffUVaNMMdUc0E5OeqkTstChgudESyIDJ2Y1MXA1OoGrkvMnJq84dAUhjVsZVADjlkCk/jnTSWEhniUqGyNJOoYzjDHyTkbH0E1O6G9YUXEZJUjikjMSqTrKEHUSNtJPhXDda3HZ9oW/COfiryE10UUVjRFFFFERRRRRFnsLfP3v/tt/lxV34PH2vEIh3Qo8zetvmo/8Uh/dqFrxcXv/tt/lxVedA4M/pMx+nKIlP8AQgGP8xpa6Tzpth3qOa6dPelpsoVEY1TzHTGOePFsd+MgAd5Iqm4R1YiVe24jJJLM+5XWQFz9EnmT6sAd1cOOjtekVqj7rGgYD0gO+f4gPZWhu1cRrRVeS7YYXdqVnWNCmyjhzxqJG8EmADyGFmfSTos3DALuwd1VCO1jY6gVJx+8uTgg8s5Bp1teNxyWqXBIWNow5J5KO/PqORVd1g3Spw64z9JQg9JZl/0BP3UqcSmaLo9En0pQqgd+HdpPwA9tJFB7tO2mfNezWOv6FJ1U/F2mieZaROesJsvellnGFLzoA41LzJK+OAMgeuusd6kiB42Do3JlOQf++FVPBui0EECo8SSOVHas6qxLEbqCeSjkMY5VRdFpFtpOIxjJhgYuBn9jXkeshQPuFa2VqlNze0Ag/bErGbO3qsqfpy4lkbxDgTGOm/n3Jj4lxWGEAyyJHnlqO59IUZJHpxiokPEopgTFIsgHPSdxnxBwQPTjFKXA+NWhaSe7cNcSOcB42dUQYxpGCvo9AAxXaTits19avbEFnfs5giFFZHIUZGACcFu7uHhUs4iRD5bE7fNHVbHcF0k04fqAJ1R8EgTG23KZ35JgnlAxllXU2ldRxqY9w8TuKrry9iRijyxo4OCpYkg+B0ggH1moPHYjNcWsIYqAGlZhzVcnLD06Ysj1ivV4IRbzARRqixMQNKlgxwqHWRqLamBznxroOurgmqaQbpZzM8hsslOytwKIqlxdU5CMS6Ac/wDd4Xu6JU4P45BB3BBGxBG+RXfo3JGr3dzKfm7W0bP2pTn26YsfvVVbrDApOSIF/vlnUfcrrVV0o4jo4XHbhlR+JXZZnJAAt4SsSlj3KXXV6s1uu65dZMcRBfH7rlVqYp1nMBmCR6GFWWN1dhre4upXMXFDMulmYrG2v5tgCcL84FIx9HPdWkdVHRe7s7i4N1F2YlRQmWU5KliR5JO+DVb1hjhkvCDBb3dsWtY42gCzR6i0IZSAAdyyE+s4pv6v+k/6dwyGWTyvJ7OUjmksexJ8M7OD3aq5NO9qU7d9uI0uifL+EDAXLOrLo7LxPjvE4WvLmFYZGZezdsbuFxgnAHqpm/8ABx//AFL3+L/mlHhd7xKLj/FDw6KKaQyMHEpwAusYI8pcnNNkXSXpS3m2dk2OeJAfwmrIqpg47dtwXgblHad4E0o8u7F5HwpbxwX5eilLo71TvxC2ju+I3108s6CQLG4CqrjUo3BGcEbAADlWoce4HFeWslvODolXDY5g8wwPiCAR6qy2Doj0k4WNFjPHdW6+ZHJpBA540v5vqVsUREdpf8C4jbRrPNdWF0+grIC7RnKgnbOnGoNkYBGoY2rZKyrgXXHPHcpbcXtGtHkICyDUIyTsMq2cLnbUGIHfitVoiyy/uhHNfseSXDsf3Yoz/pT90W4eYLOCNhhhGC/9o/lv/fY1ntzb9rxCaDul4gA32ESKR/aqEffWqM1a67vgY3uUBI3WDwScTQ31quqSDZ1AySoJIOBuRuwIG+D6K9WvWpYsmZC8b96FCxB8AV2Pwpxd6r57OJm1NHGW8SiE+0jNYuxeHFzDE9V023dJ9JtO4YTp2IMGOhwZCQ7mSfjEqYRorGNtRZtmkPo7i2NhjIXJJNfOsgs7WlvCuWyzqi+CgKoH3Kw+6nmWT4UoyW0j8YMjIwjgt9KOVYKWI7mIwTmRuXhVatuQzSTJeQCVutL0Oq6w0NZSa4tb3xGTzJJXq66wLbRrQs0rebBpbV2h+idsYDeG57hUPg/AnS0mSU4mugxcn6JYEIpP2jk+Gcd1MEjgNqAXUfpBV1fxY1fGoU0ldKnYuqOmsZgECMb8/FYHXzKbNFs0tkgmTJxkDYYBz1KX+B9IY4YBBO/YSwZVlZDuMlgRpByd8b+APfUyy49NKXcDRb6SsWpQJZH/AGwRuFHPbbkNzmpM1yds4OOWpVbHqLA4qDc3BJySSfE1ot+G1QWh7hpb0EE+JU176i/W9tOHP3kyBO8COfftyUMMDd3bjlFGkC+vyVb/AAP7ai8WJNvoHOeZIx6lyx+LJUq7vnYYZiRz3PxqGOIyIMI7KM52ON/H11ubwp5tX0NWXkknxKqOIgXNOvpwwNAE/SIGY65XLjdz5chQZwSqD7PkIPgor70U4Bb8S4vKJlV7Th1utsgJIRnQac8xnLCZ8/Zr70fs+3vraLuMwdvsw5lPtKqPvrUeKcDtoY1WGGKMPNqYIiqGISTBIA3NZ+LR2jKDdgPz7Bc0GZJVVb9XfA5JNMdtbuAuToYsQcgDOG2zSp1ayfyZxq94W5xHKTJb55bDUoGeZMZwfSlVvTVyCSCQfEEg+0Uz9U0Fu9gtxcIjyxTuscrqHlUDDBVYgtzLED0mvK54WaFuLjVIJAiOo9k1SYVB0WQHjvGBjYyAEctu2Xwr70supISzRO0ZxjMbFDjwypG1aXNBYq0rmIQyPhncIEkfB1ecBltxUCXoPZ3KBzql56gJWAJ7wCORHx+NefD7qlbOmq0keAP5Vi0uCQOHfyld9H53t7i4NxDdlxpkcyPGqANGDnJ87UB4imrot128OmgT9Jl/R51UCRJA2NQ2JVgCME74O4ph4JYWnDYWWIFYWkLblmcSEbqQdzsu2P8Amq3iMfArmRmuorcOObTosbHOfpHGrl41nuXi4rPqUmnSTO23omktwUj9ZvSa3409tYcOzPL22tpQrBUXBU7kA48rJPLyR31t0a4AHPAxmqjozw+wjizYpAI2OC0ATBI5gsvMj0mrmspEYKLPOjFtr41fueUDn+OdYwPvCRt/FT271AveiNjNIZJbaB3bzmaNSxwMDJxvttXH5C8N+p2/uk/KrF07opkklRZZa8fIThv1O390n5UfIPhv1O290n5VcVI5KFHllqHLNVp8g+G/Urb3SflR8g+G/U7b3SflXs26A5JCXZpahTTU3/IPhv1O290n5UfILhn1K290n5VobfgfL9/ZRCQppqgzTVpfyC4Z9StvdJ+VHyC4Z9StvdJ+Ve7eLAfJ9/ZRpWTTTVBmlrZvkDwz6lbe6T8qPkDwz6lbe5T8q0N44B/j+/smhI3VJZa7uaY8oohGPtSnUf7sa+2tRvLFJVAcEgHIwSDnBHMegmuXDOD29spS3ijiUnJEahQTyyQOZwKmVxbq4NxWNXaVYCEv3XQOwk/WQ6vW8n+6utl0ftrQRpboIk7RjgFsElHyTk7nYVd14kiVhhgCPAgEfGvJ1V7hpLiR44U7KqvZB4j2ijgbvpfSFI7Q7lsdy+g1YfyfF/Np/Cv5V2jiVRhQAPAAAfCjny3SgwqDpChzExVV+cwSGO/zcuMjArJenDjfce0VvEkSsMMAR4EAj41y/k+L+bT+Ffyrdw+//Ru1aZ84/wBKH/EkrqU/+qX+2k/xU+14iiVRhQAPAAAfCvdZLmt29Z9WI1En1KAQIRRRRXgpRRRRREUUUURFFFFERRRRREUUUURFFFFERRRRREUUUURFFFFERRRRRF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143000"/>
            <a:ext cx="8458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just"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Char char="n"/>
            </a:pPr>
            <a:r>
              <a:rPr lang="en-US" b="0" dirty="0">
                <a:latin typeface="Arial" pitchFamily="34" charset="0"/>
              </a:rPr>
              <a:t>When a link error occurs between child and primary</a:t>
            </a:r>
          </a:p>
          <a:p>
            <a:pPr marL="838200" lvl="1" indent="-381000">
              <a:spcBef>
                <a:spcPct val="20000"/>
              </a:spcBef>
              <a:buClr>
                <a:srgbClr val="D0CE78"/>
              </a:buClr>
              <a:buSzPct val="80000"/>
              <a:buFont typeface="Wingdings" pitchFamily="2" charset="2"/>
              <a:buChar char="t"/>
            </a:pPr>
            <a:r>
              <a:rPr lang="en-US" sz="2000" b="0" dirty="0">
                <a:latin typeface="Arial" pitchFamily="34" charset="0"/>
              </a:rPr>
              <a:t>Backup parent detects it </a:t>
            </a:r>
          </a:p>
          <a:p>
            <a:pPr marL="838200" lvl="1" indent="-381000">
              <a:spcBef>
                <a:spcPct val="20000"/>
              </a:spcBef>
              <a:buClr>
                <a:srgbClr val="D0CE78"/>
              </a:buClr>
              <a:buSzPct val="80000"/>
              <a:buFont typeface="Wingdings" pitchFamily="2" charset="2"/>
              <a:buNone/>
            </a:pPr>
            <a:r>
              <a:rPr lang="en-US" sz="2000" b="0" dirty="0">
                <a:latin typeface="Arial" pitchFamily="34" charset="0"/>
              </a:rPr>
              <a:t>	(small bit vector 2 bit per child)</a:t>
            </a:r>
          </a:p>
          <a:p>
            <a:pPr marL="838200" lvl="1" indent="-381000">
              <a:spcBef>
                <a:spcPct val="20000"/>
              </a:spcBef>
              <a:buClr>
                <a:srgbClr val="D0CE78"/>
              </a:buClr>
              <a:buSzPct val="80000"/>
              <a:buFont typeface="Wingdings" pitchFamily="2" charset="2"/>
              <a:buChar char="t"/>
            </a:pPr>
            <a:endParaRPr lang="en-US" sz="2000" b="0" dirty="0">
              <a:latin typeface="Arial" pitchFamily="34" charset="0"/>
            </a:endParaRPr>
          </a:p>
          <a:p>
            <a:pPr marL="838200" lvl="1" indent="-381000">
              <a:spcBef>
                <a:spcPct val="20000"/>
              </a:spcBef>
              <a:buClr>
                <a:srgbClr val="D0CE78"/>
              </a:buClr>
              <a:buSzPct val="80000"/>
              <a:buFont typeface="Wingdings" pitchFamily="2" charset="2"/>
              <a:buChar char="t"/>
            </a:pPr>
            <a:r>
              <a:rPr lang="en-US" sz="2000" b="0" dirty="0">
                <a:latin typeface="Arial" pitchFamily="34" charset="0"/>
              </a:rPr>
              <a:t>Backup parent aggregates the </a:t>
            </a:r>
          </a:p>
          <a:p>
            <a:pPr marL="838200" lvl="1" indent="-381000">
              <a:spcBef>
                <a:spcPct val="20000"/>
              </a:spcBef>
              <a:buClr>
                <a:srgbClr val="D0CE78"/>
              </a:buClr>
              <a:buSzPct val="80000"/>
              <a:buFont typeface="Wingdings" pitchFamily="2" charset="2"/>
              <a:buNone/>
            </a:pPr>
            <a:r>
              <a:rPr lang="en-US" sz="2000" b="0" dirty="0">
                <a:latin typeface="Arial" pitchFamily="34" charset="0"/>
              </a:rPr>
              <a:t>	missed child value in its message </a:t>
            </a:r>
          </a:p>
          <a:p>
            <a:pPr marL="838200" lvl="1" indent="-381000">
              <a:spcBef>
                <a:spcPct val="20000"/>
              </a:spcBef>
              <a:buClr>
                <a:srgbClr val="D0CE78"/>
              </a:buClr>
              <a:buSzPct val="80000"/>
              <a:buFont typeface="Wingdings" pitchFamily="2" charset="2"/>
              <a:buNone/>
            </a:pPr>
            <a:r>
              <a:rPr lang="en-US" sz="2000" b="0" dirty="0">
                <a:latin typeface="Arial" pitchFamily="34" charset="0"/>
              </a:rPr>
              <a:t>		(if it has not sent its </a:t>
            </a:r>
          </a:p>
          <a:p>
            <a:pPr marL="838200" lvl="1" indent="-381000">
              <a:spcBef>
                <a:spcPct val="20000"/>
              </a:spcBef>
              <a:buClr>
                <a:srgbClr val="D0CE78"/>
              </a:buClr>
              <a:buSzPct val="80000"/>
              <a:buFont typeface="Wingdings" pitchFamily="2" charset="2"/>
              <a:buNone/>
            </a:pPr>
            <a:r>
              <a:rPr lang="en-US" sz="2000" b="0" dirty="0">
                <a:latin typeface="Arial" pitchFamily="34" charset="0"/>
              </a:rPr>
              <a:t>		own yet) </a:t>
            </a:r>
          </a:p>
          <a:p>
            <a:pPr marL="838200" lvl="1" indent="-381000">
              <a:spcBef>
                <a:spcPct val="20000"/>
              </a:spcBef>
              <a:buClr>
                <a:srgbClr val="D0CE78"/>
              </a:buClr>
              <a:buSzPct val="80000"/>
              <a:buFont typeface="Wingdings" pitchFamily="2" charset="2"/>
              <a:buAutoNum type="arabicPeriod"/>
            </a:pPr>
            <a:endParaRPr lang="en-US" sz="2000" b="0" dirty="0">
              <a:latin typeface="Arial" pitchFamily="34" charset="0"/>
            </a:endParaRPr>
          </a:p>
          <a:p>
            <a:pPr marL="838200" lvl="1" indent="-381000">
              <a:spcBef>
                <a:spcPct val="20000"/>
              </a:spcBef>
              <a:buClr>
                <a:srgbClr val="D0CE78"/>
              </a:buClr>
              <a:buSzPct val="80000"/>
              <a:buFont typeface="Wingdings" pitchFamily="2" charset="2"/>
              <a:buAutoNum type="arabicPeriod"/>
            </a:pPr>
            <a:endParaRPr lang="en-US" sz="2000" b="0" dirty="0">
              <a:latin typeface="Arial" pitchFamily="34" charset="0"/>
            </a:endParaRPr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/>
        </p:nvGraphicFramePr>
        <p:xfrm>
          <a:off x="4849813" y="1447800"/>
          <a:ext cx="4294187" cy="4343400"/>
        </p:xfrm>
        <a:graphic>
          <a:graphicData uri="http://schemas.openxmlformats.org/presentationml/2006/ole">
            <p:oleObj spid="_x0000_s50179" name="Visio" r:id="rId3" imgW="3403473" imgH="3442335" progId="">
              <p:embed/>
            </p:oleObj>
          </a:graphicData>
        </a:graphic>
      </p:graphicFrame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4800" y="4343400"/>
            <a:ext cx="4495800" cy="1206500"/>
          </a:xfrm>
          <a:prstGeom prst="rect">
            <a:avLst/>
          </a:prstGeom>
          <a:solidFill>
            <a:srgbClr val="FFEBFF"/>
          </a:solidFill>
          <a:ln w="19050">
            <a:solidFill>
              <a:srgbClr val="0033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None/>
            </a:pPr>
            <a:r>
              <a:rPr lang="en-US" b="0"/>
              <a:t>In case of error </a:t>
            </a:r>
            <a:r>
              <a:rPr lang="en-US" b="0">
                <a:sym typeface="Wingdings" pitchFamily="2" charset="2"/>
              </a:rPr>
              <a:t> </a:t>
            </a:r>
            <a:r>
              <a:rPr lang="en-US" b="0"/>
              <a:t>value of a node rideshares with the backup parent’s value</a:t>
            </a:r>
          </a:p>
        </p:txBody>
      </p:sp>
      <p:pic>
        <p:nvPicPr>
          <p:cNvPr id="10" name="Picture 7" descr="car-poo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4876800"/>
            <a:ext cx="2981325" cy="1719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620000" cy="6858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8E0000"/>
                </a:solidFill>
              </a:rPr>
              <a:t>RS Detection: Bit Vector</a:t>
            </a:r>
            <a:endParaRPr lang="en-US" b="1" dirty="0">
              <a:solidFill>
                <a:srgbClr val="8E0000"/>
              </a:solidFill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AutoShape 2" descr="data:image/jpg;base64,/9j/4AAQSkZJRgABAQAAAQABAAD/2wCEAAkGBhESEBQUEhQVFRUUFBwXFhYVFxUYFhoXFhwXFxkXHBgYHiYeGBsjGhYYHy8hIycpLCwsHR4xNTAqNScrMCkBCQoKDgwOGg8PGi0hHyQsKS0xNSwxLSosLywqKS0sMik1LDEsLTQvLS0uKjQsNTQyMjUsNS8pLiwvLCkvLCwpL//AABEIAHgArAMBIgACEQEDEQH/xAAcAAACAwEBAQEAAAAAAAAAAAAABgQFBwMCAQj/xABHEAACAQMCAgUHCAUMAgMAAAABAgMABBESIQUxBgcTQVEiMmFxkZOhFiNCVHKBsdEUM1KCkhVTYmNzorKzwdLh8Bd0JDVV/8QAGgEBAAMBAQEAAAAAAAAAAAAAAAECBAUDBv/EADIRAAEDAwIDBgUDBQAAAAAAAAEAAhEDBCESMQVBURNhcYGR4SJCUqGxFNHxMjNDwfD/2gAMAwEAAhEDEQA/ANxooooiKKhX/GIIcdq4UnkNy3fvpXJxsd8YrxBx+2dQyzR4PLLKD7Dgj76mDEorCivmaqNEjIH7VgzYIwAFHo09/pye+gEoriiqS1v5u2RWZWViQfIwdgTzz6Ku6lzS0wURRRRVURRRRREUUUURFFFFERRRRREUUUURFFFFERRVXxLpLbwHDvkjzggLleXnBc6ee2edEHSizcqFuYCz4Cr2seoluQ05zn0c6todEwipOkw+cl+yn4NWH9L1Gs7Dn4Cv0fxXh8TqS6KxOFyQM7kAfjUKTotZdr5VtAwcbZiQ+UvPmO8H4Guzw3irbPBbPmoNPUJVvafq1+yPwFV8MUpTSBHhfJB1Nvp2zjTtvmrC5k0Icc+Sj0nYD24pP6TW4ywbLCMAKDyGVBJxyyTneuTRYajw0GFbZsq8sLCQvHI2gAZOAWJ3BGNwPGovSiQl9GTp7LVpBwC2oDJ8axvivSy9gdEiuZUQMAFDbAZ5Y8K3DjPCxKykMVZho2Ckac6idx3AfhXQurN9m5jqxBnp3KoOowFjnSDpde2wKwXDouScDSRk/aBraujly0lnbu51M8CMx8SVBJ29NKHFeqa2ncB5psMDyMY3GP6HpNO3D7NYIY4lJ0xRhAWxnCADJ7uQq/ELm1rUmCi2HCZxE7eqgNIOV8m4kFYqFdyOekbDlzJwM7jbNcl49BtliucbMrAgnuO21cYr2P5zylGZNtRCnGlN8E8jVVxS5QqQHU8uTKe8emuYxgcN1Y4TXRS70nupAdKuyAKG8nYk5b6XPG3dWZcZ6y+IWo0xyKwGcGRAzd53bvrZacOrXf8AbhVLgFt9FReGXBkgidubxqxxyyygn8alVzjhWRRRRREUUUURFFFFESH0mP67+0P4LWSdvp4jbMBrK3EZCggEkODjJ2GfTWtX1zcTz3IU2ypHMYgHtu0c4RDqL9ou/leHdUK24Y3bLNN2BwrIBHbrHpdmQ6ydTZPzYAIxjPpr6CxvzQpGmWSCCJnqI6KOz1ZV1c9LpyFBsZB5YP6+27t8ef6Km8N4g12zmWJ4hFpKoZEbJbXlsxk+GMZ7qqrhvKT1k+wH868xcQkiZjGVGoAHUurzdWMbj9o1zjaSDp3VicBXFzGy+bI4AOQM5AO/iCcb0n8S6TGRS8lvcgaAX0S2mDpXdgCSdwOVTZOPTsuSY9/6B/3VR3a5jKZ5oVz6xjNa6FmTnY9yq4xhXtv1UWNykUzPcHWqyDykHnAMMgLTZe8UEZL6S53VANhhSNRJ7hk4/drOLbppxCKGONZLfSiKi/MNnCgAb9rzwPCu3D+mMrsVu3hCJGQmiNk8oldj5TZ2HorydbXlbSa0kDvmJ81cw2YTDd9ZtrGymdZIyrEYVTICpXnlR47Ypj4TfJeQpOueycakUjBI8WHrHL/owfpbcrIToOr1A/lUzgfWVxC2tYoE7AJGmkao3LgZPM6xvv4V0LngoNFr7eS4nIkbfZUa8zC3UYZmkIyqAhds8vOPwx9xpXu+mfYuZOw+abSfOHaYwPKCgFc4xtq7qzeTri4kEKgW2NOP1T+GP5yp3Hel1m8KhZgSEUEYbngZHKs9Hg1ZjwLhhAPTP4lSak/0pss+l0HFLow2+tHERZu1j2CowBIKvucuNsffVbxrqk7cyH9JwFG+Is78yPP7hS/1PxSNxCWaNSU7Fog+PJEjNEwB/dBb1CtjmjYYiUhRpyxIyxyTnGdgTvuc86i7qO4fcGnaPMADoc8xsjQCJcFKsLfs4o0BzoRVzyzpAGfhXeqU3c0Y0hlYDYFgdWPTpIB9lWdjcGSJHIwWUEgekVxXNIyUXeiiiqoiiiiiIooooiQbcfP3g3Gb7G3PBEAPwNXt/wAGtwvmBQoOSNmxvnLDc7eNUVv+uvd8f/MJB9ISEjn6RXPjPEJ5F7AyHNwywqQqDaU6X5DYqms/Gtuk6Q7lCDuVhwHoos1vFNLLcB5V7TAlICiTylXHdhSo+6px6CQfztz75vypiRAAABgDYAdw8K53N5HGMyOqDxZgv41l7Rw5lSATgJe/8e22Mdpce+auT9XVp+3ce+amaG6R11IysPFSCPaK8u9XbVqcnH1KgjOUpv1bWXjcbf1zVGl6trH+v981Nsj1FkkrQypV+o+pUFKMnVpYf1/vmqJL1aWHhN75qbpZKhyyVtZUq/WfUqEoy9W1h4S+9eokvV1Yfsye9amuaWoU0tbmPqn5j6n91VVfCuELZhhbSzxBjlgsmcnAGdwe4D2V9vuK3KI7i6uMhD9Nd8ZIHm+NdZpahAB5oUIJVpQWA56Isyt8I8ffUVaNMMdUc0E5OeqkTstChgudESyIDJ2Y1MXA1OoGrkvMnJq84dAUhjVsZVADjlkCk/jnTSWEhniUqGyNJOoYzjDHyTkbH0E1O6G9YUXEZJUjikjMSqTrKEHUSNtJPhXDda3HZ9oW/COfiryE10UUVjRFFFFERRRRRFnsLfP3v/tt/lxV34PH2vEIh3Qo8zetvmo/8Uh/dqFrxcXv/tt/lxVedA4M/pMx+nKIlP8AQgGP8xpa6Tzpth3qOa6dPelpsoVEY1TzHTGOePFsd+MgAd5Iqm4R1YiVe24jJJLM+5XWQFz9EnmT6sAd1cOOjtekVqj7rGgYD0gO+f4gPZWhu1cRrRVeS7YYXdqVnWNCmyjhzxqJG8EmADyGFmfSTos3DALuwd1VCO1jY6gVJx+8uTgg8s5Bp1teNxyWqXBIWNow5J5KO/PqORVd1g3Spw64z9JQg9JZl/0BP3UqcSmaLo9En0pQqgd+HdpPwA9tJFB7tO2mfNezWOv6FJ1U/F2mieZaROesJsvellnGFLzoA41LzJK+OAMgeuusd6kiB42Do3JlOQf++FVPBui0EECo8SSOVHas6qxLEbqCeSjkMY5VRdFpFtpOIxjJhgYuBn9jXkeshQPuFa2VqlNze0Ag/bErGbO3qsqfpy4lkbxDgTGOm/n3Jj4lxWGEAyyJHnlqO59IUZJHpxiokPEopgTFIsgHPSdxnxBwQPTjFKXA+NWhaSe7cNcSOcB42dUQYxpGCvo9AAxXaTits19avbEFnfs5giFFZHIUZGACcFu7uHhUs4iRD5bE7fNHVbHcF0k04fqAJ1R8EgTG23KZ35JgnlAxllXU2ldRxqY9w8TuKrry9iRijyxo4OCpYkg+B0ggH1moPHYjNcWsIYqAGlZhzVcnLD06Ysj1ivV4IRbzARRqixMQNKlgxwqHWRqLamBznxroOurgmqaQbpZzM8hsslOytwKIqlxdU5CMS6Ac/wDd4Xu6JU4P45BB3BBGxBG+RXfo3JGr3dzKfm7W0bP2pTn26YsfvVVbrDApOSIF/vlnUfcrrVV0o4jo4XHbhlR+JXZZnJAAt4SsSlj3KXXV6s1uu65dZMcRBfH7rlVqYp1nMBmCR6GFWWN1dhre4upXMXFDMulmYrG2v5tgCcL84FIx9HPdWkdVHRe7s7i4N1F2YlRQmWU5KliR5JO+DVb1hjhkvCDBb3dsWtY42gCzR6i0IZSAAdyyE+s4pv6v+k/6dwyGWTyvJ7OUjmksexJ8M7OD3aq5NO9qU7d9uI0uifL+EDAXLOrLo7LxPjvE4WvLmFYZGZezdsbuFxgnAHqpm/8ABx//AFL3+L/mlHhd7xKLj/FDw6KKaQyMHEpwAusYI8pcnNNkXSXpS3m2dk2OeJAfwmrIqpg47dtwXgblHad4E0o8u7F5HwpbxwX5eilLo71TvxC2ju+I3108s6CQLG4CqrjUo3BGcEbAADlWoce4HFeWslvODolXDY5g8wwPiCAR6qy2Doj0k4WNFjPHdW6+ZHJpBA540v5vqVsUREdpf8C4jbRrPNdWF0+grIC7RnKgnbOnGoNkYBGoY2rZKyrgXXHPHcpbcXtGtHkICyDUIyTsMq2cLnbUGIHfitVoiyy/uhHNfseSXDsf3Yoz/pT90W4eYLOCNhhhGC/9o/lv/fY1ntzb9rxCaDul4gA32ESKR/aqEffWqM1a67vgY3uUBI3WDwScTQ31quqSDZ1AySoJIOBuRuwIG+D6K9WvWpYsmZC8b96FCxB8AV2Pwpxd6r57OJm1NHGW8SiE+0jNYuxeHFzDE9V023dJ9JtO4YTp2IMGOhwZCQ7mSfjEqYRorGNtRZtmkPo7i2NhjIXJJNfOsgs7WlvCuWyzqi+CgKoH3Kw+6nmWT4UoyW0j8YMjIwjgt9KOVYKWI7mIwTmRuXhVatuQzSTJeQCVutL0Oq6w0NZSa4tb3xGTzJJXq66wLbRrQs0rebBpbV2h+idsYDeG57hUPg/AnS0mSU4mugxcn6JYEIpP2jk+Gcd1MEjgNqAXUfpBV1fxY1fGoU0ldKnYuqOmsZgECMb8/FYHXzKbNFs0tkgmTJxkDYYBz1KX+B9IY4YBBO/YSwZVlZDuMlgRpByd8b+APfUyy49NKXcDRb6SsWpQJZH/AGwRuFHPbbkNzmpM1yds4OOWpVbHqLA4qDc3BJySSfE1ot+G1QWh7hpb0EE+JU176i/W9tOHP3kyBO8COfftyUMMDd3bjlFGkC+vyVb/AAP7ai8WJNvoHOeZIx6lyx+LJUq7vnYYZiRz3PxqGOIyIMI7KM52ON/H11ubwp5tX0NWXkknxKqOIgXNOvpwwNAE/SIGY65XLjdz5chQZwSqD7PkIPgor70U4Bb8S4vKJlV7Th1utsgJIRnQac8xnLCZ8/Zr70fs+3vraLuMwdvsw5lPtKqPvrUeKcDtoY1WGGKMPNqYIiqGISTBIA3NZ+LR2jKDdgPz7Bc0GZJVVb9XfA5JNMdtbuAuToYsQcgDOG2zSp1ayfyZxq94W5xHKTJb55bDUoGeZMZwfSlVvTVyCSCQfEEg+0Uz9U0Fu9gtxcIjyxTuscrqHlUDDBVYgtzLED0mvK54WaFuLjVIJAiOo9k1SYVB0WQHjvGBjYyAEctu2Xwr70supISzRO0ZxjMbFDjwypG1aXNBYq0rmIQyPhncIEkfB1ecBltxUCXoPZ3KBzql56gJWAJ7wCORHx+NefD7qlbOmq0keAP5Vi0uCQOHfyld9H53t7i4NxDdlxpkcyPGqANGDnJ87UB4imrot128OmgT9Jl/R51UCRJA2NQ2JVgCME74O4ph4JYWnDYWWIFYWkLblmcSEbqQdzsu2P8Amq3iMfArmRmuorcOObTosbHOfpHGrl41nuXi4rPqUmnSTO23omktwUj9ZvSa3409tYcOzPL22tpQrBUXBU7kA48rJPLyR31t0a4AHPAxmqjozw+wjizYpAI2OC0ATBI5gsvMj0mrmspEYKLPOjFtr41fueUDn+OdYwPvCRt/FT271AveiNjNIZJbaB3bzmaNSxwMDJxvttXH5C8N+p2/uk/KrF07opkklRZZa8fIThv1O390n5UfIPhv1O290n5VcVI5KFHllqHLNVp8g+G/Urb3SflR8g+G/U7b3SflXs26A5JCXZpahTTU3/IPhv1O290n5UfILhn1K290n5VobfgfL9/ZRCQppqgzTVpfyC4Z9StvdJ+VHyC4Z9StvdJ+Ve7eLAfJ9/ZRpWTTTVBmlrZvkDwz6lbe6T8qPkDwz6lbe5T8q0N44B/j+/smhI3VJZa7uaY8oohGPtSnUf7sa+2tRvLFJVAcEgHIwSDnBHMegmuXDOD29spS3ijiUnJEahQTyyQOZwKmVxbq4NxWNXaVYCEv3XQOwk/WQ6vW8n+6utl0ftrQRpboIk7RjgFsElHyTk7nYVd14kiVhhgCPAgEfGvJ1V7hpLiR44U7KqvZB4j2ijgbvpfSFI7Q7lsdy+g1YfyfF/Np/Cv5V2jiVRhQAPAAAfCjny3SgwqDpChzExVV+cwSGO/zcuMjArJenDjfce0VvEkSsMMAR4EAj41y/k+L+bT+Ffyrdw+//Ru1aZ84/wBKH/EkrqU/+qX+2k/xU+14iiVRhQAPAAAfCvdZLmt29Z9WI1En1KAQIRRRRXgpRRRRREUUUURFFFFERRRRREUUUURFFFFERRRRREUUUURFFFFERRRRRF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51203" name="Object 3"/>
          <p:cNvGraphicFramePr>
            <a:graphicFrameLocks noChangeAspect="1"/>
          </p:cNvGraphicFramePr>
          <p:nvPr/>
        </p:nvGraphicFramePr>
        <p:xfrm>
          <a:off x="2133600" y="1219200"/>
          <a:ext cx="6618287" cy="4867275"/>
        </p:xfrm>
        <a:graphic>
          <a:graphicData uri="http://schemas.openxmlformats.org/presentationml/2006/ole">
            <p:oleObj spid="_x0000_s51203" name="Visio" r:id="rId3" imgW="4660392" imgH="3427095" progId="">
              <p:embed/>
            </p:oleObj>
          </a:graphicData>
        </a:graphic>
      </p:graphicFrame>
      <p:graphicFrame>
        <p:nvGraphicFramePr>
          <p:cNvPr id="51204" name="Object 4"/>
          <p:cNvGraphicFramePr>
            <a:graphicFrameLocks noChangeAspect="1"/>
          </p:cNvGraphicFramePr>
          <p:nvPr/>
        </p:nvGraphicFramePr>
        <p:xfrm>
          <a:off x="141287" y="3011488"/>
          <a:ext cx="3633788" cy="1852612"/>
        </p:xfrm>
        <a:graphic>
          <a:graphicData uri="http://schemas.openxmlformats.org/presentationml/2006/ole">
            <p:oleObj spid="_x0000_s51204" name="Visio" r:id="rId4" imgW="2238375" imgH="114109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28600"/>
            <a:ext cx="3657600" cy="6858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Agenda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1219200"/>
            <a:ext cx="7275616" cy="4267200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ea typeface="+mn-ea"/>
                <a:cs typeface="+mn-cs"/>
              </a:rPr>
              <a:t>Introduction to Wireless Sensor Networks (WSNs)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ea typeface="+mn-ea"/>
                <a:cs typeface="+mn-cs"/>
              </a:rPr>
              <a:t>Challenges and constraints in WSNs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In-network Aggregation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err="1" smtClean="0">
                <a:solidFill>
                  <a:srgbClr val="8E0000"/>
                </a:solidFill>
                <a:ea typeface="+mn-ea"/>
                <a:cs typeface="+mn-cs"/>
              </a:rPr>
              <a:t>RideSharing</a:t>
            </a:r>
            <a:r>
              <a:rPr lang="en-US" sz="2000" dirty="0" smtClean="0">
                <a:solidFill>
                  <a:schemeClr val="tx1"/>
                </a:solidFill>
                <a:ea typeface="+mn-ea"/>
                <a:cs typeface="+mn-cs"/>
              </a:rPr>
              <a:t> fault tolerance protocol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8E0000"/>
                </a:solidFill>
                <a:latin typeface="+mj-lt"/>
                <a:ea typeface="+mn-ea"/>
                <a:cs typeface="+mn-cs"/>
              </a:rPr>
              <a:t>Secure </a:t>
            </a:r>
            <a:r>
              <a:rPr lang="en-US" sz="2000" b="1" dirty="0" err="1" smtClean="0">
                <a:solidFill>
                  <a:srgbClr val="8E0000"/>
                </a:solidFill>
                <a:latin typeface="+mj-lt"/>
                <a:ea typeface="+mn-ea"/>
                <a:cs typeface="+mn-cs"/>
              </a:rPr>
              <a:t>RideSharing</a:t>
            </a:r>
            <a:r>
              <a:rPr lang="en-US" sz="2000" dirty="0" smtClean="0">
                <a:solidFill>
                  <a:schemeClr val="tx1"/>
                </a:solidFill>
                <a:ea typeface="+mn-ea"/>
                <a:cs typeface="+mn-cs"/>
              </a:rPr>
              <a:t>, privacy-preserving and fault tolerance protocol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 smtClean="0">
              <a:latin typeface="+mj-lt"/>
            </a:endParaRPr>
          </a:p>
          <a:p>
            <a:pPr marL="515938" lvl="2" indent="398463">
              <a:buFont typeface="Arial" pitchFamily="34" charset="0"/>
              <a:buChar char="•"/>
            </a:pPr>
            <a:endParaRPr lang="en-US" sz="2000" dirty="0" smtClean="0">
              <a:latin typeface="+mj-lt"/>
            </a:endParaRPr>
          </a:p>
          <a:p>
            <a:pPr algn="ctr"/>
            <a:endParaRPr lang="en-US" sz="2000" dirty="0" smtClean="0">
              <a:solidFill>
                <a:schemeClr val="tx1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620000" cy="6858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8E0000"/>
                </a:solidFill>
              </a:rPr>
              <a:t>RS Correctness</a:t>
            </a:r>
            <a:endParaRPr lang="en-US" b="1" dirty="0">
              <a:solidFill>
                <a:srgbClr val="8E0000"/>
              </a:solidFill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AutoShape 2" descr="data:image/jpg;base64,/9j/4AAQSkZJRgABAQAAAQABAAD/2wCEAAkGBhESEBQUEhQVFRUUFBwXFhYVFxUYFhoXFhwXFxkXHBgYHiYeGBsjGhYYHy8hIycpLCwsHR4xNTAqNScrMCkBCQoKDgwOGg8PGi0hHyQsKS0xNSwxLSosLywqKS0sMik1LDEsLTQvLS0uKjQsNTQyMjUsNS8pLiwvLCkvLCwpL//AABEIAHgArAMBIgACEQEDEQH/xAAcAAACAwEBAQEAAAAAAAAAAAAABgQFBwMCAQj/xABHEAACAQMCAgUHCAUMAgMAAAABAgMABBESIQUxBgcTQVEiMmFxkZOhFiNCVHKBsdEUM1KCkhVTYmNzorKzwdLh8Bd0JDVV/8QAGgEBAAMBAQEAAAAAAAAAAAAAAAECBAUDBv/EADIRAAEDAwIDBgUDBQAAAAAAAAEAAhEDBCESMQVBURNhcYGR4SJCUqGxFNHxMjNDwfD/2gAMAwEAAhEDEQA/ANxooooiKKhX/GIIcdq4UnkNy3fvpXJxsd8YrxBx+2dQyzR4PLLKD7Dgj76mDEorCivmaqNEjIH7VgzYIwAFHo09/pye+gEoriiqS1v5u2RWZWViQfIwdgTzz6Ku6lzS0wURRRRVURRRRREUUUURFFFFERRRRREUUUURFFFFERRVXxLpLbwHDvkjzggLleXnBc6ee2edEHSizcqFuYCz4Cr2seoluQ05zn0c6todEwipOkw+cl+yn4NWH9L1Gs7Dn4Cv0fxXh8TqS6KxOFyQM7kAfjUKTotZdr5VtAwcbZiQ+UvPmO8H4Guzw3irbPBbPmoNPUJVvafq1+yPwFV8MUpTSBHhfJB1Nvp2zjTtvmrC5k0Icc+Sj0nYD24pP6TW4ywbLCMAKDyGVBJxyyTneuTRYajw0GFbZsq8sLCQvHI2gAZOAWJ3BGNwPGovSiQl9GTp7LVpBwC2oDJ8axvivSy9gdEiuZUQMAFDbAZ5Y8K3DjPCxKykMVZho2Ckac6idx3AfhXQurN9m5jqxBnp3KoOowFjnSDpde2wKwXDouScDSRk/aBraujly0lnbu51M8CMx8SVBJ29NKHFeqa2ncB5psMDyMY3GP6HpNO3D7NYIY4lJ0xRhAWxnCADJ7uQq/ELm1rUmCi2HCZxE7eqgNIOV8m4kFYqFdyOekbDlzJwM7jbNcl49BtliucbMrAgnuO21cYr2P5zylGZNtRCnGlN8E8jVVxS5QqQHU8uTKe8emuYxgcN1Y4TXRS70nupAdKuyAKG8nYk5b6XPG3dWZcZ6y+IWo0xyKwGcGRAzd53bvrZacOrXf8AbhVLgFt9FReGXBkgidubxqxxyyygn8alVzjhWRRRRREUUUURFFFFESH0mP67+0P4LWSdvp4jbMBrK3EZCggEkODjJ2GfTWtX1zcTz3IU2ypHMYgHtu0c4RDqL9ou/leHdUK24Y3bLNN2BwrIBHbrHpdmQ6ydTZPzYAIxjPpr6CxvzQpGmWSCCJnqI6KOz1ZV1c9LpyFBsZB5YP6+27t8ef6Km8N4g12zmWJ4hFpKoZEbJbXlsxk+GMZ7qqrhvKT1k+wH868xcQkiZjGVGoAHUurzdWMbj9o1zjaSDp3VicBXFzGy+bI4AOQM5AO/iCcb0n8S6TGRS8lvcgaAX0S2mDpXdgCSdwOVTZOPTsuSY9/6B/3VR3a5jKZ5oVz6xjNa6FmTnY9yq4xhXtv1UWNykUzPcHWqyDykHnAMMgLTZe8UEZL6S53VANhhSNRJ7hk4/drOLbppxCKGONZLfSiKi/MNnCgAb9rzwPCu3D+mMrsVu3hCJGQmiNk8oldj5TZ2HorydbXlbSa0kDvmJ81cw2YTDd9ZtrGymdZIyrEYVTICpXnlR47Ypj4TfJeQpOueycakUjBI8WHrHL/owfpbcrIToOr1A/lUzgfWVxC2tYoE7AJGmkao3LgZPM6xvv4V0LngoNFr7eS4nIkbfZUa8zC3UYZmkIyqAhds8vOPwx9xpXu+mfYuZOw+abSfOHaYwPKCgFc4xtq7qzeTri4kEKgW2NOP1T+GP5yp3Hel1m8KhZgSEUEYbngZHKs9Hg1ZjwLhhAPTP4lSak/0pss+l0HFLow2+tHERZu1j2CowBIKvucuNsffVbxrqk7cyH9JwFG+Is78yPP7hS/1PxSNxCWaNSU7Fog+PJEjNEwB/dBb1CtjmjYYiUhRpyxIyxyTnGdgTvuc86i7qO4fcGnaPMADoc8xsjQCJcFKsLfs4o0BzoRVzyzpAGfhXeqU3c0Y0hlYDYFgdWPTpIB9lWdjcGSJHIwWUEgekVxXNIyUXeiiiqoiiiiiIooooiQbcfP3g3Gb7G3PBEAPwNXt/wAGtwvmBQoOSNmxvnLDc7eNUVv+uvd8f/MJB9ISEjn6RXPjPEJ5F7AyHNwywqQqDaU6X5DYqms/Gtuk6Q7lCDuVhwHoos1vFNLLcB5V7TAlICiTylXHdhSo+6px6CQfztz75vypiRAAABgDYAdw8K53N5HGMyOqDxZgv41l7Rw5lSATgJe/8e22Mdpce+auT9XVp+3ce+amaG6R11IysPFSCPaK8u9XbVqcnH1KgjOUpv1bWXjcbf1zVGl6trH+v981Nsj1FkkrQypV+o+pUFKMnVpYf1/vmqJL1aWHhN75qbpZKhyyVtZUq/WfUqEoy9W1h4S+9eokvV1Yfsye9amuaWoU0tbmPqn5j6n91VVfCuELZhhbSzxBjlgsmcnAGdwe4D2V9vuK3KI7i6uMhD9Nd8ZIHm+NdZpahAB5oUIJVpQWA56Isyt8I8ffUVaNMMdUc0E5OeqkTstChgudESyIDJ2Y1MXA1OoGrkvMnJq84dAUhjVsZVADjlkCk/jnTSWEhniUqGyNJOoYzjDHyTkbH0E1O6G9YUXEZJUjikjMSqTrKEHUSNtJPhXDda3HZ9oW/COfiryE10UUVjRFFFFERRRRRFnsLfP3v/tt/lxV34PH2vEIh3Qo8zetvmo/8Uh/dqFrxcXv/tt/lxVedA4M/pMx+nKIlP8AQgGP8xpa6Tzpth3qOa6dPelpsoVEY1TzHTGOePFsd+MgAd5Iqm4R1YiVe24jJJLM+5XWQFz9EnmT6sAd1cOOjtekVqj7rGgYD0gO+f4gPZWhu1cRrRVeS7YYXdqVnWNCmyjhzxqJG8EmADyGFmfSTos3DALuwd1VCO1jY6gVJx+8uTgg8s5Bp1teNxyWqXBIWNow5J5KO/PqORVd1g3Spw64z9JQg9JZl/0BP3UqcSmaLo9En0pQqgd+HdpPwA9tJFB7tO2mfNezWOv6FJ1U/F2mieZaROesJsvellnGFLzoA41LzJK+OAMgeuusd6kiB42Do3JlOQf++FVPBui0EECo8SSOVHas6qxLEbqCeSjkMY5VRdFpFtpOIxjJhgYuBn9jXkeshQPuFa2VqlNze0Ag/bErGbO3qsqfpy4lkbxDgTGOm/n3Jj4lxWGEAyyJHnlqO59IUZJHpxiokPEopgTFIsgHPSdxnxBwQPTjFKXA+NWhaSe7cNcSOcB42dUQYxpGCvo9AAxXaTits19avbEFnfs5giFFZHIUZGACcFu7uHhUs4iRD5bE7fNHVbHcF0k04fqAJ1R8EgTG23KZ35JgnlAxllXU2ldRxqY9w8TuKrry9iRijyxo4OCpYkg+B0ggH1moPHYjNcWsIYqAGlZhzVcnLD06Ysj1ivV4IRbzARRqixMQNKlgxwqHWRqLamBznxroOurgmqaQbpZzM8hsslOytwKIqlxdU5CMS6Ac/wDd4Xu6JU4P45BB3BBGxBG+RXfo3JGr3dzKfm7W0bP2pTn26YsfvVVbrDApOSIF/vlnUfcrrVV0o4jo4XHbhlR+JXZZnJAAt4SsSlj3KXXV6s1uu65dZMcRBfH7rlVqYp1nMBmCR6GFWWN1dhre4upXMXFDMulmYrG2v5tgCcL84FIx9HPdWkdVHRe7s7i4N1F2YlRQmWU5KliR5JO+DVb1hjhkvCDBb3dsWtY42gCzR6i0IZSAAdyyE+s4pv6v+k/6dwyGWTyvJ7OUjmksexJ8M7OD3aq5NO9qU7d9uI0uifL+EDAXLOrLo7LxPjvE4WvLmFYZGZezdsbuFxgnAHqpm/8ABx//AFL3+L/mlHhd7xKLj/FDw6KKaQyMHEpwAusYI8pcnNNkXSXpS3m2dk2OeJAfwmrIqpg47dtwXgblHad4E0o8u7F5HwpbxwX5eilLo71TvxC2ju+I3108s6CQLG4CqrjUo3BGcEbAADlWoce4HFeWslvODolXDY5g8wwPiCAR6qy2Doj0k4WNFjPHdW6+ZHJpBA540v5vqVsUREdpf8C4jbRrPNdWF0+grIC7RnKgnbOnGoNkYBGoY2rZKyrgXXHPHcpbcXtGtHkICyDUIyTsMq2cLnbUGIHfitVoiyy/uhHNfseSXDsf3Yoz/pT90W4eYLOCNhhhGC/9o/lv/fY1ntzb9rxCaDul4gA32ESKR/aqEffWqM1a67vgY3uUBI3WDwScTQ31quqSDZ1AySoJIOBuRuwIG+D6K9WvWpYsmZC8b96FCxB8AV2Pwpxd6r57OJm1NHGW8SiE+0jNYuxeHFzDE9V023dJ9JtO4YTp2IMGOhwZCQ7mSfjEqYRorGNtRZtmkPo7i2NhjIXJJNfOsgs7WlvCuWyzqi+CgKoH3Kw+6nmWT4UoyW0j8YMjIwjgt9KOVYKWI7mIwTmRuXhVatuQzSTJeQCVutL0Oq6w0NZSa4tb3xGTzJJXq66wLbRrQs0rebBpbV2h+idsYDeG57hUPg/AnS0mSU4mugxcn6JYEIpP2jk+Gcd1MEjgNqAXUfpBV1fxY1fGoU0ldKnYuqOmsZgECMb8/FYHXzKbNFs0tkgmTJxkDYYBz1KX+B9IY4YBBO/YSwZVlZDuMlgRpByd8b+APfUyy49NKXcDRb6SsWpQJZH/AGwRuFHPbbkNzmpM1yds4OOWpVbHqLA4qDc3BJySSfE1ot+G1QWh7hpb0EE+JU176i/W9tOHP3kyBO8COfftyUMMDd3bjlFGkC+vyVb/AAP7ai8WJNvoHOeZIx6lyx+LJUq7vnYYZiRz3PxqGOIyIMI7KM52ON/H11ubwp5tX0NWXkknxKqOIgXNOvpwwNAE/SIGY65XLjdz5chQZwSqD7PkIPgor70U4Bb8S4vKJlV7Th1utsgJIRnQac8xnLCZ8/Zr70fs+3vraLuMwdvsw5lPtKqPvrUeKcDtoY1WGGKMPNqYIiqGISTBIA3NZ+LR2jKDdgPz7Bc0GZJVVb9XfA5JNMdtbuAuToYsQcgDOG2zSp1ayfyZxq94W5xHKTJb55bDUoGeZMZwfSlVvTVyCSCQfEEg+0Uz9U0Fu9gtxcIjyxTuscrqHlUDDBVYgtzLED0mvK54WaFuLjVIJAiOo9k1SYVB0WQHjvGBjYyAEctu2Xwr70supISzRO0ZxjMbFDjwypG1aXNBYq0rmIQyPhncIEkfB1ecBltxUCXoPZ3KBzql56gJWAJ7wCORHx+NefD7qlbOmq0keAP5Vi0uCQOHfyld9H53t7i4NxDdlxpkcyPGqANGDnJ87UB4imrot128OmgT9Jl/R51UCRJA2NQ2JVgCME74O4ph4JYWnDYWWIFYWkLblmcSEbqQdzsu2P8Amq3iMfArmRmuorcOObTosbHOfpHGrl41nuXi4rPqUmnSTO23omktwUj9ZvSa3409tYcOzPL22tpQrBUXBU7kA48rJPLyR31t0a4AHPAxmqjozw+wjizYpAI2OC0ATBI5gsvMj0mrmspEYKLPOjFtr41fueUDn+OdYwPvCRt/FT271AveiNjNIZJbaB3bzmaNSxwMDJxvttXH5C8N+p2/uk/KrF07opkklRZZa8fIThv1O390n5UfIPhv1O290n5VcVI5KFHllqHLNVp8g+G/Urb3SflR8g+G/U7b3SflXs26A5JCXZpahTTU3/IPhv1O290n5UfILhn1K290n5VobfgfL9/ZRCQppqgzTVpfyC4Z9StvdJ+VHyC4Z9StvdJ+Ve7eLAfJ9/ZRpWTTTVBmlrZvkDwz6lbe6T8qPkDwz6lbe5T8q0N44B/j+/smhI3VJZa7uaY8oohGPtSnUf7sa+2tRvLFJVAcEgHIwSDnBHMegmuXDOD29spS3ijiUnJEahQTyyQOZwKmVxbq4NxWNXaVYCEv3XQOwk/WQ6vW8n+6utl0ftrQRpboIk7RjgFsElHyTk7nYVd14kiVhhgCPAgEfGvJ1V7hpLiR44U7KqvZB4j2ijgbvpfSFI7Q7lsdy+g1YfyfF/Np/Cv5V2jiVRhQAPAAAfCjny3SgwqDpChzExVV+cwSGO/zcuMjArJenDjfce0VvEkSsMMAR4EAj41y/k+L+bT+Ffyrdw+//Ru1aZ84/wBKH/EkrqU/+qX+2k/xU+14iiVRhQAPAAAfCvdZLmt29Z9WI1En1KAQIRRRRXgpRRRRREUUUURFFFFERRRRREUUUURFFFFERRRRREUUUURFFFFERRRRRF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5334000" y="1524000"/>
          <a:ext cx="3810000" cy="3538537"/>
        </p:xfrm>
        <a:graphic>
          <a:graphicData uri="http://schemas.openxmlformats.org/presentationml/2006/ole">
            <p:oleObj spid="_x0000_s52228" name="Visio" r:id="rId3" imgW="3691128" imgH="3427095" progId="">
              <p:embed/>
            </p:oleObj>
          </a:graphicData>
        </a:graphic>
      </p:graphicFrame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04800" y="1905000"/>
            <a:ext cx="4724400" cy="4159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None/>
            </a:pPr>
            <a:r>
              <a:rPr lang="en-US" sz="2000" b="0"/>
              <a:t>Parents have to be in communication range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304800" y="2895600"/>
            <a:ext cx="3886200" cy="4159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None/>
            </a:pPr>
            <a:r>
              <a:rPr lang="en-US" sz="2000" b="0"/>
              <a:t>Primary has to send before backup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304800" y="4114800"/>
            <a:ext cx="4800600" cy="4159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None/>
            </a:pPr>
            <a:r>
              <a:rPr lang="en-US" sz="2000" b="0" dirty="0"/>
              <a:t>Backup overhears primary error-free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620000" cy="685800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 smtClean="0">
                <a:solidFill>
                  <a:srgbClr val="8E0000"/>
                </a:solidFill>
              </a:rPr>
              <a:t>RideSharing</a:t>
            </a:r>
            <a:r>
              <a:rPr lang="en-US" b="1" dirty="0" smtClean="0">
                <a:solidFill>
                  <a:srgbClr val="8E0000"/>
                </a:solidFill>
              </a:rPr>
              <a:t> Overhead</a:t>
            </a:r>
            <a:endParaRPr lang="en-US" b="1" dirty="0">
              <a:solidFill>
                <a:srgbClr val="8E0000"/>
              </a:solidFill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AutoShape 2" descr="data:image/jpg;base64,/9j/4AAQSkZJRgABAQAAAQABAAD/2wCEAAkGBhESEBQUEhQVFRUUFBwXFhYVFxUYFhoXFhwXFxkXHBgYHiYeGBsjGhYYHy8hIycpLCwsHR4xNTAqNScrMCkBCQoKDgwOGg8PGi0hHyQsKS0xNSwxLSosLywqKS0sMik1LDEsLTQvLS0uKjQsNTQyMjUsNS8pLiwvLCkvLCwpL//AABEIAHgArAMBIgACEQEDEQH/xAAcAAACAwEBAQEAAAAAAAAAAAAABgQFBwMCAQj/xABHEAACAQMCAgUHCAUMAgMAAAABAgMABBESIQUxBgcTQVEiMmFxkZOhFiNCVHKBsdEUM1KCkhVTYmNzorKzwdLh8Bd0JDVV/8QAGgEBAAMBAQEAAAAAAAAAAAAAAAECBAUDBv/EADIRAAEDAwIDBgUDBQAAAAAAAAEAAhEDBCESMQVBURNhcYGR4SJCUqGxFNHxMjNDwfD/2gAMAwEAAhEDEQA/ANxooooiKKhX/GIIcdq4UnkNy3fvpXJxsd8YrxBx+2dQyzR4PLLKD7Dgj76mDEorCivmaqNEjIH7VgzYIwAFHo09/pye+gEoriiqS1v5u2RWZWViQfIwdgTzz6Ku6lzS0wURRRRVURRRRREUUUURFFFFERRRRREUUUURFFFFERRVXxLpLbwHDvkjzggLleXnBc6ee2edEHSizcqFuYCz4Cr2seoluQ05zn0c6todEwipOkw+cl+yn4NWH9L1Gs7Dn4Cv0fxXh8TqS6KxOFyQM7kAfjUKTotZdr5VtAwcbZiQ+UvPmO8H4Guzw3irbPBbPmoNPUJVvafq1+yPwFV8MUpTSBHhfJB1Nvp2zjTtvmrC5k0Icc+Sj0nYD24pP6TW4ywbLCMAKDyGVBJxyyTneuTRYajw0GFbZsq8sLCQvHI2gAZOAWJ3BGNwPGovSiQl9GTp7LVpBwC2oDJ8axvivSy9gdEiuZUQMAFDbAZ5Y8K3DjPCxKykMVZho2Ckac6idx3AfhXQurN9m5jqxBnp3KoOowFjnSDpde2wKwXDouScDSRk/aBraujly0lnbu51M8CMx8SVBJ29NKHFeqa2ncB5psMDyMY3GP6HpNO3D7NYIY4lJ0xRhAWxnCADJ7uQq/ELm1rUmCi2HCZxE7eqgNIOV8m4kFYqFdyOekbDlzJwM7jbNcl49BtliucbMrAgnuO21cYr2P5zylGZNtRCnGlN8E8jVVxS5QqQHU8uTKe8emuYxgcN1Y4TXRS70nupAdKuyAKG8nYk5b6XPG3dWZcZ6y+IWo0xyKwGcGRAzd53bvrZacOrXf8AbhVLgFt9FReGXBkgidubxqxxyyygn8alVzjhWRRRRREUUUURFFFFESH0mP67+0P4LWSdvp4jbMBrK3EZCggEkODjJ2GfTWtX1zcTz3IU2ypHMYgHtu0c4RDqL9ou/leHdUK24Y3bLNN2BwrIBHbrHpdmQ6ydTZPzYAIxjPpr6CxvzQpGmWSCCJnqI6KOz1ZV1c9LpyFBsZB5YP6+27t8ef6Km8N4g12zmWJ4hFpKoZEbJbXlsxk+GMZ7qqrhvKT1k+wH868xcQkiZjGVGoAHUurzdWMbj9o1zjaSDp3VicBXFzGy+bI4AOQM5AO/iCcb0n8S6TGRS8lvcgaAX0S2mDpXdgCSdwOVTZOPTsuSY9/6B/3VR3a5jKZ5oVz6xjNa6FmTnY9yq4xhXtv1UWNykUzPcHWqyDykHnAMMgLTZe8UEZL6S53VANhhSNRJ7hk4/drOLbppxCKGONZLfSiKi/MNnCgAb9rzwPCu3D+mMrsVu3hCJGQmiNk8oldj5TZ2HorydbXlbSa0kDvmJ81cw2YTDd9ZtrGymdZIyrEYVTICpXnlR47Ypj4TfJeQpOueycakUjBI8WHrHL/owfpbcrIToOr1A/lUzgfWVxC2tYoE7AJGmkao3LgZPM6xvv4V0LngoNFr7eS4nIkbfZUa8zC3UYZmkIyqAhds8vOPwx9xpXu+mfYuZOw+abSfOHaYwPKCgFc4xtq7qzeTri4kEKgW2NOP1T+GP5yp3Hel1m8KhZgSEUEYbngZHKs9Hg1ZjwLhhAPTP4lSak/0pss+l0HFLow2+tHERZu1j2CowBIKvucuNsffVbxrqk7cyH9JwFG+Is78yPP7hS/1PxSNxCWaNSU7Fog+PJEjNEwB/dBb1CtjmjYYiUhRpyxIyxyTnGdgTvuc86i7qO4fcGnaPMADoc8xsjQCJcFKsLfs4o0BzoRVzyzpAGfhXeqU3c0Y0hlYDYFgdWPTpIB9lWdjcGSJHIwWUEgekVxXNIyUXeiiiqoiiiiiIooooiQbcfP3g3Gb7G3PBEAPwNXt/wAGtwvmBQoOSNmxvnLDc7eNUVv+uvd8f/MJB9ISEjn6RXPjPEJ5F7AyHNwywqQqDaU6X5DYqms/Gtuk6Q7lCDuVhwHoos1vFNLLcB5V7TAlICiTylXHdhSo+6px6CQfztz75vypiRAAABgDYAdw8K53N5HGMyOqDxZgv41l7Rw5lSATgJe/8e22Mdpce+auT9XVp+3ce+amaG6R11IysPFSCPaK8u9XbVqcnH1KgjOUpv1bWXjcbf1zVGl6trH+v981Nsj1FkkrQypV+o+pUFKMnVpYf1/vmqJL1aWHhN75qbpZKhyyVtZUq/WfUqEoy9W1h4S+9eokvV1Yfsye9amuaWoU0tbmPqn5j6n91VVfCuELZhhbSzxBjlgsmcnAGdwe4D2V9vuK3KI7i6uMhD9Nd8ZIHm+NdZpahAB5oUIJVpQWA56Isyt8I8ffUVaNMMdUc0E5OeqkTstChgudESyIDJ2Y1MXA1OoGrkvMnJq84dAUhjVsZVADjlkCk/jnTSWEhniUqGyNJOoYzjDHyTkbH0E1O6G9YUXEZJUjikjMSqTrKEHUSNtJPhXDda3HZ9oW/COfiryE10UUVjRFFFFERRRRRFnsLfP3v/tt/lxV34PH2vEIh3Qo8zetvmo/8Uh/dqFrxcXv/tt/lxVedA4M/pMx+nKIlP8AQgGP8xpa6Tzpth3qOa6dPelpsoVEY1TzHTGOePFsd+MgAd5Iqm4R1YiVe24jJJLM+5XWQFz9EnmT6sAd1cOOjtekVqj7rGgYD0gO+f4gPZWhu1cRrRVeS7YYXdqVnWNCmyjhzxqJG8EmADyGFmfSTos3DALuwd1VCO1jY6gVJx+8uTgg8s5Bp1teNxyWqXBIWNow5J5KO/PqORVd1g3Spw64z9JQg9JZl/0BP3UqcSmaLo9En0pQqgd+HdpPwA9tJFB7tO2mfNezWOv6FJ1U/F2mieZaROesJsvellnGFLzoA41LzJK+OAMgeuusd6kiB42Do3JlOQf++FVPBui0EECo8SSOVHas6qxLEbqCeSjkMY5VRdFpFtpOIxjJhgYuBn9jXkeshQPuFa2VqlNze0Ag/bErGbO3qsqfpy4lkbxDgTGOm/n3Jj4lxWGEAyyJHnlqO59IUZJHpxiokPEopgTFIsgHPSdxnxBwQPTjFKXA+NWhaSe7cNcSOcB42dUQYxpGCvo9AAxXaTits19avbEFnfs5giFFZHIUZGACcFu7uHhUs4iRD5bE7fNHVbHcF0k04fqAJ1R8EgTG23KZ35JgnlAxllXU2ldRxqY9w8TuKrry9iRijyxo4OCpYkg+B0ggH1moPHYjNcWsIYqAGlZhzVcnLD06Ysj1ivV4IRbzARRqixMQNKlgxwqHWRqLamBznxroOurgmqaQbpZzM8hsslOytwKIqlxdU5CMS6Ac/wDd4Xu6JU4P45BB3BBGxBG+RXfo3JGr3dzKfm7W0bP2pTn26YsfvVVbrDApOSIF/vlnUfcrrVV0o4jo4XHbhlR+JXZZnJAAt4SsSlj3KXXV6s1uu65dZMcRBfH7rlVqYp1nMBmCR6GFWWN1dhre4upXMXFDMulmYrG2v5tgCcL84FIx9HPdWkdVHRe7s7i4N1F2YlRQmWU5KliR5JO+DVb1hjhkvCDBb3dsWtY42gCzR6i0IZSAAdyyE+s4pv6v+k/6dwyGWTyvJ7OUjmksexJ8M7OD3aq5NO9qU7d9uI0uifL+EDAXLOrLo7LxPjvE4WvLmFYZGZezdsbuFxgnAHqpm/8ABx//AFL3+L/mlHhd7xKLj/FDw6KKaQyMHEpwAusYI8pcnNNkXSXpS3m2dk2OeJAfwmrIqpg47dtwXgblHad4E0o8u7F5HwpbxwX5eilLo71TvxC2ju+I3108s6CQLG4CqrjUo3BGcEbAADlWoce4HFeWslvODolXDY5g8wwPiCAR6qy2Doj0k4WNFjPHdW6+ZHJpBA540v5vqVsUREdpf8C4jbRrPNdWF0+grIC7RnKgnbOnGoNkYBGoY2rZKyrgXXHPHcpbcXtGtHkICyDUIyTsMq2cLnbUGIHfitVoiyy/uhHNfseSXDsf3Yoz/pT90W4eYLOCNhhhGC/9o/lv/fY1ntzb9rxCaDul4gA32ESKR/aqEffWqM1a67vgY3uUBI3WDwScTQ31quqSDZ1AySoJIOBuRuwIG+D6K9WvWpYsmZC8b96FCxB8AV2Pwpxd6r57OJm1NHGW8SiE+0jNYuxeHFzDE9V023dJ9JtO4YTp2IMGOhwZCQ7mSfjEqYRorGNtRZtmkPo7i2NhjIXJJNfOsgs7WlvCuWyzqi+CgKoH3Kw+6nmWT4UoyW0j8YMjIwjgt9KOVYKWI7mIwTmRuXhVatuQzSTJeQCVutL0Oq6w0NZSa4tb3xGTzJJXq66wLbRrQs0rebBpbV2h+idsYDeG57hUPg/AnS0mSU4mugxcn6JYEIpP2jk+Gcd1MEjgNqAXUfpBV1fxY1fGoU0ldKnYuqOmsZgECMb8/FYHXzKbNFs0tkgmTJxkDYYBz1KX+B9IY4YBBO/YSwZVlZDuMlgRpByd8b+APfUyy49NKXcDRb6SsWpQJZH/AGwRuFHPbbkNzmpM1yds4OOWpVbHqLA4qDc3BJySSfE1ot+G1QWh7hpb0EE+JU176i/W9tOHP3kyBO8COfftyUMMDd3bjlFGkC+vyVb/AAP7ai8WJNvoHOeZIx6lyx+LJUq7vnYYZiRz3PxqGOIyIMI7KM52ON/H11ubwp5tX0NWXkknxKqOIgXNOvpwwNAE/SIGY65XLjdz5chQZwSqD7PkIPgor70U4Bb8S4vKJlV7Th1utsgJIRnQac8xnLCZ8/Zr70fs+3vraLuMwdvsw5lPtKqPvrUeKcDtoY1WGGKMPNqYIiqGISTBIA3NZ+LR2jKDdgPz7Bc0GZJVVb9XfA5JNMdtbuAuToYsQcgDOG2zSp1ayfyZxq94W5xHKTJb55bDUoGeZMZwfSlVvTVyCSCQfEEg+0Uz9U0Fu9gtxcIjyxTuscrqHlUDDBVYgtzLED0mvK54WaFuLjVIJAiOo9k1SYVB0WQHjvGBjYyAEctu2Xwr70supISzRO0ZxjMbFDjwypG1aXNBYq0rmIQyPhncIEkfB1ecBltxUCXoPZ3KBzql56gJWAJ7wCORHx+NefD7qlbOmq0keAP5Vi0uCQOHfyld9H53t7i4NxDdlxpkcyPGqANGDnJ87UB4imrot128OmgT9Jl/R51UCRJA2NQ2JVgCME74O4ph4JYWnDYWWIFYWkLblmcSEbqQdzsu2P8Amq3iMfArmRmuorcOObTosbHOfpHGrl41nuXi4rPqUmnSTO23omktwUj9ZvSa3409tYcOzPL22tpQrBUXBU7kA48rJPLyR31t0a4AHPAxmqjozw+wjizYpAI2OC0ATBI5gsvMj0mrmspEYKLPOjFtr41fueUDn+OdYwPvCRt/FT271AveiNjNIZJbaB3bzmaNSxwMDJxvttXH5C8N+p2/uk/KrF07opkklRZZa8fIThv1O390n5UfIPhv1O290n5VcVI5KFHllqHLNVp8g+G/Urb3SflR8g+G/U7b3SflXs26A5JCXZpahTTU3/IPhv1O290n5UfILhn1K290n5VobfgfL9/ZRCQppqgzTVpfyC4Z9StvdJ+VHyC4Z9StvdJ+Ve7eLAfJ9/ZRpWTTTVBmlrZvkDwz6lbe6T8qPkDwz6lbe5T8q0N44B/j+/smhI3VJZa7uaY8oohGPtSnUf7sa+2tRvLFJVAcEgHIwSDnBHMegmuXDOD29spS3ijiUnJEahQTyyQOZwKmVxbq4NxWNXaVYCEv3XQOwk/WQ6vW8n+6utl0ftrQRpboIk7RjgFsElHyTk7nYVd14kiVhhgCPAgEfGvJ1V7hpLiR44U7KqvZB4j2ijgbvpfSFI7Q7lsdy+g1YfyfF/Np/Cv5V2jiVRhQAPAAAfCjny3SgwqDpChzExVV+cwSGO/zcuMjArJenDjfce0VvEkSsMMAR4EAj41y/k+L+bT+Ffyrdw+//Ru1aZ84/wBKH/EkrqU/+qX+2k/xU+14iiVRhQAPAAAfCvdZLmt29Z9WI1En1KAQIRRRRXgpRRRRREUUUURFFFFERRRRREUUUURFFFFERRRRREUUUURFFFFERRRRRF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1" name="Object 17"/>
          <p:cNvGraphicFramePr>
            <a:graphicFrameLocks noChangeAspect="1"/>
          </p:cNvGraphicFramePr>
          <p:nvPr/>
        </p:nvGraphicFramePr>
        <p:xfrm>
          <a:off x="5791200" y="3352800"/>
          <a:ext cx="3352800" cy="3116263"/>
        </p:xfrm>
        <a:graphic>
          <a:graphicData uri="http://schemas.openxmlformats.org/presentationml/2006/ole">
            <p:oleObj spid="_x0000_s53251" name="Visio" r:id="rId3" imgW="3688842" imgH="3427095" progId="">
              <p:embed/>
            </p:oleObj>
          </a:graphicData>
        </a:graphic>
      </p:graphicFrame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304800" y="1219200"/>
            <a:ext cx="8686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just"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AutoNum type="arabicPeriod"/>
            </a:pPr>
            <a:r>
              <a:rPr lang="en-US" sz="2000" b="0" dirty="0">
                <a:latin typeface="Arial" pitchFamily="34" charset="0"/>
              </a:rPr>
              <a:t>Child broadcast to all parents (no overhead).</a:t>
            </a:r>
          </a:p>
          <a:p>
            <a:pPr marL="457200" indent="-457200" algn="just"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AutoNum type="arabicPeriod"/>
            </a:pPr>
            <a:r>
              <a:rPr lang="en-US" sz="2000" b="0" dirty="0">
                <a:latin typeface="Arial" pitchFamily="34" charset="0"/>
              </a:rPr>
              <a:t>Primary (or backup) aggregates the value and broadcast one message to parents (no overhead).</a:t>
            </a:r>
            <a:endParaRPr lang="en-US" sz="2000" b="0" dirty="0">
              <a:latin typeface="Arial" pitchFamily="34" charset="0"/>
              <a:sym typeface="Wingdings" pitchFamily="2" charset="2"/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228600" y="2438400"/>
            <a:ext cx="8686800" cy="1219200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just"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Char char="n"/>
            </a:pPr>
            <a:r>
              <a:rPr lang="en-US" sz="2000" b="0" dirty="0">
                <a:latin typeface="Arial" pitchFamily="34" charset="0"/>
              </a:rPr>
              <a:t>No overhead for error correction but only for error detection:</a:t>
            </a:r>
          </a:p>
          <a:p>
            <a:pPr marL="838200" lvl="1" indent="-381000">
              <a:spcBef>
                <a:spcPct val="20000"/>
              </a:spcBef>
              <a:buClr>
                <a:srgbClr val="D0CE78"/>
              </a:buClr>
              <a:buSzPct val="80000"/>
              <a:buFont typeface="Wingdings" pitchFamily="2" charset="2"/>
              <a:buChar char="t"/>
            </a:pPr>
            <a:r>
              <a:rPr lang="en-US" sz="1800" b="0" dirty="0">
                <a:latin typeface="Arial" pitchFamily="34" charset="0"/>
              </a:rPr>
              <a:t>Parents listen to children</a:t>
            </a:r>
          </a:p>
          <a:p>
            <a:pPr marL="838200" lvl="1" indent="-381000">
              <a:spcBef>
                <a:spcPct val="20000"/>
              </a:spcBef>
              <a:buClr>
                <a:srgbClr val="D0CE78"/>
              </a:buClr>
              <a:buSzPct val="80000"/>
              <a:buFont typeface="Wingdings" pitchFamily="2" charset="2"/>
              <a:buChar char="t"/>
            </a:pPr>
            <a:r>
              <a:rPr lang="en-US" sz="1800" b="0" dirty="0">
                <a:latin typeface="Arial" pitchFamily="34" charset="0"/>
              </a:rPr>
              <a:t>Detection of primary link failure [small bit vector]</a:t>
            </a:r>
          </a:p>
          <a:p>
            <a:pPr marL="838200" lvl="1" indent="-381000">
              <a:spcBef>
                <a:spcPct val="20000"/>
              </a:spcBef>
              <a:buClr>
                <a:srgbClr val="D0CE78"/>
              </a:buClr>
              <a:buSzPct val="80000"/>
              <a:buFont typeface="Wingdings" pitchFamily="2" charset="2"/>
              <a:buAutoNum type="arabicPeriod"/>
            </a:pPr>
            <a:endParaRPr lang="en-US" sz="1800" b="0" dirty="0">
              <a:latin typeface="Arial" pitchFamily="34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620000" cy="6858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8E0000"/>
                </a:solidFill>
              </a:rPr>
              <a:t>Cascaded </a:t>
            </a:r>
            <a:r>
              <a:rPr lang="en-US" b="1" dirty="0" err="1" smtClean="0">
                <a:solidFill>
                  <a:srgbClr val="8E0000"/>
                </a:solidFill>
              </a:rPr>
              <a:t>RideSharing</a:t>
            </a:r>
            <a:endParaRPr lang="en-US" b="1" dirty="0">
              <a:solidFill>
                <a:srgbClr val="8E0000"/>
              </a:solidFill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AutoShape 2" descr="data:image/jpg;base64,/9j/4AAQSkZJRgABAQAAAQABAAD/2wCEAAkGBhESEBQUEhQVFRUUFBwXFhYVFxUYFhoXFhwXFxkXHBgYHiYeGBsjGhYYHy8hIycpLCwsHR4xNTAqNScrMCkBCQoKDgwOGg8PGi0hHyQsKS0xNSwxLSosLywqKS0sMik1LDEsLTQvLS0uKjQsNTQyMjUsNS8pLiwvLCkvLCwpL//AABEIAHgArAMBIgACEQEDEQH/xAAcAAACAwEBAQEAAAAAAAAAAAAABgQFBwMCAQj/xABHEAACAQMCAgUHCAUMAgMAAAABAgMABBESIQUxBgcTQVEiMmFxkZOhFiNCVHKBsdEUM1KCkhVTYmNzorKzwdLh8Bd0JDVV/8QAGgEBAAMBAQEAAAAAAAAAAAAAAAECBAUDBv/EADIRAAEDAwIDBgUDBQAAAAAAAAEAAhEDBCESMQVBURNhcYGR4SJCUqGxFNHxMjNDwfD/2gAMAwEAAhEDEQA/ANxooooiKKhX/GIIcdq4UnkNy3fvpXJxsd8YrxBx+2dQyzR4PLLKD7Dgj76mDEorCivmaqNEjIH7VgzYIwAFHo09/pye+gEoriiqS1v5u2RWZWViQfIwdgTzz6Ku6lzS0wURRRRVURRRRREUUUURFFFFERRRRREUUUURFFFFERRVXxLpLbwHDvkjzggLleXnBc6ee2edEHSizcqFuYCz4Cr2seoluQ05zn0c6todEwipOkw+cl+yn4NWH9L1Gs7Dn4Cv0fxXh8TqS6KxOFyQM7kAfjUKTotZdr5VtAwcbZiQ+UvPmO8H4Guzw3irbPBbPmoNPUJVvafq1+yPwFV8MUpTSBHhfJB1Nvp2zjTtvmrC5k0Icc+Sj0nYD24pP6TW4ywbLCMAKDyGVBJxyyTneuTRYajw0GFbZsq8sLCQvHI2gAZOAWJ3BGNwPGovSiQl9GTp7LVpBwC2oDJ8axvivSy9gdEiuZUQMAFDbAZ5Y8K3DjPCxKykMVZho2Ckac6idx3AfhXQurN9m5jqxBnp3KoOowFjnSDpde2wKwXDouScDSRk/aBraujly0lnbu51M8CMx8SVBJ29NKHFeqa2ncB5psMDyMY3GP6HpNO3D7NYIY4lJ0xRhAWxnCADJ7uQq/ELm1rUmCi2HCZxE7eqgNIOV8m4kFYqFdyOekbDlzJwM7jbNcl49BtliucbMrAgnuO21cYr2P5zylGZNtRCnGlN8E8jVVxS5QqQHU8uTKe8emuYxgcN1Y4TXRS70nupAdKuyAKG8nYk5b6XPG3dWZcZ6y+IWo0xyKwGcGRAzd53bvrZacOrXf8AbhVLgFt9FReGXBkgidubxqxxyyygn8alVzjhWRRRRREUUUURFFFFESH0mP67+0P4LWSdvp4jbMBrK3EZCggEkODjJ2GfTWtX1zcTz3IU2ypHMYgHtu0c4RDqL9ou/leHdUK24Y3bLNN2BwrIBHbrHpdmQ6ydTZPzYAIxjPpr6CxvzQpGmWSCCJnqI6KOz1ZV1c9LpyFBsZB5YP6+27t8ef6Km8N4g12zmWJ4hFpKoZEbJbXlsxk+GMZ7qqrhvKT1k+wH868xcQkiZjGVGoAHUurzdWMbj9o1zjaSDp3VicBXFzGy+bI4AOQM5AO/iCcb0n8S6TGRS8lvcgaAX0S2mDpXdgCSdwOVTZOPTsuSY9/6B/3VR3a5jKZ5oVz6xjNa6FmTnY9yq4xhXtv1UWNykUzPcHWqyDykHnAMMgLTZe8UEZL6S53VANhhSNRJ7hk4/drOLbppxCKGONZLfSiKi/MNnCgAb9rzwPCu3D+mMrsVu3hCJGQmiNk8oldj5TZ2HorydbXlbSa0kDvmJ81cw2YTDd9ZtrGymdZIyrEYVTICpXnlR47Ypj4TfJeQpOueycakUjBI8WHrHL/owfpbcrIToOr1A/lUzgfWVxC2tYoE7AJGmkao3LgZPM6xvv4V0LngoNFr7eS4nIkbfZUa8zC3UYZmkIyqAhds8vOPwx9xpXu+mfYuZOw+abSfOHaYwPKCgFc4xtq7qzeTri4kEKgW2NOP1T+GP5yp3Hel1m8KhZgSEUEYbngZHKs9Hg1ZjwLhhAPTP4lSak/0pss+l0HFLow2+tHERZu1j2CowBIKvucuNsffVbxrqk7cyH9JwFG+Is78yPP7hS/1PxSNxCWaNSU7Fog+PJEjNEwB/dBb1CtjmjYYiUhRpyxIyxyTnGdgTvuc86i7qO4fcGnaPMADoc8xsjQCJcFKsLfs4o0BzoRVzyzpAGfhXeqU3c0Y0hlYDYFgdWPTpIB9lWdjcGSJHIwWUEgekVxXNIyUXeiiiqoiiiiiIooooiQbcfP3g3Gb7G3PBEAPwNXt/wAGtwvmBQoOSNmxvnLDc7eNUVv+uvd8f/MJB9ISEjn6RXPjPEJ5F7AyHNwywqQqDaU6X5DYqms/Gtuk6Q7lCDuVhwHoos1vFNLLcB5V7TAlICiTylXHdhSo+6px6CQfztz75vypiRAAABgDYAdw8K53N5HGMyOqDxZgv41l7Rw5lSATgJe/8e22Mdpce+auT9XVp+3ce+amaG6R11IysPFSCPaK8u9XbVqcnH1KgjOUpv1bWXjcbf1zVGl6trH+v981Nsj1FkkrQypV+o+pUFKMnVpYf1/vmqJL1aWHhN75qbpZKhyyVtZUq/WfUqEoy9W1h4S+9eokvV1Yfsye9amuaWoU0tbmPqn5j6n91VVfCuELZhhbSzxBjlgsmcnAGdwe4D2V9vuK3KI7i6uMhD9Nd8ZIHm+NdZpahAB5oUIJVpQWA56Isyt8I8ffUVaNMMdUc0E5OeqkTstChgudESyIDJ2Y1MXA1OoGrkvMnJq84dAUhjVsZVADjlkCk/jnTSWEhniUqGyNJOoYzjDHyTkbH0E1O6G9YUXEZJUjikjMSqTrKEHUSNtJPhXDda3HZ9oW/COfiryE10UUVjRFFFFERRRRRFnsLfP3v/tt/lxV34PH2vEIh3Qo8zetvmo/8Uh/dqFrxcXv/tt/lxVedA4M/pMx+nKIlP8AQgGP8xpa6Tzpth3qOa6dPelpsoVEY1TzHTGOePFsd+MgAd5Iqm4R1YiVe24jJJLM+5XWQFz9EnmT6sAd1cOOjtekVqj7rGgYD0gO+f4gPZWhu1cRrRVeS7YYXdqVnWNCmyjhzxqJG8EmADyGFmfSTos3DALuwd1VCO1jY6gVJx+8uTgg8s5Bp1teNxyWqXBIWNow5J5KO/PqORVd1g3Spw64z9JQg9JZl/0BP3UqcSmaLo9En0pQqgd+HdpPwA9tJFB7tO2mfNezWOv6FJ1U/F2mieZaROesJsvellnGFLzoA41LzJK+OAMgeuusd6kiB42Do3JlOQf++FVPBui0EECo8SSOVHas6qxLEbqCeSjkMY5VRdFpFtpOIxjJhgYuBn9jXkeshQPuFa2VqlNze0Ag/bErGbO3qsqfpy4lkbxDgTGOm/n3Jj4lxWGEAyyJHnlqO59IUZJHpxiokPEopgTFIsgHPSdxnxBwQPTjFKXA+NWhaSe7cNcSOcB42dUQYxpGCvo9AAxXaTits19avbEFnfs5giFFZHIUZGACcFu7uHhUs4iRD5bE7fNHVbHcF0k04fqAJ1R8EgTG23KZ35JgnlAxllXU2ldRxqY9w8TuKrry9iRijyxo4OCpYkg+B0ggH1moPHYjNcWsIYqAGlZhzVcnLD06Ysj1ivV4IRbzARRqixMQNKlgxwqHWRqLamBznxroOurgmqaQbpZzM8hsslOytwKIqlxdU5CMS6Ac/wDd4Xu6JU4P45BB3BBGxBG+RXfo3JGr3dzKfm7W0bP2pTn26YsfvVVbrDApOSIF/vlnUfcrrVV0o4jo4XHbhlR+JXZZnJAAt4SsSlj3KXXV6s1uu65dZMcRBfH7rlVqYp1nMBmCR6GFWWN1dhre4upXMXFDMulmYrG2v5tgCcL84FIx9HPdWkdVHRe7s7i4N1F2YlRQmWU5KliR5JO+DVb1hjhkvCDBb3dsWtY42gCzR6i0IZSAAdyyE+s4pv6v+k/6dwyGWTyvJ7OUjmksexJ8M7OD3aq5NO9qU7d9uI0uifL+EDAXLOrLo7LxPjvE4WvLmFYZGZezdsbuFxgnAHqpm/8ABx//AFL3+L/mlHhd7xKLj/FDw6KKaQyMHEpwAusYI8pcnNNkXSXpS3m2dk2OeJAfwmrIqpg47dtwXgblHad4E0o8u7F5HwpbxwX5eilLo71TvxC2ju+I3108s6CQLG4CqrjUo3BGcEbAADlWoce4HFeWslvODolXDY5g8wwPiCAR6qy2Doj0k4WNFjPHdW6+ZHJpBA540v5vqVsUREdpf8C4jbRrPNdWF0+grIC7RnKgnbOnGoNkYBGoY2rZKyrgXXHPHcpbcXtGtHkICyDUIyTsMq2cLnbUGIHfitVoiyy/uhHNfseSXDsf3Yoz/pT90W4eYLOCNhhhGC/9o/lv/fY1ntzb9rxCaDul4gA32ESKR/aqEffWqM1a67vgY3uUBI3WDwScTQ31quqSDZ1AySoJIOBuRuwIG+D6K9WvWpYsmZC8b96FCxB8AV2Pwpxd6r57OJm1NHGW8SiE+0jNYuxeHFzDE9V023dJ9JtO4YTp2IMGOhwZCQ7mSfjEqYRorGNtRZtmkPo7i2NhjIXJJNfOsgs7WlvCuWyzqi+CgKoH3Kw+6nmWT4UoyW0j8YMjIwjgt9KOVYKWI7mIwTmRuXhVatuQzSTJeQCVutL0Oq6w0NZSa4tb3xGTzJJXq66wLbRrQs0rebBpbV2h+idsYDeG57hUPg/AnS0mSU4mugxcn6JYEIpP2jk+Gcd1MEjgNqAXUfpBV1fxY1fGoU0ldKnYuqOmsZgECMb8/FYHXzKbNFs0tkgmTJxkDYYBz1KX+B9IY4YBBO/YSwZVlZDuMlgRpByd8b+APfUyy49NKXcDRb6SsWpQJZH/AGwRuFHPbbkNzmpM1yds4OOWpVbHqLA4qDc3BJySSfE1ot+G1QWh7hpb0EE+JU176i/W9tOHP3kyBO8COfftyUMMDd3bjlFGkC+vyVb/AAP7ai8WJNvoHOeZIx6lyx+LJUq7vnYYZiRz3PxqGOIyIMI7KM52ON/H11ubwp5tX0NWXkknxKqOIgXNOvpwwNAE/SIGY65XLjdz5chQZwSqD7PkIPgor70U4Bb8S4vKJlV7Th1utsgJIRnQac8xnLCZ8/Zr70fs+3vraLuMwdvsw5lPtKqPvrUeKcDtoY1WGGKMPNqYIiqGISTBIA3NZ+LR2jKDdgPz7Bc0GZJVVb9XfA5JNMdtbuAuToYsQcgDOG2zSp1ayfyZxq94W5xHKTJb55bDUoGeZMZwfSlVvTVyCSCQfEEg+0Uz9U0Fu9gtxcIjyxTuscrqHlUDDBVYgtzLED0mvK54WaFuLjVIJAiOo9k1SYVB0WQHjvGBjYyAEctu2Xwr70supISzRO0ZxjMbFDjwypG1aXNBYq0rmIQyPhncIEkfB1ecBltxUCXoPZ3KBzql56gJWAJ7wCORHx+NefD7qlbOmq0keAP5Vi0uCQOHfyld9H53t7i4NxDdlxpkcyPGqANGDnJ87UB4imrot128OmgT9Jl/R51UCRJA2NQ2JVgCME74O4ph4JYWnDYWWIFYWkLblmcSEbqQdzsu2P8Amq3iMfArmRmuorcOObTosbHOfpHGrl41nuXi4rPqUmnSTO23omktwUj9ZvSa3409tYcOzPL22tpQrBUXBU7kA48rJPLyR31t0a4AHPAxmqjozw+wjizYpAI2OC0ATBI5gsvMj0mrmspEYKLPOjFtr41fueUDn+OdYwPvCRt/FT271AveiNjNIZJbaB3bzmaNSxwMDJxvttXH5C8N+p2/uk/KrF07opkklRZZa8fIThv1O390n5UfIPhv1O290n5VcVI5KFHllqHLNVp8g+G/Urb3SflR8g+G/U7b3SflXs26A5JCXZpahTTU3/IPhv1O290n5UfILhn1K290n5VobfgfL9/ZRCQppqgzTVpfyC4Z9StvdJ+VHyC4Z9StvdJ+Ve7eLAfJ9/ZRpWTTTVBmlrZvkDwz6lbe6T8qPkDwz6lbe5T8q0N44B/j+/smhI3VJZa7uaY8oohGPtSnUf7sa+2tRvLFJVAcEgHIwSDnBHMegmuXDOD29spS3ijiUnJEahQTyyQOZwKmVxbq4NxWNXaVYCEv3XQOwk/WQ6vW8n+6utl0ftrQRpboIk7RjgFsElHyTk7nYVd14kiVhhgCPAgEfGvJ1V7hpLiR44U7KqvZB4j2ijgbvpfSFI7Q7lsdy+g1YfyfF/Np/Cv5V2jiVRhQAPAAAfCjny3SgwqDpChzExVV+cwSGO/zcuMjArJenDjfce0VvEkSsMMAR4EAj41y/k+L+bT+Ffyrdw+//Ru1aZ84/wBKH/EkrqU/+qX+2k/xU+14iiVRhQAPAAAfCvdZLmt29Z9WI1En1KAQIRRRRXgpRRRRREUUUURFFFFERRRRREUUUURFFFFERRRRREUUUURFFFFERRRRRF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6423025" y="896937"/>
          <a:ext cx="2339975" cy="2192338"/>
        </p:xfrm>
        <a:graphic>
          <a:graphicData uri="http://schemas.openxmlformats.org/presentationml/2006/ole">
            <p:oleObj spid="_x0000_s54275" name="Visio" r:id="rId3" imgW="1558671" imgH="1461135" progId="">
              <p:embed/>
            </p:oleObj>
          </a:graphicData>
        </a:graphic>
      </p:graphicFrame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152400" y="1125537"/>
            <a:ext cx="868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just"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Char char="n"/>
            </a:pPr>
            <a:r>
              <a:rPr lang="en-US" sz="2000" b="0" dirty="0">
                <a:latin typeface="Arial" pitchFamily="34" charset="0"/>
                <a:sym typeface="Wingdings" pitchFamily="2" charset="2"/>
              </a:rPr>
              <a:t>Error free case, primary aggregates child value</a:t>
            </a:r>
          </a:p>
        </p:txBody>
      </p:sp>
      <p:grpSp>
        <p:nvGrpSpPr>
          <p:cNvPr id="10" name="Group 19"/>
          <p:cNvGrpSpPr>
            <a:grpSpLocks/>
          </p:cNvGrpSpPr>
          <p:nvPr/>
        </p:nvGrpSpPr>
        <p:grpSpPr bwMode="auto">
          <a:xfrm>
            <a:off x="152400" y="3030537"/>
            <a:ext cx="8686800" cy="2344738"/>
            <a:chOff x="0" y="1872"/>
            <a:chExt cx="5472" cy="1477"/>
          </a:xfrm>
        </p:grpSpPr>
        <p:graphicFrame>
          <p:nvGraphicFramePr>
            <p:cNvPr id="14" name="Object 16"/>
            <p:cNvGraphicFramePr>
              <a:graphicFrameLocks noChangeAspect="1"/>
            </p:cNvGraphicFramePr>
            <p:nvPr/>
          </p:nvGraphicFramePr>
          <p:xfrm>
            <a:off x="3888" y="1968"/>
            <a:ext cx="1474" cy="1381"/>
          </p:xfrm>
          <a:graphic>
            <a:graphicData uri="http://schemas.openxmlformats.org/presentationml/2006/ole">
              <p:oleObj spid="_x0000_s54276" name="Visio" r:id="rId4" imgW="1558671" imgH="1461135" progId="">
                <p:embed/>
              </p:oleObj>
            </a:graphicData>
          </a:graphic>
        </p:graphicFrame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0" y="1872"/>
              <a:ext cx="54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457200" indent="-457200" algn="just">
                <a:spcBef>
                  <a:spcPct val="20000"/>
                </a:spcBef>
                <a:buClr>
                  <a:srgbClr val="003366"/>
                </a:buClr>
                <a:buSzPct val="75000"/>
                <a:buFont typeface="Wingdings" pitchFamily="2" charset="2"/>
                <a:buChar char="n"/>
              </a:pPr>
              <a:r>
                <a:rPr lang="en-US" sz="2000" b="0">
                  <a:latin typeface="Arial" pitchFamily="34" charset="0"/>
                  <a:sym typeface="Wingdings" pitchFamily="2" charset="2"/>
                </a:rPr>
                <a:t>In case of one link error, child value rideshares with</a:t>
              </a:r>
            </a:p>
            <a:p>
              <a:pPr marL="457200" indent="-457200" algn="just">
                <a:spcBef>
                  <a:spcPct val="20000"/>
                </a:spcBef>
                <a:buClr>
                  <a:srgbClr val="003366"/>
                </a:buClr>
                <a:buSzPct val="75000"/>
                <a:buFont typeface="Wingdings" pitchFamily="2" charset="2"/>
                <a:buNone/>
              </a:pPr>
              <a:r>
                <a:rPr lang="en-US" sz="2000" b="0">
                  <a:latin typeface="Arial" pitchFamily="34" charset="0"/>
                  <a:sym typeface="Wingdings" pitchFamily="2" charset="2"/>
                </a:rPr>
                <a:t>	first backup parent </a:t>
              </a:r>
            </a:p>
          </p:txBody>
        </p:sp>
      </p:grpSp>
      <p:grpSp>
        <p:nvGrpSpPr>
          <p:cNvPr id="16" name="Group 22"/>
          <p:cNvGrpSpPr>
            <a:grpSpLocks/>
          </p:cNvGrpSpPr>
          <p:nvPr/>
        </p:nvGrpSpPr>
        <p:grpSpPr bwMode="auto">
          <a:xfrm>
            <a:off x="152400" y="4038600"/>
            <a:ext cx="8686800" cy="2192337"/>
            <a:chOff x="0" y="2507"/>
            <a:chExt cx="5472" cy="1381"/>
          </a:xfrm>
        </p:grpSpPr>
        <p:graphicFrame>
          <p:nvGraphicFramePr>
            <p:cNvPr id="17" name="Object 20"/>
            <p:cNvGraphicFramePr>
              <a:graphicFrameLocks noChangeAspect="1"/>
            </p:cNvGraphicFramePr>
            <p:nvPr/>
          </p:nvGraphicFramePr>
          <p:xfrm>
            <a:off x="2256" y="2507"/>
            <a:ext cx="1474" cy="1381"/>
          </p:xfrm>
          <a:graphic>
            <a:graphicData uri="http://schemas.openxmlformats.org/presentationml/2006/ole">
              <p:oleObj spid="_x0000_s54277" name="Visio" r:id="rId5" imgW="1558671" imgH="1461135" progId="">
                <p:embed/>
              </p:oleObj>
            </a:graphicData>
          </a:graphic>
        </p:graphicFrame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>
              <a:off x="0" y="2928"/>
              <a:ext cx="54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457200" indent="-457200" algn="just">
                <a:spcBef>
                  <a:spcPct val="20000"/>
                </a:spcBef>
                <a:buClr>
                  <a:srgbClr val="003366"/>
                </a:buClr>
                <a:buSzPct val="75000"/>
                <a:buFont typeface="Wingdings" pitchFamily="2" charset="2"/>
                <a:buChar char="n"/>
              </a:pPr>
              <a:r>
                <a:rPr lang="en-US" sz="2000" b="0">
                  <a:latin typeface="Arial" pitchFamily="34" charset="0"/>
                  <a:sym typeface="Wingdings" pitchFamily="2" charset="2"/>
                </a:rPr>
                <a:t>In case of two link errors</a:t>
              </a:r>
            </a:p>
            <a:p>
              <a:pPr marL="457200" indent="-457200" algn="just">
                <a:spcBef>
                  <a:spcPct val="20000"/>
                </a:spcBef>
                <a:buClr>
                  <a:srgbClr val="003366"/>
                </a:buClr>
                <a:buSzPct val="75000"/>
                <a:buFont typeface="Wingdings" pitchFamily="2" charset="2"/>
                <a:buNone/>
              </a:pPr>
              <a:r>
                <a:rPr lang="en-US" sz="2000" b="0">
                  <a:latin typeface="Arial" pitchFamily="34" charset="0"/>
                  <a:sym typeface="Wingdings" pitchFamily="2" charset="2"/>
                </a:rPr>
                <a:t>	2</a:t>
              </a:r>
              <a:r>
                <a:rPr lang="en-US" sz="2000" b="0" baseline="30000">
                  <a:latin typeface="Arial" pitchFamily="34" charset="0"/>
                  <a:sym typeface="Wingdings" pitchFamily="2" charset="2"/>
                </a:rPr>
                <a:t>nd</a:t>
              </a:r>
              <a:r>
                <a:rPr lang="en-US" sz="2000" b="0">
                  <a:latin typeface="Arial" pitchFamily="34" charset="0"/>
                  <a:sym typeface="Wingdings" pitchFamily="2" charset="2"/>
                </a:rPr>
                <a:t> backup handles it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620000" cy="6858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8E0000"/>
                </a:solidFill>
              </a:rPr>
              <a:t>What about Privacy ?! </a:t>
            </a:r>
            <a:endParaRPr lang="en-US" b="1" dirty="0">
              <a:solidFill>
                <a:srgbClr val="8E0000"/>
              </a:solidFill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AutoShape 2" descr="data:image/jpg;base64,/9j/4AAQSkZJRgABAQAAAQABAAD/2wCEAAkGBhESEBQUEhQVFRUUFBwXFhYVFxUYFhoXFhwXFxkXHBgYHiYeGBsjGhYYHy8hIycpLCwsHR4xNTAqNScrMCkBCQoKDgwOGg8PGi0hHyQsKS0xNSwxLSosLywqKS0sMik1LDEsLTQvLS0uKjQsNTQyMjUsNS8pLiwvLCkvLCwpL//AABEIAHgArAMBIgACEQEDEQH/xAAcAAACAwEBAQEAAAAAAAAAAAAABgQFBwMCAQj/xABHEAACAQMCAgUHCAUMAgMAAAABAgMABBESIQUxBgcTQVEiMmFxkZOhFiNCVHKBsdEUM1KCkhVTYmNzorKzwdLh8Bd0JDVV/8QAGgEBAAMBAQEAAAAAAAAAAAAAAAECBAUDBv/EADIRAAEDAwIDBgUDBQAAAAAAAAEAAhEDBCESMQVBURNhcYGR4SJCUqGxFNHxMjNDwfD/2gAMAwEAAhEDEQA/ANxooooiKKhX/GIIcdq4UnkNy3fvpXJxsd8YrxBx+2dQyzR4PLLKD7Dgj76mDEorCivmaqNEjIH7VgzYIwAFHo09/pye+gEoriiqS1v5u2RWZWViQfIwdgTzz6Ku6lzS0wURRRRVURRRRREUUUURFFFFERRRRREUUUURFFFFERRVXxLpLbwHDvkjzggLleXnBc6ee2edEHSizcqFuYCz4Cr2seoluQ05zn0c6todEwipOkw+cl+yn4NWH9L1Gs7Dn4Cv0fxXh8TqS6KxOFyQM7kAfjUKTotZdr5VtAwcbZiQ+UvPmO8H4Guzw3irbPBbPmoNPUJVvafq1+yPwFV8MUpTSBHhfJB1Nvp2zjTtvmrC5k0Icc+Sj0nYD24pP6TW4ywbLCMAKDyGVBJxyyTneuTRYajw0GFbZsq8sLCQvHI2gAZOAWJ3BGNwPGovSiQl9GTp7LVpBwC2oDJ8axvivSy9gdEiuZUQMAFDbAZ5Y8K3DjPCxKykMVZho2Ckac6idx3AfhXQurN9m5jqxBnp3KoOowFjnSDpde2wKwXDouScDSRk/aBraujly0lnbu51M8CMx8SVBJ29NKHFeqa2ncB5psMDyMY3GP6HpNO3D7NYIY4lJ0xRhAWxnCADJ7uQq/ELm1rUmCi2HCZxE7eqgNIOV8m4kFYqFdyOekbDlzJwM7jbNcl49BtliucbMrAgnuO21cYr2P5zylGZNtRCnGlN8E8jVVxS5QqQHU8uTKe8emuYxgcN1Y4TXRS70nupAdKuyAKG8nYk5b6XPG3dWZcZ6y+IWo0xyKwGcGRAzd53bvrZacOrXf8AbhVLgFt9FReGXBkgidubxqxxyyygn8alVzjhWRRRRREUUUURFFFFESH0mP67+0P4LWSdvp4jbMBrK3EZCggEkODjJ2GfTWtX1zcTz3IU2ypHMYgHtu0c4RDqL9ou/leHdUK24Y3bLNN2BwrIBHbrHpdmQ6ydTZPzYAIxjPpr6CxvzQpGmWSCCJnqI6KOz1ZV1c9LpyFBsZB5YP6+27t8ef6Km8N4g12zmWJ4hFpKoZEbJbXlsxk+GMZ7qqrhvKT1k+wH868xcQkiZjGVGoAHUurzdWMbj9o1zjaSDp3VicBXFzGy+bI4AOQM5AO/iCcb0n8S6TGRS8lvcgaAX0S2mDpXdgCSdwOVTZOPTsuSY9/6B/3VR3a5jKZ5oVz6xjNa6FmTnY9yq4xhXtv1UWNykUzPcHWqyDykHnAMMgLTZe8UEZL6S53VANhhSNRJ7hk4/drOLbppxCKGONZLfSiKi/MNnCgAb9rzwPCu3D+mMrsVu3hCJGQmiNk8oldj5TZ2HorydbXlbSa0kDvmJ81cw2YTDd9ZtrGymdZIyrEYVTICpXnlR47Ypj4TfJeQpOueycakUjBI8WHrHL/owfpbcrIToOr1A/lUzgfWVxC2tYoE7AJGmkao3LgZPM6xvv4V0LngoNFr7eS4nIkbfZUa8zC3UYZmkIyqAhds8vOPwx9xpXu+mfYuZOw+abSfOHaYwPKCgFc4xtq7qzeTri4kEKgW2NOP1T+GP5yp3Hel1m8KhZgSEUEYbngZHKs9Hg1ZjwLhhAPTP4lSak/0pss+l0HFLow2+tHERZu1j2CowBIKvucuNsffVbxrqk7cyH9JwFG+Is78yPP7hS/1PxSNxCWaNSU7Fog+PJEjNEwB/dBb1CtjmjYYiUhRpyxIyxyTnGdgTvuc86i7qO4fcGnaPMADoc8xsjQCJcFKsLfs4o0BzoRVzyzpAGfhXeqU3c0Y0hlYDYFgdWPTpIB9lWdjcGSJHIwWUEgekVxXNIyUXeiiiqoiiiiiIooooiQbcfP3g3Gb7G3PBEAPwNXt/wAGtwvmBQoOSNmxvnLDc7eNUVv+uvd8f/MJB9ISEjn6RXPjPEJ5F7AyHNwywqQqDaU6X5DYqms/Gtuk6Q7lCDuVhwHoos1vFNLLcB5V7TAlICiTylXHdhSo+6px6CQfztz75vypiRAAABgDYAdw8K53N5HGMyOqDxZgv41l7Rw5lSATgJe/8e22Mdpce+auT9XVp+3ce+amaG6R11IysPFSCPaK8u9XbVqcnH1KgjOUpv1bWXjcbf1zVGl6trH+v981Nsj1FkkrQypV+o+pUFKMnVpYf1/vmqJL1aWHhN75qbpZKhyyVtZUq/WfUqEoy9W1h4S+9eokvV1Yfsye9amuaWoU0tbmPqn5j6n91VVfCuELZhhbSzxBjlgsmcnAGdwe4D2V9vuK3KI7i6uMhD9Nd8ZIHm+NdZpahAB5oUIJVpQWA56Isyt8I8ffUVaNMMdUc0E5OeqkTstChgudESyIDJ2Y1MXA1OoGrkvMnJq84dAUhjVsZVADjlkCk/jnTSWEhniUqGyNJOoYzjDHyTkbH0E1O6G9YUXEZJUjikjMSqTrKEHUSNtJPhXDda3HZ9oW/COfiryE10UUVjRFFFFERRRRRFnsLfP3v/tt/lxV34PH2vEIh3Qo8zetvmo/8Uh/dqFrxcXv/tt/lxVedA4M/pMx+nKIlP8AQgGP8xpa6Tzpth3qOa6dPelpsoVEY1TzHTGOePFsd+MgAd5Iqm4R1YiVe24jJJLM+5XWQFz9EnmT6sAd1cOOjtekVqj7rGgYD0gO+f4gPZWhu1cRrRVeS7YYXdqVnWNCmyjhzxqJG8EmADyGFmfSTos3DALuwd1VCO1jY6gVJx+8uTgg8s5Bp1teNxyWqXBIWNow5J5KO/PqORVd1g3Spw64z9JQg9JZl/0BP3UqcSmaLo9En0pQqgd+HdpPwA9tJFB7tO2mfNezWOv6FJ1U/F2mieZaROesJsvellnGFLzoA41LzJK+OAMgeuusd6kiB42Do3JlOQf++FVPBui0EECo8SSOVHas6qxLEbqCeSjkMY5VRdFpFtpOIxjJhgYuBn9jXkeshQPuFa2VqlNze0Ag/bErGbO3qsqfpy4lkbxDgTGOm/n3Jj4lxWGEAyyJHnlqO59IUZJHpxiokPEopgTFIsgHPSdxnxBwQPTjFKXA+NWhaSe7cNcSOcB42dUQYxpGCvo9AAxXaTits19avbEFnfs5giFFZHIUZGACcFu7uHhUs4iRD5bE7fNHVbHcF0k04fqAJ1R8EgTG23KZ35JgnlAxllXU2ldRxqY9w8TuKrry9iRijyxo4OCpYkg+B0ggH1moPHYjNcWsIYqAGlZhzVcnLD06Ysj1ivV4IRbzARRqixMQNKlgxwqHWRqLamBznxroOurgmqaQbpZzM8hsslOytwKIqlxdU5CMS6Ac/wDd4Xu6JU4P45BB3BBGxBG+RXfo3JGr3dzKfm7W0bP2pTn26YsfvVVbrDApOSIF/vlnUfcrrVV0o4jo4XHbhlR+JXZZnJAAt4SsSlj3KXXV6s1uu65dZMcRBfH7rlVqYp1nMBmCR6GFWWN1dhre4upXMXFDMulmYrG2v5tgCcL84FIx9HPdWkdVHRe7s7i4N1F2YlRQmWU5KliR5JO+DVb1hjhkvCDBb3dsWtY42gCzR6i0IZSAAdyyE+s4pv6v+k/6dwyGWTyvJ7OUjmksexJ8M7OD3aq5NO9qU7d9uI0uifL+EDAXLOrLo7LxPjvE4WvLmFYZGZezdsbuFxgnAHqpm/8ABx//AFL3+L/mlHhd7xKLj/FDw6KKaQyMHEpwAusYI8pcnNNkXSXpS3m2dk2OeJAfwmrIqpg47dtwXgblHad4E0o8u7F5HwpbxwX5eilLo71TvxC2ju+I3108s6CQLG4CqrjUo3BGcEbAADlWoce4HFeWslvODolXDY5g8wwPiCAR6qy2Doj0k4WNFjPHdW6+ZHJpBA540v5vqVsUREdpf8C4jbRrPNdWF0+grIC7RnKgnbOnGoNkYBGoY2rZKyrgXXHPHcpbcXtGtHkICyDUIyTsMq2cLnbUGIHfitVoiyy/uhHNfseSXDsf3Yoz/pT90W4eYLOCNhhhGC/9o/lv/fY1ntzb9rxCaDul4gA32ESKR/aqEffWqM1a67vgY3uUBI3WDwScTQ31quqSDZ1AySoJIOBuRuwIG+D6K9WvWpYsmZC8b96FCxB8AV2Pwpxd6r57OJm1NHGW8SiE+0jNYuxeHFzDE9V023dJ9JtO4YTp2IMGOhwZCQ7mSfjEqYRorGNtRZtmkPo7i2NhjIXJJNfOsgs7WlvCuWyzqi+CgKoH3Kw+6nmWT4UoyW0j8YMjIwjgt9KOVYKWI7mIwTmRuXhVatuQzSTJeQCVutL0Oq6w0NZSa4tb3xGTzJJXq66wLbRrQs0rebBpbV2h+idsYDeG57hUPg/AnS0mSU4mugxcn6JYEIpP2jk+Gcd1MEjgNqAXUfpBV1fxY1fGoU0ldKnYuqOmsZgECMb8/FYHXzKbNFs0tkgmTJxkDYYBz1KX+B9IY4YBBO/YSwZVlZDuMlgRpByd8b+APfUyy49NKXcDRb6SsWpQJZH/AGwRuFHPbbkNzmpM1yds4OOWpVbHqLA4qDc3BJySSfE1ot+G1QWh7hpb0EE+JU176i/W9tOHP3kyBO8COfftyUMMDd3bjlFGkC+vyVb/AAP7ai8WJNvoHOeZIx6lyx+LJUq7vnYYZiRz3PxqGOIyIMI7KM52ON/H11ubwp5tX0NWXkknxKqOIgXNOvpwwNAE/SIGY65XLjdz5chQZwSqD7PkIPgor70U4Bb8S4vKJlV7Th1utsgJIRnQac8xnLCZ8/Zr70fs+3vraLuMwdvsw5lPtKqPvrUeKcDtoY1WGGKMPNqYIiqGISTBIA3NZ+LR2jKDdgPz7Bc0GZJVVb9XfA5JNMdtbuAuToYsQcgDOG2zSp1ayfyZxq94W5xHKTJb55bDUoGeZMZwfSlVvTVyCSCQfEEg+0Uz9U0Fu9gtxcIjyxTuscrqHlUDDBVYgtzLED0mvK54WaFuLjVIJAiOo9k1SYVB0WQHjvGBjYyAEctu2Xwr70supISzRO0ZxjMbFDjwypG1aXNBYq0rmIQyPhncIEkfB1ecBltxUCXoPZ3KBzql56gJWAJ7wCORHx+NefD7qlbOmq0keAP5Vi0uCQOHfyld9H53t7i4NxDdlxpkcyPGqANGDnJ87UB4imrot128OmgT9Jl/R51UCRJA2NQ2JVgCME74O4ph4JYWnDYWWIFYWkLblmcSEbqQdzsu2P8Amq3iMfArmRmuorcOObTosbHOfpHGrl41nuXi4rPqUmnSTO23omktwUj9ZvSa3409tYcOzPL22tpQrBUXBU7kA48rJPLyR31t0a4AHPAxmqjozw+wjizYpAI2OC0ATBI5gsvMj0mrmspEYKLPOjFtr41fueUDn+OdYwPvCRt/FT271AveiNjNIZJbaB3bzmaNSxwMDJxvttXH5C8N+p2/uk/KrF07opkklRZZa8fIThv1O390n5UfIPhv1O290n5VcVI5KFHllqHLNVp8g+G/Urb3SflR8g+G/U7b3SflXs26A5JCXZpahTTU3/IPhv1O290n5UfILhn1K290n5VobfgfL9/ZRCQppqgzTVpfyC4Z9StvdJ+VHyC4Z9StvdJ+Ve7eLAfJ9/ZRpWTTTVBmlrZvkDwz6lbe6T8qPkDwz6lbe5T8q0N44B/j+/smhI3VJZa7uaY8oohGPtSnUf7sa+2tRvLFJVAcEgHIwSDnBHMegmuXDOD29spS3ijiUnJEahQTyyQOZwKmVxbq4NxWNXaVYCEv3XQOwk/WQ6vW8n+6utl0ftrQRpboIk7RjgFsElHyTk7nYVd14kiVhhgCPAgEfGvJ1V7hpLiR44U7KqvZB4j2ijgbvpfSFI7Q7lsdy+g1YfyfF/Np/Cv5V2jiVRhQAPAAAfCjny3SgwqDpChzExVV+cwSGO/zcuMjArJenDjfce0VvEkSsMMAR4EAj41y/k+L+bT+Ffyrdw+//Ru1aZ84/wBKH/EkrqU/+qX+2k/xU+14iiVRhQAPAAAfCvdZLmt29Z9WI1En1KAQIRRRRXgpRRRRREUUUURFFFFERRRRREUUUURFFFFERRRRREUUUURFFFFERRRRRF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4824413"/>
            <a:ext cx="9144000" cy="2308225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lumMod val="75000"/>
                </a:schemeClr>
              </a:gs>
              <a:gs pos="74000">
                <a:schemeClr val="bg1">
                  <a:lumMod val="8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27" name="Group 160"/>
          <p:cNvGrpSpPr>
            <a:grpSpLocks/>
          </p:cNvGrpSpPr>
          <p:nvPr/>
        </p:nvGrpSpPr>
        <p:grpSpPr bwMode="auto">
          <a:xfrm>
            <a:off x="838200" y="1295400"/>
            <a:ext cx="7519988" cy="5441950"/>
            <a:chOff x="-65825" y="-11035"/>
            <a:chExt cx="9210064" cy="6479395"/>
          </a:xfrm>
        </p:grpSpPr>
        <p:sp>
          <p:nvSpPr>
            <p:cNvPr id="28" name="Rectangle 114"/>
            <p:cNvSpPr>
              <a:spLocks noChangeArrowheads="1"/>
            </p:cNvSpPr>
            <p:nvPr/>
          </p:nvSpPr>
          <p:spPr bwMode="auto">
            <a:xfrm>
              <a:off x="-1588" y="3712041"/>
              <a:ext cx="9143622" cy="2308439"/>
            </a:xfrm>
            <a:prstGeom prst="rect">
              <a:avLst/>
            </a:prstGeom>
            <a:gradFill rotWithShape="1">
              <a:gsLst>
                <a:gs pos="0">
                  <a:srgbClr val="BFBFBF"/>
                </a:gs>
                <a:gs pos="25999">
                  <a:srgbClr val="F2F2F2"/>
                </a:gs>
                <a:gs pos="50000">
                  <a:srgbClr val="FFFFFF"/>
                </a:gs>
                <a:gs pos="100000">
                  <a:srgbClr val="FFFFFF"/>
                </a:gs>
              </a:gsLst>
              <a:lin ang="5400000"/>
            </a:gra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pitchFamily="34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29" name="Rectangle 149"/>
            <p:cNvSpPr>
              <a:spLocks noChangeArrowheads="1"/>
            </p:cNvSpPr>
            <p:nvPr/>
          </p:nvSpPr>
          <p:spPr bwMode="auto">
            <a:xfrm>
              <a:off x="618" y="0"/>
              <a:ext cx="7837077" cy="891597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nb-NO">
                <a:solidFill>
                  <a:srgbClr val="FFFFFF"/>
                </a:solidFill>
                <a:latin typeface="Calibri" pitchFamily="34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30" name="TextBox 54"/>
            <p:cNvSpPr txBox="1">
              <a:spLocks noChangeArrowheads="1"/>
            </p:cNvSpPr>
            <p:nvPr/>
          </p:nvSpPr>
          <p:spPr bwMode="auto">
            <a:xfrm>
              <a:off x="300698" y="-11035"/>
              <a:ext cx="4328711" cy="898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b-NO" sz="3600" b="1">
                  <a:solidFill>
                    <a:srgbClr val="262626"/>
                  </a:solidFill>
                  <a:latin typeface="Calibri" pitchFamily="34" charset="0"/>
                  <a:ea typeface="ＭＳ Ｐゴシック"/>
                  <a:cs typeface="Calibri" pitchFamily="34" charset="0"/>
                </a:rPr>
                <a:t>Applications </a:t>
              </a:r>
              <a:endParaRPr lang="en-GB" sz="3600">
                <a:solidFill>
                  <a:srgbClr val="262626"/>
                </a:solidFill>
                <a:latin typeface="Calibri" pitchFamily="34" charset="0"/>
                <a:ea typeface="ＭＳ Ｐゴシック"/>
                <a:cs typeface="Calibri" pitchFamily="34" charset="0"/>
              </a:endParaRPr>
            </a:p>
          </p:txBody>
        </p:sp>
        <p:sp>
          <p:nvSpPr>
            <p:cNvPr id="31" name="Rectangle 151"/>
            <p:cNvSpPr>
              <a:spLocks noChangeArrowheads="1"/>
            </p:cNvSpPr>
            <p:nvPr/>
          </p:nvSpPr>
          <p:spPr bwMode="auto">
            <a:xfrm>
              <a:off x="618" y="880562"/>
              <a:ext cx="7837077" cy="355315"/>
            </a:xfrm>
            <a:prstGeom prst="rect">
              <a:avLst/>
            </a:prstGeom>
            <a:solidFill>
              <a:srgbClr val="595959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nb-NO">
                <a:solidFill>
                  <a:srgbClr val="FFFFFF"/>
                </a:solidFill>
                <a:latin typeface="Calibri" pitchFamily="34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32" name="Rectangle 153"/>
            <p:cNvSpPr>
              <a:spLocks noChangeArrowheads="1"/>
            </p:cNvSpPr>
            <p:nvPr/>
          </p:nvSpPr>
          <p:spPr bwMode="auto">
            <a:xfrm>
              <a:off x="7837694" y="880562"/>
              <a:ext cx="1306545" cy="361935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nb-NO">
                <a:solidFill>
                  <a:srgbClr val="FFFFFF"/>
                </a:solidFill>
                <a:latin typeface="Calibri" pitchFamily="34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33" name="TextBox 43"/>
            <p:cNvSpPr txBox="1">
              <a:spLocks noChangeArrowheads="1"/>
            </p:cNvSpPr>
            <p:nvPr/>
          </p:nvSpPr>
          <p:spPr bwMode="auto">
            <a:xfrm>
              <a:off x="-65825" y="763108"/>
              <a:ext cx="8119257" cy="549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  <a:latin typeface="Calibri" pitchFamily="34" charset="0"/>
                  <a:ea typeface="ＭＳ Ｐゴシック"/>
                  <a:cs typeface="ＭＳ Ｐゴシック"/>
                </a:rPr>
                <a:t>Collaborative sensing over shared infrastructure </a:t>
              </a:r>
            </a:p>
          </p:txBody>
        </p:sp>
        <p:sp>
          <p:nvSpPr>
            <p:cNvPr id="34" name="Rektangel 40"/>
            <p:cNvSpPr>
              <a:spLocks noChangeArrowheads="1"/>
            </p:cNvSpPr>
            <p:nvPr/>
          </p:nvSpPr>
          <p:spPr bwMode="auto">
            <a:xfrm rot="21269425">
              <a:off x="5756911" y="3580487"/>
              <a:ext cx="3224516" cy="2887873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25400">
              <a:noFill/>
              <a:miter lim="800000"/>
              <a:headEnd/>
              <a:tailEnd/>
            </a:ln>
            <a:effectLst>
              <a:outerShdw blurRad="63500" dist="38100" dir="2700000" algn="tl" rotWithShape="0">
                <a:srgbClr val="D7D8D9">
                  <a:lumMod val="50000"/>
                  <a:alpha val="39999"/>
                </a:srgbClr>
              </a:outerShdw>
              <a:reflection stA="50000" endPos="18000" dist="12700" dir="5400000" sy="-100000" algn="bl" rotWithShape="0"/>
            </a:effectLst>
          </p:spPr>
          <p:txBody>
            <a:bodyPr anchor="ctr"/>
            <a:lstStyle/>
            <a:p>
              <a:pPr indent="-342900" algn="ctr" fontAlgn="auto">
                <a:spcBef>
                  <a:spcPts val="0"/>
                </a:spcBef>
                <a:spcAft>
                  <a:spcPts val="0"/>
                </a:spcAft>
                <a:buFont typeface="Calibri" pitchFamily="-108" charset="0"/>
                <a:buAutoNum type="arabicPeriod"/>
                <a:defRPr/>
              </a:pPr>
              <a:endParaRPr kern="0" noProof="1">
                <a:solidFill>
                  <a:srgbClr val="FFFFFF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35" name="Rektangel 40"/>
            <p:cNvSpPr>
              <a:spLocks noChangeArrowheads="1"/>
            </p:cNvSpPr>
            <p:nvPr/>
          </p:nvSpPr>
          <p:spPr bwMode="auto">
            <a:xfrm rot="556523">
              <a:off x="5008751" y="1434922"/>
              <a:ext cx="3400550" cy="3037452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25400">
              <a:noFill/>
              <a:miter lim="800000"/>
              <a:headEnd/>
              <a:tailEnd/>
            </a:ln>
            <a:effectLst>
              <a:outerShdw blurRad="63500" dist="38100" dir="2700000" algn="tl" rotWithShape="0">
                <a:srgbClr val="D7D8D9">
                  <a:lumMod val="50000"/>
                  <a:alpha val="39999"/>
                </a:srgbClr>
              </a:outerShdw>
            </a:effectLst>
          </p:spPr>
          <p:txBody>
            <a:bodyPr anchor="ctr"/>
            <a:lstStyle/>
            <a:p>
              <a:pPr indent="-342900" algn="ctr">
                <a:buFont typeface="Calibri" charset="0"/>
                <a:buAutoNum type="arabicPeriod"/>
                <a:defRPr/>
              </a:pPr>
              <a:endParaRPr noProof="1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36" name="Picture 6" descr="http://propdubai.com/images/building/2006/07/b_o_30_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345901">
            <a:off x="5738813" y="4556125"/>
            <a:ext cx="2409825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23"/>
          <p:cNvSpPr txBox="1">
            <a:spLocks noChangeArrowheads="1"/>
          </p:cNvSpPr>
          <p:nvPr/>
        </p:nvSpPr>
        <p:spPr bwMode="auto">
          <a:xfrm>
            <a:off x="3057525" y="3362325"/>
            <a:ext cx="77470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20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text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90588" y="1295400"/>
            <a:ext cx="7467600" cy="5410200"/>
          </a:xfrm>
          <a:prstGeom prst="rect">
            <a:avLst/>
          </a:prstGeom>
          <a:noFill/>
          <a:ln w="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>
            <a:off x="4343400" y="3352800"/>
            <a:ext cx="655638" cy="0"/>
          </a:xfrm>
          <a:prstGeom prst="line">
            <a:avLst/>
          </a:prstGeom>
          <a:ln>
            <a:solidFill>
              <a:srgbClr val="CC66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 bwMode="auto">
          <a:xfrm>
            <a:off x="4343400" y="4402138"/>
            <a:ext cx="655638" cy="0"/>
          </a:xfrm>
          <a:prstGeom prst="line">
            <a:avLst/>
          </a:prstGeom>
          <a:ln>
            <a:solidFill>
              <a:srgbClr val="CC66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 bwMode="auto">
          <a:xfrm>
            <a:off x="4343400" y="5715000"/>
            <a:ext cx="655638" cy="0"/>
          </a:xfrm>
          <a:prstGeom prst="line">
            <a:avLst/>
          </a:prstGeom>
          <a:ln>
            <a:solidFill>
              <a:srgbClr val="CC66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2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809" t="23537" r="17596" b="51321"/>
          <a:stretch>
            <a:fillRect/>
          </a:stretch>
        </p:blipFill>
        <p:spPr bwMode="auto">
          <a:xfrm>
            <a:off x="3517900" y="3881438"/>
            <a:ext cx="900113" cy="97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>
          <a:blip r:embed="rId4" cstate="print"/>
          <a:srcRect l="27341" r="59300" b="76463"/>
          <a:stretch>
            <a:fillRect/>
          </a:stretch>
        </p:blipFill>
        <p:spPr bwMode="auto">
          <a:xfrm>
            <a:off x="3551238" y="2773363"/>
            <a:ext cx="80645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7425" y="5167313"/>
            <a:ext cx="890588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11" descr="\\ad.cs.pitt.edu\Users\Users1\marianky\My Documents\Downloads\1299689960_ktalk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2743200"/>
            <a:ext cx="1116013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Box 62"/>
          <p:cNvSpPr txBox="1">
            <a:spLocks noChangeArrowheads="1"/>
          </p:cNvSpPr>
          <p:nvPr/>
        </p:nvSpPr>
        <p:spPr bwMode="auto">
          <a:xfrm>
            <a:off x="885825" y="4710113"/>
            <a:ext cx="1912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/>
              <a:t>Monitoring</a:t>
            </a:r>
          </a:p>
        </p:txBody>
      </p:sp>
      <p:pic>
        <p:nvPicPr>
          <p:cNvPr id="47" name="Picture 28" descr="RFwave-blue_s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4754790">
            <a:off x="3019425" y="3176588"/>
            <a:ext cx="5921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28" descr="RFwave-blue_s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3194989">
            <a:off x="3036094" y="4069557"/>
            <a:ext cx="5905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28" descr="RFwave-blue_s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1807799">
            <a:off x="2941638" y="5210175"/>
            <a:ext cx="5921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" descr="http://www.strixsystems.com/images/solutions/strix-mesh-EETime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23089">
            <a:off x="5081588" y="2670175"/>
            <a:ext cx="261620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11" descr="\\ad.cs.pitt.edu\Users\Users1\marianky\My Documents\Downloads\1299689960_ktalk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1600" y="3124200"/>
            <a:ext cx="1116013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11" descr="\\ad.cs.pitt.edu\Users\Users1\marianky\My Documents\Downloads\1299689960_ktalk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0200" y="3505200"/>
            <a:ext cx="1116013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extBox 30"/>
          <p:cNvSpPr txBox="1">
            <a:spLocks noChangeArrowheads="1"/>
          </p:cNvSpPr>
          <p:nvPr/>
        </p:nvSpPr>
        <p:spPr bwMode="auto">
          <a:xfrm>
            <a:off x="2819400" y="6172200"/>
            <a:ext cx="1911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/>
              <a:t>Sensors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620000" cy="6858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8E0000"/>
                </a:solidFill>
              </a:rPr>
              <a:t>Attack Model</a:t>
            </a:r>
            <a:endParaRPr lang="en-US" b="1" dirty="0">
              <a:solidFill>
                <a:srgbClr val="8E0000"/>
              </a:solidFill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AutoShape 2" descr="data:image/jpg;base64,/9j/4AAQSkZJRgABAQAAAQABAAD/2wCEAAkGBhESEBQUEhQVFRUUFBwXFhYVFxUYFhoXFhwXFxkXHBgYHiYeGBsjGhYYHy8hIycpLCwsHR4xNTAqNScrMCkBCQoKDgwOGg8PGi0hHyQsKS0xNSwxLSosLywqKS0sMik1LDEsLTQvLS0uKjQsNTQyMjUsNS8pLiwvLCkvLCwpL//AABEIAHgArAMBIgACEQEDEQH/xAAcAAACAwEBAQEAAAAAAAAAAAAABgQFBwMCAQj/xABHEAACAQMCAgUHCAUMAgMAAAABAgMABBESIQUxBgcTQVEiMmFxkZOhFiNCVHKBsdEUM1KCkhVTYmNzorKzwdLh8Bd0JDVV/8QAGgEBAAMBAQEAAAAAAAAAAAAAAAECBAUDBv/EADIRAAEDAwIDBgUDBQAAAAAAAAEAAhEDBCESMQVBURNhcYGR4SJCUqGxFNHxMjNDwfD/2gAMAwEAAhEDEQA/ANxooooiKKhX/GIIcdq4UnkNy3fvpXJxsd8YrxBx+2dQyzR4PLLKD7Dgj76mDEorCivmaqNEjIH7VgzYIwAFHo09/pye+gEoriiqS1v5u2RWZWViQfIwdgTzz6Ku6lzS0wURRRRVURRRRREUUUURFFFFERRRRREUUUURFFFFERRVXxLpLbwHDvkjzggLleXnBc6ee2edEHSizcqFuYCz4Cr2seoluQ05zn0c6todEwipOkw+cl+yn4NWH9L1Gs7Dn4Cv0fxXh8TqS6KxOFyQM7kAfjUKTotZdr5VtAwcbZiQ+UvPmO8H4Guzw3irbPBbPmoNPUJVvafq1+yPwFV8MUpTSBHhfJB1Nvp2zjTtvmrC5k0Icc+Sj0nYD24pP6TW4ywbLCMAKDyGVBJxyyTneuTRYajw0GFbZsq8sLCQvHI2gAZOAWJ3BGNwPGovSiQl9GTp7LVpBwC2oDJ8axvivSy9gdEiuZUQMAFDbAZ5Y8K3DjPCxKykMVZho2Ckac6idx3AfhXQurN9m5jqxBnp3KoOowFjnSDpde2wKwXDouScDSRk/aBraujly0lnbu51M8CMx8SVBJ29NKHFeqa2ncB5psMDyMY3GP6HpNO3D7NYIY4lJ0xRhAWxnCADJ7uQq/ELm1rUmCi2HCZxE7eqgNIOV8m4kFYqFdyOekbDlzJwM7jbNcl49BtliucbMrAgnuO21cYr2P5zylGZNtRCnGlN8E8jVVxS5QqQHU8uTKe8emuYxgcN1Y4TXRS70nupAdKuyAKG8nYk5b6XPG3dWZcZ6y+IWo0xyKwGcGRAzd53bvrZacOrXf8AbhVLgFt9FReGXBkgidubxqxxyyygn8alVzjhWRRRRREUUUURFFFFESH0mP67+0P4LWSdvp4jbMBrK3EZCggEkODjJ2GfTWtX1zcTz3IU2ypHMYgHtu0c4RDqL9ou/leHdUK24Y3bLNN2BwrIBHbrHpdmQ6ydTZPzYAIxjPpr6CxvzQpGmWSCCJnqI6KOz1ZV1c9LpyFBsZB5YP6+27t8ef6Km8N4g12zmWJ4hFpKoZEbJbXlsxk+GMZ7qqrhvKT1k+wH868xcQkiZjGVGoAHUurzdWMbj9o1zjaSDp3VicBXFzGy+bI4AOQM5AO/iCcb0n8S6TGRS8lvcgaAX0S2mDpXdgCSdwOVTZOPTsuSY9/6B/3VR3a5jKZ5oVz6xjNa6FmTnY9yq4xhXtv1UWNykUzPcHWqyDykHnAMMgLTZe8UEZL6S53VANhhSNRJ7hk4/drOLbppxCKGONZLfSiKi/MNnCgAb9rzwPCu3D+mMrsVu3hCJGQmiNk8oldj5TZ2HorydbXlbSa0kDvmJ81cw2YTDd9ZtrGymdZIyrEYVTICpXnlR47Ypj4TfJeQpOueycakUjBI8WHrHL/owfpbcrIToOr1A/lUzgfWVxC2tYoE7AJGmkao3LgZPM6xvv4V0LngoNFr7eS4nIkbfZUa8zC3UYZmkIyqAhds8vOPwx9xpXu+mfYuZOw+abSfOHaYwPKCgFc4xtq7qzeTri4kEKgW2NOP1T+GP5yp3Hel1m8KhZgSEUEYbngZHKs9Hg1ZjwLhhAPTP4lSak/0pss+l0HFLow2+tHERZu1j2CowBIKvucuNsffVbxrqk7cyH9JwFG+Is78yPP7hS/1PxSNxCWaNSU7Fog+PJEjNEwB/dBb1CtjmjYYiUhRpyxIyxyTnGdgTvuc86i7qO4fcGnaPMADoc8xsjQCJcFKsLfs4o0BzoRVzyzpAGfhXeqU3c0Y0hlYDYFgdWPTpIB9lWdjcGSJHIwWUEgekVxXNIyUXeiiiqoiiiiiIooooiQbcfP3g3Gb7G3PBEAPwNXt/wAGtwvmBQoOSNmxvnLDc7eNUVv+uvd8f/MJB9ISEjn6RXPjPEJ5F7AyHNwywqQqDaU6X5DYqms/Gtuk6Q7lCDuVhwHoos1vFNLLcB5V7TAlICiTylXHdhSo+6px6CQfztz75vypiRAAABgDYAdw8K53N5HGMyOqDxZgv41l7Rw5lSATgJe/8e22Mdpce+auT9XVp+3ce+amaG6R11IysPFSCPaK8u9XbVqcnH1KgjOUpv1bWXjcbf1zVGl6trH+v981Nsj1FkkrQypV+o+pUFKMnVpYf1/vmqJL1aWHhN75qbpZKhyyVtZUq/WfUqEoy9W1h4S+9eokvV1Yfsye9amuaWoU0tbmPqn5j6n91VVfCuELZhhbSzxBjlgsmcnAGdwe4D2V9vuK3KI7i6uMhD9Nd8ZIHm+NdZpahAB5oUIJVpQWA56Isyt8I8ffUVaNMMdUc0E5OeqkTstChgudESyIDJ2Y1MXA1OoGrkvMnJq84dAUhjVsZVADjlkCk/jnTSWEhniUqGyNJOoYzjDHyTkbH0E1O6G9YUXEZJUjikjMSqTrKEHUSNtJPhXDda3HZ9oW/COfiryE10UUVjRFFFFERRRRRFnsLfP3v/tt/lxV34PH2vEIh3Qo8zetvmo/8Uh/dqFrxcXv/tt/lxVedA4M/pMx+nKIlP8AQgGP8xpa6Tzpth3qOa6dPelpsoVEY1TzHTGOePFsd+MgAd5Iqm4R1YiVe24jJJLM+5XWQFz9EnmT6sAd1cOOjtekVqj7rGgYD0gO+f4gPZWhu1cRrRVeS7YYXdqVnWNCmyjhzxqJG8EmADyGFmfSTos3DALuwd1VCO1jY6gVJx+8uTgg8s5Bp1teNxyWqXBIWNow5J5KO/PqORVd1g3Spw64z9JQg9JZl/0BP3UqcSmaLo9En0pQqgd+HdpPwA9tJFB7tO2mfNezWOv6FJ1U/F2mieZaROesJsvellnGFLzoA41LzJK+OAMgeuusd6kiB42Do3JlOQf++FVPBui0EECo8SSOVHas6qxLEbqCeSjkMY5VRdFpFtpOIxjJhgYuBn9jXkeshQPuFa2VqlNze0Ag/bErGbO3qsqfpy4lkbxDgTGOm/n3Jj4lxWGEAyyJHnlqO59IUZJHpxiokPEopgTFIsgHPSdxnxBwQPTjFKXA+NWhaSe7cNcSOcB42dUQYxpGCvo9AAxXaTits19avbEFnfs5giFFZHIUZGACcFu7uHhUs4iRD5bE7fNHVbHcF0k04fqAJ1R8EgTG23KZ35JgnlAxllXU2ldRxqY9w8TuKrry9iRijyxo4OCpYkg+B0ggH1moPHYjNcWsIYqAGlZhzVcnLD06Ysj1ivV4IRbzARRqixMQNKlgxwqHWRqLamBznxroOurgmqaQbpZzM8hsslOytwKIqlxdU5CMS6Ac/wDd4Xu6JU4P45BB3BBGxBG+RXfo3JGr3dzKfm7W0bP2pTn26YsfvVVbrDApOSIF/vlnUfcrrVV0o4jo4XHbhlR+JXZZnJAAt4SsSlj3KXXV6s1uu65dZMcRBfH7rlVqYp1nMBmCR6GFWWN1dhre4upXMXFDMulmYrG2v5tgCcL84FIx9HPdWkdVHRe7s7i4N1F2YlRQmWU5KliR5JO+DVb1hjhkvCDBb3dsWtY42gCzR6i0IZSAAdyyE+s4pv6v+k/6dwyGWTyvJ7OUjmksexJ8M7OD3aq5NO9qU7d9uI0uifL+EDAXLOrLo7LxPjvE4WvLmFYZGZezdsbuFxgnAHqpm/8ABx//AFL3+L/mlHhd7xKLj/FDw6KKaQyMHEpwAusYI8pcnNNkXSXpS3m2dk2OeJAfwmrIqpg47dtwXgblHad4E0o8u7F5HwpbxwX5eilLo71TvxC2ju+I3108s6CQLG4CqrjUo3BGcEbAADlWoce4HFeWslvODolXDY5g8wwPiCAR6qy2Doj0k4WNFjPHdW6+ZHJpBA540v5vqVsUREdpf8C4jbRrPNdWF0+grIC7RnKgnbOnGoNkYBGoY2rZKyrgXXHPHcpbcXtGtHkICyDUIyTsMq2cLnbUGIHfitVoiyy/uhHNfseSXDsf3Yoz/pT90W4eYLOCNhhhGC/9o/lv/fY1ntzb9rxCaDul4gA32ESKR/aqEffWqM1a67vgY3uUBI3WDwScTQ31quqSDZ1AySoJIOBuRuwIG+D6K9WvWpYsmZC8b96FCxB8AV2Pwpxd6r57OJm1NHGW8SiE+0jNYuxeHFzDE9V023dJ9JtO4YTp2IMGOhwZCQ7mSfjEqYRorGNtRZtmkPo7i2NhjIXJJNfOsgs7WlvCuWyzqi+CgKoH3Kw+6nmWT4UoyW0j8YMjIwjgt9KOVYKWI7mIwTmRuXhVatuQzSTJeQCVutL0Oq6w0NZSa4tb3xGTzJJXq66wLbRrQs0rebBpbV2h+idsYDeG57hUPg/AnS0mSU4mugxcn6JYEIpP2jk+Gcd1MEjgNqAXUfpBV1fxY1fGoU0ldKnYuqOmsZgECMb8/FYHXzKbNFs0tkgmTJxkDYYBz1KX+B9IY4YBBO/YSwZVlZDuMlgRpByd8b+APfUyy49NKXcDRb6SsWpQJZH/AGwRuFHPbbkNzmpM1yds4OOWpVbHqLA4qDc3BJySSfE1ot+G1QWh7hpb0EE+JU176i/W9tOHP3kyBO8COfftyUMMDd3bjlFGkC+vyVb/AAP7ai8WJNvoHOeZIx6lyx+LJUq7vnYYZiRz3PxqGOIyIMI7KM52ON/H11ubwp5tX0NWXkknxKqOIgXNOvpwwNAE/SIGY65XLjdz5chQZwSqD7PkIPgor70U4Bb8S4vKJlV7Th1utsgJIRnQac8xnLCZ8/Zr70fs+3vraLuMwdvsw5lPtKqPvrUeKcDtoY1WGGKMPNqYIiqGISTBIA3NZ+LR2jKDdgPz7Bc0GZJVVb9XfA5JNMdtbuAuToYsQcgDOG2zSp1ayfyZxq94W5xHKTJb55bDUoGeZMZwfSlVvTVyCSCQfEEg+0Uz9U0Fu9gtxcIjyxTuscrqHlUDDBVYgtzLED0mvK54WaFuLjVIJAiOo9k1SYVB0WQHjvGBjYyAEctu2Xwr70supISzRO0ZxjMbFDjwypG1aXNBYq0rmIQyPhncIEkfB1ecBltxUCXoPZ3KBzql56gJWAJ7wCORHx+NefD7qlbOmq0keAP5Vi0uCQOHfyld9H53t7i4NxDdlxpkcyPGqANGDnJ87UB4imrot128OmgT9Jl/R51UCRJA2NQ2JVgCME74O4ph4JYWnDYWWIFYWkLblmcSEbqQdzsu2P8Amq3iMfArmRmuorcOObTosbHOfpHGrl41nuXi4rPqUmnSTO23omktwUj9ZvSa3409tYcOzPL22tpQrBUXBU7kA48rJPLyR31t0a4AHPAxmqjozw+wjizYpAI2OC0ATBI5gsvMj0mrmspEYKLPOjFtr41fueUDn+OdYwPvCRt/FT271AveiNjNIZJbaB3bzmaNSxwMDJxvttXH5C8N+p2/uk/KrF07opkklRZZa8fIThv1O390n5UfIPhv1O290n5VcVI5KFHllqHLNVp8g+G/Urb3SflR8g+G/U7b3SflXs26A5JCXZpahTTU3/IPhv1O290n5UfILhn1K290n5VobfgfL9/ZRCQppqgzTVpfyC4Z9StvdJ+VHyC4Z9StvdJ+Ve7eLAfJ9/ZRpWTTTVBmlrZvkDwz6lbe6T8qPkDwz6lbe5T8q0N44B/j+/smhI3VJZa7uaY8oohGPtSnUf7sa+2tRvLFJVAcEgHIwSDnBHMegmuXDOD29spS3ijiUnJEahQTyyQOZwKmVxbq4NxWNXaVYCEv3XQOwk/WQ6vW8n+6utl0ftrQRpboIk7RjgFsElHyTk7nYVd14kiVhhgCPAgEfGvJ1V7hpLiR44U7KqvZB4j2ijgbvpfSFI7Q7lsdy+g1YfyfF/Np/Cv5V2jiVRhQAPAAAfCjny3SgwqDpChzExVV+cwSGO/zcuMjArJenDjfce0VvEkSsMMAR4EAj41y/k+L+bT+Ffyrdw+//Ru1aZ84/wBKH/EkrqU/+qX+2k/xU+14iiVRhQAPAAAfCvdZLmt29Z9WI1En1KAQIRRRRXgpRRRRREUUUURFFFFERRRRREUUUURFFFFERRRRREUUUURFFFFERRRRRF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oup 7"/>
          <p:cNvGrpSpPr>
            <a:grpSpLocks/>
          </p:cNvGrpSpPr>
          <p:nvPr/>
        </p:nvGrpSpPr>
        <p:grpSpPr bwMode="auto">
          <a:xfrm>
            <a:off x="176213" y="1905000"/>
            <a:ext cx="8837612" cy="3176588"/>
            <a:chOff x="152400" y="2590800"/>
            <a:chExt cx="8837030" cy="3176759"/>
          </a:xfrm>
        </p:grpSpPr>
        <p:sp>
          <p:nvSpPr>
            <p:cNvPr id="23" name="Text Box 779"/>
            <p:cNvSpPr txBox="1">
              <a:spLocks noChangeArrowheads="1"/>
            </p:cNvSpPr>
            <p:nvPr/>
          </p:nvSpPr>
          <p:spPr bwMode="auto">
            <a:xfrm>
              <a:off x="152400" y="2590800"/>
              <a:ext cx="8763000" cy="3176759"/>
            </a:xfrm>
            <a:prstGeom prst="rect">
              <a:avLst/>
            </a:prstGeom>
            <a:solidFill>
              <a:schemeClr val="bg1"/>
            </a:solidFill>
            <a:ln w="34925">
              <a:noFill/>
              <a:miter lim="800000"/>
              <a:headEnd/>
              <a:tailEnd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59936" tIns="29968" rIns="59936" bIns="29968">
              <a:spAutoFit/>
            </a:bodyPr>
            <a:lstStyle/>
            <a:p>
              <a:pPr algn="just" defTabSz="3083159" eaLnBrk="0" hangingPunct="0">
                <a:lnSpc>
                  <a:spcPct val="150000"/>
                </a:lnSpc>
                <a:defRPr/>
              </a:pPr>
              <a:r>
                <a:rPr lang="en-US" sz="2100" dirty="0"/>
                <a:t> </a:t>
              </a:r>
            </a:p>
            <a:p>
              <a:pPr lvl="8" algn="just" defTabSz="3083159">
                <a:lnSpc>
                  <a:spcPct val="150000"/>
                </a:lnSpc>
                <a:defRPr/>
              </a:pPr>
              <a:endParaRPr lang="en-US" sz="2100" dirty="0"/>
            </a:p>
            <a:p>
              <a:pPr lvl="8" algn="just" defTabSz="3083159">
                <a:lnSpc>
                  <a:spcPct val="150000"/>
                </a:lnSpc>
                <a:defRPr/>
              </a:pPr>
              <a:endParaRPr lang="en-US" sz="2100" dirty="0"/>
            </a:p>
            <a:p>
              <a:pPr marL="2398713" lvl="8" algn="just" defTabSz="3083159">
                <a:lnSpc>
                  <a:spcPct val="150000"/>
                </a:lnSpc>
                <a:defRPr/>
              </a:pPr>
              <a:endParaRPr lang="en-US" sz="2400" dirty="0"/>
            </a:p>
            <a:p>
              <a:pPr marL="2398713" lvl="8" algn="just" defTabSz="3083159">
                <a:lnSpc>
                  <a:spcPct val="150000"/>
                </a:lnSpc>
                <a:defRPr/>
              </a:pPr>
              <a:endParaRPr lang="en-US" sz="2400" dirty="0"/>
            </a:p>
            <a:p>
              <a:pPr marL="2398713" lvl="8" algn="just" defTabSz="3083159">
                <a:lnSpc>
                  <a:spcPct val="150000"/>
                </a:lnSpc>
                <a:defRPr/>
              </a:pPr>
              <a:r>
                <a:rPr lang="en-US" sz="2400" dirty="0"/>
                <a:t>stealthily infiltrate the network to eavesdrop</a:t>
              </a:r>
            </a:p>
          </p:txBody>
        </p:sp>
        <p:sp>
          <p:nvSpPr>
            <p:cNvPr id="24" name="TextBox 4"/>
            <p:cNvSpPr txBox="1">
              <a:spLocks noChangeArrowheads="1"/>
            </p:cNvSpPr>
            <p:nvPr/>
          </p:nvSpPr>
          <p:spPr bwMode="auto">
            <a:xfrm>
              <a:off x="4521003" y="2672169"/>
              <a:ext cx="4112394" cy="499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287" tIns="34144" rIns="68287" bIns="34144">
              <a:spAutoFit/>
            </a:bodyPr>
            <a:lstStyle/>
            <a:p>
              <a:pPr eaLnBrk="0" hangingPunct="0"/>
              <a:r>
                <a:rPr lang="en-US" sz="2800">
                  <a:solidFill>
                    <a:srgbClr val="003300"/>
                  </a:solidFill>
                  <a:latin typeface="Copperplate Gothic Bold" pitchFamily="34" charset="0"/>
                </a:rPr>
                <a:t>Honest-but-Curious</a:t>
              </a:r>
            </a:p>
          </p:txBody>
        </p:sp>
        <p:sp>
          <p:nvSpPr>
            <p:cNvPr id="25" name="TextBox 5"/>
            <p:cNvSpPr txBox="1">
              <a:spLocks noChangeArrowheads="1"/>
            </p:cNvSpPr>
            <p:nvPr/>
          </p:nvSpPr>
          <p:spPr bwMode="auto">
            <a:xfrm>
              <a:off x="1119250" y="4572000"/>
              <a:ext cx="3859055" cy="499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287" tIns="34144" rIns="68287" bIns="34144">
              <a:spAutoFit/>
            </a:bodyPr>
            <a:lstStyle/>
            <a:p>
              <a:pPr eaLnBrk="0" hangingPunct="0"/>
              <a:r>
                <a:rPr lang="en-US" sz="2800">
                  <a:solidFill>
                    <a:srgbClr val="003300"/>
                  </a:solidFill>
                  <a:latin typeface="Copperplate Gothic Bold" pitchFamily="34" charset="0"/>
                </a:rPr>
                <a:t>Quiet infiltrators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742255" y="3103598"/>
              <a:ext cx="6247175" cy="438287"/>
            </a:xfrm>
            <a:prstGeom prst="rect">
              <a:avLst/>
            </a:prstGeom>
            <a:noFill/>
          </p:spPr>
          <p:txBody>
            <a:bodyPr lIns="68287" tIns="34144" rIns="68287" bIns="34144">
              <a:spAutoFit/>
            </a:bodyPr>
            <a:lstStyle/>
            <a:p>
              <a:pPr marL="0" lvl="8" defTabSz="68287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/>
                <a:t> correctly aggregate, but eavesdrop</a:t>
              </a:r>
              <a:endParaRPr lang="en-US" sz="5400" dirty="0"/>
            </a:p>
          </p:txBody>
        </p:sp>
      </p:grpSp>
      <p:pic>
        <p:nvPicPr>
          <p:cNvPr id="27" name="Picture 410" descr="C:\Users\RogiMarianky\AppData\Local\Microsoft\Windows\Temporary Internet Files\Content.IE5\57DVW9KQ\MC900334638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8113" y="1981200"/>
            <a:ext cx="1030287" cy="9144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28" name="Picture 2" descr="Image: Eavesdropper / Replay Attack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5400" y="3505200"/>
            <a:ext cx="1049338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28601" dir="2700000" algn="ctr" rotWithShape="0">
              <a:srgbClr val="000000">
                <a:alpha val="29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304800"/>
            <a:ext cx="9753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8E0000"/>
                </a:solidFill>
              </a:rPr>
              <a:t>New Privacy-Preserving Fault Tolerant Protocol for in-network aggregation in WSN</a:t>
            </a:r>
            <a:endParaRPr lang="en-US" b="1" dirty="0">
              <a:solidFill>
                <a:srgbClr val="8E0000"/>
              </a:solidFill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AutoShape 2" descr="data:image/jpg;base64,/9j/4AAQSkZJRgABAQAAAQABAAD/2wCEAAkGBhESEBQUEhQVFRUUFBwXFhYVFxUYFhoXFhwXFxkXHBgYHiYeGBsjGhYYHy8hIycpLCwsHR4xNTAqNScrMCkBCQoKDgwOGg8PGi0hHyQsKS0xNSwxLSosLywqKS0sMik1LDEsLTQvLS0uKjQsNTQyMjUsNS8pLiwvLCkvLCwpL//AABEIAHgArAMBIgACEQEDEQH/xAAcAAACAwEBAQEAAAAAAAAAAAAABgQFBwMCAQj/xABHEAACAQMCAgUHCAUMAgMAAAABAgMABBESIQUxBgcTQVEiMmFxkZOhFiNCVHKBsdEUM1KCkhVTYmNzorKzwdLh8Bd0JDVV/8QAGgEBAAMBAQEAAAAAAAAAAAAAAAECBAUDBv/EADIRAAEDAwIDBgUDBQAAAAAAAAEAAhEDBCESMQVBURNhcYGR4SJCUqGxFNHxMjNDwfD/2gAMAwEAAhEDEQA/ANxooooiKKhX/GIIcdq4UnkNy3fvpXJxsd8YrxBx+2dQyzR4PLLKD7Dgj76mDEorCivmaqNEjIH7VgzYIwAFHo09/pye+gEoriiqS1v5u2RWZWViQfIwdgTzz6Ku6lzS0wURRRRVURRRRREUUUURFFFFERRRRREUUUURFFFFERRVXxLpLbwHDvkjzggLleXnBc6ee2edEHSizcqFuYCz4Cr2seoluQ05zn0c6todEwipOkw+cl+yn4NWH9L1Gs7Dn4Cv0fxXh8TqS6KxOFyQM7kAfjUKTotZdr5VtAwcbZiQ+UvPmO8H4Guzw3irbPBbPmoNPUJVvafq1+yPwFV8MUpTSBHhfJB1Nvp2zjTtvmrC5k0Icc+Sj0nYD24pP6TW4ywbLCMAKDyGVBJxyyTneuTRYajw0GFbZsq8sLCQvHI2gAZOAWJ3BGNwPGovSiQl9GTp7LVpBwC2oDJ8axvivSy9gdEiuZUQMAFDbAZ5Y8K3DjPCxKykMVZho2Ckac6idx3AfhXQurN9m5jqxBnp3KoOowFjnSDpde2wKwXDouScDSRk/aBraujly0lnbu51M8CMx8SVBJ29NKHFeqa2ncB5psMDyMY3GP6HpNO3D7NYIY4lJ0xRhAWxnCADJ7uQq/ELm1rUmCi2HCZxE7eqgNIOV8m4kFYqFdyOekbDlzJwM7jbNcl49BtliucbMrAgnuO21cYr2P5zylGZNtRCnGlN8E8jVVxS5QqQHU8uTKe8emuYxgcN1Y4TXRS70nupAdKuyAKG8nYk5b6XPG3dWZcZ6y+IWo0xyKwGcGRAzd53bvrZacOrXf8AbhVLgFt9FReGXBkgidubxqxxyyygn8alVzjhWRRRRREUUUURFFFFESH0mP67+0P4LWSdvp4jbMBrK3EZCggEkODjJ2GfTWtX1zcTz3IU2ypHMYgHtu0c4RDqL9ou/leHdUK24Y3bLNN2BwrIBHbrHpdmQ6ydTZPzYAIxjPpr6CxvzQpGmWSCCJnqI6KOz1ZV1c9LpyFBsZB5YP6+27t8ef6Km8N4g12zmWJ4hFpKoZEbJbXlsxk+GMZ7qqrhvKT1k+wH868xcQkiZjGVGoAHUurzdWMbj9o1zjaSDp3VicBXFzGy+bI4AOQM5AO/iCcb0n8S6TGRS8lvcgaAX0S2mDpXdgCSdwOVTZOPTsuSY9/6B/3VR3a5jKZ5oVz6xjNa6FmTnY9yq4xhXtv1UWNykUzPcHWqyDykHnAMMgLTZe8UEZL6S53VANhhSNRJ7hk4/drOLbppxCKGONZLfSiKi/MNnCgAb9rzwPCu3D+mMrsVu3hCJGQmiNk8oldj5TZ2HorydbXlbSa0kDvmJ81cw2YTDd9ZtrGymdZIyrEYVTICpXnlR47Ypj4TfJeQpOueycakUjBI8WHrHL/owfpbcrIToOr1A/lUzgfWVxC2tYoE7AJGmkao3LgZPM6xvv4V0LngoNFr7eS4nIkbfZUa8zC3UYZmkIyqAhds8vOPwx9xpXu+mfYuZOw+abSfOHaYwPKCgFc4xtq7qzeTri4kEKgW2NOP1T+GP5yp3Hel1m8KhZgSEUEYbngZHKs9Hg1ZjwLhhAPTP4lSak/0pss+l0HFLow2+tHERZu1j2CowBIKvucuNsffVbxrqk7cyH9JwFG+Is78yPP7hS/1PxSNxCWaNSU7Fog+PJEjNEwB/dBb1CtjmjYYiUhRpyxIyxyTnGdgTvuc86i7qO4fcGnaPMADoc8xsjQCJcFKsLfs4o0BzoRVzyzpAGfhXeqU3c0Y0hlYDYFgdWPTpIB9lWdjcGSJHIwWUEgekVxXNIyUXeiiiqoiiiiiIooooiQbcfP3g3Gb7G3PBEAPwNXt/wAGtwvmBQoOSNmxvnLDc7eNUVv+uvd8f/MJB9ISEjn6RXPjPEJ5F7AyHNwywqQqDaU6X5DYqms/Gtuk6Q7lCDuVhwHoos1vFNLLcB5V7TAlICiTylXHdhSo+6px6CQfztz75vypiRAAABgDYAdw8K53N5HGMyOqDxZgv41l7Rw5lSATgJe/8e22Mdpce+auT9XVp+3ce+amaG6R11IysPFSCPaK8u9XbVqcnH1KgjOUpv1bWXjcbf1zVGl6trH+v981Nsj1FkkrQypV+o+pUFKMnVpYf1/vmqJL1aWHhN75qbpZKhyyVtZUq/WfUqEoy9W1h4S+9eokvV1Yfsye9amuaWoU0tbmPqn5j6n91VVfCuELZhhbSzxBjlgsmcnAGdwe4D2V9vuK3KI7i6uMhD9Nd8ZIHm+NdZpahAB5oUIJVpQWA56Isyt8I8ffUVaNMMdUc0E5OeqkTstChgudESyIDJ2Y1MXA1OoGrkvMnJq84dAUhjVsZVADjlkCk/jnTSWEhniUqGyNJOoYzjDHyTkbH0E1O6G9YUXEZJUjikjMSqTrKEHUSNtJPhXDda3HZ9oW/COfiryE10UUVjRFFFFERRRRRFnsLfP3v/tt/lxV34PH2vEIh3Qo8zetvmo/8Uh/dqFrxcXv/tt/lxVedA4M/pMx+nKIlP8AQgGP8xpa6Tzpth3qOa6dPelpsoVEY1TzHTGOePFsd+MgAd5Iqm4R1YiVe24jJJLM+5XWQFz9EnmT6sAd1cOOjtekVqj7rGgYD0gO+f4gPZWhu1cRrRVeS7YYXdqVnWNCmyjhzxqJG8EmADyGFmfSTos3DALuwd1VCO1jY6gVJx+8uTgg8s5Bp1teNxyWqXBIWNow5J5KO/PqORVd1g3Spw64z9JQg9JZl/0BP3UqcSmaLo9En0pQqgd+HdpPwA9tJFB7tO2mfNezWOv6FJ1U/F2mieZaROesJsvellnGFLzoA41LzJK+OAMgeuusd6kiB42Do3JlOQf++FVPBui0EECo8SSOVHas6qxLEbqCeSjkMY5VRdFpFtpOIxjJhgYuBn9jXkeshQPuFa2VqlNze0Ag/bErGbO3qsqfpy4lkbxDgTGOm/n3Jj4lxWGEAyyJHnlqO59IUZJHpxiokPEopgTFIsgHPSdxnxBwQPTjFKXA+NWhaSe7cNcSOcB42dUQYxpGCvo9AAxXaTits19avbEFnfs5giFFZHIUZGACcFu7uHhUs4iRD5bE7fNHVbHcF0k04fqAJ1R8EgTG23KZ35JgnlAxllXU2ldRxqY9w8TuKrry9iRijyxo4OCpYkg+B0ggH1moPHYjNcWsIYqAGlZhzVcnLD06Ysj1ivV4IRbzARRqixMQNKlgxwqHWRqLamBznxroOurgmqaQbpZzM8hsslOytwKIqlxdU5CMS6Ac/wDd4Xu6JU4P45BB3BBGxBG+RXfo3JGr3dzKfm7W0bP2pTn26YsfvVVbrDApOSIF/vlnUfcrrVV0o4jo4XHbhlR+JXZZnJAAt4SsSlj3KXXV6s1uu65dZMcRBfH7rlVqYp1nMBmCR6GFWWN1dhre4upXMXFDMulmYrG2v5tgCcL84FIx9HPdWkdVHRe7s7i4N1F2YlRQmWU5KliR5JO+DVb1hjhkvCDBb3dsWtY42gCzR6i0IZSAAdyyE+s4pv6v+k/6dwyGWTyvJ7OUjmksexJ8M7OD3aq5NO9qU7d9uI0uifL+EDAXLOrLo7LxPjvE4WvLmFYZGZezdsbuFxgnAHqpm/8ABx//AFL3+L/mlHhd7xKLj/FDw6KKaQyMHEpwAusYI8pcnNNkXSXpS3m2dk2OeJAfwmrIqpg47dtwXgblHad4E0o8u7F5HwpbxwX5eilLo71TvxC2ju+I3108s6CQLG4CqrjUo3BGcEbAADlWoce4HFeWslvODolXDY5g8wwPiCAR6qy2Doj0k4WNFjPHdW6+ZHJpBA540v5vqVsUREdpf8C4jbRrPNdWF0+grIC7RnKgnbOnGoNkYBGoY2rZKyrgXXHPHcpbcXtGtHkICyDUIyTsMq2cLnbUGIHfitVoiyy/uhHNfseSXDsf3Yoz/pT90W4eYLOCNhhhGC/9o/lv/fY1ntzb9rxCaDul4gA32ESKR/aqEffWqM1a67vgY3uUBI3WDwScTQ31quqSDZ1AySoJIOBuRuwIG+D6K9WvWpYsmZC8b96FCxB8AV2Pwpxd6r57OJm1NHGW8SiE+0jNYuxeHFzDE9V023dJ9JtO4YTp2IMGOhwZCQ7mSfjEqYRorGNtRZtmkPo7i2NhjIXJJNfOsgs7WlvCuWyzqi+CgKoH3Kw+6nmWT4UoyW0j8YMjIwjgt9KOVYKWI7mIwTmRuXhVatuQzSTJeQCVutL0Oq6w0NZSa4tb3xGTzJJXq66wLbRrQs0rebBpbV2h+idsYDeG57hUPg/AnS0mSU4mugxcn6JYEIpP2jk+Gcd1MEjgNqAXUfpBV1fxY1fGoU0ldKnYuqOmsZgECMb8/FYHXzKbNFs0tkgmTJxkDYYBz1KX+B9IY4YBBO/YSwZVlZDuMlgRpByd8b+APfUyy49NKXcDRb6SsWpQJZH/AGwRuFHPbbkNzmpM1yds4OOWpVbHqLA4qDc3BJySSfE1ot+G1QWh7hpb0EE+JU176i/W9tOHP3kyBO8COfftyUMMDd3bjlFGkC+vyVb/AAP7ai8WJNvoHOeZIx6lyx+LJUq7vnYYZiRz3PxqGOIyIMI7KM52ON/H11ubwp5tX0NWXkknxKqOIgXNOvpwwNAE/SIGY65XLjdz5chQZwSqD7PkIPgor70U4Bb8S4vKJlV7Th1utsgJIRnQac8xnLCZ8/Zr70fs+3vraLuMwdvsw5lPtKqPvrUeKcDtoY1WGGKMPNqYIiqGISTBIA3NZ+LR2jKDdgPz7Bc0GZJVVb9XfA5JNMdtbuAuToYsQcgDOG2zSp1ayfyZxq94W5xHKTJb55bDUoGeZMZwfSlVvTVyCSCQfEEg+0Uz9U0Fu9gtxcIjyxTuscrqHlUDDBVYgtzLED0mvK54WaFuLjVIJAiOo9k1SYVB0WQHjvGBjYyAEctu2Xwr70supISzRO0ZxjMbFDjwypG1aXNBYq0rmIQyPhncIEkfB1ecBltxUCXoPZ3KBzql56gJWAJ7wCORHx+NefD7qlbOmq0keAP5Vi0uCQOHfyld9H53t7i4NxDdlxpkcyPGqANGDnJ87UB4imrot128OmgT9Jl/R51UCRJA2NQ2JVgCME74O4ph4JYWnDYWWIFYWkLblmcSEbqQdzsu2P8Amq3iMfArmRmuorcOObTosbHOfpHGrl41nuXi4rPqUmnSTO23omktwUj9ZvSa3409tYcOzPL22tpQrBUXBU7kA48rJPLyR31t0a4AHPAxmqjozw+wjizYpAI2OC0ATBI5gsvMj0mrmspEYKLPOjFtr41fueUDn+OdYwPvCRt/FT271AveiNjNIZJbaB3bzmaNSxwMDJxvttXH5C8N+p2/uk/KrF07opkklRZZa8fIThv1O390n5UfIPhv1O290n5VcVI5KFHllqHLNVp8g+G/Urb3SflR8g+G/U7b3SflXs26A5JCXZpahTTU3/IPhv1O290n5UfILhn1K290n5VobfgfL9/ZRCQppqgzTVpfyC4Z9StvdJ+VHyC4Z9StvdJ+Ve7eLAfJ9/ZRpWTTTVBmlrZvkDwz6lbe6T8qPkDwz6lbe5T8q0N44B/j+/smhI3VJZa7uaY8oohGPtSnUf7sa+2tRvLFJVAcEgHIwSDnBHMegmuXDOD29spS3ijiUnJEahQTyyQOZwKmVxbq4NxWNXaVYCEv3XQOwk/WQ6vW8n+6utl0ftrQRpboIk7RjgFsElHyTk7nYVd14kiVhhgCPAgEfGvJ1V7hpLiR44U7KqvZB4j2ijgbvpfSFI7Q7lsdy+g1YfyfF/Np/Cv5V2jiVRhQAPAAAfCjny3SgwqDpChzExVV+cwSGO/zcuMjArJenDjfce0VvEkSsMMAR4EAj41y/k+L+bT+Ffyrdw+//Ru1aZ84/wBKH/EkrqU/+qX+2k/xU+14iiVRhQAPAAAfCvdZLmt29Z9WI1En1KAQIRRRRXgpRRRRREUUUURFFFFERRRRREUUUURFFFFERRRRREUUUURFFFFERRRRRF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oup 25"/>
          <p:cNvGrpSpPr>
            <a:grpSpLocks/>
          </p:cNvGrpSpPr>
          <p:nvPr/>
        </p:nvGrpSpPr>
        <p:grpSpPr bwMode="auto">
          <a:xfrm>
            <a:off x="1773238" y="1741488"/>
            <a:ext cx="2514600" cy="1698625"/>
            <a:chOff x="3276600" y="838200"/>
            <a:chExt cx="2514600" cy="2057400"/>
          </a:xfrm>
        </p:grpSpPr>
        <p:sp>
          <p:nvSpPr>
            <p:cNvPr id="13" name="Rectangle 98"/>
            <p:cNvSpPr>
              <a:spLocks noChangeArrowheads="1"/>
            </p:cNvSpPr>
            <p:nvPr/>
          </p:nvSpPr>
          <p:spPr bwMode="auto">
            <a:xfrm>
              <a:off x="3276600" y="838200"/>
              <a:ext cx="2514600" cy="2057400"/>
            </a:xfrm>
            <a:prstGeom prst="rect">
              <a:avLst/>
            </a:prstGeom>
            <a:gradFill rotWithShape="1">
              <a:gsLst>
                <a:gs pos="0">
                  <a:srgbClr val="7F7F7F"/>
                </a:gs>
                <a:gs pos="25999">
                  <a:srgbClr val="D9D9D9"/>
                </a:gs>
                <a:gs pos="100000">
                  <a:srgbClr val="FFFFFF"/>
                </a:gs>
              </a:gsLst>
              <a:lin ang="5400000"/>
            </a:gra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endParaRPr lang="nb-NO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Text Box 52"/>
            <p:cNvSpPr txBox="1">
              <a:spLocks noChangeArrowheads="1"/>
            </p:cNvSpPr>
            <p:nvPr/>
          </p:nvSpPr>
          <p:spPr bwMode="gray">
            <a:xfrm>
              <a:off x="3429000" y="1121118"/>
              <a:ext cx="2209800" cy="1230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801688" eaLnBrk="0" hangingPunct="0">
                <a:spcBef>
                  <a:spcPct val="20000"/>
                </a:spcBef>
              </a:pPr>
              <a:r>
                <a:rPr lang="en-US" sz="2000"/>
                <a:t>Additively homomorphic              </a:t>
              </a:r>
              <a:br>
                <a:rPr lang="en-US" sz="2000"/>
              </a:br>
              <a:r>
                <a:rPr lang="en-US" sz="2000"/>
                <a:t>stream ciphers</a:t>
              </a:r>
              <a:endParaRPr lang="en-US" sz="2000" noProof="1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23"/>
          <p:cNvGrpSpPr>
            <a:grpSpLocks/>
          </p:cNvGrpSpPr>
          <p:nvPr/>
        </p:nvGrpSpPr>
        <p:grpSpPr bwMode="auto">
          <a:xfrm>
            <a:off x="4475163" y="1731963"/>
            <a:ext cx="2514600" cy="1697037"/>
            <a:chOff x="5943600" y="838200"/>
            <a:chExt cx="2514600" cy="2057400"/>
          </a:xfrm>
        </p:grpSpPr>
        <p:sp>
          <p:nvSpPr>
            <p:cNvPr id="16" name="Rectangle 101"/>
            <p:cNvSpPr>
              <a:spLocks noChangeArrowheads="1"/>
            </p:cNvSpPr>
            <p:nvPr/>
          </p:nvSpPr>
          <p:spPr bwMode="auto">
            <a:xfrm>
              <a:off x="5943600" y="838200"/>
              <a:ext cx="2514600" cy="2057400"/>
            </a:xfrm>
            <a:prstGeom prst="rect">
              <a:avLst/>
            </a:prstGeom>
            <a:gradFill rotWithShape="1">
              <a:gsLst>
                <a:gs pos="0">
                  <a:srgbClr val="7F7F7F"/>
                </a:gs>
                <a:gs pos="25999">
                  <a:srgbClr val="D9D9D9"/>
                </a:gs>
                <a:gs pos="100000">
                  <a:srgbClr val="FFFFFF"/>
                </a:gs>
              </a:gsLst>
              <a:lin ang="5400000"/>
            </a:gra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endParaRPr lang="nb-NO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7" name="Text Box 52"/>
            <p:cNvSpPr txBox="1">
              <a:spLocks noChangeArrowheads="1"/>
            </p:cNvSpPr>
            <p:nvPr/>
          </p:nvSpPr>
          <p:spPr bwMode="gray">
            <a:xfrm>
              <a:off x="6059487" y="1299736"/>
              <a:ext cx="2093913" cy="857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801688" eaLnBrk="0" hangingPunct="0">
                <a:spcBef>
                  <a:spcPct val="20000"/>
                </a:spcBef>
              </a:pPr>
              <a:r>
                <a:rPr lang="en-US" sz="2000"/>
                <a:t>Cascaded Ridesharing</a:t>
              </a:r>
              <a:endParaRPr lang="en-US" sz="2000" noProof="1"/>
            </a:p>
          </p:txBody>
        </p:sp>
      </p:grpSp>
      <p:grpSp>
        <p:nvGrpSpPr>
          <p:cNvPr id="18" name="Group 24"/>
          <p:cNvGrpSpPr>
            <a:grpSpLocks/>
          </p:cNvGrpSpPr>
          <p:nvPr/>
        </p:nvGrpSpPr>
        <p:grpSpPr bwMode="auto">
          <a:xfrm>
            <a:off x="1741488" y="3581400"/>
            <a:ext cx="2871787" cy="3124200"/>
            <a:chOff x="3265669" y="2895600"/>
            <a:chExt cx="2871425" cy="3962400"/>
          </a:xfrm>
        </p:grpSpPr>
        <p:sp>
          <p:nvSpPr>
            <p:cNvPr id="19" name="Freeform 8"/>
            <p:cNvSpPr>
              <a:spLocks/>
            </p:cNvSpPr>
            <p:nvPr/>
          </p:nvSpPr>
          <p:spPr bwMode="auto">
            <a:xfrm>
              <a:off x="3265669" y="4876800"/>
              <a:ext cx="2871425" cy="1981200"/>
            </a:xfrm>
            <a:custGeom>
              <a:avLst/>
              <a:gdLst>
                <a:gd name="T0" fmla="*/ 552450 w 400"/>
                <a:gd name="T1" fmla="*/ 0 h 207"/>
                <a:gd name="T2" fmla="*/ 301625 w 400"/>
                <a:gd name="T3" fmla="*/ 0 h 207"/>
                <a:gd name="T4" fmla="*/ 0 w 400"/>
                <a:gd name="T5" fmla="*/ 0 h 207"/>
                <a:gd name="T6" fmla="*/ 0 w 400"/>
                <a:gd name="T7" fmla="*/ 0 h 207"/>
                <a:gd name="T8" fmla="*/ 19050 w 400"/>
                <a:gd name="T9" fmla="*/ 14288 h 207"/>
                <a:gd name="T10" fmla="*/ 34925 w 400"/>
                <a:gd name="T11" fmla="*/ 31750 h 207"/>
                <a:gd name="T12" fmla="*/ 47625 w 400"/>
                <a:gd name="T13" fmla="*/ 52388 h 207"/>
                <a:gd name="T14" fmla="*/ 58738 w 400"/>
                <a:gd name="T15" fmla="*/ 71438 h 207"/>
                <a:gd name="T16" fmla="*/ 68263 w 400"/>
                <a:gd name="T17" fmla="*/ 92075 h 207"/>
                <a:gd name="T18" fmla="*/ 74613 w 400"/>
                <a:gd name="T19" fmla="*/ 115888 h 207"/>
                <a:gd name="T20" fmla="*/ 79375 w 400"/>
                <a:gd name="T21" fmla="*/ 138113 h 207"/>
                <a:gd name="T22" fmla="*/ 80963 w 400"/>
                <a:gd name="T23" fmla="*/ 163513 h 207"/>
                <a:gd name="T24" fmla="*/ 80963 w 400"/>
                <a:gd name="T25" fmla="*/ 163513 h 207"/>
                <a:gd name="T26" fmla="*/ 79375 w 400"/>
                <a:gd name="T27" fmla="*/ 188913 h 207"/>
                <a:gd name="T28" fmla="*/ 74613 w 400"/>
                <a:gd name="T29" fmla="*/ 212725 h 207"/>
                <a:gd name="T30" fmla="*/ 68263 w 400"/>
                <a:gd name="T31" fmla="*/ 234950 h 207"/>
                <a:gd name="T32" fmla="*/ 58738 w 400"/>
                <a:gd name="T33" fmla="*/ 257175 h 207"/>
                <a:gd name="T34" fmla="*/ 47625 w 400"/>
                <a:gd name="T35" fmla="*/ 276225 h 207"/>
                <a:gd name="T36" fmla="*/ 34925 w 400"/>
                <a:gd name="T37" fmla="*/ 295275 h 207"/>
                <a:gd name="T38" fmla="*/ 19050 w 400"/>
                <a:gd name="T39" fmla="*/ 312738 h 207"/>
                <a:gd name="T40" fmla="*/ 0 w 400"/>
                <a:gd name="T41" fmla="*/ 328613 h 207"/>
                <a:gd name="T42" fmla="*/ 301625 w 400"/>
                <a:gd name="T43" fmla="*/ 328613 h 207"/>
                <a:gd name="T44" fmla="*/ 552450 w 400"/>
                <a:gd name="T45" fmla="*/ 328613 h 207"/>
                <a:gd name="T46" fmla="*/ 552450 w 400"/>
                <a:gd name="T47" fmla="*/ 328613 h 207"/>
                <a:gd name="T48" fmla="*/ 569913 w 400"/>
                <a:gd name="T49" fmla="*/ 312738 h 207"/>
                <a:gd name="T50" fmla="*/ 587375 w 400"/>
                <a:gd name="T51" fmla="*/ 295275 h 207"/>
                <a:gd name="T52" fmla="*/ 601663 w 400"/>
                <a:gd name="T53" fmla="*/ 276225 h 207"/>
                <a:gd name="T54" fmla="*/ 612775 w 400"/>
                <a:gd name="T55" fmla="*/ 257175 h 207"/>
                <a:gd name="T56" fmla="*/ 620713 w 400"/>
                <a:gd name="T57" fmla="*/ 234950 h 207"/>
                <a:gd name="T58" fmla="*/ 628650 w 400"/>
                <a:gd name="T59" fmla="*/ 212725 h 207"/>
                <a:gd name="T60" fmla="*/ 631825 w 400"/>
                <a:gd name="T61" fmla="*/ 188913 h 207"/>
                <a:gd name="T62" fmla="*/ 635000 w 400"/>
                <a:gd name="T63" fmla="*/ 163513 h 207"/>
                <a:gd name="T64" fmla="*/ 635000 w 400"/>
                <a:gd name="T65" fmla="*/ 163513 h 207"/>
                <a:gd name="T66" fmla="*/ 631825 w 400"/>
                <a:gd name="T67" fmla="*/ 138113 h 207"/>
                <a:gd name="T68" fmla="*/ 628650 w 400"/>
                <a:gd name="T69" fmla="*/ 115888 h 207"/>
                <a:gd name="T70" fmla="*/ 620713 w 400"/>
                <a:gd name="T71" fmla="*/ 92075 h 207"/>
                <a:gd name="T72" fmla="*/ 612775 w 400"/>
                <a:gd name="T73" fmla="*/ 71438 h 207"/>
                <a:gd name="T74" fmla="*/ 601663 w 400"/>
                <a:gd name="T75" fmla="*/ 52388 h 207"/>
                <a:gd name="T76" fmla="*/ 587375 w 400"/>
                <a:gd name="T77" fmla="*/ 31750 h 207"/>
                <a:gd name="T78" fmla="*/ 569913 w 400"/>
                <a:gd name="T79" fmla="*/ 14288 h 207"/>
                <a:gd name="T80" fmla="*/ 552450 w 400"/>
                <a:gd name="T81" fmla="*/ 0 h 207"/>
                <a:gd name="T82" fmla="*/ 552450 w 400"/>
                <a:gd name="T83" fmla="*/ 0 h 20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00"/>
                <a:gd name="T127" fmla="*/ 0 h 207"/>
                <a:gd name="T128" fmla="*/ 400 w 400"/>
                <a:gd name="T129" fmla="*/ 207 h 20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00" h="207">
                  <a:moveTo>
                    <a:pt x="348" y="0"/>
                  </a:moveTo>
                  <a:lnTo>
                    <a:pt x="190" y="0"/>
                  </a:lnTo>
                  <a:lnTo>
                    <a:pt x="0" y="0"/>
                  </a:lnTo>
                  <a:lnTo>
                    <a:pt x="12" y="9"/>
                  </a:lnTo>
                  <a:lnTo>
                    <a:pt x="22" y="20"/>
                  </a:lnTo>
                  <a:lnTo>
                    <a:pt x="30" y="33"/>
                  </a:lnTo>
                  <a:lnTo>
                    <a:pt x="37" y="45"/>
                  </a:lnTo>
                  <a:lnTo>
                    <a:pt x="43" y="58"/>
                  </a:lnTo>
                  <a:lnTo>
                    <a:pt x="47" y="73"/>
                  </a:lnTo>
                  <a:lnTo>
                    <a:pt x="50" y="87"/>
                  </a:lnTo>
                  <a:lnTo>
                    <a:pt x="51" y="103"/>
                  </a:lnTo>
                  <a:lnTo>
                    <a:pt x="50" y="119"/>
                  </a:lnTo>
                  <a:lnTo>
                    <a:pt x="47" y="134"/>
                  </a:lnTo>
                  <a:lnTo>
                    <a:pt x="43" y="148"/>
                  </a:lnTo>
                  <a:lnTo>
                    <a:pt x="37" y="162"/>
                  </a:lnTo>
                  <a:lnTo>
                    <a:pt x="30" y="174"/>
                  </a:lnTo>
                  <a:lnTo>
                    <a:pt x="22" y="186"/>
                  </a:lnTo>
                  <a:lnTo>
                    <a:pt x="12" y="197"/>
                  </a:lnTo>
                  <a:lnTo>
                    <a:pt x="0" y="207"/>
                  </a:lnTo>
                  <a:lnTo>
                    <a:pt x="190" y="207"/>
                  </a:lnTo>
                  <a:lnTo>
                    <a:pt x="348" y="207"/>
                  </a:lnTo>
                  <a:lnTo>
                    <a:pt x="359" y="197"/>
                  </a:lnTo>
                  <a:lnTo>
                    <a:pt x="370" y="186"/>
                  </a:lnTo>
                  <a:lnTo>
                    <a:pt x="379" y="174"/>
                  </a:lnTo>
                  <a:lnTo>
                    <a:pt x="386" y="162"/>
                  </a:lnTo>
                  <a:lnTo>
                    <a:pt x="391" y="148"/>
                  </a:lnTo>
                  <a:lnTo>
                    <a:pt x="396" y="134"/>
                  </a:lnTo>
                  <a:lnTo>
                    <a:pt x="398" y="119"/>
                  </a:lnTo>
                  <a:lnTo>
                    <a:pt x="400" y="103"/>
                  </a:lnTo>
                  <a:lnTo>
                    <a:pt x="398" y="87"/>
                  </a:lnTo>
                  <a:lnTo>
                    <a:pt x="396" y="73"/>
                  </a:lnTo>
                  <a:lnTo>
                    <a:pt x="391" y="58"/>
                  </a:lnTo>
                  <a:lnTo>
                    <a:pt x="386" y="45"/>
                  </a:lnTo>
                  <a:lnTo>
                    <a:pt x="379" y="33"/>
                  </a:lnTo>
                  <a:lnTo>
                    <a:pt x="370" y="20"/>
                  </a:lnTo>
                  <a:lnTo>
                    <a:pt x="359" y="9"/>
                  </a:lnTo>
                  <a:lnTo>
                    <a:pt x="34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F8B25">
                    <a:alpha val="70000"/>
                  </a:srgbClr>
                </a:gs>
                <a:gs pos="55000">
                  <a:sysClr val="window" lastClr="FFFFFF"/>
                </a:gs>
              </a:gsLst>
              <a:lin ang="5400000" scaled="0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endParaRPr lang="nb-NO" sz="1800" smtClean="0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20" name="Freeform 8"/>
            <p:cNvSpPr>
              <a:spLocks/>
            </p:cNvSpPr>
            <p:nvPr/>
          </p:nvSpPr>
          <p:spPr bwMode="auto">
            <a:xfrm>
              <a:off x="3265669" y="2895600"/>
              <a:ext cx="2871425" cy="1981200"/>
            </a:xfrm>
            <a:custGeom>
              <a:avLst/>
              <a:gdLst>
                <a:gd name="T0" fmla="*/ 2147483647 w 400"/>
                <a:gd name="T1" fmla="*/ 0 h 207"/>
                <a:gd name="T2" fmla="*/ 2147483647 w 400"/>
                <a:gd name="T3" fmla="*/ 0 h 207"/>
                <a:gd name="T4" fmla="*/ 0 w 400"/>
                <a:gd name="T5" fmla="*/ 0 h 207"/>
                <a:gd name="T6" fmla="*/ 0 w 400"/>
                <a:gd name="T7" fmla="*/ 0 h 207"/>
                <a:gd name="T8" fmla="*/ 2147483647 w 400"/>
                <a:gd name="T9" fmla="*/ 2147483647 h 207"/>
                <a:gd name="T10" fmla="*/ 2147483647 w 400"/>
                <a:gd name="T11" fmla="*/ 2147483647 h 207"/>
                <a:gd name="T12" fmla="*/ 2147483647 w 400"/>
                <a:gd name="T13" fmla="*/ 2147483647 h 207"/>
                <a:gd name="T14" fmla="*/ 2147483647 w 400"/>
                <a:gd name="T15" fmla="*/ 2147483647 h 207"/>
                <a:gd name="T16" fmla="*/ 2147483647 w 400"/>
                <a:gd name="T17" fmla="*/ 2147483647 h 207"/>
                <a:gd name="T18" fmla="*/ 2147483647 w 400"/>
                <a:gd name="T19" fmla="*/ 2147483647 h 207"/>
                <a:gd name="T20" fmla="*/ 2147483647 w 400"/>
                <a:gd name="T21" fmla="*/ 2147483647 h 207"/>
                <a:gd name="T22" fmla="*/ 2147483647 w 400"/>
                <a:gd name="T23" fmla="*/ 2147483647 h 207"/>
                <a:gd name="T24" fmla="*/ 2147483647 w 400"/>
                <a:gd name="T25" fmla="*/ 2147483647 h 207"/>
                <a:gd name="T26" fmla="*/ 2147483647 w 400"/>
                <a:gd name="T27" fmla="*/ 2147483647 h 207"/>
                <a:gd name="T28" fmla="*/ 2147483647 w 400"/>
                <a:gd name="T29" fmla="*/ 2147483647 h 207"/>
                <a:gd name="T30" fmla="*/ 2147483647 w 400"/>
                <a:gd name="T31" fmla="*/ 2147483647 h 207"/>
                <a:gd name="T32" fmla="*/ 2147483647 w 400"/>
                <a:gd name="T33" fmla="*/ 2147483647 h 207"/>
                <a:gd name="T34" fmla="*/ 2147483647 w 400"/>
                <a:gd name="T35" fmla="*/ 2147483647 h 207"/>
                <a:gd name="T36" fmla="*/ 2147483647 w 400"/>
                <a:gd name="T37" fmla="*/ 2147483647 h 207"/>
                <a:gd name="T38" fmla="*/ 2147483647 w 400"/>
                <a:gd name="T39" fmla="*/ 2147483647 h 207"/>
                <a:gd name="T40" fmla="*/ 0 w 400"/>
                <a:gd name="T41" fmla="*/ 2147483647 h 207"/>
                <a:gd name="T42" fmla="*/ 2147483647 w 400"/>
                <a:gd name="T43" fmla="*/ 2147483647 h 207"/>
                <a:gd name="T44" fmla="*/ 2147483647 w 400"/>
                <a:gd name="T45" fmla="*/ 2147483647 h 207"/>
                <a:gd name="T46" fmla="*/ 2147483647 w 400"/>
                <a:gd name="T47" fmla="*/ 2147483647 h 207"/>
                <a:gd name="T48" fmla="*/ 2147483647 w 400"/>
                <a:gd name="T49" fmla="*/ 2147483647 h 207"/>
                <a:gd name="T50" fmla="*/ 2147483647 w 400"/>
                <a:gd name="T51" fmla="*/ 2147483647 h 207"/>
                <a:gd name="T52" fmla="*/ 2147483647 w 400"/>
                <a:gd name="T53" fmla="*/ 2147483647 h 207"/>
                <a:gd name="T54" fmla="*/ 2147483647 w 400"/>
                <a:gd name="T55" fmla="*/ 2147483647 h 207"/>
                <a:gd name="T56" fmla="*/ 2147483647 w 400"/>
                <a:gd name="T57" fmla="*/ 2147483647 h 207"/>
                <a:gd name="T58" fmla="*/ 2147483647 w 400"/>
                <a:gd name="T59" fmla="*/ 2147483647 h 207"/>
                <a:gd name="T60" fmla="*/ 2147483647 w 400"/>
                <a:gd name="T61" fmla="*/ 2147483647 h 207"/>
                <a:gd name="T62" fmla="*/ 2147483647 w 400"/>
                <a:gd name="T63" fmla="*/ 2147483647 h 207"/>
                <a:gd name="T64" fmla="*/ 2147483647 w 400"/>
                <a:gd name="T65" fmla="*/ 2147483647 h 207"/>
                <a:gd name="T66" fmla="*/ 2147483647 w 400"/>
                <a:gd name="T67" fmla="*/ 2147483647 h 207"/>
                <a:gd name="T68" fmla="*/ 2147483647 w 400"/>
                <a:gd name="T69" fmla="*/ 2147483647 h 207"/>
                <a:gd name="T70" fmla="*/ 2147483647 w 400"/>
                <a:gd name="T71" fmla="*/ 2147483647 h 207"/>
                <a:gd name="T72" fmla="*/ 2147483647 w 400"/>
                <a:gd name="T73" fmla="*/ 2147483647 h 207"/>
                <a:gd name="T74" fmla="*/ 2147483647 w 400"/>
                <a:gd name="T75" fmla="*/ 2147483647 h 207"/>
                <a:gd name="T76" fmla="*/ 2147483647 w 400"/>
                <a:gd name="T77" fmla="*/ 2147483647 h 207"/>
                <a:gd name="T78" fmla="*/ 2147483647 w 400"/>
                <a:gd name="T79" fmla="*/ 2147483647 h 207"/>
                <a:gd name="T80" fmla="*/ 2147483647 w 400"/>
                <a:gd name="T81" fmla="*/ 0 h 207"/>
                <a:gd name="T82" fmla="*/ 2147483647 w 400"/>
                <a:gd name="T83" fmla="*/ 0 h 20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00"/>
                <a:gd name="T127" fmla="*/ 0 h 207"/>
                <a:gd name="T128" fmla="*/ 400 w 400"/>
                <a:gd name="T129" fmla="*/ 207 h 20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00" h="207">
                  <a:moveTo>
                    <a:pt x="348" y="0"/>
                  </a:moveTo>
                  <a:lnTo>
                    <a:pt x="190" y="0"/>
                  </a:lnTo>
                  <a:lnTo>
                    <a:pt x="0" y="0"/>
                  </a:lnTo>
                  <a:lnTo>
                    <a:pt x="12" y="9"/>
                  </a:lnTo>
                  <a:lnTo>
                    <a:pt x="22" y="20"/>
                  </a:lnTo>
                  <a:lnTo>
                    <a:pt x="30" y="33"/>
                  </a:lnTo>
                  <a:lnTo>
                    <a:pt x="37" y="45"/>
                  </a:lnTo>
                  <a:lnTo>
                    <a:pt x="43" y="58"/>
                  </a:lnTo>
                  <a:lnTo>
                    <a:pt x="47" y="73"/>
                  </a:lnTo>
                  <a:lnTo>
                    <a:pt x="50" y="87"/>
                  </a:lnTo>
                  <a:lnTo>
                    <a:pt x="51" y="103"/>
                  </a:lnTo>
                  <a:lnTo>
                    <a:pt x="50" y="119"/>
                  </a:lnTo>
                  <a:lnTo>
                    <a:pt x="47" y="134"/>
                  </a:lnTo>
                  <a:lnTo>
                    <a:pt x="43" y="148"/>
                  </a:lnTo>
                  <a:lnTo>
                    <a:pt x="37" y="162"/>
                  </a:lnTo>
                  <a:lnTo>
                    <a:pt x="30" y="174"/>
                  </a:lnTo>
                  <a:lnTo>
                    <a:pt x="22" y="186"/>
                  </a:lnTo>
                  <a:lnTo>
                    <a:pt x="12" y="197"/>
                  </a:lnTo>
                  <a:lnTo>
                    <a:pt x="0" y="207"/>
                  </a:lnTo>
                  <a:lnTo>
                    <a:pt x="190" y="207"/>
                  </a:lnTo>
                  <a:lnTo>
                    <a:pt x="348" y="207"/>
                  </a:lnTo>
                  <a:lnTo>
                    <a:pt x="359" y="197"/>
                  </a:lnTo>
                  <a:lnTo>
                    <a:pt x="370" y="186"/>
                  </a:lnTo>
                  <a:lnTo>
                    <a:pt x="379" y="174"/>
                  </a:lnTo>
                  <a:lnTo>
                    <a:pt x="386" y="162"/>
                  </a:lnTo>
                  <a:lnTo>
                    <a:pt x="391" y="148"/>
                  </a:lnTo>
                  <a:lnTo>
                    <a:pt x="396" y="134"/>
                  </a:lnTo>
                  <a:lnTo>
                    <a:pt x="398" y="119"/>
                  </a:lnTo>
                  <a:lnTo>
                    <a:pt x="400" y="103"/>
                  </a:lnTo>
                  <a:lnTo>
                    <a:pt x="398" y="87"/>
                  </a:lnTo>
                  <a:lnTo>
                    <a:pt x="396" y="73"/>
                  </a:lnTo>
                  <a:lnTo>
                    <a:pt x="391" y="58"/>
                  </a:lnTo>
                  <a:lnTo>
                    <a:pt x="386" y="45"/>
                  </a:lnTo>
                  <a:lnTo>
                    <a:pt x="379" y="33"/>
                  </a:lnTo>
                  <a:lnTo>
                    <a:pt x="370" y="20"/>
                  </a:lnTo>
                  <a:lnTo>
                    <a:pt x="359" y="9"/>
                  </a:lnTo>
                  <a:lnTo>
                    <a:pt x="348" y="0"/>
                  </a:lnTo>
                  <a:close/>
                </a:path>
              </a:pathLst>
            </a:custGeom>
            <a:gradFill rotWithShape="1">
              <a:gsLst>
                <a:gs pos="0">
                  <a:srgbClr val="98D25F"/>
                </a:gs>
                <a:gs pos="50000">
                  <a:srgbClr val="A6ED43"/>
                </a:gs>
                <a:gs pos="100000">
                  <a:srgbClr val="5F8B25"/>
                </a:gs>
              </a:gsLst>
              <a:lin ang="5400000"/>
            </a:gradFill>
            <a:ln w="9525">
              <a:solidFill>
                <a:srgbClr val="5F8B25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>
            <a:grpSpLocks/>
          </p:cNvGrpSpPr>
          <p:nvPr/>
        </p:nvGrpSpPr>
        <p:grpSpPr bwMode="auto">
          <a:xfrm>
            <a:off x="4397375" y="3581400"/>
            <a:ext cx="2871788" cy="3124200"/>
            <a:chOff x="5921738" y="2895600"/>
            <a:chExt cx="2871425" cy="3962400"/>
          </a:xfrm>
        </p:grpSpPr>
        <p:sp>
          <p:nvSpPr>
            <p:cNvPr id="22" name="Freeform 10"/>
            <p:cNvSpPr>
              <a:spLocks/>
            </p:cNvSpPr>
            <p:nvPr/>
          </p:nvSpPr>
          <p:spPr bwMode="auto">
            <a:xfrm>
              <a:off x="5921738" y="4876800"/>
              <a:ext cx="2871425" cy="1981200"/>
            </a:xfrm>
            <a:custGeom>
              <a:avLst/>
              <a:gdLst>
                <a:gd name="T0" fmla="*/ 554038 w 400"/>
                <a:gd name="T1" fmla="*/ 0 h 207"/>
                <a:gd name="T2" fmla="*/ 301625 w 400"/>
                <a:gd name="T3" fmla="*/ 0 h 207"/>
                <a:gd name="T4" fmla="*/ 0 w 400"/>
                <a:gd name="T5" fmla="*/ 0 h 207"/>
                <a:gd name="T6" fmla="*/ 0 w 400"/>
                <a:gd name="T7" fmla="*/ 0 h 207"/>
                <a:gd name="T8" fmla="*/ 17463 w 400"/>
                <a:gd name="T9" fmla="*/ 14288 h 207"/>
                <a:gd name="T10" fmla="*/ 33338 w 400"/>
                <a:gd name="T11" fmla="*/ 31750 h 207"/>
                <a:gd name="T12" fmla="*/ 49213 w 400"/>
                <a:gd name="T13" fmla="*/ 52388 h 207"/>
                <a:gd name="T14" fmla="*/ 60325 w 400"/>
                <a:gd name="T15" fmla="*/ 71438 h 207"/>
                <a:gd name="T16" fmla="*/ 68263 w 400"/>
                <a:gd name="T17" fmla="*/ 92075 h 207"/>
                <a:gd name="T18" fmla="*/ 76200 w 400"/>
                <a:gd name="T19" fmla="*/ 115888 h 207"/>
                <a:gd name="T20" fmla="*/ 79375 w 400"/>
                <a:gd name="T21" fmla="*/ 138113 h 207"/>
                <a:gd name="T22" fmla="*/ 80963 w 400"/>
                <a:gd name="T23" fmla="*/ 163513 h 207"/>
                <a:gd name="T24" fmla="*/ 80963 w 400"/>
                <a:gd name="T25" fmla="*/ 163513 h 207"/>
                <a:gd name="T26" fmla="*/ 79375 w 400"/>
                <a:gd name="T27" fmla="*/ 188913 h 207"/>
                <a:gd name="T28" fmla="*/ 76200 w 400"/>
                <a:gd name="T29" fmla="*/ 212725 h 207"/>
                <a:gd name="T30" fmla="*/ 68263 w 400"/>
                <a:gd name="T31" fmla="*/ 234950 h 207"/>
                <a:gd name="T32" fmla="*/ 60325 w 400"/>
                <a:gd name="T33" fmla="*/ 257175 h 207"/>
                <a:gd name="T34" fmla="*/ 49213 w 400"/>
                <a:gd name="T35" fmla="*/ 276225 h 207"/>
                <a:gd name="T36" fmla="*/ 33338 w 400"/>
                <a:gd name="T37" fmla="*/ 295275 h 207"/>
                <a:gd name="T38" fmla="*/ 17463 w 400"/>
                <a:gd name="T39" fmla="*/ 312738 h 207"/>
                <a:gd name="T40" fmla="*/ 0 w 400"/>
                <a:gd name="T41" fmla="*/ 328613 h 207"/>
                <a:gd name="T42" fmla="*/ 301625 w 400"/>
                <a:gd name="T43" fmla="*/ 328613 h 207"/>
                <a:gd name="T44" fmla="*/ 554038 w 400"/>
                <a:gd name="T45" fmla="*/ 328613 h 207"/>
                <a:gd name="T46" fmla="*/ 554038 w 400"/>
                <a:gd name="T47" fmla="*/ 328613 h 207"/>
                <a:gd name="T48" fmla="*/ 571500 w 400"/>
                <a:gd name="T49" fmla="*/ 312738 h 207"/>
                <a:gd name="T50" fmla="*/ 587375 w 400"/>
                <a:gd name="T51" fmla="*/ 295275 h 207"/>
                <a:gd name="T52" fmla="*/ 600075 w 400"/>
                <a:gd name="T53" fmla="*/ 276225 h 207"/>
                <a:gd name="T54" fmla="*/ 612775 w 400"/>
                <a:gd name="T55" fmla="*/ 257175 h 207"/>
                <a:gd name="T56" fmla="*/ 622300 w 400"/>
                <a:gd name="T57" fmla="*/ 234950 h 207"/>
                <a:gd name="T58" fmla="*/ 630238 w 400"/>
                <a:gd name="T59" fmla="*/ 212725 h 207"/>
                <a:gd name="T60" fmla="*/ 633413 w 400"/>
                <a:gd name="T61" fmla="*/ 188913 h 207"/>
                <a:gd name="T62" fmla="*/ 635000 w 400"/>
                <a:gd name="T63" fmla="*/ 163513 h 207"/>
                <a:gd name="T64" fmla="*/ 635000 w 400"/>
                <a:gd name="T65" fmla="*/ 163513 h 207"/>
                <a:gd name="T66" fmla="*/ 633413 w 400"/>
                <a:gd name="T67" fmla="*/ 138113 h 207"/>
                <a:gd name="T68" fmla="*/ 630238 w 400"/>
                <a:gd name="T69" fmla="*/ 115888 h 207"/>
                <a:gd name="T70" fmla="*/ 622300 w 400"/>
                <a:gd name="T71" fmla="*/ 92075 h 207"/>
                <a:gd name="T72" fmla="*/ 612775 w 400"/>
                <a:gd name="T73" fmla="*/ 71438 h 207"/>
                <a:gd name="T74" fmla="*/ 600075 w 400"/>
                <a:gd name="T75" fmla="*/ 52388 h 207"/>
                <a:gd name="T76" fmla="*/ 587375 w 400"/>
                <a:gd name="T77" fmla="*/ 31750 h 207"/>
                <a:gd name="T78" fmla="*/ 571500 w 400"/>
                <a:gd name="T79" fmla="*/ 14288 h 207"/>
                <a:gd name="T80" fmla="*/ 554038 w 400"/>
                <a:gd name="T81" fmla="*/ 0 h 207"/>
                <a:gd name="T82" fmla="*/ 554038 w 400"/>
                <a:gd name="T83" fmla="*/ 0 h 20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00"/>
                <a:gd name="T127" fmla="*/ 0 h 207"/>
                <a:gd name="T128" fmla="*/ 400 w 400"/>
                <a:gd name="T129" fmla="*/ 207 h 20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00" h="207">
                  <a:moveTo>
                    <a:pt x="349" y="0"/>
                  </a:moveTo>
                  <a:lnTo>
                    <a:pt x="190" y="0"/>
                  </a:lnTo>
                  <a:lnTo>
                    <a:pt x="0" y="0"/>
                  </a:lnTo>
                  <a:lnTo>
                    <a:pt x="11" y="9"/>
                  </a:lnTo>
                  <a:lnTo>
                    <a:pt x="21" y="20"/>
                  </a:lnTo>
                  <a:lnTo>
                    <a:pt x="31" y="33"/>
                  </a:lnTo>
                  <a:lnTo>
                    <a:pt x="38" y="45"/>
                  </a:lnTo>
                  <a:lnTo>
                    <a:pt x="43" y="58"/>
                  </a:lnTo>
                  <a:lnTo>
                    <a:pt x="48" y="73"/>
                  </a:lnTo>
                  <a:lnTo>
                    <a:pt x="50" y="87"/>
                  </a:lnTo>
                  <a:lnTo>
                    <a:pt x="51" y="103"/>
                  </a:lnTo>
                  <a:lnTo>
                    <a:pt x="50" y="119"/>
                  </a:lnTo>
                  <a:lnTo>
                    <a:pt x="48" y="134"/>
                  </a:lnTo>
                  <a:lnTo>
                    <a:pt x="43" y="148"/>
                  </a:lnTo>
                  <a:lnTo>
                    <a:pt x="38" y="162"/>
                  </a:lnTo>
                  <a:lnTo>
                    <a:pt x="31" y="174"/>
                  </a:lnTo>
                  <a:lnTo>
                    <a:pt x="21" y="186"/>
                  </a:lnTo>
                  <a:lnTo>
                    <a:pt x="11" y="197"/>
                  </a:lnTo>
                  <a:lnTo>
                    <a:pt x="0" y="207"/>
                  </a:lnTo>
                  <a:lnTo>
                    <a:pt x="190" y="207"/>
                  </a:lnTo>
                  <a:lnTo>
                    <a:pt x="349" y="207"/>
                  </a:lnTo>
                  <a:lnTo>
                    <a:pt x="360" y="197"/>
                  </a:lnTo>
                  <a:lnTo>
                    <a:pt x="370" y="186"/>
                  </a:lnTo>
                  <a:lnTo>
                    <a:pt x="378" y="174"/>
                  </a:lnTo>
                  <a:lnTo>
                    <a:pt x="386" y="162"/>
                  </a:lnTo>
                  <a:lnTo>
                    <a:pt x="392" y="148"/>
                  </a:lnTo>
                  <a:lnTo>
                    <a:pt x="397" y="134"/>
                  </a:lnTo>
                  <a:lnTo>
                    <a:pt x="399" y="119"/>
                  </a:lnTo>
                  <a:lnTo>
                    <a:pt x="400" y="103"/>
                  </a:lnTo>
                  <a:lnTo>
                    <a:pt x="399" y="87"/>
                  </a:lnTo>
                  <a:lnTo>
                    <a:pt x="397" y="73"/>
                  </a:lnTo>
                  <a:lnTo>
                    <a:pt x="392" y="58"/>
                  </a:lnTo>
                  <a:lnTo>
                    <a:pt x="386" y="45"/>
                  </a:lnTo>
                  <a:lnTo>
                    <a:pt x="378" y="33"/>
                  </a:lnTo>
                  <a:lnTo>
                    <a:pt x="370" y="20"/>
                  </a:lnTo>
                  <a:lnTo>
                    <a:pt x="360" y="9"/>
                  </a:lnTo>
                  <a:lnTo>
                    <a:pt x="34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97F13">
                    <a:alpha val="70000"/>
                  </a:srgbClr>
                </a:gs>
                <a:gs pos="55000">
                  <a:sysClr val="window" lastClr="FFFFFF"/>
                </a:gs>
              </a:gsLst>
              <a:lin ang="5400000" scaled="0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endParaRPr lang="nb-NO" sz="1800" smtClean="0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29" name="Freeform 10"/>
            <p:cNvSpPr>
              <a:spLocks/>
            </p:cNvSpPr>
            <p:nvPr/>
          </p:nvSpPr>
          <p:spPr bwMode="auto">
            <a:xfrm>
              <a:off x="5921738" y="2895600"/>
              <a:ext cx="2871425" cy="1981200"/>
            </a:xfrm>
            <a:custGeom>
              <a:avLst/>
              <a:gdLst>
                <a:gd name="T0" fmla="*/ 2147483647 w 400"/>
                <a:gd name="T1" fmla="*/ 0 h 207"/>
                <a:gd name="T2" fmla="*/ 2147483647 w 400"/>
                <a:gd name="T3" fmla="*/ 0 h 207"/>
                <a:gd name="T4" fmla="*/ 0 w 400"/>
                <a:gd name="T5" fmla="*/ 0 h 207"/>
                <a:gd name="T6" fmla="*/ 0 w 400"/>
                <a:gd name="T7" fmla="*/ 0 h 207"/>
                <a:gd name="T8" fmla="*/ 2147483647 w 400"/>
                <a:gd name="T9" fmla="*/ 2147483647 h 207"/>
                <a:gd name="T10" fmla="*/ 2147483647 w 400"/>
                <a:gd name="T11" fmla="*/ 2147483647 h 207"/>
                <a:gd name="T12" fmla="*/ 2147483647 w 400"/>
                <a:gd name="T13" fmla="*/ 2147483647 h 207"/>
                <a:gd name="T14" fmla="*/ 2147483647 w 400"/>
                <a:gd name="T15" fmla="*/ 2147483647 h 207"/>
                <a:gd name="T16" fmla="*/ 2147483647 w 400"/>
                <a:gd name="T17" fmla="*/ 2147483647 h 207"/>
                <a:gd name="T18" fmla="*/ 2147483647 w 400"/>
                <a:gd name="T19" fmla="*/ 2147483647 h 207"/>
                <a:gd name="T20" fmla="*/ 2147483647 w 400"/>
                <a:gd name="T21" fmla="*/ 2147483647 h 207"/>
                <a:gd name="T22" fmla="*/ 2147483647 w 400"/>
                <a:gd name="T23" fmla="*/ 2147483647 h 207"/>
                <a:gd name="T24" fmla="*/ 2147483647 w 400"/>
                <a:gd name="T25" fmla="*/ 2147483647 h 207"/>
                <a:gd name="T26" fmla="*/ 2147483647 w 400"/>
                <a:gd name="T27" fmla="*/ 2147483647 h 207"/>
                <a:gd name="T28" fmla="*/ 2147483647 w 400"/>
                <a:gd name="T29" fmla="*/ 2147483647 h 207"/>
                <a:gd name="T30" fmla="*/ 2147483647 w 400"/>
                <a:gd name="T31" fmla="*/ 2147483647 h 207"/>
                <a:gd name="T32" fmla="*/ 2147483647 w 400"/>
                <a:gd name="T33" fmla="*/ 2147483647 h 207"/>
                <a:gd name="T34" fmla="*/ 2147483647 w 400"/>
                <a:gd name="T35" fmla="*/ 2147483647 h 207"/>
                <a:gd name="T36" fmla="*/ 2147483647 w 400"/>
                <a:gd name="T37" fmla="*/ 2147483647 h 207"/>
                <a:gd name="T38" fmla="*/ 2147483647 w 400"/>
                <a:gd name="T39" fmla="*/ 2147483647 h 207"/>
                <a:gd name="T40" fmla="*/ 0 w 400"/>
                <a:gd name="T41" fmla="*/ 2147483647 h 207"/>
                <a:gd name="T42" fmla="*/ 2147483647 w 400"/>
                <a:gd name="T43" fmla="*/ 2147483647 h 207"/>
                <a:gd name="T44" fmla="*/ 2147483647 w 400"/>
                <a:gd name="T45" fmla="*/ 2147483647 h 207"/>
                <a:gd name="T46" fmla="*/ 2147483647 w 400"/>
                <a:gd name="T47" fmla="*/ 2147483647 h 207"/>
                <a:gd name="T48" fmla="*/ 2147483647 w 400"/>
                <a:gd name="T49" fmla="*/ 2147483647 h 207"/>
                <a:gd name="T50" fmla="*/ 2147483647 w 400"/>
                <a:gd name="T51" fmla="*/ 2147483647 h 207"/>
                <a:gd name="T52" fmla="*/ 2147483647 w 400"/>
                <a:gd name="T53" fmla="*/ 2147483647 h 207"/>
                <a:gd name="T54" fmla="*/ 2147483647 w 400"/>
                <a:gd name="T55" fmla="*/ 2147483647 h 207"/>
                <a:gd name="T56" fmla="*/ 2147483647 w 400"/>
                <a:gd name="T57" fmla="*/ 2147483647 h 207"/>
                <a:gd name="T58" fmla="*/ 2147483647 w 400"/>
                <a:gd name="T59" fmla="*/ 2147483647 h 207"/>
                <a:gd name="T60" fmla="*/ 2147483647 w 400"/>
                <a:gd name="T61" fmla="*/ 2147483647 h 207"/>
                <a:gd name="T62" fmla="*/ 2147483647 w 400"/>
                <a:gd name="T63" fmla="*/ 2147483647 h 207"/>
                <a:gd name="T64" fmla="*/ 2147483647 w 400"/>
                <a:gd name="T65" fmla="*/ 2147483647 h 207"/>
                <a:gd name="T66" fmla="*/ 2147483647 w 400"/>
                <a:gd name="T67" fmla="*/ 2147483647 h 207"/>
                <a:gd name="T68" fmla="*/ 2147483647 w 400"/>
                <a:gd name="T69" fmla="*/ 2147483647 h 207"/>
                <a:gd name="T70" fmla="*/ 2147483647 w 400"/>
                <a:gd name="T71" fmla="*/ 2147483647 h 207"/>
                <a:gd name="T72" fmla="*/ 2147483647 w 400"/>
                <a:gd name="T73" fmla="*/ 2147483647 h 207"/>
                <a:gd name="T74" fmla="*/ 2147483647 w 400"/>
                <a:gd name="T75" fmla="*/ 2147483647 h 207"/>
                <a:gd name="T76" fmla="*/ 2147483647 w 400"/>
                <a:gd name="T77" fmla="*/ 2147483647 h 207"/>
                <a:gd name="T78" fmla="*/ 2147483647 w 400"/>
                <a:gd name="T79" fmla="*/ 2147483647 h 207"/>
                <a:gd name="T80" fmla="*/ 2147483647 w 400"/>
                <a:gd name="T81" fmla="*/ 0 h 207"/>
                <a:gd name="T82" fmla="*/ 2147483647 w 400"/>
                <a:gd name="T83" fmla="*/ 0 h 20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00"/>
                <a:gd name="T127" fmla="*/ 0 h 207"/>
                <a:gd name="T128" fmla="*/ 400 w 400"/>
                <a:gd name="T129" fmla="*/ 207 h 20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00" h="207">
                  <a:moveTo>
                    <a:pt x="349" y="0"/>
                  </a:moveTo>
                  <a:lnTo>
                    <a:pt x="190" y="0"/>
                  </a:lnTo>
                  <a:lnTo>
                    <a:pt x="0" y="0"/>
                  </a:lnTo>
                  <a:lnTo>
                    <a:pt x="11" y="9"/>
                  </a:lnTo>
                  <a:lnTo>
                    <a:pt x="21" y="20"/>
                  </a:lnTo>
                  <a:lnTo>
                    <a:pt x="31" y="33"/>
                  </a:lnTo>
                  <a:lnTo>
                    <a:pt x="38" y="45"/>
                  </a:lnTo>
                  <a:lnTo>
                    <a:pt x="43" y="58"/>
                  </a:lnTo>
                  <a:lnTo>
                    <a:pt x="48" y="73"/>
                  </a:lnTo>
                  <a:lnTo>
                    <a:pt x="50" y="87"/>
                  </a:lnTo>
                  <a:lnTo>
                    <a:pt x="51" y="103"/>
                  </a:lnTo>
                  <a:lnTo>
                    <a:pt x="50" y="119"/>
                  </a:lnTo>
                  <a:lnTo>
                    <a:pt x="48" y="134"/>
                  </a:lnTo>
                  <a:lnTo>
                    <a:pt x="43" y="148"/>
                  </a:lnTo>
                  <a:lnTo>
                    <a:pt x="38" y="162"/>
                  </a:lnTo>
                  <a:lnTo>
                    <a:pt x="31" y="174"/>
                  </a:lnTo>
                  <a:lnTo>
                    <a:pt x="21" y="186"/>
                  </a:lnTo>
                  <a:lnTo>
                    <a:pt x="11" y="197"/>
                  </a:lnTo>
                  <a:lnTo>
                    <a:pt x="0" y="207"/>
                  </a:lnTo>
                  <a:lnTo>
                    <a:pt x="190" y="207"/>
                  </a:lnTo>
                  <a:lnTo>
                    <a:pt x="349" y="207"/>
                  </a:lnTo>
                  <a:lnTo>
                    <a:pt x="360" y="197"/>
                  </a:lnTo>
                  <a:lnTo>
                    <a:pt x="370" y="186"/>
                  </a:lnTo>
                  <a:lnTo>
                    <a:pt x="378" y="174"/>
                  </a:lnTo>
                  <a:lnTo>
                    <a:pt x="386" y="162"/>
                  </a:lnTo>
                  <a:lnTo>
                    <a:pt x="392" y="148"/>
                  </a:lnTo>
                  <a:lnTo>
                    <a:pt x="397" y="134"/>
                  </a:lnTo>
                  <a:lnTo>
                    <a:pt x="399" y="119"/>
                  </a:lnTo>
                  <a:lnTo>
                    <a:pt x="400" y="103"/>
                  </a:lnTo>
                  <a:lnTo>
                    <a:pt x="399" y="87"/>
                  </a:lnTo>
                  <a:lnTo>
                    <a:pt x="397" y="73"/>
                  </a:lnTo>
                  <a:lnTo>
                    <a:pt x="392" y="58"/>
                  </a:lnTo>
                  <a:lnTo>
                    <a:pt x="386" y="45"/>
                  </a:lnTo>
                  <a:lnTo>
                    <a:pt x="378" y="33"/>
                  </a:lnTo>
                  <a:lnTo>
                    <a:pt x="370" y="20"/>
                  </a:lnTo>
                  <a:lnTo>
                    <a:pt x="360" y="9"/>
                  </a:lnTo>
                  <a:lnTo>
                    <a:pt x="349" y="0"/>
                  </a:lnTo>
                  <a:close/>
                </a:path>
              </a:pathLst>
            </a:custGeom>
            <a:gradFill rotWithShape="1">
              <a:gsLst>
                <a:gs pos="0">
                  <a:srgbClr val="497F13"/>
                </a:gs>
                <a:gs pos="50000">
                  <a:srgbClr val="80DB25"/>
                </a:gs>
                <a:gs pos="100000">
                  <a:srgbClr val="26420A"/>
                </a:gs>
              </a:gsLst>
              <a:lin ang="5400000"/>
            </a:gradFill>
            <a:ln w="9525">
              <a:solidFill>
                <a:srgbClr val="26420A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2133600" y="3886200"/>
            <a:ext cx="2133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400"/>
              <a:t>Privacy Preservation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4876800" y="4114800"/>
            <a:ext cx="19859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 dirty="0"/>
              <a:t>Robustness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620000" cy="6858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8E0000"/>
                </a:solidFill>
              </a:rPr>
              <a:t>Secure </a:t>
            </a:r>
            <a:r>
              <a:rPr lang="en-US" b="1" dirty="0" err="1" smtClean="0">
                <a:solidFill>
                  <a:srgbClr val="8E0000"/>
                </a:solidFill>
              </a:rPr>
              <a:t>RideSharing</a:t>
            </a:r>
            <a:r>
              <a:rPr lang="en-US" b="1" dirty="0" smtClean="0">
                <a:solidFill>
                  <a:srgbClr val="8E0000"/>
                </a:solidFill>
              </a:rPr>
              <a:t> Protocol</a:t>
            </a:r>
            <a:endParaRPr lang="en-US" b="1" dirty="0">
              <a:solidFill>
                <a:srgbClr val="8E0000"/>
              </a:solidFill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AutoShape 2" descr="data:image/jpg;base64,/9j/4AAQSkZJRgABAQAAAQABAAD/2wCEAAkGBhESEBQUEhQVFRUUFBwXFhYVFxUYFhoXFhwXFxkXHBgYHiYeGBsjGhYYHy8hIycpLCwsHR4xNTAqNScrMCkBCQoKDgwOGg8PGi0hHyQsKS0xNSwxLSosLywqKS0sMik1LDEsLTQvLS0uKjQsNTQyMjUsNS8pLiwvLCkvLCwpL//AABEIAHgArAMBIgACEQEDEQH/xAAcAAACAwEBAQEAAAAAAAAAAAAABgQFBwMCAQj/xABHEAACAQMCAgUHCAUMAgMAAAABAgMABBESIQUxBgcTQVEiMmFxkZOhFiNCVHKBsdEUM1KCkhVTYmNzorKzwdLh8Bd0JDVV/8QAGgEBAAMBAQEAAAAAAAAAAAAAAAECBAUDBv/EADIRAAEDAwIDBgUDBQAAAAAAAAEAAhEDBCESMQVBURNhcYGR4SJCUqGxFNHxMjNDwfD/2gAMAwEAAhEDEQA/ANxooooiKKhX/GIIcdq4UnkNy3fvpXJxsd8YrxBx+2dQyzR4PLLKD7Dgj76mDEorCivmaqNEjIH7VgzYIwAFHo09/pye+gEoriiqS1v5u2RWZWViQfIwdgTzz6Ku6lzS0wURRRRVURRRRREUUUURFFFFERRRRREUUUURFFFFERRVXxLpLbwHDvkjzggLleXnBc6ee2edEHSizcqFuYCz4Cr2seoluQ05zn0c6todEwipOkw+cl+yn4NWH9L1Gs7Dn4Cv0fxXh8TqS6KxOFyQM7kAfjUKTotZdr5VtAwcbZiQ+UvPmO8H4Guzw3irbPBbPmoNPUJVvafq1+yPwFV8MUpTSBHhfJB1Nvp2zjTtvmrC5k0Icc+Sj0nYD24pP6TW4ywbLCMAKDyGVBJxyyTneuTRYajw0GFbZsq8sLCQvHI2gAZOAWJ3BGNwPGovSiQl9GTp7LVpBwC2oDJ8axvivSy9gdEiuZUQMAFDbAZ5Y8K3DjPCxKykMVZho2Ckac6idx3AfhXQurN9m5jqxBnp3KoOowFjnSDpde2wKwXDouScDSRk/aBraujly0lnbu51M8CMx8SVBJ29NKHFeqa2ncB5psMDyMY3GP6HpNO3D7NYIY4lJ0xRhAWxnCADJ7uQq/ELm1rUmCi2HCZxE7eqgNIOV8m4kFYqFdyOekbDlzJwM7jbNcl49BtliucbMrAgnuO21cYr2P5zylGZNtRCnGlN8E8jVVxS5QqQHU8uTKe8emuYxgcN1Y4TXRS70nupAdKuyAKG8nYk5b6XPG3dWZcZ6y+IWo0xyKwGcGRAzd53bvrZacOrXf8AbhVLgFt9FReGXBkgidubxqxxyyygn8alVzjhWRRRRREUUUURFFFFESH0mP67+0P4LWSdvp4jbMBrK3EZCggEkODjJ2GfTWtX1zcTz3IU2ypHMYgHtu0c4RDqL9ou/leHdUK24Y3bLNN2BwrIBHbrHpdmQ6ydTZPzYAIxjPpr6CxvzQpGmWSCCJnqI6KOz1ZV1c9LpyFBsZB5YP6+27t8ef6Km8N4g12zmWJ4hFpKoZEbJbXlsxk+GMZ7qqrhvKT1k+wH868xcQkiZjGVGoAHUurzdWMbj9o1zjaSDp3VicBXFzGy+bI4AOQM5AO/iCcb0n8S6TGRS8lvcgaAX0S2mDpXdgCSdwOVTZOPTsuSY9/6B/3VR3a5jKZ5oVz6xjNa6FmTnY9yq4xhXtv1UWNykUzPcHWqyDykHnAMMgLTZe8UEZL6S53VANhhSNRJ7hk4/drOLbppxCKGONZLfSiKi/MNnCgAb9rzwPCu3D+mMrsVu3hCJGQmiNk8oldj5TZ2HorydbXlbSa0kDvmJ81cw2YTDd9ZtrGymdZIyrEYVTICpXnlR47Ypj4TfJeQpOueycakUjBI8WHrHL/owfpbcrIToOr1A/lUzgfWVxC2tYoE7AJGmkao3LgZPM6xvv4V0LngoNFr7eS4nIkbfZUa8zC3UYZmkIyqAhds8vOPwx9xpXu+mfYuZOw+abSfOHaYwPKCgFc4xtq7qzeTri4kEKgW2NOP1T+GP5yp3Hel1m8KhZgSEUEYbngZHKs9Hg1ZjwLhhAPTP4lSak/0pss+l0HFLow2+tHERZu1j2CowBIKvucuNsffVbxrqk7cyH9JwFG+Is78yPP7hS/1PxSNxCWaNSU7Fog+PJEjNEwB/dBb1CtjmjYYiUhRpyxIyxyTnGdgTvuc86i7qO4fcGnaPMADoc8xsjQCJcFKsLfs4o0BzoRVzyzpAGfhXeqU3c0Y0hlYDYFgdWPTpIB9lWdjcGSJHIwWUEgekVxXNIyUXeiiiqoiiiiiIooooiQbcfP3g3Gb7G3PBEAPwNXt/wAGtwvmBQoOSNmxvnLDc7eNUVv+uvd8f/MJB9ISEjn6RXPjPEJ5F7AyHNwywqQqDaU6X5DYqms/Gtuk6Q7lCDuVhwHoos1vFNLLcB5V7TAlICiTylXHdhSo+6px6CQfztz75vypiRAAABgDYAdw8K53N5HGMyOqDxZgv41l7Rw5lSATgJe/8e22Mdpce+auT9XVp+3ce+amaG6R11IysPFSCPaK8u9XbVqcnH1KgjOUpv1bWXjcbf1zVGl6trH+v981Nsj1FkkrQypV+o+pUFKMnVpYf1/vmqJL1aWHhN75qbpZKhyyVtZUq/WfUqEoy9W1h4S+9eokvV1Yfsye9amuaWoU0tbmPqn5j6n91VVfCuELZhhbSzxBjlgsmcnAGdwe4D2V9vuK3KI7i6uMhD9Nd8ZIHm+NdZpahAB5oUIJVpQWA56Isyt8I8ffUVaNMMdUc0E5OeqkTstChgudESyIDJ2Y1MXA1OoGrkvMnJq84dAUhjVsZVADjlkCk/jnTSWEhniUqGyNJOoYzjDHyTkbH0E1O6G9YUXEZJUjikjMSqTrKEHUSNtJPhXDda3HZ9oW/COfiryE10UUVjRFFFFERRRRRFnsLfP3v/tt/lxV34PH2vEIh3Qo8zetvmo/8Uh/dqFrxcXv/tt/lxVedA4M/pMx+nKIlP8AQgGP8xpa6Tzpth3qOa6dPelpsoVEY1TzHTGOePFsd+MgAd5Iqm4R1YiVe24jJJLM+5XWQFz9EnmT6sAd1cOOjtekVqj7rGgYD0gO+f4gPZWhu1cRrRVeS7YYXdqVnWNCmyjhzxqJG8EmADyGFmfSTos3DALuwd1VCO1jY6gVJx+8uTgg8s5Bp1teNxyWqXBIWNow5J5KO/PqORVd1g3Spw64z9JQg9JZl/0BP3UqcSmaLo9En0pQqgd+HdpPwA9tJFB7tO2mfNezWOv6FJ1U/F2mieZaROesJsvellnGFLzoA41LzJK+OAMgeuusd6kiB42Do3JlOQf++FVPBui0EECo8SSOVHas6qxLEbqCeSjkMY5VRdFpFtpOIxjJhgYuBn9jXkeshQPuFa2VqlNze0Ag/bErGbO3qsqfpy4lkbxDgTGOm/n3Jj4lxWGEAyyJHnlqO59IUZJHpxiokPEopgTFIsgHPSdxnxBwQPTjFKXA+NWhaSe7cNcSOcB42dUQYxpGCvo9AAxXaTits19avbEFnfs5giFFZHIUZGACcFu7uHhUs4iRD5bE7fNHVbHcF0k04fqAJ1R8EgTG23KZ35JgnlAxllXU2ldRxqY9w8TuKrry9iRijyxo4OCpYkg+B0ggH1moPHYjNcWsIYqAGlZhzVcnLD06Ysj1ivV4IRbzARRqixMQNKlgxwqHWRqLamBznxroOurgmqaQbpZzM8hsslOytwKIqlxdU5CMS6Ac/wDd4Xu6JU4P45BB3BBGxBG+RXfo3JGr3dzKfm7W0bP2pTn26YsfvVVbrDApOSIF/vlnUfcrrVV0o4jo4XHbhlR+JXZZnJAAt4SsSlj3KXXV6s1uu65dZMcRBfH7rlVqYp1nMBmCR6GFWWN1dhre4upXMXFDMulmYrG2v5tgCcL84FIx9HPdWkdVHRe7s7i4N1F2YlRQmWU5KliR5JO+DVb1hjhkvCDBb3dsWtY42gCzR6i0IZSAAdyyE+s4pv6v+k/6dwyGWTyvJ7OUjmksexJ8M7OD3aq5NO9qU7d9uI0uifL+EDAXLOrLo7LxPjvE4WvLmFYZGZezdsbuFxgnAHqpm/8ABx//AFL3+L/mlHhd7xKLj/FDw6KKaQyMHEpwAusYI8pcnNNkXSXpS3m2dk2OeJAfwmrIqpg47dtwXgblHad4E0o8u7F5HwpbxwX5eilLo71TvxC2ju+I3108s6CQLG4CqrjUo3BGcEbAADlWoce4HFeWslvODolXDY5g8wwPiCAR6qy2Doj0k4WNFjPHdW6+ZHJpBA540v5vqVsUREdpf8C4jbRrPNdWF0+grIC7RnKgnbOnGoNkYBGoY2rZKyrgXXHPHcpbcXtGtHkICyDUIyTsMq2cLnbUGIHfitVoiyy/uhHNfseSXDsf3Yoz/pT90W4eYLOCNhhhGC/9o/lv/fY1ntzb9rxCaDul4gA32ESKR/aqEffWqM1a67vgY3uUBI3WDwScTQ31quqSDZ1AySoJIOBuRuwIG+D6K9WvWpYsmZC8b96FCxB8AV2Pwpxd6r57OJm1NHGW8SiE+0jNYuxeHFzDE9V023dJ9JtO4YTp2IMGOhwZCQ7mSfjEqYRorGNtRZtmkPo7i2NhjIXJJNfOsgs7WlvCuWyzqi+CgKoH3Kw+6nmWT4UoyW0j8YMjIwjgt9KOVYKWI7mIwTmRuXhVatuQzSTJeQCVutL0Oq6w0NZSa4tb3xGTzJJXq66wLbRrQs0rebBpbV2h+idsYDeG57hUPg/AnS0mSU4mugxcn6JYEIpP2jk+Gcd1MEjgNqAXUfpBV1fxY1fGoU0ldKnYuqOmsZgECMb8/FYHXzKbNFs0tkgmTJxkDYYBz1KX+B9IY4YBBO/YSwZVlZDuMlgRpByd8b+APfUyy49NKXcDRb6SsWpQJZH/AGwRuFHPbbkNzmpM1yds4OOWpVbHqLA4qDc3BJySSfE1ot+G1QWh7hpb0EE+JU176i/W9tOHP3kyBO8COfftyUMMDd3bjlFGkC+vyVb/AAP7ai8WJNvoHOeZIx6lyx+LJUq7vnYYZiRz3PxqGOIyIMI7KM52ON/H11ubwp5tX0NWXkknxKqOIgXNOvpwwNAE/SIGY65XLjdz5chQZwSqD7PkIPgor70U4Bb8S4vKJlV7Th1utsgJIRnQac8xnLCZ8/Zr70fs+3vraLuMwdvsw5lPtKqPvrUeKcDtoY1WGGKMPNqYIiqGISTBIA3NZ+LR2jKDdgPz7Bc0GZJVVb9XfA5JNMdtbuAuToYsQcgDOG2zSp1ayfyZxq94W5xHKTJb55bDUoGeZMZwfSlVvTVyCSCQfEEg+0Uz9U0Fu9gtxcIjyxTuscrqHlUDDBVYgtzLED0mvK54WaFuLjVIJAiOo9k1SYVB0WQHjvGBjYyAEctu2Xwr70supISzRO0ZxjMbFDjwypG1aXNBYq0rmIQyPhncIEkfB1ecBltxUCXoPZ3KBzql56gJWAJ7wCORHx+NefD7qlbOmq0keAP5Vi0uCQOHfyld9H53t7i4NxDdlxpkcyPGqANGDnJ87UB4imrot128OmgT9Jl/R51UCRJA2NQ2JVgCME74O4ph4JYWnDYWWIFYWkLblmcSEbqQdzsu2P8Amq3iMfArmRmuorcOObTosbHOfpHGrl41nuXi4rPqUmnSTO23omktwUj9ZvSa3409tYcOzPL22tpQrBUXBU7kA48rJPLyR31t0a4AHPAxmqjozw+wjizYpAI2OC0ATBI5gsvMj0mrmspEYKLPOjFtr41fueUDn+OdYwPvCRt/FT271AveiNjNIZJbaB3bzmaNSxwMDJxvttXH5C8N+p2/uk/KrF07opkklRZZa8fIThv1O390n5UfIPhv1O290n5VcVI5KFHllqHLNVp8g+G/Urb3SflR8g+G/U7b3SflXs26A5JCXZpahTTU3/IPhv1O290n5UfILhn1K290n5VobfgfL9/ZRCQppqgzTVpfyC4Z9StvdJ+VHyC4Z9StvdJ+Ve7eLAfJ9/ZRpWTTTVBmlrZvkDwz6lbe6T8qPkDwz6lbe5T8q0N44B/j+/smhI3VJZa7uaY8oohGPtSnUf7sa+2tRvLFJVAcEgHIwSDnBHMegmuXDOD29spS3ijiUnJEahQTyyQOZwKmVxbq4NxWNXaVYCEv3XQOwk/WQ6vW8n+6utl0ftrQRpboIk7RjgFsElHyTk7nYVd14kiVhhgCPAgEfGvJ1V7hpLiR44U7KqvZB4j2ijgbvpfSFI7Q7lsdy+g1YfyfF/Np/Cv5V2jiVRhQAPAAAfCjny3SgwqDpChzExVV+cwSGO/zcuMjArJenDjfce0VvEkSsMMAR4EAj41y/k+L+bT+Ffyrdw+//Ru1aZ84/wBKH/EkrqU/+qX+2k/xU+14iiVRhQAPAAAfCvdZLmt29Z9WI1En1KAQIRRRRXgpRRRRREUUUURFFFFERRRRREUUUURFFFFERRRRREUUUURFFFFERRRRRF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0" y="4357688"/>
            <a:ext cx="9144000" cy="2308225"/>
          </a:xfrm>
          <a:prstGeom prst="rect">
            <a:avLst/>
          </a:prstGeom>
          <a:gradFill rotWithShape="1">
            <a:gsLst>
              <a:gs pos="0">
                <a:srgbClr val="BFBFBF"/>
              </a:gs>
              <a:gs pos="25999">
                <a:srgbClr val="F2F2F2"/>
              </a:gs>
              <a:gs pos="50000">
                <a:srgbClr val="FFFFFF"/>
              </a:gs>
              <a:gs pos="100000">
                <a:srgbClr val="FFFFFF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3" name="Rounded Rectangle 474"/>
          <p:cNvSpPr>
            <a:spLocks noChangeArrowheads="1"/>
          </p:cNvSpPr>
          <p:nvPr/>
        </p:nvSpPr>
        <p:spPr bwMode="auto">
          <a:xfrm>
            <a:off x="260350" y="931863"/>
            <a:ext cx="3113088" cy="5545137"/>
          </a:xfrm>
          <a:prstGeom prst="roundRect">
            <a:avLst>
              <a:gd name="adj" fmla="val 4903"/>
            </a:avLst>
          </a:prstGeom>
          <a:solidFill>
            <a:srgbClr val="FFFFFF"/>
          </a:solidFill>
          <a:ln w="6350">
            <a:solidFill>
              <a:srgbClr val="D9D9D9"/>
            </a:solidFill>
            <a:round/>
            <a:headEnd/>
            <a:tailEnd/>
          </a:ln>
          <a:effectLst>
            <a:outerShdw dist="12700" dir="2700000" rotWithShape="0">
              <a:srgbClr val="7F7F7F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4" name="TextBox 120"/>
          <p:cNvSpPr txBox="1">
            <a:spLocks noChangeArrowheads="1"/>
          </p:cNvSpPr>
          <p:nvPr/>
        </p:nvSpPr>
        <p:spPr bwMode="auto">
          <a:xfrm>
            <a:off x="296863" y="1241425"/>
            <a:ext cx="3055937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5425" indent="-225425" eaLnBrk="0" hangingPunct="0">
              <a:lnSpc>
                <a:spcPts val="2688"/>
              </a:lnSpc>
              <a:buFontTx/>
              <a:buAutoNum type="arabicPeriod"/>
              <a:defRPr/>
            </a:pPr>
            <a:r>
              <a:rPr lang="en-US" sz="1100" b="1" dirty="0"/>
              <a:t>Each sensor  </a:t>
            </a:r>
            <a:r>
              <a:rPr lang="en-US" sz="1100" b="1" i="1" dirty="0" err="1"/>
              <a:t>n</a:t>
            </a:r>
            <a:r>
              <a:rPr lang="en-US" sz="1100" b="1" i="1" baseline="-25000" dirty="0" err="1"/>
              <a:t>i</a:t>
            </a:r>
            <a:r>
              <a:rPr lang="en-US" sz="1100" b="1" i="1" dirty="0"/>
              <a:t>  </a:t>
            </a:r>
            <a:r>
              <a:rPr lang="en-US" sz="1100" b="1" dirty="0"/>
              <a:t>encrypts its </a:t>
            </a:r>
            <a:r>
              <a:rPr lang="nb-NO" sz="1100" b="1" dirty="0"/>
              <a:t>value  v</a:t>
            </a:r>
            <a:r>
              <a:rPr lang="nb-NO" sz="1100" b="1" baseline="-25000" dirty="0"/>
              <a:t>i</a:t>
            </a:r>
            <a:r>
              <a:rPr lang="nb-NO" sz="1100" b="1" i="1" dirty="0"/>
              <a:t>  as   </a:t>
            </a:r>
            <a:r>
              <a:rPr lang="nb-NO" sz="1200" b="1" dirty="0">
                <a:solidFill>
                  <a:srgbClr val="C00000"/>
                </a:solidFill>
              </a:rPr>
              <a:t>c</a:t>
            </a:r>
            <a:r>
              <a:rPr lang="nb-NO" sz="1200" b="1" baseline="-25000" dirty="0">
                <a:solidFill>
                  <a:srgbClr val="C00000"/>
                </a:solidFill>
              </a:rPr>
              <a:t>i </a:t>
            </a:r>
            <a:r>
              <a:rPr lang="nb-NO" sz="1200" b="1" i="1" dirty="0">
                <a:solidFill>
                  <a:srgbClr val="C00000"/>
                </a:solidFill>
              </a:rPr>
              <a:t>= </a:t>
            </a:r>
            <a:r>
              <a:rPr lang="nb-NO" sz="1200" b="1" dirty="0">
                <a:solidFill>
                  <a:srgbClr val="C00000"/>
                </a:solidFill>
              </a:rPr>
              <a:t>v</a:t>
            </a:r>
            <a:r>
              <a:rPr lang="nb-NO" sz="1200" b="1" baseline="-25000" dirty="0">
                <a:solidFill>
                  <a:srgbClr val="C00000"/>
                </a:solidFill>
              </a:rPr>
              <a:t>i</a:t>
            </a:r>
            <a:r>
              <a:rPr lang="nb-NO" sz="1200" b="1" dirty="0">
                <a:solidFill>
                  <a:srgbClr val="C00000"/>
                </a:solidFill>
              </a:rPr>
              <a:t> </a:t>
            </a:r>
            <a:r>
              <a:rPr lang="nb-NO" sz="1200" b="1" i="1" dirty="0">
                <a:solidFill>
                  <a:srgbClr val="C00000"/>
                </a:solidFill>
              </a:rPr>
              <a:t>+ </a:t>
            </a:r>
            <a:r>
              <a:rPr lang="nb-NO" sz="1200" b="1" dirty="0">
                <a:solidFill>
                  <a:srgbClr val="C00000"/>
                </a:solidFill>
              </a:rPr>
              <a:t>g</a:t>
            </a:r>
            <a:r>
              <a:rPr lang="nb-NO" sz="1200" b="1" baseline="-25000" dirty="0">
                <a:solidFill>
                  <a:srgbClr val="C00000"/>
                </a:solidFill>
              </a:rPr>
              <a:t>i</a:t>
            </a:r>
            <a:r>
              <a:rPr lang="nb-NO" sz="1200" b="1" i="1" dirty="0">
                <a:solidFill>
                  <a:srgbClr val="C00000"/>
                </a:solidFill>
              </a:rPr>
              <a:t>(</a:t>
            </a:r>
            <a:r>
              <a:rPr lang="nb-NO" sz="1200" b="1" dirty="0">
                <a:solidFill>
                  <a:srgbClr val="C00000"/>
                </a:solidFill>
              </a:rPr>
              <a:t>k</a:t>
            </a:r>
            <a:r>
              <a:rPr lang="nb-NO" sz="1200" b="1" baseline="-25000" dirty="0">
                <a:solidFill>
                  <a:srgbClr val="C00000"/>
                </a:solidFill>
              </a:rPr>
              <a:t>i</a:t>
            </a:r>
            <a:r>
              <a:rPr lang="nb-NO" sz="1200" b="1" i="1" dirty="0">
                <a:solidFill>
                  <a:srgbClr val="C00000"/>
                </a:solidFill>
              </a:rPr>
              <a:t>) </a:t>
            </a:r>
            <a:r>
              <a:rPr lang="nb-NO" sz="1200" b="1" dirty="0">
                <a:solidFill>
                  <a:srgbClr val="C00000"/>
                </a:solidFill>
              </a:rPr>
              <a:t>mod</a:t>
            </a:r>
            <a:r>
              <a:rPr lang="nb-NO" sz="1200" b="1" i="1" dirty="0">
                <a:solidFill>
                  <a:srgbClr val="C00000"/>
                </a:solidFill>
              </a:rPr>
              <a:t> M</a:t>
            </a:r>
            <a:r>
              <a:rPr lang="nb-NO" sz="1100" b="1" i="1" dirty="0"/>
              <a:t>, </a:t>
            </a:r>
            <a:r>
              <a:rPr lang="nb-NO" sz="1100" b="1" dirty="0"/>
              <a:t>and sets its corresponding bit in the </a:t>
            </a:r>
            <a:r>
              <a:rPr lang="nb-NO" sz="1100" b="1" i="1" dirty="0"/>
              <a:t>P</a:t>
            </a:r>
            <a:r>
              <a:rPr lang="nb-NO" sz="1100" b="1" dirty="0"/>
              <a:t>-Vector.</a:t>
            </a:r>
          </a:p>
          <a:p>
            <a:pPr marL="166688" indent="-166688" eaLnBrk="0" hangingPunct="0">
              <a:lnSpc>
                <a:spcPts val="2688"/>
              </a:lnSpc>
              <a:tabLst>
                <a:tab pos="166688" algn="l"/>
              </a:tabLst>
              <a:defRPr/>
            </a:pPr>
            <a:r>
              <a:rPr lang="nb-NO" sz="1100" b="1" dirty="0"/>
              <a:t>2. </a:t>
            </a:r>
            <a:r>
              <a:rPr lang="en-US" sz="1100" b="1" dirty="0"/>
              <a:t>The  resulting  </a:t>
            </a:r>
            <a:r>
              <a:rPr lang="en-US" sz="1100" b="1" dirty="0" err="1"/>
              <a:t>c</a:t>
            </a:r>
            <a:r>
              <a:rPr lang="en-US" sz="1100" b="1" baseline="-25000" dirty="0" err="1"/>
              <a:t>i</a:t>
            </a:r>
            <a:r>
              <a:rPr lang="en-US" sz="1100" b="1" dirty="0"/>
              <a:t>  values  are  aggregated  using  the Cascaded  </a:t>
            </a:r>
            <a:r>
              <a:rPr lang="en-US" sz="1100" b="1" dirty="0" err="1"/>
              <a:t>RideSharing</a:t>
            </a:r>
            <a:r>
              <a:rPr lang="en-US" sz="1100" b="1" dirty="0"/>
              <a:t>  protocol,  which  results  in  the  sink receiving the value             </a:t>
            </a:r>
            <a:r>
              <a:rPr lang="en-US" sz="1200" b="1" i="1" dirty="0">
                <a:solidFill>
                  <a:srgbClr val="C00000"/>
                </a:solidFill>
              </a:rPr>
              <a:t>C = ∑</a:t>
            </a:r>
            <a:r>
              <a:rPr lang="en-US" sz="1200" b="1" i="1" baseline="-25000" dirty="0" err="1">
                <a:solidFill>
                  <a:srgbClr val="C00000"/>
                </a:solidFill>
              </a:rPr>
              <a:t>i</a:t>
            </a:r>
            <a:r>
              <a:rPr lang="en-US" sz="1200" b="1" i="1" dirty="0">
                <a:solidFill>
                  <a:srgbClr val="C00000"/>
                </a:solidFill>
              </a:rPr>
              <a:t> </a:t>
            </a:r>
            <a:r>
              <a:rPr lang="en-US" sz="1200" b="1" i="1" dirty="0" err="1">
                <a:solidFill>
                  <a:srgbClr val="C00000"/>
                </a:solidFill>
              </a:rPr>
              <a:t>c</a:t>
            </a:r>
            <a:r>
              <a:rPr lang="en-US" sz="1200" b="1" i="1" baseline="-25000" dirty="0" err="1">
                <a:solidFill>
                  <a:srgbClr val="C00000"/>
                </a:solidFill>
              </a:rPr>
              <a:t>i</a:t>
            </a:r>
            <a:r>
              <a:rPr lang="en-US" sz="1200" b="1" i="1" baseline="-25000" dirty="0">
                <a:solidFill>
                  <a:srgbClr val="C00000"/>
                </a:solidFill>
              </a:rPr>
              <a:t> </a:t>
            </a:r>
            <a:r>
              <a:rPr lang="en-US" sz="1200" b="1" i="1" dirty="0">
                <a:solidFill>
                  <a:srgbClr val="C00000"/>
                </a:solidFill>
              </a:rPr>
              <a:t>mod M.</a:t>
            </a:r>
          </a:p>
          <a:p>
            <a:pPr eaLnBrk="0" hangingPunct="0">
              <a:lnSpc>
                <a:spcPts val="2688"/>
              </a:lnSpc>
              <a:defRPr/>
            </a:pPr>
            <a:r>
              <a:rPr lang="en-US" sz="1100" b="1" dirty="0"/>
              <a:t>3.</a:t>
            </a:r>
            <a:r>
              <a:rPr lang="en-US" sz="1100" b="1" i="1" dirty="0"/>
              <a:t> </a:t>
            </a:r>
            <a:r>
              <a:rPr lang="en-US" sz="1100" b="1" dirty="0"/>
              <a:t>The sink computes the aggregate </a:t>
            </a:r>
            <a:br>
              <a:rPr lang="en-US" sz="1100" b="1" dirty="0"/>
            </a:br>
            <a:r>
              <a:rPr lang="en-US" sz="1100" b="1" dirty="0"/>
              <a:t>     key value  </a:t>
            </a:r>
            <a:r>
              <a:rPr lang="en-US" sz="1200" b="1" i="1" dirty="0">
                <a:solidFill>
                  <a:srgbClr val="C00000"/>
                </a:solidFill>
              </a:rPr>
              <a:t>K = ∑</a:t>
            </a:r>
            <a:r>
              <a:rPr lang="en-US" sz="1200" b="1" i="1" baseline="-25000" dirty="0" err="1">
                <a:solidFill>
                  <a:srgbClr val="C00000"/>
                </a:solidFill>
              </a:rPr>
              <a:t>i</a:t>
            </a:r>
            <a:r>
              <a:rPr lang="en-US" sz="1200" b="1" i="1" baseline="-25000" dirty="0">
                <a:solidFill>
                  <a:srgbClr val="C00000"/>
                </a:solidFill>
              </a:rPr>
              <a:t> </a:t>
            </a:r>
            <a:r>
              <a:rPr lang="en-US" sz="1200" b="1" i="1" dirty="0" err="1">
                <a:solidFill>
                  <a:srgbClr val="C00000"/>
                </a:solidFill>
              </a:rPr>
              <a:t>g</a:t>
            </a:r>
            <a:r>
              <a:rPr lang="en-US" sz="1200" b="1" i="1" baseline="-25000" dirty="0" err="1">
                <a:solidFill>
                  <a:srgbClr val="C00000"/>
                </a:solidFill>
              </a:rPr>
              <a:t>i</a:t>
            </a:r>
            <a:r>
              <a:rPr lang="en-US" sz="1200" b="1" i="1" dirty="0">
                <a:solidFill>
                  <a:srgbClr val="C00000"/>
                </a:solidFill>
              </a:rPr>
              <a:t>(</a:t>
            </a:r>
            <a:r>
              <a:rPr lang="en-US" sz="1200" b="1" i="1" dirty="0" err="1">
                <a:solidFill>
                  <a:srgbClr val="C00000"/>
                </a:solidFill>
              </a:rPr>
              <a:t>k</a:t>
            </a:r>
            <a:r>
              <a:rPr lang="en-US" sz="1200" b="1" i="1" baseline="-25000" dirty="0" err="1">
                <a:solidFill>
                  <a:srgbClr val="C00000"/>
                </a:solidFill>
              </a:rPr>
              <a:t>i</a:t>
            </a:r>
            <a:r>
              <a:rPr lang="en-US" sz="1200" b="1" i="1" dirty="0">
                <a:solidFill>
                  <a:srgbClr val="C00000"/>
                </a:solidFill>
              </a:rPr>
              <a:t>) mod M </a:t>
            </a:r>
            <a:r>
              <a:rPr lang="en-US" sz="1100" b="1" i="1" dirty="0"/>
              <a:t>for </a:t>
            </a:r>
            <a:br>
              <a:rPr lang="en-US" sz="1100" b="1" i="1" dirty="0"/>
            </a:br>
            <a:r>
              <a:rPr lang="en-US" sz="1100" b="1" i="1" dirty="0"/>
              <a:t>    each </a:t>
            </a:r>
            <a:r>
              <a:rPr lang="en-US" sz="1100" b="1" i="1" dirty="0" err="1"/>
              <a:t>i</a:t>
            </a:r>
            <a:r>
              <a:rPr lang="en-US" sz="1400" b="1" dirty="0"/>
              <a:t> </a:t>
            </a:r>
            <a:r>
              <a:rPr lang="el-GR" sz="1400" b="1" dirty="0"/>
              <a:t>ϵ</a:t>
            </a:r>
            <a:r>
              <a:rPr lang="en-US" sz="1400" b="1" dirty="0"/>
              <a:t> </a:t>
            </a:r>
            <a:r>
              <a:rPr lang="en-US" sz="1100" b="1" i="1" dirty="0"/>
              <a:t>P- </a:t>
            </a:r>
            <a:r>
              <a:rPr lang="en-US" sz="1100" b="1" dirty="0"/>
              <a:t>Vector</a:t>
            </a:r>
            <a:r>
              <a:rPr lang="en-US" sz="1100" b="1" i="1" dirty="0"/>
              <a:t>. </a:t>
            </a:r>
          </a:p>
          <a:p>
            <a:pPr marL="166688" indent="-166688" eaLnBrk="0" hangingPunct="0">
              <a:lnSpc>
                <a:spcPts val="2688"/>
              </a:lnSpc>
              <a:buFontTx/>
              <a:buAutoNum type="arabicPeriod" startAt="4"/>
              <a:defRPr/>
            </a:pPr>
            <a:r>
              <a:rPr lang="en-US" sz="1100" b="1" dirty="0"/>
              <a:t>The   sink   extracts   the   final    aggregate   value                                      </a:t>
            </a:r>
            <a:r>
              <a:rPr lang="en-US" sz="1200" b="1" i="1" dirty="0">
                <a:solidFill>
                  <a:srgbClr val="C00000"/>
                </a:solidFill>
              </a:rPr>
              <a:t>V = ∑</a:t>
            </a:r>
            <a:r>
              <a:rPr lang="en-US" sz="1200" b="1" i="1" baseline="-25000" dirty="0" err="1">
                <a:solidFill>
                  <a:srgbClr val="C00000"/>
                </a:solidFill>
              </a:rPr>
              <a:t>i</a:t>
            </a:r>
            <a:r>
              <a:rPr lang="en-US" sz="1200" b="1" i="1" baseline="-25000" dirty="0">
                <a:solidFill>
                  <a:srgbClr val="C00000"/>
                </a:solidFill>
              </a:rPr>
              <a:t> </a:t>
            </a:r>
            <a:r>
              <a:rPr lang="en-US" sz="1200" b="1" i="1" dirty="0">
                <a:solidFill>
                  <a:srgbClr val="C00000"/>
                </a:solidFill>
              </a:rPr>
              <a:t>v</a:t>
            </a:r>
            <a:r>
              <a:rPr lang="en-US" sz="1200" b="1" i="1" baseline="-25000" dirty="0">
                <a:solidFill>
                  <a:srgbClr val="C00000"/>
                </a:solidFill>
              </a:rPr>
              <a:t>i</a:t>
            </a:r>
            <a:r>
              <a:rPr lang="en-US" sz="1200" b="1" i="1" dirty="0">
                <a:solidFill>
                  <a:srgbClr val="C00000"/>
                </a:solidFill>
              </a:rPr>
              <a:t> = C − K mod M.</a:t>
            </a:r>
          </a:p>
        </p:txBody>
      </p:sp>
      <p:sp>
        <p:nvSpPr>
          <p:cNvPr id="25" name="Round Same Side Corner Rectangle 66"/>
          <p:cNvSpPr>
            <a:spLocks/>
          </p:cNvSpPr>
          <p:nvPr/>
        </p:nvSpPr>
        <p:spPr bwMode="auto">
          <a:xfrm>
            <a:off x="260350" y="914400"/>
            <a:ext cx="3113088" cy="304800"/>
          </a:xfrm>
          <a:custGeom>
            <a:avLst/>
            <a:gdLst>
              <a:gd name="T0" fmla="*/ 129765 w 2514600"/>
              <a:gd name="T1" fmla="*/ 0 h 304800"/>
              <a:gd name="T2" fmla="*/ 3724252 w 2514600"/>
              <a:gd name="T3" fmla="*/ 0 h 304800"/>
              <a:gd name="T4" fmla="*/ 3854018 w 2514600"/>
              <a:gd name="T5" fmla="*/ 84667 h 304800"/>
              <a:gd name="T6" fmla="*/ 3854018 w 2514600"/>
              <a:gd name="T7" fmla="*/ 304800 h 304800"/>
              <a:gd name="T8" fmla="*/ 3854018 w 2514600"/>
              <a:gd name="T9" fmla="*/ 304800 h 304800"/>
              <a:gd name="T10" fmla="*/ 0 w 2514600"/>
              <a:gd name="T11" fmla="*/ 304800 h 304800"/>
              <a:gd name="T12" fmla="*/ 0 w 2514600"/>
              <a:gd name="T13" fmla="*/ 304800 h 304800"/>
              <a:gd name="T14" fmla="*/ 0 w 2514600"/>
              <a:gd name="T15" fmla="*/ 84667 h 304800"/>
              <a:gd name="T16" fmla="*/ 129765 w 2514600"/>
              <a:gd name="T17" fmla="*/ 0 h 3048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14600"/>
              <a:gd name="T28" fmla="*/ 0 h 304800"/>
              <a:gd name="T29" fmla="*/ 2514600 w 2514600"/>
              <a:gd name="T30" fmla="*/ 304800 h 3048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14600" h="304800">
                <a:moveTo>
                  <a:pt x="84667" y="0"/>
                </a:moveTo>
                <a:lnTo>
                  <a:pt x="2429933" y="0"/>
                </a:lnTo>
                <a:cubicBezTo>
                  <a:pt x="2476693" y="0"/>
                  <a:pt x="2514600" y="37907"/>
                  <a:pt x="2514600" y="84667"/>
                </a:cubicBezTo>
                <a:lnTo>
                  <a:pt x="2514600" y="304800"/>
                </a:lnTo>
                <a:lnTo>
                  <a:pt x="0" y="304800"/>
                </a:lnTo>
                <a:lnTo>
                  <a:pt x="0" y="84667"/>
                </a:lnTo>
                <a:cubicBezTo>
                  <a:pt x="0" y="37907"/>
                  <a:pt x="37907" y="0"/>
                  <a:pt x="84667" y="0"/>
                </a:cubicBezTo>
                <a:close/>
              </a:path>
            </a:pathLst>
          </a:custGeom>
          <a:solidFill>
            <a:srgbClr val="595959"/>
          </a:solidFill>
          <a:ln w="9525">
            <a:solidFill>
              <a:srgbClr val="595959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100">
                <a:solidFill>
                  <a:srgbClr val="FFFFFF"/>
                </a:solidFill>
                <a:latin typeface="Arial" pitchFamily="34" charset="0"/>
                <a:ea typeface="ＭＳ Ｐゴシック"/>
                <a:cs typeface="ＭＳ Ｐゴシック"/>
              </a:rPr>
              <a:t>Protocol</a:t>
            </a:r>
            <a:endParaRPr lang="nb-NO" sz="1100">
              <a:solidFill>
                <a:srgbClr val="FFFFFF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412541" y="3800814"/>
            <a:ext cx="729132" cy="608260"/>
          </a:xfrm>
          <a:prstGeom prst="ellipse">
            <a:avLst/>
          </a:prstGeom>
          <a:solidFill>
            <a:srgbClr val="C0504D">
              <a:lumMod val="75000"/>
            </a:srgbClr>
          </a:solidFill>
          <a:ln w="34925" cap="flat" cmpd="sng" algn="ctr">
            <a:solidFill>
              <a:srgbClr val="FFFFFF"/>
            </a:solidFill>
            <a:prstDash val="soli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28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ysClr val="window" lastClr="FFFFFF"/>
                </a:solidFill>
              </a:rPr>
              <a:t>n</a:t>
            </a:r>
            <a:r>
              <a:rPr lang="en-US" b="1" baseline="-25000" dirty="0" err="1">
                <a:solidFill>
                  <a:sysClr val="window" lastClr="FFFFFF"/>
                </a:solidFill>
              </a:rPr>
              <a:t>i</a:t>
            </a:r>
            <a:endParaRPr lang="en-US" sz="1200" b="1" dirty="0">
              <a:solidFill>
                <a:sysClr val="window" lastClr="FFFFFF"/>
              </a:solidFill>
            </a:endParaRPr>
          </a:p>
        </p:txBody>
      </p:sp>
      <p:cxnSp>
        <p:nvCxnSpPr>
          <p:cNvPr id="27" name="Straight Arrow Connector 90"/>
          <p:cNvCxnSpPr>
            <a:cxnSpLocks noChangeShapeType="1"/>
          </p:cNvCxnSpPr>
          <p:nvPr/>
        </p:nvCxnSpPr>
        <p:spPr bwMode="auto">
          <a:xfrm flipH="1" flipV="1">
            <a:off x="4591050" y="2835275"/>
            <a:ext cx="1027113" cy="1117600"/>
          </a:xfrm>
          <a:prstGeom prst="straightConnector1">
            <a:avLst/>
          </a:prstGeom>
          <a:noFill/>
          <a:ln w="16510" algn="ctr">
            <a:solidFill>
              <a:srgbClr val="4A7EBB"/>
            </a:solidFill>
            <a:round/>
            <a:headEnd/>
            <a:tailEnd type="stealth" w="med" len="med"/>
          </a:ln>
        </p:spPr>
      </p:cxnSp>
      <p:cxnSp>
        <p:nvCxnSpPr>
          <p:cNvPr id="28" name="Straight Arrow Connector 91"/>
          <p:cNvCxnSpPr>
            <a:cxnSpLocks noChangeShapeType="1"/>
          </p:cNvCxnSpPr>
          <p:nvPr/>
        </p:nvCxnSpPr>
        <p:spPr bwMode="auto">
          <a:xfrm flipV="1">
            <a:off x="5776913" y="3168650"/>
            <a:ext cx="163512" cy="784225"/>
          </a:xfrm>
          <a:prstGeom prst="straightConnector1">
            <a:avLst/>
          </a:prstGeom>
          <a:noFill/>
          <a:ln w="19050" algn="ctr">
            <a:solidFill>
              <a:srgbClr val="77933C"/>
            </a:solidFill>
            <a:prstDash val="sysDash"/>
            <a:round/>
            <a:headEnd/>
            <a:tailEnd type="arrow" w="med" len="med"/>
          </a:ln>
        </p:spPr>
      </p:cxnSp>
      <p:cxnSp>
        <p:nvCxnSpPr>
          <p:cNvPr id="30" name="Straight Arrow Connector 92"/>
          <p:cNvCxnSpPr>
            <a:cxnSpLocks noChangeShapeType="1"/>
          </p:cNvCxnSpPr>
          <p:nvPr/>
        </p:nvCxnSpPr>
        <p:spPr bwMode="auto">
          <a:xfrm flipV="1">
            <a:off x="6019800" y="2525713"/>
            <a:ext cx="1584325" cy="1441450"/>
          </a:xfrm>
          <a:prstGeom prst="straightConnector1">
            <a:avLst/>
          </a:prstGeom>
          <a:noFill/>
          <a:ln w="19050" algn="ctr">
            <a:solidFill>
              <a:srgbClr val="77933C"/>
            </a:solidFill>
            <a:prstDash val="sysDash"/>
            <a:round/>
            <a:headEnd/>
            <a:tailEnd type="arrow" w="med" len="med"/>
          </a:ln>
        </p:spPr>
      </p:cxnSp>
      <p:cxnSp>
        <p:nvCxnSpPr>
          <p:cNvPr id="33" name="Straight Arrow Connector 93"/>
          <p:cNvCxnSpPr>
            <a:cxnSpLocks noChangeShapeType="1"/>
          </p:cNvCxnSpPr>
          <p:nvPr/>
        </p:nvCxnSpPr>
        <p:spPr bwMode="auto">
          <a:xfrm rot="5400000" flipH="1" flipV="1">
            <a:off x="4591844" y="1758157"/>
            <a:ext cx="679450" cy="493712"/>
          </a:xfrm>
          <a:prstGeom prst="straightConnector1">
            <a:avLst/>
          </a:prstGeom>
          <a:noFill/>
          <a:ln w="16510" algn="ctr">
            <a:solidFill>
              <a:srgbClr val="4A7EBB"/>
            </a:solidFill>
            <a:round/>
            <a:headEnd/>
            <a:tailEnd type="stealth" w="med" len="med"/>
          </a:ln>
        </p:spPr>
      </p:cxnSp>
      <p:cxnSp>
        <p:nvCxnSpPr>
          <p:cNvPr id="34" name="Straight Arrow Connector 94"/>
          <p:cNvCxnSpPr>
            <a:cxnSpLocks noChangeShapeType="1"/>
          </p:cNvCxnSpPr>
          <p:nvPr/>
        </p:nvCxnSpPr>
        <p:spPr bwMode="auto">
          <a:xfrm rot="16200000" flipV="1">
            <a:off x="5334794" y="1977232"/>
            <a:ext cx="858837" cy="234950"/>
          </a:xfrm>
          <a:prstGeom prst="straightConnector1">
            <a:avLst/>
          </a:prstGeom>
          <a:noFill/>
          <a:ln w="16510" algn="ctr">
            <a:solidFill>
              <a:srgbClr val="4A7EBB"/>
            </a:solidFill>
            <a:round/>
            <a:headEnd/>
            <a:tailEnd type="stealth" w="med" len="med"/>
          </a:ln>
        </p:spPr>
      </p:cxnSp>
      <p:cxnSp>
        <p:nvCxnSpPr>
          <p:cNvPr id="35" name="Straight Arrow Connector 95"/>
          <p:cNvCxnSpPr>
            <a:cxnSpLocks noChangeShapeType="1"/>
          </p:cNvCxnSpPr>
          <p:nvPr/>
        </p:nvCxnSpPr>
        <p:spPr bwMode="auto">
          <a:xfrm rot="10800000">
            <a:off x="6116638" y="1665288"/>
            <a:ext cx="1173162" cy="430212"/>
          </a:xfrm>
          <a:prstGeom prst="straightConnector1">
            <a:avLst/>
          </a:prstGeom>
          <a:noFill/>
          <a:ln w="16510" algn="ctr">
            <a:solidFill>
              <a:srgbClr val="4A7EBB"/>
            </a:solidFill>
            <a:round/>
            <a:headEnd/>
            <a:tailEnd type="stealth" w="med" len="med"/>
          </a:ln>
        </p:spPr>
      </p:cxnSp>
      <p:cxnSp>
        <p:nvCxnSpPr>
          <p:cNvPr id="36" name="Straight Arrow Connector 97"/>
          <p:cNvCxnSpPr>
            <a:cxnSpLocks noChangeShapeType="1"/>
          </p:cNvCxnSpPr>
          <p:nvPr/>
        </p:nvCxnSpPr>
        <p:spPr bwMode="auto">
          <a:xfrm>
            <a:off x="4708525" y="2632075"/>
            <a:ext cx="938213" cy="233363"/>
          </a:xfrm>
          <a:prstGeom prst="straightConnector1">
            <a:avLst/>
          </a:prstGeom>
          <a:noFill/>
          <a:ln w="28575" algn="ctr">
            <a:solidFill>
              <a:srgbClr val="953735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37" name="Straight Arrow Connector 98"/>
          <p:cNvCxnSpPr>
            <a:cxnSpLocks noChangeShapeType="1"/>
          </p:cNvCxnSpPr>
          <p:nvPr/>
        </p:nvCxnSpPr>
        <p:spPr bwMode="auto">
          <a:xfrm flipV="1">
            <a:off x="6351588" y="2417763"/>
            <a:ext cx="938212" cy="320675"/>
          </a:xfrm>
          <a:prstGeom prst="straightConnector1">
            <a:avLst/>
          </a:prstGeom>
          <a:noFill/>
          <a:ln w="28575" algn="ctr">
            <a:solidFill>
              <a:srgbClr val="953735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38" name="Oval 37"/>
          <p:cNvSpPr/>
          <p:nvPr/>
        </p:nvSpPr>
        <p:spPr>
          <a:xfrm>
            <a:off x="5647218" y="2416969"/>
            <a:ext cx="747488" cy="683707"/>
          </a:xfrm>
          <a:prstGeom prst="ellipse">
            <a:avLst/>
          </a:prstGeom>
          <a:solidFill>
            <a:srgbClr val="0070C0"/>
          </a:solidFill>
          <a:ln w="34925" cap="flat" cmpd="sng" algn="ctr">
            <a:solidFill>
              <a:srgbClr val="FFFFFF"/>
            </a:solidFill>
            <a:prstDash val="solid"/>
          </a:ln>
          <a:effectLst>
            <a:glow rad="63500">
              <a:srgbClr val="4F81BD">
                <a:satMod val="175000"/>
                <a:alpha val="40000"/>
              </a:srgbClr>
            </a:glow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28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</a:rPr>
              <a:t>P</a:t>
            </a:r>
            <a:r>
              <a:rPr lang="en-US" sz="2800" b="1" baseline="-25000" dirty="0">
                <a:solidFill>
                  <a:schemeClr val="bg1"/>
                </a:solidFill>
              </a:rPr>
              <a:t>2</a:t>
            </a:r>
            <a:endParaRPr lang="en-US" sz="1400" b="1" baseline="-25000" dirty="0">
              <a:solidFill>
                <a:schemeClr val="bg1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7289958" y="1773011"/>
            <a:ext cx="799639" cy="687683"/>
          </a:xfrm>
          <a:prstGeom prst="ellipse">
            <a:avLst/>
          </a:prstGeom>
          <a:solidFill>
            <a:srgbClr val="0070C0"/>
          </a:solidFill>
          <a:ln w="34925" cap="flat" cmpd="sng" algn="ctr">
            <a:solidFill>
              <a:srgbClr val="FFFFFF"/>
            </a:solidFill>
            <a:prstDash val="solid"/>
          </a:ln>
          <a:effectLst>
            <a:glow rad="63500">
              <a:srgbClr val="4F81BD">
                <a:satMod val="175000"/>
                <a:alpha val="40000"/>
              </a:srgbClr>
            </a:glow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28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</a:rPr>
              <a:t>P</a:t>
            </a:r>
            <a:r>
              <a:rPr lang="en-US" sz="2800" b="1" baseline="-25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0" name="Oval 39"/>
          <p:cNvSpPr/>
          <p:nvPr/>
        </p:nvSpPr>
        <p:spPr>
          <a:xfrm>
            <a:off x="4004479" y="2094992"/>
            <a:ext cx="747488" cy="683707"/>
          </a:xfrm>
          <a:prstGeom prst="ellipse">
            <a:avLst/>
          </a:prstGeom>
          <a:solidFill>
            <a:srgbClr val="0070C0"/>
          </a:solidFill>
          <a:ln w="34925" cap="flat" cmpd="sng" algn="ctr">
            <a:solidFill>
              <a:srgbClr val="FFFFFF"/>
            </a:solidFill>
            <a:prstDash val="solid"/>
          </a:ln>
          <a:effectLst>
            <a:glow rad="63500">
              <a:srgbClr val="4F81BD">
                <a:satMod val="175000"/>
                <a:alpha val="40000"/>
              </a:srgbClr>
            </a:glow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28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</a:rPr>
              <a:t>P</a:t>
            </a:r>
            <a:r>
              <a:rPr lang="en-US" sz="2800" b="1" baseline="-25000" dirty="0">
                <a:solidFill>
                  <a:schemeClr val="bg1"/>
                </a:solidFill>
              </a:rPr>
              <a:t>1</a:t>
            </a:r>
            <a:endParaRPr lang="en-US" sz="1600" b="1" baseline="-25000" dirty="0">
              <a:solidFill>
                <a:schemeClr val="bg1"/>
              </a:solidFill>
            </a:endParaRPr>
          </a:p>
        </p:txBody>
      </p:sp>
      <p:pic>
        <p:nvPicPr>
          <p:cNvPr id="41" name="Picture 2" descr="C:\Users\RogiMarianky\AppData\Local\Microsoft\Windows\Temporary Internet Files\Content.IE5\3343CSZV\MC900432537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9813" y="3154363"/>
            <a:ext cx="35083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28" descr="RFwave-blue_s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422872">
            <a:off x="4775994" y="2094706"/>
            <a:ext cx="68580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Box 42"/>
          <p:cNvSpPr txBox="1"/>
          <p:nvPr/>
        </p:nvSpPr>
        <p:spPr>
          <a:xfrm rot="20856330">
            <a:off x="4748213" y="2209800"/>
            <a:ext cx="8223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2874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srgbClr val="C00000"/>
                </a:solidFill>
              </a:rPr>
              <a:t>ERROR</a:t>
            </a:r>
            <a:endParaRPr lang="en-US" sz="1600" b="1" kern="0" dirty="0">
              <a:solidFill>
                <a:srgbClr val="C00000"/>
              </a:solidFill>
            </a:endParaRPr>
          </a:p>
        </p:txBody>
      </p:sp>
      <p:pic>
        <p:nvPicPr>
          <p:cNvPr id="44" name="Picture 28" descr="RFwave-blue_sw"/>
          <p:cNvPicPr>
            <a:picLocks noChangeAspect="1" noChangeArrowheads="1"/>
          </p:cNvPicPr>
          <p:nvPr/>
        </p:nvPicPr>
        <p:blipFill>
          <a:blip r:embed="rId4" cstate="print">
            <a:lum bright="28000"/>
          </a:blip>
          <a:srcRect/>
          <a:stretch>
            <a:fillRect/>
          </a:stretch>
        </p:blipFill>
        <p:spPr bwMode="auto">
          <a:xfrm>
            <a:off x="6116638" y="2201863"/>
            <a:ext cx="750887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Box 44"/>
          <p:cNvSpPr txBox="1"/>
          <p:nvPr/>
        </p:nvSpPr>
        <p:spPr>
          <a:xfrm rot="20856330">
            <a:off x="5948363" y="2146300"/>
            <a:ext cx="132080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2874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7ABC32"/>
                </a:solidFill>
              </a:rPr>
              <a:t>OK “Got it”</a:t>
            </a:r>
          </a:p>
        </p:txBody>
      </p:sp>
      <p:pic>
        <p:nvPicPr>
          <p:cNvPr id="46" name="Picture 28" descr="RFwave-blue_sw"/>
          <p:cNvPicPr>
            <a:picLocks noChangeAspect="1" noChangeArrowheads="1"/>
          </p:cNvPicPr>
          <p:nvPr/>
        </p:nvPicPr>
        <p:blipFill>
          <a:blip r:embed="rId3" cstate="print">
            <a:lum bright="46000"/>
          </a:blip>
          <a:srcRect/>
          <a:stretch>
            <a:fillRect/>
          </a:stretch>
        </p:blipFill>
        <p:spPr bwMode="auto">
          <a:xfrm rot="2599526">
            <a:off x="5341938" y="3132138"/>
            <a:ext cx="10001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ectangle 46"/>
          <p:cNvSpPr/>
          <p:nvPr/>
        </p:nvSpPr>
        <p:spPr>
          <a:xfrm>
            <a:off x="6248400" y="3821113"/>
            <a:ext cx="2743200" cy="55403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2874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600" b="1" kern="0" dirty="0">
                <a:solidFill>
                  <a:srgbClr val="1F497D">
                    <a:lumMod val="75000"/>
                  </a:srgbClr>
                </a:solidFill>
              </a:rPr>
              <a:t>c</a:t>
            </a:r>
            <a:r>
              <a:rPr lang="nb-NO" sz="1600" b="1" kern="0" baseline="-25000" dirty="0">
                <a:solidFill>
                  <a:srgbClr val="1F497D">
                    <a:lumMod val="75000"/>
                  </a:srgbClr>
                </a:solidFill>
              </a:rPr>
              <a:t>i </a:t>
            </a:r>
            <a:r>
              <a:rPr lang="nb-NO" sz="1600" b="1" i="1" kern="0" dirty="0">
                <a:solidFill>
                  <a:srgbClr val="1F497D">
                    <a:lumMod val="75000"/>
                  </a:srgbClr>
                </a:solidFill>
              </a:rPr>
              <a:t>= </a:t>
            </a:r>
            <a:r>
              <a:rPr lang="nb-NO" sz="1600" b="1" kern="0" dirty="0">
                <a:solidFill>
                  <a:srgbClr val="1F497D">
                    <a:lumMod val="75000"/>
                  </a:srgbClr>
                </a:solidFill>
              </a:rPr>
              <a:t>v</a:t>
            </a:r>
            <a:r>
              <a:rPr lang="nb-NO" sz="1600" b="1" kern="0" baseline="-25000" dirty="0">
                <a:solidFill>
                  <a:srgbClr val="1F497D">
                    <a:lumMod val="75000"/>
                  </a:srgbClr>
                </a:solidFill>
              </a:rPr>
              <a:t>i</a:t>
            </a:r>
            <a:r>
              <a:rPr lang="nb-NO" sz="1600" b="1" kern="0" dirty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nb-NO" sz="1600" b="1" i="1" kern="0" dirty="0">
                <a:solidFill>
                  <a:srgbClr val="1F497D">
                    <a:lumMod val="75000"/>
                  </a:srgbClr>
                </a:solidFill>
              </a:rPr>
              <a:t>+ </a:t>
            </a:r>
            <a:r>
              <a:rPr lang="nb-NO" sz="1600" b="1" kern="0" dirty="0">
                <a:solidFill>
                  <a:srgbClr val="1F497D">
                    <a:lumMod val="75000"/>
                  </a:srgbClr>
                </a:solidFill>
              </a:rPr>
              <a:t>g</a:t>
            </a:r>
            <a:r>
              <a:rPr lang="nb-NO" sz="1600" b="1" kern="0" baseline="-25000" dirty="0">
                <a:solidFill>
                  <a:srgbClr val="1F497D">
                    <a:lumMod val="75000"/>
                  </a:srgbClr>
                </a:solidFill>
              </a:rPr>
              <a:t>i</a:t>
            </a:r>
            <a:r>
              <a:rPr lang="nb-NO" sz="1600" b="1" i="1" kern="0" dirty="0">
                <a:solidFill>
                  <a:srgbClr val="1F497D">
                    <a:lumMod val="75000"/>
                  </a:srgbClr>
                </a:solidFill>
              </a:rPr>
              <a:t>(</a:t>
            </a:r>
            <a:r>
              <a:rPr lang="nb-NO" sz="1600" b="1" kern="0" dirty="0">
                <a:solidFill>
                  <a:srgbClr val="1F497D">
                    <a:lumMod val="75000"/>
                  </a:srgbClr>
                </a:solidFill>
              </a:rPr>
              <a:t>k</a:t>
            </a:r>
            <a:r>
              <a:rPr lang="nb-NO" sz="1600" b="1" kern="0" baseline="-25000" dirty="0">
                <a:solidFill>
                  <a:srgbClr val="1F497D">
                    <a:lumMod val="75000"/>
                  </a:srgbClr>
                </a:solidFill>
              </a:rPr>
              <a:t>i</a:t>
            </a:r>
            <a:r>
              <a:rPr lang="nb-NO" sz="1600" b="1" i="1" kern="0" dirty="0">
                <a:solidFill>
                  <a:srgbClr val="1F497D">
                    <a:lumMod val="75000"/>
                  </a:srgbClr>
                </a:solidFill>
              </a:rPr>
              <a:t>) </a:t>
            </a:r>
            <a:r>
              <a:rPr lang="nb-NO" sz="1600" b="1" kern="0" dirty="0">
                <a:solidFill>
                  <a:srgbClr val="1F497D">
                    <a:lumMod val="75000"/>
                  </a:srgbClr>
                </a:solidFill>
              </a:rPr>
              <a:t>mod</a:t>
            </a:r>
            <a:r>
              <a:rPr lang="nb-NO" sz="1600" b="1" i="1" kern="0" dirty="0">
                <a:solidFill>
                  <a:srgbClr val="1F497D">
                    <a:lumMod val="75000"/>
                  </a:srgbClr>
                </a:solidFill>
              </a:rPr>
              <a:t> M</a:t>
            </a:r>
          </a:p>
          <a:p>
            <a:pPr defTabSz="682874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400" b="1" i="1" kern="0" dirty="0">
                <a:solidFill>
                  <a:srgbClr val="1F497D">
                    <a:lumMod val="75000"/>
                  </a:srgbClr>
                </a:solidFill>
              </a:rPr>
              <a:t>P-Vector[i] = 1</a:t>
            </a:r>
            <a:endParaRPr lang="en-US" sz="1400" b="1" kern="0" dirty="0">
              <a:solidFill>
                <a:srgbClr val="1F497D">
                  <a:lumMod val="75000"/>
                </a:srgbClr>
              </a:solidFill>
            </a:endParaRPr>
          </a:p>
        </p:txBody>
      </p:sp>
      <p:grpSp>
        <p:nvGrpSpPr>
          <p:cNvPr id="48" name="Group 75"/>
          <p:cNvGrpSpPr>
            <a:grpSpLocks/>
          </p:cNvGrpSpPr>
          <p:nvPr/>
        </p:nvGrpSpPr>
        <p:grpSpPr bwMode="auto">
          <a:xfrm>
            <a:off x="3962400" y="4800600"/>
            <a:ext cx="4495800" cy="1687513"/>
            <a:chOff x="3962400" y="4800600"/>
            <a:chExt cx="4495800" cy="1687703"/>
          </a:xfrm>
        </p:grpSpPr>
        <p:sp>
          <p:nvSpPr>
            <p:cNvPr id="49" name="Freeform 14"/>
            <p:cNvSpPr>
              <a:spLocks/>
            </p:cNvSpPr>
            <p:nvPr/>
          </p:nvSpPr>
          <p:spPr bwMode="auto">
            <a:xfrm>
              <a:off x="5183188" y="5656263"/>
              <a:ext cx="20637" cy="23812"/>
            </a:xfrm>
            <a:custGeom>
              <a:avLst/>
              <a:gdLst>
                <a:gd name="T0" fmla="*/ 3964390 w 188"/>
                <a:gd name="T1" fmla="*/ 86622019 h 213"/>
                <a:gd name="T2" fmla="*/ 2650976 w 188"/>
                <a:gd name="T3" fmla="*/ 131339055 h 213"/>
                <a:gd name="T4" fmla="*/ 23810268 w 188"/>
                <a:gd name="T5" fmla="*/ 160671302 h 213"/>
                <a:gd name="T6" fmla="*/ 33064426 w 188"/>
                <a:gd name="T7" fmla="*/ 170457140 h 213"/>
                <a:gd name="T8" fmla="*/ 35715402 w 188"/>
                <a:gd name="T9" fmla="*/ 178843100 h 213"/>
                <a:gd name="T10" fmla="*/ 37040890 w 188"/>
                <a:gd name="T11" fmla="*/ 202588807 h 213"/>
                <a:gd name="T12" fmla="*/ 58200182 w 188"/>
                <a:gd name="T13" fmla="*/ 241706892 h 213"/>
                <a:gd name="T14" fmla="*/ 78046170 w 188"/>
                <a:gd name="T15" fmla="*/ 286423928 h 213"/>
                <a:gd name="T16" fmla="*/ 130944509 w 188"/>
                <a:gd name="T17" fmla="*/ 297596898 h 213"/>
                <a:gd name="T18" fmla="*/ 162695522 w 188"/>
                <a:gd name="T19" fmla="*/ 297596898 h 213"/>
                <a:gd name="T20" fmla="*/ 187831278 w 188"/>
                <a:gd name="T21" fmla="*/ 279437621 h 213"/>
                <a:gd name="T22" fmla="*/ 194434459 w 188"/>
                <a:gd name="T23" fmla="*/ 258478925 h 213"/>
                <a:gd name="T24" fmla="*/ 205026290 w 188"/>
                <a:gd name="T25" fmla="*/ 244506423 h 213"/>
                <a:gd name="T26" fmla="*/ 223534605 w 188"/>
                <a:gd name="T27" fmla="*/ 241706892 h 213"/>
                <a:gd name="T28" fmla="*/ 240729617 w 188"/>
                <a:gd name="T29" fmla="*/ 243106658 h 213"/>
                <a:gd name="T30" fmla="*/ 246019385 w 188"/>
                <a:gd name="T31" fmla="*/ 237520116 h 213"/>
                <a:gd name="T32" fmla="*/ 246019385 w 188"/>
                <a:gd name="T33" fmla="*/ 216561420 h 213"/>
                <a:gd name="T34" fmla="*/ 248670361 w 188"/>
                <a:gd name="T35" fmla="*/ 206775694 h 213"/>
                <a:gd name="T36" fmla="*/ 246019385 w 188"/>
                <a:gd name="T37" fmla="*/ 198402143 h 213"/>
                <a:gd name="T38" fmla="*/ 232800838 w 188"/>
                <a:gd name="T39" fmla="*/ 167657609 h 213"/>
                <a:gd name="T40" fmla="*/ 224860093 w 188"/>
                <a:gd name="T41" fmla="*/ 153685107 h 213"/>
                <a:gd name="T42" fmla="*/ 198410924 w 188"/>
                <a:gd name="T43" fmla="*/ 135525830 h 213"/>
                <a:gd name="T44" fmla="*/ 187831278 w 188"/>
                <a:gd name="T45" fmla="*/ 129939289 h 213"/>
                <a:gd name="T46" fmla="*/ 167985290 w 188"/>
                <a:gd name="T47" fmla="*/ 111767603 h 213"/>
                <a:gd name="T48" fmla="*/ 158731132 w 188"/>
                <a:gd name="T49" fmla="*/ 103394052 h 213"/>
                <a:gd name="T50" fmla="*/ 141536120 w 188"/>
                <a:gd name="T51" fmla="*/ 75449049 h 213"/>
                <a:gd name="T52" fmla="*/ 133595376 w 188"/>
                <a:gd name="T53" fmla="*/ 62876313 h 213"/>
                <a:gd name="T54" fmla="*/ 128305608 w 188"/>
                <a:gd name="T55" fmla="*/ 53090587 h 213"/>
                <a:gd name="T56" fmla="*/ 120364754 w 188"/>
                <a:gd name="T57" fmla="*/ 48903811 h 213"/>
                <a:gd name="T58" fmla="*/ 112436084 w 188"/>
                <a:gd name="T59" fmla="*/ 48903811 h 213"/>
                <a:gd name="T60" fmla="*/ 111110596 w 188"/>
                <a:gd name="T61" fmla="*/ 51690821 h 213"/>
                <a:gd name="T62" fmla="*/ 109785108 w 188"/>
                <a:gd name="T63" fmla="*/ 53090587 h 213"/>
                <a:gd name="T64" fmla="*/ 79359584 w 188"/>
                <a:gd name="T65" fmla="*/ 36331075 h 213"/>
                <a:gd name="T66" fmla="*/ 58200182 w 188"/>
                <a:gd name="T67" fmla="*/ 16772033 h 213"/>
                <a:gd name="T68" fmla="*/ 42330658 w 188"/>
                <a:gd name="T69" fmla="*/ 0 h 2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8"/>
                <a:gd name="T106" fmla="*/ 0 h 213"/>
                <a:gd name="T107" fmla="*/ 188 w 188"/>
                <a:gd name="T108" fmla="*/ 213 h 21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8" h="213">
                  <a:moveTo>
                    <a:pt x="0" y="0"/>
                  </a:moveTo>
                  <a:lnTo>
                    <a:pt x="3" y="62"/>
                  </a:lnTo>
                  <a:lnTo>
                    <a:pt x="0" y="89"/>
                  </a:lnTo>
                  <a:lnTo>
                    <a:pt x="2" y="94"/>
                  </a:lnTo>
                  <a:lnTo>
                    <a:pt x="12" y="108"/>
                  </a:lnTo>
                  <a:lnTo>
                    <a:pt x="18" y="115"/>
                  </a:lnTo>
                  <a:lnTo>
                    <a:pt x="22" y="120"/>
                  </a:lnTo>
                  <a:lnTo>
                    <a:pt x="25" y="122"/>
                  </a:lnTo>
                  <a:lnTo>
                    <a:pt x="26" y="126"/>
                  </a:lnTo>
                  <a:lnTo>
                    <a:pt x="27" y="128"/>
                  </a:lnTo>
                  <a:lnTo>
                    <a:pt x="27" y="132"/>
                  </a:lnTo>
                  <a:lnTo>
                    <a:pt x="28" y="145"/>
                  </a:lnTo>
                  <a:lnTo>
                    <a:pt x="29" y="152"/>
                  </a:lnTo>
                  <a:lnTo>
                    <a:pt x="44" y="173"/>
                  </a:lnTo>
                  <a:lnTo>
                    <a:pt x="50" y="185"/>
                  </a:lnTo>
                  <a:lnTo>
                    <a:pt x="59" y="205"/>
                  </a:lnTo>
                  <a:lnTo>
                    <a:pt x="70" y="213"/>
                  </a:lnTo>
                  <a:lnTo>
                    <a:pt x="99" y="213"/>
                  </a:lnTo>
                  <a:lnTo>
                    <a:pt x="109" y="213"/>
                  </a:lnTo>
                  <a:lnTo>
                    <a:pt x="123" y="213"/>
                  </a:lnTo>
                  <a:lnTo>
                    <a:pt x="140" y="205"/>
                  </a:lnTo>
                  <a:lnTo>
                    <a:pt x="142" y="200"/>
                  </a:lnTo>
                  <a:lnTo>
                    <a:pt x="145" y="191"/>
                  </a:lnTo>
                  <a:lnTo>
                    <a:pt x="147" y="185"/>
                  </a:lnTo>
                  <a:lnTo>
                    <a:pt x="151" y="180"/>
                  </a:lnTo>
                  <a:lnTo>
                    <a:pt x="155" y="175"/>
                  </a:lnTo>
                  <a:lnTo>
                    <a:pt x="158" y="173"/>
                  </a:lnTo>
                  <a:lnTo>
                    <a:pt x="169" y="173"/>
                  </a:lnTo>
                  <a:lnTo>
                    <a:pt x="178" y="174"/>
                  </a:lnTo>
                  <a:lnTo>
                    <a:pt x="182" y="174"/>
                  </a:lnTo>
                  <a:lnTo>
                    <a:pt x="184" y="173"/>
                  </a:lnTo>
                  <a:lnTo>
                    <a:pt x="186" y="170"/>
                  </a:lnTo>
                  <a:lnTo>
                    <a:pt x="186" y="165"/>
                  </a:lnTo>
                  <a:lnTo>
                    <a:pt x="186" y="155"/>
                  </a:lnTo>
                  <a:lnTo>
                    <a:pt x="188" y="149"/>
                  </a:lnTo>
                  <a:lnTo>
                    <a:pt x="188" y="148"/>
                  </a:lnTo>
                  <a:lnTo>
                    <a:pt x="188" y="145"/>
                  </a:lnTo>
                  <a:lnTo>
                    <a:pt x="186" y="142"/>
                  </a:lnTo>
                  <a:lnTo>
                    <a:pt x="184" y="137"/>
                  </a:lnTo>
                  <a:lnTo>
                    <a:pt x="176" y="120"/>
                  </a:lnTo>
                  <a:lnTo>
                    <a:pt x="172" y="114"/>
                  </a:lnTo>
                  <a:lnTo>
                    <a:pt x="170" y="110"/>
                  </a:lnTo>
                  <a:lnTo>
                    <a:pt x="157" y="102"/>
                  </a:lnTo>
                  <a:lnTo>
                    <a:pt x="150" y="97"/>
                  </a:lnTo>
                  <a:lnTo>
                    <a:pt x="145" y="95"/>
                  </a:lnTo>
                  <a:lnTo>
                    <a:pt x="142" y="93"/>
                  </a:lnTo>
                  <a:lnTo>
                    <a:pt x="135" y="85"/>
                  </a:lnTo>
                  <a:lnTo>
                    <a:pt x="127" y="80"/>
                  </a:lnTo>
                  <a:lnTo>
                    <a:pt x="123" y="77"/>
                  </a:lnTo>
                  <a:lnTo>
                    <a:pt x="120" y="74"/>
                  </a:lnTo>
                  <a:lnTo>
                    <a:pt x="117" y="68"/>
                  </a:lnTo>
                  <a:lnTo>
                    <a:pt x="107" y="54"/>
                  </a:lnTo>
                  <a:lnTo>
                    <a:pt x="103" y="48"/>
                  </a:lnTo>
                  <a:lnTo>
                    <a:pt x="101" y="45"/>
                  </a:lnTo>
                  <a:lnTo>
                    <a:pt x="99" y="41"/>
                  </a:lnTo>
                  <a:lnTo>
                    <a:pt x="97" y="38"/>
                  </a:lnTo>
                  <a:lnTo>
                    <a:pt x="93" y="36"/>
                  </a:lnTo>
                  <a:lnTo>
                    <a:pt x="91" y="35"/>
                  </a:lnTo>
                  <a:lnTo>
                    <a:pt x="87" y="34"/>
                  </a:lnTo>
                  <a:lnTo>
                    <a:pt x="85" y="35"/>
                  </a:lnTo>
                  <a:lnTo>
                    <a:pt x="84" y="36"/>
                  </a:lnTo>
                  <a:lnTo>
                    <a:pt x="84" y="37"/>
                  </a:lnTo>
                  <a:lnTo>
                    <a:pt x="83" y="38"/>
                  </a:lnTo>
                  <a:lnTo>
                    <a:pt x="73" y="34"/>
                  </a:lnTo>
                  <a:lnTo>
                    <a:pt x="60" y="26"/>
                  </a:lnTo>
                  <a:lnTo>
                    <a:pt x="50" y="18"/>
                  </a:lnTo>
                  <a:lnTo>
                    <a:pt x="44" y="12"/>
                  </a:lnTo>
                  <a:lnTo>
                    <a:pt x="41" y="10"/>
                  </a:lnTo>
                  <a:lnTo>
                    <a:pt x="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15"/>
            <p:cNvSpPr>
              <a:spLocks/>
            </p:cNvSpPr>
            <p:nvPr/>
          </p:nvSpPr>
          <p:spPr bwMode="auto">
            <a:xfrm>
              <a:off x="4787900" y="5075238"/>
              <a:ext cx="12700" cy="25400"/>
            </a:xfrm>
            <a:custGeom>
              <a:avLst/>
              <a:gdLst>
                <a:gd name="T0" fmla="*/ 82379523 w 111"/>
                <a:gd name="T1" fmla="*/ 0 h 217"/>
                <a:gd name="T2" fmla="*/ 10485623 w 111"/>
                <a:gd name="T3" fmla="*/ 88206124 h 217"/>
                <a:gd name="T4" fmla="*/ 8980159 w 111"/>
                <a:gd name="T5" fmla="*/ 94618160 h 217"/>
                <a:gd name="T6" fmla="*/ 4490079 w 111"/>
                <a:gd name="T7" fmla="*/ 109045126 h 217"/>
                <a:gd name="T8" fmla="*/ 1492307 w 111"/>
                <a:gd name="T9" fmla="*/ 128294932 h 217"/>
                <a:gd name="T10" fmla="*/ 0 w 111"/>
                <a:gd name="T11" fmla="*/ 149147629 h 217"/>
                <a:gd name="T12" fmla="*/ 0 w 111"/>
                <a:gd name="T13" fmla="*/ 182824284 h 217"/>
                <a:gd name="T14" fmla="*/ 2997772 w 111"/>
                <a:gd name="T15" fmla="*/ 226119111 h 217"/>
                <a:gd name="T16" fmla="*/ 4490079 w 111"/>
                <a:gd name="T17" fmla="*/ 266207802 h 217"/>
                <a:gd name="T18" fmla="*/ 7487851 w 111"/>
                <a:gd name="T19" fmla="*/ 283854481 h 217"/>
                <a:gd name="T20" fmla="*/ 10485623 w 111"/>
                <a:gd name="T21" fmla="*/ 290266518 h 217"/>
                <a:gd name="T22" fmla="*/ 20971247 w 111"/>
                <a:gd name="T23" fmla="*/ 315928243 h 217"/>
                <a:gd name="T24" fmla="*/ 26953633 w 111"/>
                <a:gd name="T25" fmla="*/ 322340280 h 217"/>
                <a:gd name="T26" fmla="*/ 32949177 w 111"/>
                <a:gd name="T27" fmla="*/ 328752200 h 217"/>
                <a:gd name="T28" fmla="*/ 40437029 w 111"/>
                <a:gd name="T29" fmla="*/ 333574923 h 217"/>
                <a:gd name="T30" fmla="*/ 47924880 w 111"/>
                <a:gd name="T31" fmla="*/ 339986959 h 217"/>
                <a:gd name="T32" fmla="*/ 58410504 w 111"/>
                <a:gd name="T33" fmla="*/ 346398996 h 217"/>
                <a:gd name="T34" fmla="*/ 62900583 w 111"/>
                <a:gd name="T35" fmla="*/ 348002006 h 217"/>
                <a:gd name="T36" fmla="*/ 62900583 w 111"/>
                <a:gd name="T37" fmla="*/ 346398996 h 217"/>
                <a:gd name="T38" fmla="*/ 62900583 w 111"/>
                <a:gd name="T39" fmla="*/ 338383950 h 217"/>
                <a:gd name="T40" fmla="*/ 65898355 w 111"/>
                <a:gd name="T41" fmla="*/ 333574923 h 217"/>
                <a:gd name="T42" fmla="*/ 68896127 w 111"/>
                <a:gd name="T43" fmla="*/ 328752200 h 217"/>
                <a:gd name="T44" fmla="*/ 71893899 w 111"/>
                <a:gd name="T45" fmla="*/ 325546299 h 217"/>
                <a:gd name="T46" fmla="*/ 79381750 w 111"/>
                <a:gd name="T47" fmla="*/ 319134262 h 217"/>
                <a:gd name="T48" fmla="*/ 97355225 w 111"/>
                <a:gd name="T49" fmla="*/ 309516206 h 217"/>
                <a:gd name="T50" fmla="*/ 119818779 w 111"/>
                <a:gd name="T51" fmla="*/ 295075546 h 217"/>
                <a:gd name="T52" fmla="*/ 146785570 w 111"/>
                <a:gd name="T53" fmla="*/ 272633534 h 217"/>
                <a:gd name="T54" fmla="*/ 154273422 w 111"/>
                <a:gd name="T55" fmla="*/ 263001783 h 217"/>
                <a:gd name="T56" fmla="*/ 155765729 w 111"/>
                <a:gd name="T57" fmla="*/ 264604793 h 217"/>
                <a:gd name="T58" fmla="*/ 157271194 w 111"/>
                <a:gd name="T59" fmla="*/ 264604793 h 217"/>
                <a:gd name="T60" fmla="*/ 158763501 w 111"/>
                <a:gd name="T61" fmla="*/ 258192873 h 217"/>
                <a:gd name="T62" fmla="*/ 163253580 w 111"/>
                <a:gd name="T63" fmla="*/ 242162781 h 217"/>
                <a:gd name="T64" fmla="*/ 166251352 w 111"/>
                <a:gd name="T65" fmla="*/ 205266296 h 217"/>
                <a:gd name="T66" fmla="*/ 166251352 w 111"/>
                <a:gd name="T67" fmla="*/ 194045348 h 217"/>
                <a:gd name="T68" fmla="*/ 160255808 w 111"/>
                <a:gd name="T69" fmla="*/ 184427293 h 217"/>
                <a:gd name="T70" fmla="*/ 143787798 w 111"/>
                <a:gd name="T71" fmla="*/ 161971586 h 217"/>
                <a:gd name="T72" fmla="*/ 127306631 w 111"/>
                <a:gd name="T73" fmla="*/ 137912870 h 217"/>
                <a:gd name="T74" fmla="*/ 124308859 w 111"/>
                <a:gd name="T75" fmla="*/ 128294932 h 217"/>
                <a:gd name="T76" fmla="*/ 127306631 w 111"/>
                <a:gd name="T77" fmla="*/ 91412142 h 217"/>
                <a:gd name="T78" fmla="*/ 113823350 w 111"/>
                <a:gd name="T79" fmla="*/ 59338497 h 217"/>
                <a:gd name="T80" fmla="*/ 82379523 w 111"/>
                <a:gd name="T81" fmla="*/ 0 h 21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1"/>
                <a:gd name="T124" fmla="*/ 0 h 217"/>
                <a:gd name="T125" fmla="*/ 111 w 111"/>
                <a:gd name="T126" fmla="*/ 217 h 21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1" h="217">
                  <a:moveTo>
                    <a:pt x="55" y="0"/>
                  </a:moveTo>
                  <a:lnTo>
                    <a:pt x="7" y="55"/>
                  </a:lnTo>
                  <a:lnTo>
                    <a:pt x="6" y="59"/>
                  </a:lnTo>
                  <a:lnTo>
                    <a:pt x="3" y="68"/>
                  </a:lnTo>
                  <a:lnTo>
                    <a:pt x="1" y="80"/>
                  </a:lnTo>
                  <a:lnTo>
                    <a:pt x="0" y="93"/>
                  </a:lnTo>
                  <a:lnTo>
                    <a:pt x="0" y="114"/>
                  </a:lnTo>
                  <a:lnTo>
                    <a:pt x="2" y="141"/>
                  </a:lnTo>
                  <a:lnTo>
                    <a:pt x="3" y="166"/>
                  </a:lnTo>
                  <a:lnTo>
                    <a:pt x="5" y="177"/>
                  </a:lnTo>
                  <a:lnTo>
                    <a:pt x="7" y="181"/>
                  </a:lnTo>
                  <a:lnTo>
                    <a:pt x="14" y="197"/>
                  </a:lnTo>
                  <a:lnTo>
                    <a:pt x="18" y="201"/>
                  </a:lnTo>
                  <a:lnTo>
                    <a:pt x="22" y="205"/>
                  </a:lnTo>
                  <a:lnTo>
                    <a:pt x="27" y="208"/>
                  </a:lnTo>
                  <a:lnTo>
                    <a:pt x="32" y="212"/>
                  </a:lnTo>
                  <a:lnTo>
                    <a:pt x="39" y="216"/>
                  </a:lnTo>
                  <a:lnTo>
                    <a:pt x="42" y="217"/>
                  </a:lnTo>
                  <a:lnTo>
                    <a:pt x="42" y="216"/>
                  </a:lnTo>
                  <a:lnTo>
                    <a:pt x="42" y="211"/>
                  </a:lnTo>
                  <a:lnTo>
                    <a:pt x="44" y="208"/>
                  </a:lnTo>
                  <a:lnTo>
                    <a:pt x="46" y="205"/>
                  </a:lnTo>
                  <a:lnTo>
                    <a:pt x="48" y="203"/>
                  </a:lnTo>
                  <a:lnTo>
                    <a:pt x="53" y="199"/>
                  </a:lnTo>
                  <a:lnTo>
                    <a:pt x="65" y="193"/>
                  </a:lnTo>
                  <a:lnTo>
                    <a:pt x="80" y="184"/>
                  </a:lnTo>
                  <a:lnTo>
                    <a:pt x="98" y="170"/>
                  </a:lnTo>
                  <a:lnTo>
                    <a:pt x="103" y="164"/>
                  </a:lnTo>
                  <a:lnTo>
                    <a:pt x="104" y="165"/>
                  </a:lnTo>
                  <a:lnTo>
                    <a:pt x="105" y="165"/>
                  </a:lnTo>
                  <a:lnTo>
                    <a:pt x="106" y="161"/>
                  </a:lnTo>
                  <a:lnTo>
                    <a:pt x="109" y="151"/>
                  </a:lnTo>
                  <a:lnTo>
                    <a:pt x="111" y="128"/>
                  </a:lnTo>
                  <a:lnTo>
                    <a:pt x="111" y="121"/>
                  </a:lnTo>
                  <a:lnTo>
                    <a:pt x="107" y="115"/>
                  </a:lnTo>
                  <a:lnTo>
                    <a:pt x="96" y="101"/>
                  </a:lnTo>
                  <a:lnTo>
                    <a:pt x="85" y="86"/>
                  </a:lnTo>
                  <a:lnTo>
                    <a:pt x="83" y="80"/>
                  </a:lnTo>
                  <a:lnTo>
                    <a:pt x="85" y="57"/>
                  </a:lnTo>
                  <a:lnTo>
                    <a:pt x="76" y="37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Rounded Rectangle 50"/>
            <p:cNvSpPr/>
            <p:nvPr/>
          </p:nvSpPr>
          <p:spPr bwMode="auto">
            <a:xfrm>
              <a:off x="6871133" y="5427679"/>
              <a:ext cx="1290790" cy="140920"/>
            </a:xfrm>
            <a:prstGeom prst="roundRect">
              <a:avLst/>
            </a:prstGeom>
            <a:ln>
              <a:noFill/>
              <a:headEnd/>
              <a:tailEnd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lIns="80257" tIns="40128" rIns="80257" bIns="40128" anchor="ctr"/>
            <a:lstStyle/>
            <a:p>
              <a:pPr algn="ctr" defTabSz="3082118" eaLnBrk="0" hangingPunct="0">
                <a:defRPr/>
              </a:pPr>
              <a:endPara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endParaRPr>
            </a:p>
          </p:txBody>
        </p:sp>
        <p:sp>
          <p:nvSpPr>
            <p:cNvPr id="52" name="Rounded Rectangle 51"/>
            <p:cNvSpPr/>
            <p:nvPr/>
          </p:nvSpPr>
          <p:spPr bwMode="auto">
            <a:xfrm>
              <a:off x="4904978" y="5406412"/>
              <a:ext cx="640133" cy="147288"/>
            </a:xfrm>
            <a:prstGeom prst="roundRect">
              <a:avLst/>
            </a:prstGeom>
            <a:ln>
              <a:noFill/>
              <a:headEnd/>
              <a:tailEnd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lIns="80257" tIns="40128" rIns="80257" bIns="40128" anchor="ctr"/>
            <a:lstStyle/>
            <a:p>
              <a:pPr algn="ctr" defTabSz="3082118" eaLnBrk="0" hangingPunct="0">
                <a:defRPr/>
              </a:pPr>
              <a:endPara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962400" y="5334060"/>
              <a:ext cx="931863" cy="2762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1200" b="1" dirty="0">
                  <a:solidFill>
                    <a:schemeClr val="accent2">
                      <a:lumMod val="75000"/>
                    </a:schemeClr>
                  </a:solidFill>
                </a:rPr>
                <a:t>L-Vector</a:t>
              </a:r>
              <a:endParaRPr lang="en-US" sz="105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54" name="Straight Connector 41"/>
            <p:cNvCxnSpPr>
              <a:cxnSpLocks noChangeShapeType="1"/>
            </p:cNvCxnSpPr>
            <p:nvPr/>
          </p:nvCxnSpPr>
          <p:spPr bwMode="auto">
            <a:xfrm rot="16200000" flipH="1">
              <a:off x="4838461" y="5472368"/>
              <a:ext cx="131905" cy="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5" name="Straight Connector 42"/>
            <p:cNvCxnSpPr>
              <a:cxnSpLocks noChangeShapeType="1"/>
            </p:cNvCxnSpPr>
            <p:nvPr/>
          </p:nvCxnSpPr>
          <p:spPr bwMode="auto">
            <a:xfrm rot="16200000" flipH="1">
              <a:off x="5023986" y="5472368"/>
              <a:ext cx="131905" cy="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6" name="Straight Connector 43"/>
            <p:cNvCxnSpPr>
              <a:cxnSpLocks noChangeShapeType="1"/>
            </p:cNvCxnSpPr>
            <p:nvPr/>
          </p:nvCxnSpPr>
          <p:spPr bwMode="auto">
            <a:xfrm rot="16200000" flipH="1">
              <a:off x="5233308" y="5472368"/>
              <a:ext cx="131905" cy="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7" name="Straight Connector 44"/>
            <p:cNvCxnSpPr>
              <a:cxnSpLocks noChangeShapeType="1"/>
            </p:cNvCxnSpPr>
            <p:nvPr/>
          </p:nvCxnSpPr>
          <p:spPr bwMode="auto">
            <a:xfrm rot="16200000" flipH="1">
              <a:off x="7169819" y="5484121"/>
              <a:ext cx="131905" cy="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8" name="Straight Connector 45"/>
            <p:cNvCxnSpPr>
              <a:cxnSpLocks noChangeShapeType="1"/>
            </p:cNvCxnSpPr>
            <p:nvPr/>
          </p:nvCxnSpPr>
          <p:spPr bwMode="auto">
            <a:xfrm rot="16200000" flipH="1">
              <a:off x="7375273" y="5484121"/>
              <a:ext cx="131905" cy="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9" name="Straight Connector 46"/>
            <p:cNvCxnSpPr>
              <a:cxnSpLocks noChangeShapeType="1"/>
            </p:cNvCxnSpPr>
            <p:nvPr/>
          </p:nvCxnSpPr>
          <p:spPr bwMode="auto">
            <a:xfrm rot="16200000" flipH="1">
              <a:off x="7586207" y="5492184"/>
              <a:ext cx="131905" cy="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0" name="Straight Connector 47"/>
            <p:cNvCxnSpPr>
              <a:cxnSpLocks noChangeShapeType="1"/>
            </p:cNvCxnSpPr>
            <p:nvPr/>
          </p:nvCxnSpPr>
          <p:spPr bwMode="auto">
            <a:xfrm rot="16200000" flipH="1">
              <a:off x="7784379" y="5483323"/>
              <a:ext cx="131905" cy="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1" name="Straight Connector 48"/>
            <p:cNvCxnSpPr>
              <a:cxnSpLocks noChangeShapeType="1"/>
            </p:cNvCxnSpPr>
            <p:nvPr/>
          </p:nvCxnSpPr>
          <p:spPr bwMode="auto">
            <a:xfrm rot="16200000" flipH="1">
              <a:off x="7963566" y="5491018"/>
              <a:ext cx="131905" cy="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62" name="TextBox 49"/>
            <p:cNvSpPr txBox="1">
              <a:spLocks noChangeArrowheads="1"/>
            </p:cNvSpPr>
            <p:nvPr/>
          </p:nvSpPr>
          <p:spPr bwMode="auto">
            <a:xfrm>
              <a:off x="4800600" y="5024411"/>
              <a:ext cx="48281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 b="1"/>
                <a:t>n</a:t>
              </a:r>
              <a:r>
                <a:rPr lang="en-US" sz="1400" b="1" baseline="-25000"/>
                <a:t>1</a:t>
              </a:r>
              <a:endParaRPr lang="en-US" sz="1200" b="1"/>
            </a:p>
          </p:txBody>
        </p:sp>
        <p:sp>
          <p:nvSpPr>
            <p:cNvPr id="63" name="TextBox 50"/>
            <p:cNvSpPr txBox="1">
              <a:spLocks noChangeArrowheads="1"/>
            </p:cNvSpPr>
            <p:nvPr/>
          </p:nvSpPr>
          <p:spPr bwMode="auto">
            <a:xfrm>
              <a:off x="5029200" y="5029200"/>
              <a:ext cx="53015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 b="1"/>
                <a:t>n</a:t>
              </a:r>
              <a:r>
                <a:rPr lang="en-US" sz="1400" b="1" baseline="-25000"/>
                <a:t>2</a:t>
              </a:r>
              <a:endParaRPr lang="en-US" b="1"/>
            </a:p>
          </p:txBody>
        </p:sp>
        <p:sp>
          <p:nvSpPr>
            <p:cNvPr id="64" name="TextBox 51"/>
            <p:cNvSpPr txBox="1">
              <a:spLocks noChangeArrowheads="1"/>
            </p:cNvSpPr>
            <p:nvPr/>
          </p:nvSpPr>
          <p:spPr bwMode="auto">
            <a:xfrm>
              <a:off x="7861083" y="5053059"/>
              <a:ext cx="59711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 b="1"/>
                <a:t>n</a:t>
              </a:r>
              <a:r>
                <a:rPr lang="en-US" sz="1400" b="1" baseline="-25000"/>
                <a:t>n</a:t>
              </a:r>
              <a:endParaRPr lang="en-US" sz="1400" b="1"/>
            </a:p>
          </p:txBody>
        </p:sp>
        <p:sp>
          <p:nvSpPr>
            <p:cNvPr id="65" name="Rectangle 52"/>
            <p:cNvSpPr>
              <a:spLocks noChangeArrowheads="1"/>
            </p:cNvSpPr>
            <p:nvPr/>
          </p:nvSpPr>
          <p:spPr bwMode="auto">
            <a:xfrm>
              <a:off x="6553200" y="5105400"/>
              <a:ext cx="694816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000">
                  <a:solidFill>
                    <a:srgbClr val="000000"/>
                  </a:solidFill>
                </a:rPr>
                <a:t>…</a:t>
              </a:r>
              <a:endParaRPr lang="en-US" sz="3000"/>
            </a:p>
          </p:txBody>
        </p:sp>
        <p:sp>
          <p:nvSpPr>
            <p:cNvPr id="66" name="Rounded Rectangle 65"/>
            <p:cNvSpPr/>
            <p:nvPr/>
          </p:nvSpPr>
          <p:spPr bwMode="auto">
            <a:xfrm>
              <a:off x="5646668" y="5312733"/>
              <a:ext cx="1135132" cy="344691"/>
            </a:xfrm>
            <a:prstGeom prst="roundRect">
              <a:avLst/>
            </a:prstGeom>
            <a:ln>
              <a:noFill/>
              <a:headEnd/>
              <a:tailEnd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lIns="80257" tIns="40128" rIns="80257" bIns="40128" anchor="ctr"/>
            <a:lstStyle/>
            <a:p>
              <a:pPr algn="ctr" defTabSz="3082118" eaLnBrk="0" hangingPunct="0">
                <a:defRPr/>
              </a:pPr>
              <a:endPara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endParaRPr>
            </a:p>
          </p:txBody>
        </p:sp>
        <p:cxnSp>
          <p:nvCxnSpPr>
            <p:cNvPr id="67" name="Straight Connector 55"/>
            <p:cNvCxnSpPr>
              <a:cxnSpLocks noChangeShapeType="1"/>
            </p:cNvCxnSpPr>
            <p:nvPr/>
          </p:nvCxnSpPr>
          <p:spPr bwMode="auto">
            <a:xfrm rot="16200000" flipH="1">
              <a:off x="5312075" y="5487368"/>
              <a:ext cx="131905" cy="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8" name="Straight Connector 56"/>
            <p:cNvCxnSpPr>
              <a:cxnSpLocks noChangeShapeType="1"/>
            </p:cNvCxnSpPr>
            <p:nvPr/>
          </p:nvCxnSpPr>
          <p:spPr bwMode="auto">
            <a:xfrm rot="16200000" flipH="1">
              <a:off x="6644620" y="5477855"/>
              <a:ext cx="131905" cy="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434" r="17270" b="6442"/>
            <a:stretch>
              <a:fillRect/>
            </a:stretch>
          </p:blipFill>
          <p:spPr bwMode="auto">
            <a:xfrm rot="-698294">
              <a:off x="5514884" y="4829977"/>
              <a:ext cx="1778690" cy="1658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0" name="Straight Connector 57"/>
            <p:cNvCxnSpPr>
              <a:cxnSpLocks noChangeShapeType="1"/>
            </p:cNvCxnSpPr>
            <p:nvPr/>
          </p:nvCxnSpPr>
          <p:spPr bwMode="auto">
            <a:xfrm rot="16200000" flipH="1">
              <a:off x="6988749" y="5497418"/>
              <a:ext cx="131905" cy="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71" name="TextBox 58"/>
            <p:cNvSpPr txBox="1">
              <a:spLocks noChangeArrowheads="1"/>
            </p:cNvSpPr>
            <p:nvPr/>
          </p:nvSpPr>
          <p:spPr bwMode="auto">
            <a:xfrm>
              <a:off x="5943600" y="4800600"/>
              <a:ext cx="61029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 b="1"/>
                <a:t>n</a:t>
              </a:r>
              <a:r>
                <a:rPr lang="en-US" sz="1400" b="1" baseline="-25000"/>
                <a:t>i</a:t>
              </a:r>
              <a:endParaRPr lang="en-US" sz="1400" b="1"/>
            </a:p>
          </p:txBody>
        </p:sp>
        <p:sp>
          <p:nvSpPr>
            <p:cNvPr id="72" name="TextBox 59"/>
            <p:cNvSpPr txBox="1">
              <a:spLocks noChangeArrowheads="1"/>
            </p:cNvSpPr>
            <p:nvPr/>
          </p:nvSpPr>
          <p:spPr bwMode="auto">
            <a:xfrm>
              <a:off x="5638800" y="5431466"/>
              <a:ext cx="1372283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 b="1"/>
                <a:t>r-bit = 0</a:t>
              </a:r>
            </a:p>
            <a:p>
              <a:pPr eaLnBrk="0" hangingPunct="0"/>
              <a:endParaRPr lang="en-US"/>
            </a:p>
          </p:txBody>
        </p:sp>
        <p:sp>
          <p:nvSpPr>
            <p:cNvPr id="73" name="Rectangle 60"/>
            <p:cNvSpPr>
              <a:spLocks noChangeArrowheads="1"/>
            </p:cNvSpPr>
            <p:nvPr/>
          </p:nvSpPr>
          <p:spPr bwMode="auto">
            <a:xfrm>
              <a:off x="5638800" y="5257800"/>
              <a:ext cx="112680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000000"/>
                  </a:solidFill>
                </a:rPr>
                <a:t>e-bit =1</a:t>
              </a:r>
            </a:p>
          </p:txBody>
        </p:sp>
        <p:cxnSp>
          <p:nvCxnSpPr>
            <p:cNvPr id="74" name="Straight Connector 61"/>
            <p:cNvCxnSpPr>
              <a:cxnSpLocks noChangeShapeType="1"/>
            </p:cNvCxnSpPr>
            <p:nvPr/>
          </p:nvCxnSpPr>
          <p:spPr bwMode="auto">
            <a:xfrm rot="16200000" flipV="1">
              <a:off x="6248880" y="5458032"/>
              <a:ext cx="312553" cy="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75" name="Rectangle 74"/>
            <p:cNvSpPr/>
            <p:nvPr/>
          </p:nvSpPr>
          <p:spPr bwMode="auto">
            <a:xfrm>
              <a:off x="6508963" y="5511018"/>
              <a:ext cx="45719" cy="57002"/>
            </a:xfrm>
            <a:prstGeom prst="rect">
              <a:avLst/>
            </a:prstGeom>
            <a:solidFill>
              <a:schemeClr val="tx1"/>
            </a:solidFill>
            <a:ln w="127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lIns="80257" tIns="40128" rIns="80257" bIns="40128" anchor="ctr"/>
            <a:lstStyle/>
            <a:p>
              <a:pPr algn="ctr" defTabSz="3082118" eaLnBrk="0" hangingPunct="0">
                <a:defRPr/>
              </a:pPr>
              <a:endPara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endParaRPr>
            </a:p>
          </p:txBody>
        </p:sp>
      </p:grpSp>
      <p:sp>
        <p:nvSpPr>
          <p:cNvPr id="76" name="Oval 75"/>
          <p:cNvSpPr/>
          <p:nvPr/>
        </p:nvSpPr>
        <p:spPr>
          <a:xfrm>
            <a:off x="4876800" y="838200"/>
            <a:ext cx="1524000" cy="914400"/>
          </a:xfrm>
          <a:prstGeom prst="ellipse">
            <a:avLst/>
          </a:prstGeom>
          <a:solidFill>
            <a:srgbClr val="002060"/>
          </a:solidFill>
          <a:ln w="34925" cap="flat" cmpd="sng" algn="ctr">
            <a:solidFill>
              <a:srgbClr val="FFFFFF"/>
            </a:solidFill>
            <a:prstDash val="solid"/>
          </a:ln>
          <a:effectLst>
            <a:glow rad="63500">
              <a:srgbClr val="4F81BD">
                <a:satMod val="175000"/>
                <a:alpha val="40000"/>
              </a:srgbClr>
            </a:glow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flat" dir="t"/>
          </a:scene3d>
          <a:sp3d extrusionH="38100" prstMaterial="clear">
            <a:bevelT w="260350" h="50800" prst="softRound"/>
            <a:bevelB prst="softRound"/>
          </a:sp3d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Receiver</a:t>
            </a:r>
            <a:endParaRPr lang="en-US" sz="11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  <p:bldP spid="4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Box 54"/>
          <p:cNvSpPr txBox="1">
            <a:spLocks noChangeArrowheads="1"/>
          </p:cNvSpPr>
          <p:nvPr/>
        </p:nvSpPr>
        <p:spPr bwMode="auto">
          <a:xfrm>
            <a:off x="1295400" y="228600"/>
            <a:ext cx="609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8E0000"/>
                </a:solidFill>
              </a:rPr>
              <a:t>Secure </a:t>
            </a:r>
            <a:r>
              <a:rPr lang="en-US" sz="3200" b="1" dirty="0" err="1" smtClean="0">
                <a:solidFill>
                  <a:srgbClr val="8E0000"/>
                </a:solidFill>
              </a:rPr>
              <a:t>RideSharing</a:t>
            </a:r>
            <a:r>
              <a:rPr lang="en-US" sz="3200" b="1" dirty="0" smtClean="0">
                <a:solidFill>
                  <a:srgbClr val="8E0000"/>
                </a:solidFill>
              </a:rPr>
              <a:t> </a:t>
            </a:r>
            <a:r>
              <a:rPr lang="nb-NO" sz="3200" b="1" dirty="0" smtClean="0">
                <a:solidFill>
                  <a:srgbClr val="8E0000"/>
                </a:solidFill>
                <a:latin typeface="+mj-lt"/>
                <a:ea typeface="+mj-ea"/>
                <a:cs typeface="+mj-cs"/>
              </a:rPr>
              <a:t>Protocol </a:t>
            </a:r>
            <a:endParaRPr lang="en-GB" sz="3200" b="1" dirty="0">
              <a:solidFill>
                <a:srgbClr val="8E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0" name="Rectangle 3"/>
          <p:cNvSpPr>
            <a:spLocks noChangeArrowheads="1"/>
          </p:cNvSpPr>
          <p:nvPr/>
        </p:nvSpPr>
        <p:spPr bwMode="auto">
          <a:xfrm>
            <a:off x="0" y="4357688"/>
            <a:ext cx="9144000" cy="2308225"/>
          </a:xfrm>
          <a:prstGeom prst="rect">
            <a:avLst/>
          </a:prstGeom>
          <a:gradFill rotWithShape="1">
            <a:gsLst>
              <a:gs pos="0">
                <a:srgbClr val="BFBFBF"/>
              </a:gs>
              <a:gs pos="25999">
                <a:srgbClr val="F2F2F2"/>
              </a:gs>
              <a:gs pos="50000">
                <a:srgbClr val="FFFFFF"/>
              </a:gs>
              <a:gs pos="100000">
                <a:srgbClr val="FFFFFF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grpSp>
        <p:nvGrpSpPr>
          <p:cNvPr id="86" name="Group 75"/>
          <p:cNvGrpSpPr>
            <a:grpSpLocks/>
          </p:cNvGrpSpPr>
          <p:nvPr/>
        </p:nvGrpSpPr>
        <p:grpSpPr bwMode="auto">
          <a:xfrm>
            <a:off x="3962400" y="4803775"/>
            <a:ext cx="4495800" cy="1665288"/>
            <a:chOff x="3962400" y="4804560"/>
            <a:chExt cx="4495800" cy="1665025"/>
          </a:xfrm>
        </p:grpSpPr>
        <p:sp>
          <p:nvSpPr>
            <p:cNvPr id="87" name="Freeform 14"/>
            <p:cNvSpPr>
              <a:spLocks/>
            </p:cNvSpPr>
            <p:nvPr/>
          </p:nvSpPr>
          <p:spPr bwMode="auto">
            <a:xfrm>
              <a:off x="5183188" y="5656263"/>
              <a:ext cx="20637" cy="23812"/>
            </a:xfrm>
            <a:custGeom>
              <a:avLst/>
              <a:gdLst>
                <a:gd name="T0" fmla="*/ 3964390 w 188"/>
                <a:gd name="T1" fmla="*/ 86622019 h 213"/>
                <a:gd name="T2" fmla="*/ 2650976 w 188"/>
                <a:gd name="T3" fmla="*/ 131339055 h 213"/>
                <a:gd name="T4" fmla="*/ 23810268 w 188"/>
                <a:gd name="T5" fmla="*/ 160671302 h 213"/>
                <a:gd name="T6" fmla="*/ 33064426 w 188"/>
                <a:gd name="T7" fmla="*/ 170457140 h 213"/>
                <a:gd name="T8" fmla="*/ 35715402 w 188"/>
                <a:gd name="T9" fmla="*/ 178843100 h 213"/>
                <a:gd name="T10" fmla="*/ 37040890 w 188"/>
                <a:gd name="T11" fmla="*/ 202588807 h 213"/>
                <a:gd name="T12" fmla="*/ 58200182 w 188"/>
                <a:gd name="T13" fmla="*/ 241706892 h 213"/>
                <a:gd name="T14" fmla="*/ 78046170 w 188"/>
                <a:gd name="T15" fmla="*/ 286423928 h 213"/>
                <a:gd name="T16" fmla="*/ 130944509 w 188"/>
                <a:gd name="T17" fmla="*/ 297596898 h 213"/>
                <a:gd name="T18" fmla="*/ 162695522 w 188"/>
                <a:gd name="T19" fmla="*/ 297596898 h 213"/>
                <a:gd name="T20" fmla="*/ 187831278 w 188"/>
                <a:gd name="T21" fmla="*/ 279437621 h 213"/>
                <a:gd name="T22" fmla="*/ 194434459 w 188"/>
                <a:gd name="T23" fmla="*/ 258478925 h 213"/>
                <a:gd name="T24" fmla="*/ 205026290 w 188"/>
                <a:gd name="T25" fmla="*/ 244506423 h 213"/>
                <a:gd name="T26" fmla="*/ 223534605 w 188"/>
                <a:gd name="T27" fmla="*/ 241706892 h 213"/>
                <a:gd name="T28" fmla="*/ 240729617 w 188"/>
                <a:gd name="T29" fmla="*/ 243106658 h 213"/>
                <a:gd name="T30" fmla="*/ 246019385 w 188"/>
                <a:gd name="T31" fmla="*/ 237520116 h 213"/>
                <a:gd name="T32" fmla="*/ 246019385 w 188"/>
                <a:gd name="T33" fmla="*/ 216561420 h 213"/>
                <a:gd name="T34" fmla="*/ 248670361 w 188"/>
                <a:gd name="T35" fmla="*/ 206775694 h 213"/>
                <a:gd name="T36" fmla="*/ 246019385 w 188"/>
                <a:gd name="T37" fmla="*/ 198402143 h 213"/>
                <a:gd name="T38" fmla="*/ 232800838 w 188"/>
                <a:gd name="T39" fmla="*/ 167657609 h 213"/>
                <a:gd name="T40" fmla="*/ 224860093 w 188"/>
                <a:gd name="T41" fmla="*/ 153685107 h 213"/>
                <a:gd name="T42" fmla="*/ 198410924 w 188"/>
                <a:gd name="T43" fmla="*/ 135525830 h 213"/>
                <a:gd name="T44" fmla="*/ 187831278 w 188"/>
                <a:gd name="T45" fmla="*/ 129939289 h 213"/>
                <a:gd name="T46" fmla="*/ 167985290 w 188"/>
                <a:gd name="T47" fmla="*/ 111767603 h 213"/>
                <a:gd name="T48" fmla="*/ 158731132 w 188"/>
                <a:gd name="T49" fmla="*/ 103394052 h 213"/>
                <a:gd name="T50" fmla="*/ 141536120 w 188"/>
                <a:gd name="T51" fmla="*/ 75449049 h 213"/>
                <a:gd name="T52" fmla="*/ 133595376 w 188"/>
                <a:gd name="T53" fmla="*/ 62876313 h 213"/>
                <a:gd name="T54" fmla="*/ 128305608 w 188"/>
                <a:gd name="T55" fmla="*/ 53090587 h 213"/>
                <a:gd name="T56" fmla="*/ 120364754 w 188"/>
                <a:gd name="T57" fmla="*/ 48903811 h 213"/>
                <a:gd name="T58" fmla="*/ 112436084 w 188"/>
                <a:gd name="T59" fmla="*/ 48903811 h 213"/>
                <a:gd name="T60" fmla="*/ 111110596 w 188"/>
                <a:gd name="T61" fmla="*/ 51690821 h 213"/>
                <a:gd name="T62" fmla="*/ 109785108 w 188"/>
                <a:gd name="T63" fmla="*/ 53090587 h 213"/>
                <a:gd name="T64" fmla="*/ 79359584 w 188"/>
                <a:gd name="T65" fmla="*/ 36331075 h 213"/>
                <a:gd name="T66" fmla="*/ 58200182 w 188"/>
                <a:gd name="T67" fmla="*/ 16772033 h 213"/>
                <a:gd name="T68" fmla="*/ 42330658 w 188"/>
                <a:gd name="T69" fmla="*/ 0 h 2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8"/>
                <a:gd name="T106" fmla="*/ 0 h 213"/>
                <a:gd name="T107" fmla="*/ 188 w 188"/>
                <a:gd name="T108" fmla="*/ 213 h 21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8" h="213">
                  <a:moveTo>
                    <a:pt x="0" y="0"/>
                  </a:moveTo>
                  <a:lnTo>
                    <a:pt x="3" y="62"/>
                  </a:lnTo>
                  <a:lnTo>
                    <a:pt x="0" y="89"/>
                  </a:lnTo>
                  <a:lnTo>
                    <a:pt x="2" y="94"/>
                  </a:lnTo>
                  <a:lnTo>
                    <a:pt x="12" y="108"/>
                  </a:lnTo>
                  <a:lnTo>
                    <a:pt x="18" y="115"/>
                  </a:lnTo>
                  <a:lnTo>
                    <a:pt x="22" y="120"/>
                  </a:lnTo>
                  <a:lnTo>
                    <a:pt x="25" y="122"/>
                  </a:lnTo>
                  <a:lnTo>
                    <a:pt x="26" y="126"/>
                  </a:lnTo>
                  <a:lnTo>
                    <a:pt x="27" y="128"/>
                  </a:lnTo>
                  <a:lnTo>
                    <a:pt x="27" y="132"/>
                  </a:lnTo>
                  <a:lnTo>
                    <a:pt x="28" y="145"/>
                  </a:lnTo>
                  <a:lnTo>
                    <a:pt x="29" y="152"/>
                  </a:lnTo>
                  <a:lnTo>
                    <a:pt x="44" y="173"/>
                  </a:lnTo>
                  <a:lnTo>
                    <a:pt x="50" y="185"/>
                  </a:lnTo>
                  <a:lnTo>
                    <a:pt x="59" y="205"/>
                  </a:lnTo>
                  <a:lnTo>
                    <a:pt x="70" y="213"/>
                  </a:lnTo>
                  <a:lnTo>
                    <a:pt x="99" y="213"/>
                  </a:lnTo>
                  <a:lnTo>
                    <a:pt x="109" y="213"/>
                  </a:lnTo>
                  <a:lnTo>
                    <a:pt x="123" y="213"/>
                  </a:lnTo>
                  <a:lnTo>
                    <a:pt x="140" y="205"/>
                  </a:lnTo>
                  <a:lnTo>
                    <a:pt x="142" y="200"/>
                  </a:lnTo>
                  <a:lnTo>
                    <a:pt x="145" y="191"/>
                  </a:lnTo>
                  <a:lnTo>
                    <a:pt x="147" y="185"/>
                  </a:lnTo>
                  <a:lnTo>
                    <a:pt x="151" y="180"/>
                  </a:lnTo>
                  <a:lnTo>
                    <a:pt x="155" y="175"/>
                  </a:lnTo>
                  <a:lnTo>
                    <a:pt x="158" y="173"/>
                  </a:lnTo>
                  <a:lnTo>
                    <a:pt x="169" y="173"/>
                  </a:lnTo>
                  <a:lnTo>
                    <a:pt x="178" y="174"/>
                  </a:lnTo>
                  <a:lnTo>
                    <a:pt x="182" y="174"/>
                  </a:lnTo>
                  <a:lnTo>
                    <a:pt x="184" y="173"/>
                  </a:lnTo>
                  <a:lnTo>
                    <a:pt x="186" y="170"/>
                  </a:lnTo>
                  <a:lnTo>
                    <a:pt x="186" y="165"/>
                  </a:lnTo>
                  <a:lnTo>
                    <a:pt x="186" y="155"/>
                  </a:lnTo>
                  <a:lnTo>
                    <a:pt x="188" y="149"/>
                  </a:lnTo>
                  <a:lnTo>
                    <a:pt x="188" y="148"/>
                  </a:lnTo>
                  <a:lnTo>
                    <a:pt x="188" y="145"/>
                  </a:lnTo>
                  <a:lnTo>
                    <a:pt x="186" y="142"/>
                  </a:lnTo>
                  <a:lnTo>
                    <a:pt x="184" y="137"/>
                  </a:lnTo>
                  <a:lnTo>
                    <a:pt x="176" y="120"/>
                  </a:lnTo>
                  <a:lnTo>
                    <a:pt x="172" y="114"/>
                  </a:lnTo>
                  <a:lnTo>
                    <a:pt x="170" y="110"/>
                  </a:lnTo>
                  <a:lnTo>
                    <a:pt x="157" y="102"/>
                  </a:lnTo>
                  <a:lnTo>
                    <a:pt x="150" y="97"/>
                  </a:lnTo>
                  <a:lnTo>
                    <a:pt x="145" y="95"/>
                  </a:lnTo>
                  <a:lnTo>
                    <a:pt x="142" y="93"/>
                  </a:lnTo>
                  <a:lnTo>
                    <a:pt x="135" y="85"/>
                  </a:lnTo>
                  <a:lnTo>
                    <a:pt x="127" y="80"/>
                  </a:lnTo>
                  <a:lnTo>
                    <a:pt x="123" y="77"/>
                  </a:lnTo>
                  <a:lnTo>
                    <a:pt x="120" y="74"/>
                  </a:lnTo>
                  <a:lnTo>
                    <a:pt x="117" y="68"/>
                  </a:lnTo>
                  <a:lnTo>
                    <a:pt x="107" y="54"/>
                  </a:lnTo>
                  <a:lnTo>
                    <a:pt x="103" y="48"/>
                  </a:lnTo>
                  <a:lnTo>
                    <a:pt x="101" y="45"/>
                  </a:lnTo>
                  <a:lnTo>
                    <a:pt x="99" y="41"/>
                  </a:lnTo>
                  <a:lnTo>
                    <a:pt x="97" y="38"/>
                  </a:lnTo>
                  <a:lnTo>
                    <a:pt x="93" y="36"/>
                  </a:lnTo>
                  <a:lnTo>
                    <a:pt x="91" y="35"/>
                  </a:lnTo>
                  <a:lnTo>
                    <a:pt x="87" y="34"/>
                  </a:lnTo>
                  <a:lnTo>
                    <a:pt x="85" y="35"/>
                  </a:lnTo>
                  <a:lnTo>
                    <a:pt x="84" y="36"/>
                  </a:lnTo>
                  <a:lnTo>
                    <a:pt x="84" y="37"/>
                  </a:lnTo>
                  <a:lnTo>
                    <a:pt x="83" y="38"/>
                  </a:lnTo>
                  <a:lnTo>
                    <a:pt x="73" y="34"/>
                  </a:lnTo>
                  <a:lnTo>
                    <a:pt x="60" y="26"/>
                  </a:lnTo>
                  <a:lnTo>
                    <a:pt x="50" y="18"/>
                  </a:lnTo>
                  <a:lnTo>
                    <a:pt x="44" y="12"/>
                  </a:lnTo>
                  <a:lnTo>
                    <a:pt x="41" y="10"/>
                  </a:lnTo>
                  <a:lnTo>
                    <a:pt x="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15"/>
            <p:cNvSpPr>
              <a:spLocks/>
            </p:cNvSpPr>
            <p:nvPr/>
          </p:nvSpPr>
          <p:spPr bwMode="auto">
            <a:xfrm>
              <a:off x="4787900" y="5075238"/>
              <a:ext cx="12700" cy="25400"/>
            </a:xfrm>
            <a:custGeom>
              <a:avLst/>
              <a:gdLst>
                <a:gd name="T0" fmla="*/ 82379523 w 111"/>
                <a:gd name="T1" fmla="*/ 0 h 217"/>
                <a:gd name="T2" fmla="*/ 10485623 w 111"/>
                <a:gd name="T3" fmla="*/ 88206124 h 217"/>
                <a:gd name="T4" fmla="*/ 8980159 w 111"/>
                <a:gd name="T5" fmla="*/ 94618160 h 217"/>
                <a:gd name="T6" fmla="*/ 4490079 w 111"/>
                <a:gd name="T7" fmla="*/ 109045126 h 217"/>
                <a:gd name="T8" fmla="*/ 1492307 w 111"/>
                <a:gd name="T9" fmla="*/ 128294932 h 217"/>
                <a:gd name="T10" fmla="*/ 0 w 111"/>
                <a:gd name="T11" fmla="*/ 149147629 h 217"/>
                <a:gd name="T12" fmla="*/ 0 w 111"/>
                <a:gd name="T13" fmla="*/ 182824284 h 217"/>
                <a:gd name="T14" fmla="*/ 2997772 w 111"/>
                <a:gd name="T15" fmla="*/ 226119111 h 217"/>
                <a:gd name="T16" fmla="*/ 4490079 w 111"/>
                <a:gd name="T17" fmla="*/ 266207802 h 217"/>
                <a:gd name="T18" fmla="*/ 7487851 w 111"/>
                <a:gd name="T19" fmla="*/ 283854481 h 217"/>
                <a:gd name="T20" fmla="*/ 10485623 w 111"/>
                <a:gd name="T21" fmla="*/ 290266518 h 217"/>
                <a:gd name="T22" fmla="*/ 20971247 w 111"/>
                <a:gd name="T23" fmla="*/ 315928243 h 217"/>
                <a:gd name="T24" fmla="*/ 26953633 w 111"/>
                <a:gd name="T25" fmla="*/ 322340280 h 217"/>
                <a:gd name="T26" fmla="*/ 32949177 w 111"/>
                <a:gd name="T27" fmla="*/ 328752200 h 217"/>
                <a:gd name="T28" fmla="*/ 40437029 w 111"/>
                <a:gd name="T29" fmla="*/ 333574923 h 217"/>
                <a:gd name="T30" fmla="*/ 47924880 w 111"/>
                <a:gd name="T31" fmla="*/ 339986959 h 217"/>
                <a:gd name="T32" fmla="*/ 58410504 w 111"/>
                <a:gd name="T33" fmla="*/ 346398996 h 217"/>
                <a:gd name="T34" fmla="*/ 62900583 w 111"/>
                <a:gd name="T35" fmla="*/ 348002006 h 217"/>
                <a:gd name="T36" fmla="*/ 62900583 w 111"/>
                <a:gd name="T37" fmla="*/ 346398996 h 217"/>
                <a:gd name="T38" fmla="*/ 62900583 w 111"/>
                <a:gd name="T39" fmla="*/ 338383950 h 217"/>
                <a:gd name="T40" fmla="*/ 65898355 w 111"/>
                <a:gd name="T41" fmla="*/ 333574923 h 217"/>
                <a:gd name="T42" fmla="*/ 68896127 w 111"/>
                <a:gd name="T43" fmla="*/ 328752200 h 217"/>
                <a:gd name="T44" fmla="*/ 71893899 w 111"/>
                <a:gd name="T45" fmla="*/ 325546299 h 217"/>
                <a:gd name="T46" fmla="*/ 79381750 w 111"/>
                <a:gd name="T47" fmla="*/ 319134262 h 217"/>
                <a:gd name="T48" fmla="*/ 97355225 w 111"/>
                <a:gd name="T49" fmla="*/ 309516206 h 217"/>
                <a:gd name="T50" fmla="*/ 119818779 w 111"/>
                <a:gd name="T51" fmla="*/ 295075546 h 217"/>
                <a:gd name="T52" fmla="*/ 146785570 w 111"/>
                <a:gd name="T53" fmla="*/ 272633534 h 217"/>
                <a:gd name="T54" fmla="*/ 154273422 w 111"/>
                <a:gd name="T55" fmla="*/ 263001783 h 217"/>
                <a:gd name="T56" fmla="*/ 155765729 w 111"/>
                <a:gd name="T57" fmla="*/ 264604793 h 217"/>
                <a:gd name="T58" fmla="*/ 157271194 w 111"/>
                <a:gd name="T59" fmla="*/ 264604793 h 217"/>
                <a:gd name="T60" fmla="*/ 158763501 w 111"/>
                <a:gd name="T61" fmla="*/ 258192873 h 217"/>
                <a:gd name="T62" fmla="*/ 163253580 w 111"/>
                <a:gd name="T63" fmla="*/ 242162781 h 217"/>
                <a:gd name="T64" fmla="*/ 166251352 w 111"/>
                <a:gd name="T65" fmla="*/ 205266296 h 217"/>
                <a:gd name="T66" fmla="*/ 166251352 w 111"/>
                <a:gd name="T67" fmla="*/ 194045348 h 217"/>
                <a:gd name="T68" fmla="*/ 160255808 w 111"/>
                <a:gd name="T69" fmla="*/ 184427293 h 217"/>
                <a:gd name="T70" fmla="*/ 143787798 w 111"/>
                <a:gd name="T71" fmla="*/ 161971586 h 217"/>
                <a:gd name="T72" fmla="*/ 127306631 w 111"/>
                <a:gd name="T73" fmla="*/ 137912870 h 217"/>
                <a:gd name="T74" fmla="*/ 124308859 w 111"/>
                <a:gd name="T75" fmla="*/ 128294932 h 217"/>
                <a:gd name="T76" fmla="*/ 127306631 w 111"/>
                <a:gd name="T77" fmla="*/ 91412142 h 217"/>
                <a:gd name="T78" fmla="*/ 113823350 w 111"/>
                <a:gd name="T79" fmla="*/ 59338497 h 217"/>
                <a:gd name="T80" fmla="*/ 82379523 w 111"/>
                <a:gd name="T81" fmla="*/ 0 h 21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1"/>
                <a:gd name="T124" fmla="*/ 0 h 217"/>
                <a:gd name="T125" fmla="*/ 111 w 111"/>
                <a:gd name="T126" fmla="*/ 217 h 21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1" h="217">
                  <a:moveTo>
                    <a:pt x="55" y="0"/>
                  </a:moveTo>
                  <a:lnTo>
                    <a:pt x="7" y="55"/>
                  </a:lnTo>
                  <a:lnTo>
                    <a:pt x="6" y="59"/>
                  </a:lnTo>
                  <a:lnTo>
                    <a:pt x="3" y="68"/>
                  </a:lnTo>
                  <a:lnTo>
                    <a:pt x="1" y="80"/>
                  </a:lnTo>
                  <a:lnTo>
                    <a:pt x="0" y="93"/>
                  </a:lnTo>
                  <a:lnTo>
                    <a:pt x="0" y="114"/>
                  </a:lnTo>
                  <a:lnTo>
                    <a:pt x="2" y="141"/>
                  </a:lnTo>
                  <a:lnTo>
                    <a:pt x="3" y="166"/>
                  </a:lnTo>
                  <a:lnTo>
                    <a:pt x="5" y="177"/>
                  </a:lnTo>
                  <a:lnTo>
                    <a:pt x="7" y="181"/>
                  </a:lnTo>
                  <a:lnTo>
                    <a:pt x="14" y="197"/>
                  </a:lnTo>
                  <a:lnTo>
                    <a:pt x="18" y="201"/>
                  </a:lnTo>
                  <a:lnTo>
                    <a:pt x="22" y="205"/>
                  </a:lnTo>
                  <a:lnTo>
                    <a:pt x="27" y="208"/>
                  </a:lnTo>
                  <a:lnTo>
                    <a:pt x="32" y="212"/>
                  </a:lnTo>
                  <a:lnTo>
                    <a:pt x="39" y="216"/>
                  </a:lnTo>
                  <a:lnTo>
                    <a:pt x="42" y="217"/>
                  </a:lnTo>
                  <a:lnTo>
                    <a:pt x="42" y="216"/>
                  </a:lnTo>
                  <a:lnTo>
                    <a:pt x="42" y="211"/>
                  </a:lnTo>
                  <a:lnTo>
                    <a:pt x="44" y="208"/>
                  </a:lnTo>
                  <a:lnTo>
                    <a:pt x="46" y="205"/>
                  </a:lnTo>
                  <a:lnTo>
                    <a:pt x="48" y="203"/>
                  </a:lnTo>
                  <a:lnTo>
                    <a:pt x="53" y="199"/>
                  </a:lnTo>
                  <a:lnTo>
                    <a:pt x="65" y="193"/>
                  </a:lnTo>
                  <a:lnTo>
                    <a:pt x="80" y="184"/>
                  </a:lnTo>
                  <a:lnTo>
                    <a:pt x="98" y="170"/>
                  </a:lnTo>
                  <a:lnTo>
                    <a:pt x="103" y="164"/>
                  </a:lnTo>
                  <a:lnTo>
                    <a:pt x="104" y="165"/>
                  </a:lnTo>
                  <a:lnTo>
                    <a:pt x="105" y="165"/>
                  </a:lnTo>
                  <a:lnTo>
                    <a:pt x="106" y="161"/>
                  </a:lnTo>
                  <a:lnTo>
                    <a:pt x="109" y="151"/>
                  </a:lnTo>
                  <a:lnTo>
                    <a:pt x="111" y="128"/>
                  </a:lnTo>
                  <a:lnTo>
                    <a:pt x="111" y="121"/>
                  </a:lnTo>
                  <a:lnTo>
                    <a:pt x="107" y="115"/>
                  </a:lnTo>
                  <a:lnTo>
                    <a:pt x="96" y="101"/>
                  </a:lnTo>
                  <a:lnTo>
                    <a:pt x="85" y="86"/>
                  </a:lnTo>
                  <a:lnTo>
                    <a:pt x="83" y="80"/>
                  </a:lnTo>
                  <a:lnTo>
                    <a:pt x="85" y="57"/>
                  </a:lnTo>
                  <a:lnTo>
                    <a:pt x="76" y="37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Rounded Rectangle 88"/>
            <p:cNvSpPr/>
            <p:nvPr/>
          </p:nvSpPr>
          <p:spPr bwMode="auto">
            <a:xfrm>
              <a:off x="6871133" y="5427679"/>
              <a:ext cx="1290790" cy="140920"/>
            </a:xfrm>
            <a:prstGeom prst="roundRect">
              <a:avLst/>
            </a:prstGeom>
            <a:ln>
              <a:noFill/>
              <a:headEnd/>
              <a:tailEnd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lIns="80257" tIns="40128" rIns="80257" bIns="40128" anchor="ctr"/>
            <a:lstStyle/>
            <a:p>
              <a:pPr algn="ctr" defTabSz="3082118" eaLnBrk="0" hangingPunct="0">
                <a:defRPr/>
              </a:pPr>
              <a:endPara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endParaRPr>
            </a:p>
          </p:txBody>
        </p:sp>
        <p:sp>
          <p:nvSpPr>
            <p:cNvPr id="90" name="Rounded Rectangle 89"/>
            <p:cNvSpPr/>
            <p:nvPr/>
          </p:nvSpPr>
          <p:spPr bwMode="auto">
            <a:xfrm>
              <a:off x="4904978" y="5406412"/>
              <a:ext cx="640133" cy="147288"/>
            </a:xfrm>
            <a:prstGeom prst="roundRect">
              <a:avLst/>
            </a:prstGeom>
            <a:ln>
              <a:noFill/>
              <a:headEnd/>
              <a:tailEnd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lIns="80257" tIns="40128" rIns="80257" bIns="40128" anchor="ctr"/>
            <a:lstStyle/>
            <a:p>
              <a:pPr algn="ctr" defTabSz="3082118" eaLnBrk="0" hangingPunct="0">
                <a:defRPr/>
              </a:pPr>
              <a:endPara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962400" y="5334701"/>
              <a:ext cx="931863" cy="2761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1200" b="1" dirty="0">
                  <a:solidFill>
                    <a:schemeClr val="accent2">
                      <a:lumMod val="75000"/>
                    </a:schemeClr>
                  </a:solidFill>
                </a:rPr>
                <a:t>P-Vector</a:t>
              </a:r>
              <a:endParaRPr lang="en-US" sz="105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92" name="Straight Connector 41"/>
            <p:cNvCxnSpPr>
              <a:cxnSpLocks noChangeShapeType="1"/>
            </p:cNvCxnSpPr>
            <p:nvPr/>
          </p:nvCxnSpPr>
          <p:spPr bwMode="auto">
            <a:xfrm rot="16200000" flipH="1">
              <a:off x="4838461" y="5472368"/>
              <a:ext cx="131905" cy="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93" name="Straight Connector 42"/>
            <p:cNvCxnSpPr>
              <a:cxnSpLocks noChangeShapeType="1"/>
            </p:cNvCxnSpPr>
            <p:nvPr/>
          </p:nvCxnSpPr>
          <p:spPr bwMode="auto">
            <a:xfrm rot="16200000" flipH="1">
              <a:off x="5023986" y="5472368"/>
              <a:ext cx="131905" cy="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94" name="Straight Connector 43"/>
            <p:cNvCxnSpPr>
              <a:cxnSpLocks noChangeShapeType="1"/>
            </p:cNvCxnSpPr>
            <p:nvPr/>
          </p:nvCxnSpPr>
          <p:spPr bwMode="auto">
            <a:xfrm rot="16200000" flipH="1">
              <a:off x="5233308" y="5472368"/>
              <a:ext cx="131905" cy="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95" name="Straight Connector 44"/>
            <p:cNvCxnSpPr>
              <a:cxnSpLocks noChangeShapeType="1"/>
            </p:cNvCxnSpPr>
            <p:nvPr/>
          </p:nvCxnSpPr>
          <p:spPr bwMode="auto">
            <a:xfrm rot="16200000" flipH="1">
              <a:off x="7169819" y="5484121"/>
              <a:ext cx="131905" cy="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96" name="Straight Connector 45"/>
            <p:cNvCxnSpPr>
              <a:cxnSpLocks noChangeShapeType="1"/>
            </p:cNvCxnSpPr>
            <p:nvPr/>
          </p:nvCxnSpPr>
          <p:spPr bwMode="auto">
            <a:xfrm rot="16200000" flipH="1">
              <a:off x="7375273" y="5484121"/>
              <a:ext cx="131905" cy="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97" name="Straight Connector 46"/>
            <p:cNvCxnSpPr>
              <a:cxnSpLocks noChangeShapeType="1"/>
            </p:cNvCxnSpPr>
            <p:nvPr/>
          </p:nvCxnSpPr>
          <p:spPr bwMode="auto">
            <a:xfrm rot="16200000" flipH="1">
              <a:off x="7586207" y="5492184"/>
              <a:ext cx="131905" cy="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98" name="Straight Connector 47"/>
            <p:cNvCxnSpPr>
              <a:cxnSpLocks noChangeShapeType="1"/>
            </p:cNvCxnSpPr>
            <p:nvPr/>
          </p:nvCxnSpPr>
          <p:spPr bwMode="auto">
            <a:xfrm rot="16200000" flipH="1">
              <a:off x="7784379" y="5483323"/>
              <a:ext cx="131905" cy="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99" name="Straight Connector 48"/>
            <p:cNvCxnSpPr>
              <a:cxnSpLocks noChangeShapeType="1"/>
            </p:cNvCxnSpPr>
            <p:nvPr/>
          </p:nvCxnSpPr>
          <p:spPr bwMode="auto">
            <a:xfrm rot="16200000" flipH="1">
              <a:off x="7963566" y="5491018"/>
              <a:ext cx="131905" cy="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00" name="TextBox 49"/>
            <p:cNvSpPr txBox="1">
              <a:spLocks noChangeArrowheads="1"/>
            </p:cNvSpPr>
            <p:nvPr/>
          </p:nvSpPr>
          <p:spPr bwMode="auto">
            <a:xfrm>
              <a:off x="4800600" y="5024411"/>
              <a:ext cx="48281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 b="1"/>
                <a:t>n</a:t>
              </a:r>
              <a:r>
                <a:rPr lang="en-US" sz="1400" b="1" baseline="-25000"/>
                <a:t>1</a:t>
              </a:r>
              <a:endParaRPr lang="en-US" sz="1200" b="1"/>
            </a:p>
          </p:txBody>
        </p:sp>
        <p:sp>
          <p:nvSpPr>
            <p:cNvPr id="101" name="TextBox 50"/>
            <p:cNvSpPr txBox="1">
              <a:spLocks noChangeArrowheads="1"/>
            </p:cNvSpPr>
            <p:nvPr/>
          </p:nvSpPr>
          <p:spPr bwMode="auto">
            <a:xfrm>
              <a:off x="5029200" y="5029200"/>
              <a:ext cx="53015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 b="1"/>
                <a:t>n</a:t>
              </a:r>
              <a:r>
                <a:rPr lang="en-US" sz="1400" b="1" baseline="-25000"/>
                <a:t>2</a:t>
              </a:r>
              <a:endParaRPr lang="en-US" b="1"/>
            </a:p>
          </p:txBody>
        </p:sp>
        <p:sp>
          <p:nvSpPr>
            <p:cNvPr id="102" name="TextBox 51"/>
            <p:cNvSpPr txBox="1">
              <a:spLocks noChangeArrowheads="1"/>
            </p:cNvSpPr>
            <p:nvPr/>
          </p:nvSpPr>
          <p:spPr bwMode="auto">
            <a:xfrm>
              <a:off x="7861083" y="5053059"/>
              <a:ext cx="59711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 b="1"/>
                <a:t>n</a:t>
              </a:r>
              <a:r>
                <a:rPr lang="en-US" sz="1400" b="1" baseline="-25000"/>
                <a:t>n</a:t>
              </a:r>
              <a:endParaRPr lang="en-US" sz="1400" b="1"/>
            </a:p>
          </p:txBody>
        </p:sp>
        <p:sp>
          <p:nvSpPr>
            <p:cNvPr id="103" name="Rectangle 52"/>
            <p:cNvSpPr>
              <a:spLocks noChangeArrowheads="1"/>
            </p:cNvSpPr>
            <p:nvPr/>
          </p:nvSpPr>
          <p:spPr bwMode="auto">
            <a:xfrm>
              <a:off x="6553200" y="5105400"/>
              <a:ext cx="694816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000">
                  <a:solidFill>
                    <a:srgbClr val="000000"/>
                  </a:solidFill>
                </a:rPr>
                <a:t>…</a:t>
              </a:r>
              <a:endParaRPr lang="en-US" sz="3000"/>
            </a:p>
          </p:txBody>
        </p:sp>
        <p:sp>
          <p:nvSpPr>
            <p:cNvPr id="104" name="Rounded Rectangle 103"/>
            <p:cNvSpPr/>
            <p:nvPr/>
          </p:nvSpPr>
          <p:spPr bwMode="auto">
            <a:xfrm>
              <a:off x="5646668" y="5312733"/>
              <a:ext cx="1135132" cy="344691"/>
            </a:xfrm>
            <a:prstGeom prst="roundRect">
              <a:avLst/>
            </a:prstGeom>
            <a:ln>
              <a:noFill/>
              <a:headEnd/>
              <a:tailEnd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lIns="80257" tIns="40128" rIns="80257" bIns="40128" anchor="ctr"/>
            <a:lstStyle/>
            <a:p>
              <a:pPr algn="ctr" defTabSz="3082118" eaLnBrk="0" hangingPunct="0">
                <a:defRPr/>
              </a:pPr>
              <a:endPara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endParaRPr>
            </a:p>
          </p:txBody>
        </p:sp>
        <p:cxnSp>
          <p:nvCxnSpPr>
            <p:cNvPr id="105" name="Straight Connector 55"/>
            <p:cNvCxnSpPr>
              <a:cxnSpLocks noChangeShapeType="1"/>
            </p:cNvCxnSpPr>
            <p:nvPr/>
          </p:nvCxnSpPr>
          <p:spPr bwMode="auto">
            <a:xfrm rot="16200000" flipH="1">
              <a:off x="5354607" y="5466102"/>
              <a:ext cx="131905" cy="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06" name="Straight Connector 56"/>
            <p:cNvCxnSpPr>
              <a:cxnSpLocks noChangeShapeType="1"/>
            </p:cNvCxnSpPr>
            <p:nvPr/>
          </p:nvCxnSpPr>
          <p:spPr bwMode="auto">
            <a:xfrm rot="16200000" flipH="1">
              <a:off x="6644620" y="5477855"/>
              <a:ext cx="131905" cy="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pic>
          <p:nvPicPr>
            <p:cNvPr id="107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434" r="17270" b="6442"/>
            <a:stretch>
              <a:fillRect/>
            </a:stretch>
          </p:blipFill>
          <p:spPr bwMode="auto">
            <a:xfrm rot="-698294">
              <a:off x="5484264" y="4804560"/>
              <a:ext cx="1719876" cy="1665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8" name="Straight Connector 57"/>
            <p:cNvCxnSpPr>
              <a:cxnSpLocks noChangeShapeType="1"/>
            </p:cNvCxnSpPr>
            <p:nvPr/>
          </p:nvCxnSpPr>
          <p:spPr bwMode="auto">
            <a:xfrm rot="16200000" flipH="1">
              <a:off x="6988749" y="5497418"/>
              <a:ext cx="131905" cy="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09" name="TextBox 58"/>
            <p:cNvSpPr txBox="1">
              <a:spLocks noChangeArrowheads="1"/>
            </p:cNvSpPr>
            <p:nvPr/>
          </p:nvSpPr>
          <p:spPr bwMode="auto">
            <a:xfrm>
              <a:off x="5562600" y="4953000"/>
              <a:ext cx="61029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 b="1"/>
                <a:t>n</a:t>
              </a:r>
              <a:r>
                <a:rPr lang="en-US" sz="1400" b="1" baseline="-25000"/>
                <a:t>i</a:t>
              </a:r>
              <a:endParaRPr lang="en-US" sz="1400" b="1"/>
            </a:p>
          </p:txBody>
        </p:sp>
        <p:sp>
          <p:nvSpPr>
            <p:cNvPr id="110" name="TextBox 59"/>
            <p:cNvSpPr txBox="1">
              <a:spLocks noChangeArrowheads="1"/>
            </p:cNvSpPr>
            <p:nvPr/>
          </p:nvSpPr>
          <p:spPr bwMode="auto">
            <a:xfrm>
              <a:off x="5638800" y="5431466"/>
              <a:ext cx="137228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111" name="Rectangle 60"/>
            <p:cNvSpPr>
              <a:spLocks noChangeArrowheads="1"/>
            </p:cNvSpPr>
            <p:nvPr/>
          </p:nvSpPr>
          <p:spPr bwMode="auto">
            <a:xfrm>
              <a:off x="5562600" y="5257800"/>
              <a:ext cx="112680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</a:rPr>
                <a:t>1 ..  1</a:t>
              </a:r>
            </a:p>
          </p:txBody>
        </p:sp>
        <p:cxnSp>
          <p:nvCxnSpPr>
            <p:cNvPr id="112" name="Straight Connector 61"/>
            <p:cNvCxnSpPr>
              <a:cxnSpLocks noChangeShapeType="1"/>
            </p:cNvCxnSpPr>
            <p:nvPr/>
          </p:nvCxnSpPr>
          <p:spPr bwMode="auto">
            <a:xfrm rot="16200000" flipV="1">
              <a:off x="6248880" y="5458032"/>
              <a:ext cx="312553" cy="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13" name="Rectangle 112"/>
            <p:cNvSpPr/>
            <p:nvPr/>
          </p:nvSpPr>
          <p:spPr bwMode="auto">
            <a:xfrm>
              <a:off x="6508963" y="5511018"/>
              <a:ext cx="45719" cy="57002"/>
            </a:xfrm>
            <a:prstGeom prst="rect">
              <a:avLst/>
            </a:prstGeom>
            <a:solidFill>
              <a:schemeClr val="tx1"/>
            </a:solidFill>
            <a:ln w="1270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lIns="80257" tIns="40128" rIns="80257" bIns="40128" anchor="ctr"/>
            <a:lstStyle/>
            <a:p>
              <a:pPr algn="ctr" defTabSz="3082118" eaLnBrk="0" hangingPunct="0">
                <a:defRPr/>
              </a:pPr>
              <a:endPara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itchFamily="34" charset="0"/>
              </a:endParaRPr>
            </a:p>
          </p:txBody>
        </p:sp>
        <p:sp>
          <p:nvSpPr>
            <p:cNvPr id="114" name="TextBox 111"/>
            <p:cNvSpPr txBox="1">
              <a:spLocks noChangeArrowheads="1"/>
            </p:cNvSpPr>
            <p:nvPr/>
          </p:nvSpPr>
          <p:spPr bwMode="auto">
            <a:xfrm>
              <a:off x="6095304" y="4951792"/>
              <a:ext cx="61029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 b="1"/>
                <a:t>n</a:t>
              </a:r>
              <a:r>
                <a:rPr lang="en-US" sz="1400" b="1" baseline="-25000"/>
                <a:t>j</a:t>
              </a:r>
              <a:endParaRPr lang="en-US" sz="1400" b="1"/>
            </a:p>
          </p:txBody>
        </p:sp>
      </p:grpSp>
      <p:grpSp>
        <p:nvGrpSpPr>
          <p:cNvPr id="115" name="Group 63"/>
          <p:cNvGrpSpPr>
            <a:grpSpLocks/>
          </p:cNvGrpSpPr>
          <p:nvPr/>
        </p:nvGrpSpPr>
        <p:grpSpPr bwMode="auto">
          <a:xfrm>
            <a:off x="1295400" y="-1371600"/>
            <a:ext cx="6559550" cy="6253163"/>
            <a:chOff x="16563109" y="23362678"/>
            <a:chExt cx="5039697" cy="5461703"/>
          </a:xfrm>
        </p:grpSpPr>
        <p:sp>
          <p:nvSpPr>
            <p:cNvPr id="116" name="Arc 115"/>
            <p:cNvSpPr/>
            <p:nvPr/>
          </p:nvSpPr>
          <p:spPr>
            <a:xfrm rot="8465588">
              <a:off x="16563109" y="23879868"/>
              <a:ext cx="5039697" cy="3887946"/>
            </a:xfrm>
            <a:prstGeom prst="arc">
              <a:avLst/>
            </a:prstGeom>
            <a:noFill/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dash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287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00">
                <a:solidFill>
                  <a:sysClr val="windowText" lastClr="000000"/>
                </a:solidFill>
              </a:endParaRPr>
            </a:p>
          </p:txBody>
        </p:sp>
        <p:sp>
          <p:nvSpPr>
            <p:cNvPr id="117" name="Arc 116"/>
            <p:cNvSpPr/>
            <p:nvPr/>
          </p:nvSpPr>
          <p:spPr>
            <a:xfrm rot="8665448">
              <a:off x="16883884" y="23362678"/>
              <a:ext cx="4428639" cy="3337476"/>
            </a:xfrm>
            <a:prstGeom prst="arc">
              <a:avLst/>
            </a:prstGeom>
            <a:noFill/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dash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287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00">
                <a:solidFill>
                  <a:sysClr val="windowText" lastClr="000000"/>
                </a:solidFill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18177939" y="28312346"/>
              <a:ext cx="509948" cy="512035"/>
            </a:xfrm>
            <a:prstGeom prst="ellipse">
              <a:avLst/>
            </a:prstGeom>
            <a:solidFill>
              <a:srgbClr val="C0504D">
                <a:lumMod val="75000"/>
              </a:srgbClr>
            </a:solidFill>
            <a:ln w="34925" cap="flat" cmpd="sng" algn="ctr">
              <a:solidFill>
                <a:srgbClr val="FFFFFF"/>
              </a:solidFill>
              <a:prstDash val="solid"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287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dirty="0" err="1">
                  <a:solidFill>
                    <a:sysClr val="window" lastClr="FFFFFF"/>
                  </a:solidFill>
                </a:rPr>
                <a:t>n</a:t>
              </a:r>
              <a:r>
                <a:rPr lang="en-US" sz="1500" b="1" baseline="-25000" dirty="0" err="1">
                  <a:solidFill>
                    <a:sysClr val="window" lastClr="FFFFFF"/>
                  </a:solidFill>
                </a:rPr>
                <a:t>i</a:t>
              </a:r>
              <a:endParaRPr lang="en-US" sz="1500" b="1" baseline="-25000" dirty="0">
                <a:solidFill>
                  <a:sysClr val="window" lastClr="FFFFFF"/>
                </a:solidFill>
              </a:endParaRPr>
            </a:p>
          </p:txBody>
        </p:sp>
        <p:cxnSp>
          <p:nvCxnSpPr>
            <p:cNvPr id="119" name="Straight Arrow Connector 67"/>
            <p:cNvCxnSpPr>
              <a:cxnSpLocks noChangeShapeType="1"/>
            </p:cNvCxnSpPr>
            <p:nvPr/>
          </p:nvCxnSpPr>
          <p:spPr bwMode="auto">
            <a:xfrm flipH="1" flipV="1">
              <a:off x="17752994" y="27458958"/>
              <a:ext cx="574782" cy="960516"/>
            </a:xfrm>
            <a:prstGeom prst="straightConnector1">
              <a:avLst/>
            </a:prstGeom>
            <a:noFill/>
            <a:ln w="16510" algn="ctr">
              <a:solidFill>
                <a:srgbClr val="4A7EBB"/>
              </a:solidFill>
              <a:round/>
              <a:headEnd/>
              <a:tailEnd type="stealth" w="med" len="med"/>
            </a:ln>
          </p:spPr>
        </p:cxnSp>
        <p:cxnSp>
          <p:nvCxnSpPr>
            <p:cNvPr id="120" name="Straight Arrow Connector 68"/>
            <p:cNvCxnSpPr>
              <a:cxnSpLocks noChangeShapeType="1"/>
            </p:cNvCxnSpPr>
            <p:nvPr/>
          </p:nvCxnSpPr>
          <p:spPr bwMode="auto">
            <a:xfrm flipV="1">
              <a:off x="18434444" y="27655708"/>
              <a:ext cx="285295" cy="763767"/>
            </a:xfrm>
            <a:prstGeom prst="straightConnector1">
              <a:avLst/>
            </a:prstGeom>
            <a:noFill/>
            <a:ln w="19050" algn="ctr">
              <a:solidFill>
                <a:srgbClr val="77933C"/>
              </a:solidFill>
              <a:prstDash val="sysDash"/>
              <a:round/>
              <a:headEnd/>
              <a:tailEnd type="arrow" w="med" len="med"/>
            </a:ln>
          </p:spPr>
        </p:cxnSp>
        <p:cxnSp>
          <p:nvCxnSpPr>
            <p:cNvPr id="121" name="Straight Arrow Connector 69"/>
            <p:cNvCxnSpPr>
              <a:cxnSpLocks noChangeShapeType="1"/>
            </p:cNvCxnSpPr>
            <p:nvPr/>
          </p:nvCxnSpPr>
          <p:spPr bwMode="auto">
            <a:xfrm flipV="1">
              <a:off x="18561166" y="27194421"/>
              <a:ext cx="1472857" cy="1225053"/>
            </a:xfrm>
            <a:prstGeom prst="straightConnector1">
              <a:avLst/>
            </a:prstGeom>
            <a:noFill/>
            <a:ln w="19050" algn="ctr">
              <a:solidFill>
                <a:srgbClr val="77933C"/>
              </a:solidFill>
              <a:prstDash val="sysDash"/>
              <a:round/>
              <a:headEnd/>
              <a:tailEnd type="arrow" w="med" len="med"/>
            </a:ln>
          </p:spPr>
        </p:cxnSp>
        <p:cxnSp>
          <p:nvCxnSpPr>
            <p:cNvPr id="122" name="Straight Arrow Connector 70"/>
            <p:cNvCxnSpPr>
              <a:cxnSpLocks noChangeShapeType="1"/>
            </p:cNvCxnSpPr>
            <p:nvPr/>
          </p:nvCxnSpPr>
          <p:spPr bwMode="auto">
            <a:xfrm rot="5400000" flipH="1" flipV="1">
              <a:off x="17837001" y="26654000"/>
              <a:ext cx="540451" cy="357009"/>
            </a:xfrm>
            <a:prstGeom prst="straightConnector1">
              <a:avLst/>
            </a:prstGeom>
            <a:noFill/>
            <a:ln w="16510" algn="ctr">
              <a:solidFill>
                <a:srgbClr val="4A7EBB"/>
              </a:solidFill>
              <a:round/>
              <a:headEnd/>
              <a:tailEnd type="stealth" w="med" len="med"/>
            </a:ln>
          </p:spPr>
        </p:cxnSp>
        <p:cxnSp>
          <p:nvCxnSpPr>
            <p:cNvPr id="123" name="Straight Arrow Connector 71"/>
            <p:cNvCxnSpPr>
              <a:cxnSpLocks noChangeShapeType="1"/>
            </p:cNvCxnSpPr>
            <p:nvPr/>
          </p:nvCxnSpPr>
          <p:spPr bwMode="auto">
            <a:xfrm rot="16200000" flipV="1">
              <a:off x="18369330" y="26818644"/>
              <a:ext cx="682713" cy="169981"/>
            </a:xfrm>
            <a:prstGeom prst="straightConnector1">
              <a:avLst/>
            </a:prstGeom>
            <a:noFill/>
            <a:ln w="16510" algn="ctr">
              <a:solidFill>
                <a:srgbClr val="4A7EBB"/>
              </a:solidFill>
              <a:round/>
              <a:headEnd/>
              <a:tailEnd type="stealth" w="med" len="med"/>
            </a:ln>
          </p:spPr>
        </p:cxnSp>
        <p:cxnSp>
          <p:nvCxnSpPr>
            <p:cNvPr id="124" name="Straight Arrow Connector 72"/>
            <p:cNvCxnSpPr>
              <a:cxnSpLocks noChangeShapeType="1"/>
            </p:cNvCxnSpPr>
            <p:nvPr/>
          </p:nvCxnSpPr>
          <p:spPr bwMode="auto">
            <a:xfrm rot="10800000">
              <a:off x="18965659" y="26562279"/>
              <a:ext cx="849911" cy="341356"/>
            </a:xfrm>
            <a:prstGeom prst="straightConnector1">
              <a:avLst/>
            </a:prstGeom>
            <a:noFill/>
            <a:ln w="16510" algn="ctr">
              <a:solidFill>
                <a:srgbClr val="4A7EBB"/>
              </a:solidFill>
              <a:round/>
              <a:headEnd/>
              <a:tailEnd type="stealth" w="med" len="med"/>
            </a:ln>
          </p:spPr>
        </p:cxnSp>
        <p:cxnSp>
          <p:nvCxnSpPr>
            <p:cNvPr id="125" name="Straight Arrow Connector 74"/>
            <p:cNvCxnSpPr>
              <a:cxnSpLocks noChangeShapeType="1"/>
            </p:cNvCxnSpPr>
            <p:nvPr/>
          </p:nvCxnSpPr>
          <p:spPr bwMode="auto">
            <a:xfrm>
              <a:off x="17945766" y="27330331"/>
              <a:ext cx="679929" cy="186482"/>
            </a:xfrm>
            <a:prstGeom prst="straightConnector1">
              <a:avLst/>
            </a:prstGeom>
            <a:noFill/>
            <a:ln w="28575" algn="ctr">
              <a:solidFill>
                <a:srgbClr val="953735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26" name="Straight Arrow Connector 75"/>
            <p:cNvCxnSpPr>
              <a:cxnSpLocks noChangeShapeType="1"/>
            </p:cNvCxnSpPr>
            <p:nvPr/>
          </p:nvCxnSpPr>
          <p:spPr bwMode="auto">
            <a:xfrm flipV="1">
              <a:off x="19135641" y="27159652"/>
              <a:ext cx="679929" cy="256017"/>
            </a:xfrm>
            <a:prstGeom prst="straightConnector1">
              <a:avLst/>
            </a:prstGeom>
            <a:noFill/>
            <a:ln w="28575" algn="ctr">
              <a:solidFill>
                <a:srgbClr val="953735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127" name="Oval 126"/>
            <p:cNvSpPr/>
            <p:nvPr/>
          </p:nvSpPr>
          <p:spPr>
            <a:xfrm>
              <a:off x="18625694" y="27159652"/>
              <a:ext cx="541423" cy="543640"/>
            </a:xfrm>
            <a:prstGeom prst="ellipse">
              <a:avLst/>
            </a:prstGeom>
            <a:solidFill>
              <a:srgbClr val="0070C0"/>
            </a:solidFill>
            <a:ln w="34925" cap="flat" cmpd="sng" algn="ctr">
              <a:solidFill>
                <a:srgbClr val="FFFFFF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287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 smtClean="0">
                  <a:solidFill>
                    <a:schemeClr val="bg1"/>
                  </a:solidFill>
                </a:rPr>
                <a:t>P</a:t>
              </a:r>
              <a:r>
                <a:rPr lang="en-US" sz="2800" b="1" baseline="-25000" dirty="0" smtClean="0">
                  <a:solidFill>
                    <a:schemeClr val="bg1"/>
                  </a:solidFill>
                </a:rPr>
                <a:t>2</a:t>
              </a:r>
              <a:endParaRPr lang="en-US" sz="16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19815570" y="26647618"/>
              <a:ext cx="579198" cy="546802"/>
            </a:xfrm>
            <a:prstGeom prst="ellipse">
              <a:avLst/>
            </a:prstGeom>
            <a:solidFill>
              <a:srgbClr val="0070C0"/>
            </a:solidFill>
            <a:ln w="34925" cap="flat" cmpd="sng" algn="ctr">
              <a:solidFill>
                <a:srgbClr val="FFFFFF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287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>
                  <a:solidFill>
                    <a:schemeClr val="bg1"/>
                  </a:solidFill>
                </a:rPr>
                <a:t>P</a:t>
              </a:r>
              <a:r>
                <a:rPr lang="en-US" sz="2800" b="1" baseline="-25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29" name="Oval 128"/>
            <p:cNvSpPr/>
            <p:nvPr/>
          </p:nvSpPr>
          <p:spPr>
            <a:xfrm>
              <a:off x="17435820" y="26903636"/>
              <a:ext cx="541423" cy="543640"/>
            </a:xfrm>
            <a:prstGeom prst="ellipse">
              <a:avLst/>
            </a:prstGeom>
            <a:solidFill>
              <a:srgbClr val="0070C0"/>
            </a:solidFill>
            <a:ln w="34925" cap="flat" cmpd="sng" algn="ctr">
              <a:solidFill>
                <a:srgbClr val="FFFFFF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287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 smtClean="0">
                  <a:solidFill>
                    <a:schemeClr val="bg1"/>
                  </a:solidFill>
                </a:rPr>
                <a:t>P</a:t>
              </a:r>
              <a:r>
                <a:rPr lang="en-US" sz="2800" b="1" baseline="-25000" dirty="0" smtClean="0">
                  <a:solidFill>
                    <a:schemeClr val="bg1"/>
                  </a:solidFill>
                </a:rPr>
                <a:t>1</a:t>
              </a:r>
              <a:endParaRPr lang="en-US" sz="1500" b="1" baseline="-25000" dirty="0">
                <a:solidFill>
                  <a:schemeClr val="bg1"/>
                </a:solidFill>
              </a:endParaRPr>
            </a:p>
          </p:txBody>
        </p:sp>
        <p:pic>
          <p:nvPicPr>
            <p:cNvPr id="130" name="Picture 2" descr="C:\Users\RogiMarianky\AppData\Local\Microsoft\Windows\Temporary Internet Files\Content.IE5\3343CSZV\MC900432537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17837975" y="27714973"/>
              <a:ext cx="254973" cy="256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1" name="Picture 28" descr="RFwave-blue_sw"/>
            <p:cNvPicPr>
              <a:picLocks noChangeAspect="1" noChangeArrowheads="1"/>
            </p:cNvPicPr>
            <p:nvPr/>
          </p:nvPicPr>
          <p:blipFill>
            <a:blip r:embed="rId4" cstate="print">
              <a:lum bright="28000"/>
            </a:blip>
            <a:srcRect/>
            <a:stretch>
              <a:fillRect/>
            </a:stretch>
          </p:blipFill>
          <p:spPr bwMode="auto">
            <a:xfrm rot="2599294">
              <a:off x="18540520" y="26806601"/>
              <a:ext cx="554751" cy="557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2" name="Picture 28" descr="RFwave-blue_sw"/>
            <p:cNvPicPr>
              <a:picLocks noChangeAspect="1" noChangeArrowheads="1"/>
            </p:cNvPicPr>
            <p:nvPr/>
          </p:nvPicPr>
          <p:blipFill>
            <a:blip r:embed="rId4" cstate="print">
              <a:lum bright="46000"/>
            </a:blip>
            <a:srcRect/>
            <a:stretch>
              <a:fillRect/>
            </a:stretch>
          </p:blipFill>
          <p:spPr bwMode="auto">
            <a:xfrm rot="726134">
              <a:off x="19348853" y="26245168"/>
              <a:ext cx="704559" cy="707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" name="Rectangle 132"/>
            <p:cNvSpPr/>
            <p:nvPr/>
          </p:nvSpPr>
          <p:spPr>
            <a:xfrm>
              <a:off x="18202352" y="27023225"/>
              <a:ext cx="1240410" cy="2412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2874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sz="1200" b="1" i="1" kern="0" dirty="0">
                  <a:solidFill>
                    <a:srgbClr val="1F497D">
                      <a:lumMod val="75000"/>
                    </a:srgbClr>
                  </a:solidFill>
                </a:rPr>
                <a:t>c</a:t>
              </a:r>
              <a:r>
                <a:rPr lang="nb-NO" sz="1200" b="1" i="1" kern="0" baseline="-25000" dirty="0">
                  <a:solidFill>
                    <a:srgbClr val="1F497D">
                      <a:lumMod val="75000"/>
                    </a:srgbClr>
                  </a:solidFill>
                </a:rPr>
                <a:t>i</a:t>
              </a:r>
              <a:r>
                <a:rPr lang="nb-NO" sz="1200" b="1" i="1" kern="0" dirty="0">
                  <a:solidFill>
                    <a:srgbClr val="1F497D">
                      <a:lumMod val="75000"/>
                    </a:srgbClr>
                  </a:solidFill>
                </a:rPr>
                <a:t> ; P-Vector[i] = 1</a:t>
              </a:r>
              <a:endParaRPr lang="en-US" sz="1200" b="1" kern="0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134" name="Oval 133"/>
            <p:cNvSpPr/>
            <p:nvPr/>
          </p:nvSpPr>
          <p:spPr>
            <a:xfrm>
              <a:off x="19027851" y="28312346"/>
              <a:ext cx="509948" cy="512035"/>
            </a:xfrm>
            <a:prstGeom prst="ellipse">
              <a:avLst/>
            </a:prstGeom>
            <a:solidFill>
              <a:srgbClr val="C0504D">
                <a:lumMod val="75000"/>
              </a:srgbClr>
            </a:solidFill>
            <a:ln w="34925" cap="flat" cmpd="sng" algn="ctr">
              <a:solidFill>
                <a:srgbClr val="FFFFFF"/>
              </a:solidFill>
              <a:prstDash val="solid"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287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 err="1">
                  <a:solidFill>
                    <a:sysClr val="window" lastClr="FFFFFF"/>
                  </a:solidFill>
                </a:rPr>
                <a:t>n</a:t>
              </a:r>
              <a:r>
                <a:rPr lang="en-US" b="1" baseline="-25000" dirty="0" err="1">
                  <a:solidFill>
                    <a:sysClr val="window" lastClr="FFFFFF"/>
                  </a:solidFill>
                </a:rPr>
                <a:t>j</a:t>
              </a:r>
              <a:endParaRPr lang="en-US" b="1" baseline="-25000" dirty="0">
                <a:solidFill>
                  <a:sysClr val="window" lastClr="FFFFFF"/>
                </a:solidFill>
              </a:endParaRPr>
            </a:p>
          </p:txBody>
        </p:sp>
        <p:cxnSp>
          <p:nvCxnSpPr>
            <p:cNvPr id="135" name="Straight Arrow Connector 84"/>
            <p:cNvCxnSpPr>
              <a:cxnSpLocks noChangeShapeType="1"/>
            </p:cNvCxnSpPr>
            <p:nvPr/>
          </p:nvCxnSpPr>
          <p:spPr bwMode="auto">
            <a:xfrm flipH="1" flipV="1">
              <a:off x="18896406" y="27703292"/>
              <a:ext cx="349737" cy="716182"/>
            </a:xfrm>
            <a:prstGeom prst="straightConnector1">
              <a:avLst/>
            </a:prstGeom>
            <a:noFill/>
            <a:ln w="16510" algn="ctr">
              <a:solidFill>
                <a:srgbClr val="4A7EBB"/>
              </a:solidFill>
              <a:round/>
              <a:headEnd/>
              <a:tailEnd type="stealth" w="med" len="med"/>
            </a:ln>
          </p:spPr>
        </p:cxnSp>
        <p:cxnSp>
          <p:nvCxnSpPr>
            <p:cNvPr id="136" name="Straight Arrow Connector 85"/>
            <p:cNvCxnSpPr>
              <a:cxnSpLocks noChangeShapeType="1"/>
            </p:cNvCxnSpPr>
            <p:nvPr/>
          </p:nvCxnSpPr>
          <p:spPr bwMode="auto">
            <a:xfrm flipV="1">
              <a:off x="19334077" y="27288278"/>
              <a:ext cx="798658" cy="1131196"/>
            </a:xfrm>
            <a:prstGeom prst="straightConnector1">
              <a:avLst/>
            </a:prstGeom>
            <a:noFill/>
            <a:ln w="19050" algn="ctr">
              <a:solidFill>
                <a:srgbClr val="77933C"/>
              </a:solidFill>
              <a:prstDash val="sysDash"/>
              <a:round/>
              <a:headEnd/>
              <a:tailEnd type="arrow" w="med" len="med"/>
            </a:ln>
          </p:spPr>
        </p:cxnSp>
        <p:pic>
          <p:nvPicPr>
            <p:cNvPr id="137" name="Picture 2" descr="C:\Users\RogiMarianky\AppData\Local\Microsoft\Windows\Temporary Internet Files\Content.IE5\3343CSZV\MC900432537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V="1">
              <a:off x="19017168" y="28061383"/>
              <a:ext cx="254973" cy="256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8" name="Rectangle 137"/>
            <p:cNvSpPr/>
            <p:nvPr/>
          </p:nvSpPr>
          <p:spPr>
            <a:xfrm rot="19753650">
              <a:off x="19498867" y="26493555"/>
              <a:ext cx="1162350" cy="2426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2874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sz="1200" b="1" kern="0" dirty="0">
                  <a:solidFill>
                    <a:srgbClr val="1F497D">
                      <a:lumMod val="75000"/>
                    </a:srgbClr>
                  </a:solidFill>
                </a:rPr>
                <a:t>c</a:t>
              </a:r>
              <a:r>
                <a:rPr lang="nb-NO" sz="1200" b="1" kern="0" baseline="-25000" dirty="0">
                  <a:solidFill>
                    <a:srgbClr val="1F497D">
                      <a:lumMod val="75000"/>
                    </a:srgbClr>
                  </a:solidFill>
                </a:rPr>
                <a:t>j  ; </a:t>
              </a:r>
              <a:r>
                <a:rPr lang="nb-NO" sz="1100" b="1" kern="0" dirty="0">
                  <a:solidFill>
                    <a:srgbClr val="1F497D">
                      <a:lumMod val="75000"/>
                    </a:srgbClr>
                  </a:solidFill>
                </a:rPr>
                <a:t>P-Vector[j] = 1</a:t>
              </a:r>
              <a:endParaRPr lang="en-US" sz="1100" b="1" kern="0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139" name="Oval Callout 138"/>
            <p:cNvSpPr/>
            <p:nvPr/>
          </p:nvSpPr>
          <p:spPr>
            <a:xfrm>
              <a:off x="19373240" y="25310810"/>
              <a:ext cx="1580699" cy="1039928"/>
            </a:xfrm>
            <a:prstGeom prst="wedgeEllipseCallout">
              <a:avLst>
                <a:gd name="adj1" fmla="val -75348"/>
                <a:gd name="adj2" fmla="val 52048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682874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Calibri"/>
                </a:rPr>
                <a:t>Now I can recover the plain aggregate value given the P-vector</a:t>
              </a:r>
            </a:p>
          </p:txBody>
        </p:sp>
      </p:grpSp>
      <p:sp>
        <p:nvSpPr>
          <p:cNvPr id="140" name="Oval 139"/>
          <p:cNvSpPr/>
          <p:nvPr/>
        </p:nvSpPr>
        <p:spPr>
          <a:xfrm>
            <a:off x="3200400" y="1524000"/>
            <a:ext cx="1524000" cy="914400"/>
          </a:xfrm>
          <a:prstGeom prst="ellipse">
            <a:avLst/>
          </a:prstGeom>
          <a:solidFill>
            <a:srgbClr val="002060"/>
          </a:solidFill>
          <a:ln w="34925" cap="flat" cmpd="sng" algn="ctr">
            <a:solidFill>
              <a:srgbClr val="FFFFFF"/>
            </a:solidFill>
            <a:prstDash val="solid"/>
          </a:ln>
          <a:effectLst>
            <a:glow rad="63500">
              <a:srgbClr val="4F81BD">
                <a:satMod val="175000"/>
                <a:alpha val="40000"/>
              </a:srgbClr>
            </a:glow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flat" dir="t"/>
          </a:scene3d>
          <a:sp3d extrusionH="38100" prstMaterial="clear">
            <a:bevelT w="260350" h="50800" prst="softRound"/>
            <a:bevelB prst="softRound"/>
          </a:sp3d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Receiver</a:t>
            </a:r>
            <a:endParaRPr lang="en-US" sz="11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990600" y="304800"/>
            <a:ext cx="7239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8E0000"/>
                </a:solidFill>
                <a:latin typeface="+mj-lt"/>
                <a:ea typeface="+mj-ea"/>
                <a:cs typeface="+mj-cs"/>
              </a:rPr>
              <a:t>Evaluation </a:t>
            </a:r>
          </a:p>
        </p:txBody>
      </p:sp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457200" y="1066800"/>
            <a:ext cx="71977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en-US"/>
              <a:t> </a:t>
            </a:r>
            <a:r>
              <a:rPr lang="en-US" sz="2200">
                <a:solidFill>
                  <a:srgbClr val="000000"/>
                </a:solidFill>
                <a:latin typeface="Arial" pitchFamily="34" charset="0"/>
              </a:rPr>
              <a:t>Comparison of four protocols using the CSIM simulator</a:t>
            </a:r>
          </a:p>
        </p:txBody>
      </p:sp>
      <p:sp>
        <p:nvSpPr>
          <p:cNvPr id="36869" name="Rectangle 4"/>
          <p:cNvSpPr>
            <a:spLocks noChangeArrowheads="1"/>
          </p:cNvSpPr>
          <p:nvPr/>
        </p:nvSpPr>
        <p:spPr bwMode="auto">
          <a:xfrm>
            <a:off x="639763" y="1600200"/>
            <a:ext cx="71008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0" hangingPunct="0">
              <a:buFontTx/>
              <a:buBlip>
                <a:blip r:embed="rId3"/>
              </a:buBlip>
            </a:pPr>
            <a:r>
              <a:rPr lang="en-US"/>
              <a:t>Spanning-tree: no fault tolerance, but efficient for power!</a:t>
            </a:r>
          </a:p>
          <a:p>
            <a:pPr marL="342900" indent="-342900" eaLnBrk="0" hangingPunct="0">
              <a:buFontTx/>
              <a:buBlip>
                <a:blip r:embed="rId3"/>
              </a:buBlip>
            </a:pPr>
            <a:r>
              <a:rPr lang="en-US"/>
              <a:t>Cascaded RideSharing</a:t>
            </a:r>
          </a:p>
          <a:p>
            <a:pPr marL="342900" indent="-342900" eaLnBrk="0" hangingPunct="0">
              <a:buFontTx/>
              <a:buBlip>
                <a:blip r:embed="rId3"/>
              </a:buBlip>
            </a:pPr>
            <a:r>
              <a:rPr lang="en-US"/>
              <a:t>Our confidentiality-preserving fault-tolerant aggregation protocol</a:t>
            </a:r>
          </a:p>
          <a:p>
            <a:pPr marL="342900" indent="-342900" eaLnBrk="0" hangingPunct="0">
              <a:buFontTx/>
              <a:buBlip>
                <a:blip r:embed="rId3"/>
              </a:buBlip>
            </a:pPr>
            <a:r>
              <a:rPr lang="en-US"/>
              <a:t>Our protocol with state compression</a:t>
            </a:r>
          </a:p>
        </p:txBody>
      </p:sp>
      <p:sp>
        <p:nvSpPr>
          <p:cNvPr id="36870" name="Rectangle 5"/>
          <p:cNvSpPr>
            <a:spLocks noChangeArrowheads="1"/>
          </p:cNvSpPr>
          <p:nvPr/>
        </p:nvSpPr>
        <p:spPr bwMode="auto">
          <a:xfrm>
            <a:off x="457200" y="3048000"/>
            <a:ext cx="303212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pitchFamily="34" charset="0"/>
              <a:buChar char="•"/>
            </a:pPr>
            <a:r>
              <a:rPr lang="en-US" sz="2200">
                <a:solidFill>
                  <a:srgbClr val="000000"/>
                </a:solidFill>
                <a:latin typeface="Arial" pitchFamily="34" charset="0"/>
              </a:rPr>
              <a:t> Comparison metrics:</a:t>
            </a:r>
            <a:endParaRPr lang="en-US"/>
          </a:p>
        </p:txBody>
      </p:sp>
      <p:sp>
        <p:nvSpPr>
          <p:cNvPr id="36871" name="Rectangle 6"/>
          <p:cNvSpPr>
            <a:spLocks noChangeArrowheads="1"/>
          </p:cNvSpPr>
          <p:nvPr/>
        </p:nvSpPr>
        <p:spPr bwMode="auto">
          <a:xfrm>
            <a:off x="685800" y="3505200"/>
            <a:ext cx="6067425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0" hangingPunct="0">
              <a:buFontTx/>
              <a:buBlip>
                <a:blip r:embed="rId3"/>
              </a:buBlip>
            </a:pPr>
            <a:r>
              <a:rPr lang="en-US"/>
              <a:t>Average relative RMS error in aggregated results</a:t>
            </a:r>
          </a:p>
          <a:p>
            <a:pPr marL="342900" indent="-342900" eaLnBrk="0" hangingPunct="0">
              <a:buFontTx/>
              <a:buBlip>
                <a:blip r:embed="rId3"/>
              </a:buBlip>
            </a:pPr>
            <a:r>
              <a:rPr lang="en-US"/>
              <a:t>Average energy consumed per node per epoch</a:t>
            </a:r>
          </a:p>
          <a:p>
            <a:pPr marL="342900" indent="-342900" eaLnBrk="0" hangingPunct="0">
              <a:buFontTx/>
              <a:buBlip>
                <a:blip r:embed="rId3"/>
              </a:buBlip>
            </a:pPr>
            <a:r>
              <a:rPr lang="en-US"/>
              <a:t>Average message size transmitted per node per epoch</a:t>
            </a:r>
          </a:p>
          <a:p>
            <a:pPr marL="800100" lvl="1" indent="-342900" eaLnBrk="0" hangingPunct="0">
              <a:buFontTx/>
              <a:buBlip>
                <a:blip r:embed="rId3"/>
              </a:buBlip>
            </a:pPr>
            <a:endParaRPr lang="en-US" sz="210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219200" y="5105400"/>
          <a:ext cx="6781800" cy="1360488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478227"/>
                <a:gridCol w="3303573"/>
              </a:tblGrid>
              <a:tr h="2772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01284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802569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203853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605138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006422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407707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808991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210276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Parameter </a:t>
                      </a:r>
                      <a:endParaRPr lang="en-US" sz="1400" dirty="0"/>
                    </a:p>
                  </a:txBody>
                  <a:tcPr marL="71562" marR="71562" marT="31880" marB="31880"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01284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802569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203853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605138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006422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407707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808991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210276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Value Ranges</a:t>
                      </a:r>
                      <a:endParaRPr 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562" marR="71562" marT="31880" marB="31880">
                    <a:solidFill>
                      <a:srgbClr val="000066"/>
                    </a:solidFill>
                  </a:tcPr>
                </a:tc>
              </a:tr>
              <a:tr h="2772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01284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02569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03853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05138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06422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07707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808991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210276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Total number of nodes </a:t>
                      </a:r>
                      <a:endParaRPr lang="en-US" sz="1400" dirty="0"/>
                    </a:p>
                  </a:txBody>
                  <a:tcPr marL="71562" marR="71562" marT="31880" marB="31880"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01284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02569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03853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05138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06422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07707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808991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210276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noProof="0" dirty="0" smtClean="0">
                          <a:solidFill>
                            <a:prstClr val="black"/>
                          </a:solidFill>
                          <a:latin typeface="Times New Roman"/>
                          <a:ea typeface="+mn-ea"/>
                          <a:cs typeface="+mn-cs"/>
                        </a:rPr>
                        <a:t>300, 400, 500, . . . ,1000</a:t>
                      </a:r>
                      <a:endParaRPr lang="en-US" sz="1300" kern="1200" dirty="0">
                        <a:solidFill>
                          <a:prstClr val="black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1562" marR="71562" marT="31880" marB="31880"/>
                </a:tc>
              </a:tr>
              <a:tr h="26197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01284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02569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03853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05138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06422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07707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808991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210276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dirty="0" smtClean="0"/>
                        <a:t>Link error rate </a:t>
                      </a:r>
                      <a:endParaRPr lang="en-US" sz="1100" dirty="0"/>
                    </a:p>
                  </a:txBody>
                  <a:tcPr marL="71562" marR="71562" marT="31880" marB="31880"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01284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02569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03853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05138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06422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07707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808991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210276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kern="1200" dirty="0" smtClean="0">
                          <a:solidFill>
                            <a:prstClr val="black"/>
                          </a:solidFill>
                          <a:latin typeface="Times New Roman"/>
                          <a:ea typeface="+mn-ea"/>
                          <a:cs typeface="+mn-cs"/>
                        </a:rPr>
                        <a:t>0.05, 0.10, . . . , 0.35</a:t>
                      </a:r>
                      <a:endParaRPr lang="en-US" sz="1300" kern="1200" dirty="0">
                        <a:solidFill>
                          <a:prstClr val="black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1562" marR="71562" marT="31880" marB="31880"/>
                </a:tc>
              </a:tr>
              <a:tr h="26197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01284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02569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03853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05138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06422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07707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808991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210276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dirty="0" smtClean="0"/>
                        <a:t>Number of primary + backup parents </a:t>
                      </a:r>
                      <a:endParaRPr lang="en-US" sz="1100" dirty="0"/>
                    </a:p>
                  </a:txBody>
                  <a:tcPr marL="71562" marR="71562" marT="31880" marB="31880"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01284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02569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03853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05138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06422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07707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808991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210276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kern="1200" dirty="0" smtClean="0">
                          <a:solidFill>
                            <a:prstClr val="black"/>
                          </a:solidFill>
                          <a:latin typeface="Times New Roman"/>
                          <a:ea typeface="+mn-ea"/>
                          <a:cs typeface="+mn-cs"/>
                        </a:rPr>
                        <a:t>max(3)</a:t>
                      </a:r>
                      <a:endParaRPr lang="en-US" sz="1300" kern="1200" dirty="0">
                        <a:solidFill>
                          <a:prstClr val="black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1562" marR="71562" marT="31880" marB="31880"/>
                </a:tc>
              </a:tr>
              <a:tr h="28209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01284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02569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03853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05138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06422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07707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808991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210276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dirty="0" smtClean="0"/>
                        <a:t>Participation level (% of nodes reporting values) </a:t>
                      </a:r>
                      <a:endParaRPr lang="en-US" sz="1100" dirty="0"/>
                    </a:p>
                  </a:txBody>
                  <a:tcPr marL="71562" marR="71562" marT="31880" marB="31880"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01284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02569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03853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05138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06422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07707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808991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210276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 smtClean="0">
                          <a:solidFill>
                            <a:prstClr val="black"/>
                          </a:solidFill>
                          <a:latin typeface="Times New Roman"/>
                          <a:ea typeface="+mn-ea"/>
                          <a:cs typeface="+mn-cs"/>
                        </a:rPr>
                        <a:t>1.5%, 2.5%, 5%, . . . , 25%</a:t>
                      </a:r>
                      <a:endParaRPr lang="en-US" sz="1300" kern="1200" dirty="0">
                        <a:solidFill>
                          <a:prstClr val="black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1562" marR="71562" marT="31880" marB="31880"/>
                </a:tc>
              </a:tr>
            </a:tbl>
          </a:graphicData>
        </a:graphic>
      </p:graphicFrame>
      <p:sp>
        <p:nvSpPr>
          <p:cNvPr id="36888" name="Rectangle 11"/>
          <p:cNvSpPr>
            <a:spLocks noChangeArrowheads="1"/>
          </p:cNvSpPr>
          <p:nvPr/>
        </p:nvSpPr>
        <p:spPr bwMode="auto">
          <a:xfrm>
            <a:off x="3124200" y="4543425"/>
            <a:ext cx="31242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287" tIns="34144" rIns="68287" bIns="34144">
            <a:spAutoFit/>
          </a:bodyPr>
          <a:lstStyle/>
          <a:p>
            <a:pPr eaLnBrk="0" hangingPunct="0"/>
            <a:r>
              <a:rPr lang="en-US" sz="3200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IMULATION</a:t>
            </a:r>
            <a:r>
              <a:rPr lang="en-US" sz="90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320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ARAMETERS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990600" y="381000"/>
            <a:ext cx="7239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8E0000"/>
                </a:solidFill>
                <a:latin typeface="+mj-lt"/>
                <a:ea typeface="+mj-ea"/>
                <a:cs typeface="+mj-cs"/>
              </a:rPr>
              <a:t>More Simulation Parameters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219200" y="2020888"/>
          <a:ext cx="6781800" cy="3051295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478227"/>
                <a:gridCol w="3303573"/>
              </a:tblGrid>
              <a:tr h="27705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01284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802569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203853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605138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006422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407707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808991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210276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Parameter </a:t>
                      </a:r>
                      <a:endParaRPr lang="en-US" sz="1400" dirty="0"/>
                    </a:p>
                  </a:txBody>
                  <a:tcPr marL="71562" marR="71562" marT="31861" marB="31861"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01284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802569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203853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605138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006422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407707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808991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210276" algn="l" defTabSz="802569" rtl="0" eaLnBrk="1" latinLnBrk="0" hangingPunct="1">
                        <a:defRPr sz="16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Possible</a:t>
                      </a:r>
                      <a:r>
                        <a:rPr lang="en-US" sz="1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values</a:t>
                      </a:r>
                      <a:endParaRPr 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562" marR="71562" marT="31861" marB="31861">
                    <a:solidFill>
                      <a:srgbClr val="000066"/>
                    </a:solidFill>
                  </a:tcPr>
                </a:tc>
              </a:tr>
              <a:tr h="27705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01284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02569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03853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05138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06422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07707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808991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210276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Square area</a:t>
                      </a:r>
                      <a:endParaRPr lang="en-US" sz="1400" dirty="0"/>
                    </a:p>
                  </a:txBody>
                  <a:tcPr marL="71562" marR="71562" marT="31861" marB="31861"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01284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02569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03853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05138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06422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07707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808991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210276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noProof="0" dirty="0" smtClean="0">
                          <a:solidFill>
                            <a:prstClr val="black"/>
                          </a:solidFill>
                          <a:latin typeface="Times New Roman"/>
                          <a:ea typeface="+mn-ea"/>
                          <a:cs typeface="+mn-cs"/>
                        </a:rPr>
                        <a:t>320×320 ft</a:t>
                      </a:r>
                      <a:r>
                        <a:rPr lang="en-US" sz="1300" kern="1200" baseline="30000" noProof="0" dirty="0" smtClean="0">
                          <a:solidFill>
                            <a:prstClr val="black"/>
                          </a:solidFill>
                          <a:latin typeface="Times New Roman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300" kern="1200" noProof="0" dirty="0" smtClean="0">
                          <a:solidFill>
                            <a:prstClr val="black"/>
                          </a:solidFill>
                          <a:latin typeface="Times New Roman"/>
                          <a:ea typeface="+mn-ea"/>
                          <a:cs typeface="+mn-cs"/>
                        </a:rPr>
                        <a:t> grid</a:t>
                      </a:r>
                      <a:endParaRPr lang="en-US" sz="1300" kern="1200" dirty="0">
                        <a:solidFill>
                          <a:prstClr val="black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1562" marR="71562" marT="31861" marB="31861"/>
                </a:tc>
              </a:tr>
              <a:tr h="26181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01284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02569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03853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05138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06422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07707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808991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210276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dirty="0" smtClean="0"/>
                        <a:t>Radio range of each node</a:t>
                      </a:r>
                      <a:endParaRPr lang="en-US" sz="1100" dirty="0"/>
                    </a:p>
                  </a:txBody>
                  <a:tcPr marL="71562" marR="71562" marT="31861" marB="31861"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01284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02569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03853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05138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06422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07707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808991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210276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kern="1200" dirty="0" smtClean="0">
                          <a:solidFill>
                            <a:prstClr val="black"/>
                          </a:solidFill>
                          <a:latin typeface="Times New Roman"/>
                          <a:ea typeface="+mn-ea"/>
                          <a:cs typeface="+mn-cs"/>
                        </a:rPr>
                        <a:t>30 </a:t>
                      </a:r>
                      <a:r>
                        <a:rPr lang="en-US" sz="1300" i="1" kern="1200" dirty="0" err="1" smtClean="0">
                          <a:solidFill>
                            <a:prstClr val="black"/>
                          </a:solidFill>
                          <a:latin typeface="Times New Roman"/>
                          <a:ea typeface="+mn-ea"/>
                          <a:cs typeface="+mn-cs"/>
                        </a:rPr>
                        <a:t>ft</a:t>
                      </a:r>
                      <a:endParaRPr lang="en-US" sz="1300" i="1" kern="1200" dirty="0">
                        <a:solidFill>
                          <a:prstClr val="black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1562" marR="71562" marT="31861" marB="31861"/>
                </a:tc>
              </a:tr>
              <a:tr h="26181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01284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02569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03853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05138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06422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07707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808991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210276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dirty="0" smtClean="0"/>
                        <a:t>Simulations</a:t>
                      </a:r>
                      <a:endParaRPr lang="en-US" sz="1100" dirty="0"/>
                    </a:p>
                  </a:txBody>
                  <a:tcPr marL="71562" marR="71562" marT="31861" marB="31861"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01284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02569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03853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05138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06422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07707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808991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210276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kern="1200" dirty="0" smtClean="0">
                          <a:solidFill>
                            <a:prstClr val="black"/>
                          </a:solidFill>
                          <a:latin typeface="Times New Roman"/>
                          <a:ea typeface="+mn-ea"/>
                          <a:cs typeface="+mn-cs"/>
                        </a:rPr>
                        <a:t>10 simulation runs each 30 epochs</a:t>
                      </a:r>
                      <a:endParaRPr lang="en-US" sz="1300" kern="1200" dirty="0">
                        <a:solidFill>
                          <a:prstClr val="black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1562" marR="71562" marT="31861" marB="31861"/>
                </a:tc>
              </a:tr>
              <a:tr h="28192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01284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02569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03853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05138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06422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07707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808991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210276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dirty="0" smtClean="0"/>
                        <a:t>Sensor Nodes</a:t>
                      </a:r>
                      <a:endParaRPr lang="en-US" sz="1100" dirty="0"/>
                    </a:p>
                  </a:txBody>
                  <a:tcPr marL="71562" marR="71562" marT="31861" marB="31861"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01284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802569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203853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605138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006422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407707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808991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210276" algn="l" defTabSz="802569" rtl="0" eaLnBrk="1" latinLnBrk="0" hangingPunct="1">
                        <a:defRPr sz="16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 smtClean="0">
                          <a:solidFill>
                            <a:prstClr val="black"/>
                          </a:solidFill>
                          <a:latin typeface="Times New Roman"/>
                          <a:ea typeface="+mn-ea"/>
                          <a:cs typeface="+mn-cs"/>
                        </a:rPr>
                        <a:t>Mica2</a:t>
                      </a:r>
                      <a:endParaRPr lang="en-US" sz="1300" kern="1200" dirty="0">
                        <a:solidFill>
                          <a:prstClr val="black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71562" marR="71562" marT="31861" marB="31861"/>
                </a:tc>
              </a:tr>
              <a:tr h="281921">
                <a:tc>
                  <a:txBody>
                    <a:bodyPr/>
                    <a:lstStyle/>
                    <a:p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Data Transmission power consumption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562" marR="71562" marT="31861" marB="3186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65 </a:t>
                      </a:r>
                      <a:r>
                        <a:rPr lang="en-US" sz="130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endParaRPr lang="en-US" sz="130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562" marR="71562" marT="31861" marB="31861"/>
                </a:tc>
              </a:tr>
              <a:tr h="281921">
                <a:tc>
                  <a:txBody>
                    <a:bodyPr/>
                    <a:lstStyle/>
                    <a:p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Listening</a:t>
                      </a:r>
                      <a:r>
                        <a:rPr lang="en-US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and reception power consumption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562" marR="71562" marT="31861" marB="3186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 </a:t>
                      </a:r>
                      <a:r>
                        <a:rPr lang="en-US" sz="130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562" marR="71562" marT="31861" marB="31861"/>
                </a:tc>
              </a:tr>
              <a:tr h="281921">
                <a:tc>
                  <a:txBody>
                    <a:bodyPr/>
                    <a:lstStyle/>
                    <a:p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Network Bandwidth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562" marR="71562" marT="31861" marB="3186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38.4 </a:t>
                      </a:r>
                      <a:r>
                        <a:rPr lang="en-US" sz="13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Kbps</a:t>
                      </a:r>
                      <a:endParaRPr lang="en-US" sz="130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562" marR="71562" marT="31861" marB="31861"/>
                </a:tc>
              </a:tr>
              <a:tr h="281921">
                <a:tc>
                  <a:txBody>
                    <a:bodyPr/>
                    <a:lstStyle/>
                    <a:p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Crypto used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562" marR="71562" marT="31861" marB="3186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RC4</a:t>
                      </a:r>
                      <a:r>
                        <a:rPr lang="en-US" sz="13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stream cipher</a:t>
                      </a:r>
                      <a:endParaRPr lang="en-US" sz="130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562" marR="71562" marT="31861" marB="31861"/>
                </a:tc>
              </a:tr>
              <a:tr h="281921">
                <a:tc>
                  <a:txBody>
                    <a:bodyPr/>
                    <a:lstStyle/>
                    <a:p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Optimization</a:t>
                      </a:r>
                      <a:r>
                        <a:rPr lang="en-US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(Compression)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562" marR="71562" marT="31861" marB="3186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RLE standard</a:t>
                      </a:r>
                      <a:r>
                        <a:rPr lang="en-US" sz="13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compression</a:t>
                      </a:r>
                      <a:endParaRPr lang="en-US" sz="130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562" marR="71562" marT="31861" marB="31861"/>
                </a:tc>
              </a:tr>
              <a:tr h="281921">
                <a:tc>
                  <a:txBody>
                    <a:bodyPr/>
                    <a:lstStyle/>
                    <a:p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562" marR="71562" marT="31861" marB="3186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562" marR="71562" marT="31861" marB="31861"/>
                </a:tc>
              </a:tr>
            </a:tbl>
          </a:graphicData>
        </a:graphic>
      </p:graphicFrame>
      <p:sp>
        <p:nvSpPr>
          <p:cNvPr id="37920" name="Rectangle 11"/>
          <p:cNvSpPr>
            <a:spLocks noChangeArrowheads="1"/>
          </p:cNvSpPr>
          <p:nvPr/>
        </p:nvSpPr>
        <p:spPr bwMode="auto">
          <a:xfrm>
            <a:off x="2743200" y="1323975"/>
            <a:ext cx="365760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287" tIns="34144" rIns="68287" bIns="34144">
            <a:spAutoFit/>
          </a:bodyPr>
          <a:lstStyle/>
          <a:p>
            <a:pPr eaLnBrk="0" hangingPunct="0"/>
            <a:r>
              <a:rPr lang="en-US" sz="3200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IMULATION</a:t>
            </a:r>
            <a:r>
              <a:rPr lang="en-US" sz="90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320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ARAMETERS -- 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cont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90600" y="304800"/>
            <a:ext cx="7010400" cy="609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8E0000"/>
                </a:solidFill>
              </a:rPr>
              <a:t>Conventional Wireless Networks </a:t>
            </a:r>
            <a:endParaRPr lang="en-US" b="1" dirty="0">
              <a:solidFill>
                <a:srgbClr val="8E000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81000" y="1219200"/>
            <a:ext cx="8305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just"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Char char="n"/>
            </a:pPr>
            <a:r>
              <a:rPr lang="en-US" b="0" dirty="0">
                <a:latin typeface="Arial" pitchFamily="34" charset="0"/>
              </a:rPr>
              <a:t>Typical conventional wireless networks are </a:t>
            </a:r>
          </a:p>
          <a:p>
            <a:pPr marL="838200" lvl="1" indent="-381000">
              <a:spcBef>
                <a:spcPct val="20000"/>
              </a:spcBef>
              <a:buClr>
                <a:srgbClr val="D0CE78"/>
              </a:buClr>
              <a:buSzPct val="80000"/>
              <a:buFont typeface="Wingdings" pitchFamily="2" charset="2"/>
              <a:buChar char="t"/>
            </a:pPr>
            <a:r>
              <a:rPr lang="en-US" sz="2000" dirty="0" smtClean="0">
                <a:latin typeface="Arial" pitchFamily="34" charset="0"/>
              </a:rPr>
              <a:t>I</a:t>
            </a:r>
            <a:r>
              <a:rPr lang="en-US" sz="2000" b="0" dirty="0" smtClean="0">
                <a:latin typeface="Arial" pitchFamily="34" charset="0"/>
              </a:rPr>
              <a:t>nfrastructure-based </a:t>
            </a:r>
            <a:r>
              <a:rPr lang="en-US" sz="2000" b="0" dirty="0">
                <a:latin typeface="Arial" pitchFamily="34" charset="0"/>
              </a:rPr>
              <a:t>(access point). </a:t>
            </a:r>
          </a:p>
          <a:p>
            <a:pPr marL="838200" lvl="1" indent="-381000">
              <a:spcBef>
                <a:spcPct val="20000"/>
              </a:spcBef>
              <a:buClr>
                <a:srgbClr val="D0CE78"/>
              </a:buClr>
              <a:buSzPct val="80000"/>
              <a:buFont typeface="Wingdings" pitchFamily="2" charset="2"/>
              <a:buChar char="t"/>
            </a:pPr>
            <a:r>
              <a:rPr lang="en-US" sz="2000" b="0" dirty="0" smtClean="0">
                <a:latin typeface="Arial" pitchFamily="34" charset="0"/>
              </a:rPr>
              <a:t>Single </a:t>
            </a:r>
            <a:r>
              <a:rPr lang="en-US" sz="2000" b="0" dirty="0">
                <a:latin typeface="Arial" pitchFamily="34" charset="0"/>
              </a:rPr>
              <a:t>hop communication</a:t>
            </a:r>
          </a:p>
          <a:p>
            <a:pPr marL="838200" lvl="1" indent="-381000">
              <a:spcBef>
                <a:spcPct val="20000"/>
              </a:spcBef>
              <a:buClr>
                <a:srgbClr val="D0CE78"/>
              </a:buClr>
              <a:buSzPct val="80000"/>
              <a:buFont typeface="Wingdings" pitchFamily="2" charset="2"/>
              <a:buChar char="t"/>
            </a:pPr>
            <a:r>
              <a:rPr lang="en-US" sz="2000" b="0" dirty="0">
                <a:latin typeface="Arial" pitchFamily="34" charset="0"/>
              </a:rPr>
              <a:t>Uses a contention-based MAC access protocol</a:t>
            </a:r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905000" y="3048000"/>
          <a:ext cx="5198699" cy="2819400"/>
        </p:xfrm>
        <a:graphic>
          <a:graphicData uri="http://schemas.openxmlformats.org/presentationml/2006/ole">
            <p:oleObj spid="_x0000_s2050" name="Visio" r:id="rId3" imgW="4800600" imgH="2602992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990600" y="304800"/>
            <a:ext cx="7239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8E0000"/>
                </a:solidFill>
                <a:latin typeface="+mj-lt"/>
                <a:ea typeface="+mj-ea"/>
                <a:cs typeface="+mj-cs"/>
              </a:rPr>
              <a:t>1- Effect of Link Error Rate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289050"/>
            <a:ext cx="5181600" cy="2941638"/>
          </a:xfrm>
          <a:prstGeom prst="rect">
            <a:avLst/>
          </a:prstGeom>
          <a:ln>
            <a:solidFill>
              <a:srgbClr val="0B18A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2638" y="4411663"/>
            <a:ext cx="3560762" cy="2065337"/>
          </a:xfrm>
          <a:prstGeom prst="rect">
            <a:avLst/>
          </a:prstGeom>
          <a:ln>
            <a:solidFill>
              <a:srgbClr val="0B18A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4381500"/>
            <a:ext cx="3587750" cy="2095500"/>
          </a:xfrm>
          <a:prstGeom prst="rect">
            <a:avLst/>
          </a:prstGeom>
          <a:ln>
            <a:solidFill>
              <a:srgbClr val="0B18A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749675" y="1023938"/>
            <a:ext cx="1003300" cy="892175"/>
            <a:chOff x="3750365" y="1023797"/>
            <a:chExt cx="1002584" cy="892873"/>
          </a:xfrm>
        </p:grpSpPr>
        <p:pic>
          <p:nvPicPr>
            <p:cNvPr id="38929" name="Picture 2" descr="C:\Documents and Settings\marianky\Local Settings\Temporary Internet Files\Content.IE5\I1CRP56P\MC900433838[1]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50365" y="1023797"/>
              <a:ext cx="1002584" cy="892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30" name="TextBox 14"/>
            <p:cNvSpPr txBox="1">
              <a:spLocks noChangeArrowheads="1"/>
            </p:cNvSpPr>
            <p:nvPr/>
          </p:nvSpPr>
          <p:spPr bwMode="auto">
            <a:xfrm>
              <a:off x="3810000" y="1295400"/>
              <a:ext cx="821103" cy="499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287" tIns="34144" rIns="68287" bIns="34144">
              <a:spAutoFit/>
            </a:bodyPr>
            <a:lstStyle/>
            <a:p>
              <a:pPr algn="ctr" eaLnBrk="0" hangingPunct="0"/>
              <a:r>
                <a:rPr lang="en-US" sz="1200" b="1"/>
                <a:t>48.2% </a:t>
              </a:r>
              <a:r>
                <a:rPr lang="en-US" sz="800" b="1"/>
                <a:t>improvement in RMS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7848600" y="4191000"/>
            <a:ext cx="912813" cy="812800"/>
            <a:chOff x="7543800" y="1981200"/>
            <a:chExt cx="913549" cy="813581"/>
          </a:xfrm>
        </p:grpSpPr>
        <p:pic>
          <p:nvPicPr>
            <p:cNvPr id="38927" name="Picture 2" descr="C:\Documents and Settings\marianky\Local Settings\Temporary Internet Files\Content.IE5\I1CRP56P\MC900433838[1]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543800" y="1981200"/>
              <a:ext cx="913549" cy="813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8" name="TextBox 16"/>
            <p:cNvSpPr txBox="1">
              <a:spLocks noChangeArrowheads="1"/>
            </p:cNvSpPr>
            <p:nvPr/>
          </p:nvSpPr>
          <p:spPr bwMode="auto">
            <a:xfrm>
              <a:off x="7584952" y="2286761"/>
              <a:ext cx="821103" cy="345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287" tIns="34144" rIns="68287" bIns="34144">
              <a:spAutoFit/>
            </a:bodyPr>
            <a:lstStyle/>
            <a:p>
              <a:pPr algn="ctr" eaLnBrk="0" hangingPunct="0"/>
              <a:r>
                <a:rPr lang="en-US" sz="900" b="1"/>
                <a:t>Constant overhead</a:t>
              </a:r>
              <a:endParaRPr lang="en-US" sz="700" b="1"/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581400" y="4191000"/>
            <a:ext cx="912813" cy="812800"/>
            <a:chOff x="5115412" y="4899780"/>
            <a:chExt cx="913549" cy="813581"/>
          </a:xfrm>
        </p:grpSpPr>
        <p:pic>
          <p:nvPicPr>
            <p:cNvPr id="38925" name="Picture 2" descr="C:\Documents and Settings\marianky\Local Settings\Temporary Internet Files\Content.IE5\I1CRP56P\MC900433838[1]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15412" y="4899780"/>
              <a:ext cx="913549" cy="813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6" name="TextBox 19"/>
            <p:cNvSpPr txBox="1">
              <a:spLocks noChangeArrowheads="1"/>
            </p:cNvSpPr>
            <p:nvPr/>
          </p:nvSpPr>
          <p:spPr bwMode="auto">
            <a:xfrm>
              <a:off x="5156564" y="5205341"/>
              <a:ext cx="821103" cy="345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287" tIns="34144" rIns="68287" bIns="34144">
              <a:spAutoFit/>
            </a:bodyPr>
            <a:lstStyle/>
            <a:p>
              <a:pPr algn="ctr" eaLnBrk="0" hangingPunct="0"/>
              <a:r>
                <a:rPr lang="en-US" sz="900" b="1"/>
                <a:t>Constant overhead</a:t>
              </a:r>
              <a:endParaRPr lang="en-US" sz="700"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990600" y="381000"/>
            <a:ext cx="7239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8E0000"/>
                </a:solidFill>
                <a:latin typeface="+mj-lt"/>
                <a:ea typeface="+mj-ea"/>
                <a:cs typeface="+mj-cs"/>
              </a:rPr>
              <a:t>2- Effect of Participation Level</a:t>
            </a:r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3962400"/>
            <a:ext cx="4516438" cy="2609850"/>
          </a:xfrm>
          <a:prstGeom prst="rect">
            <a:avLst/>
          </a:prstGeom>
          <a:ln>
            <a:solidFill>
              <a:srgbClr val="0B18A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371600"/>
            <a:ext cx="4297363" cy="2495550"/>
          </a:xfrm>
          <a:prstGeom prst="rect">
            <a:avLst/>
          </a:prstGeom>
          <a:ln>
            <a:solidFill>
              <a:srgbClr val="0B18A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572000" y="1219200"/>
            <a:ext cx="1112838" cy="990600"/>
            <a:chOff x="4572000" y="1219200"/>
            <a:chExt cx="1112319" cy="990600"/>
          </a:xfrm>
        </p:grpSpPr>
        <p:pic>
          <p:nvPicPr>
            <p:cNvPr id="39949" name="Picture 2" descr="C:\Documents and Settings\marianky\Local Settings\Temporary Internet Files\Content.IE5\I1CRP56P\MC900433838[1]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1219200"/>
              <a:ext cx="1112319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50" name="TextBox 24"/>
            <p:cNvSpPr txBox="1">
              <a:spLocks noChangeArrowheads="1"/>
            </p:cNvSpPr>
            <p:nvPr/>
          </p:nvSpPr>
          <p:spPr bwMode="auto">
            <a:xfrm>
              <a:off x="4587421" y="1480914"/>
              <a:ext cx="1023812" cy="638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287" tIns="34144" rIns="68287" bIns="34144">
              <a:spAutoFit/>
            </a:bodyPr>
            <a:lstStyle/>
            <a:p>
              <a:pPr algn="ctr" eaLnBrk="0" hangingPunct="0"/>
              <a:r>
                <a:rPr lang="en-US" sz="1400" b="1"/>
                <a:t>Only</a:t>
              </a:r>
            </a:p>
            <a:p>
              <a:pPr algn="ctr" eaLnBrk="0" hangingPunct="0"/>
              <a:r>
                <a:rPr lang="en-US" sz="1400" b="1"/>
                <a:t> 7.1% </a:t>
              </a:r>
              <a:r>
                <a:rPr lang="en-US" sz="900" b="1"/>
                <a:t>increase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7696200" y="3092450"/>
            <a:ext cx="1128713" cy="1004888"/>
            <a:chOff x="7696201" y="3092095"/>
            <a:chExt cx="1129182" cy="1005618"/>
          </a:xfrm>
        </p:grpSpPr>
        <p:pic>
          <p:nvPicPr>
            <p:cNvPr id="39947" name="Picture 2" descr="C:\Documents and Settings\marianky\Local Settings\Temporary Internet Files\Content.IE5\I1CRP56P\MC900433838[1]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96201" y="3092095"/>
              <a:ext cx="1129182" cy="1005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8" name="TextBox 26"/>
            <p:cNvSpPr txBox="1">
              <a:spLocks noChangeArrowheads="1"/>
            </p:cNvSpPr>
            <p:nvPr/>
          </p:nvSpPr>
          <p:spPr bwMode="auto">
            <a:xfrm>
              <a:off x="7772400" y="3352800"/>
              <a:ext cx="990600" cy="607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287" tIns="34144" rIns="68287" bIns="34144">
              <a:spAutoFit/>
            </a:bodyPr>
            <a:lstStyle/>
            <a:p>
              <a:pPr algn="ctr" eaLnBrk="0" hangingPunct="0"/>
              <a:r>
                <a:rPr lang="en-US" sz="1200" b="1"/>
                <a:t>Only</a:t>
              </a:r>
            </a:p>
            <a:p>
              <a:pPr algn="ctr" eaLnBrk="0" hangingPunct="0"/>
              <a:r>
                <a:rPr lang="en-US" sz="1400" b="1"/>
                <a:t> 3.6% </a:t>
              </a:r>
              <a:r>
                <a:rPr lang="en-US" sz="900" b="1"/>
                <a:t>increase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990600" y="304800"/>
            <a:ext cx="7239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8E0000"/>
                </a:solidFill>
                <a:latin typeface="+mj-lt"/>
                <a:ea typeface="+mj-ea"/>
                <a:cs typeface="+mj-cs"/>
              </a:rPr>
              <a:t>3- Effect of Network Density</a:t>
            </a: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388" y="1301750"/>
            <a:ext cx="4083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488" y="1314450"/>
            <a:ext cx="4114800" cy="2381250"/>
          </a:xfrm>
          <a:prstGeom prst="rect">
            <a:avLst/>
          </a:prstGeom>
          <a:solidFill>
            <a:schemeClr val="bg1"/>
          </a:solidFill>
          <a:ln>
            <a:solidFill>
              <a:srgbClr val="0B18A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436688" y="1038225"/>
            <a:ext cx="1225550" cy="1092200"/>
            <a:chOff x="1438665" y="1159164"/>
            <a:chExt cx="1226367" cy="1092168"/>
          </a:xfrm>
        </p:grpSpPr>
        <p:pic>
          <p:nvPicPr>
            <p:cNvPr id="40976" name="Picture 2" descr="C:\Documents and Settings\marianky\Local Settings\Temporary Internet Files\Content.IE5\I1CRP56P\MC900433838[1]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38665" y="1159164"/>
              <a:ext cx="1226367" cy="109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77" name="TextBox 18"/>
            <p:cNvSpPr txBox="1">
              <a:spLocks noChangeArrowheads="1"/>
            </p:cNvSpPr>
            <p:nvPr/>
          </p:nvSpPr>
          <p:spPr bwMode="auto">
            <a:xfrm>
              <a:off x="1524000" y="1447800"/>
              <a:ext cx="914400" cy="622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287" tIns="34144" rIns="68287" bIns="34144">
              <a:spAutoFit/>
            </a:bodyPr>
            <a:lstStyle/>
            <a:p>
              <a:pPr algn="ctr" eaLnBrk="0" hangingPunct="0"/>
              <a:r>
                <a:rPr lang="en-US" sz="1200" b="1"/>
                <a:t>90.2% </a:t>
              </a:r>
              <a:r>
                <a:rPr lang="en-US" sz="800" b="1"/>
                <a:t>improvement using optimization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246188" y="3098800"/>
            <a:ext cx="3581400" cy="304800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4788019" y="3098475"/>
            <a:ext cx="3136781" cy="861998"/>
          </a:xfrm>
          <a:prstGeom prst="line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273703" y="3431973"/>
            <a:ext cx="3308268" cy="2743200"/>
          </a:xfrm>
          <a:prstGeom prst="line">
            <a:avLst/>
          </a:prstGeom>
          <a:ln/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73 0.15588 L 0.42656 0.3820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3" y="113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1600200"/>
            <a:ext cx="2210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Thank you </a:t>
            </a:r>
            <a:endParaRPr lang="en-US" sz="3200" dirty="0"/>
          </a:p>
        </p:txBody>
      </p:sp>
      <p:pic>
        <p:nvPicPr>
          <p:cNvPr id="7170" name="Picture 2" descr="question, support, help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362200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6200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solidFill>
                  <a:srgbClr val="8E0000"/>
                </a:solidFill>
              </a:rPr>
              <a:t>Adhoc</a:t>
            </a:r>
            <a:r>
              <a:rPr lang="en-US" b="1" dirty="0" smtClean="0">
                <a:solidFill>
                  <a:srgbClr val="8E0000"/>
                </a:solidFill>
              </a:rPr>
              <a:t> and Sensor Wireless Networks</a:t>
            </a:r>
            <a:endParaRPr lang="en-US" b="1" dirty="0">
              <a:solidFill>
                <a:srgbClr val="8E0000"/>
              </a:solidFill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447800"/>
            <a:ext cx="5943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Char char="n"/>
            </a:pPr>
            <a:r>
              <a:rPr lang="en-US" b="0" dirty="0">
                <a:latin typeface="Arial" pitchFamily="34" charset="0"/>
              </a:rPr>
              <a:t>No Backbone infrastructure.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Char char="n"/>
            </a:pPr>
            <a:endParaRPr lang="en-US" b="0" dirty="0">
              <a:latin typeface="Arial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Char char="n"/>
            </a:pPr>
            <a:endParaRPr lang="en-US" b="0" dirty="0">
              <a:latin typeface="Arial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Char char="n"/>
            </a:pPr>
            <a:r>
              <a:rPr lang="en-US" b="0" dirty="0" err="1">
                <a:latin typeface="Arial" pitchFamily="34" charset="0"/>
              </a:rPr>
              <a:t>Multihop</a:t>
            </a:r>
            <a:r>
              <a:rPr lang="en-US" b="0" dirty="0">
                <a:latin typeface="Arial" pitchFamily="34" charset="0"/>
              </a:rPr>
              <a:t> wireless communication.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Char char="n"/>
            </a:pPr>
            <a:endParaRPr lang="en-US" b="0" dirty="0">
              <a:latin typeface="Arial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Char char="n"/>
            </a:pPr>
            <a:endParaRPr lang="en-US" b="0" dirty="0">
              <a:latin typeface="Arial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Char char="n"/>
            </a:pPr>
            <a:endParaRPr lang="en-US" b="0" dirty="0">
              <a:latin typeface="Arial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Char char="n"/>
            </a:pPr>
            <a:r>
              <a:rPr lang="en-US" b="0" dirty="0">
                <a:latin typeface="Arial" pitchFamily="34" charset="0"/>
              </a:rPr>
              <a:t>Nodes are mobile and network topology is dynamic.</a:t>
            </a:r>
          </a:p>
          <a:p>
            <a:pPr marL="342900" indent="-342900"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Char char="n"/>
            </a:pPr>
            <a:endParaRPr lang="en-US" b="0" dirty="0">
              <a:latin typeface="Arial" pitchFamily="34" charset="0"/>
            </a:endParaRPr>
          </a:p>
        </p:txBody>
      </p:sp>
      <p:graphicFrame>
        <p:nvGraphicFramePr>
          <p:cNvPr id="10" name="Object 15"/>
          <p:cNvGraphicFramePr>
            <a:graphicFrameLocks noChangeAspect="1"/>
          </p:cNvGraphicFramePr>
          <p:nvPr/>
        </p:nvGraphicFramePr>
        <p:xfrm>
          <a:off x="3082925" y="3962400"/>
          <a:ext cx="5832475" cy="2468563"/>
        </p:xfrm>
        <a:graphic>
          <a:graphicData uri="http://schemas.openxmlformats.org/presentationml/2006/ole">
            <p:oleObj spid="_x0000_s3074" name="Visio" r:id="rId3" imgW="3884295" imgH="1644015" progId="">
              <p:embed/>
            </p:oleObj>
          </a:graphicData>
        </a:graphic>
      </p:graphicFrame>
      <p:graphicFrame>
        <p:nvGraphicFramePr>
          <p:cNvPr id="12" name="Object 16"/>
          <p:cNvGraphicFramePr>
            <a:graphicFrameLocks noChangeAspect="1"/>
          </p:cNvGraphicFramePr>
          <p:nvPr/>
        </p:nvGraphicFramePr>
        <p:xfrm>
          <a:off x="5334000" y="865188"/>
          <a:ext cx="3810000" cy="2792412"/>
        </p:xfrm>
        <a:graphic>
          <a:graphicData uri="http://schemas.openxmlformats.org/presentationml/2006/ole">
            <p:oleObj spid="_x0000_s3075" name="Visio" r:id="rId4" imgW="5887974" imgH="431596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SPARC/Solaris Systems</a:t>
            </a: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667000" y="1295400"/>
            <a:ext cx="3352800" cy="974725"/>
          </a:xfrm>
          <a:prstGeom prst="rect">
            <a:avLst/>
          </a:prstGeom>
          <a:solidFill>
            <a:srgbClr val="DDDC9F"/>
          </a:solidFill>
          <a:ln w="28575">
            <a:solidFill>
              <a:srgbClr val="0033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003366"/>
              </a:buClr>
              <a:buSzPct val="75000"/>
              <a:buFont typeface="Wingdings" pitchFamily="2" charset="2"/>
              <a:buNone/>
            </a:pPr>
            <a:r>
              <a:rPr lang="en-US" sz="2800" b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Applications are countless</a:t>
            </a:r>
            <a:endParaRPr lang="en-US" b="0"/>
          </a:p>
        </p:txBody>
      </p:sp>
      <p:grpSp>
        <p:nvGrpSpPr>
          <p:cNvPr id="9" name="Group 24"/>
          <p:cNvGrpSpPr>
            <a:grpSpLocks/>
          </p:cNvGrpSpPr>
          <p:nvPr/>
        </p:nvGrpSpPr>
        <p:grpSpPr bwMode="auto">
          <a:xfrm>
            <a:off x="152400" y="1905000"/>
            <a:ext cx="3530600" cy="2057400"/>
            <a:chOff x="0" y="2256"/>
            <a:chExt cx="2224" cy="1296"/>
          </a:xfrm>
        </p:grpSpPr>
        <p:pic>
          <p:nvPicPr>
            <p:cNvPr id="10" name="Picture 11" descr="parkinglot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96" y="2544"/>
              <a:ext cx="928" cy="1008"/>
            </a:xfrm>
            <a:prstGeom prst="rect">
              <a:avLst/>
            </a:prstGeom>
            <a:noFill/>
          </p:spPr>
        </p:pic>
        <p:grpSp>
          <p:nvGrpSpPr>
            <p:cNvPr id="11" name="Group 13"/>
            <p:cNvGrpSpPr>
              <a:grpSpLocks/>
            </p:cNvGrpSpPr>
            <p:nvPr/>
          </p:nvGrpSpPr>
          <p:grpSpPr bwMode="auto">
            <a:xfrm>
              <a:off x="0" y="2688"/>
              <a:ext cx="1185" cy="482"/>
              <a:chOff x="144" y="2640"/>
              <a:chExt cx="1920" cy="1337"/>
            </a:xfrm>
          </p:grpSpPr>
          <p:pic>
            <p:nvPicPr>
              <p:cNvPr id="13" name="Picture 14" descr="outdoor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4" y="2640"/>
                <a:ext cx="1920" cy="1229"/>
              </a:xfrm>
              <a:prstGeom prst="rect">
                <a:avLst/>
              </a:prstGeom>
              <a:noFill/>
            </p:spPr>
          </p:pic>
          <p:sp>
            <p:nvSpPr>
              <p:cNvPr id="14" name="Text Box 15"/>
              <p:cNvSpPr txBox="1">
                <a:spLocks noChangeArrowheads="1"/>
              </p:cNvSpPr>
              <p:nvPr/>
            </p:nvSpPr>
            <p:spPr bwMode="auto">
              <a:xfrm>
                <a:off x="324" y="3189"/>
                <a:ext cx="188" cy="6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 eaLnBrk="0" hangingPunct="0"/>
                <a:r>
                  <a:rPr lang="en-US" sz="2000" b="0">
                    <a:solidFill>
                      <a:schemeClr val="accent2"/>
                    </a:solidFill>
                  </a:rPr>
                  <a:t>.</a:t>
                </a:r>
                <a:endParaRPr lang="en-US" b="0"/>
              </a:p>
            </p:txBody>
          </p:sp>
          <p:sp>
            <p:nvSpPr>
              <p:cNvPr id="15" name="Text Box 16"/>
              <p:cNvSpPr txBox="1">
                <a:spLocks noChangeArrowheads="1"/>
              </p:cNvSpPr>
              <p:nvPr/>
            </p:nvSpPr>
            <p:spPr bwMode="auto">
              <a:xfrm>
                <a:off x="419" y="3284"/>
                <a:ext cx="188" cy="6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 eaLnBrk="0" hangingPunct="0"/>
                <a:r>
                  <a:rPr lang="en-US" sz="2000" b="0">
                    <a:solidFill>
                      <a:schemeClr val="accent2"/>
                    </a:solidFill>
                  </a:rPr>
                  <a:t>.</a:t>
                </a:r>
                <a:endParaRPr lang="en-US" b="0"/>
              </a:p>
            </p:txBody>
          </p:sp>
          <p:sp>
            <p:nvSpPr>
              <p:cNvPr id="16" name="Text Box 17"/>
              <p:cNvSpPr txBox="1">
                <a:spLocks noChangeArrowheads="1"/>
              </p:cNvSpPr>
              <p:nvPr/>
            </p:nvSpPr>
            <p:spPr bwMode="auto">
              <a:xfrm>
                <a:off x="419" y="3167"/>
                <a:ext cx="188" cy="6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 eaLnBrk="0" hangingPunct="0"/>
                <a:r>
                  <a:rPr lang="en-US" sz="2000" b="0">
                    <a:solidFill>
                      <a:schemeClr val="accent2"/>
                    </a:solidFill>
                  </a:rPr>
                  <a:t>.</a:t>
                </a:r>
                <a:endParaRPr lang="en-US" b="0"/>
              </a:p>
            </p:txBody>
          </p:sp>
        </p:grpSp>
        <p:sp>
          <p:nvSpPr>
            <p:cNvPr id="12" name="Rectangle 23"/>
            <p:cNvSpPr>
              <a:spLocks noChangeArrowheads="1"/>
            </p:cNvSpPr>
            <p:nvPr/>
          </p:nvSpPr>
          <p:spPr bwMode="auto">
            <a:xfrm>
              <a:off x="144" y="2256"/>
              <a:ext cx="1392" cy="210"/>
            </a:xfrm>
            <a:prstGeom prst="rect">
              <a:avLst/>
            </a:prstGeom>
            <a:solidFill>
              <a:srgbClr val="F1F0D9"/>
            </a:solidFill>
            <a:ln w="28575">
              <a:solidFill>
                <a:srgbClr val="990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solidFill>
                    <a:srgbClr val="0000CC"/>
                  </a:solidFill>
                </a:rPr>
                <a:t>Parking lot monitoring</a:t>
              </a:r>
            </a:p>
          </p:txBody>
        </p:sp>
      </p:grp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6200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solidFill>
                  <a:srgbClr val="8E0000"/>
                </a:solidFill>
              </a:rPr>
              <a:t>Adhoc</a:t>
            </a:r>
            <a:r>
              <a:rPr lang="en-US" b="1" dirty="0" smtClean="0">
                <a:solidFill>
                  <a:srgbClr val="8E0000"/>
                </a:solidFill>
              </a:rPr>
              <a:t> and Sensor Wireless Networks</a:t>
            </a:r>
            <a:endParaRPr lang="en-US" b="1" dirty="0">
              <a:solidFill>
                <a:srgbClr val="8E0000"/>
              </a:solidFill>
            </a:endParaRPr>
          </a:p>
        </p:txBody>
      </p:sp>
      <p:pic>
        <p:nvPicPr>
          <p:cNvPr id="24578" name="Picture 2" descr="https://www.jacobsschool.ucsd.edu/uploads/news_release/2010/wireless_sens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752600"/>
            <a:ext cx="2819400" cy="2623113"/>
          </a:xfrm>
          <a:prstGeom prst="rect">
            <a:avLst/>
          </a:prstGeom>
          <a:noFill/>
        </p:spPr>
      </p:pic>
      <p:pic>
        <p:nvPicPr>
          <p:cNvPr id="24580" name="Picture 4" descr="http://www.wellawaresystems.com/_imgs/floor_plan_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676763"/>
            <a:ext cx="2971800" cy="2181237"/>
          </a:xfrm>
          <a:prstGeom prst="rect">
            <a:avLst/>
          </a:prstGeom>
          <a:noFill/>
        </p:spPr>
      </p:pic>
      <p:sp>
        <p:nvSpPr>
          <p:cNvPr id="24" name="Rectangle 33"/>
          <p:cNvSpPr>
            <a:spLocks noChangeArrowheads="1"/>
          </p:cNvSpPr>
          <p:nvPr/>
        </p:nvSpPr>
        <p:spPr bwMode="auto">
          <a:xfrm>
            <a:off x="1981200" y="4419600"/>
            <a:ext cx="2209800" cy="523220"/>
          </a:xfrm>
          <a:prstGeom prst="rect">
            <a:avLst/>
          </a:prstGeom>
          <a:solidFill>
            <a:srgbClr val="F1F0D9"/>
          </a:solidFill>
          <a:ln w="28575">
            <a:solidFill>
              <a:srgbClr val="99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rgbClr val="0000CC"/>
                </a:solidFill>
              </a:rPr>
              <a:t>Professional Care giving for seniors  </a:t>
            </a:r>
            <a:endParaRPr lang="en-US" sz="1400" dirty="0">
              <a:solidFill>
                <a:srgbClr val="0000CC"/>
              </a:solidFill>
            </a:endParaRPr>
          </a:p>
        </p:txBody>
      </p:sp>
      <p:pic>
        <p:nvPicPr>
          <p:cNvPr id="24582" name="Picture 6" descr="http://www.ece.ncsu.edu/wireless/Images/sensor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4648200"/>
            <a:ext cx="3086637" cy="1995488"/>
          </a:xfrm>
          <a:prstGeom prst="rect">
            <a:avLst/>
          </a:prstGeom>
          <a:noFill/>
        </p:spPr>
      </p:pic>
      <p:sp>
        <p:nvSpPr>
          <p:cNvPr id="26" name="Rectangle 33"/>
          <p:cNvSpPr>
            <a:spLocks noChangeArrowheads="1"/>
          </p:cNvSpPr>
          <p:nvPr/>
        </p:nvSpPr>
        <p:spPr bwMode="auto">
          <a:xfrm>
            <a:off x="6705600" y="4572000"/>
            <a:ext cx="2209800" cy="523220"/>
          </a:xfrm>
          <a:prstGeom prst="rect">
            <a:avLst/>
          </a:prstGeom>
          <a:solidFill>
            <a:srgbClr val="F1F0D9"/>
          </a:solidFill>
          <a:ln w="28575">
            <a:solidFill>
              <a:srgbClr val="99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rgbClr val="0000CC"/>
                </a:solidFill>
              </a:rPr>
              <a:t>Habitat and environmental monitoring</a:t>
            </a: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19" name="Rectangle 33"/>
          <p:cNvSpPr>
            <a:spLocks noChangeArrowheads="1"/>
          </p:cNvSpPr>
          <p:nvPr/>
        </p:nvSpPr>
        <p:spPr bwMode="auto">
          <a:xfrm>
            <a:off x="6553200" y="1219200"/>
            <a:ext cx="2209800" cy="546100"/>
          </a:xfrm>
          <a:prstGeom prst="rect">
            <a:avLst/>
          </a:prstGeom>
          <a:solidFill>
            <a:srgbClr val="F1F0D9"/>
          </a:solidFill>
          <a:ln w="28575">
            <a:solidFill>
              <a:srgbClr val="99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rgbClr val="0000CC"/>
                </a:solidFill>
              </a:rPr>
              <a:t>Health Monitoring Body Embedded Network</a:t>
            </a:r>
          </a:p>
        </p:txBody>
      </p:sp>
      <p:sp>
        <p:nvSpPr>
          <p:cNvPr id="27" name="Rectangle 33"/>
          <p:cNvSpPr>
            <a:spLocks noChangeArrowheads="1"/>
          </p:cNvSpPr>
          <p:nvPr/>
        </p:nvSpPr>
        <p:spPr bwMode="auto">
          <a:xfrm>
            <a:off x="3810000" y="2286000"/>
            <a:ext cx="2209800" cy="523220"/>
          </a:xfrm>
          <a:prstGeom prst="rect">
            <a:avLst/>
          </a:prstGeom>
          <a:solidFill>
            <a:srgbClr val="F1F0D9"/>
          </a:solidFill>
          <a:ln w="28575">
            <a:solidFill>
              <a:srgbClr val="99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</a:rPr>
              <a:t> Participatory sensing</a:t>
            </a:r>
          </a:p>
          <a:p>
            <a:pPr algn="ctr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</a:rPr>
              <a:t> Military </a:t>
            </a:r>
            <a:endParaRPr lang="en-US" sz="14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620000" cy="6858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8E0000"/>
                </a:solidFill>
              </a:rPr>
              <a:t>Challenges</a:t>
            </a:r>
            <a:endParaRPr lang="en-US" b="1" dirty="0">
              <a:solidFill>
                <a:srgbClr val="8E0000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04800" y="1295400"/>
            <a:ext cx="6858000" cy="4724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Nodes are low power, low cost devices.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en-US" sz="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Very limited supply energy.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en-US" sz="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Required Lifetime of months or even years.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may be hard (or undesirable) to retrieve the nodes to change or recharge the batteries.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Considerable challenge on the “</a:t>
            </a:r>
            <a:r>
              <a:rPr kumimoji="0" lang="en-US" sz="2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458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Energy Consumption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554" name="Picture 2" descr="https://encrypted-tbn3.google.com/images?q=tbn:ANd9GcTiiZDyDCvJFygJaih2YC8jJvq3shfS4h43hPKeeul-v-AsUdp9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1447800"/>
            <a:ext cx="1706879" cy="1219200"/>
          </a:xfrm>
          <a:prstGeom prst="rect">
            <a:avLst/>
          </a:prstGeom>
          <a:noFill/>
        </p:spPr>
      </p:pic>
      <p:pic>
        <p:nvPicPr>
          <p:cNvPr id="23556" name="Picture 4" descr="https://encrypted-tbn3.google.com/images?q=tbn:ANd9GcTWVZCKcfa57Bb8BV8-ux2UEmcV5-nqryzDHYiXy8u4kRDlCBKHm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1" y="2895600"/>
            <a:ext cx="1624614" cy="1371600"/>
          </a:xfrm>
          <a:prstGeom prst="rect">
            <a:avLst/>
          </a:prstGeom>
          <a:noFill/>
        </p:spPr>
      </p:pic>
      <p:pic>
        <p:nvPicPr>
          <p:cNvPr id="23558" name="Picture 6" descr="http://spectrum.ieee.org/image/15258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4495800"/>
            <a:ext cx="1219200" cy="1395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AutoShape 2" descr="data:image/jpg;base64,/9j/4AAQSkZJRgABAQAAAQABAAD/2wCEAAkGBhESEBQUEhQVFRUUFBwXFhYVFxUYFhoXFhwXFxkXHBgYHiYeGBsjGhYYHy8hIycpLCwsHR4xNTAqNScrMCkBCQoKDgwOGg8PGi0hHyQsKS0xNSwxLSosLywqKS0sMik1LDEsLTQvLS0uKjQsNTQyMjUsNS8pLiwvLCkvLCwpL//AABEIAHgArAMBIgACEQEDEQH/xAAcAAACAwEBAQEAAAAAAAAAAAAABgQFBwMCAQj/xABHEAACAQMCAgUHCAUMAgMAAAABAgMABBESIQUxBgcTQVEiMmFxkZOhFiNCVHKBsdEUM1KCkhVTYmNzorKzwdLh8Bd0JDVV/8QAGgEBAAMBAQEAAAAAAAAAAAAAAAECBAUDBv/EADIRAAEDAwIDBgUDBQAAAAAAAAEAAhEDBCESMQVBURNhcYGR4SJCUqGxFNHxMjNDwfD/2gAMAwEAAhEDEQA/ANxooooiKKhX/GIIcdq4UnkNy3fvpXJxsd8YrxBx+2dQyzR4PLLKD7Dgj76mDEorCivmaqNEjIH7VgzYIwAFHo09/pye+gEoriiqS1v5u2RWZWViQfIwdgTzz6Ku6lzS0wURRRRVURRRRREUUUURFFFFERRRRREUUUURFFFFERRVXxLpLbwHDvkjzggLleXnBc6ee2edEHSizcqFuYCz4Cr2seoluQ05zn0c6todEwipOkw+cl+yn4NWH9L1Gs7Dn4Cv0fxXh8TqS6KxOFyQM7kAfjUKTotZdr5VtAwcbZiQ+UvPmO8H4Guzw3irbPBbPmoNPUJVvafq1+yPwFV8MUpTSBHhfJB1Nvp2zjTtvmrC5k0Icc+Sj0nYD24pP6TW4ywbLCMAKDyGVBJxyyTneuTRYajw0GFbZsq8sLCQvHI2gAZOAWJ3BGNwPGovSiQl9GTp7LVpBwC2oDJ8axvivSy9gdEiuZUQMAFDbAZ5Y8K3DjPCxKykMVZho2Ckac6idx3AfhXQurN9m5jqxBnp3KoOowFjnSDpde2wKwXDouScDSRk/aBraujly0lnbu51M8CMx8SVBJ29NKHFeqa2ncB5psMDyMY3GP6HpNO3D7NYIY4lJ0xRhAWxnCADJ7uQq/ELm1rUmCi2HCZxE7eqgNIOV8m4kFYqFdyOekbDlzJwM7jbNcl49BtliucbMrAgnuO21cYr2P5zylGZNtRCnGlN8E8jVVxS5QqQHU8uTKe8emuYxgcN1Y4TXRS70nupAdKuyAKG8nYk5b6XPG3dWZcZ6y+IWo0xyKwGcGRAzd53bvrZacOrXf8AbhVLgFt9FReGXBkgidubxqxxyyygn8alVzjhWRRRRREUUUURFFFFESH0mP67+0P4LWSdvp4jbMBrK3EZCggEkODjJ2GfTWtX1zcTz3IU2ypHMYgHtu0c4RDqL9ou/leHdUK24Y3bLNN2BwrIBHbrHpdmQ6ydTZPzYAIxjPpr6CxvzQpGmWSCCJnqI6KOz1ZV1c9LpyFBsZB5YP6+27t8ef6Km8N4g12zmWJ4hFpKoZEbJbXlsxk+GMZ7qqrhvKT1k+wH868xcQkiZjGVGoAHUurzdWMbj9o1zjaSDp3VicBXFzGy+bI4AOQM5AO/iCcb0n8S6TGRS8lvcgaAX0S2mDpXdgCSdwOVTZOPTsuSY9/6B/3VR3a5jKZ5oVz6xjNa6FmTnY9yq4xhXtv1UWNykUzPcHWqyDykHnAMMgLTZe8UEZL6S53VANhhSNRJ7hk4/drOLbppxCKGONZLfSiKi/MNnCgAb9rzwPCu3D+mMrsVu3hCJGQmiNk8oldj5TZ2HorydbXlbSa0kDvmJ81cw2YTDd9ZtrGymdZIyrEYVTICpXnlR47Ypj4TfJeQpOueycakUjBI8WHrHL/owfpbcrIToOr1A/lUzgfWVxC2tYoE7AJGmkao3LgZPM6xvv4V0LngoNFr7eS4nIkbfZUa8zC3UYZmkIyqAhds8vOPwx9xpXu+mfYuZOw+abSfOHaYwPKCgFc4xtq7qzeTri4kEKgW2NOP1T+GP5yp3Hel1m8KhZgSEUEYbngZHKs9Hg1ZjwLhhAPTP4lSak/0pss+l0HFLow2+tHERZu1j2CowBIKvucuNsffVbxrqk7cyH9JwFG+Is78yPP7hS/1PxSNxCWaNSU7Fog+PJEjNEwB/dBb1CtjmjYYiUhRpyxIyxyTnGdgTvuc86i7qO4fcGnaPMADoc8xsjQCJcFKsLfs4o0BzoRVzyzpAGfhXeqU3c0Y0hlYDYFgdWPTpIB9lWdjcGSJHIwWUEgekVxXNIyUXeiiiqoiiiiiIooooiQbcfP3g3Gb7G3PBEAPwNXt/wAGtwvmBQoOSNmxvnLDc7eNUVv+uvd8f/MJB9ISEjn6RXPjPEJ5F7AyHNwywqQqDaU6X5DYqms/Gtuk6Q7lCDuVhwHoos1vFNLLcB5V7TAlICiTylXHdhSo+6px6CQfztz75vypiRAAABgDYAdw8K53N5HGMyOqDxZgv41l7Rw5lSATgJe/8e22Mdpce+auT9XVp+3ce+amaG6R11IysPFSCPaK8u9XbVqcnH1KgjOUpv1bWXjcbf1zVGl6trH+v981Nsj1FkkrQypV+o+pUFKMnVpYf1/vmqJL1aWHhN75qbpZKhyyVtZUq/WfUqEoy9W1h4S+9eokvV1Yfsye9amuaWoU0tbmPqn5j6n91VVfCuELZhhbSzxBjlgsmcnAGdwe4D2V9vuK3KI7i6uMhD9Nd8ZIHm+NdZpahAB5oUIJVpQWA56Isyt8I8ffUVaNMMdUc0E5OeqkTstChgudESyIDJ2Y1MXA1OoGrkvMnJq84dAUhjVsZVADjlkCk/jnTSWEhniUqGyNJOoYzjDHyTkbH0E1O6G9YUXEZJUjikjMSqTrKEHUSNtJPhXDda3HZ9oW/COfiryE10UUVjRFFFFERRRRRFnsLfP3v/tt/lxV34PH2vEIh3Qo8zetvmo/8Uh/dqFrxcXv/tt/lxVedA4M/pMx+nKIlP8AQgGP8xpa6Tzpth3qOa6dPelpsoVEY1TzHTGOePFsd+MgAd5Iqm4R1YiVe24jJJLM+5XWQFz9EnmT6sAd1cOOjtekVqj7rGgYD0gO+f4gPZWhu1cRrRVeS7YYXdqVnWNCmyjhzxqJG8EmADyGFmfSTos3DALuwd1VCO1jY6gVJx+8uTgg8s5Bp1teNxyWqXBIWNow5J5KO/PqORVd1g3Spw64z9JQg9JZl/0BP3UqcSmaLo9En0pQqgd+HdpPwA9tJFB7tO2mfNezWOv6FJ1U/F2mieZaROesJsvellnGFLzoA41LzJK+OAMgeuusd6kiB42Do3JlOQf++FVPBui0EECo8SSOVHas6qxLEbqCeSjkMY5VRdFpFtpOIxjJhgYuBn9jXkeshQPuFa2VqlNze0Ag/bErGbO3qsqfpy4lkbxDgTGOm/n3Jj4lxWGEAyyJHnlqO59IUZJHpxiokPEopgTFIsgHPSdxnxBwQPTjFKXA+NWhaSe7cNcSOcB42dUQYxpGCvo9AAxXaTits19avbEFnfs5giFFZHIUZGACcFu7uHhUs4iRD5bE7fNHVbHcF0k04fqAJ1R8EgTG23KZ35JgnlAxllXU2ldRxqY9w8TuKrry9iRijyxo4OCpYkg+B0ggH1moPHYjNcWsIYqAGlZhzVcnLD06Ysj1ivV4IRbzARRqixMQNKlgxwqHWRqLamBznxroOurgmqaQbpZzM8hsslOytwKIqlxdU5CMS6Ac/wDd4Xu6JU4P45BB3BBGxBG+RXfo3JGr3dzKfm7W0bP2pTn26YsfvVVbrDApOSIF/vlnUfcrrVV0o4jo4XHbhlR+JXZZnJAAt4SsSlj3KXXV6s1uu65dZMcRBfH7rlVqYp1nMBmCR6GFWWN1dhre4upXMXFDMulmYrG2v5tgCcL84FIx9HPdWkdVHRe7s7i4N1F2YlRQmWU5KliR5JO+DVb1hjhkvCDBb3dsWtY42gCzR6i0IZSAAdyyE+s4pv6v+k/6dwyGWTyvJ7OUjmksexJ8M7OD3aq5NO9qU7d9uI0uifL+EDAXLOrLo7LxPjvE4WvLmFYZGZezdsbuFxgnAHqpm/8ABx//AFL3+L/mlHhd7xKLj/FDw6KKaQyMHEpwAusYI8pcnNNkXSXpS3m2dk2OeJAfwmrIqpg47dtwXgblHad4E0o8u7F5HwpbxwX5eilLo71TvxC2ju+I3108s6CQLG4CqrjUo3BGcEbAADlWoce4HFeWslvODolXDY5g8wwPiCAR6qy2Doj0k4WNFjPHdW6+ZHJpBA540v5vqVsUREdpf8C4jbRrPNdWF0+grIC7RnKgnbOnGoNkYBGoY2rZKyrgXXHPHcpbcXtGtHkICyDUIyTsMq2cLnbUGIHfitVoiyy/uhHNfseSXDsf3Yoz/pT90W4eYLOCNhhhGC/9o/lv/fY1ntzb9rxCaDul4gA32ESKR/aqEffWqM1a67vgY3uUBI3WDwScTQ31quqSDZ1AySoJIOBuRuwIG+D6K9WvWpYsmZC8b96FCxB8AV2Pwpxd6r57OJm1NHGW8SiE+0jNYuxeHFzDE9V023dJ9JtO4YTp2IMGOhwZCQ7mSfjEqYRorGNtRZtmkPo7i2NhjIXJJNfOsgs7WlvCuWyzqi+CgKoH3Kw+6nmWT4UoyW0j8YMjIwjgt9KOVYKWI7mIwTmRuXhVatuQzSTJeQCVutL0Oq6w0NZSa4tb3xGTzJJXq66wLbRrQs0rebBpbV2h+idsYDeG57hUPg/AnS0mSU4mugxcn6JYEIpP2jk+Gcd1MEjgNqAXUfpBV1fxY1fGoU0ldKnYuqOmsZgECMb8/FYHXzKbNFs0tkgmTJxkDYYBz1KX+B9IY4YBBO/YSwZVlZDuMlgRpByd8b+APfUyy49NKXcDRb6SsWpQJZH/AGwRuFHPbbkNzmpM1yds4OOWpVbHqLA4qDc3BJySSfE1ot+G1QWh7hpb0EE+JU176i/W9tOHP3kyBO8COfftyUMMDd3bjlFGkC+vyVb/AAP7ai8WJNvoHOeZIx6lyx+LJUq7vnYYZiRz3PxqGOIyIMI7KM52ON/H11ubwp5tX0NWXkknxKqOIgXNOvpwwNAE/SIGY65XLjdz5chQZwSqD7PkIPgor70U4Bb8S4vKJlV7Th1utsgJIRnQac8xnLCZ8/Zr70fs+3vraLuMwdvsw5lPtKqPvrUeKcDtoY1WGGKMPNqYIiqGISTBIA3NZ+LR2jKDdgPz7Bc0GZJVVb9XfA5JNMdtbuAuToYsQcgDOG2zSp1ayfyZxq94W5xHKTJb55bDUoGeZMZwfSlVvTVyCSCQfEEg+0Uz9U0Fu9gtxcIjyxTuscrqHlUDDBVYgtzLED0mvK54WaFuLjVIJAiOo9k1SYVB0WQHjvGBjYyAEctu2Xwr70supISzRO0ZxjMbFDjwypG1aXNBYq0rmIQyPhncIEkfB1ecBltxUCXoPZ3KBzql56gJWAJ7wCORHx+NefD7qlbOmq0keAP5Vi0uCQOHfyld9H53t7i4NxDdlxpkcyPGqANGDnJ87UB4imrot128OmgT9Jl/R51UCRJA2NQ2JVgCME74O4ph4JYWnDYWWIFYWkLblmcSEbqQdzsu2P8Amq3iMfArmRmuorcOObTosbHOfpHGrl41nuXi4rPqUmnSTO23omktwUj9ZvSa3409tYcOzPL22tpQrBUXBU7kA48rJPLyR31t0a4AHPAxmqjozw+wjizYpAI2OC0ATBI5gsvMj0mrmspEYKLPOjFtr41fueUDn+OdYwPvCRt/FT271AveiNjNIZJbaB3bzmaNSxwMDJxvttXH5C8N+p2/uk/KrF07opkklRZZa8fIThv1O390n5UfIPhv1O290n5VcVI5KFHllqHLNVp8g+G/Urb3SflR8g+G/U7b3SflXs26A5JCXZpahTTU3/IPhv1O290n5UfILhn1K290n5VobfgfL9/ZRCQppqgzTVpfyC4Z9StvdJ+VHyC4Z9StvdJ+Ve7eLAfJ9/ZRpWTTTVBmlrZvkDwz6lbe6T8qPkDwz6lbe5T8q0N44B/j+/smhI3VJZa7uaY8oohGPtSnUf7sa+2tRvLFJVAcEgHIwSDnBHMegmuXDOD29spS3ijiUnJEahQTyyQOZwKmVxbq4NxWNXaVYCEv3XQOwk/WQ6vW8n+6utl0ftrQRpboIk7RjgFsElHyTk7nYVd14kiVhhgCPAgEfGvJ1V7hpLiR44U7KqvZB4j2ijgbvpfSFI7Q7lsdy+g1YfyfF/Np/Cv5V2jiVRhQAPAAAfCjny3SgwqDpChzExVV+cwSGO/zcuMjArJenDjfce0VvEkSsMMAR4EAj41y/k+L+bT+Ffyrdw+//Ru1aZ84/wBKH/EkrqU/+qX+2k/xU+14iiVRhQAPAAAfCvdZLmt29Z9WI1En1KAQIRRRRXgpRRRRREUUUURFFFFERRRRREUUUURFFFFERRRRREUUUURFFFFERRRRRF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381000"/>
            <a:ext cx="7620000" cy="6858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Constraints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E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81000" y="1295400"/>
            <a:ext cx="8229600" cy="3276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These challenges induce constraints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the protocols developed to achieve: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en-US" sz="2600" dirty="0" smtClean="0"/>
              <a:t>Communication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 Fusion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lang="en-US" sz="2600" dirty="0" smtClean="0"/>
              <a:t>Fault Tolerance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Security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endParaRPr kumimoji="0" lang="en-US" sz="26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endParaRPr kumimoji="0" lang="en-US" sz="26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6000"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5791200" cy="6858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8E0000"/>
                </a:solidFill>
              </a:rPr>
              <a:t>Energy Consumption</a:t>
            </a:r>
            <a:endParaRPr lang="en-US" b="1" dirty="0">
              <a:solidFill>
                <a:srgbClr val="8E0000"/>
              </a:solidFill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AutoShape 2" descr="data:image/jpg;base64,/9j/4AAQSkZJRgABAQAAAQABAAD/2wCEAAkGBhESEBQUEhQVFRUUFBwXFhYVFxUYFhoXFhwXFxkXHBgYHiYeGBsjGhYYHy8hIycpLCwsHR4xNTAqNScrMCkBCQoKDgwOGg8PGi0hHyQsKS0xNSwxLSosLywqKS0sMik1LDEsLTQvLS0uKjQsNTQyMjUsNS8pLiwvLCkvLCwpL//AABEIAHgArAMBIgACEQEDEQH/xAAcAAACAwEBAQEAAAAAAAAAAAAABgQFBwMCAQj/xABHEAACAQMCAgUHCAUMAgMAAAABAgMABBESIQUxBgcTQVEiMmFxkZOhFiNCVHKBsdEUM1KCkhVTYmNzorKzwdLh8Bd0JDVV/8QAGgEBAAMBAQEAAAAAAAAAAAAAAAECBAUDBv/EADIRAAEDAwIDBgUDBQAAAAAAAAEAAhEDBCESMQVBURNhcYGR4SJCUqGxFNHxMjNDwfD/2gAMAwEAAhEDEQA/ANxooooiKKhX/GIIcdq4UnkNy3fvpXJxsd8YrxBx+2dQyzR4PLLKD7Dgj76mDEorCivmaqNEjIH7VgzYIwAFHo09/pye+gEoriiqS1v5u2RWZWViQfIwdgTzz6Ku6lzS0wURRRRVURRRRREUUUURFFFFERRRRREUUUURFFFFERRVXxLpLbwHDvkjzggLleXnBc6ee2edEHSizcqFuYCz4Cr2seoluQ05zn0c6todEwipOkw+cl+yn4NWH9L1Gs7Dn4Cv0fxXh8TqS6KxOFyQM7kAfjUKTotZdr5VtAwcbZiQ+UvPmO8H4Guzw3irbPBbPmoNPUJVvafq1+yPwFV8MUpTSBHhfJB1Nvp2zjTtvmrC5k0Icc+Sj0nYD24pP6TW4ywbLCMAKDyGVBJxyyTneuTRYajw0GFbZsq8sLCQvHI2gAZOAWJ3BGNwPGovSiQl9GTp7LVpBwC2oDJ8axvivSy9gdEiuZUQMAFDbAZ5Y8K3DjPCxKykMVZho2Ckac6idx3AfhXQurN9m5jqxBnp3KoOowFjnSDpde2wKwXDouScDSRk/aBraujly0lnbu51M8CMx8SVBJ29NKHFeqa2ncB5psMDyMY3GP6HpNO3D7NYIY4lJ0xRhAWxnCADJ7uQq/ELm1rUmCi2HCZxE7eqgNIOV8m4kFYqFdyOekbDlzJwM7jbNcl49BtliucbMrAgnuO21cYr2P5zylGZNtRCnGlN8E8jVVxS5QqQHU8uTKe8emuYxgcN1Y4TXRS70nupAdKuyAKG8nYk5b6XPG3dWZcZ6y+IWo0xyKwGcGRAzd53bvrZacOrXf8AbhVLgFt9FReGXBkgidubxqxxyyygn8alVzjhWRRRRREUUUURFFFFESH0mP67+0P4LWSdvp4jbMBrK3EZCggEkODjJ2GfTWtX1zcTz3IU2ypHMYgHtu0c4RDqL9ou/leHdUK24Y3bLNN2BwrIBHbrHpdmQ6ydTZPzYAIxjPpr6CxvzQpGmWSCCJnqI6KOz1ZV1c9LpyFBsZB5YP6+27t8ef6Km8N4g12zmWJ4hFpKoZEbJbXlsxk+GMZ7qqrhvKT1k+wH868xcQkiZjGVGoAHUurzdWMbj9o1zjaSDp3VicBXFzGy+bI4AOQM5AO/iCcb0n8S6TGRS8lvcgaAX0S2mDpXdgCSdwOVTZOPTsuSY9/6B/3VR3a5jKZ5oVz6xjNa6FmTnY9yq4xhXtv1UWNykUzPcHWqyDykHnAMMgLTZe8UEZL6S53VANhhSNRJ7hk4/drOLbppxCKGONZLfSiKi/MNnCgAb9rzwPCu3D+mMrsVu3hCJGQmiNk8oldj5TZ2HorydbXlbSa0kDvmJ81cw2YTDd9ZtrGymdZIyrEYVTICpXnlR47Ypj4TfJeQpOueycakUjBI8WHrHL/owfpbcrIToOr1A/lUzgfWVxC2tYoE7AJGmkao3LgZPM6xvv4V0LngoNFr7eS4nIkbfZUa8zC3UYZmkIyqAhds8vOPwx9xpXu+mfYuZOw+abSfOHaYwPKCgFc4xtq7qzeTri4kEKgW2NOP1T+GP5yp3Hel1m8KhZgSEUEYbngZHKs9Hg1ZjwLhhAPTP4lSak/0pss+l0HFLow2+tHERZu1j2CowBIKvucuNsffVbxrqk7cyH9JwFG+Is78yPP7hS/1PxSNxCWaNSU7Fog+PJEjNEwB/dBb1CtjmjYYiUhRpyxIyxyTnGdgTvuc86i7qO4fcGnaPMADoc8xsjQCJcFKsLfs4o0BzoRVzyzpAGfhXeqU3c0Y0hlYDYFgdWPTpIB9lWdjcGSJHIwWUEgekVxXNIyUXeiiiqoiiiiiIooooiQbcfP3g3Gb7G3PBEAPwNXt/wAGtwvmBQoOSNmxvnLDc7eNUVv+uvd8f/MJB9ISEjn6RXPjPEJ5F7AyHNwywqQqDaU6X5DYqms/Gtuk6Q7lCDuVhwHoos1vFNLLcB5V7TAlICiTylXHdhSo+6px6CQfztz75vypiRAAABgDYAdw8K53N5HGMyOqDxZgv41l7Rw5lSATgJe/8e22Mdpce+auT9XVp+3ce+amaG6R11IysPFSCPaK8u9XbVqcnH1KgjOUpv1bWXjcbf1zVGl6trH+v981Nsj1FkkrQypV+o+pUFKMnVpYf1/vmqJL1aWHhN75qbpZKhyyVtZUq/WfUqEoy9W1h4S+9eokvV1Yfsye9amuaWoU0tbmPqn5j6n91VVfCuELZhhbSzxBjlgsmcnAGdwe4D2V9vuK3KI7i6uMhD9Nd8ZIHm+NdZpahAB5oUIJVpQWA56Isyt8I8ffUVaNMMdUc0E5OeqkTstChgudESyIDJ2Y1MXA1OoGrkvMnJq84dAUhjVsZVADjlkCk/jnTSWEhniUqGyNJOoYzjDHyTkbH0E1O6G9YUXEZJUjikjMSqTrKEHUSNtJPhXDda3HZ9oW/COfiryE10UUVjRFFFFERRRRRFnsLfP3v/tt/lxV34PH2vEIh3Qo8zetvmo/8Uh/dqFrxcXv/tt/lxVedA4M/pMx+nKIlP8AQgGP8xpa6Tzpth3qOa6dPelpsoVEY1TzHTGOePFsd+MgAd5Iqm4R1YiVe24jJJLM+5XWQFz9EnmT6sAd1cOOjtekVqj7rGgYD0gO+f4gPZWhu1cRrRVeS7YYXdqVnWNCmyjhzxqJG8EmADyGFmfSTos3DALuwd1VCO1jY6gVJx+8uTgg8s5Bp1teNxyWqXBIWNow5J5KO/PqORVd1g3Spw64z9JQg9JZl/0BP3UqcSmaLo9En0pQqgd+HdpPwA9tJFB7tO2mfNezWOv6FJ1U/F2mieZaROesJsvellnGFLzoA41LzJK+OAMgeuusd6kiB42Do3JlOQf++FVPBui0EECo8SSOVHas6qxLEbqCeSjkMY5VRdFpFtpOIxjJhgYuBn9jXkeshQPuFa2VqlNze0Ag/bErGbO3qsqfpy4lkbxDgTGOm/n3Jj4lxWGEAyyJHnlqO59IUZJHpxiokPEopgTFIsgHPSdxnxBwQPTjFKXA+NWhaSe7cNcSOcB42dUQYxpGCvo9AAxXaTits19avbEFnfs5giFFZHIUZGACcFu7uHhUs4iRD5bE7fNHVbHcF0k04fqAJ1R8EgTG23KZ35JgnlAxllXU2ldRxqY9w8TuKrry9iRijyxo4OCpYkg+B0ggH1moPHYjNcWsIYqAGlZhzVcnLD06Ysj1ivV4IRbzARRqixMQNKlgxwqHWRqLamBznxroOurgmqaQbpZzM8hsslOytwKIqlxdU5CMS6Ac/wDd4Xu6JU4P45BB3BBGxBG+RXfo3JGr3dzKfm7W0bP2pTn26YsfvVVbrDApOSIF/vlnUfcrrVV0o4jo4XHbhlR+JXZZnJAAt4SsSlj3KXXV6s1uu65dZMcRBfH7rlVqYp1nMBmCR6GFWWN1dhre4upXMXFDMulmYrG2v5tgCcL84FIx9HPdWkdVHRe7s7i4N1F2YlRQmWU5KliR5JO+DVb1hjhkvCDBb3dsWtY42gCzR6i0IZSAAdyyE+s4pv6v+k/6dwyGWTyvJ7OUjmksexJ8M7OD3aq5NO9qU7d9uI0uifL+EDAXLOrLo7LxPjvE4WvLmFYZGZezdsbuFxgnAHqpm/8ABx//AFL3+L/mlHhd7xKLj/FDw6KKaQyMHEpwAusYI8pcnNNkXSXpS3m2dk2OeJAfwmrIqpg47dtwXgblHad4E0o8u7F5HwpbxwX5eilLo71TvxC2ju+I3108s6CQLG4CqrjUo3BGcEbAADlWoce4HFeWslvODolXDY5g8wwPiCAR6qy2Doj0k4WNFjPHdW6+ZHJpBA540v5vqVsUREdpf8C4jbRrPNdWF0+grIC7RnKgnbOnGoNkYBGoY2rZKyrgXXHPHcpbcXtGtHkICyDUIyTsMq2cLnbUGIHfitVoiyy/uhHNfseSXDsf3Yoz/pT90W4eYLOCNhhhGC/9o/lv/fY1ntzb9rxCaDul4gA32ESKR/aqEffWqM1a67vgY3uUBI3WDwScTQ31quqSDZ1AySoJIOBuRuwIG+D6K9WvWpYsmZC8b96FCxB8AV2Pwpxd6r57OJm1NHGW8SiE+0jNYuxeHFzDE9V023dJ9JtO4YTp2IMGOhwZCQ7mSfjEqYRorGNtRZtmkPo7i2NhjIXJJNfOsgs7WlvCuWyzqi+CgKoH3Kw+6nmWT4UoyW0j8YMjIwjgt9KOVYKWI7mIwTmRuXhVatuQzSTJeQCVutL0Oq6w0NZSa4tb3xGTzJJXq66wLbRrQs0rebBpbV2h+idsYDeG57hUPg/AnS0mSU4mugxcn6JYEIpP2jk+Gcd1MEjgNqAXUfpBV1fxY1fGoU0ldKnYuqOmsZgECMb8/FYHXzKbNFs0tkgmTJxkDYYBz1KX+B9IY4YBBO/YSwZVlZDuMlgRpByd8b+APfUyy49NKXcDRb6SsWpQJZH/AGwRuFHPbbkNzmpM1yds4OOWpVbHqLA4qDc3BJySSfE1ot+G1QWh7hpb0EE+JU176i/W9tOHP3kyBO8COfftyUMMDd3bjlFGkC+vyVb/AAP7ai8WJNvoHOeZIx6lyx+LJUq7vnYYZiRz3PxqGOIyIMI7KM52ON/H11ubwp5tX0NWXkknxKqOIgXNOvpwwNAE/SIGY65XLjdz5chQZwSqD7PkIPgor70U4Bb8S4vKJlV7Th1utsgJIRnQac8xnLCZ8/Zr70fs+3vraLuMwdvsw5lPtKqPvrUeKcDtoY1WGGKMPNqYIiqGISTBIA3NZ+LR2jKDdgPz7Bc0GZJVVb9XfA5JNMdtbuAuToYsQcgDOG2zSp1ayfyZxq94W5xHKTJb55bDUoGeZMZwfSlVvTVyCSCQfEEg+0Uz9U0Fu9gtxcIjyxTuscrqHlUDDBVYgtzLED0mvK54WaFuLjVIJAiOo9k1SYVB0WQHjvGBjYyAEctu2Xwr70supISzRO0ZxjMbFDjwypG1aXNBYq0rmIQyPhncIEkfB1ecBltxUCXoPZ3KBzql56gJWAJ7wCORHx+NefD7qlbOmq0keAP5Vi0uCQOHfyld9H53t7i4NxDdlxpkcyPGqANGDnJ87UB4imrot128OmgT9Jl/R51UCRJA2NQ2JVgCME74O4ph4JYWnDYWWIFYWkLblmcSEbqQdzsu2P8Amq3iMfArmRmuorcOObTosbHOfpHGrl41nuXi4rPqUmnSTO23omktwUj9ZvSa3409tYcOzPL22tpQrBUXBU7kA48rJPLyR31t0a4AHPAxmqjozw+wjizYpAI2OC0ATBI5gsvMj0mrmspEYKLPOjFtr41fueUDn+OdYwPvCRt/FT271AveiNjNIZJbaB3bzmaNSxwMDJxvttXH5C8N+p2/uk/KrF07opkklRZZa8fIThv1O390n5UfIPhv1O290n5VcVI5KFHllqHLNVp8g+G/Urb3SflR8g+G/U7b3SflXs26A5JCXZpahTTU3/IPhv1O290n5UfILhn1K290n5VobfgfL9/ZRCQppqgzTVpfyC4Z9StvdJ+VHyC4Z9StvdJ+Ve7eLAfJ9/ZRpWTTTVBmlrZvkDwz6lbe6T8qPkDwz6lbe5T8q0N44B/j+/smhI3VJZa7uaY8oohGPtSnUf7sa+2tRvLFJVAcEgHIwSDnBHMegmuXDOD29spS3ijiUnJEahQTyyQOZwKmVxbq4NxWNXaVYCEv3XQOwk/WQ6vW8n+6utl0ftrQRpboIk7RjgFsElHyTk7nYVd14kiVhhgCPAgEfGvJ1V7hpLiR44U7KqvZB4j2ijgbvpfSFI7Q7lsdy+g1YfyfF/Np/Cv5V2jiVRhQAPAAAfCjny3SgwqDpChzExVV+cwSGO/zcuMjArJenDjfce0VvEkSsMMAR4EAj41y/k+L+bT+Ffyrdw+//Ru1aZ84/wBKH/EkrqU/+qX+2k/xU+14iiVRhQAPAAAfCvdZLmt29Z9WI1En1KAQIRRRRXgpRRRRREUUUURFFFFERRRRREUUUURFFFFERRRRREUUUURFFFFERRRRRF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43"/>
          <p:cNvGrpSpPr>
            <a:grpSpLocks/>
          </p:cNvGrpSpPr>
          <p:nvPr/>
        </p:nvGrpSpPr>
        <p:grpSpPr bwMode="auto">
          <a:xfrm>
            <a:off x="744537" y="3124200"/>
            <a:ext cx="5664200" cy="2500313"/>
            <a:chOff x="959" y="2160"/>
            <a:chExt cx="3568" cy="1575"/>
          </a:xfrm>
        </p:grpSpPr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1384" y="3472"/>
              <a:ext cx="314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>
              <a:off x="1384" y="3184"/>
              <a:ext cx="314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>
              <a:off x="1384" y="2904"/>
              <a:ext cx="314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1384" y="2616"/>
              <a:ext cx="314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>
              <a:off x="1384" y="2329"/>
              <a:ext cx="314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1538" y="3444"/>
              <a:ext cx="209" cy="28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2061" y="3423"/>
              <a:ext cx="209" cy="4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2584" y="2623"/>
              <a:ext cx="215" cy="84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3112" y="2756"/>
              <a:ext cx="209" cy="71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Rectangle 15"/>
            <p:cNvSpPr>
              <a:spLocks noChangeArrowheads="1"/>
            </p:cNvSpPr>
            <p:nvPr/>
          </p:nvSpPr>
          <p:spPr bwMode="auto">
            <a:xfrm>
              <a:off x="3635" y="2763"/>
              <a:ext cx="209" cy="709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>
              <a:off x="1391" y="2329"/>
              <a:ext cx="1" cy="11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7"/>
            <p:cNvSpPr>
              <a:spLocks noChangeShapeType="1"/>
            </p:cNvSpPr>
            <p:nvPr/>
          </p:nvSpPr>
          <p:spPr bwMode="auto">
            <a:xfrm>
              <a:off x="1363" y="3472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8"/>
            <p:cNvSpPr>
              <a:spLocks noChangeShapeType="1"/>
            </p:cNvSpPr>
            <p:nvPr/>
          </p:nvSpPr>
          <p:spPr bwMode="auto">
            <a:xfrm>
              <a:off x="1363" y="3184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>
              <a:off x="1363" y="2904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0"/>
            <p:cNvSpPr>
              <a:spLocks noChangeShapeType="1"/>
            </p:cNvSpPr>
            <p:nvPr/>
          </p:nvSpPr>
          <p:spPr bwMode="auto">
            <a:xfrm>
              <a:off x="1363" y="2616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21"/>
            <p:cNvSpPr>
              <a:spLocks noChangeShapeType="1"/>
            </p:cNvSpPr>
            <p:nvPr/>
          </p:nvSpPr>
          <p:spPr bwMode="auto">
            <a:xfrm>
              <a:off x="1363" y="2329"/>
              <a:ext cx="2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Rectangle 23"/>
            <p:cNvSpPr>
              <a:spLocks noChangeArrowheads="1"/>
            </p:cNvSpPr>
            <p:nvPr/>
          </p:nvSpPr>
          <p:spPr bwMode="auto">
            <a:xfrm>
              <a:off x="1216" y="3416"/>
              <a:ext cx="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0">
                  <a:solidFill>
                    <a:srgbClr val="000000"/>
                  </a:solidFill>
                  <a:latin typeface="Arial" pitchFamily="34" charset="0"/>
                </a:rPr>
                <a:t>0</a:t>
              </a: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28" name="Rectangle 24"/>
            <p:cNvSpPr>
              <a:spLocks noChangeArrowheads="1"/>
            </p:cNvSpPr>
            <p:nvPr/>
          </p:nvSpPr>
          <p:spPr bwMode="auto">
            <a:xfrm>
              <a:off x="1216" y="3128"/>
              <a:ext cx="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0">
                  <a:solidFill>
                    <a:srgbClr val="000000"/>
                  </a:solidFill>
                  <a:latin typeface="Arial" pitchFamily="34" charset="0"/>
                </a:rPr>
                <a:t>5</a:t>
              </a: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29" name="Rectangle 25"/>
            <p:cNvSpPr>
              <a:spLocks noChangeArrowheads="1"/>
            </p:cNvSpPr>
            <p:nvPr/>
          </p:nvSpPr>
          <p:spPr bwMode="auto">
            <a:xfrm>
              <a:off x="1172" y="2848"/>
              <a:ext cx="12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0">
                  <a:solidFill>
                    <a:srgbClr val="000000"/>
                  </a:solidFill>
                  <a:latin typeface="Arial" pitchFamily="34" charset="0"/>
                </a:rPr>
                <a:t>10</a:t>
              </a: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30" name="Rectangle 26"/>
            <p:cNvSpPr>
              <a:spLocks noChangeArrowheads="1"/>
            </p:cNvSpPr>
            <p:nvPr/>
          </p:nvSpPr>
          <p:spPr bwMode="auto">
            <a:xfrm>
              <a:off x="1172" y="2560"/>
              <a:ext cx="12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0">
                  <a:solidFill>
                    <a:srgbClr val="000000"/>
                  </a:solidFill>
                  <a:latin typeface="Arial" pitchFamily="34" charset="0"/>
                </a:rPr>
                <a:t>15</a:t>
              </a: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31" name="Rectangle 27"/>
            <p:cNvSpPr>
              <a:spLocks noChangeArrowheads="1"/>
            </p:cNvSpPr>
            <p:nvPr/>
          </p:nvSpPr>
          <p:spPr bwMode="auto">
            <a:xfrm>
              <a:off x="1172" y="2273"/>
              <a:ext cx="12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0">
                  <a:solidFill>
                    <a:srgbClr val="000000"/>
                  </a:solidFill>
                  <a:latin typeface="Arial" pitchFamily="34" charset="0"/>
                </a:rPr>
                <a:t>20</a:t>
              </a:r>
              <a:endParaRPr lang="en-US" sz="1400" b="0">
                <a:solidFill>
                  <a:srgbClr val="000000"/>
                </a:solidFill>
              </a:endParaRPr>
            </a:p>
          </p:txBody>
        </p:sp>
        <p:sp>
          <p:nvSpPr>
            <p:cNvPr id="32" name="Rectangle 28"/>
            <p:cNvSpPr>
              <a:spLocks noChangeArrowheads="1"/>
            </p:cNvSpPr>
            <p:nvPr/>
          </p:nvSpPr>
          <p:spPr bwMode="auto">
            <a:xfrm rot="16200000">
              <a:off x="518" y="2601"/>
              <a:ext cx="10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US" sz="1800" b="0">
                  <a:solidFill>
                    <a:srgbClr val="000000"/>
                  </a:solidFill>
                  <a:latin typeface="Tahoma" pitchFamily="34" charset="0"/>
                </a:rPr>
                <a:t>Power (mW)</a:t>
              </a:r>
            </a:p>
          </p:txBody>
        </p:sp>
        <p:sp>
          <p:nvSpPr>
            <p:cNvPr id="33" name="Text Box 29"/>
            <p:cNvSpPr txBox="1">
              <a:spLocks noChangeArrowheads="1"/>
            </p:cNvSpPr>
            <p:nvPr/>
          </p:nvSpPr>
          <p:spPr bwMode="auto">
            <a:xfrm>
              <a:off x="1314" y="3504"/>
              <a:ext cx="648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800" b="0">
                  <a:solidFill>
                    <a:srgbClr val="000000"/>
                  </a:solidFill>
                  <a:latin typeface="Tahoma" pitchFamily="34" charset="0"/>
                </a:rPr>
                <a:t>Sensing</a:t>
              </a:r>
            </a:p>
          </p:txBody>
        </p:sp>
        <p:sp>
          <p:nvSpPr>
            <p:cNvPr id="34" name="Text Box 30"/>
            <p:cNvSpPr txBox="1">
              <a:spLocks noChangeArrowheads="1"/>
            </p:cNvSpPr>
            <p:nvPr/>
          </p:nvSpPr>
          <p:spPr bwMode="auto">
            <a:xfrm>
              <a:off x="1956" y="3504"/>
              <a:ext cx="428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800" b="0">
                  <a:solidFill>
                    <a:srgbClr val="000000"/>
                  </a:solidFill>
                  <a:latin typeface="Tahoma" pitchFamily="34" charset="0"/>
                </a:rPr>
                <a:t>CPU</a:t>
              </a:r>
            </a:p>
          </p:txBody>
        </p:sp>
        <p:sp>
          <p:nvSpPr>
            <p:cNvPr id="35" name="Text Box 31"/>
            <p:cNvSpPr txBox="1">
              <a:spLocks noChangeArrowheads="1"/>
            </p:cNvSpPr>
            <p:nvPr/>
          </p:nvSpPr>
          <p:spPr bwMode="auto">
            <a:xfrm>
              <a:off x="2304" y="3504"/>
              <a:ext cx="803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800" b="0">
                  <a:solidFill>
                    <a:srgbClr val="000000"/>
                  </a:solidFill>
                  <a:latin typeface="Tahoma" pitchFamily="34" charset="0"/>
                </a:rPr>
                <a:t>TX</a:t>
              </a:r>
              <a:endParaRPr lang="en-US" sz="1800" b="0" baseline="-250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36" name="Text Box 32"/>
            <p:cNvSpPr txBox="1">
              <a:spLocks noChangeArrowheads="1"/>
            </p:cNvSpPr>
            <p:nvPr/>
          </p:nvSpPr>
          <p:spPr bwMode="auto">
            <a:xfrm>
              <a:off x="3063" y="3504"/>
              <a:ext cx="302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800" b="0">
                  <a:solidFill>
                    <a:srgbClr val="000000"/>
                  </a:solidFill>
                  <a:latin typeface="Tahoma" pitchFamily="34" charset="0"/>
                </a:rPr>
                <a:t>RX</a:t>
              </a:r>
              <a:endParaRPr lang="en-US" sz="1800" b="0" baseline="-250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37" name="Text Box 33"/>
            <p:cNvSpPr txBox="1">
              <a:spLocks noChangeArrowheads="1"/>
            </p:cNvSpPr>
            <p:nvPr/>
          </p:nvSpPr>
          <p:spPr bwMode="auto">
            <a:xfrm>
              <a:off x="3312" y="3504"/>
              <a:ext cx="803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800" b="0">
                  <a:solidFill>
                    <a:srgbClr val="000000"/>
                  </a:solidFill>
                  <a:latin typeface="Tahoma" pitchFamily="34" charset="0"/>
                </a:rPr>
                <a:t>IDLE</a:t>
              </a:r>
              <a:endParaRPr lang="en-US" sz="1800" b="0" baseline="-250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38" name="Text Box 34"/>
            <p:cNvSpPr txBox="1">
              <a:spLocks noChangeArrowheads="1"/>
            </p:cNvSpPr>
            <p:nvPr/>
          </p:nvSpPr>
          <p:spPr bwMode="auto">
            <a:xfrm>
              <a:off x="3951" y="3504"/>
              <a:ext cx="531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800" b="0">
                  <a:solidFill>
                    <a:srgbClr val="000000"/>
                  </a:solidFill>
                  <a:latin typeface="Tahoma" pitchFamily="34" charset="0"/>
                </a:rPr>
                <a:t>SLEEP</a:t>
              </a:r>
              <a:endParaRPr lang="en-US" sz="1800" b="0" baseline="-250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39" name="Rectangle 35"/>
            <p:cNvSpPr>
              <a:spLocks noChangeArrowheads="1"/>
            </p:cNvSpPr>
            <p:nvPr/>
          </p:nvSpPr>
          <p:spPr bwMode="auto">
            <a:xfrm>
              <a:off x="4080" y="3453"/>
              <a:ext cx="215" cy="20"/>
            </a:xfrm>
            <a:prstGeom prst="rect">
              <a:avLst/>
            </a:prstGeom>
            <a:solidFill>
              <a:srgbClr val="6666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40" name="Object 42"/>
          <p:cNvGraphicFramePr>
            <a:graphicFrameLocks noChangeAspect="1"/>
          </p:cNvGraphicFramePr>
          <p:nvPr/>
        </p:nvGraphicFramePr>
        <p:xfrm>
          <a:off x="533400" y="1524000"/>
          <a:ext cx="6307137" cy="1323975"/>
        </p:xfrm>
        <a:graphic>
          <a:graphicData uri="http://schemas.openxmlformats.org/presentationml/2006/ole">
            <p:oleObj spid="_x0000_s21505" name="Visio" r:id="rId3" imgW="6307455" imgH="1323975" progId="">
              <p:embed/>
            </p:oleObj>
          </a:graphicData>
        </a:graphic>
      </p:graphicFrame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7086600" y="1143000"/>
          <a:ext cx="1763712" cy="2073275"/>
        </p:xfrm>
        <a:graphic>
          <a:graphicData uri="http://schemas.openxmlformats.org/presentationml/2006/ole">
            <p:oleObj spid="_x0000_s21506" name="Visio" r:id="rId4" imgW="1037463" imgH="1220343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5791200" cy="6858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8E0000"/>
                </a:solidFill>
              </a:rPr>
              <a:t>In-network Aggregation </a:t>
            </a:r>
            <a:endParaRPr lang="en-US" b="1" dirty="0">
              <a:solidFill>
                <a:srgbClr val="8E0000"/>
              </a:solidFill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AutoShape 2" descr="data:image/jpg;base64,/9j/4AAQSkZJRgABAQAAAQABAAD/2wCEAAkGBhESEBQUEhQVFRUUFBwXFhYVFxUYFhoXFhwXFxkXHBgYHiYeGBsjGhYYHy8hIycpLCwsHR4xNTAqNScrMCkBCQoKDgwOGg8PGi0hHyQsKS0xNSwxLSosLywqKS0sMik1LDEsLTQvLS0uKjQsNTQyMjUsNS8pLiwvLCkvLCwpL//AABEIAHgArAMBIgACEQEDEQH/xAAcAAACAwEBAQEAAAAAAAAAAAAABgQFBwMCAQj/xABHEAACAQMCAgUHCAUMAgMAAAABAgMABBESIQUxBgcTQVEiMmFxkZOhFiNCVHKBsdEUM1KCkhVTYmNzorKzwdLh8Bd0JDVV/8QAGgEBAAMBAQEAAAAAAAAAAAAAAAECBAUDBv/EADIRAAEDAwIDBgUDBQAAAAAAAAEAAhEDBCESMQVBURNhcYGR4SJCUqGxFNHxMjNDwfD/2gAMAwEAAhEDEQA/ANxooooiKKhX/GIIcdq4UnkNy3fvpXJxsd8YrxBx+2dQyzR4PLLKD7Dgj76mDEorCivmaqNEjIH7VgzYIwAFHo09/pye+gEoriiqS1v5u2RWZWViQfIwdgTzz6Ku6lzS0wURRRRVURRRRREUUUURFFFFERRRRREUUUURFFFFERRVXxLpLbwHDvkjzggLleXnBc6ee2edEHSizcqFuYCz4Cr2seoluQ05zn0c6todEwipOkw+cl+yn4NWH9L1Gs7Dn4Cv0fxXh8TqS6KxOFyQM7kAfjUKTotZdr5VtAwcbZiQ+UvPmO8H4Guzw3irbPBbPmoNPUJVvafq1+yPwFV8MUpTSBHhfJB1Nvp2zjTtvmrC5k0Icc+Sj0nYD24pP6TW4ywbLCMAKDyGVBJxyyTneuTRYajw0GFbZsq8sLCQvHI2gAZOAWJ3BGNwPGovSiQl9GTp7LVpBwC2oDJ8axvivSy9gdEiuZUQMAFDbAZ5Y8K3DjPCxKykMVZho2Ckac6idx3AfhXQurN9m5jqxBnp3KoOowFjnSDpde2wKwXDouScDSRk/aBraujly0lnbu51M8CMx8SVBJ29NKHFeqa2ncB5psMDyMY3GP6HpNO3D7NYIY4lJ0xRhAWxnCADJ7uQq/ELm1rUmCi2HCZxE7eqgNIOV8m4kFYqFdyOekbDlzJwM7jbNcl49BtliucbMrAgnuO21cYr2P5zylGZNtRCnGlN8E8jVVxS5QqQHU8uTKe8emuYxgcN1Y4TXRS70nupAdKuyAKG8nYk5b6XPG3dWZcZ6y+IWo0xyKwGcGRAzd53bvrZacOrXf8AbhVLgFt9FReGXBkgidubxqxxyyygn8alVzjhWRRRRREUUUURFFFFESH0mP67+0P4LWSdvp4jbMBrK3EZCggEkODjJ2GfTWtX1zcTz3IU2ypHMYgHtu0c4RDqL9ou/leHdUK24Y3bLNN2BwrIBHbrHpdmQ6ydTZPzYAIxjPpr6CxvzQpGmWSCCJnqI6KOz1ZV1c9LpyFBsZB5YP6+27t8ef6Km8N4g12zmWJ4hFpKoZEbJbXlsxk+GMZ7qqrhvKT1k+wH868xcQkiZjGVGoAHUurzdWMbj9o1zjaSDp3VicBXFzGy+bI4AOQM5AO/iCcb0n8S6TGRS8lvcgaAX0S2mDpXdgCSdwOVTZOPTsuSY9/6B/3VR3a5jKZ5oVz6xjNa6FmTnY9yq4xhXtv1UWNykUzPcHWqyDykHnAMMgLTZe8UEZL6S53VANhhSNRJ7hk4/drOLbppxCKGONZLfSiKi/MNnCgAb9rzwPCu3D+mMrsVu3hCJGQmiNk8oldj5TZ2HorydbXlbSa0kDvmJ81cw2YTDd9ZtrGymdZIyrEYVTICpXnlR47Ypj4TfJeQpOueycakUjBI8WHrHL/owfpbcrIToOr1A/lUzgfWVxC2tYoE7AJGmkao3LgZPM6xvv4V0LngoNFr7eS4nIkbfZUa8zC3UYZmkIyqAhds8vOPwx9xpXu+mfYuZOw+abSfOHaYwPKCgFc4xtq7qzeTri4kEKgW2NOP1T+GP5yp3Hel1m8KhZgSEUEYbngZHKs9Hg1ZjwLhhAPTP4lSak/0pss+l0HFLow2+tHERZu1j2CowBIKvucuNsffVbxrqk7cyH9JwFG+Is78yPP7hS/1PxSNxCWaNSU7Fog+PJEjNEwB/dBb1CtjmjYYiUhRpyxIyxyTnGdgTvuc86i7qO4fcGnaPMADoc8xsjQCJcFKsLfs4o0BzoRVzyzpAGfhXeqU3c0Y0hlYDYFgdWPTpIB9lWdjcGSJHIwWUEgekVxXNIyUXeiiiqoiiiiiIooooiQbcfP3g3Gb7G3PBEAPwNXt/wAGtwvmBQoOSNmxvnLDc7eNUVv+uvd8f/MJB9ISEjn6RXPjPEJ5F7AyHNwywqQqDaU6X5DYqms/Gtuk6Q7lCDuVhwHoos1vFNLLcB5V7TAlICiTylXHdhSo+6px6CQfztz75vypiRAAABgDYAdw8K53N5HGMyOqDxZgv41l7Rw5lSATgJe/8e22Mdpce+auT9XVp+3ce+amaG6R11IysPFSCPaK8u9XbVqcnH1KgjOUpv1bWXjcbf1zVGl6trH+v981Nsj1FkkrQypV+o+pUFKMnVpYf1/vmqJL1aWHhN75qbpZKhyyVtZUq/WfUqEoy9W1h4S+9eokvV1Yfsye9amuaWoU0tbmPqn5j6n91VVfCuELZhhbSzxBjlgsmcnAGdwe4D2V9vuK3KI7i6uMhD9Nd8ZIHm+NdZpahAB5oUIJVpQWA56Isyt8I8ffUVaNMMdUc0E5OeqkTstChgudESyIDJ2Y1MXA1OoGrkvMnJq84dAUhjVsZVADjlkCk/jnTSWEhniUqGyNJOoYzjDHyTkbH0E1O6G9YUXEZJUjikjMSqTrKEHUSNtJPhXDda3HZ9oW/COfiryE10UUVjRFFFFERRRRRFnsLfP3v/tt/lxV34PH2vEIh3Qo8zetvmo/8Uh/dqFrxcXv/tt/lxVedA4M/pMx+nKIlP8AQgGP8xpa6Tzpth3qOa6dPelpsoVEY1TzHTGOePFsd+MgAd5Iqm4R1YiVe24jJJLM+5XWQFz9EnmT6sAd1cOOjtekVqj7rGgYD0gO+f4gPZWhu1cRrRVeS7YYXdqVnWNCmyjhzxqJG8EmADyGFmfSTos3DALuwd1VCO1jY6gVJx+8uTgg8s5Bp1teNxyWqXBIWNow5J5KO/PqORVd1g3Spw64z9JQg9JZl/0BP3UqcSmaLo9En0pQqgd+HdpPwA9tJFB7tO2mfNezWOv6FJ1U/F2mieZaROesJsvellnGFLzoA41LzJK+OAMgeuusd6kiB42Do3JlOQf++FVPBui0EECo8SSOVHas6qxLEbqCeSjkMY5VRdFpFtpOIxjJhgYuBn9jXkeshQPuFa2VqlNze0Ag/bErGbO3qsqfpy4lkbxDgTGOm/n3Jj4lxWGEAyyJHnlqO59IUZJHpxiokPEopgTFIsgHPSdxnxBwQPTjFKXA+NWhaSe7cNcSOcB42dUQYxpGCvo9AAxXaTits19avbEFnfs5giFFZHIUZGACcFu7uHhUs4iRD5bE7fNHVbHcF0k04fqAJ1R8EgTG23KZ35JgnlAxllXU2ldRxqY9w8TuKrry9iRijyxo4OCpYkg+B0ggH1moPHYjNcWsIYqAGlZhzVcnLD06Ysj1ivV4IRbzARRqixMQNKlgxwqHWRqLamBznxroOurgmqaQbpZzM8hsslOytwKIqlxdU5CMS6Ac/wDd4Xu6JU4P45BB3BBGxBG+RXfo3JGr3dzKfm7W0bP2pTn26YsfvVVbrDApOSIF/vlnUfcrrVV0o4jo4XHbhlR+JXZZnJAAt4SsSlj3KXXV6s1uu65dZMcRBfH7rlVqYp1nMBmCR6GFWWN1dhre4upXMXFDMulmYrG2v5tgCcL84FIx9HPdWkdVHRe7s7i4N1F2YlRQmWU5KliR5JO+DVb1hjhkvCDBb3dsWtY42gCzR6i0IZSAAdyyE+s4pv6v+k/6dwyGWTyvJ7OUjmksexJ8M7OD3aq5NO9qU7d9uI0uifL+EDAXLOrLo7LxPjvE4WvLmFYZGZezdsbuFxgnAHqpm/8ABx//AFL3+L/mlHhd7xKLj/FDw6KKaQyMHEpwAusYI8pcnNNkXSXpS3m2dk2OeJAfwmrIqpg47dtwXgblHad4E0o8u7F5HwpbxwX5eilLo71TvxC2ju+I3108s6CQLG4CqrjUo3BGcEbAADlWoce4HFeWslvODolXDY5g8wwPiCAR6qy2Doj0k4WNFjPHdW6+ZHJpBA540v5vqVsUREdpf8C4jbRrPNdWF0+grIC7RnKgnbOnGoNkYBGoY2rZKyrgXXHPHcpbcXtGtHkICyDUIyTsMq2cLnbUGIHfitVoiyy/uhHNfseSXDsf3Yoz/pT90W4eYLOCNhhhGC/9o/lv/fY1ntzb9rxCaDul4gA32ESKR/aqEffWqM1a67vgY3uUBI3WDwScTQ31quqSDZ1AySoJIOBuRuwIG+D6K9WvWpYsmZC8b96FCxB8AV2Pwpxd6r57OJm1NHGW8SiE+0jNYuxeHFzDE9V023dJ9JtO4YTp2IMGOhwZCQ7mSfjEqYRorGNtRZtmkPo7i2NhjIXJJNfOsgs7WlvCuWyzqi+CgKoH3Kw+6nmWT4UoyW0j8YMjIwjgt9KOVYKWI7mIwTmRuXhVatuQzSTJeQCVutL0Oq6w0NZSa4tb3xGTzJJXq66wLbRrQs0rebBpbV2h+idsYDeG57hUPg/AnS0mSU4mugxcn6JYEIpP2jk+Gcd1MEjgNqAXUfpBV1fxY1fGoU0ldKnYuqOmsZgECMb8/FYHXzKbNFs0tkgmTJxkDYYBz1KX+B9IY4YBBO/YSwZVlZDuMlgRpByd8b+APfUyy49NKXcDRb6SsWpQJZH/AGwRuFHPbbkNzmpM1yds4OOWpVbHqLA4qDc3BJySSfE1ot+G1QWh7hpb0EE+JU176i/W9tOHP3kyBO8COfftyUMMDd3bjlFGkC+vyVb/AAP7ai8WJNvoHOeZIx6lyx+LJUq7vnYYZiRz3PxqGOIyIMI7KM52ON/H11ubwp5tX0NWXkknxKqOIgXNOvpwwNAE/SIGY65XLjdz5chQZwSqD7PkIPgor70U4Bb8S4vKJlV7Th1utsgJIRnQac8xnLCZ8/Zr70fs+3vraLuMwdvsw5lPtKqPvrUeKcDtoY1WGGKMPNqYIiqGISTBIA3NZ+LR2jKDdgPz7Bc0GZJVVb9XfA5JNMdtbuAuToYsQcgDOG2zSp1ayfyZxq94W5xHKTJb55bDUoGeZMZwfSlVvTVyCSCQfEEg+0Uz9U0Fu9gtxcIjyxTuscrqHlUDDBVYgtzLED0mvK54WaFuLjVIJAiOo9k1SYVB0WQHjvGBjYyAEctu2Xwr70supISzRO0ZxjMbFDjwypG1aXNBYq0rmIQyPhncIEkfB1ecBltxUCXoPZ3KBzql56gJWAJ7wCORHx+NefD7qlbOmq0keAP5Vi0uCQOHfyld9H53t7i4NxDdlxpkcyPGqANGDnJ87UB4imrot128OmgT9Jl/R51UCRJA2NQ2JVgCME74O4ph4JYWnDYWWIFYWkLblmcSEbqQdzsu2P8Amq3iMfArmRmuorcOObTosbHOfpHGrl41nuXi4rPqUmnSTO23omktwUj9ZvSa3409tYcOzPL22tpQrBUXBU7kA48rJPLyR31t0a4AHPAxmqjozw+wjizYpAI2OC0ATBI5gsvMj0mrmspEYKLPOjFtr41fueUDn+OdYwPvCRt/FT271AveiNjNIZJbaB3bzmaNSxwMDJxvttXH5C8N+p2/uk/KrF07opkklRZZa8fIThv1O390n5UfIPhv1O290n5VcVI5KFHllqHLNVp8g+G/Urb3SflR8g+G/U7b3SflXs26A5JCXZpahTTU3/IPhv1O290n5UfILhn1K290n5VobfgfL9/ZRCQppqgzTVpfyC4Z9StvdJ+VHyC4Z9StvdJ+Ve7eLAfJ9/ZRpWTTTVBmlrZvkDwz6lbe6T8qPkDwz6lbe5T8q0N44B/j+/smhI3VJZa7uaY8oohGPtSnUf7sa+2tRvLFJVAcEgHIwSDnBHMegmuXDOD29spS3ijiUnJEahQTyyQOZwKmVxbq4NxWNXaVYCEv3XQOwk/WQ6vW8n+6utl0ftrQRpboIk7RjgFsElHyTk7nYVd14kiVhhgCPAgEfGvJ1V7hpLiR44U7KqvZB4j2ijgbvpfSFI7Q7lsdy+g1YfyfF/Np/Cv5V2jiVRhQAPAAAfCjny3SgwqDpChzExVV+cwSGO/zcuMjArJenDjfce0VvEkSsMMAR4EAj41y/k+L+bT+Ffyrdw+//Ru1aZ84/wBKH/EkrqU/+qX+2k/xU+14iiVRhQAPAAAfCvdZLmt29Z9WI1En1KAQIRRRRXgpRRRRREUUUURFFFFERRRRREUUUURFFFFERRRRREUUUURFFFFERRRRRF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381000" y="1295400"/>
            <a:ext cx="8229600" cy="83820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lang="en-US" sz="2600" dirty="0" smtClean="0"/>
              <a:t>In-network aggregation </a:t>
            </a:r>
            <a:r>
              <a:rPr lang="en-US" sz="2600" dirty="0" smtClean="0">
                <a:sym typeface="Wingdings" pitchFamily="2" charset="2"/>
              </a:rPr>
              <a:t>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Energy Efficient data fusion in WSNs</a:t>
            </a:r>
            <a:endParaRPr kumimoji="0" lang="en-US" sz="26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endParaRPr kumimoji="0" lang="en-US" sz="26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</a:pPr>
            <a:endParaRPr kumimoji="0" lang="en-US" sz="26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6000"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Rectangle 3"/>
          <p:cNvSpPr txBox="1">
            <a:spLocks noChangeArrowheads="1"/>
          </p:cNvSpPr>
          <p:nvPr/>
        </p:nvSpPr>
        <p:spPr>
          <a:xfrm>
            <a:off x="304800" y="2057400"/>
            <a:ext cx="8534400" cy="5257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Each sensor monitors the area around it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Sensor is supposed to send its data to the end user.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3" name="Object 6"/>
          <p:cNvGraphicFramePr>
            <a:graphicFrameLocks noChangeAspect="1"/>
          </p:cNvGraphicFramePr>
          <p:nvPr/>
        </p:nvGraphicFramePr>
        <p:xfrm>
          <a:off x="2133600" y="3048000"/>
          <a:ext cx="4572000" cy="3633326"/>
        </p:xfrm>
        <a:graphic>
          <a:graphicData uri="http://schemas.openxmlformats.org/presentationml/2006/ole">
            <p:oleObj spid="_x0000_s40964" name="Visio" r:id="rId3" imgW="5621655" imgH="446722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2087</TotalTime>
  <Words>1017</Words>
  <Application>Microsoft Office PowerPoint</Application>
  <PresentationFormat>On-screen Show (4:3)</PresentationFormat>
  <Paragraphs>268</Paragraphs>
  <Slides>33</Slides>
  <Notes>6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Origin</vt:lpstr>
      <vt:lpstr>Visio</vt:lpstr>
      <vt:lpstr> CS2510  Fault Tolerance and Privacy in Wireless Sensor Networks </vt:lpstr>
      <vt:lpstr>Agenda</vt:lpstr>
      <vt:lpstr>Conventional Wireless Networks </vt:lpstr>
      <vt:lpstr>Adhoc and Sensor Wireless Networks</vt:lpstr>
      <vt:lpstr>Adhoc and Sensor Wireless Networks</vt:lpstr>
      <vt:lpstr>Challenges</vt:lpstr>
      <vt:lpstr>Slide 7</vt:lpstr>
      <vt:lpstr>Energy Consumption</vt:lpstr>
      <vt:lpstr>In-network Aggregation </vt:lpstr>
      <vt:lpstr>In-network Aggregation </vt:lpstr>
      <vt:lpstr>Tree-Construction and Data Reporting</vt:lpstr>
      <vt:lpstr>Tree-Construction and Data Reporting</vt:lpstr>
      <vt:lpstr>Frequent Errors</vt:lpstr>
      <vt:lpstr>Fault Tolerant aggregation: Retransmission</vt:lpstr>
      <vt:lpstr>Fault Tolerant aggregation:  Multipath Routing</vt:lpstr>
      <vt:lpstr>Duplicate Sensitive Aggregation</vt:lpstr>
      <vt:lpstr>RideSharing: General Idea</vt:lpstr>
      <vt:lpstr>RideSharing: General Idea</vt:lpstr>
      <vt:lpstr>RS Detection: Bit Vector</vt:lpstr>
      <vt:lpstr>RS Correctness</vt:lpstr>
      <vt:lpstr>RideSharing Overhead</vt:lpstr>
      <vt:lpstr>Cascaded RideSharing</vt:lpstr>
      <vt:lpstr>What about Privacy ?! </vt:lpstr>
      <vt:lpstr>Attack Model</vt:lpstr>
      <vt:lpstr>New Privacy-Preserving Fault Tolerant Protocol for in-network aggregation in WSN</vt:lpstr>
      <vt:lpstr>Secure RideSharing Protocol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CS1520  Java Threads</dc:title>
  <dc:creator>RogiMarianky</dc:creator>
  <cp:lastModifiedBy>RogiMarianky</cp:lastModifiedBy>
  <cp:revision>271</cp:revision>
  <dcterms:created xsi:type="dcterms:W3CDTF">2010-01-09T00:00:07Z</dcterms:created>
  <dcterms:modified xsi:type="dcterms:W3CDTF">2011-11-15T04:33:25Z</dcterms:modified>
</cp:coreProperties>
</file>