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  <p:sldMasterId id="2147483738" r:id="rId2"/>
  </p:sldMasterIdLst>
  <p:notesMasterIdLst>
    <p:notesMasterId r:id="rId68"/>
  </p:notesMasterIdLst>
  <p:handoutMasterIdLst>
    <p:handoutMasterId r:id="rId69"/>
  </p:handoutMasterIdLst>
  <p:sldIdLst>
    <p:sldId id="598" r:id="rId3"/>
    <p:sldId id="258" r:id="rId4"/>
    <p:sldId id="555" r:id="rId5"/>
    <p:sldId id="696" r:id="rId6"/>
    <p:sldId id="679" r:id="rId7"/>
    <p:sldId id="680" r:id="rId8"/>
    <p:sldId id="681" r:id="rId9"/>
    <p:sldId id="682" r:id="rId10"/>
    <p:sldId id="683" r:id="rId11"/>
    <p:sldId id="684" r:id="rId12"/>
    <p:sldId id="699" r:id="rId13"/>
    <p:sldId id="688" r:id="rId14"/>
    <p:sldId id="707" r:id="rId15"/>
    <p:sldId id="689" r:id="rId16"/>
    <p:sldId id="690" r:id="rId17"/>
    <p:sldId id="691" r:id="rId18"/>
    <p:sldId id="692" r:id="rId19"/>
    <p:sldId id="693" r:id="rId20"/>
    <p:sldId id="694" r:id="rId21"/>
    <p:sldId id="697" r:id="rId22"/>
    <p:sldId id="698" r:id="rId23"/>
    <p:sldId id="695" r:id="rId24"/>
    <p:sldId id="559" r:id="rId25"/>
    <p:sldId id="578" r:id="rId26"/>
    <p:sldId id="630" r:id="rId27"/>
    <p:sldId id="562" r:id="rId28"/>
    <p:sldId id="576" r:id="rId29"/>
    <p:sldId id="575" r:id="rId30"/>
    <p:sldId id="637" r:id="rId31"/>
    <p:sldId id="638" r:id="rId32"/>
    <p:sldId id="569" r:id="rId33"/>
    <p:sldId id="673" r:id="rId34"/>
    <p:sldId id="570" r:id="rId35"/>
    <p:sldId id="572" r:id="rId36"/>
    <p:sldId id="573" r:id="rId37"/>
    <p:sldId id="574" r:id="rId38"/>
    <p:sldId id="580" r:id="rId39"/>
    <p:sldId id="644" r:id="rId40"/>
    <p:sldId id="708" r:id="rId41"/>
    <p:sldId id="568" r:id="rId42"/>
    <p:sldId id="640" r:id="rId43"/>
    <p:sldId id="639" r:id="rId44"/>
    <p:sldId id="642" r:id="rId45"/>
    <p:sldId id="593" r:id="rId46"/>
    <p:sldId id="643" r:id="rId47"/>
    <p:sldId id="641" r:id="rId48"/>
    <p:sldId id="645" r:id="rId49"/>
    <p:sldId id="704" r:id="rId50"/>
    <p:sldId id="705" r:id="rId51"/>
    <p:sldId id="706" r:id="rId52"/>
    <p:sldId id="602" r:id="rId53"/>
    <p:sldId id="490" r:id="rId54"/>
    <p:sldId id="493" r:id="rId55"/>
    <p:sldId id="603" r:id="rId56"/>
    <p:sldId id="604" r:id="rId57"/>
    <p:sldId id="605" r:id="rId58"/>
    <p:sldId id="648" r:id="rId59"/>
    <p:sldId id="647" r:id="rId60"/>
    <p:sldId id="646" r:id="rId61"/>
    <p:sldId id="649" r:id="rId62"/>
    <p:sldId id="650" r:id="rId63"/>
    <p:sldId id="287" r:id="rId64"/>
    <p:sldId id="288" r:id="rId65"/>
    <p:sldId id="289" r:id="rId66"/>
    <p:sldId id="597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34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269" autoAdjust="0"/>
    <p:restoredTop sz="93809"/>
  </p:normalViewPr>
  <p:slideViewPr>
    <p:cSldViewPr>
      <p:cViewPr varScale="1">
        <p:scale>
          <a:sx n="76" d="100"/>
          <a:sy n="76" d="100"/>
        </p:scale>
        <p:origin x="96" y="792"/>
      </p:cViewPr>
      <p:guideLst>
        <p:guide orient="horz" pos="2064"/>
        <p:guide pos="34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22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FC81DA-D82C-D248-96DA-971BAA9C8F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2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0D4404-C563-6B43-A824-459A163A63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5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704850"/>
            <a:ext cx="4699000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38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 dirty="0"/>
              <a:t>DB-1338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267195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 dirty="0"/>
              <a:t>DB-1338</a:t>
            </a:r>
          </a:p>
        </p:txBody>
      </p:sp>
    </p:spTree>
    <p:extLst>
      <p:ext uri="{BB962C8B-B14F-4D97-AF65-F5344CB8AC3E}">
        <p14:creationId xmlns:p14="http://schemas.microsoft.com/office/powerpoint/2010/main" val="2238335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/>
              <a:t>DB-1338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327276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/>
              <a:t>DB-1338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1352507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90563"/>
            <a:ext cx="4603750" cy="34528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9" y="4373563"/>
            <a:ext cx="5045075" cy="4067175"/>
          </a:xfrm>
          <a:noFill/>
        </p:spPr>
        <p:txBody>
          <a:bodyPr/>
          <a:lstStyle/>
          <a:p>
            <a:pPr eaLnBrk="1" hangingPunct="1"/>
            <a:r>
              <a:rPr lang="en-US"/>
              <a:t>DB-1338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Db-1337</a:t>
            </a:r>
          </a:p>
        </p:txBody>
      </p:sp>
    </p:spTree>
    <p:extLst>
      <p:ext uri="{BB962C8B-B14F-4D97-AF65-F5344CB8AC3E}">
        <p14:creationId xmlns:p14="http://schemas.microsoft.com/office/powerpoint/2010/main" val="2722881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Towards open domains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2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Towards open domains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38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16F16-3DF6-B64B-8D8B-B29489BC1311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153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43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16F16-3DF6-B64B-8D8B-B29489BC131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3153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61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794197A-909D-6248-B44E-761B541FFA90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8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F3653C-3EB9-4F07-99F7-92A8B4EE61DB}" type="slidenum">
              <a:rPr lang="en-US" altLang="en-US" sz="1300" smtClean="0"/>
              <a:pPr>
                <a:spcBef>
                  <a:spcPct val="0"/>
                </a:spcBef>
              </a:pPr>
              <a:t>48</a:t>
            </a:fld>
            <a:endParaRPr lang="en-US" altLang="en-US" sz="13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18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4C3844-6883-4194-9927-AAFF8F57A4EE}" type="slidenum">
              <a:rPr lang="en-US" altLang="en-US" sz="1300" smtClean="0"/>
              <a:pPr>
                <a:spcBef>
                  <a:spcPct val="0"/>
                </a:spcBef>
              </a:pPr>
              <a:t>49</a:t>
            </a:fld>
            <a:endParaRPr lang="en-US" altLang="en-US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88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DB0282-4137-4A4B-B8B5-A5861A1A1FED}" type="slidenum">
              <a:rPr lang="en-US" altLang="en-US" sz="1300" smtClean="0"/>
              <a:pPr>
                <a:spcBef>
                  <a:spcPct val="0"/>
                </a:spcBef>
              </a:pPr>
              <a:t>50</a:t>
            </a:fld>
            <a:endParaRPr lang="en-US" alt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8412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29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06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48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7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13F1C8-EC54-C748-8F5E-C7C27F7A4052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098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B653AF8-8B1F-534C-A60C-A526ADB4A354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4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BF3B05-AE28-D34F-87D0-172CAF132044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63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</a:t>
            </a:r>
            <a:r>
              <a:rPr lang="en-GB" baseline="0" dirty="0"/>
              <a:t> 1966, </a:t>
            </a:r>
            <a:r>
              <a:rPr lang="en-GB" baseline="0" dirty="0" err="1"/>
              <a:t>Shrdlu</a:t>
            </a:r>
            <a:r>
              <a:rPr lang="en-GB" baseline="0" dirty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0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</a:t>
            </a:r>
            <a:r>
              <a:rPr lang="en-GB" baseline="0" dirty="0"/>
              <a:t> 1966, </a:t>
            </a:r>
            <a:r>
              <a:rPr lang="en-GB" baseline="0" dirty="0" err="1"/>
              <a:t>Shrdlu</a:t>
            </a:r>
            <a:r>
              <a:rPr lang="en-GB" baseline="0" dirty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3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</a:t>
            </a:r>
            <a:r>
              <a:rPr lang="en-GB" baseline="0" dirty="0"/>
              <a:t> 1966, </a:t>
            </a:r>
            <a:r>
              <a:rPr lang="en-GB" baseline="0" dirty="0" err="1"/>
              <a:t>Shrdlu</a:t>
            </a:r>
            <a:r>
              <a:rPr lang="en-GB" baseline="0" dirty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</a:t>
            </a:r>
            <a:r>
              <a:rPr lang="en-GB" baseline="0" dirty="0"/>
              <a:t> 1966, </a:t>
            </a:r>
            <a:r>
              <a:rPr lang="en-GB" baseline="0" dirty="0" err="1"/>
              <a:t>Shrdlu</a:t>
            </a:r>
            <a:r>
              <a:rPr lang="en-GB" baseline="0" dirty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3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</a:t>
            </a:r>
            <a:r>
              <a:rPr lang="en-GB" baseline="0" dirty="0"/>
              <a:t> 1966, </a:t>
            </a:r>
            <a:r>
              <a:rPr lang="en-GB" baseline="0" dirty="0" err="1"/>
              <a:t>Shrdlu</a:t>
            </a:r>
            <a:r>
              <a:rPr lang="en-GB" baseline="0" dirty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87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</a:t>
            </a:r>
            <a:r>
              <a:rPr lang="en-GB" baseline="0" dirty="0"/>
              <a:t> 1966, </a:t>
            </a:r>
            <a:r>
              <a:rPr lang="en-GB" baseline="0" dirty="0" err="1"/>
              <a:t>Shrdlu</a:t>
            </a:r>
            <a:r>
              <a:rPr lang="en-GB" baseline="0" dirty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</a:t>
            </a:r>
            <a:r>
              <a:rPr lang="en-GB" baseline="0" dirty="0"/>
              <a:t> 1966, </a:t>
            </a:r>
            <a:r>
              <a:rPr lang="en-GB" baseline="0" dirty="0" err="1"/>
              <a:t>Shrdlu</a:t>
            </a:r>
            <a:r>
              <a:rPr lang="en-GB" baseline="0" dirty="0"/>
              <a:t> 1970, Voyager 1990, Nuance 1994, Siri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AA08-97A4-C948-84CE-FBBB059F78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6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3400"/>
            <a:ext cx="8534400" cy="444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2960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1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7526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0144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7163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11400"/>
            <a:ext cx="4040188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7" y="167163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7" y="2311400"/>
            <a:ext cx="4041775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508000"/>
            <a:ext cx="74676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5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102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7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905000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3124201"/>
            <a:ext cx="3008313" cy="30019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7406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59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6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81000"/>
            <a:ext cx="21145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61912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9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241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1"/>
            <a:ext cx="77724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76701"/>
            <a:ext cx="77724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508000"/>
            <a:ext cx="74676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3400"/>
            <a:ext cx="6858000" cy="444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3406143" y="3406142"/>
            <a:ext cx="68580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A50021"/>
              </a:solidFill>
              <a:latin typeface="Lucida Sans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3045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71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634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52400"/>
            <a:ext cx="79248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2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546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3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6384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83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52400"/>
            <a:ext cx="79248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0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00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4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681037"/>
            <a:ext cx="3890964" cy="1731963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835400"/>
            <a:ext cx="3886200" cy="22352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273800"/>
            <a:ext cx="12192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7D19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6273800"/>
            <a:ext cx="19050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7D19A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6273800"/>
            <a:ext cx="765174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>
                <a:solidFill>
                  <a:srgbClr val="E7D19A"/>
                </a:solidFill>
              </a:rPr>
              <a:pPr/>
              <a:t>‹#›</a:t>
            </a:fld>
            <a:endParaRPr lang="en-US" dirty="0">
              <a:solidFill>
                <a:srgbClr val="E7D1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5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65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7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1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1" fontAlgn="base" hangingPunct="1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6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547688" indent="-228600" algn="l" rtl="0" eaLnBrk="1" fontAlgn="base" hangingPunct="1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charset="2"/>
        <a:buChar char=""/>
        <a:defRPr sz="24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822325" indent="-228600" algn="l" rtl="0" eaLnBrk="1" fontAlgn="base" hangingPunct="1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charset="2"/>
        <a:buChar char=""/>
        <a:defRPr sz="20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096963" indent="-228600" algn="l" rtl="0" eaLnBrk="1" fontAlgn="base" hangingPunct="1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charset="2"/>
        <a:buChar char=""/>
        <a:defRPr sz="20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1371600" indent="-228600" algn="l" rtl="0" eaLnBrk="1" fontAlgn="base" hangingPunct="1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08000"/>
            <a:ext cx="7467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803400"/>
            <a:ext cx="7772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70055" y="904009"/>
            <a:ext cx="9061655" cy="1991591"/>
          </a:xfrm>
        </p:spPr>
        <p:txBody>
          <a:bodyPr/>
          <a:lstStyle/>
          <a:p>
            <a:endParaRPr lang="en-US" sz="3000" b="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4038600"/>
            <a:ext cx="7696200" cy="17526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Chapter 26: </a:t>
            </a:r>
            <a:r>
              <a:rPr lang="en-US" sz="3600" dirty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Conversational Agents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3048000"/>
            <a:ext cx="658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55036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ELIZA</a:t>
            </a:r>
            <a:r>
              <a:rPr lang="en-GB" dirty="0"/>
              <a:t> </a:t>
            </a:r>
          </a:p>
          <a:p>
            <a:r>
              <a:rPr lang="en-GB" dirty="0"/>
              <a:t>     	(</a:t>
            </a:r>
            <a:r>
              <a:rPr lang="en-GB" dirty="0" err="1"/>
              <a:t>Chatbots</a:t>
            </a:r>
            <a:r>
              <a:rPr lang="en-GB" dirty="0"/>
              <a:t>)														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</a:t>
            </a:r>
            <a:r>
              <a:rPr lang="en-GB"/>
              <a:t>	</a:t>
            </a:r>
            <a:r>
              <a:rPr lang="en-GB">
                <a:solidFill>
                  <a:srgbClr val="FF0000"/>
                </a:solidFill>
              </a:rPr>
              <a:t>SHRDLU</a:t>
            </a:r>
            <a:r>
              <a:rPr lang="en-GB"/>
              <a:t> </a:t>
            </a:r>
            <a:endParaRPr lang="en-GB" dirty="0"/>
          </a:p>
          <a:p>
            <a:r>
              <a:rPr lang="en-GB" dirty="0"/>
              <a:t>             		(Artificial Intelligence)					</a:t>
            </a:r>
          </a:p>
          <a:p>
            <a:r>
              <a:rPr lang="en-GB" dirty="0"/>
              <a:t>															</a:t>
            </a:r>
            <a:r>
              <a:rPr lang="en-GB" dirty="0">
                <a:solidFill>
                  <a:srgbClr val="FF0000"/>
                </a:solidFill>
              </a:rPr>
              <a:t>SIRI</a:t>
            </a:r>
          </a:p>
          <a:p>
            <a:r>
              <a:rPr lang="en-GB" dirty="0">
                <a:solidFill>
                  <a:srgbClr val="FF0000"/>
                </a:solidFill>
              </a:rPr>
              <a:t>						</a:t>
            </a:r>
            <a:r>
              <a:rPr lang="en-GB" dirty="0"/>
              <a:t>(hybrid approach)</a:t>
            </a:r>
            <a:r>
              <a:rPr lang="en-GB" dirty="0">
                <a:solidFill>
                  <a:srgbClr val="FF0000"/>
                </a:solidFill>
              </a:rPr>
              <a:t>						</a:t>
            </a:r>
          </a:p>
          <a:p>
            <a:r>
              <a:rPr lang="en-GB" dirty="0"/>
              <a:t>				</a:t>
            </a:r>
            <a:r>
              <a:rPr lang="en-GB" dirty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			(Speech)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												</a:t>
            </a:r>
            <a:r>
              <a:rPr lang="en-GB" dirty="0" err="1">
                <a:solidFill>
                  <a:srgbClr val="FF0000"/>
                </a:solidFill>
              </a:rPr>
              <a:t>Startups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						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/>
              <a:t>Dialogue Systems: A Brief History</a:t>
            </a:r>
          </a:p>
        </p:txBody>
      </p:sp>
    </p:spTree>
    <p:extLst>
      <p:ext uri="{BB962C8B-B14F-4D97-AF65-F5344CB8AC3E}">
        <p14:creationId xmlns:p14="http://schemas.microsoft.com/office/powerpoint/2010/main" val="191884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ELIZA</a:t>
            </a:r>
            <a:r>
              <a:rPr lang="en-GB" dirty="0"/>
              <a:t> </a:t>
            </a:r>
          </a:p>
          <a:p>
            <a:r>
              <a:rPr lang="en-GB" dirty="0"/>
              <a:t>     	(</a:t>
            </a:r>
            <a:r>
              <a:rPr lang="en-GB" dirty="0" err="1"/>
              <a:t>Chatbots</a:t>
            </a:r>
            <a:r>
              <a:rPr lang="en-GB" dirty="0"/>
              <a:t>)														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</a:t>
            </a:r>
            <a:r>
              <a:rPr lang="en-GB" dirty="0">
                <a:solidFill>
                  <a:srgbClr val="FF0000"/>
                </a:solidFill>
              </a:rPr>
              <a:t>SHRDLU</a:t>
            </a:r>
            <a:r>
              <a:rPr lang="en-GB" dirty="0"/>
              <a:t> </a:t>
            </a:r>
          </a:p>
          <a:p>
            <a:r>
              <a:rPr lang="en-GB" dirty="0"/>
              <a:t>             		(Artificial Intelligence)					</a:t>
            </a:r>
          </a:p>
          <a:p>
            <a:r>
              <a:rPr lang="en-GB" dirty="0"/>
              <a:t>															</a:t>
            </a:r>
            <a:r>
              <a:rPr lang="en-GB" dirty="0">
                <a:solidFill>
                  <a:srgbClr val="FF0000"/>
                </a:solidFill>
              </a:rPr>
              <a:t>SIRI		Alexa Challenge</a:t>
            </a:r>
          </a:p>
          <a:p>
            <a:r>
              <a:rPr lang="en-GB" dirty="0">
                <a:solidFill>
                  <a:srgbClr val="FF0000"/>
                </a:solidFill>
              </a:rPr>
              <a:t>						</a:t>
            </a:r>
            <a:r>
              <a:rPr lang="en-GB" dirty="0"/>
              <a:t>(hybrid approach)	(social bots)</a:t>
            </a:r>
            <a:r>
              <a:rPr lang="en-GB" dirty="0">
                <a:solidFill>
                  <a:srgbClr val="FF0000"/>
                </a:solidFill>
              </a:rPr>
              <a:t>						</a:t>
            </a:r>
          </a:p>
          <a:p>
            <a:r>
              <a:rPr lang="en-GB" dirty="0"/>
              <a:t>				</a:t>
            </a:r>
            <a:r>
              <a:rPr lang="en-GB" dirty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			(Speech)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												</a:t>
            </a:r>
            <a:r>
              <a:rPr lang="en-GB" dirty="0" err="1">
                <a:solidFill>
                  <a:srgbClr val="FF0000"/>
                </a:solidFill>
              </a:rPr>
              <a:t>Startups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						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/>
              <a:t>Dialogue Systems: A Brief History</a:t>
            </a:r>
          </a:p>
        </p:txBody>
      </p:sp>
    </p:spTree>
    <p:extLst>
      <p:ext uri="{BB962C8B-B14F-4D97-AF65-F5344CB8AC3E}">
        <p14:creationId xmlns:p14="http://schemas.microsoft.com/office/powerpoint/2010/main" val="3254621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771"/>
          </a:xfrm>
        </p:spPr>
        <p:txBody>
          <a:bodyPr>
            <a:noAutofit/>
          </a:bodyPr>
          <a:lstStyle/>
          <a:p>
            <a:r>
              <a:rPr lang="en-GB" sz="4000" dirty="0"/>
              <a:t>Spoken Dialogue Systems: Examples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3" y="895508"/>
            <a:ext cx="4717143" cy="5845418"/>
          </a:xfrm>
        </p:spPr>
      </p:pic>
      <p:sp>
        <p:nvSpPr>
          <p:cNvPr id="5" name="TextBox 4"/>
          <p:cNvSpPr txBox="1"/>
          <p:nvPr/>
        </p:nvSpPr>
        <p:spPr>
          <a:xfrm>
            <a:off x="7053943" y="5878108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</a:t>
            </a:r>
            <a:r>
              <a:rPr lang="en-GB" dirty="0" err="1"/>
              <a:t>Lison</a:t>
            </a:r>
            <a:r>
              <a:rPr lang="en-GB" dirty="0"/>
              <a:t> and </a:t>
            </a:r>
            <a:r>
              <a:rPr lang="en-GB" dirty="0" err="1"/>
              <a:t>Meena</a:t>
            </a:r>
            <a:r>
              <a:rPr lang="en-GB" dirty="0"/>
              <a:t>, </a:t>
            </a:r>
          </a:p>
          <a:p>
            <a:r>
              <a:rPr lang="en-GB" dirty="0"/>
              <a:t>2014]</a:t>
            </a:r>
          </a:p>
        </p:txBody>
      </p:sp>
    </p:spTree>
    <p:extLst>
      <p:ext uri="{BB962C8B-B14F-4D97-AF65-F5344CB8AC3E}">
        <p14:creationId xmlns:p14="http://schemas.microsoft.com/office/powerpoint/2010/main" val="345897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366FF"/>
                </a:solidFill>
                <a:ea typeface="ＭＳ Ｐゴシック" panose="020B0600070205080204" pitchFamily="34" charset="-128"/>
              </a:rPr>
              <a:t>Are we done yet?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75" y="1600200"/>
            <a:ext cx="8975725" cy="4525963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i="1" dirty="0"/>
              <a:t>The Future Directions of Dialogue-Based Intelligent Personal Assistants </a:t>
            </a:r>
            <a:r>
              <a:rPr lang="en-US" dirty="0"/>
              <a:t>(</a:t>
            </a:r>
            <a:r>
              <a:rPr lang="en-US" dirty="0" err="1"/>
              <a:t>SIGdial</a:t>
            </a:r>
            <a:r>
              <a:rPr lang="en-US" dirty="0"/>
              <a:t> 2016 panel)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Yes (one of the panelists)</a:t>
            </a:r>
          </a:p>
          <a:p>
            <a:pPr lvl="1">
              <a:defRPr/>
            </a:pPr>
            <a:r>
              <a:rPr lang="en-US" dirty="0"/>
              <a:t>no bottleneck but privacy!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 (audience members - especially senior </a:t>
            </a:r>
            <a:r>
              <a:rPr lang="en-US" dirty="0" err="1"/>
              <a:t>NLPers</a:t>
            </a:r>
            <a:r>
              <a:rPr lang="en-US" dirty="0"/>
              <a:t>)</a:t>
            </a:r>
          </a:p>
          <a:p>
            <a:pPr lvl="1">
              <a:defRPr/>
            </a:pPr>
            <a:r>
              <a:rPr lang="en-US" dirty="0"/>
              <a:t>pragmatics, social dimensions, …</a:t>
            </a:r>
          </a:p>
        </p:txBody>
      </p:sp>
    </p:spTree>
    <p:extLst>
      <p:ext uri="{BB962C8B-B14F-4D97-AF65-F5344CB8AC3E}">
        <p14:creationId xmlns:p14="http://schemas.microsoft.com/office/powerpoint/2010/main" val="298974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14</a:t>
            </a:fld>
            <a:endParaRPr lang="en-US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217941" y="2960763"/>
            <a:ext cx="1713878" cy="16764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recognition</a:t>
            </a: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796098" y="5245867"/>
            <a:ext cx="2308518" cy="111048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Text-to-speech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or recording</a:t>
            </a: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7494814" y="2946417"/>
            <a:ext cx="1436914" cy="167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Backend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228831" y="3432066"/>
            <a:ext cx="1702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Comic Sans MS" pitchFamily="66" charset="0"/>
              </a:rPr>
              <a:t>Dialogue</a:t>
            </a:r>
          </a:p>
          <a:p>
            <a:pPr algn="ctr"/>
            <a:r>
              <a:rPr lang="en-US" sz="2400" b="1" dirty="0">
                <a:latin typeface="Comic Sans MS" pitchFamily="66" charset="0"/>
              </a:rPr>
              <a:t>manager</a:t>
            </a:r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>
            <a:off x="6993575" y="3853949"/>
            <a:ext cx="48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01377" y="1208314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>
                <a:latin typeface="Comic Sans MS" pitchFamily="66" charset="0"/>
              </a:rPr>
              <a:t>understanding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983260" y="5266475"/>
            <a:ext cx="2723057" cy="108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generation</a:t>
            </a: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3224" y="2425397"/>
            <a:ext cx="994465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05139" y="4736702"/>
            <a:ext cx="825604" cy="50537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104618" y="5849089"/>
            <a:ext cx="878642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316648" y="4215385"/>
            <a:ext cx="740752" cy="7740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678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76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15</a:t>
            </a:fld>
            <a:endParaRPr lang="en-US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recognition</a:t>
            </a: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6647" y="325943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5509" y="1199609"/>
            <a:ext cx="5010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am looking for a place with </a:t>
            </a:r>
            <a:r>
              <a:rPr lang="en-GB" sz="2000" dirty="0" err="1"/>
              <a:t>allendale</a:t>
            </a:r>
            <a:r>
              <a:rPr lang="en-GB" sz="2000" dirty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am looking for a place with </a:t>
            </a:r>
            <a:r>
              <a:rPr lang="en-GB" sz="2000" dirty="0" err="1"/>
              <a:t>annandale</a:t>
            </a:r>
            <a:r>
              <a:rPr lang="en-GB" sz="2000" dirty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am looking for a place with the </a:t>
            </a:r>
            <a:r>
              <a:rPr lang="en-GB" sz="2000" dirty="0" err="1"/>
              <a:t>annandale</a:t>
            </a:r>
            <a:r>
              <a:rPr lang="en-GB" sz="2000" dirty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am looking for a place with a </a:t>
            </a:r>
            <a:r>
              <a:rPr lang="en-GB" sz="2000" dirty="0" err="1"/>
              <a:t>annandale</a:t>
            </a:r>
            <a:r>
              <a:rPr lang="en-GB" sz="2000" dirty="0"/>
              <a:t> area</a:t>
            </a:r>
          </a:p>
        </p:txBody>
      </p:sp>
      <p:pic>
        <p:nvPicPr>
          <p:cNvPr id="3" name="Picture 2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0990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335897" y="2997796"/>
            <a:ext cx="609600" cy="9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16</a:t>
            </a:fld>
            <a:endParaRPr lang="en-US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660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recognition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93795" y="2566383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>
                <a:latin typeface="Comic Sans MS" pitchFamily="66" charset="0"/>
              </a:rPr>
              <a:t>understanding</a:t>
            </a: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52745" y="1950797"/>
            <a:ext cx="0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39433" y="4682324"/>
          <a:ext cx="4404997" cy="20188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10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0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47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9332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.999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allendale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.997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.999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/>
                        <a:t>Area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.999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4879">
                <a:tc>
                  <a:txBody>
                    <a:bodyPr/>
                    <a:lstStyle/>
                    <a:p>
                      <a:r>
                        <a:rPr lang="en-GB" dirty="0" err="1"/>
                        <a:t>Requestable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.053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191530" y="1581465"/>
            <a:ext cx="4649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I am looking for a place with </a:t>
            </a:r>
            <a:r>
              <a:rPr lang="en-GB" sz="2000" dirty="0" err="1"/>
              <a:t>allendale</a:t>
            </a:r>
            <a:r>
              <a:rPr lang="en-GB" sz="2000" dirty="0"/>
              <a:t> area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932889" y="3797797"/>
            <a:ext cx="0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070122" y="4245713"/>
            <a:ext cx="1674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System Beliefs</a:t>
            </a:r>
          </a:p>
        </p:txBody>
      </p:sp>
      <p:pic>
        <p:nvPicPr>
          <p:cNvPr id="14" name="Picture 13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639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84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17</a:t>
            </a:fld>
            <a:endParaRPr lang="en-US" dirty="0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217941" y="2960763"/>
            <a:ext cx="1713878" cy="16764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recognition</a:t>
            </a: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7494814" y="2946417"/>
            <a:ext cx="1436914" cy="167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Backend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228831" y="3432066"/>
            <a:ext cx="1702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Comic Sans MS" pitchFamily="66" charset="0"/>
              </a:rPr>
              <a:t>Dialogue</a:t>
            </a:r>
          </a:p>
          <a:p>
            <a:pPr algn="ctr"/>
            <a:r>
              <a:rPr lang="en-US" sz="2400" b="1" dirty="0">
                <a:latin typeface="Comic Sans MS" pitchFamily="66" charset="0"/>
              </a:rPr>
              <a:t>manager</a:t>
            </a:r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>
            <a:off x="6993575" y="3853949"/>
            <a:ext cx="48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01377" y="1208314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>
                <a:latin typeface="Comic Sans MS" pitchFamily="66" charset="0"/>
              </a:rPr>
              <a:t>understanding</a:t>
            </a: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3224" y="2425397"/>
            <a:ext cx="994465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05139" y="4736702"/>
            <a:ext cx="825604" cy="50537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56728" y="5456242"/>
            <a:ext cx="245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Offer(name=</a:t>
            </a:r>
            <a:r>
              <a:rPr lang="en-GB" sz="2000" dirty="0" err="1"/>
              <a:t>argo</a:t>
            </a:r>
            <a:r>
              <a:rPr lang="en-GB" sz="2000" dirty="0"/>
              <a:t> tea)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7410" y="2449524"/>
            <a:ext cx="1750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Area=</a:t>
            </a:r>
            <a:r>
              <a:rPr lang="en-GB" sz="2000" dirty="0" err="1"/>
              <a:t>allendale</a:t>
            </a:r>
            <a:endParaRPr lang="en-GB" dirty="0"/>
          </a:p>
        </p:txBody>
      </p:sp>
      <p:pic>
        <p:nvPicPr>
          <p:cNvPr id="17" name="Picture 16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8820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6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18</a:t>
            </a:fld>
            <a:endParaRPr lang="en-US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985"/>
            <a:ext cx="8534400" cy="10776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</a:rPr>
              <a:t>Typical Architecture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217941" y="2960763"/>
            <a:ext cx="1713878" cy="16764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91238" y="1208314"/>
            <a:ext cx="2308518" cy="11156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recognition</a:t>
            </a: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561070" y="4430246"/>
            <a:ext cx="2151976" cy="111048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Text-to-speech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or recording</a:t>
            </a: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7494814" y="2946417"/>
            <a:ext cx="1436914" cy="16763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Backend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228831" y="3432066"/>
            <a:ext cx="1702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Comic Sans MS" pitchFamily="66" charset="0"/>
              </a:rPr>
              <a:t>Dialogue</a:t>
            </a:r>
          </a:p>
          <a:p>
            <a:pPr algn="ctr"/>
            <a:r>
              <a:rPr lang="en-US" sz="2400" b="1" dirty="0">
                <a:latin typeface="Comic Sans MS" pitchFamily="66" charset="0"/>
              </a:rPr>
              <a:t>manager</a:t>
            </a:r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>
            <a:off x="6993575" y="3853949"/>
            <a:ext cx="48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01377" y="1208314"/>
            <a:ext cx="2696274" cy="111563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>
                <a:latin typeface="Comic Sans MS" pitchFamily="66" charset="0"/>
              </a:rPr>
              <a:t>understanding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4709928" y="5466530"/>
            <a:ext cx="2723057" cy="108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Natural language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generation</a:t>
            </a:r>
          </a:p>
        </p:txBody>
      </p:sp>
      <p:cxnSp>
        <p:nvCxnSpPr>
          <p:cNvPr id="7" name="Straight Arrow Connector 6"/>
          <p:cNvCxnSpPr>
            <a:stCxn id="4103" idx="3"/>
          </p:cNvCxnSpPr>
          <p:nvPr/>
        </p:nvCxnSpPr>
        <p:spPr>
          <a:xfrm flipV="1">
            <a:off x="3099756" y="1752448"/>
            <a:ext cx="801621" cy="13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3224" y="2425397"/>
            <a:ext cx="994465" cy="417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45020" y="4837649"/>
            <a:ext cx="290678" cy="50537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43939" y="6156295"/>
            <a:ext cx="878642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16647" y="2457429"/>
            <a:ext cx="628850" cy="666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297609" y="3853949"/>
            <a:ext cx="314424" cy="387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009796" y="4837649"/>
            <a:ext cx="2453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Offer(name=</a:t>
            </a:r>
            <a:r>
              <a:rPr lang="en-GB" sz="2000" dirty="0" err="1"/>
              <a:t>argo</a:t>
            </a:r>
            <a:r>
              <a:rPr lang="en-GB" sz="2000" dirty="0"/>
              <a:t> tea)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008" y="6028219"/>
            <a:ext cx="3748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Argo tea is in the Allendale area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764434" y="5660031"/>
            <a:ext cx="1" cy="3514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djl75\AppData\Local\Microsoft\Windows\Temporary Internet Files\Content.IE5\IB8A6BAT\tRik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66" y="3497697"/>
            <a:ext cx="461390" cy="7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:\Users\djl75\AppData\Local\Microsoft\Windows\Temporary Internet Files\Content.IE5\4XUNCA5K\man-silhouette[2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" y="2634190"/>
            <a:ext cx="2064837" cy="13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483600" cy="5271029"/>
          </a:xfrm>
        </p:spPr>
        <p:txBody>
          <a:bodyPr>
            <a:normAutofit/>
          </a:bodyPr>
          <a:lstStyle/>
          <a:p>
            <a:r>
              <a:rPr lang="en-GB" dirty="0"/>
              <a:t>Input errors</a:t>
            </a:r>
          </a:p>
          <a:p>
            <a:pPr marL="514350" lvl="1" indent="0">
              <a:buNone/>
            </a:pPr>
            <a:endParaRPr lang="en-GB" i="1" dirty="0"/>
          </a:p>
          <a:p>
            <a:pPr marL="514350" lvl="1" indent="0">
              <a:buNone/>
            </a:pPr>
            <a:r>
              <a:rPr lang="en-GB" i="1" dirty="0"/>
              <a:t>Hello, what kind of laptop are you after?</a:t>
            </a:r>
          </a:p>
          <a:p>
            <a:pPr marL="514350" lvl="1" indent="0">
              <a:buNone/>
            </a:pPr>
            <a:endParaRPr lang="en-GB" i="1" dirty="0"/>
          </a:p>
          <a:p>
            <a:pPr marL="514350" lvl="1" indent="0">
              <a:buNone/>
            </a:pPr>
            <a:r>
              <a:rPr lang="en-GB" i="1" dirty="0"/>
              <a:t>SPEECH RECOGNITION:  I WANT IT FOR OF IS THAT</a:t>
            </a:r>
          </a:p>
          <a:p>
            <a:pPr marL="514350" lvl="1" indent="0">
              <a:buNone/>
            </a:pPr>
            <a:endParaRPr lang="en-GB" i="1" dirty="0"/>
          </a:p>
          <a:p>
            <a:pPr marL="514350" lvl="1" indent="0">
              <a:buNone/>
            </a:pPr>
            <a:r>
              <a:rPr lang="en-GB" i="1" dirty="0"/>
              <a:t>What product family do you have in mind …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4" name="djv27x-007-150218_134600_stere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515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Agents  </a:t>
            </a:r>
            <a:br>
              <a:rPr lang="en-US" dirty="0"/>
            </a:br>
            <a:r>
              <a:rPr lang="en-US" dirty="0"/>
              <a:t>AKA  Dialog Agents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20574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Phone and voice based personal assistants </a:t>
            </a:r>
          </a:p>
          <a:p>
            <a:pPr marL="0" indent="0">
              <a:buNone/>
            </a:pPr>
            <a:r>
              <a:rPr lang="en-US" sz="3200" dirty="0"/>
              <a:t>	SIRI, Alexa, Cortana, Google Assistant</a:t>
            </a:r>
          </a:p>
          <a:p>
            <a:pPr marL="0" indent="0">
              <a:buNone/>
            </a:pPr>
            <a:r>
              <a:rPr lang="en-US" sz="3200" dirty="0"/>
              <a:t>Talking to your car</a:t>
            </a:r>
          </a:p>
          <a:p>
            <a:pPr marL="0" indent="0">
              <a:buNone/>
            </a:pPr>
            <a:r>
              <a:rPr lang="en-US" sz="3200" dirty="0"/>
              <a:t>Communicating with robots</a:t>
            </a:r>
          </a:p>
          <a:p>
            <a:pPr marL="0" indent="0">
              <a:buNone/>
            </a:pPr>
            <a:r>
              <a:rPr lang="en-US" sz="3200" dirty="0"/>
              <a:t>Clinical uses for mental health</a:t>
            </a:r>
          </a:p>
          <a:p>
            <a:pPr marL="0" indent="0">
              <a:buNone/>
            </a:pPr>
            <a:r>
              <a:rPr lang="en-US" sz="3200" dirty="0"/>
              <a:t>Chatting for fun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Statistical 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8686800" cy="4800600"/>
          </a:xfrm>
        </p:spPr>
        <p:txBody>
          <a:bodyPr/>
          <a:lstStyle/>
          <a:p>
            <a:r>
              <a:rPr lang="en-US" dirty="0"/>
              <a:t>Let’s assume</a:t>
            </a:r>
          </a:p>
          <a:p>
            <a:pPr lvl="1"/>
            <a:r>
              <a:rPr lang="en-US" dirty="0"/>
              <a:t>X is the entire sequence of speech data (features) you observe</a:t>
            </a:r>
          </a:p>
          <a:p>
            <a:pPr lvl="1"/>
            <a:r>
              <a:rPr lang="en-US" dirty="0"/>
              <a:t>W is one possible word sequence that it corresponds to</a:t>
            </a:r>
          </a:p>
          <a:p>
            <a:pPr lvl="1"/>
            <a:r>
              <a:rPr lang="en-US" dirty="0"/>
              <a:t>… then the most likely word sequence would maximize the probability of occurrence of that sequence (among all possible word sequences) given that you observed the speech data 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P(W | X) = (P(X|W)P(W)) / P(X)	(Bayes Rule)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ArgmaxW</a:t>
            </a:r>
            <a:r>
              <a:rPr lang="en-US" dirty="0"/>
              <a:t> P(X|W) P(W)   (acoustic model and language model)</a:t>
            </a:r>
          </a:p>
        </p:txBody>
      </p:sp>
    </p:spTree>
    <p:extLst>
      <p:ext uri="{BB962C8B-B14F-4D97-AF65-F5344CB8AC3E}">
        <p14:creationId xmlns:p14="http://schemas.microsoft.com/office/powerpoint/2010/main" val="362721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Acoustic models predict the probability of observing a given speech feature stream assuming it was generated by a particular word sequence</a:t>
            </a:r>
          </a:p>
          <a:p>
            <a:pPr lvl="1"/>
            <a:r>
              <a:rPr lang="en-US" dirty="0"/>
              <a:t>P(X|W)</a:t>
            </a:r>
          </a:p>
          <a:p>
            <a:pPr lvl="1"/>
            <a:endParaRPr lang="en-US" dirty="0"/>
          </a:p>
          <a:p>
            <a:r>
              <a:rPr lang="en-US" dirty="0"/>
              <a:t>Language models help disambiguate by capture the relative probability of different word sequences, e.g. </a:t>
            </a:r>
            <a:r>
              <a:rPr lang="en-US" i="1" dirty="0"/>
              <a:t>recognize speech</a:t>
            </a:r>
            <a:r>
              <a:rPr lang="en-US" dirty="0"/>
              <a:t> vs. </a:t>
            </a:r>
            <a:r>
              <a:rPr lang="en-US" i="1" dirty="0"/>
              <a:t>wreck a beach</a:t>
            </a:r>
          </a:p>
          <a:p>
            <a:pPr lvl="1"/>
            <a:r>
              <a:rPr lang="en-US" dirty="0"/>
              <a:t>P(W)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8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1417637"/>
            <a:ext cx="8808720" cy="5271029"/>
          </a:xfrm>
        </p:spPr>
        <p:txBody>
          <a:bodyPr>
            <a:normAutofit/>
          </a:bodyPr>
          <a:lstStyle/>
          <a:p>
            <a:r>
              <a:rPr lang="en-GB" dirty="0"/>
              <a:t>Input errors</a:t>
            </a:r>
          </a:p>
          <a:p>
            <a:pPr lvl="1"/>
            <a:r>
              <a:rPr lang="en-GB" dirty="0"/>
              <a:t>Speech recognition (and turn-taking – time-out, barge-in)</a:t>
            </a:r>
          </a:p>
          <a:p>
            <a:pPr lvl="1"/>
            <a:r>
              <a:rPr lang="en-GB" dirty="0"/>
              <a:t>Adverse acoustic conditions (speaker phone, background noise)</a:t>
            </a:r>
          </a:p>
          <a:p>
            <a:pPr lvl="1"/>
            <a:r>
              <a:rPr lang="en-GB" dirty="0"/>
              <a:t>Natural language understanding (out of vocabulary)</a:t>
            </a:r>
          </a:p>
          <a:p>
            <a:r>
              <a:rPr lang="en-GB" dirty="0"/>
              <a:t>Other limitations</a:t>
            </a:r>
          </a:p>
          <a:p>
            <a:pPr lvl="1"/>
            <a:r>
              <a:rPr lang="en-GB" dirty="0"/>
              <a:t>Restricted domains and tasks</a:t>
            </a:r>
          </a:p>
          <a:p>
            <a:pPr lvl="1"/>
            <a:r>
              <a:rPr lang="en-GB" dirty="0"/>
              <a:t>Behave naturally </a:t>
            </a:r>
            <a:r>
              <a:rPr lang="en-GB"/>
              <a:t>(back-channel)</a:t>
            </a:r>
            <a:endParaRPr lang="en-GB" dirty="0"/>
          </a:p>
          <a:p>
            <a:pPr lvl="1"/>
            <a:r>
              <a:rPr lang="en-GB" dirty="0"/>
              <a:t>System components are typically ‘hand-crafted’</a:t>
            </a:r>
          </a:p>
          <a:p>
            <a:pPr lvl="2"/>
            <a:r>
              <a:rPr lang="en-GB" dirty="0"/>
              <a:t>costly, don’t easily transfer</a:t>
            </a:r>
          </a:p>
          <a:p>
            <a:r>
              <a:rPr lang="en-GB" dirty="0"/>
              <a:t>A ‘big data’ alternative:  statistical systems</a:t>
            </a:r>
          </a:p>
          <a:p>
            <a:pPr lvl="1"/>
            <a:r>
              <a:rPr lang="en-GB" dirty="0"/>
              <a:t>System components are trained from data</a:t>
            </a:r>
          </a:p>
          <a:p>
            <a:pPr lvl="1"/>
            <a:r>
              <a:rPr lang="en-GB" dirty="0"/>
              <a:t>“Deploy, Collect Data and Improve” [Young, 2014]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3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I:  </a:t>
            </a:r>
            <a:r>
              <a:rPr lang="en-US" dirty="0" err="1"/>
              <a:t>Chatbots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ELIZA (1966)</a:t>
            </a:r>
          </a:p>
          <a:p>
            <a:r>
              <a:rPr lang="en-US" dirty="0"/>
              <a:t>PARRY (1968)</a:t>
            </a:r>
          </a:p>
          <a:p>
            <a:pPr marL="319088" lvl="1" indent="0">
              <a:buNone/>
            </a:pPr>
            <a:r>
              <a:rPr lang="en-US" dirty="0"/>
              <a:t>The first system to pass the Turing test?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ALICE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CLEVER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Microsoft Little Bing  </a:t>
            </a:r>
            <a:r>
              <a:rPr lang="zh-CN" altLang="en-US" dirty="0">
                <a:latin typeface="Yuanti SC" charset="-122"/>
                <a:ea typeface="Yuanti SC" charset="-122"/>
                <a:cs typeface="Yuanti SC" charset="-122"/>
              </a:rPr>
              <a:t>小冰</a:t>
            </a:r>
            <a:endParaRPr lang="en-US" altLang="zh-CN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42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r>
              <a:rPr lang="en-US" dirty="0" err="1"/>
              <a:t>Chatbot</a:t>
            </a:r>
            <a:r>
              <a:rPr lang="en-US" dirty="0"/>
              <a:t>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Rule-based</a:t>
            </a:r>
          </a:p>
          <a:p>
            <a:pPr marL="1062038" lvl="1" indent="-742950">
              <a:buFont typeface="+mj-lt"/>
              <a:buAutoNum type="arabicPeriod"/>
            </a:pPr>
            <a:r>
              <a:rPr lang="en-US" sz="3600" dirty="0"/>
              <a:t>Pattern-action rules (Eliza)</a:t>
            </a:r>
          </a:p>
          <a:p>
            <a:pPr marL="319088" lvl="1" indent="0">
              <a:buNone/>
            </a:pPr>
            <a:r>
              <a:rPr lang="en-US" sz="3600" dirty="0"/>
              <a:t>	+ a mental model (Parry)</a:t>
            </a:r>
          </a:p>
          <a:p>
            <a:pPr marL="319088" lvl="1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Corpus-based (from large chat corpus)</a:t>
            </a:r>
          </a:p>
          <a:p>
            <a:pPr marL="1062038" lvl="1" indent="-742950">
              <a:buFont typeface="+mj-lt"/>
              <a:buAutoNum type="arabicPeriod" startAt="2"/>
            </a:pPr>
            <a:r>
              <a:rPr lang="en-US" sz="3600" dirty="0"/>
              <a:t>Information Retrieval</a:t>
            </a:r>
          </a:p>
          <a:p>
            <a:pPr marL="1062038" lvl="1" indent="-742950">
              <a:buFont typeface="+mj-lt"/>
              <a:buAutoNum type="arabicPeriod" startAt="3"/>
            </a:pPr>
            <a:r>
              <a:rPr lang="en-US" sz="3600" dirty="0"/>
              <a:t>Neural network encoder-decoder</a:t>
            </a:r>
          </a:p>
        </p:txBody>
      </p:sp>
    </p:spTree>
    <p:extLst>
      <p:ext uri="{BB962C8B-B14F-4D97-AF65-F5344CB8AC3E}">
        <p14:creationId xmlns:p14="http://schemas.microsoft.com/office/powerpoint/2010/main" val="333321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77724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Sometimes for fun</a:t>
            </a:r>
          </a:p>
          <a:p>
            <a:pPr marL="0" indent="0">
              <a:buNone/>
            </a:pPr>
            <a:r>
              <a:rPr lang="en-US" sz="4000" dirty="0"/>
              <a:t>	</a:t>
            </a:r>
          </a:p>
          <a:p>
            <a:pPr marL="0" indent="0">
              <a:buNone/>
            </a:pPr>
            <a:r>
              <a:rPr lang="en-US" sz="4000" dirty="0"/>
              <a:t>But originally designed as a testbed for clinical therapy</a:t>
            </a:r>
          </a:p>
          <a:p>
            <a:pPr marL="0" indent="0">
              <a:buNone/>
            </a:pPr>
            <a:r>
              <a:rPr lang="en-US" sz="4000" dirty="0"/>
              <a:t>	(And still used that way!)</a:t>
            </a:r>
          </a:p>
        </p:txBody>
      </p:sp>
    </p:spTree>
    <p:extLst>
      <p:ext uri="{BB962C8B-B14F-4D97-AF65-F5344CB8AC3E}">
        <p14:creationId xmlns:p14="http://schemas.microsoft.com/office/powerpoint/2010/main" val="1683552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792161"/>
          </a:xfrm>
        </p:spPr>
        <p:txBody>
          <a:bodyPr/>
          <a:lstStyle/>
          <a:p>
            <a:r>
              <a:rPr lang="en-US" altLang="en-US"/>
              <a:t>Eliza: </a:t>
            </a:r>
            <a:r>
              <a:rPr lang="en-US" altLang="en-US" dirty="0" err="1"/>
              <a:t>Weizenbaum</a:t>
            </a:r>
            <a:r>
              <a:rPr lang="en-US" altLang="en-US" dirty="0"/>
              <a:t> (1966)</a:t>
            </a:r>
          </a:p>
        </p:txBody>
      </p:sp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7630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Men are all alike.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IN WHAT WAY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They're always bugging us about something or other.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B050"/>
                </a:solidFill>
              </a:rPr>
              <a:t>CAN YOU THINK OF A SPECIFIC EXAMPLE </a:t>
            </a:r>
          </a:p>
          <a:p>
            <a:pPr marL="0" indent="0">
              <a:buNone/>
            </a:pPr>
            <a:r>
              <a:rPr lang="en-US" sz="2800" dirty="0"/>
              <a:t>Well, my boyfriend made me come here.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YOUR BOYFRIEND MADE YOU COME HERE </a:t>
            </a:r>
          </a:p>
          <a:p>
            <a:pPr marL="0" indent="0">
              <a:buNone/>
            </a:pPr>
            <a:r>
              <a:rPr lang="en-US" sz="2800" dirty="0"/>
              <a:t>He says I'm depressed much of the time.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I AM SORRY TO HEAR YOU ARE DEPRESSED </a:t>
            </a:r>
          </a:p>
          <a:p>
            <a:pPr marL="0" indent="0">
              <a:buNone/>
            </a:pPr>
            <a:r>
              <a:rPr lang="en-US" sz="2800" dirty="0"/>
              <a:t>...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B050"/>
                </a:solidFill>
              </a:rPr>
              <a:t>WHO ELSE IN YOUR FAMILY TAKES CARE 0F YOU?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My father</a:t>
            </a:r>
            <a:br>
              <a:rPr lang="en-US" sz="2800" dirty="0"/>
            </a:br>
            <a:r>
              <a:rPr lang="en-US" sz="2800" dirty="0">
                <a:solidFill>
                  <a:srgbClr val="00B050"/>
                </a:solidFill>
              </a:rPr>
              <a:t>YOUR FATHER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4615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40386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are like my father in some ways.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WHAT RESEMBLANCE DO YOU SEE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are not very aggressive but I think you don’t want me to notice that.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WHAT MAKES YOU THINK I AM NOT AGGRESSIVE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don’t argue with me.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WHY DO YOU THINK I DON’T ARGUE WITH YOU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You are afraid of me.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B050"/>
                </a:solidFill>
              </a:rPr>
              <a:t>DOES IT PLEASE YOU TO BELIEVE I</a:t>
            </a:r>
            <a:r>
              <a:rPr lang="fr-FR" altLang="en-US" dirty="0">
                <a:solidFill>
                  <a:srgbClr val="00B050"/>
                </a:solidFill>
              </a:rPr>
              <a:t>’M AFRAID OF YOU</a:t>
            </a:r>
          </a:p>
          <a:p>
            <a:pPr marL="0" indent="0">
              <a:buNone/>
            </a:pP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father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afraid</a:t>
            </a:r>
            <a:r>
              <a:rPr lang="fr-FR" dirty="0"/>
              <a:t> of </a:t>
            </a:r>
            <a:r>
              <a:rPr lang="fr-FR" dirty="0" err="1"/>
              <a:t>everybody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WHAT ELSE COMES TO MIND WHEN YOU THINK OF YOUR FATHER</a:t>
            </a:r>
          </a:p>
          <a:p>
            <a:pPr marL="0" indent="0">
              <a:buNone/>
            </a:pPr>
            <a:r>
              <a:rPr lang="fr-FR" dirty="0" err="1"/>
              <a:t>Bullies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DOES THAT HAVE ANYTHING TO DO WITH THE FACT THAT YOUR BOYFRIEND MADE YOU COME HERE</a:t>
            </a:r>
            <a:endParaRPr lang="en-US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96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914400"/>
          </a:xfrm>
        </p:spPr>
        <p:txBody>
          <a:bodyPr/>
          <a:lstStyle/>
          <a:p>
            <a:r>
              <a:rPr lang="en-US" dirty="0"/>
              <a:t>How does it work?</a:t>
            </a:r>
            <a:br>
              <a:rPr lang="en-US" dirty="0"/>
            </a:br>
            <a:r>
              <a:rPr lang="en-US" dirty="0"/>
              <a:t>Eliza uses this one weird trick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534400" cy="4572000"/>
          </a:xfrm>
        </p:spPr>
        <p:txBody>
          <a:bodyPr/>
          <a:lstStyle/>
          <a:p>
            <a:pPr marL="0" indent="0">
              <a:buNone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514575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86836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That trick: be a Rogerian psychologist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534400" cy="38862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Draw the patient out by reflecting patient’s statements back at them</a:t>
            </a:r>
          </a:p>
          <a:p>
            <a:pPr marL="0" indent="0">
              <a:buNone/>
            </a:pPr>
            <a:r>
              <a:rPr lang="en-US" sz="3600" dirty="0"/>
              <a:t>Rare type of conversation in which one can “assume the pose of knowing almost nothing of the real world”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170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classes of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2057400"/>
            <a:ext cx="7772400" cy="39624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400" dirty="0" err="1"/>
              <a:t>Chatbots</a:t>
            </a:r>
            <a:endParaRPr lang="en-US" sz="4400" dirty="0"/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(Goal-based) Dialog agents</a:t>
            </a:r>
          </a:p>
          <a:p>
            <a:pPr marL="319088" lvl="1" indent="0">
              <a:buNone/>
            </a:pPr>
            <a:r>
              <a:rPr lang="en-US" sz="4400" i="1" dirty="0"/>
              <a:t>	</a:t>
            </a:r>
            <a:r>
              <a:rPr lang="en-US" sz="4000" i="1" dirty="0"/>
              <a:t>- SIRI, interfaces to cars, robots,</a:t>
            </a:r>
          </a:p>
          <a:p>
            <a:pPr marL="319088" lvl="1" indent="0">
              <a:buNone/>
            </a:pPr>
            <a:r>
              <a:rPr lang="en-US" sz="4000" i="1" dirty="0"/>
              <a:t>	- booking flights or restaurants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633" y="5313740"/>
            <a:ext cx="8415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The word "chatbots" is sometimes used in the popular press for both. We'll use it only for #1.</a:t>
            </a:r>
          </a:p>
        </p:txBody>
      </p:sp>
    </p:spTree>
    <p:extLst>
      <p:ext uri="{BB962C8B-B14F-4D97-AF65-F5344CB8AC3E}">
        <p14:creationId xmlns:p14="http://schemas.microsoft.com/office/powerpoint/2010/main" val="509297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86836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Rogerian psychologist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534400" cy="4495800"/>
          </a:xfrm>
        </p:spPr>
        <p:txBody>
          <a:bodyPr/>
          <a:lstStyle/>
          <a:p>
            <a:endParaRPr lang="en-US" sz="1100" dirty="0"/>
          </a:p>
          <a:p>
            <a:pPr marL="274638" lvl="1" indent="0">
              <a:buNone/>
            </a:pPr>
            <a:r>
              <a:rPr lang="en-US" sz="3200" dirty="0"/>
              <a:t>Patient: "I went for a long boat ride”</a:t>
            </a:r>
          </a:p>
          <a:p>
            <a:pPr marL="274638" lvl="1" indent="0">
              <a:buNone/>
            </a:pPr>
            <a:r>
              <a:rPr lang="en-US" sz="3200" dirty="0"/>
              <a:t>Psychiatrist: "Tell me about boats”</a:t>
            </a:r>
          </a:p>
          <a:p>
            <a:pPr marL="274638" lvl="1" indent="0">
              <a:buNone/>
            </a:pPr>
            <a:endParaRPr lang="en-US" sz="1100" dirty="0"/>
          </a:p>
          <a:p>
            <a:r>
              <a:rPr lang="en-US" sz="3200" dirty="0"/>
              <a:t>You don’t assume she didn’t know what a boat is</a:t>
            </a:r>
          </a:p>
          <a:p>
            <a:r>
              <a:rPr lang="en-US" sz="3200" dirty="0"/>
              <a:t>You assume she had some conversational goal</a:t>
            </a:r>
          </a:p>
          <a:p>
            <a:r>
              <a:rPr lang="en-US" sz="3200" dirty="0" err="1"/>
              <a:t>Chatbots</a:t>
            </a:r>
            <a:r>
              <a:rPr lang="en-US" sz="3200" dirty="0"/>
              <a:t> trying to pass the Turing test usually choose some such domain</a:t>
            </a:r>
          </a:p>
        </p:txBody>
      </p:sp>
    </p:spTree>
    <p:extLst>
      <p:ext uri="{BB962C8B-B14F-4D97-AF65-F5344CB8AC3E}">
        <p14:creationId xmlns:p14="http://schemas.microsoft.com/office/powerpoint/2010/main" val="1667375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 pattern/transform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772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(0 YOU 0 ME)   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pattern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]</a:t>
            </a:r>
          </a:p>
          <a:p>
            <a:pPr>
              <a:buFont typeface="Wingdings" charset="2"/>
              <a:buChar char="à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(WHAT MAKES YOU THINK I 3 YOU)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transform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]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0  means Kleene *</a:t>
            </a:r>
          </a:p>
          <a:p>
            <a:pPr marL="0" indent="0">
              <a:buNone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3 is the constituent # in pattern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You hate me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WHAT MAKES YOU THINK I HATE YOU</a:t>
            </a:r>
          </a:p>
          <a:p>
            <a:pPr marL="0" indent="0">
              <a:buNone/>
            </a:pPr>
            <a:endParaRPr lang="en-US" sz="3200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pPr>
              <a:buFont typeface="Wingdings" charset="2"/>
              <a:buChar char="à"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10AC6-058C-754F-AD5F-565E63BA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5408C40-EB8C-AE47-9E6F-6CB7DDA910B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5462" y="1243654"/>
            <a:ext cx="9018538" cy="4807896"/>
          </a:xfrm>
        </p:spPr>
      </p:pic>
    </p:spTree>
    <p:extLst>
      <p:ext uri="{BB962C8B-B14F-4D97-AF65-F5344CB8AC3E}">
        <p14:creationId xmlns:p14="http://schemas.microsoft.com/office/powerpoint/2010/main" val="3087236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9"/>
            <a:ext cx="8610600" cy="792161"/>
          </a:xfrm>
        </p:spPr>
        <p:txBody>
          <a:bodyPr/>
          <a:lstStyle/>
          <a:p>
            <a:r>
              <a:rPr lang="en-US" sz="3200" dirty="0"/>
              <a:t>Keywords are ranked from specific to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95400"/>
            <a:ext cx="8001000" cy="5029200"/>
          </a:xfrm>
        </p:spPr>
        <p:txBody>
          <a:bodyPr/>
          <a:lstStyle/>
          <a:p>
            <a:pPr marL="319088" lvl="1" indent="0">
              <a:buNone/>
            </a:pPr>
            <a:r>
              <a:rPr lang="en-US" sz="2800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I know everybody laughed at me</a:t>
            </a:r>
            <a:endParaRPr lang="en-US" sz="28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“I” is a very general keyword:</a:t>
            </a:r>
          </a:p>
          <a:p>
            <a:pPr marL="319088" lvl="1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I: (I *) -&gt; (You say you 2)</a:t>
            </a:r>
          </a:p>
          <a:p>
            <a:pPr marL="319088" lvl="1" indent="0">
              <a:buNone/>
            </a:pP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YOU SAY YOU KNOW EVERYBODY LAUGHED AT YOU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“Everybody” is much more interesting (someone using universals like everybody/always is probably “referring to some quite specific event or person”)</a:t>
            </a:r>
          </a:p>
          <a:p>
            <a:pPr marL="319088" lvl="1" indent="0">
              <a:buNone/>
            </a:pP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WHO IN PARTICULAR ARE YOU THINKING OF?</a:t>
            </a:r>
          </a:p>
          <a:p>
            <a:r>
              <a:rPr lang="en-US" dirty="0"/>
              <a:t> Implementation: keywords stored with their rank </a:t>
            </a:r>
          </a:p>
          <a:p>
            <a:pPr marL="319088" lvl="1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Everybody 5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transformation rules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319088" lvl="1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  0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transformation rules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319088" lvl="1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0574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PLEASE GO 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THAT’S VERY INTERESTING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I SEE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85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639761"/>
          </a:xfrm>
        </p:spPr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48267"/>
            <a:ext cx="89154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(MEMORY MY</a:t>
            </a:r>
            <a:br>
              <a:rPr lang="en-US" sz="250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 (0 YOUR 0 = LETS DISCUSS FURTHER WHY YOUR 3)</a:t>
            </a:r>
          </a:p>
          <a:p>
            <a:pPr marL="0" indent="0">
              <a:buNone/>
            </a:pP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 (0 YOUR 0 = EARLIER YOU SAID YOUR 3)</a:t>
            </a:r>
          </a:p>
          <a:p>
            <a:endParaRPr lang="en-US" sz="2400" dirty="0"/>
          </a:p>
          <a:p>
            <a:r>
              <a:rPr lang="en-US" sz="3200" dirty="0"/>
              <a:t>Whenever “MY” is highest keyword</a:t>
            </a:r>
          </a:p>
          <a:p>
            <a:pPr lvl="1"/>
            <a:r>
              <a:rPr lang="en-US" sz="3000" dirty="0"/>
              <a:t>Randomly select a transform on the MEMORY list </a:t>
            </a:r>
          </a:p>
          <a:p>
            <a:pPr lvl="1"/>
            <a:r>
              <a:rPr lang="en-US" sz="3000" dirty="0"/>
              <a:t>Apply to sentence</a:t>
            </a:r>
          </a:p>
          <a:p>
            <a:pPr lvl="1"/>
            <a:r>
              <a:rPr lang="en-US" sz="3000" dirty="0"/>
              <a:t>Store on a stack</a:t>
            </a:r>
          </a:p>
          <a:p>
            <a:r>
              <a:rPr lang="en-US" sz="3200" dirty="0"/>
              <a:t>Later, if no keyword matches a sentence</a:t>
            </a:r>
          </a:p>
          <a:p>
            <a:pPr lvl="1"/>
            <a:r>
              <a:rPr lang="en-US" sz="3000" dirty="0"/>
              <a:t>Return the top of the MEMORY queue instead</a:t>
            </a:r>
          </a:p>
          <a:p>
            <a:r>
              <a:rPr lang="en-US" sz="3200" dirty="0"/>
              <a:t>A hierarchical model of discourse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42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Eliza stuff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77200" cy="4572000"/>
          </a:xfrm>
        </p:spPr>
        <p:txBody>
          <a:bodyPr/>
          <a:lstStyle/>
          <a:p>
            <a:r>
              <a:rPr lang="en-US" dirty="0"/>
              <a:t>Rules can refer to classes of words</a:t>
            </a:r>
          </a:p>
          <a:p>
            <a:pPr marL="319088" lvl="1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Family = mother, father, brother, sister</a:t>
            </a:r>
          </a:p>
          <a:p>
            <a:pPr marL="319088" lvl="1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NOUN = …</a:t>
            </a:r>
          </a:p>
          <a:p>
            <a:pPr marL="319088" lvl="1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Don’t reuse transforms in the same conversation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Whenever we use a transform associated with a pattern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We increment a counter for that rule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So the next time we use the next ranked transform</a:t>
            </a:r>
          </a:p>
          <a:p>
            <a:pPr lvl="1"/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Some basic transforms happen during input processing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 -&gt; YOU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YOU -&gt; I</a:t>
            </a:r>
          </a:p>
        </p:txBody>
      </p:sp>
    </p:spTree>
    <p:extLst>
      <p:ext uri="{BB962C8B-B14F-4D97-AF65-F5344CB8AC3E}">
        <p14:creationId xmlns:p14="http://schemas.microsoft.com/office/powerpoint/2010/main" val="795789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87867"/>
            <a:ext cx="7772400" cy="1143000"/>
          </a:xfrm>
        </p:spPr>
        <p:txBody>
          <a:bodyPr/>
          <a:lstStyle/>
          <a:p>
            <a:r>
              <a:rPr lang="en-US" dirty="0"/>
              <a:t>Some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People  became deeply emotionally involved with the program</a:t>
            </a:r>
          </a:p>
          <a:p>
            <a:r>
              <a:rPr lang="en-US" dirty="0" err="1"/>
              <a:t>Weizenbaum</a:t>
            </a:r>
            <a:r>
              <a:rPr lang="en-US" dirty="0"/>
              <a:t> tells the story of his secretary who would ask </a:t>
            </a:r>
            <a:r>
              <a:rPr lang="en-US" dirty="0" err="1"/>
              <a:t>Weizenbaum</a:t>
            </a:r>
            <a:r>
              <a:rPr lang="en-US" dirty="0"/>
              <a:t> to leave the room when she talked with ELIZA</a:t>
            </a:r>
          </a:p>
          <a:p>
            <a:r>
              <a:rPr lang="en-US" dirty="0"/>
              <a:t>When he suggested that he might want to store all the ELIZA conversations for later analysis, people immediately pointed out the privacy implications</a:t>
            </a:r>
          </a:p>
          <a:p>
            <a:pPr lvl="1"/>
            <a:r>
              <a:rPr lang="en-US" dirty="0"/>
              <a:t>Suggesting that they were having quite private conversations with ELIZA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83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7339"/>
            <a:ext cx="7772400" cy="715961"/>
          </a:xfrm>
        </p:spPr>
        <p:txBody>
          <a:bodyPr/>
          <a:lstStyle/>
          <a:p>
            <a:r>
              <a:rPr lang="en-US" dirty="0" err="1"/>
              <a:t>Woebot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Chatbot</a:t>
            </a:r>
            <a:r>
              <a:rPr lang="en-US" dirty="0"/>
              <a:t> for delivering Cognitive Behavior Therapy via brief daily conversations</a:t>
            </a:r>
          </a:p>
          <a:p>
            <a:pPr lvl="1"/>
            <a:r>
              <a:rPr lang="en-US" dirty="0"/>
              <a:t>Little decision tree of language and menu responses</a:t>
            </a:r>
          </a:p>
          <a:p>
            <a:pPr lvl="1"/>
            <a:endParaRPr lang="en-US" dirty="0"/>
          </a:p>
          <a:p>
            <a:pPr marL="319088" lvl="1" indent="0">
              <a:buNone/>
            </a:pPr>
            <a:r>
              <a:rPr lang="en-US" dirty="0"/>
              <a:t>"What's going on in your world right now?"</a:t>
            </a:r>
          </a:p>
          <a:p>
            <a:pPr marL="319088" lvl="1" indent="0">
              <a:buNone/>
            </a:pPr>
            <a:r>
              <a:rPr lang="en-US" dirty="0"/>
              <a:t>"How are you feeling?"</a:t>
            </a:r>
          </a:p>
          <a:p>
            <a:pPr marL="319088" lvl="1" indent="0">
              <a:buNone/>
            </a:pPr>
            <a:r>
              <a:rPr lang="en-US" dirty="0"/>
              <a:t>In response to endorsed loneliness:</a:t>
            </a:r>
          </a:p>
          <a:p>
            <a:pPr marL="593725" lvl="2" indent="0">
              <a:buNone/>
            </a:pPr>
            <a:r>
              <a:rPr lang="en-US" dirty="0"/>
              <a:t>"I'm so sorry you're feeling lonely. I guess we all feel a little lonely sometimes"</a:t>
            </a:r>
          </a:p>
          <a:p>
            <a:r>
              <a:rPr lang="en-US" dirty="0"/>
              <a:t>In a 2-week experiment seemed to reduce depression, but not anxiety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148332"/>
            <a:ext cx="610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Fitzpatrick, Darcy, </a:t>
            </a:r>
            <a:r>
              <a:rPr lang="en-US" dirty="0" err="1"/>
              <a:t>Vierhile</a:t>
            </a:r>
            <a:r>
              <a:rPr lang="en-US" dirty="0"/>
              <a:t>, 2017. Delivering Cognitive Behavior Therapy to Young Adults with Symptoms of Depression and Anxiety Using a Fully Automated Conversational Agent (</a:t>
            </a:r>
            <a:r>
              <a:rPr lang="en-US" dirty="0" err="1"/>
              <a:t>Woebot</a:t>
            </a:r>
            <a:r>
              <a:rPr lang="en-US" dirty="0"/>
              <a:t>): A Randomized Controlled Trial.  JMIR </a:t>
            </a:r>
            <a:r>
              <a:rPr lang="en-US" dirty="0" err="1"/>
              <a:t>Ment</a:t>
            </a:r>
            <a:r>
              <a:rPr lang="en-US" dirty="0"/>
              <a:t> Health 4:2.</a:t>
            </a:r>
          </a:p>
        </p:txBody>
      </p:sp>
    </p:spTree>
    <p:extLst>
      <p:ext uri="{BB962C8B-B14F-4D97-AF65-F5344CB8AC3E}">
        <p14:creationId xmlns:p14="http://schemas.microsoft.com/office/powerpoint/2010/main" val="312997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Loebner</a:t>
            </a:r>
            <a:r>
              <a:rPr lang="en-US" dirty="0"/>
              <a:t> Prize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Sofia</a:t>
            </a:r>
          </a:p>
          <a:p>
            <a:pPr lvl="1"/>
            <a:endParaRPr lang="en-US" dirty="0"/>
          </a:p>
        </p:txBody>
      </p:sp>
      <p:pic>
        <p:nvPicPr>
          <p:cNvPr id="4" name="IMG_15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207418" y="3355182"/>
            <a:ext cx="4191001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8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Spoken Dialogue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229601" cy="5142819"/>
          </a:xfrm>
        </p:spPr>
        <p:txBody>
          <a:bodyPr>
            <a:normAutofit/>
          </a:bodyPr>
          <a:lstStyle/>
          <a:p>
            <a:r>
              <a:rPr lang="en-US" dirty="0"/>
              <a:t>Computer systems that can engage in extended human-machine conversations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Benefits of speech as an interface</a:t>
            </a:r>
          </a:p>
          <a:p>
            <a:pPr lvl="1"/>
            <a:r>
              <a:rPr lang="en-US" dirty="0"/>
              <a:t>Highly intuitive</a:t>
            </a:r>
          </a:p>
          <a:p>
            <a:pPr lvl="1"/>
            <a:r>
              <a:rPr lang="en-US" dirty="0"/>
              <a:t>Eyes and hands free</a:t>
            </a:r>
          </a:p>
          <a:p>
            <a:pPr lvl="1"/>
            <a:r>
              <a:rPr lang="en-US" dirty="0"/>
              <a:t>Small devices</a:t>
            </a:r>
          </a:p>
          <a:p>
            <a:pPr lvl="1"/>
            <a:r>
              <a:rPr lang="en-US" dirty="0"/>
              <a:t>Rich communication channel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26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IR-based </a:t>
            </a:r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28800"/>
            <a:ext cx="87630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Idea: Mine conversations of human chats or human-machine chats</a:t>
            </a:r>
          </a:p>
          <a:p>
            <a:pPr marL="319088" lvl="1" indent="0">
              <a:buNone/>
            </a:pPr>
            <a:r>
              <a:rPr lang="en-US" sz="3200" dirty="0"/>
              <a:t>Microblogs:   Twitter or Weibo (微博)</a:t>
            </a:r>
          </a:p>
          <a:p>
            <a:pPr marL="319088" lvl="1" indent="0">
              <a:buNone/>
            </a:pPr>
            <a:r>
              <a:rPr lang="en-US" sz="3200" dirty="0"/>
              <a:t>Movie dialogs</a:t>
            </a:r>
          </a:p>
          <a:p>
            <a:pPr marL="319088" lvl="1" indent="0">
              <a:buNone/>
            </a:pPr>
            <a:endParaRPr lang="en-US" sz="3200" dirty="0"/>
          </a:p>
          <a:p>
            <a:r>
              <a:rPr lang="en-US" sz="2800" dirty="0" err="1"/>
              <a:t>Cleverbot</a:t>
            </a:r>
            <a:r>
              <a:rPr lang="en-US" sz="2800" dirty="0"/>
              <a:t> (Carpenter 2017 http://</a:t>
            </a:r>
            <a:r>
              <a:rPr lang="en-US" sz="2800" dirty="0" err="1"/>
              <a:t>www.cleverbot.com</a:t>
            </a:r>
            <a:r>
              <a:rPr lang="en-US" sz="2800" dirty="0"/>
              <a:t>)</a:t>
            </a:r>
          </a:p>
          <a:p>
            <a:r>
              <a:rPr lang="en-US" sz="2800" dirty="0"/>
              <a:t>Microsoft </a:t>
            </a:r>
            <a:r>
              <a:rPr lang="en-US" sz="2800" dirty="0" err="1"/>
              <a:t>XiaoIce</a:t>
            </a:r>
            <a:endParaRPr lang="en-US" sz="2800" dirty="0"/>
          </a:p>
          <a:p>
            <a:r>
              <a:rPr lang="en-US" sz="2800" dirty="0"/>
              <a:t>Microsoft </a:t>
            </a:r>
            <a:r>
              <a:rPr lang="en-US" sz="2800" dirty="0" err="1"/>
              <a:t>Tay</a:t>
            </a:r>
            <a:endParaRPr lang="en-US" sz="2800" dirty="0"/>
          </a:p>
          <a:p>
            <a:pPr marL="319088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6480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1596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Cleverbot</a:t>
            </a:r>
            <a:r>
              <a:rPr lang="en-US" dirty="0"/>
              <a:t> conversation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36370"/>
              </p:ext>
            </p:extLst>
          </p:nvPr>
        </p:nvGraphicFramePr>
        <p:xfrm>
          <a:off x="304800" y="1219200"/>
          <a:ext cx="8610600" cy="556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Do you like Doctor Who?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Yes, so funny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What's your favorite show?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 don't have one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What's your name?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Jason I already told you.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No your real name.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Stephanie IS my real name.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I thought it was Jason?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How did you come to that conclusion.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Because you said so.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I have to do my homework.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27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868361"/>
          </a:xfrm>
        </p:spPr>
        <p:txBody>
          <a:bodyPr/>
          <a:lstStyle/>
          <a:p>
            <a:r>
              <a:rPr lang="en-US" dirty="0"/>
              <a:t>Two IR-based </a:t>
            </a:r>
            <a:r>
              <a:rPr lang="en-US" dirty="0" err="1"/>
              <a:t>chatbot</a:t>
            </a:r>
            <a:r>
              <a:rPr lang="en-US" dirty="0"/>
              <a:t>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Return the response to the most similar turn </a:t>
            </a:r>
          </a:p>
          <a:p>
            <a:pPr lvl="1"/>
            <a:r>
              <a:rPr lang="en-US" dirty="0"/>
              <a:t>Take user's turn (</a:t>
            </a:r>
            <a:r>
              <a:rPr lang="en-US" i="1" dirty="0"/>
              <a:t>q</a:t>
            </a:r>
            <a:r>
              <a:rPr lang="en-US" dirty="0"/>
              <a:t>) and find a (</a:t>
            </a:r>
            <a:r>
              <a:rPr lang="en-US" dirty="0" err="1"/>
              <a:t>tf-idf</a:t>
            </a:r>
            <a:r>
              <a:rPr lang="en-US" dirty="0"/>
              <a:t>) similar turn </a:t>
            </a:r>
            <a:r>
              <a:rPr lang="en-US" i="1" dirty="0"/>
              <a:t>t</a:t>
            </a:r>
            <a:r>
              <a:rPr lang="en-US" dirty="0"/>
              <a:t> in the corpus C</a:t>
            </a:r>
          </a:p>
          <a:p>
            <a:pPr marL="319088" lvl="1" indent="0">
              <a:buNone/>
            </a:pPr>
            <a:r>
              <a:rPr lang="en-US" i="1" dirty="0"/>
              <a:t>                         q = "do you like Doctor Who"</a:t>
            </a:r>
          </a:p>
          <a:p>
            <a:pPr marL="319088" lvl="1" indent="0">
              <a:buNone/>
            </a:pPr>
            <a:r>
              <a:rPr lang="en-US" i="1" dirty="0"/>
              <a:t>		   t' = "do you like Doctor Strangelove"</a:t>
            </a:r>
          </a:p>
          <a:p>
            <a:pPr lvl="1"/>
            <a:r>
              <a:rPr lang="en-US" dirty="0"/>
              <a:t>Grab whatever the response was to </a:t>
            </a:r>
            <a:r>
              <a:rPr lang="en-US" i="1" dirty="0"/>
              <a:t>t</a:t>
            </a:r>
            <a:r>
              <a:rPr lang="en-US" dirty="0"/>
              <a:t>.</a:t>
            </a:r>
          </a:p>
          <a:p>
            <a:pPr lvl="8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Return the most similar turn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44" y="3913699"/>
            <a:ext cx="4608286" cy="10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03813"/>
            <a:ext cx="2736851" cy="1008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6365" y="5575939"/>
            <a:ext cx="345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dirty="0">
                <a:solidFill>
                  <a:srgbClr val="0070C0"/>
                </a:solidFill>
              </a:rPr>
              <a:t>Do you like Doctor Strangelove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7226" y="4221813"/>
            <a:ext cx="1856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400" dirty="0">
                <a:solidFill>
                  <a:srgbClr val="0070C0"/>
                </a:solidFill>
              </a:rPr>
              <a:t>Yes, so funny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84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IR-based models of </a:t>
            </a:r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Also fine to use other features like user features, or prior turns</a:t>
            </a:r>
          </a:p>
          <a:p>
            <a:r>
              <a:rPr lang="en-US" sz="3200" dirty="0"/>
              <a:t>Or non-dialogue text</a:t>
            </a:r>
          </a:p>
          <a:p>
            <a:pPr lvl="1"/>
            <a:r>
              <a:rPr lang="en-US" sz="3200" dirty="0"/>
              <a:t>COBOT </a:t>
            </a:r>
            <a:r>
              <a:rPr lang="en-US" sz="3200" dirty="0" err="1"/>
              <a:t>chatbot</a:t>
            </a:r>
            <a:r>
              <a:rPr lang="en-US" sz="3200" dirty="0"/>
              <a:t> (Isbell et al., 2000) </a:t>
            </a:r>
          </a:p>
          <a:p>
            <a:pPr lvl="2"/>
            <a:r>
              <a:rPr lang="en-US" sz="2800" dirty="0"/>
              <a:t>sentences from the Unabomber Manifesto by Theodore Kaczynski, articles on alien abduction, the scripts of “The Big Lebowski” and “Planet of the Apes”. </a:t>
            </a:r>
          </a:p>
          <a:p>
            <a:pPr lvl="1"/>
            <a:r>
              <a:rPr lang="en-US" sz="3200" dirty="0"/>
              <a:t>Wikipedia 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52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chatbots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9"/>
            <a:ext cx="8686800" cy="4114800"/>
          </a:xfrm>
        </p:spPr>
        <p:txBody>
          <a:bodyPr/>
          <a:lstStyle/>
          <a:p>
            <a:r>
              <a:rPr lang="en-US" sz="3200" dirty="0"/>
              <a:t>Think of response generation as a task of </a:t>
            </a:r>
            <a:r>
              <a:rPr lang="en-US" sz="3200" i="1" dirty="0"/>
              <a:t>transducing </a:t>
            </a:r>
            <a:r>
              <a:rPr lang="en-US" sz="3200" dirty="0"/>
              <a:t>from the user’s prior turn to the system’s turn (like machine translation, ML version of Eliza)</a:t>
            </a:r>
          </a:p>
          <a:p>
            <a:r>
              <a:rPr lang="en-US" sz="3200" dirty="0"/>
              <a:t>Train on:</a:t>
            </a:r>
          </a:p>
          <a:p>
            <a:pPr lvl="1"/>
            <a:r>
              <a:rPr lang="en-US" sz="3200" dirty="0"/>
              <a:t>movie dialogue databases</a:t>
            </a:r>
          </a:p>
          <a:p>
            <a:pPr lvl="1"/>
            <a:r>
              <a:rPr lang="en-US" sz="3200" dirty="0"/>
              <a:t>Twitter conversations</a:t>
            </a:r>
          </a:p>
          <a:p>
            <a:r>
              <a:rPr lang="en-US" sz="3200" dirty="0"/>
              <a:t>Train a deep neural network </a:t>
            </a:r>
          </a:p>
          <a:p>
            <a:pPr lvl="1"/>
            <a:r>
              <a:rPr lang="en-US" sz="3000" dirty="0"/>
              <a:t>map from user1 turn to user2 response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34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neural </a:t>
            </a:r>
            <a:r>
              <a:rPr lang="en-US" dirty="0" err="1"/>
              <a:t>chatbot</a:t>
            </a:r>
            <a:r>
              <a:rPr lang="en-US" dirty="0"/>
              <a:t> output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2960914"/>
          </a:xfrm>
        </p:spPr>
      </p:pic>
      <p:sp>
        <p:nvSpPr>
          <p:cNvPr id="5" name="TextBox 4"/>
          <p:cNvSpPr txBox="1"/>
          <p:nvPr/>
        </p:nvSpPr>
        <p:spPr>
          <a:xfrm>
            <a:off x="1066799" y="5194300"/>
            <a:ext cx="784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24" y="54102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175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Chatbots</a:t>
            </a:r>
            <a:r>
              <a:rPr lang="en-US" dirty="0"/>
              <a:t>: pro and 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876800"/>
          </a:xfrm>
        </p:spPr>
        <p:txBody>
          <a:bodyPr/>
          <a:lstStyle/>
          <a:p>
            <a:r>
              <a:rPr lang="en-US" dirty="0"/>
              <a:t>Pro:</a:t>
            </a:r>
          </a:p>
          <a:p>
            <a:pPr lvl="1"/>
            <a:r>
              <a:rPr lang="en-US" dirty="0"/>
              <a:t>Fun</a:t>
            </a:r>
          </a:p>
          <a:p>
            <a:pPr lvl="1"/>
            <a:r>
              <a:rPr lang="en-US" dirty="0"/>
              <a:t>Applications to counseling</a:t>
            </a:r>
          </a:p>
          <a:p>
            <a:pPr lvl="1"/>
            <a:r>
              <a:rPr lang="en-US" dirty="0"/>
              <a:t>Good for narrow, scriptable applications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They don't really understand</a:t>
            </a:r>
          </a:p>
          <a:p>
            <a:pPr lvl="1"/>
            <a:r>
              <a:rPr lang="en-US" dirty="0"/>
              <a:t>Rule-based </a:t>
            </a:r>
            <a:r>
              <a:rPr lang="en-US" dirty="0" err="1"/>
              <a:t>chatbots</a:t>
            </a:r>
            <a:r>
              <a:rPr lang="en-US" dirty="0"/>
              <a:t> are expensive and brittle</a:t>
            </a:r>
          </a:p>
          <a:p>
            <a:pPr lvl="1"/>
            <a:r>
              <a:rPr lang="en-US" dirty="0"/>
              <a:t>IR-based </a:t>
            </a:r>
            <a:r>
              <a:rPr lang="en-US" dirty="0" err="1"/>
              <a:t>chatbots</a:t>
            </a:r>
            <a:r>
              <a:rPr lang="en-US" dirty="0"/>
              <a:t> can only mirror training data</a:t>
            </a:r>
          </a:p>
          <a:p>
            <a:pPr lvl="2"/>
            <a:r>
              <a:rPr lang="en-US" dirty="0"/>
              <a:t>The case of Microsoft </a:t>
            </a:r>
            <a:r>
              <a:rPr lang="en-US" dirty="0" err="1"/>
              <a:t>Tay</a:t>
            </a:r>
            <a:endParaRPr lang="en-US" dirty="0"/>
          </a:p>
          <a:p>
            <a:pPr lvl="3"/>
            <a:r>
              <a:rPr lang="en-US" dirty="0"/>
              <a:t>(or, Garbage-in, Garbage-out)</a:t>
            </a:r>
          </a:p>
          <a:p>
            <a:r>
              <a:rPr lang="en-US" dirty="0"/>
              <a:t>The future: combining </a:t>
            </a:r>
            <a:r>
              <a:rPr lang="en-US" dirty="0" err="1"/>
              <a:t>chatbots</a:t>
            </a:r>
            <a:r>
              <a:rPr lang="en-US" dirty="0"/>
              <a:t> with frame-based agents</a:t>
            </a:r>
          </a:p>
        </p:txBody>
      </p:sp>
    </p:spTree>
    <p:extLst>
      <p:ext uri="{BB962C8B-B14F-4D97-AF65-F5344CB8AC3E}">
        <p14:creationId xmlns:p14="http://schemas.microsoft.com/office/powerpoint/2010/main" val="1764567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II: Frame-based dialog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2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travel dialog: Communicator</a:t>
            </a:r>
          </a:p>
        </p:txBody>
      </p:sp>
      <p:pic>
        <p:nvPicPr>
          <p:cNvPr id="12291" name="Picture 3" descr="dialogue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295400"/>
            <a:ext cx="6734175" cy="5151438"/>
          </a:xfrm>
        </p:spPr>
      </p:pic>
      <p:sp>
        <p:nvSpPr>
          <p:cNvPr id="12292" name="Date Placeholder 7"/>
          <p:cNvSpPr>
            <a:spLocks noGrp="1"/>
          </p:cNvSpPr>
          <p:nvPr>
            <p:ph type="dt" sz="quarter" idx="4294967295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C3B316-2B9B-4C34-9F3D-A899B79DAA48}" type="datetime1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12/3/2019</a:t>
            </a:fld>
            <a:endParaRPr lang="en-US" altLang="en-US" sz="140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DBF0C4-FA51-4EDB-8E97-C59C830C29BA}" type="slidenum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1219200" y="6629400"/>
            <a:ext cx="7467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721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and Language Processing -- Jurafsky and Martin </a:t>
            </a:r>
          </a:p>
        </p:txBody>
      </p:sp>
    </p:spTree>
    <p:extLst>
      <p:ext uri="{BB962C8B-B14F-4D97-AF65-F5344CB8AC3E}">
        <p14:creationId xmlns:p14="http://schemas.microsoft.com/office/powerpoint/2010/main" val="452678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Call routing: ATT HMIHY</a:t>
            </a:r>
          </a:p>
        </p:txBody>
      </p:sp>
      <p:pic>
        <p:nvPicPr>
          <p:cNvPr id="14339" name="Picture 3" descr="dialogue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06" b="-11906"/>
          <a:stretch>
            <a:fillRect/>
          </a:stretch>
        </p:blipFill>
        <p:spPr/>
      </p:pic>
      <p:sp>
        <p:nvSpPr>
          <p:cNvPr id="14340" name="Date Placeholder 7"/>
          <p:cNvSpPr>
            <a:spLocks noGrp="1"/>
          </p:cNvSpPr>
          <p:nvPr>
            <p:ph type="dt" sz="quarter" idx="4294967295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D0C979-1C5D-4739-A46D-17D31EE6E669}" type="datetime1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12/3/2019</a:t>
            </a:fld>
            <a:endParaRPr lang="en-US" altLang="en-US" sz="140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8AF2A1-B5AB-4FF7-8251-EF65B7BAF304}" type="slidenum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1219200" y="6629400"/>
            <a:ext cx="7467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721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and Language Processing -- Jurafsky and Martin </a:t>
            </a:r>
          </a:p>
        </p:txBody>
      </p:sp>
    </p:spTree>
    <p:extLst>
      <p:ext uri="{BB962C8B-B14F-4D97-AF65-F5344CB8AC3E}">
        <p14:creationId xmlns:p14="http://schemas.microsoft.com/office/powerpoint/2010/main" val="195474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1960	1970	1980	1990	2000	2010	</a:t>
            </a:r>
            <a:r>
              <a:rPr lang="en-GB" b="1" dirty="0">
                <a:solidFill>
                  <a:srgbClr val="00B050"/>
                </a:solidFill>
              </a:rPr>
              <a:t>2015</a:t>
            </a:r>
            <a:r>
              <a:rPr lang="en-GB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</a:p>
          <a:p>
            <a:r>
              <a:rPr lang="en-GB" dirty="0"/>
              <a:t>  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  Computer		            Interactive  	Devices </a:t>
            </a:r>
          </a:p>
          <a:p>
            <a:r>
              <a:rPr lang="en-GB" dirty="0">
                <a:solidFill>
                  <a:srgbClr val="0070C0"/>
                </a:solidFill>
              </a:rPr>
              <a:t>  Prototypes		           Telephone	(e.g. smartphones)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/>
              <a:t>Dialogue Systems: A Brief History</a:t>
            </a:r>
          </a:p>
        </p:txBody>
      </p:sp>
    </p:spTree>
    <p:extLst>
      <p:ext uri="{BB962C8B-B14F-4D97-AF65-F5344CB8AC3E}">
        <p14:creationId xmlns:p14="http://schemas.microsoft.com/office/powerpoint/2010/main" val="28519682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tutorial dialogue: ITSPOKE</a:t>
            </a:r>
          </a:p>
        </p:txBody>
      </p:sp>
      <p:pic>
        <p:nvPicPr>
          <p:cNvPr id="16387" name="Picture 3" descr="dialogue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7543800" cy="5045075"/>
          </a:xfrm>
        </p:spPr>
      </p:pic>
      <p:sp>
        <p:nvSpPr>
          <p:cNvPr id="16388" name="Date Placeholder 7"/>
          <p:cNvSpPr>
            <a:spLocks noGrp="1"/>
          </p:cNvSpPr>
          <p:nvPr>
            <p:ph type="dt" sz="quarter" idx="4294967295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1A9EA4-D223-4988-9B91-A219CD420E60}" type="datetime1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12/3/2019</a:t>
            </a:fld>
            <a:endParaRPr lang="en-US" altLang="en-US" sz="140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7F2357-77EC-4719-ADB1-4036B7665A3A}" type="slidenum">
              <a:rPr lang="en-US" altLang="en-US" sz="1400" smtClean="0">
                <a:solidFill>
                  <a:srgbClr val="72102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>
              <a:solidFill>
                <a:srgbClr val="721028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1219200" y="6629400"/>
            <a:ext cx="7467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rgbClr val="590A0E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2D506B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721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and Language Processing -- Jurafsky and Martin </a:t>
            </a:r>
          </a:p>
        </p:txBody>
      </p:sp>
    </p:spTree>
    <p:extLst>
      <p:ext uri="{BB962C8B-B14F-4D97-AF65-F5344CB8AC3E}">
        <p14:creationId xmlns:p14="http://schemas.microsoft.com/office/powerpoint/2010/main" val="3892491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SIRI around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7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iri1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r="-271" b="15653"/>
          <a:stretch/>
        </p:blipFill>
        <p:spPr>
          <a:xfrm>
            <a:off x="304800" y="533400"/>
            <a:ext cx="4140200" cy="6200975"/>
          </a:xfrm>
        </p:spPr>
      </p:pic>
      <p:pic>
        <p:nvPicPr>
          <p:cNvPr id="8" name="Content Placeholder 7" descr="siri3.png"/>
          <p:cNvPicPr>
            <a:picLocks noGrp="1" noChangeAspect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" r="802" b="15652"/>
          <a:stretch/>
        </p:blipFill>
        <p:spPr>
          <a:xfrm>
            <a:off x="4800600" y="609600"/>
            <a:ext cx="3928533" cy="5893918"/>
          </a:xfrm>
        </p:spPr>
      </p:pic>
    </p:spTree>
    <p:extLst>
      <p:ext uri="{BB962C8B-B14F-4D97-AF65-F5344CB8AC3E}">
        <p14:creationId xmlns:p14="http://schemas.microsoft.com/office/powerpoint/2010/main" val="15542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iri1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r="-271" b="15653"/>
          <a:stretch/>
        </p:blipFill>
        <p:spPr>
          <a:xfrm>
            <a:off x="127000" y="-76200"/>
            <a:ext cx="4445000" cy="66574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8466"/>
            <a:ext cx="4343400" cy="7709535"/>
          </a:xfrm>
        </p:spPr>
      </p:pic>
    </p:spTree>
    <p:extLst>
      <p:ext uri="{BB962C8B-B14F-4D97-AF65-F5344CB8AC3E}">
        <p14:creationId xmlns:p14="http://schemas.microsoft.com/office/powerpoint/2010/main" val="19077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SIRI in February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17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6" y="0"/>
            <a:ext cx="3855696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45787"/>
            <a:ext cx="3886200" cy="69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48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6" y="0"/>
            <a:ext cx="3855696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45787"/>
            <a:ext cx="3886199" cy="69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694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Frame-based dialog agents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7924800" cy="4572000"/>
          </a:xfrm>
        </p:spPr>
        <p:txBody>
          <a:bodyPr/>
          <a:lstStyle/>
          <a:p>
            <a:r>
              <a:rPr lang="en-US" sz="3200" dirty="0"/>
              <a:t>Sometimes called "task-based dialog agents"</a:t>
            </a:r>
          </a:p>
          <a:p>
            <a:r>
              <a:rPr lang="en-US" sz="3200" dirty="0"/>
              <a:t>Based on a "domain ontology"</a:t>
            </a:r>
          </a:p>
          <a:p>
            <a:pPr lvl="1"/>
            <a:r>
              <a:rPr lang="en-US" sz="2800" dirty="0"/>
              <a:t>A knowledge structure representing user intentions</a:t>
            </a:r>
          </a:p>
          <a:p>
            <a:pPr lvl="1"/>
            <a:endParaRPr lang="en-US" sz="3200" dirty="0"/>
          </a:p>
          <a:p>
            <a:r>
              <a:rPr lang="en-US" sz="3200" dirty="0"/>
              <a:t>One or more </a:t>
            </a:r>
            <a:r>
              <a:rPr lang="en-US" sz="3200" b="1" dirty="0"/>
              <a:t>frames</a:t>
            </a:r>
            <a:endParaRPr lang="en-US" sz="3200" dirty="0"/>
          </a:p>
          <a:p>
            <a:pPr lvl="1"/>
            <a:r>
              <a:rPr lang="en-US" sz="3200" dirty="0"/>
              <a:t>Each a collection of </a:t>
            </a:r>
            <a:r>
              <a:rPr lang="en-US" sz="3200" b="1" dirty="0"/>
              <a:t>slots</a:t>
            </a:r>
          </a:p>
          <a:p>
            <a:pPr lvl="1"/>
            <a:r>
              <a:rPr lang="en-US" sz="3200" dirty="0"/>
              <a:t>Each slot having a </a:t>
            </a:r>
            <a:r>
              <a:rPr lang="en-US" sz="3200" b="1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034042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Frame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r>
              <a:rPr lang="en-US" sz="2800" dirty="0"/>
              <a:t>A set of </a:t>
            </a:r>
            <a:r>
              <a:rPr lang="en-US" sz="2800" b="1" dirty="0"/>
              <a:t>slots</a:t>
            </a:r>
            <a:r>
              <a:rPr lang="en-US" sz="2800" dirty="0"/>
              <a:t>, to be filled with information of a given </a:t>
            </a:r>
            <a:r>
              <a:rPr lang="en-US" sz="2800" b="1" dirty="0"/>
              <a:t>type</a:t>
            </a:r>
          </a:p>
          <a:p>
            <a:r>
              <a:rPr lang="en-US" sz="2800" dirty="0"/>
              <a:t>Each associated with a </a:t>
            </a:r>
            <a:r>
              <a:rPr lang="en-US" sz="2800" b="1" dirty="0"/>
              <a:t>question</a:t>
            </a:r>
            <a:r>
              <a:rPr lang="en-US" sz="2800" dirty="0"/>
              <a:t> to the user</a:t>
            </a:r>
          </a:p>
          <a:p>
            <a:endParaRPr lang="en-US" dirty="0"/>
          </a:p>
          <a:p>
            <a:pPr marL="319088" lvl="1" indent="0">
              <a:buNone/>
            </a:pPr>
            <a:r>
              <a:rPr lang="en-US" sz="2800" b="1" dirty="0">
                <a:solidFill>
                  <a:srgbClr val="008000"/>
                </a:solidFill>
              </a:rPr>
              <a:t>Slot		Type	Question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ORIGIN	city	What city are you leaving from?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DEST	city	Where are you going?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DEP DATE date	What day would you like to leave?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DEP TIME time	What time would you like to leave?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AIRLINE	line	What is your preferred airline?</a:t>
            </a:r>
          </a:p>
        </p:txBody>
      </p:sp>
    </p:spTree>
    <p:extLst>
      <p:ext uri="{BB962C8B-B14F-4D97-AF65-F5344CB8AC3E}">
        <p14:creationId xmlns:p14="http://schemas.microsoft.com/office/powerpoint/2010/main" val="1210904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Frame-based dialogue agents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828800"/>
            <a:ext cx="8153400" cy="4724400"/>
          </a:xfrm>
        </p:spPr>
        <p:txBody>
          <a:bodyPr/>
          <a:lstStyle/>
          <a:p>
            <a:r>
              <a:rPr lang="en-US" sz="4000" dirty="0"/>
              <a:t>1977: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Still the industrial state of the art</a:t>
            </a:r>
          </a:p>
          <a:p>
            <a:pPr lvl="1"/>
            <a:r>
              <a:rPr lang="en-US" sz="3800" dirty="0"/>
              <a:t>SIRI based on GUS architecture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6" y="2602245"/>
            <a:ext cx="6127528" cy="1898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4706497"/>
            <a:ext cx="4067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Artificial Intelligence Journal, 1977</a:t>
            </a:r>
          </a:p>
        </p:txBody>
      </p:sp>
    </p:spTree>
    <p:extLst>
      <p:ext uri="{BB962C8B-B14F-4D97-AF65-F5344CB8AC3E}">
        <p14:creationId xmlns:p14="http://schemas.microsoft.com/office/powerpoint/2010/main" val="10825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ELIZA</a:t>
            </a:r>
            <a:r>
              <a:rPr lang="en-GB" dirty="0"/>
              <a:t> </a:t>
            </a:r>
          </a:p>
          <a:p>
            <a:r>
              <a:rPr lang="en-GB" dirty="0"/>
              <a:t>     	(</a:t>
            </a:r>
            <a:r>
              <a:rPr lang="en-GB" dirty="0" err="1"/>
              <a:t>Chatbots</a:t>
            </a:r>
            <a:r>
              <a:rPr lang="en-GB" dirty="0"/>
              <a:t>)												</a:t>
            </a:r>
          </a:p>
          <a:p>
            <a:r>
              <a:rPr lang="en-GB" dirty="0"/>
              <a:t>						</a:t>
            </a:r>
          </a:p>
          <a:p>
            <a:r>
              <a:rPr lang="en-GB" i="1" dirty="0"/>
              <a:t>		</a:t>
            </a:r>
            <a:r>
              <a:rPr lang="en-GB" i="1" dirty="0">
                <a:solidFill>
                  <a:srgbClr val="C03C4F"/>
                </a:solidFill>
              </a:rPr>
              <a:t>Men are all alike</a:t>
            </a:r>
            <a:r>
              <a:rPr lang="en-GB" dirty="0">
                <a:solidFill>
                  <a:srgbClr val="C03C4F"/>
                </a:solidFill>
              </a:rPr>
              <a:t>.</a:t>
            </a:r>
          </a:p>
          <a:p>
            <a:r>
              <a:rPr lang="en-GB" dirty="0">
                <a:solidFill>
                  <a:srgbClr val="C03C4F"/>
                </a:solidFill>
              </a:rPr>
              <a:t>     		</a:t>
            </a:r>
            <a:r>
              <a:rPr lang="en-GB" i="1" dirty="0">
                <a:solidFill>
                  <a:srgbClr val="C03C4F"/>
                </a:solidFill>
              </a:rPr>
              <a:t>IN WHAT WAY</a:t>
            </a:r>
            <a:r>
              <a:rPr lang="en-GB" dirty="0">
                <a:solidFill>
                  <a:srgbClr val="C03C4F"/>
                </a:solidFill>
              </a:rPr>
              <a:t>	</a:t>
            </a:r>
          </a:p>
          <a:p>
            <a:r>
              <a:rPr lang="en-GB" dirty="0">
                <a:solidFill>
                  <a:srgbClr val="C03C4F"/>
                </a:solidFill>
              </a:rPr>
              <a:t>		</a:t>
            </a:r>
            <a:r>
              <a:rPr lang="en-GB" i="1" dirty="0">
                <a:solidFill>
                  <a:srgbClr val="C03C4F"/>
                </a:solidFill>
              </a:rPr>
              <a:t>They’re always bugging us about something or other.</a:t>
            </a:r>
          </a:p>
          <a:p>
            <a:r>
              <a:rPr lang="en-GB" dirty="0">
                <a:solidFill>
                  <a:srgbClr val="C03C4F"/>
                </a:solidFill>
              </a:rPr>
              <a:t>		</a:t>
            </a:r>
            <a:r>
              <a:rPr lang="en-GB" i="1" dirty="0">
                <a:solidFill>
                  <a:srgbClr val="C03C4F"/>
                </a:solidFill>
              </a:rPr>
              <a:t>CAN YOU THINK OF  A SPECIFIC EXAMPLE</a:t>
            </a:r>
            <a:r>
              <a:rPr lang="en-GB" dirty="0">
                <a:solidFill>
                  <a:srgbClr val="C03C4F"/>
                </a:solidFill>
              </a:rPr>
              <a:t>												[</a:t>
            </a:r>
            <a:r>
              <a:rPr lang="en-GB" dirty="0" err="1">
                <a:solidFill>
                  <a:srgbClr val="C03C4F"/>
                </a:solidFill>
              </a:rPr>
              <a:t>Weizenbaum</a:t>
            </a:r>
            <a:r>
              <a:rPr lang="en-GB" dirty="0">
                <a:solidFill>
                  <a:srgbClr val="C03C4F"/>
                </a:solidFill>
              </a:rPr>
              <a:t>, 1966]	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/>
              <a:t>Dialogue Systems: A Brief History</a:t>
            </a:r>
          </a:p>
        </p:txBody>
      </p:sp>
    </p:spTree>
    <p:extLst>
      <p:ext uri="{BB962C8B-B14F-4D97-AF65-F5344CB8AC3E}">
        <p14:creationId xmlns:p14="http://schemas.microsoft.com/office/powerpoint/2010/main" val="3866656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274639"/>
            <a:ext cx="9256975" cy="6106257"/>
          </a:xfrm>
        </p:spPr>
      </p:pic>
      <p:sp>
        <p:nvSpPr>
          <p:cNvPr id="7" name="TextBox 6"/>
          <p:cNvSpPr txBox="1"/>
          <p:nvPr/>
        </p:nvSpPr>
        <p:spPr>
          <a:xfrm>
            <a:off x="6324600" y="5334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The state of the art in 1977 !!!!</a:t>
            </a:r>
          </a:p>
        </p:txBody>
      </p:sp>
    </p:spTree>
    <p:extLst>
      <p:ext uri="{BB962C8B-B14F-4D97-AF65-F5344CB8AC3E}">
        <p14:creationId xmlns:p14="http://schemas.microsoft.com/office/powerpoint/2010/main" val="1323498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Slot types can be complex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r>
              <a:rPr lang="en-US" sz="2800" dirty="0">
                <a:solidFill>
                  <a:srgbClr val="008000"/>
                </a:solidFill>
              </a:rPr>
              <a:t>The type </a:t>
            </a:r>
            <a:r>
              <a:rPr lang="en-US" sz="2800" i="1" dirty="0">
                <a:solidFill>
                  <a:srgbClr val="008000"/>
                </a:solidFill>
              </a:rPr>
              <a:t>DATE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" y="2819400"/>
            <a:ext cx="883031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96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1096961"/>
          </a:xfrm>
        </p:spPr>
        <p:txBody>
          <a:bodyPr/>
          <a:lstStyle/>
          <a:p>
            <a:r>
              <a:rPr lang="en-US"/>
              <a:t>Control structure for frame-based dialog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Consider a trivial airline travel system:</a:t>
            </a:r>
          </a:p>
          <a:p>
            <a:pPr marL="319088" lvl="1" indent="0">
              <a:buNone/>
            </a:pPr>
            <a:r>
              <a:rPr lang="en-US" sz="3200" dirty="0"/>
              <a:t>Ask the user for a departure city</a:t>
            </a:r>
          </a:p>
          <a:p>
            <a:pPr marL="319088" lvl="1" indent="0">
              <a:buNone/>
            </a:pPr>
            <a:r>
              <a:rPr lang="en-US" sz="3200" dirty="0"/>
              <a:t>Ask for a destination city</a:t>
            </a:r>
          </a:p>
          <a:p>
            <a:pPr marL="319088" lvl="1" indent="0">
              <a:buNone/>
            </a:pPr>
            <a:r>
              <a:rPr lang="en-US" sz="3200" dirty="0"/>
              <a:t>Ask for a time</a:t>
            </a:r>
          </a:p>
          <a:p>
            <a:pPr marL="319088" lvl="1" indent="0">
              <a:buNone/>
            </a:pPr>
            <a:r>
              <a:rPr lang="en-US" sz="3200" dirty="0"/>
              <a:t>Ask whether the trip is round-trip or not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334961"/>
          </a:xfrm>
        </p:spPr>
        <p:txBody>
          <a:bodyPr/>
          <a:lstStyle/>
          <a:p>
            <a:r>
              <a:rPr lang="en-US" dirty="0"/>
              <a:t>Finite State Dialog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5" name="Picture 4" descr="fig 24.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749961"/>
            <a:ext cx="10549418" cy="61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9"/>
            <a:ext cx="7772400" cy="944561"/>
          </a:xfrm>
        </p:spPr>
        <p:txBody>
          <a:bodyPr/>
          <a:lstStyle/>
          <a:p>
            <a:r>
              <a:rPr lang="en-US" dirty="0"/>
              <a:t>Finite-state dialog managers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System completely controls the conversation with the user.</a:t>
            </a:r>
          </a:p>
          <a:p>
            <a:r>
              <a:rPr lang="en-US" sz="3600" dirty="0"/>
              <a:t>It asks the user a series of questions</a:t>
            </a:r>
          </a:p>
          <a:p>
            <a:r>
              <a:rPr lang="en-US" sz="3600" dirty="0"/>
              <a:t>Ignoring (or misinterpreting) anything the user says that is not a direct answer to the system’s questions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79216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8991600" cy="4724400"/>
          </a:xfrm>
        </p:spPr>
        <p:txBody>
          <a:bodyPr/>
          <a:lstStyle/>
          <a:p>
            <a:r>
              <a:rPr lang="en-US" sz="3200" dirty="0"/>
              <a:t>State of the art:</a:t>
            </a:r>
          </a:p>
          <a:p>
            <a:pPr lvl="1"/>
            <a:r>
              <a:rPr lang="en-US" sz="3200" dirty="0" err="1"/>
              <a:t>Chatbots</a:t>
            </a:r>
            <a:r>
              <a:rPr lang="en-US" sz="3200" dirty="0"/>
              <a:t>: </a:t>
            </a:r>
          </a:p>
          <a:p>
            <a:pPr lvl="2"/>
            <a:r>
              <a:rPr lang="en-US" sz="2800" dirty="0"/>
              <a:t>Simple rule-based systems</a:t>
            </a:r>
          </a:p>
          <a:p>
            <a:pPr lvl="2"/>
            <a:r>
              <a:rPr lang="en-US" sz="2800" dirty="0"/>
              <a:t>IR or Neural networks: mine datasets of conversations.</a:t>
            </a:r>
          </a:p>
          <a:p>
            <a:pPr lvl="1"/>
            <a:r>
              <a:rPr lang="en-US" sz="3200" dirty="0"/>
              <a:t>Frame-based systems: </a:t>
            </a:r>
          </a:p>
          <a:p>
            <a:pPr lvl="2"/>
            <a:r>
              <a:rPr lang="en-US" sz="2800" dirty="0"/>
              <a:t>hand-written rules for slot fillers</a:t>
            </a:r>
          </a:p>
          <a:p>
            <a:pPr lvl="2"/>
            <a:r>
              <a:rPr lang="en-US" sz="2800" dirty="0"/>
              <a:t>ML classifiers to fill slots</a:t>
            </a:r>
          </a:p>
          <a:p>
            <a:r>
              <a:rPr lang="en-US" sz="3200" dirty="0"/>
              <a:t>What’s the future?</a:t>
            </a:r>
          </a:p>
          <a:p>
            <a:pPr lvl="1"/>
            <a:r>
              <a:rPr lang="en-US" sz="3200" dirty="0"/>
              <a:t>Key direction: Integrating goal-based and </a:t>
            </a:r>
            <a:r>
              <a:rPr lang="en-US" sz="3200" dirty="0" err="1"/>
              <a:t>chatbot</a:t>
            </a:r>
            <a:r>
              <a:rPr lang="en-US" sz="3200" dirty="0"/>
              <a:t>-based systems</a:t>
            </a:r>
          </a:p>
        </p:txBody>
      </p:sp>
    </p:spTree>
    <p:extLst>
      <p:ext uri="{BB962C8B-B14F-4D97-AF65-F5344CB8AC3E}">
        <p14:creationId xmlns:p14="http://schemas.microsoft.com/office/powerpoint/2010/main" val="264745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ELIZA</a:t>
            </a:r>
            <a:r>
              <a:rPr lang="en-GB" dirty="0"/>
              <a:t> </a:t>
            </a:r>
          </a:p>
          <a:p>
            <a:r>
              <a:rPr lang="en-GB" dirty="0"/>
              <a:t>     	(</a:t>
            </a:r>
            <a:r>
              <a:rPr lang="en-GB" dirty="0" err="1"/>
              <a:t>Chatbots</a:t>
            </a:r>
            <a:r>
              <a:rPr lang="en-GB" dirty="0"/>
              <a:t>)														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	</a:t>
            </a:r>
            <a:r>
              <a:rPr lang="en-GB" dirty="0">
                <a:solidFill>
                  <a:srgbClr val="FF0000"/>
                </a:solidFill>
              </a:rPr>
              <a:t>SHRDLU</a:t>
            </a:r>
            <a:r>
              <a:rPr lang="en-GB" dirty="0"/>
              <a:t> </a:t>
            </a:r>
          </a:p>
          <a:p>
            <a:r>
              <a:rPr lang="en-GB" dirty="0"/>
              <a:t>             			(Artificial Intelligence)			</a:t>
            </a:r>
          </a:p>
          <a:p>
            <a:endParaRPr lang="en-GB" i="1" dirty="0"/>
          </a:p>
          <a:p>
            <a:r>
              <a:rPr lang="en-GB" i="1" dirty="0"/>
              <a:t>				</a:t>
            </a:r>
            <a:r>
              <a:rPr lang="en-GB" i="1" dirty="0">
                <a:solidFill>
                  <a:srgbClr val="C03C4F"/>
                </a:solidFill>
              </a:rPr>
              <a:t>Pick up a big red block.</a:t>
            </a:r>
          </a:p>
          <a:p>
            <a:r>
              <a:rPr lang="en-GB" dirty="0">
                <a:solidFill>
                  <a:srgbClr val="C03C4F"/>
                </a:solidFill>
              </a:rPr>
              <a:t>             				</a:t>
            </a:r>
            <a:r>
              <a:rPr lang="en-GB" i="1" dirty="0">
                <a:solidFill>
                  <a:srgbClr val="C03C4F"/>
                </a:solidFill>
              </a:rPr>
              <a:t>OK</a:t>
            </a:r>
          </a:p>
          <a:p>
            <a:r>
              <a:rPr lang="en-GB" dirty="0">
                <a:solidFill>
                  <a:srgbClr val="C03C4F"/>
                </a:solidFill>
              </a:rPr>
              <a:t>				</a:t>
            </a:r>
            <a:r>
              <a:rPr lang="en-GB" i="1" dirty="0">
                <a:solidFill>
                  <a:srgbClr val="C03C4F"/>
                </a:solidFill>
              </a:rPr>
              <a:t>Grasp the pyramid.</a:t>
            </a:r>
            <a:r>
              <a:rPr lang="en-GB" dirty="0">
                <a:solidFill>
                  <a:srgbClr val="C03C4F"/>
                </a:solidFill>
              </a:rPr>
              <a:t>				</a:t>
            </a:r>
          </a:p>
          <a:p>
            <a:r>
              <a:rPr lang="en-GB" dirty="0">
                <a:solidFill>
                  <a:srgbClr val="C03C4F"/>
                </a:solidFill>
              </a:rPr>
              <a:t>				</a:t>
            </a:r>
            <a:r>
              <a:rPr lang="en-GB" i="1" dirty="0">
                <a:solidFill>
                  <a:srgbClr val="C03C4F"/>
                </a:solidFill>
              </a:rPr>
              <a:t>I DON’T UNDERSTAND WHICH PYRAMID YOU MEAN</a:t>
            </a:r>
            <a:r>
              <a:rPr lang="en-GB" dirty="0">
                <a:solidFill>
                  <a:srgbClr val="C03C4F"/>
                </a:solidFill>
              </a:rPr>
              <a:t>	</a:t>
            </a:r>
          </a:p>
          <a:p>
            <a:r>
              <a:rPr lang="en-GB" dirty="0">
                <a:solidFill>
                  <a:srgbClr val="C03C4F"/>
                </a:solidFill>
              </a:rPr>
              <a:t>					[</a:t>
            </a:r>
            <a:r>
              <a:rPr lang="en-GB" dirty="0" err="1">
                <a:solidFill>
                  <a:srgbClr val="C03C4F"/>
                </a:solidFill>
              </a:rPr>
              <a:t>Winograd</a:t>
            </a:r>
            <a:r>
              <a:rPr lang="en-GB" dirty="0">
                <a:solidFill>
                  <a:srgbClr val="C03C4F"/>
                </a:solidFill>
              </a:rPr>
              <a:t>, 1971]</a:t>
            </a:r>
            <a:r>
              <a:rPr lang="en-GB" dirty="0"/>
              <a:t>	</a:t>
            </a:r>
          </a:p>
          <a:p>
            <a:r>
              <a:rPr lang="en-GB" dirty="0"/>
              <a:t>		</a:t>
            </a:r>
          </a:p>
          <a:p>
            <a:r>
              <a:rPr lang="en-GB" dirty="0"/>
              <a:t>																								</a:t>
            </a:r>
          </a:p>
          <a:p>
            <a:r>
              <a:rPr lang="en-GB" dirty="0">
                <a:solidFill>
                  <a:srgbClr val="0070C0"/>
                </a:solidFill>
              </a:rPr>
              <a:t>			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/>
              <a:t>Dialogue Systems: A Brief History</a:t>
            </a:r>
          </a:p>
        </p:txBody>
      </p:sp>
    </p:spTree>
    <p:extLst>
      <p:ext uri="{BB962C8B-B14F-4D97-AF65-F5344CB8AC3E}">
        <p14:creationId xmlns:p14="http://schemas.microsoft.com/office/powerpoint/2010/main" val="233695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ELIZA</a:t>
            </a:r>
            <a:r>
              <a:rPr lang="en-GB" dirty="0"/>
              <a:t> </a:t>
            </a:r>
          </a:p>
          <a:p>
            <a:r>
              <a:rPr lang="en-GB" dirty="0"/>
              <a:t>     	(</a:t>
            </a:r>
            <a:r>
              <a:rPr lang="en-GB" dirty="0" err="1"/>
              <a:t>Chatbots</a:t>
            </a:r>
            <a:r>
              <a:rPr lang="en-GB" dirty="0"/>
              <a:t>)														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	</a:t>
            </a:r>
            <a:r>
              <a:rPr lang="en-GB" dirty="0">
                <a:solidFill>
                  <a:srgbClr val="FF0000"/>
                </a:solidFill>
              </a:rPr>
              <a:t>SHRDLU</a:t>
            </a:r>
            <a:r>
              <a:rPr lang="en-GB" dirty="0"/>
              <a:t> </a:t>
            </a:r>
          </a:p>
          <a:p>
            <a:r>
              <a:rPr lang="en-GB" dirty="0"/>
              <a:t>             			(Artificial Intelligence)			</a:t>
            </a:r>
          </a:p>
          <a:p>
            <a:r>
              <a:rPr lang="en-GB" dirty="0"/>
              <a:t>		</a:t>
            </a:r>
          </a:p>
          <a:p>
            <a:endParaRPr lang="en-GB" dirty="0"/>
          </a:p>
          <a:p>
            <a:r>
              <a:rPr lang="en-GB" dirty="0"/>
              <a:t>															</a:t>
            </a:r>
            <a:r>
              <a:rPr lang="en-GB" dirty="0">
                <a:solidFill>
                  <a:srgbClr val="FF0000"/>
                </a:solidFill>
              </a:rPr>
              <a:t>				</a:t>
            </a:r>
            <a:r>
              <a:rPr lang="en-GB" dirty="0"/>
              <a:t>													</a:t>
            </a:r>
            <a:r>
              <a:rPr lang="en-GB" dirty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				(Speech)</a:t>
            </a:r>
          </a:p>
          <a:p>
            <a:r>
              <a:rPr lang="en-GB" dirty="0"/>
              <a:t>														</a:t>
            </a:r>
            <a:r>
              <a:rPr lang="en-GB" i="1" dirty="0">
                <a:solidFill>
                  <a:srgbClr val="C03C4F"/>
                </a:solidFill>
              </a:rPr>
              <a:t>How many hotels are there in Cambridge.</a:t>
            </a:r>
          </a:p>
          <a:p>
            <a:r>
              <a:rPr lang="en-GB" dirty="0">
                <a:solidFill>
                  <a:srgbClr val="C03C4F"/>
                </a:solidFill>
              </a:rPr>
              <a:t>					</a:t>
            </a:r>
            <a:r>
              <a:rPr lang="en-GB" i="1" dirty="0">
                <a:solidFill>
                  <a:srgbClr val="C03C4F"/>
                </a:solidFill>
              </a:rPr>
              <a:t>I KNOW OF SIX  HOTELS IN CAMBRIDGE</a:t>
            </a:r>
          </a:p>
          <a:p>
            <a:r>
              <a:rPr lang="en-GB" dirty="0">
                <a:solidFill>
                  <a:srgbClr val="C03C4F"/>
                </a:solidFill>
              </a:rPr>
              <a:t>					[Glass et al., 1995</a:t>
            </a:r>
            <a:r>
              <a:rPr lang="en-GB" dirty="0">
                <a:solidFill>
                  <a:srgbClr val="C00000"/>
                </a:solidFill>
              </a:rPr>
              <a:t>]</a:t>
            </a:r>
            <a:r>
              <a:rPr lang="en-GB" dirty="0"/>
              <a:t>			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/>
              <a:t>Dialogue Systems: A Brief History</a:t>
            </a:r>
          </a:p>
        </p:txBody>
      </p:sp>
    </p:spTree>
    <p:extLst>
      <p:ext uri="{BB962C8B-B14F-4D97-AF65-F5344CB8AC3E}">
        <p14:creationId xmlns:p14="http://schemas.microsoft.com/office/powerpoint/2010/main" val="411458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01599" y="5588000"/>
            <a:ext cx="8810172" cy="333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1599" y="6037943"/>
            <a:ext cx="904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41829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ELIZA</a:t>
            </a:r>
            <a:r>
              <a:rPr lang="en-GB" dirty="0"/>
              <a:t> </a:t>
            </a:r>
          </a:p>
          <a:p>
            <a:r>
              <a:rPr lang="en-GB" dirty="0"/>
              <a:t>     	(</a:t>
            </a:r>
            <a:r>
              <a:rPr lang="en-GB" dirty="0" err="1"/>
              <a:t>Chatbots</a:t>
            </a:r>
            <a:r>
              <a:rPr lang="en-GB" dirty="0"/>
              <a:t>)														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	</a:t>
            </a:r>
            <a:r>
              <a:rPr lang="en-GB" dirty="0">
                <a:solidFill>
                  <a:srgbClr val="FF0000"/>
                </a:solidFill>
              </a:rPr>
              <a:t>SHRDLU</a:t>
            </a:r>
            <a:r>
              <a:rPr lang="en-GB" dirty="0"/>
              <a:t> </a:t>
            </a:r>
          </a:p>
          <a:p>
            <a:r>
              <a:rPr lang="en-GB" dirty="0"/>
              <a:t>             			(Artificial Intelligence)					</a:t>
            </a:r>
          </a:p>
          <a:p>
            <a:r>
              <a:rPr lang="en-GB" dirty="0"/>
              <a:t>															</a:t>
            </a:r>
          </a:p>
          <a:p>
            <a:r>
              <a:rPr lang="en-GB" dirty="0">
                <a:solidFill>
                  <a:srgbClr val="FF0000"/>
                </a:solidFill>
              </a:rPr>
              <a:t>									</a:t>
            </a:r>
          </a:p>
          <a:p>
            <a:r>
              <a:rPr lang="en-GB" dirty="0">
                <a:solidFill>
                  <a:srgbClr val="FF0000"/>
                </a:solidFill>
              </a:rPr>
              <a:t>		</a:t>
            </a:r>
            <a:endParaRPr lang="en-GB" dirty="0"/>
          </a:p>
          <a:p>
            <a:r>
              <a:rPr lang="en-GB" dirty="0"/>
              <a:t>					</a:t>
            </a:r>
            <a:r>
              <a:rPr lang="en-GB" dirty="0">
                <a:solidFill>
                  <a:srgbClr val="FF0000"/>
                </a:solidFill>
              </a:rPr>
              <a:t>VODIS, VOYAGER </a:t>
            </a:r>
          </a:p>
          <a:p>
            <a:r>
              <a:rPr lang="en-GB" dirty="0"/>
              <a:t>					(Speech)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														</a:t>
            </a:r>
            <a:r>
              <a:rPr lang="en-GB" dirty="0" err="1">
                <a:solidFill>
                  <a:srgbClr val="FF0000"/>
                </a:solidFill>
              </a:rPr>
              <a:t>Startups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829"/>
          </a:xfrm>
        </p:spPr>
        <p:txBody>
          <a:bodyPr>
            <a:normAutofit/>
          </a:bodyPr>
          <a:lstStyle/>
          <a:p>
            <a:r>
              <a:rPr lang="en-GB" dirty="0"/>
              <a:t>Dialogue Systems: A Brief History</a:t>
            </a:r>
          </a:p>
        </p:txBody>
      </p:sp>
    </p:spTree>
    <p:extLst>
      <p:ext uri="{BB962C8B-B14F-4D97-AF65-F5344CB8AC3E}">
        <p14:creationId xmlns:p14="http://schemas.microsoft.com/office/powerpoint/2010/main" val="2949566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4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2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11897</TotalTime>
  <Words>1981</Words>
  <Application>Microsoft Office PowerPoint</Application>
  <PresentationFormat>On-screen Show (4:3)</PresentationFormat>
  <Paragraphs>564</Paragraphs>
  <Slides>65</Slides>
  <Notes>29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81" baseType="lpstr">
      <vt:lpstr>ＭＳ Ｐゴシック</vt:lpstr>
      <vt:lpstr>Arial</vt:lpstr>
      <vt:lpstr>Arial Black</vt:lpstr>
      <vt:lpstr>Calibri</vt:lpstr>
      <vt:lpstr>Comic Sans MS</vt:lpstr>
      <vt:lpstr>Courier</vt:lpstr>
      <vt:lpstr>Franklin Gothic Book</vt:lpstr>
      <vt:lpstr>Lucida Sans</vt:lpstr>
      <vt:lpstr>Perpetua</vt:lpstr>
      <vt:lpstr>Times</vt:lpstr>
      <vt:lpstr>Times New Roman</vt:lpstr>
      <vt:lpstr>Wingdings</vt:lpstr>
      <vt:lpstr>Wingdings 2</vt:lpstr>
      <vt:lpstr>Yuanti SC</vt:lpstr>
      <vt:lpstr>4_Equity</vt:lpstr>
      <vt:lpstr>NLP-jurafsky</vt:lpstr>
      <vt:lpstr>PowerPoint Presentation</vt:lpstr>
      <vt:lpstr>Conversational Agents   AKA  Dialog Agents</vt:lpstr>
      <vt:lpstr>Two classes of systems</vt:lpstr>
      <vt:lpstr>Spoken Dialogue Systems</vt:lpstr>
      <vt:lpstr>Dialogue Systems: A Brief History</vt:lpstr>
      <vt:lpstr>Dialogue Systems: A Brief History</vt:lpstr>
      <vt:lpstr>Dialogue Systems: A Brief History</vt:lpstr>
      <vt:lpstr>Dialogue Systems: A Brief History</vt:lpstr>
      <vt:lpstr>Dialogue Systems: A Brief History</vt:lpstr>
      <vt:lpstr>Dialogue Systems: A Brief History</vt:lpstr>
      <vt:lpstr>Dialogue Systems: A Brief History</vt:lpstr>
      <vt:lpstr>Spoken Dialogue Systems: Examples</vt:lpstr>
      <vt:lpstr>Are we done yet?</vt:lpstr>
      <vt:lpstr>Typical Architecture</vt:lpstr>
      <vt:lpstr>Typical Architecture</vt:lpstr>
      <vt:lpstr>Typical Architecture</vt:lpstr>
      <vt:lpstr>Typical Architecture</vt:lpstr>
      <vt:lpstr>Typical Architecture</vt:lpstr>
      <vt:lpstr>Challenges</vt:lpstr>
      <vt:lpstr>Statistical Speech Recognition</vt:lpstr>
      <vt:lpstr>Speech Recognition, continued</vt:lpstr>
      <vt:lpstr>Challenges</vt:lpstr>
      <vt:lpstr>Part I:  Chatbots!</vt:lpstr>
      <vt:lpstr>Chatbot Architectures</vt:lpstr>
      <vt:lpstr>Chatbots</vt:lpstr>
      <vt:lpstr>Eliza: Weizenbaum (1966)</vt:lpstr>
      <vt:lpstr>PowerPoint Presentation</vt:lpstr>
      <vt:lpstr>How does it work? Eliza uses this one weird trick</vt:lpstr>
      <vt:lpstr> That trick: be a Rogerian psychologist</vt:lpstr>
      <vt:lpstr> Rogerian psychologist</vt:lpstr>
      <vt:lpstr>Eliza pattern/transform rules</vt:lpstr>
      <vt:lpstr>PowerPoint Presentation</vt:lpstr>
      <vt:lpstr>Keywords are ranked from specific to general</vt:lpstr>
      <vt:lpstr>NONE</vt:lpstr>
      <vt:lpstr>Memory</vt:lpstr>
      <vt:lpstr>Other Eliza stuff</vt:lpstr>
      <vt:lpstr>Some implications</vt:lpstr>
      <vt:lpstr>Woebot</vt:lpstr>
      <vt:lpstr>PowerPoint Presentation</vt:lpstr>
      <vt:lpstr>IR-based chatbots</vt:lpstr>
      <vt:lpstr>A Cleverbot conversation</vt:lpstr>
      <vt:lpstr>Two IR-based chatbot architectures</vt:lpstr>
      <vt:lpstr>IR-based models of chatbots</vt:lpstr>
      <vt:lpstr>Neural chatbots</vt:lpstr>
      <vt:lpstr>Sample neural chatbot output</vt:lpstr>
      <vt:lpstr>Chatbots: pro and con</vt:lpstr>
      <vt:lpstr>II: Frame-based dialog agents</vt:lpstr>
      <vt:lpstr>A travel dialog: Communicator</vt:lpstr>
      <vt:lpstr>Call routing: ATT HMIHY</vt:lpstr>
      <vt:lpstr>A tutorial dialogue: ITSPOKE</vt:lpstr>
      <vt:lpstr>SIRI around 2014</vt:lpstr>
      <vt:lpstr>PowerPoint Presentation</vt:lpstr>
      <vt:lpstr>PowerPoint Presentation</vt:lpstr>
      <vt:lpstr>SIRI in February 2017</vt:lpstr>
      <vt:lpstr>PowerPoint Presentation</vt:lpstr>
      <vt:lpstr>PowerPoint Presentation</vt:lpstr>
      <vt:lpstr>Frame-based dialog agents</vt:lpstr>
      <vt:lpstr>The Frame</vt:lpstr>
      <vt:lpstr>Frame-based dialogue agents</vt:lpstr>
      <vt:lpstr>PowerPoint Presentation</vt:lpstr>
      <vt:lpstr>Slot types can be complex</vt:lpstr>
      <vt:lpstr>Control structure for frame-based dialog</vt:lpstr>
      <vt:lpstr>Finite State Dialog Manager</vt:lpstr>
      <vt:lpstr>Finite-state dialog managers</vt:lpstr>
      <vt:lpstr>Summary</vt:lpstr>
    </vt:vector>
  </TitlesOfParts>
  <Manager/>
  <Company>Stanford University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LSA.303 Introduction to Computational Linguistics</dc:title>
  <dc:subject/>
  <dc:creator>Dan Jurafsky</dc:creator>
  <cp:keywords/>
  <dc:description/>
  <cp:lastModifiedBy>Litman, Diane J</cp:lastModifiedBy>
  <cp:revision>373</cp:revision>
  <dcterms:created xsi:type="dcterms:W3CDTF">2009-02-11T19:56:22Z</dcterms:created>
  <dcterms:modified xsi:type="dcterms:W3CDTF">2019-12-03T19:42:22Z</dcterms:modified>
  <cp:category/>
</cp:coreProperties>
</file>