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37"/>
  </p:notesMasterIdLst>
  <p:handoutMasterIdLst>
    <p:handoutMasterId r:id="rId38"/>
  </p:handoutMasterIdLst>
  <p:sldIdLst>
    <p:sldId id="476" r:id="rId2"/>
    <p:sldId id="478" r:id="rId3"/>
    <p:sldId id="482" r:id="rId4"/>
    <p:sldId id="483" r:id="rId5"/>
    <p:sldId id="537" r:id="rId6"/>
    <p:sldId id="485" r:id="rId7"/>
    <p:sldId id="486" r:id="rId8"/>
    <p:sldId id="503" r:id="rId9"/>
    <p:sldId id="487" r:id="rId10"/>
    <p:sldId id="488" r:id="rId11"/>
    <p:sldId id="552" r:id="rId12"/>
    <p:sldId id="538" r:id="rId13"/>
    <p:sldId id="489" r:id="rId14"/>
    <p:sldId id="490" r:id="rId15"/>
    <p:sldId id="491" r:id="rId16"/>
    <p:sldId id="501" r:id="rId17"/>
    <p:sldId id="498" r:id="rId18"/>
    <p:sldId id="493" r:id="rId19"/>
    <p:sldId id="494" r:id="rId20"/>
    <p:sldId id="495" r:id="rId21"/>
    <p:sldId id="553" r:id="rId22"/>
    <p:sldId id="496" r:id="rId23"/>
    <p:sldId id="479" r:id="rId24"/>
    <p:sldId id="480" r:id="rId25"/>
    <p:sldId id="499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532" r:id="rId34"/>
    <p:sldId id="481" r:id="rId35"/>
    <p:sldId id="533" r:id="rId36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5FF"/>
    <a:srgbClr val="CC0000"/>
    <a:srgbClr val="BA9359"/>
    <a:srgbClr val="FFCC66"/>
    <a:srgbClr val="A4001D"/>
    <a:srgbClr val="A4050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95" autoAdjust="0"/>
    <p:restoredTop sz="86867" autoAdjust="0"/>
  </p:normalViewPr>
  <p:slideViewPr>
    <p:cSldViewPr>
      <p:cViewPr varScale="1">
        <p:scale>
          <a:sx n="73" d="100"/>
          <a:sy n="73" d="100"/>
        </p:scale>
        <p:origin x="72" y="9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doesn’t fall have an</a:t>
            </a:r>
            <a:r>
              <a:rPr lang="en-US" baseline="0" dirty="0"/>
              <a:t> Arg0?  No proto-agent!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7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4705350"/>
            <a:ext cx="655317" cy="342900"/>
          </a:xfrm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framenet2.icsi.berkeley.edu/fnReports/data/frame/Cause_proliferation_in_number.x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framenet2.icsi.berkeley.edu/fnReports/data/frame/Change_position_on_a_scale.x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Semantic Role Labeling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20</a:t>
            </a:r>
          </a:p>
        </p:txBody>
      </p:sp>
    </p:spTree>
    <p:extLst>
      <p:ext uri="{BB962C8B-B14F-4D97-AF65-F5344CB8AC3E}">
        <p14:creationId xmlns:p14="http://schemas.microsoft.com/office/powerpoint/2010/main" val="20943655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946"/>
            <a:ext cx="7467600" cy="742950"/>
          </a:xfrm>
        </p:spPr>
        <p:txBody>
          <a:bodyPr/>
          <a:lstStyle/>
          <a:p>
            <a:r>
              <a:rPr lang="en-US" dirty="0"/>
              <a:t>Thematic grid, case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511300"/>
            <a:ext cx="268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Example usages of “break”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John broke the window</a:t>
            </a:r>
          </a:p>
          <a:p>
            <a:r>
              <a:rPr lang="en-US" dirty="0"/>
              <a:t>John broke the window with a rock</a:t>
            </a:r>
          </a:p>
          <a:p>
            <a:r>
              <a:rPr lang="en-US" dirty="0"/>
              <a:t>The rock broke the window</a:t>
            </a:r>
          </a:p>
          <a:p>
            <a:r>
              <a:rPr lang="en-US" dirty="0"/>
              <a:t>The window broke</a:t>
            </a:r>
          </a:p>
          <a:p>
            <a:r>
              <a:rPr lang="en-US" dirty="0"/>
              <a:t>The window was broken by John</a:t>
            </a:r>
          </a:p>
        </p:txBody>
      </p:sp>
    </p:spTree>
    <p:extLst>
      <p:ext uri="{BB962C8B-B14F-4D97-AF65-F5344CB8AC3E}">
        <p14:creationId xmlns:p14="http://schemas.microsoft.com/office/powerpoint/2010/main" val="184496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946"/>
            <a:ext cx="7467600" cy="742950"/>
          </a:xfrm>
        </p:spPr>
        <p:txBody>
          <a:bodyPr/>
          <a:lstStyle/>
          <a:p>
            <a:r>
              <a:rPr lang="en-US" dirty="0"/>
              <a:t>Thematic grid, case frame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8" y="1937983"/>
            <a:ext cx="4000500" cy="27100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511300"/>
            <a:ext cx="268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Example usages of “break”</a:t>
            </a:r>
          </a:p>
        </p:txBody>
      </p:sp>
    </p:spTree>
    <p:extLst>
      <p:ext uri="{BB962C8B-B14F-4D97-AF65-F5344CB8AC3E}">
        <p14:creationId xmlns:p14="http://schemas.microsoft.com/office/powerpoint/2010/main" val="225248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946"/>
            <a:ext cx="7467600" cy="742950"/>
          </a:xfrm>
        </p:spPr>
        <p:txBody>
          <a:bodyPr/>
          <a:lstStyle/>
          <a:p>
            <a:r>
              <a:rPr lang="en-US" dirty="0"/>
              <a:t>Thematic grid, case frame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8" y="1937983"/>
            <a:ext cx="4000500" cy="27100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147578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thematic grid, case frame</a:t>
            </a:r>
            <a:endParaRPr lang="en-US" sz="1800" dirty="0"/>
          </a:p>
          <a:p>
            <a:r>
              <a:rPr lang="en-US" sz="1800" dirty="0"/>
              <a:t>Break:</a:t>
            </a:r>
          </a:p>
          <a:p>
            <a:r>
              <a:rPr lang="en-US" sz="1800" dirty="0"/>
              <a:t>    AGENT, THEME, INSTRUMENT.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83" y="3388743"/>
            <a:ext cx="4315717" cy="859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511300"/>
            <a:ext cx="268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Example usages of “break”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2200" y="2971800"/>
            <a:ext cx="189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Some realizations: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39539A-9CA9-224C-B964-17E7B85F44EA}"/>
              </a:ext>
            </a:extLst>
          </p:cNvPr>
          <p:cNvSpPr txBox="1"/>
          <p:nvPr/>
        </p:nvSpPr>
        <p:spPr>
          <a:xfrm>
            <a:off x="4783429" y="4457499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What type of parsing?</a:t>
            </a:r>
          </a:p>
        </p:txBody>
      </p:sp>
    </p:spTree>
    <p:extLst>
      <p:ext uri="{BB962C8B-B14F-4D97-AF65-F5344CB8AC3E}">
        <p14:creationId xmlns:p14="http://schemas.microsoft.com/office/powerpoint/2010/main" val="42234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Diathesis alternations (or verb alternation)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Dative alternation</a:t>
            </a:r>
            <a:r>
              <a:rPr lang="en-US" sz="2000" dirty="0"/>
              <a:t>: particular semantic classes of verbs like </a:t>
            </a:r>
            <a:r>
              <a:rPr lang="en-US" sz="2000" i="1" dirty="0"/>
              <a:t>give</a:t>
            </a:r>
            <a:r>
              <a:rPr lang="en-US" sz="2000" dirty="0"/>
              <a:t>, “verbs of future having” (</a:t>
            </a:r>
            <a:r>
              <a:rPr lang="en-US" sz="2000" i="1" dirty="0"/>
              <a:t>advance</a:t>
            </a:r>
            <a:r>
              <a:rPr lang="en-US" sz="2000" dirty="0"/>
              <a:t>, </a:t>
            </a:r>
            <a:r>
              <a:rPr lang="en-US" sz="2000" i="1" dirty="0"/>
              <a:t>allocate</a:t>
            </a:r>
            <a:r>
              <a:rPr lang="en-US" sz="2000" dirty="0"/>
              <a:t>, </a:t>
            </a:r>
            <a:r>
              <a:rPr lang="en-US" sz="2000" i="1" dirty="0"/>
              <a:t>offer</a:t>
            </a:r>
            <a:r>
              <a:rPr lang="en-US" sz="2000" dirty="0"/>
              <a:t>, </a:t>
            </a:r>
            <a:r>
              <a:rPr lang="en-US" sz="2000" i="1" dirty="0"/>
              <a:t>owe</a:t>
            </a:r>
            <a:r>
              <a:rPr lang="en-US" sz="2000" dirty="0"/>
              <a:t>), “send verbs” (</a:t>
            </a:r>
            <a:r>
              <a:rPr lang="en-US" sz="2000" i="1" dirty="0"/>
              <a:t>forward</a:t>
            </a:r>
            <a:r>
              <a:rPr lang="en-US" sz="2000" dirty="0"/>
              <a:t>, </a:t>
            </a:r>
            <a:r>
              <a:rPr lang="en-US" sz="2000" i="1" dirty="0"/>
              <a:t>hand</a:t>
            </a:r>
            <a:r>
              <a:rPr lang="en-US" sz="2000" dirty="0"/>
              <a:t>, </a:t>
            </a:r>
            <a:r>
              <a:rPr lang="en-US" sz="2000" i="1" dirty="0"/>
              <a:t>mail</a:t>
            </a:r>
            <a:r>
              <a:rPr lang="en-US" sz="2000" dirty="0"/>
              <a:t>), “verbs of throwing” (</a:t>
            </a:r>
            <a:r>
              <a:rPr lang="en-US" sz="2000" i="1" dirty="0"/>
              <a:t>kick</a:t>
            </a:r>
            <a:r>
              <a:rPr lang="en-US" sz="2000" dirty="0"/>
              <a:t>, </a:t>
            </a:r>
            <a:r>
              <a:rPr lang="en-US" sz="2000" i="1" dirty="0"/>
              <a:t>pass</a:t>
            </a:r>
            <a:r>
              <a:rPr lang="en-US" sz="2000" dirty="0"/>
              <a:t>, </a:t>
            </a:r>
            <a:r>
              <a:rPr lang="en-US" sz="2000" i="1" dirty="0"/>
              <a:t>throw</a:t>
            </a:r>
            <a:r>
              <a:rPr lang="en-US" sz="2000" dirty="0"/>
              <a:t>),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389062"/>
            <a:ext cx="3581160" cy="155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9101" y="1428273"/>
            <a:ext cx="4876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Break: </a:t>
            </a:r>
            <a:r>
              <a:rPr lang="en-US" sz="1800" dirty="0"/>
              <a:t>AGENT, INSTRUMENT, or THEME as subject</a:t>
            </a:r>
          </a:p>
          <a:p>
            <a:pPr lvl="1"/>
            <a:endParaRPr lang="en-US" sz="1800" dirty="0"/>
          </a:p>
          <a:p>
            <a:r>
              <a:rPr lang="en-US" sz="1800" i="1" dirty="0"/>
              <a:t>Give:  </a:t>
            </a:r>
            <a:r>
              <a:rPr lang="en-US" sz="1800" dirty="0"/>
              <a:t>THEME and GOAL in either order</a:t>
            </a: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45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Thematic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8534400" cy="3790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Hard to create standard set of roles or formally define them</a:t>
            </a:r>
          </a:p>
          <a:p>
            <a:pPr marL="0" indent="0">
              <a:buNone/>
            </a:pPr>
            <a:r>
              <a:rPr lang="en-US" dirty="0"/>
              <a:t>Often roles need to be fragmented to be defined.</a:t>
            </a:r>
          </a:p>
          <a:p>
            <a:pPr marL="457200" lvl="1" indent="0">
              <a:buNone/>
            </a:pPr>
            <a:r>
              <a:rPr lang="en-US" sz="2400" dirty="0"/>
              <a:t>Levin and Rappaport </a:t>
            </a:r>
            <a:r>
              <a:rPr lang="en-US" sz="2400" dirty="0" err="1"/>
              <a:t>Hovav</a:t>
            </a:r>
            <a:r>
              <a:rPr lang="en-US" sz="2400" dirty="0"/>
              <a:t> (2015): two kinds of </a:t>
            </a:r>
            <a:r>
              <a:rPr lang="en-US" sz="2400" cap="small" dirty="0"/>
              <a:t>instruments</a:t>
            </a:r>
            <a:endParaRPr lang="en-US" sz="2400" dirty="0"/>
          </a:p>
          <a:p>
            <a:pPr marL="1143000" lvl="3" indent="0">
              <a:buNone/>
            </a:pPr>
            <a:r>
              <a:rPr lang="en-US" sz="2400" b="1" dirty="0"/>
              <a:t>intermediary</a:t>
            </a:r>
            <a:r>
              <a:rPr lang="en-US" sz="2400" b="1" i="1" dirty="0"/>
              <a:t> </a:t>
            </a:r>
            <a:r>
              <a:rPr lang="en-US" sz="2400" b="1" dirty="0"/>
              <a:t>instruments </a:t>
            </a:r>
            <a:r>
              <a:rPr lang="en-US" sz="2400" dirty="0"/>
              <a:t>that can appear as subjects </a:t>
            </a:r>
          </a:p>
          <a:p>
            <a:pPr marL="1828800" lvl="5" indent="0">
              <a:buNone/>
            </a:pPr>
            <a:r>
              <a:rPr lang="en-US" sz="2400" dirty="0">
                <a:solidFill>
                  <a:srgbClr val="0635FF"/>
                </a:solidFill>
              </a:rPr>
              <a:t>The cook opened the jar with the new gadget. </a:t>
            </a:r>
          </a:p>
          <a:p>
            <a:pPr marL="1828800" lvl="5" indent="0">
              <a:buNone/>
            </a:pPr>
            <a:r>
              <a:rPr lang="en-US" sz="2400" dirty="0">
                <a:solidFill>
                  <a:srgbClr val="0635FF"/>
                </a:solidFill>
              </a:rPr>
              <a:t>The new gadget opened the jar. </a:t>
            </a:r>
          </a:p>
          <a:p>
            <a:pPr marL="1143000" lvl="3" indent="0">
              <a:buNone/>
            </a:pPr>
            <a:r>
              <a:rPr lang="en-US" sz="2400" b="1" dirty="0"/>
              <a:t>enabling instruments </a:t>
            </a:r>
            <a:r>
              <a:rPr lang="en-US" sz="2400" dirty="0"/>
              <a:t>that cannot</a:t>
            </a:r>
          </a:p>
          <a:p>
            <a:pPr marL="1828800" lvl="5" indent="0">
              <a:buNone/>
            </a:pPr>
            <a:r>
              <a:rPr lang="en-US" sz="2400" dirty="0">
                <a:solidFill>
                  <a:srgbClr val="0635FF"/>
                </a:solidFill>
              </a:rPr>
              <a:t>Shelly ate the sliced banana with a fork. </a:t>
            </a:r>
          </a:p>
          <a:p>
            <a:pPr marL="1828800" lvl="5" indent="0">
              <a:buNone/>
            </a:pPr>
            <a:r>
              <a:rPr lang="en-US" sz="2400" dirty="0">
                <a:solidFill>
                  <a:srgbClr val="0635FF"/>
                </a:solidFill>
              </a:rPr>
              <a:t>*The fork ate the sliced banana. 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990600"/>
          </a:xfrm>
        </p:spPr>
        <p:txBody>
          <a:bodyPr/>
          <a:lstStyle/>
          <a:p>
            <a:r>
              <a:rPr lang="en-US" dirty="0"/>
              <a:t>Alternatives to thematic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848600" cy="33337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Fewer roles</a:t>
            </a:r>
            <a:r>
              <a:rPr lang="en-US" dirty="0"/>
              <a:t>: generalized semantic roles, defined as prototypes (</a:t>
            </a:r>
            <a:r>
              <a:rPr lang="en-US" dirty="0" err="1"/>
              <a:t>Dowty</a:t>
            </a:r>
            <a:r>
              <a:rPr lang="en-US" dirty="0"/>
              <a:t> 1991)</a:t>
            </a:r>
          </a:p>
          <a:p>
            <a:pPr marL="457200" lvl="1" indent="0">
              <a:buNone/>
            </a:pPr>
            <a:r>
              <a:rPr lang="en-US" dirty="0"/>
              <a:t>PROTO-AGENT </a:t>
            </a:r>
          </a:p>
          <a:p>
            <a:pPr marL="457200" lvl="1" indent="0">
              <a:buNone/>
            </a:pPr>
            <a:r>
              <a:rPr lang="en-US" dirty="0"/>
              <a:t>PROTO-PATIENT </a:t>
            </a:r>
          </a:p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More roles</a:t>
            </a:r>
            <a:r>
              <a:rPr lang="en-US" dirty="0"/>
              <a:t>: Define roles specific to a group of predicates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1" y="4705350"/>
            <a:ext cx="3810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810000"/>
            <a:ext cx="113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0635FF"/>
                </a:solidFill>
                <a:latin typeface="+mn-lt"/>
              </a:rPr>
              <a:t>FrameNet</a:t>
            </a:r>
            <a:endParaRPr lang="en-US" sz="1800" b="1" dirty="0">
              <a:solidFill>
                <a:srgbClr val="0635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853809"/>
            <a:ext cx="111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0635FF"/>
                </a:solidFill>
                <a:latin typeface="+mn-lt"/>
              </a:rPr>
              <a:t>PropBank</a:t>
            </a:r>
            <a:endParaRPr lang="en-US" sz="1800" b="1" dirty="0">
              <a:solidFill>
                <a:srgbClr val="063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376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Palmer, Martha, Daniel </a:t>
            </a:r>
            <a:r>
              <a:rPr lang="en-US" dirty="0" err="1"/>
              <a:t>Gildea</a:t>
            </a:r>
            <a:r>
              <a:rPr lang="en-US" dirty="0"/>
              <a:t>, and Paul Kingsbury. 2005. The Proposition Bank: An Annotated Corpus of Semantic Roles. </a:t>
            </a:r>
            <a:r>
              <a:rPr lang="en-US" i="1" dirty="0"/>
              <a:t>Computational Linguistics</a:t>
            </a:r>
            <a:r>
              <a:rPr lang="en-US" dirty="0"/>
              <a:t>, 31(1):71–106 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verbs.colorado.edu</a:t>
            </a:r>
            <a:r>
              <a:rPr lang="en-US" dirty="0"/>
              <a:t>/~</a:t>
            </a:r>
            <a:r>
              <a:rPr lang="en-US" dirty="0" err="1"/>
              <a:t>mpalmer</a:t>
            </a:r>
            <a:r>
              <a:rPr lang="en-US" dirty="0"/>
              <a:t>/projects/</a:t>
            </a:r>
            <a:r>
              <a:rPr lang="en-US" dirty="0" err="1"/>
              <a:t>ace.html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48709"/>
            <a:ext cx="5410200" cy="742950"/>
          </a:xfrm>
        </p:spPr>
        <p:txBody>
          <a:bodyPr/>
          <a:lstStyle/>
          <a:p>
            <a:r>
              <a:rPr lang="en-US" dirty="0" err="1"/>
              <a:t>PropBank</a:t>
            </a:r>
            <a:r>
              <a:rPr lang="en-US" dirty="0"/>
              <a:t>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17" y="1276350"/>
            <a:ext cx="7086600" cy="3028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Proto-Agent</a:t>
            </a:r>
          </a:p>
          <a:p>
            <a:pPr lvl="1"/>
            <a:r>
              <a:rPr lang="en-US" dirty="0"/>
              <a:t>Volitional involvement in event or state</a:t>
            </a:r>
          </a:p>
          <a:p>
            <a:pPr lvl="1"/>
            <a:r>
              <a:rPr lang="en-US" dirty="0"/>
              <a:t>Sentience (and/or perception)</a:t>
            </a:r>
          </a:p>
          <a:p>
            <a:pPr lvl="1"/>
            <a:r>
              <a:rPr lang="en-US" dirty="0"/>
              <a:t>Causes an event or change of state in another participant </a:t>
            </a:r>
          </a:p>
          <a:p>
            <a:pPr lvl="1"/>
            <a:r>
              <a:rPr lang="en-US" dirty="0"/>
              <a:t>Movement (relative to position of another participant)</a:t>
            </a:r>
          </a:p>
          <a:p>
            <a:pPr marL="0" indent="0">
              <a:buNone/>
            </a:pPr>
            <a:r>
              <a:rPr lang="en-US" dirty="0"/>
              <a:t>Proto-Patient</a:t>
            </a:r>
          </a:p>
          <a:p>
            <a:pPr lvl="1"/>
            <a:r>
              <a:rPr lang="en-US" dirty="0"/>
              <a:t>Undergoes change of state</a:t>
            </a:r>
          </a:p>
          <a:p>
            <a:pPr lvl="1"/>
            <a:r>
              <a:rPr lang="en-US" dirty="0"/>
              <a:t>Causally affected by another participant</a:t>
            </a:r>
          </a:p>
          <a:p>
            <a:pPr lvl="1"/>
            <a:r>
              <a:rPr lang="en-US" dirty="0"/>
              <a:t>Stationary relative to movement of another participant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706993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Following </a:t>
            </a:r>
            <a:r>
              <a:rPr lang="en-US" sz="1800" dirty="0" err="1"/>
              <a:t>Dowty</a:t>
            </a:r>
            <a:r>
              <a:rPr lang="en-US" sz="1800" dirty="0"/>
              <a:t> 1991</a:t>
            </a:r>
          </a:p>
        </p:txBody>
      </p:sp>
    </p:spTree>
    <p:extLst>
      <p:ext uri="{BB962C8B-B14F-4D97-AF65-F5344CB8AC3E}">
        <p14:creationId xmlns:p14="http://schemas.microsoft.com/office/powerpoint/2010/main" val="23560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133350"/>
            <a:ext cx="7467600" cy="742950"/>
          </a:xfrm>
        </p:spPr>
        <p:txBody>
          <a:bodyPr/>
          <a:lstStyle/>
          <a:p>
            <a:r>
              <a:rPr lang="en-US" dirty="0" err="1"/>
              <a:t>PropBank</a:t>
            </a:r>
            <a:r>
              <a:rPr lang="en-US" dirty="0"/>
              <a:t>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534400" cy="3028950"/>
          </a:xfrm>
        </p:spPr>
        <p:txBody>
          <a:bodyPr/>
          <a:lstStyle/>
          <a:p>
            <a:r>
              <a:rPr lang="en-US" dirty="0"/>
              <a:t>Following </a:t>
            </a:r>
            <a:r>
              <a:rPr lang="en-US" dirty="0" err="1"/>
              <a:t>Dowty</a:t>
            </a:r>
            <a:r>
              <a:rPr lang="en-US" dirty="0"/>
              <a:t> 1991</a:t>
            </a:r>
          </a:p>
          <a:p>
            <a:pPr lvl="1"/>
            <a:r>
              <a:rPr lang="en-US" dirty="0"/>
              <a:t>Role definitions determined verb by verb, with respect to the other roles </a:t>
            </a:r>
          </a:p>
          <a:p>
            <a:pPr lvl="1"/>
            <a:r>
              <a:rPr lang="en-US" dirty="0"/>
              <a:t>Semantic roles in </a:t>
            </a:r>
            <a:r>
              <a:rPr lang="en-US" dirty="0" err="1"/>
              <a:t>PropBank</a:t>
            </a:r>
            <a:r>
              <a:rPr lang="en-US" dirty="0"/>
              <a:t> are thus verb-sense specific.</a:t>
            </a:r>
          </a:p>
          <a:p>
            <a:r>
              <a:rPr lang="en-US" dirty="0"/>
              <a:t>Each verb sense has numbered argument: Arg0, Arg1, Arg2,…</a:t>
            </a:r>
          </a:p>
          <a:p>
            <a:pPr marL="342900" lvl="1" indent="0">
              <a:buNone/>
            </a:pPr>
            <a:r>
              <a:rPr lang="en-US" dirty="0"/>
              <a:t>Arg0: PROTO-AGENT</a:t>
            </a:r>
          </a:p>
          <a:p>
            <a:pPr marL="342900" lvl="1" indent="0">
              <a:buNone/>
            </a:pPr>
            <a:r>
              <a:rPr lang="en-US" dirty="0"/>
              <a:t>Arg1: PROTO-PATIENT</a:t>
            </a:r>
          </a:p>
          <a:p>
            <a:pPr marL="342900" lvl="1" indent="0">
              <a:buNone/>
            </a:pPr>
            <a:r>
              <a:rPr lang="en-US" dirty="0"/>
              <a:t>Arg2: usually: </a:t>
            </a:r>
            <a:r>
              <a:rPr lang="en-US" dirty="0" err="1"/>
              <a:t>benefactive</a:t>
            </a:r>
            <a:r>
              <a:rPr lang="en-US" dirty="0"/>
              <a:t>, instrument, attribute, or end state</a:t>
            </a:r>
          </a:p>
          <a:p>
            <a:pPr marL="342900" lvl="1" indent="0">
              <a:buNone/>
            </a:pPr>
            <a:r>
              <a:rPr lang="en-US" dirty="0"/>
              <a:t>Arg3: usually: start point, </a:t>
            </a:r>
            <a:r>
              <a:rPr lang="en-US" dirty="0" err="1"/>
              <a:t>benefactive</a:t>
            </a:r>
            <a:r>
              <a:rPr lang="en-US" dirty="0"/>
              <a:t>, instrument, or attribute</a:t>
            </a:r>
          </a:p>
          <a:p>
            <a:pPr marL="342900" lvl="1" indent="0">
              <a:buNone/>
            </a:pPr>
            <a:r>
              <a:rPr lang="en-US" dirty="0"/>
              <a:t>Arg4 the end point</a:t>
            </a:r>
          </a:p>
          <a:p>
            <a:pPr marL="342900" lvl="1" indent="0">
              <a:buNone/>
            </a:pPr>
            <a:r>
              <a:rPr lang="en-US" i="1" dirty="0"/>
              <a:t>(Arg2-Arg5 are not really that consistent, causes a problem for labeling)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1" y="4705350"/>
            <a:ext cx="3810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-47626"/>
            <a:ext cx="5029200" cy="1247776"/>
          </a:xfrm>
        </p:spPr>
        <p:txBody>
          <a:bodyPr/>
          <a:lstStyle/>
          <a:p>
            <a:r>
              <a:rPr lang="en-US" sz="2400" dirty="0" err="1"/>
              <a:t>PropBank</a:t>
            </a:r>
            <a:r>
              <a:rPr lang="en-US" sz="2400" dirty="0"/>
              <a:t> Frame Files</a:t>
            </a:r>
            <a:br>
              <a:rPr lang="en-US" sz="2400" dirty="0"/>
            </a:br>
            <a:r>
              <a:rPr lang="en-US" sz="2000" dirty="0"/>
              <a:t>http://</a:t>
            </a:r>
            <a:r>
              <a:rPr lang="en-US" sz="2000" dirty="0" err="1"/>
              <a:t>verbs.colorado.edu</a:t>
            </a:r>
            <a:r>
              <a:rPr lang="en-US" sz="2000" dirty="0"/>
              <a:t>/</a:t>
            </a:r>
            <a:r>
              <a:rPr lang="en-US" sz="2000" dirty="0" err="1"/>
              <a:t>propbank</a:t>
            </a:r>
            <a:r>
              <a:rPr lang="en-US" sz="2000" dirty="0"/>
              <a:t>/framesets-</a:t>
            </a:r>
            <a:r>
              <a:rPr lang="en-US" sz="2000" dirty="0" err="1"/>
              <a:t>english</a:t>
            </a:r>
            <a:r>
              <a:rPr lang="en-US" sz="2000" dirty="0"/>
              <a:t>-aliases/</a:t>
            </a:r>
            <a:r>
              <a:rPr lang="en-US" sz="2000" dirty="0" err="1"/>
              <a:t>agree.html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5625"/>
            <a:ext cx="6492145" cy="23780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78125"/>
            <a:ext cx="7455297" cy="2270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38200" y="2778125"/>
            <a:ext cx="533400" cy="327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3000" y="57150"/>
            <a:ext cx="152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Role Labeling</a:t>
            </a:r>
          </a:p>
        </p:txBody>
      </p:sp>
      <p:pic>
        <p:nvPicPr>
          <p:cNvPr id="5" name="Content Placeholder 4" descr="whodidwhattowo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08" b="-30208"/>
          <a:stretch>
            <a:fillRect/>
          </a:stretch>
        </p:blipFill>
        <p:spPr>
          <a:xfrm>
            <a:off x="304800" y="971550"/>
            <a:ext cx="8534400" cy="3333750"/>
          </a:xfrm>
        </p:spPr>
      </p:pic>
      <p:sp>
        <p:nvSpPr>
          <p:cNvPr id="6" name="TextBox 5"/>
          <p:cNvSpPr txBox="1"/>
          <p:nvPr/>
        </p:nvSpPr>
        <p:spPr>
          <a:xfrm>
            <a:off x="1219200" y="3714750"/>
            <a:ext cx="92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Agent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3714750"/>
            <a:ext cx="104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Theme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3714750"/>
            <a:ext cx="137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Predicate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3714750"/>
            <a:ext cx="124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35153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467600" cy="565389"/>
          </a:xfrm>
        </p:spPr>
        <p:txBody>
          <a:bodyPr/>
          <a:lstStyle/>
          <a:p>
            <a:r>
              <a:rPr lang="en-US" dirty="0"/>
              <a:t>Advantage of a </a:t>
            </a:r>
            <a:r>
              <a:rPr lang="en-US" dirty="0" err="1"/>
              <a:t>ProbBank</a:t>
            </a:r>
            <a:r>
              <a:rPr lang="en-US" dirty="0"/>
              <a:t> Labeling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047750"/>
            <a:ext cx="5207000" cy="21507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752600" y="1173008"/>
            <a:ext cx="584200" cy="331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188142"/>
            <a:ext cx="853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This would allow us to see the commonalities in these 3 sentences: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A5C59F-0AA5-674E-9562-22B3CBADDB9C}"/>
              </a:ext>
            </a:extLst>
          </p:cNvPr>
          <p:cNvSpPr txBox="1"/>
          <p:nvPr/>
        </p:nvSpPr>
        <p:spPr>
          <a:xfrm>
            <a:off x="960117" y="3867150"/>
            <a:ext cx="7574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Big Fruit Co. increased the price of bananas.</a:t>
            </a:r>
          </a:p>
          <a:p>
            <a:r>
              <a:rPr lang="en-US" sz="1800" dirty="0">
                <a:latin typeface="+mn-lt"/>
              </a:rPr>
              <a:t>The price of bananas was increased again by Big Fruit Co.</a:t>
            </a:r>
          </a:p>
          <a:p>
            <a:r>
              <a:rPr lang="en-US" sz="1800" dirty="0">
                <a:latin typeface="+mn-lt"/>
              </a:rPr>
              <a:t>The price of bananas increased 5%</a:t>
            </a:r>
          </a:p>
        </p:txBody>
      </p:sp>
    </p:spTree>
    <p:extLst>
      <p:ext uri="{BB962C8B-B14F-4D97-AF65-F5344CB8AC3E}">
        <p14:creationId xmlns:p14="http://schemas.microsoft.com/office/powerpoint/2010/main" val="204216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467600" cy="565389"/>
          </a:xfrm>
        </p:spPr>
        <p:txBody>
          <a:bodyPr/>
          <a:lstStyle/>
          <a:p>
            <a:r>
              <a:rPr lang="en-US" dirty="0"/>
              <a:t>Advantage of a </a:t>
            </a:r>
            <a:r>
              <a:rPr lang="en-US" dirty="0" err="1"/>
              <a:t>ProbBank</a:t>
            </a:r>
            <a:r>
              <a:rPr lang="en-US" dirty="0"/>
              <a:t> Labeling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047750"/>
            <a:ext cx="5207000" cy="21507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752600" y="1173008"/>
            <a:ext cx="584200" cy="331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46418"/>
            <a:ext cx="7640154" cy="1163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188142"/>
            <a:ext cx="853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This would allow us to see the commonalities in these 3 sentences:</a:t>
            </a:r>
          </a:p>
        </p:txBody>
      </p:sp>
    </p:spTree>
    <p:extLst>
      <p:ext uri="{BB962C8B-B14F-4D97-AF65-F5344CB8AC3E}">
        <p14:creationId xmlns:p14="http://schemas.microsoft.com/office/powerpoint/2010/main" val="155276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1123950"/>
          </a:xfrm>
        </p:spPr>
        <p:txBody>
          <a:bodyPr/>
          <a:lstStyle/>
          <a:p>
            <a:r>
              <a:rPr lang="en-US" dirty="0"/>
              <a:t>Modifiers or adjuncts of the predicate: </a:t>
            </a:r>
            <a:r>
              <a:rPr lang="en-US" dirty="0" err="1"/>
              <a:t>Arg</a:t>
            </a:r>
            <a:r>
              <a:rPr lang="en-US" dirty="0"/>
              <a:t>-M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36" y="1535668"/>
            <a:ext cx="7042727" cy="228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4461" y="151661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Times New Roman" charset="0"/>
                <a:ea typeface="Times New Roman" charset="0"/>
                <a:cs typeface="Times New Roman" charset="0"/>
              </a:rPr>
              <a:t>ArgM</a:t>
            </a:r>
            <a:r>
              <a:rPr lang="en-US" sz="1800" b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1962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361950"/>
          </a:xfrm>
        </p:spPr>
        <p:txBody>
          <a:bodyPr/>
          <a:lstStyle/>
          <a:p>
            <a:r>
              <a:rPr lang="en-US" sz="2800" dirty="0" err="1"/>
              <a:t>PropBanking</a:t>
            </a:r>
            <a:r>
              <a:rPr lang="en-US" sz="2800" dirty="0"/>
              <a:t> a Sentence</a:t>
            </a:r>
          </a:p>
        </p:txBody>
      </p:sp>
      <p:pic>
        <p:nvPicPr>
          <p:cNvPr id="5" name="Content Placeholder 4" descr="palmer1propbank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83" r="-25783"/>
          <a:stretch>
            <a:fillRect/>
          </a:stretch>
        </p:blipFill>
        <p:spPr>
          <a:xfrm>
            <a:off x="-585216" y="971550"/>
            <a:ext cx="10290048" cy="40195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487918"/>
            <a:ext cx="211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Martha Palmer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500" y="1276350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 </a:t>
            </a:r>
            <a:r>
              <a:rPr lang="en-US" sz="1800"/>
              <a:t>sample </a:t>
            </a:r>
          </a:p>
          <a:p>
            <a:r>
              <a:rPr lang="en-US" sz="1800" dirty="0"/>
              <a:t>parse tree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78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60866"/>
            <a:ext cx="7467600" cy="501134"/>
          </a:xfrm>
        </p:spPr>
        <p:txBody>
          <a:bodyPr/>
          <a:lstStyle/>
          <a:p>
            <a:r>
              <a:rPr lang="en-US" sz="2800"/>
              <a:t>The </a:t>
            </a:r>
            <a:r>
              <a:rPr lang="en-US" sz="2800" dirty="0"/>
              <a:t>same parse tree </a:t>
            </a:r>
            <a:r>
              <a:rPr lang="en-US" sz="2800" dirty="0" err="1"/>
              <a:t>PropBanked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8" y="882741"/>
            <a:ext cx="7267144" cy="41083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98302" y="612259"/>
            <a:ext cx="211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Martha Palmer 2013</a:t>
            </a:r>
          </a:p>
        </p:txBody>
      </p:sp>
    </p:spTree>
    <p:extLst>
      <p:ext uri="{BB962C8B-B14F-4D97-AF65-F5344CB8AC3E}">
        <p14:creationId xmlns:p14="http://schemas.microsoft.com/office/powerpoint/2010/main" val="1745897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Annotated </a:t>
            </a:r>
            <a:r>
              <a:rPr lang="en-US" dirty="0" err="1"/>
              <a:t>PropBank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62150"/>
            <a:ext cx="5410200" cy="2286000"/>
          </a:xfrm>
        </p:spPr>
        <p:txBody>
          <a:bodyPr/>
          <a:lstStyle/>
          <a:p>
            <a:r>
              <a:rPr lang="en-US" dirty="0"/>
              <a:t>Penn English </a:t>
            </a:r>
            <a:r>
              <a:rPr lang="en-US" dirty="0" err="1"/>
              <a:t>TreeBank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OntoNotes</a:t>
            </a:r>
            <a:r>
              <a:rPr lang="en-US" dirty="0"/>
              <a:t> 5.0. </a:t>
            </a:r>
          </a:p>
          <a:p>
            <a:pPr lvl="1"/>
            <a:r>
              <a:rPr lang="en-US" dirty="0"/>
              <a:t> Total ~2 million words</a:t>
            </a:r>
          </a:p>
          <a:p>
            <a:r>
              <a:rPr lang="en-US" dirty="0"/>
              <a:t>Penn Chinese </a:t>
            </a:r>
            <a:r>
              <a:rPr lang="en-US" dirty="0" err="1"/>
              <a:t>TreeBank</a:t>
            </a:r>
            <a:endParaRPr lang="en-US" dirty="0"/>
          </a:p>
          <a:p>
            <a:r>
              <a:rPr lang="en-US" dirty="0"/>
              <a:t>Hindi/Urdu </a:t>
            </a:r>
            <a:r>
              <a:rPr lang="en-US" dirty="0" err="1"/>
              <a:t>PropBank</a:t>
            </a:r>
            <a:endParaRPr lang="en-US" dirty="0"/>
          </a:p>
          <a:p>
            <a:r>
              <a:rPr lang="en-US" dirty="0"/>
              <a:t>Arabic </a:t>
            </a:r>
            <a:r>
              <a:rPr lang="en-US" dirty="0" err="1"/>
              <a:t>PropBank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38350"/>
            <a:ext cx="3784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6561" y="1289734"/>
            <a:ext cx="3402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2013 Verb </a:t>
            </a:r>
            <a:r>
              <a:rPr lang="en-US" sz="1800">
                <a:latin typeface="+mn-lt"/>
              </a:rPr>
              <a:t>Frames Coverage </a:t>
            </a:r>
          </a:p>
          <a:p>
            <a:r>
              <a:rPr lang="en-US" sz="1800" dirty="0">
                <a:latin typeface="+mn-lt"/>
              </a:rPr>
              <a:t>Count of word sense (lexical units)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319" y="4647168"/>
            <a:ext cx="342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From Martha Palmer 2013 Tutorial</a:t>
            </a:r>
          </a:p>
        </p:txBody>
      </p:sp>
    </p:spTree>
    <p:extLst>
      <p:ext uri="{BB962C8B-B14F-4D97-AF65-F5344CB8AC3E}">
        <p14:creationId xmlns:p14="http://schemas.microsoft.com/office/powerpoint/2010/main" val="811940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1123950"/>
          </a:xfrm>
        </p:spPr>
        <p:txBody>
          <a:bodyPr/>
          <a:lstStyle/>
          <a:p>
            <a:r>
              <a:rPr lang="en-US" dirty="0"/>
              <a:t>Capturing descriptions of the same event by different nouns/verbs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7" y="1885950"/>
            <a:ext cx="6609051" cy="112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88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581400"/>
          </a:xfrm>
        </p:spPr>
        <p:txBody>
          <a:bodyPr/>
          <a:lstStyle/>
          <a:p>
            <a:r>
              <a:rPr lang="en-US" dirty="0"/>
              <a:t>Baker et al. 1998, Fillmore et al. 2003, Fillmore and Baker 2009, </a:t>
            </a:r>
            <a:r>
              <a:rPr lang="en-US" dirty="0" err="1"/>
              <a:t>Ruppenhofer</a:t>
            </a:r>
            <a:r>
              <a:rPr lang="en-US" dirty="0"/>
              <a:t> et al. 2006 </a:t>
            </a:r>
          </a:p>
          <a:p>
            <a:r>
              <a:rPr lang="en-US" dirty="0"/>
              <a:t>Roles in </a:t>
            </a:r>
            <a:r>
              <a:rPr lang="en-US" dirty="0" err="1"/>
              <a:t>PropBank</a:t>
            </a:r>
            <a:r>
              <a:rPr lang="en-US" dirty="0"/>
              <a:t> are specific to a verb</a:t>
            </a:r>
          </a:p>
          <a:p>
            <a:r>
              <a:rPr lang="en-US" dirty="0"/>
              <a:t>Role in </a:t>
            </a:r>
            <a:r>
              <a:rPr lang="en-US" dirty="0" err="1"/>
              <a:t>FrameNet</a:t>
            </a:r>
            <a:r>
              <a:rPr lang="en-US" dirty="0"/>
              <a:t> are specific to a </a:t>
            </a:r>
            <a:r>
              <a:rPr lang="en-US" b="1" dirty="0"/>
              <a:t>frame: a </a:t>
            </a:r>
            <a:r>
              <a:rPr lang="en-US" dirty="0"/>
              <a:t>background knowledge structure that defines a set of frame-specific semantic roles, called</a:t>
            </a:r>
            <a:r>
              <a:rPr lang="en-US" b="1" dirty="0"/>
              <a:t> frame elements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includes a set of predicates that use these roles</a:t>
            </a:r>
          </a:p>
          <a:p>
            <a:pPr lvl="1"/>
            <a:r>
              <a:rPr lang="en-US" dirty="0"/>
              <a:t>each word evokes a frame and profiles some aspect of the frame</a:t>
            </a:r>
          </a:p>
          <a:p>
            <a:r>
              <a:rPr lang="en-US" b="1" dirty="0"/>
              <a:t>https://</a:t>
            </a:r>
            <a:r>
              <a:rPr lang="en-US" b="1" dirty="0" err="1"/>
              <a:t>framenet.icsi.berkeley.edu</a:t>
            </a:r>
            <a:r>
              <a:rPr lang="en-US" b="1" dirty="0"/>
              <a:t>/</a:t>
            </a:r>
            <a:r>
              <a:rPr lang="en-US" b="1" dirty="0" err="1"/>
              <a:t>fndrupal</a:t>
            </a:r>
            <a:r>
              <a:rPr lang="en-US" b="1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8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“Change position on a scale”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frame consists of words that indicate the change of an </a:t>
            </a:r>
            <a:r>
              <a:rPr lang="en-US" cap="small" dirty="0"/>
              <a:t>Item</a:t>
            </a:r>
            <a:r>
              <a:rPr lang="en-US" dirty="0"/>
              <a:t>’s position on a scale (the </a:t>
            </a:r>
            <a:r>
              <a:rPr lang="en-US" cap="small" dirty="0"/>
              <a:t>Attribute</a:t>
            </a:r>
            <a:r>
              <a:rPr lang="en-US" dirty="0"/>
              <a:t>) from a starting point (</a:t>
            </a:r>
            <a:r>
              <a:rPr lang="en-US" cap="small" dirty="0"/>
              <a:t>Initial value</a:t>
            </a:r>
            <a:r>
              <a:rPr lang="en-US" dirty="0"/>
              <a:t>) to an end point (</a:t>
            </a:r>
            <a:r>
              <a:rPr lang="en-US" cap="small" dirty="0"/>
              <a:t>Final value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15" y="2679700"/>
            <a:ext cx="6174685" cy="2254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597715" y="2724150"/>
            <a:ext cx="533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88773" y="4152900"/>
            <a:ext cx="942342" cy="24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88773" y="4629150"/>
            <a:ext cx="942342" cy="24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47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“Change position on a scale” Frame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8" y="1657350"/>
            <a:ext cx="8547652" cy="304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figure out that these have the same meaning?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2550"/>
            <a:ext cx="8229600" cy="33337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XYZ corporation </a:t>
            </a:r>
            <a:r>
              <a:rPr lang="en-US" sz="3200" b="1" dirty="0"/>
              <a:t>bought</a:t>
            </a:r>
            <a:r>
              <a:rPr lang="en-US" sz="3200" dirty="0"/>
              <a:t> the stock.</a:t>
            </a:r>
          </a:p>
          <a:p>
            <a:pPr marL="0" indent="0">
              <a:buNone/>
            </a:pPr>
            <a:r>
              <a:rPr lang="en-US" sz="3200" dirty="0"/>
              <a:t>They </a:t>
            </a:r>
            <a:r>
              <a:rPr lang="en-US" sz="3200" b="1" dirty="0"/>
              <a:t>sold</a:t>
            </a:r>
            <a:r>
              <a:rPr lang="en-US" sz="3200" dirty="0"/>
              <a:t> the stock to XYZ corporation.</a:t>
            </a:r>
          </a:p>
          <a:p>
            <a:pPr marL="0" indent="0">
              <a:buNone/>
            </a:pPr>
            <a:r>
              <a:rPr lang="en-US" sz="3200" dirty="0"/>
              <a:t>The stock was </a:t>
            </a:r>
            <a:r>
              <a:rPr lang="en-US" sz="3200" b="1" dirty="0"/>
              <a:t>bought</a:t>
            </a:r>
            <a:r>
              <a:rPr lang="en-US" sz="3200" dirty="0"/>
              <a:t> by XYZ corporation.</a:t>
            </a: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b="1" dirty="0"/>
              <a:t>purchase</a:t>
            </a:r>
            <a:r>
              <a:rPr lang="en-US" sz="3200" dirty="0"/>
              <a:t> of the stock by XYZ corporation... </a:t>
            </a:r>
          </a:p>
          <a:p>
            <a:pPr marL="0" indent="0">
              <a:buNone/>
            </a:pPr>
            <a:r>
              <a:rPr lang="en-US" sz="3200" dirty="0"/>
              <a:t>The stock </a:t>
            </a:r>
            <a:r>
              <a:rPr lang="en-US" sz="3200" b="1" dirty="0"/>
              <a:t>purchase</a:t>
            </a:r>
            <a:r>
              <a:rPr lang="en-US" sz="3200" dirty="0"/>
              <a:t> by XYZ corporation...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06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8701"/>
            <a:ext cx="7712149" cy="40195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133350"/>
            <a:ext cx="7467600" cy="742950"/>
          </a:xfrm>
        </p:spPr>
        <p:txBody>
          <a:bodyPr/>
          <a:lstStyle/>
          <a:p>
            <a:r>
              <a:rPr lang="en-US" dirty="0"/>
              <a:t>The “Change position on a scale” Frame</a:t>
            </a:r>
          </a:p>
        </p:txBody>
      </p:sp>
    </p:spTree>
    <p:extLst>
      <p:ext uri="{BB962C8B-B14F-4D97-AF65-F5344CB8AC3E}">
        <p14:creationId xmlns:p14="http://schemas.microsoft.com/office/powerpoint/2010/main" val="1688156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352550"/>
            <a:ext cx="6096000" cy="33337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Inherits from: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Is Inherited by:</a:t>
            </a:r>
            <a:endParaRPr lang="en-US" sz="1800" u="sng" dirty="0"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Perspective 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Is </a:t>
            </a:r>
            <a:r>
              <a:rPr lang="en-US" sz="1800" dirty="0" err="1"/>
              <a:t>Perspectivized</a:t>
            </a:r>
            <a:r>
              <a:rPr lang="en-US" sz="1800" dirty="0"/>
              <a:t> in: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Uses: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Is Used by: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/>
              <a:t>Subframe</a:t>
            </a:r>
            <a:r>
              <a:rPr lang="en-US" sz="1800" dirty="0"/>
              <a:t> of: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Has </a:t>
            </a:r>
            <a:r>
              <a:rPr lang="en-US" sz="1800" dirty="0" err="1"/>
              <a:t>Subframe</a:t>
            </a:r>
            <a:r>
              <a:rPr lang="en-US" sz="1800" dirty="0"/>
              <a:t>(s):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Precedes: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Is Preceded by: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Is Inchoative of: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Is Causative of: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95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“cause change position on a scale”</a:t>
            </a:r>
          </a:p>
          <a:p>
            <a:pPr marL="0" indent="0">
              <a:buNone/>
            </a:pPr>
            <a:r>
              <a:rPr lang="en-US" dirty="0"/>
              <a:t>Is Causative of: </a:t>
            </a:r>
            <a:r>
              <a:rPr lang="en-US" u="sng" dirty="0">
                <a:hlinkClick r:id="rId2"/>
              </a:rPr>
              <a:t>Change_position_on_a_scale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Adds an agent Role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err="1"/>
              <a:t>add.v</a:t>
            </a:r>
            <a:r>
              <a:rPr lang="en-US" i="1" dirty="0"/>
              <a:t>, </a:t>
            </a:r>
            <a:r>
              <a:rPr lang="en-US" i="1" dirty="0" err="1"/>
              <a:t>crank.v</a:t>
            </a:r>
            <a:r>
              <a:rPr lang="en-US" i="1" dirty="0"/>
              <a:t>, </a:t>
            </a:r>
            <a:r>
              <a:rPr lang="en-US" i="1" dirty="0" err="1"/>
              <a:t>curtail.v</a:t>
            </a:r>
            <a:r>
              <a:rPr lang="en-US" i="1" dirty="0"/>
              <a:t>, </a:t>
            </a:r>
            <a:r>
              <a:rPr lang="en-US" i="1" dirty="0" err="1"/>
              <a:t>cut.n</a:t>
            </a:r>
            <a:r>
              <a:rPr lang="en-US" i="1" dirty="0"/>
              <a:t>, </a:t>
            </a:r>
            <a:r>
              <a:rPr lang="en-US" i="1" dirty="0" err="1"/>
              <a:t>cut.v</a:t>
            </a:r>
            <a:r>
              <a:rPr lang="en-US" i="1" dirty="0"/>
              <a:t>, </a:t>
            </a:r>
            <a:r>
              <a:rPr lang="en-US" i="1" dirty="0" err="1"/>
              <a:t>decrease.v</a:t>
            </a:r>
            <a:r>
              <a:rPr lang="en-US" i="1" dirty="0"/>
              <a:t>, </a:t>
            </a:r>
            <a:r>
              <a:rPr lang="en-US" i="1" dirty="0" err="1"/>
              <a:t>development.n</a:t>
            </a:r>
            <a:r>
              <a:rPr lang="en-US" i="1" dirty="0"/>
              <a:t>, </a:t>
            </a:r>
            <a:r>
              <a:rPr lang="en-US" i="1" dirty="0" err="1"/>
              <a:t>diminish.v</a:t>
            </a:r>
            <a:r>
              <a:rPr lang="en-US" i="1" dirty="0"/>
              <a:t>, </a:t>
            </a:r>
            <a:r>
              <a:rPr lang="en-US" i="1" dirty="0" err="1"/>
              <a:t>double.v</a:t>
            </a:r>
            <a:r>
              <a:rPr lang="en-US" i="1" dirty="0"/>
              <a:t>, </a:t>
            </a:r>
            <a:r>
              <a:rPr lang="en-US" i="1" dirty="0" err="1"/>
              <a:t>drop.v</a:t>
            </a:r>
            <a:r>
              <a:rPr lang="en-US" i="1" dirty="0"/>
              <a:t>, </a:t>
            </a:r>
            <a:r>
              <a:rPr lang="en-US" i="1" dirty="0" err="1"/>
              <a:t>enhance.v</a:t>
            </a:r>
            <a:r>
              <a:rPr lang="en-US" i="1" dirty="0"/>
              <a:t>, </a:t>
            </a:r>
            <a:r>
              <a:rPr lang="en-US" i="1" dirty="0" err="1"/>
              <a:t>growth.n</a:t>
            </a:r>
            <a:r>
              <a:rPr lang="en-US" i="1" dirty="0"/>
              <a:t>, </a:t>
            </a:r>
            <a:r>
              <a:rPr lang="en-US" i="1" dirty="0" err="1"/>
              <a:t>increase.v</a:t>
            </a:r>
            <a:r>
              <a:rPr lang="en-US" i="1" dirty="0"/>
              <a:t>, knock </a:t>
            </a:r>
            <a:r>
              <a:rPr lang="en-US" i="1" dirty="0" err="1"/>
              <a:t>down.v</a:t>
            </a:r>
            <a:r>
              <a:rPr lang="en-US" i="1" dirty="0"/>
              <a:t>, </a:t>
            </a:r>
            <a:r>
              <a:rPr lang="en-US" i="1" dirty="0" err="1"/>
              <a:t>lower.v</a:t>
            </a:r>
            <a:r>
              <a:rPr lang="en-US" i="1" dirty="0"/>
              <a:t>, </a:t>
            </a:r>
            <a:r>
              <a:rPr lang="en-US" i="1" dirty="0" err="1"/>
              <a:t>move.v</a:t>
            </a:r>
            <a:r>
              <a:rPr lang="en-US" i="1" dirty="0"/>
              <a:t>, </a:t>
            </a:r>
            <a:r>
              <a:rPr lang="en-US" i="1" dirty="0" err="1"/>
              <a:t>promote.v</a:t>
            </a:r>
            <a:r>
              <a:rPr lang="en-US" i="1" dirty="0"/>
              <a:t>, </a:t>
            </a:r>
            <a:r>
              <a:rPr lang="en-US" i="1" dirty="0" err="1"/>
              <a:t>push.n</a:t>
            </a:r>
            <a:r>
              <a:rPr lang="en-US" i="1" dirty="0"/>
              <a:t>, </a:t>
            </a:r>
            <a:r>
              <a:rPr lang="en-US" i="1" dirty="0" err="1"/>
              <a:t>push.v</a:t>
            </a:r>
            <a:r>
              <a:rPr lang="en-US" i="1" dirty="0"/>
              <a:t>, </a:t>
            </a:r>
            <a:r>
              <a:rPr lang="en-US" i="1" dirty="0" err="1"/>
              <a:t>raise.v</a:t>
            </a:r>
            <a:r>
              <a:rPr lang="en-US" i="1" dirty="0"/>
              <a:t>, </a:t>
            </a:r>
            <a:r>
              <a:rPr lang="en-US" i="1" dirty="0" err="1"/>
              <a:t>reduce.v</a:t>
            </a:r>
            <a:r>
              <a:rPr lang="en-US" i="1" dirty="0"/>
              <a:t>, </a:t>
            </a:r>
            <a:r>
              <a:rPr lang="en-US" i="1" dirty="0" err="1"/>
              <a:t>reduction.n</a:t>
            </a:r>
            <a:r>
              <a:rPr lang="en-US" i="1" dirty="0"/>
              <a:t>, </a:t>
            </a:r>
            <a:r>
              <a:rPr lang="en-US" i="1" dirty="0" err="1"/>
              <a:t>slash.v</a:t>
            </a:r>
            <a:r>
              <a:rPr lang="en-US" i="1" dirty="0"/>
              <a:t>, step </a:t>
            </a:r>
            <a:r>
              <a:rPr lang="en-US" i="1" dirty="0" err="1"/>
              <a:t>up.v</a:t>
            </a:r>
            <a:r>
              <a:rPr lang="en-US" i="1" dirty="0"/>
              <a:t>, </a:t>
            </a:r>
            <a:r>
              <a:rPr lang="en-US" i="1" dirty="0" err="1"/>
              <a:t>swell.v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7" y="2724150"/>
            <a:ext cx="7114469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2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between frames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7" y="1276350"/>
            <a:ext cx="7162800" cy="32302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4705350"/>
            <a:ext cx="265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n-lt"/>
              </a:rPr>
              <a:t>Figure from Das et al 2010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933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of Frame Semantics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6761"/>
            <a:ext cx="8534400" cy="30653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4552950"/>
            <a:ext cx="279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Figure from Das et al (2014)</a:t>
            </a:r>
          </a:p>
        </p:txBody>
      </p:sp>
    </p:spTree>
    <p:extLst>
      <p:ext uri="{BB962C8B-B14F-4D97-AF65-F5344CB8AC3E}">
        <p14:creationId xmlns:p14="http://schemas.microsoft.com/office/powerpoint/2010/main" val="1660651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FrameNet</a:t>
            </a:r>
            <a:r>
              <a:rPr lang="en-US" dirty="0"/>
              <a:t> and </a:t>
            </a:r>
            <a:r>
              <a:rPr lang="en-US" dirty="0" err="1"/>
              <a:t>PropBank</a:t>
            </a:r>
            <a:r>
              <a:rPr lang="en-US" dirty="0"/>
              <a:t> representations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69807"/>
            <a:ext cx="5695950" cy="34784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2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Shallow Semantic Representation: Semantic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52550"/>
            <a:ext cx="7848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Predicates (bought, sold, purchase) represent an </a:t>
            </a:r>
            <a:r>
              <a:rPr lang="en-US" b="1" dirty="0"/>
              <a:t>event </a:t>
            </a:r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b="1" dirty="0"/>
              <a:t>semantic roles </a:t>
            </a:r>
            <a:r>
              <a:rPr lang="en-US" dirty="0"/>
              <a:t>express the abstract role that arguments of a predicate can take in the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3300" y="3948668"/>
            <a:ext cx="104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n-lt"/>
              </a:rPr>
              <a:t>buyer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1149" y="3948668"/>
            <a:ext cx="1957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n-lt"/>
              </a:rPr>
              <a:t>proto-agent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2452" y="3937456"/>
            <a:ext cx="1024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n-lt"/>
              </a:rPr>
              <a:t>agent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14400" y="3638034"/>
            <a:ext cx="7318489" cy="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5400" cap="flat" cmpd="sng" algn="ctr">
            <a:solidFill>
              <a:schemeClr val="tx1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5800" y="3047107"/>
            <a:ext cx="214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More 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3849" y="3047107"/>
            <a:ext cx="214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More general</a:t>
            </a:r>
          </a:p>
        </p:txBody>
      </p:sp>
    </p:spTree>
    <p:extLst>
      <p:ext uri="{BB962C8B-B14F-4D97-AF65-F5344CB8AC3E}">
        <p14:creationId xmlns:p14="http://schemas.microsoft.com/office/powerpoint/2010/main" val="76930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semantic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2550"/>
            <a:ext cx="79248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roles are involved in a breaking event?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 order logic event representation for </a:t>
            </a:r>
            <a:r>
              <a:rPr lang="en-US" sz="2400" dirty="0">
                <a:solidFill>
                  <a:srgbClr val="0635FF"/>
                </a:solidFill>
              </a:rPr>
              <a:t>Sasha broke the window: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4705350"/>
            <a:ext cx="3048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semantic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2550"/>
            <a:ext cx="79248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 order logic event representation:</a:t>
            </a:r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sz="2400" dirty="0">
                <a:solidFill>
                  <a:srgbClr val="0635FF"/>
                </a:solidFill>
              </a:rPr>
              <a:t>Sasha broke the window</a:t>
            </a:r>
          </a:p>
          <a:p>
            <a:pPr marL="342900" lvl="1" indent="0">
              <a:buNone/>
            </a:pPr>
            <a:r>
              <a:rPr lang="en-US" sz="2400" dirty="0">
                <a:solidFill>
                  <a:srgbClr val="0635FF"/>
                </a:solidFill>
              </a:rPr>
              <a:t>Pat opened the door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Subjects of break and open: </a:t>
            </a:r>
            <a:r>
              <a:rPr lang="en-US" b="1" dirty="0"/>
              <a:t>Breaker</a:t>
            </a:r>
            <a:r>
              <a:rPr lang="en-US" dirty="0"/>
              <a:t> and </a:t>
            </a:r>
            <a:r>
              <a:rPr lang="en-US" b="1" dirty="0"/>
              <a:t>Opener</a:t>
            </a:r>
          </a:p>
          <a:p>
            <a:pPr marL="0" indent="0">
              <a:buNone/>
            </a:pPr>
            <a:r>
              <a:rPr lang="en-US" b="1" dirty="0"/>
              <a:t>Deep roles </a:t>
            </a:r>
            <a:r>
              <a:rPr lang="en-US" dirty="0"/>
              <a:t>specific to each event (breaking, opening)</a:t>
            </a:r>
          </a:p>
          <a:p>
            <a:pPr marL="0" indent="0">
              <a:buNone/>
            </a:pPr>
            <a:r>
              <a:rPr lang="en-US" dirty="0"/>
              <a:t>Hard to reason about them for NLU applications like QA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4705350"/>
            <a:ext cx="3048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190750"/>
            <a:ext cx="3907790" cy="1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6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Breaker</a:t>
            </a:r>
            <a:r>
              <a:rPr lang="en-US" dirty="0"/>
              <a:t> and </a:t>
            </a:r>
            <a:r>
              <a:rPr lang="en-US" b="1" dirty="0"/>
              <a:t>Opener</a:t>
            </a:r>
            <a:r>
              <a:rPr lang="en-US" dirty="0"/>
              <a:t> have something in common!</a:t>
            </a:r>
          </a:p>
          <a:p>
            <a:pPr lvl="1"/>
            <a:r>
              <a:rPr lang="en-US" dirty="0"/>
              <a:t>Volitional actors</a:t>
            </a:r>
          </a:p>
          <a:p>
            <a:pPr lvl="1"/>
            <a:r>
              <a:rPr lang="en-US" dirty="0"/>
              <a:t>Often animate</a:t>
            </a:r>
          </a:p>
          <a:p>
            <a:pPr lvl="1"/>
            <a:r>
              <a:rPr lang="en-US" dirty="0"/>
              <a:t>Direct causal responsibility for their events</a:t>
            </a:r>
          </a:p>
          <a:p>
            <a:r>
              <a:rPr lang="en-US" dirty="0"/>
              <a:t>Thematic roles are a way to capture this semantic commonality between </a:t>
            </a:r>
            <a:r>
              <a:rPr lang="en-US" i="1" dirty="0"/>
              <a:t>Breakers </a:t>
            </a:r>
            <a:r>
              <a:rPr lang="en-US" dirty="0"/>
              <a:t>and </a:t>
            </a:r>
            <a:r>
              <a:rPr lang="en-US" i="1" dirty="0"/>
              <a:t>Openers</a:t>
            </a:r>
            <a:r>
              <a:rPr lang="en-US" dirty="0"/>
              <a:t>. </a:t>
            </a:r>
          </a:p>
          <a:p>
            <a:r>
              <a:rPr lang="en-US" dirty="0"/>
              <a:t>They are both </a:t>
            </a:r>
            <a:r>
              <a:rPr lang="en-US" cap="small" dirty="0"/>
              <a:t>agents. </a:t>
            </a:r>
          </a:p>
          <a:p>
            <a:r>
              <a:rPr lang="en-US" dirty="0"/>
              <a:t>The </a:t>
            </a:r>
            <a:r>
              <a:rPr lang="en-US" i="1" dirty="0" err="1"/>
              <a:t>BrokenThing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OpenedThing</a:t>
            </a:r>
            <a:r>
              <a:rPr lang="en-US" dirty="0"/>
              <a:t>, are </a:t>
            </a:r>
            <a:r>
              <a:rPr lang="en-US" cap="small" dirty="0"/>
              <a:t>themes.</a:t>
            </a:r>
            <a:endParaRPr lang="en-US" dirty="0"/>
          </a:p>
          <a:p>
            <a:pPr lvl="1"/>
            <a:r>
              <a:rPr lang="en-US" dirty="0"/>
              <a:t>prototypically inanimate objects affected in some way by the action</a:t>
            </a:r>
            <a:endParaRPr lang="en-US" cap="smal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4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215256"/>
            <a:ext cx="7467600" cy="742950"/>
          </a:xfrm>
        </p:spPr>
        <p:txBody>
          <a:bodyPr/>
          <a:lstStyle/>
          <a:p>
            <a:r>
              <a:rPr lang="en-US" dirty="0"/>
              <a:t>Thematic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3350"/>
            <a:ext cx="8534400" cy="3333750"/>
          </a:xfrm>
        </p:spPr>
        <p:txBody>
          <a:bodyPr/>
          <a:lstStyle/>
          <a:p>
            <a:r>
              <a:rPr lang="en-US" dirty="0"/>
              <a:t>One of the oldest linguistic models</a:t>
            </a:r>
          </a:p>
          <a:p>
            <a:pPr lvl="1"/>
            <a:r>
              <a:rPr lang="en-US" dirty="0"/>
              <a:t>Indian grammarian Panini between the 7th and 4th centuries BCE </a:t>
            </a:r>
          </a:p>
          <a:p>
            <a:r>
              <a:rPr lang="en-US" dirty="0"/>
              <a:t>Modern formulation from Fillmore (1966,1968), Gruber (1965)</a:t>
            </a:r>
          </a:p>
          <a:p>
            <a:pPr lvl="1"/>
            <a:r>
              <a:rPr lang="en-US" dirty="0"/>
              <a:t>Fillmore influenced by Lucien </a:t>
            </a:r>
            <a:r>
              <a:rPr lang="en-US" dirty="0" err="1"/>
              <a:t>Tesnière’s</a:t>
            </a:r>
            <a:r>
              <a:rPr lang="en-US" dirty="0"/>
              <a:t> (1959) </a:t>
            </a:r>
            <a:r>
              <a:rPr lang="en-US" i="1" dirty="0" err="1"/>
              <a:t>Éléments</a:t>
            </a:r>
            <a:r>
              <a:rPr lang="en-US" i="1" dirty="0"/>
              <a:t> de </a:t>
            </a:r>
            <a:r>
              <a:rPr lang="en-US" i="1" dirty="0" err="1"/>
              <a:t>Syntaxe</a:t>
            </a:r>
            <a:r>
              <a:rPr lang="en-US" i="1" dirty="0"/>
              <a:t> </a:t>
            </a:r>
            <a:r>
              <a:rPr lang="en-US" i="1" dirty="0" err="1"/>
              <a:t>Structurale</a:t>
            </a:r>
            <a:r>
              <a:rPr lang="en-US" i="1" dirty="0"/>
              <a:t>, </a:t>
            </a:r>
            <a:r>
              <a:rPr lang="en-US" dirty="0"/>
              <a:t>the book that introduced dependency grammar</a:t>
            </a:r>
          </a:p>
          <a:p>
            <a:pPr lvl="1"/>
            <a:r>
              <a:rPr lang="en-US" dirty="0"/>
              <a:t>Fillmore first referred to roles as </a:t>
            </a:r>
            <a:r>
              <a:rPr lang="en-US" i="1" dirty="0" err="1"/>
              <a:t>actants</a:t>
            </a:r>
            <a:r>
              <a:rPr lang="en-US" i="1" dirty="0"/>
              <a:t> </a:t>
            </a:r>
            <a:r>
              <a:rPr lang="en-US" dirty="0"/>
              <a:t>(Fillmore, 1966) but switched to the term </a:t>
            </a:r>
            <a:r>
              <a:rPr lang="en-US" i="1" dirty="0"/>
              <a:t>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215256"/>
            <a:ext cx="7467600" cy="742950"/>
          </a:xfrm>
        </p:spPr>
        <p:txBody>
          <a:bodyPr/>
          <a:lstStyle/>
          <a:p>
            <a:r>
              <a:rPr lang="en-US" dirty="0"/>
              <a:t>Thematic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4903"/>
            <a:ext cx="8534400" cy="3333750"/>
          </a:xfrm>
        </p:spPr>
        <p:txBody>
          <a:bodyPr/>
          <a:lstStyle/>
          <a:p>
            <a:r>
              <a:rPr lang="en-US" dirty="0"/>
              <a:t>A typical set: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50703"/>
            <a:ext cx="5331628" cy="2161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09750"/>
            <a:ext cx="4114800" cy="21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34684"/>
      </p:ext>
    </p:extLst>
  </p:cSld>
  <p:clrMapOvr>
    <a:masterClrMapping/>
  </p:clrMapOvr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25559</TotalTime>
  <Words>1228</Words>
  <Application>Microsoft Office PowerPoint</Application>
  <PresentationFormat>On-screen Show (16:9)</PresentationFormat>
  <Paragraphs>218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Calibri (Headings)</vt:lpstr>
      <vt:lpstr>Lucida Sans</vt:lpstr>
      <vt:lpstr>Tahoma</vt:lpstr>
      <vt:lpstr>Times</vt:lpstr>
      <vt:lpstr>Times New Roman</vt:lpstr>
      <vt:lpstr>NLP-jurafsky</vt:lpstr>
      <vt:lpstr>Semantic Role Labeling</vt:lpstr>
      <vt:lpstr>Semantic Role Labeling</vt:lpstr>
      <vt:lpstr>Can we figure out that these have the same meaning?</vt:lpstr>
      <vt:lpstr>A Shallow Semantic Representation: Semantic Roles</vt:lpstr>
      <vt:lpstr>Getting to semantic roles</vt:lpstr>
      <vt:lpstr>Getting to semantic roles</vt:lpstr>
      <vt:lpstr>Thematic roles</vt:lpstr>
      <vt:lpstr>Thematic roles</vt:lpstr>
      <vt:lpstr>Thematic roles</vt:lpstr>
      <vt:lpstr>Thematic grid, case frame</vt:lpstr>
      <vt:lpstr>Thematic grid, case frame</vt:lpstr>
      <vt:lpstr>Thematic grid, case frame</vt:lpstr>
      <vt:lpstr>Diathesis alternations (or verb alternation)</vt:lpstr>
      <vt:lpstr>Problems with Thematic Roles</vt:lpstr>
      <vt:lpstr>Alternatives to thematic roles</vt:lpstr>
      <vt:lpstr>PropBank</vt:lpstr>
      <vt:lpstr>PropBank Roles</vt:lpstr>
      <vt:lpstr>PropBank Roles</vt:lpstr>
      <vt:lpstr>PropBank Frame Files http://verbs.colorado.edu/propbank/framesets-english-aliases/agree.html</vt:lpstr>
      <vt:lpstr>Advantage of a ProbBank Labeling</vt:lpstr>
      <vt:lpstr>Advantage of a ProbBank Labeling</vt:lpstr>
      <vt:lpstr>Modifiers or adjuncts of the predicate: Arg-M</vt:lpstr>
      <vt:lpstr>PropBanking a Sentence</vt:lpstr>
      <vt:lpstr>The same parse tree PropBanked</vt:lpstr>
      <vt:lpstr>Annotated PropBank Data</vt:lpstr>
      <vt:lpstr>Capturing descriptions of the same event by different nouns/verbs</vt:lpstr>
      <vt:lpstr>FrameNet</vt:lpstr>
      <vt:lpstr>The “Change position on a scale” Frame</vt:lpstr>
      <vt:lpstr>The “Change position on a scale” Frame</vt:lpstr>
      <vt:lpstr>The “Change position on a scale” Frame</vt:lpstr>
      <vt:lpstr>Relation between frames</vt:lpstr>
      <vt:lpstr>Relation between frames</vt:lpstr>
      <vt:lpstr>Relations between frames</vt:lpstr>
      <vt:lpstr>Schematic of Frame Semantics</vt:lpstr>
      <vt:lpstr>FrameNet and PropBank representations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Litman, Diane J</cp:lastModifiedBy>
  <cp:revision>706</cp:revision>
  <cp:lastPrinted>2009-04-20T16:46:08Z</cp:lastPrinted>
  <dcterms:created xsi:type="dcterms:W3CDTF">2010-04-19T15:31:24Z</dcterms:created>
  <dcterms:modified xsi:type="dcterms:W3CDTF">2019-11-14T19:25:25Z</dcterms:modified>
</cp:coreProperties>
</file>