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76"/>
  </p:notesMasterIdLst>
  <p:handoutMasterIdLst>
    <p:handoutMasterId r:id="rId77"/>
  </p:handoutMasterIdLst>
  <p:sldIdLst>
    <p:sldId id="476" r:id="rId2"/>
    <p:sldId id="478" r:id="rId3"/>
    <p:sldId id="482" r:id="rId4"/>
    <p:sldId id="483" r:id="rId5"/>
    <p:sldId id="537" r:id="rId6"/>
    <p:sldId id="485" r:id="rId7"/>
    <p:sldId id="486" r:id="rId8"/>
    <p:sldId id="503" r:id="rId9"/>
    <p:sldId id="487" r:id="rId10"/>
    <p:sldId id="488" r:id="rId11"/>
    <p:sldId id="552" r:id="rId12"/>
    <p:sldId id="538" r:id="rId13"/>
    <p:sldId id="489" r:id="rId14"/>
    <p:sldId id="490" r:id="rId15"/>
    <p:sldId id="491" r:id="rId16"/>
    <p:sldId id="501" r:id="rId17"/>
    <p:sldId id="498" r:id="rId18"/>
    <p:sldId id="493" r:id="rId19"/>
    <p:sldId id="494" r:id="rId20"/>
    <p:sldId id="495" r:id="rId21"/>
    <p:sldId id="553" r:id="rId22"/>
    <p:sldId id="496" r:id="rId23"/>
    <p:sldId id="479" r:id="rId24"/>
    <p:sldId id="480" r:id="rId25"/>
    <p:sldId id="499" r:id="rId26"/>
    <p:sldId id="504" r:id="rId27"/>
    <p:sldId id="505" r:id="rId28"/>
    <p:sldId id="506" r:id="rId29"/>
    <p:sldId id="507" r:id="rId30"/>
    <p:sldId id="508" r:id="rId31"/>
    <p:sldId id="509" r:id="rId32"/>
    <p:sldId id="510" r:id="rId33"/>
    <p:sldId id="532" r:id="rId34"/>
    <p:sldId id="481" r:id="rId35"/>
    <p:sldId id="560" r:id="rId36"/>
    <p:sldId id="561" r:id="rId37"/>
    <p:sldId id="554" r:id="rId38"/>
    <p:sldId id="533" r:id="rId39"/>
    <p:sldId id="512" r:id="rId40"/>
    <p:sldId id="513" r:id="rId41"/>
    <p:sldId id="524" r:id="rId42"/>
    <p:sldId id="514" r:id="rId43"/>
    <p:sldId id="534" r:id="rId44"/>
    <p:sldId id="515" r:id="rId45"/>
    <p:sldId id="516" r:id="rId46"/>
    <p:sldId id="517" r:id="rId47"/>
    <p:sldId id="520" r:id="rId48"/>
    <p:sldId id="518" r:id="rId49"/>
    <p:sldId id="519" r:id="rId50"/>
    <p:sldId id="521" r:id="rId51"/>
    <p:sldId id="522" r:id="rId52"/>
    <p:sldId id="523" r:id="rId53"/>
    <p:sldId id="525" r:id="rId54"/>
    <p:sldId id="555" r:id="rId55"/>
    <p:sldId id="559" r:id="rId56"/>
    <p:sldId id="535" r:id="rId57"/>
    <p:sldId id="536" r:id="rId58"/>
    <p:sldId id="556" r:id="rId59"/>
    <p:sldId id="529" r:id="rId60"/>
    <p:sldId id="539" r:id="rId61"/>
    <p:sldId id="540" r:id="rId62"/>
    <p:sldId id="541" r:id="rId63"/>
    <p:sldId id="542" r:id="rId64"/>
    <p:sldId id="543" r:id="rId65"/>
    <p:sldId id="544" r:id="rId66"/>
    <p:sldId id="545" r:id="rId67"/>
    <p:sldId id="546" r:id="rId68"/>
    <p:sldId id="547" r:id="rId69"/>
    <p:sldId id="548" r:id="rId70"/>
    <p:sldId id="549" r:id="rId71"/>
    <p:sldId id="550" r:id="rId72"/>
    <p:sldId id="557" r:id="rId73"/>
    <p:sldId id="558" r:id="rId74"/>
    <p:sldId id="551" r:id="rId75"/>
  </p:sldIdLst>
  <p:sldSz cx="9144000" cy="5143500" type="screen16x9"/>
  <p:notesSz cx="68453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5FF"/>
    <a:srgbClr val="CC0000"/>
    <a:srgbClr val="BA9359"/>
    <a:srgbClr val="FFCC66"/>
    <a:srgbClr val="A4001D"/>
    <a:srgbClr val="A40508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70" autoAdjust="0"/>
    <p:restoredTop sz="86867" autoAdjust="0"/>
  </p:normalViewPr>
  <p:slideViewPr>
    <p:cSldViewPr>
      <p:cViewPr varScale="1">
        <p:scale>
          <a:sx n="104" d="100"/>
          <a:sy n="104" d="100"/>
        </p:scale>
        <p:origin x="608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2224" y="-112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8A029216-D615-3945-A1F3-D96FC886D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513" y="704850"/>
            <a:ext cx="6264275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B9031F-EB71-7642-8F3C-6FDC1408C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doesn’t fall have an</a:t>
            </a:r>
            <a:r>
              <a:rPr lang="en-US" baseline="0" dirty="0"/>
              <a:t> Arg0?  No proto-agent!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031F-EB71-7642-8F3C-6FDC1408CB9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76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510778"/>
            <a:ext cx="3890964" cy="1298972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876550"/>
            <a:ext cx="3886200" cy="16764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4705350"/>
            <a:ext cx="12192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4705350"/>
            <a:ext cx="19050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4705350"/>
            <a:ext cx="765174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1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FA8D9-15F1-AF4D-8149-0C26EB27A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8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285750"/>
            <a:ext cx="2114550" cy="4400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6191250" cy="440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7BED9-9427-674C-8047-314E304C8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057525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0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6858000" cy="333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0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33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04800" y="4705350"/>
            <a:ext cx="655317" cy="342900"/>
          </a:xfrm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7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BDC8F-D922-0A4E-AAA0-9C7D97FF3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468630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A63A-31A1-2C4C-95AA-A445DBCAB1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5372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33550"/>
            <a:ext cx="4040188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6" y="125372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733550"/>
            <a:ext cx="4041775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7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C7101-16EA-C942-850C-355264FDE9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E5E2-1321-4548-96C8-615581C5A8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7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0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343150"/>
            <a:ext cx="3008313" cy="2251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29988-E849-C549-AA67-252EA40F09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882B1-C6D6-A945-BB8B-B7B1B1247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4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81000"/>
            <a:ext cx="7467600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52550"/>
            <a:ext cx="7772400" cy="33337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fld id="{91F816EA-24CC-2048-859A-C5EA9F275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2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8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45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framenet2.icsi.berkeley.edu/fnReports/data/frame/Cause_proliferation_in_number.x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s://framenet2.icsi.berkeley.edu/fnReports/data/frame/Change_position_on_a_scale.x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20</a:t>
            </a:r>
          </a:p>
        </p:txBody>
      </p:sp>
    </p:spTree>
    <p:extLst>
      <p:ext uri="{BB962C8B-B14F-4D97-AF65-F5344CB8AC3E}">
        <p14:creationId xmlns:p14="http://schemas.microsoft.com/office/powerpoint/2010/main" val="20943655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1946"/>
            <a:ext cx="7467600" cy="742950"/>
          </a:xfrm>
        </p:spPr>
        <p:txBody>
          <a:bodyPr/>
          <a:lstStyle/>
          <a:p>
            <a:r>
              <a:rPr lang="en-US" dirty="0"/>
              <a:t>Thematic grid, case frame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1511300"/>
            <a:ext cx="268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Example usages of “break”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John broke the window</a:t>
            </a:r>
          </a:p>
          <a:p>
            <a:r>
              <a:rPr lang="en-US" dirty="0"/>
              <a:t>John broke the window with a rock</a:t>
            </a:r>
          </a:p>
          <a:p>
            <a:r>
              <a:rPr lang="en-US" dirty="0"/>
              <a:t>The rock broke the window</a:t>
            </a:r>
          </a:p>
          <a:p>
            <a:r>
              <a:rPr lang="en-US" dirty="0"/>
              <a:t>The window broke</a:t>
            </a:r>
          </a:p>
          <a:p>
            <a:r>
              <a:rPr lang="en-US" dirty="0"/>
              <a:t>The window was broken by John</a:t>
            </a:r>
          </a:p>
        </p:txBody>
      </p:sp>
    </p:spTree>
    <p:extLst>
      <p:ext uri="{BB962C8B-B14F-4D97-AF65-F5344CB8AC3E}">
        <p14:creationId xmlns:p14="http://schemas.microsoft.com/office/powerpoint/2010/main" val="1844967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1946"/>
            <a:ext cx="7467600" cy="742950"/>
          </a:xfrm>
        </p:spPr>
        <p:txBody>
          <a:bodyPr/>
          <a:lstStyle/>
          <a:p>
            <a:r>
              <a:rPr lang="en-US" dirty="0"/>
              <a:t>Thematic grid, case frame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8" y="1937983"/>
            <a:ext cx="4000500" cy="27100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1511300"/>
            <a:ext cx="268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Example usages of “break”</a:t>
            </a:r>
          </a:p>
        </p:txBody>
      </p:sp>
    </p:spTree>
    <p:extLst>
      <p:ext uri="{BB962C8B-B14F-4D97-AF65-F5344CB8AC3E}">
        <p14:creationId xmlns:p14="http://schemas.microsoft.com/office/powerpoint/2010/main" val="2252485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1946"/>
            <a:ext cx="7467600" cy="742950"/>
          </a:xfrm>
        </p:spPr>
        <p:txBody>
          <a:bodyPr/>
          <a:lstStyle/>
          <a:p>
            <a:r>
              <a:rPr lang="en-US" dirty="0"/>
              <a:t>Thematic grid, case frame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8" y="1937983"/>
            <a:ext cx="4000500" cy="27100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8200" y="147578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thematic grid, case frame</a:t>
            </a:r>
            <a:endParaRPr lang="en-US" sz="1800" dirty="0"/>
          </a:p>
          <a:p>
            <a:r>
              <a:rPr lang="en-US" sz="1800" dirty="0"/>
              <a:t>Break:</a:t>
            </a:r>
          </a:p>
          <a:p>
            <a:r>
              <a:rPr lang="en-US" sz="1800" dirty="0"/>
              <a:t>    AGENT, THEME, INSTRUMENT.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83" y="3388743"/>
            <a:ext cx="4315717" cy="8594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511300"/>
            <a:ext cx="268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Example usages of “break”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200" y="2971800"/>
            <a:ext cx="189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Some realizations: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9539A-9CA9-224C-B964-17E7B85F44EA}"/>
              </a:ext>
            </a:extLst>
          </p:cNvPr>
          <p:cNvSpPr txBox="1"/>
          <p:nvPr/>
        </p:nvSpPr>
        <p:spPr>
          <a:xfrm>
            <a:off x="4783429" y="4457499"/>
            <a:ext cx="411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What type of parsing?</a:t>
            </a:r>
          </a:p>
        </p:txBody>
      </p:sp>
    </p:spTree>
    <p:extLst>
      <p:ext uri="{BB962C8B-B14F-4D97-AF65-F5344CB8AC3E}">
        <p14:creationId xmlns:p14="http://schemas.microsoft.com/office/powerpoint/2010/main" val="42234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Diathesis alternations (or verb alternation)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0"/>
            <a:ext cx="8534400" cy="333375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Dative alternation</a:t>
            </a:r>
            <a:r>
              <a:rPr lang="en-US" sz="2000" dirty="0"/>
              <a:t>: particular semantic classes of verbs like </a:t>
            </a:r>
            <a:r>
              <a:rPr lang="en-US" sz="2000" i="1" dirty="0"/>
              <a:t>give</a:t>
            </a:r>
            <a:r>
              <a:rPr lang="en-US" sz="2000" dirty="0"/>
              <a:t>, “verbs of future having” (</a:t>
            </a:r>
            <a:r>
              <a:rPr lang="en-US" sz="2000" i="1" dirty="0"/>
              <a:t>advance</a:t>
            </a:r>
            <a:r>
              <a:rPr lang="en-US" sz="2000" dirty="0"/>
              <a:t>, </a:t>
            </a:r>
            <a:r>
              <a:rPr lang="en-US" sz="2000" i="1" dirty="0"/>
              <a:t>allocate</a:t>
            </a:r>
            <a:r>
              <a:rPr lang="en-US" sz="2000" dirty="0"/>
              <a:t>, </a:t>
            </a:r>
            <a:r>
              <a:rPr lang="en-US" sz="2000" i="1" dirty="0"/>
              <a:t>offer</a:t>
            </a:r>
            <a:r>
              <a:rPr lang="en-US" sz="2000" dirty="0"/>
              <a:t>, </a:t>
            </a:r>
            <a:r>
              <a:rPr lang="en-US" sz="2000" i="1" dirty="0"/>
              <a:t>owe</a:t>
            </a:r>
            <a:r>
              <a:rPr lang="en-US" sz="2000" dirty="0"/>
              <a:t>), “send verbs” (</a:t>
            </a:r>
            <a:r>
              <a:rPr lang="en-US" sz="2000" i="1" dirty="0"/>
              <a:t>forward</a:t>
            </a:r>
            <a:r>
              <a:rPr lang="en-US" sz="2000" dirty="0"/>
              <a:t>, </a:t>
            </a:r>
            <a:r>
              <a:rPr lang="en-US" sz="2000" i="1" dirty="0"/>
              <a:t>hand</a:t>
            </a:r>
            <a:r>
              <a:rPr lang="en-US" sz="2000" dirty="0"/>
              <a:t>, </a:t>
            </a:r>
            <a:r>
              <a:rPr lang="en-US" sz="2000" i="1" dirty="0"/>
              <a:t>mail</a:t>
            </a:r>
            <a:r>
              <a:rPr lang="en-US" sz="2000" dirty="0"/>
              <a:t>), “verbs of throwing” (</a:t>
            </a:r>
            <a:r>
              <a:rPr lang="en-US" sz="2000" i="1" dirty="0"/>
              <a:t>kick</a:t>
            </a:r>
            <a:r>
              <a:rPr lang="en-US" sz="2000" dirty="0"/>
              <a:t>, </a:t>
            </a:r>
            <a:r>
              <a:rPr lang="en-US" sz="2000" i="1" dirty="0"/>
              <a:t>pass</a:t>
            </a:r>
            <a:r>
              <a:rPr lang="en-US" sz="2000" dirty="0"/>
              <a:t>, </a:t>
            </a:r>
            <a:r>
              <a:rPr lang="en-US" sz="2000" i="1" dirty="0"/>
              <a:t>throw</a:t>
            </a:r>
            <a:r>
              <a:rPr lang="en-US" sz="2000" dirty="0"/>
              <a:t>),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389062"/>
            <a:ext cx="3581160" cy="1555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9101" y="1428273"/>
            <a:ext cx="4876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Break: </a:t>
            </a:r>
            <a:r>
              <a:rPr lang="en-US" sz="1800" dirty="0"/>
              <a:t>AGENT, INSTRUMENT, or THEME as subject</a:t>
            </a:r>
          </a:p>
          <a:p>
            <a:pPr lvl="1"/>
            <a:endParaRPr lang="en-US" sz="1800" dirty="0"/>
          </a:p>
          <a:p>
            <a:r>
              <a:rPr lang="en-US" sz="1800" i="1" dirty="0"/>
              <a:t>Give:  </a:t>
            </a:r>
            <a:r>
              <a:rPr lang="en-US" sz="1800" dirty="0"/>
              <a:t>THEME and GOAL in either order</a:t>
            </a:r>
          </a:p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4457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Thematic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7300"/>
            <a:ext cx="8534400" cy="37909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Hard to create standard set of roles or formally define them</a:t>
            </a:r>
          </a:p>
          <a:p>
            <a:pPr marL="0" indent="0">
              <a:buNone/>
            </a:pPr>
            <a:r>
              <a:rPr lang="en-US" dirty="0"/>
              <a:t>Often roles need to be fragmented to be defined.</a:t>
            </a:r>
          </a:p>
          <a:p>
            <a:pPr marL="457200" lvl="1" indent="0">
              <a:buNone/>
            </a:pPr>
            <a:r>
              <a:rPr lang="en-US" sz="2400" dirty="0"/>
              <a:t>Levin and Rappaport </a:t>
            </a:r>
            <a:r>
              <a:rPr lang="en-US" sz="2400" dirty="0" err="1"/>
              <a:t>Hovav</a:t>
            </a:r>
            <a:r>
              <a:rPr lang="en-US" sz="2400" dirty="0"/>
              <a:t> (2015): two kinds of </a:t>
            </a:r>
            <a:r>
              <a:rPr lang="en-US" sz="2400" cap="small" dirty="0"/>
              <a:t>instruments</a:t>
            </a:r>
            <a:endParaRPr lang="en-US" sz="2400" dirty="0"/>
          </a:p>
          <a:p>
            <a:pPr marL="1143000" lvl="3" indent="0">
              <a:buNone/>
            </a:pPr>
            <a:r>
              <a:rPr lang="en-US" sz="2400" b="1" dirty="0"/>
              <a:t>intermediary</a:t>
            </a:r>
            <a:r>
              <a:rPr lang="en-US" sz="2400" b="1" i="1" dirty="0"/>
              <a:t> </a:t>
            </a:r>
            <a:r>
              <a:rPr lang="en-US" sz="2400" b="1" dirty="0"/>
              <a:t>instruments </a:t>
            </a:r>
            <a:r>
              <a:rPr lang="en-US" sz="2400" dirty="0"/>
              <a:t>that can appear as subjects </a:t>
            </a:r>
          </a:p>
          <a:p>
            <a:pPr marL="1828800" lvl="5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The cook opened the jar with the new gadget. </a:t>
            </a:r>
          </a:p>
          <a:p>
            <a:pPr marL="1828800" lvl="5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The new gadget opened the jar. </a:t>
            </a:r>
          </a:p>
          <a:p>
            <a:pPr marL="1143000" lvl="3" indent="0">
              <a:buNone/>
            </a:pPr>
            <a:r>
              <a:rPr lang="en-US" sz="2400" b="1" dirty="0"/>
              <a:t>enabling instruments </a:t>
            </a:r>
            <a:r>
              <a:rPr lang="en-US" sz="2400" dirty="0"/>
              <a:t>that cannot</a:t>
            </a:r>
          </a:p>
          <a:p>
            <a:pPr marL="1828800" lvl="5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Shelly ate the sliced banana with a fork. </a:t>
            </a:r>
          </a:p>
          <a:p>
            <a:pPr marL="1828800" lvl="5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*The fork ate the sliced banana. 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9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990600"/>
          </a:xfrm>
        </p:spPr>
        <p:txBody>
          <a:bodyPr/>
          <a:lstStyle/>
          <a:p>
            <a:r>
              <a:rPr lang="en-US" dirty="0"/>
              <a:t>Alternatives to thematic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848600" cy="33337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Fewer roles</a:t>
            </a:r>
            <a:r>
              <a:rPr lang="en-US" dirty="0"/>
              <a:t>: generalized semantic roles, defined as prototypes (</a:t>
            </a:r>
            <a:r>
              <a:rPr lang="en-US" dirty="0" err="1"/>
              <a:t>Dowty</a:t>
            </a:r>
            <a:r>
              <a:rPr lang="en-US" dirty="0"/>
              <a:t> 1991)</a:t>
            </a:r>
          </a:p>
          <a:p>
            <a:pPr marL="457200" lvl="1" indent="0">
              <a:buNone/>
            </a:pPr>
            <a:r>
              <a:rPr lang="en-US" dirty="0"/>
              <a:t>PROTO-AGENT </a:t>
            </a:r>
          </a:p>
          <a:p>
            <a:pPr marL="457200" lvl="1" indent="0">
              <a:buNone/>
            </a:pPr>
            <a:r>
              <a:rPr lang="en-US" dirty="0"/>
              <a:t>PROTO-PATIENT 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More roles</a:t>
            </a:r>
            <a:r>
              <a:rPr lang="en-US" dirty="0"/>
              <a:t>: Define roles specific to a group of predicates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1" y="4705350"/>
            <a:ext cx="3810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3810000"/>
            <a:ext cx="113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0635FF"/>
                </a:solidFill>
                <a:latin typeface="+mn-lt"/>
              </a:rPr>
              <a:t>FrameNet</a:t>
            </a:r>
            <a:endParaRPr lang="en-US" sz="1800" b="1" dirty="0">
              <a:solidFill>
                <a:srgbClr val="0635FF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853809"/>
            <a:ext cx="111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0635FF"/>
                </a:solidFill>
                <a:latin typeface="+mn-lt"/>
              </a:rPr>
              <a:t>PropBank</a:t>
            </a:r>
            <a:endParaRPr lang="en-US" sz="1800" b="1" dirty="0">
              <a:solidFill>
                <a:srgbClr val="0635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768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PropBank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Palmer, Martha, Daniel </a:t>
            </a:r>
            <a:r>
              <a:rPr lang="en-US" dirty="0" err="1"/>
              <a:t>Gildea</a:t>
            </a:r>
            <a:r>
              <a:rPr lang="en-US" dirty="0"/>
              <a:t>, and Paul Kingsbury. 2005. The Proposition Bank: An Annotated Corpus of Semantic Roles. </a:t>
            </a:r>
            <a:r>
              <a:rPr lang="en-US" i="1" dirty="0"/>
              <a:t>Computational Linguistics</a:t>
            </a:r>
            <a:r>
              <a:rPr lang="en-US" dirty="0"/>
              <a:t>, 31(1):71–106 </a:t>
            </a:r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verbs.colorado.edu</a:t>
            </a:r>
            <a:r>
              <a:rPr lang="en-US" dirty="0"/>
              <a:t>/~</a:t>
            </a:r>
            <a:r>
              <a:rPr lang="en-US" dirty="0" err="1"/>
              <a:t>mpalmer</a:t>
            </a:r>
            <a:r>
              <a:rPr lang="en-US" dirty="0"/>
              <a:t>/projects/</a:t>
            </a:r>
            <a:r>
              <a:rPr lang="en-US" dirty="0" err="1"/>
              <a:t>ace.html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56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48709"/>
            <a:ext cx="5410200" cy="742950"/>
          </a:xfrm>
        </p:spPr>
        <p:txBody>
          <a:bodyPr/>
          <a:lstStyle/>
          <a:p>
            <a:r>
              <a:rPr lang="en-US" dirty="0" err="1"/>
              <a:t>PropBank</a:t>
            </a:r>
            <a:r>
              <a:rPr lang="en-US" dirty="0"/>
              <a:t>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517" y="1276350"/>
            <a:ext cx="7086600" cy="30289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Proto-Agent</a:t>
            </a:r>
          </a:p>
          <a:p>
            <a:pPr lvl="1"/>
            <a:r>
              <a:rPr lang="en-US" dirty="0"/>
              <a:t>Volitional involvement in event or state</a:t>
            </a:r>
          </a:p>
          <a:p>
            <a:pPr lvl="1"/>
            <a:r>
              <a:rPr lang="en-US" dirty="0"/>
              <a:t>Sentience (and/or perception)</a:t>
            </a:r>
          </a:p>
          <a:p>
            <a:pPr lvl="1"/>
            <a:r>
              <a:rPr lang="en-US" dirty="0"/>
              <a:t>Causes an event or change of state in another participant </a:t>
            </a:r>
          </a:p>
          <a:p>
            <a:pPr lvl="1"/>
            <a:r>
              <a:rPr lang="en-US" dirty="0"/>
              <a:t>Movement (relative to position of another participant)</a:t>
            </a:r>
          </a:p>
          <a:p>
            <a:pPr marL="0" indent="0">
              <a:buNone/>
            </a:pPr>
            <a:r>
              <a:rPr lang="en-US" dirty="0"/>
              <a:t>Proto-Patient</a:t>
            </a:r>
          </a:p>
          <a:p>
            <a:pPr lvl="1"/>
            <a:r>
              <a:rPr lang="en-US" dirty="0"/>
              <a:t>Undergoes change of state</a:t>
            </a:r>
          </a:p>
          <a:p>
            <a:pPr lvl="1"/>
            <a:r>
              <a:rPr lang="en-US" dirty="0"/>
              <a:t>Causally affected by another participant</a:t>
            </a:r>
          </a:p>
          <a:p>
            <a:pPr lvl="1"/>
            <a:r>
              <a:rPr lang="en-US" dirty="0"/>
              <a:t>Stationary relative to movement of another participant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15000" y="706993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Following </a:t>
            </a:r>
            <a:r>
              <a:rPr lang="en-US" sz="1800" dirty="0" err="1"/>
              <a:t>Dowty</a:t>
            </a:r>
            <a:r>
              <a:rPr lang="en-US" sz="1800" dirty="0"/>
              <a:t> 1991</a:t>
            </a:r>
          </a:p>
        </p:txBody>
      </p:sp>
    </p:spTree>
    <p:extLst>
      <p:ext uri="{BB962C8B-B14F-4D97-AF65-F5344CB8AC3E}">
        <p14:creationId xmlns:p14="http://schemas.microsoft.com/office/powerpoint/2010/main" val="235601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133350"/>
            <a:ext cx="7467600" cy="742950"/>
          </a:xfrm>
        </p:spPr>
        <p:txBody>
          <a:bodyPr/>
          <a:lstStyle/>
          <a:p>
            <a:r>
              <a:rPr lang="en-US" dirty="0" err="1"/>
              <a:t>PropBank</a:t>
            </a:r>
            <a:r>
              <a:rPr lang="en-US" dirty="0"/>
              <a:t>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0"/>
            <a:ext cx="8534400" cy="3028950"/>
          </a:xfrm>
        </p:spPr>
        <p:txBody>
          <a:bodyPr/>
          <a:lstStyle/>
          <a:p>
            <a:r>
              <a:rPr lang="en-US" dirty="0"/>
              <a:t>Following </a:t>
            </a:r>
            <a:r>
              <a:rPr lang="en-US" dirty="0" err="1"/>
              <a:t>Dowty</a:t>
            </a:r>
            <a:r>
              <a:rPr lang="en-US" dirty="0"/>
              <a:t> 1991</a:t>
            </a:r>
          </a:p>
          <a:p>
            <a:pPr lvl="1"/>
            <a:r>
              <a:rPr lang="en-US" dirty="0"/>
              <a:t>Role definitions determined verb by verb, with respect to the other roles </a:t>
            </a:r>
          </a:p>
          <a:p>
            <a:pPr lvl="1"/>
            <a:r>
              <a:rPr lang="en-US" dirty="0"/>
              <a:t>Semantic roles in </a:t>
            </a:r>
            <a:r>
              <a:rPr lang="en-US" dirty="0" err="1"/>
              <a:t>PropBank</a:t>
            </a:r>
            <a:r>
              <a:rPr lang="en-US" dirty="0"/>
              <a:t> are thus verb-sense specific.</a:t>
            </a:r>
          </a:p>
          <a:p>
            <a:r>
              <a:rPr lang="en-US" dirty="0"/>
              <a:t>Each verb sense has numbered argument: Arg0, Arg1, Arg2,…</a:t>
            </a:r>
          </a:p>
          <a:p>
            <a:pPr marL="342900" lvl="1" indent="0">
              <a:buNone/>
            </a:pPr>
            <a:r>
              <a:rPr lang="en-US" dirty="0"/>
              <a:t>Arg0: PROTO-AGENT</a:t>
            </a:r>
          </a:p>
          <a:p>
            <a:pPr marL="342900" lvl="1" indent="0">
              <a:buNone/>
            </a:pPr>
            <a:r>
              <a:rPr lang="en-US" dirty="0"/>
              <a:t>Arg1: PROTO-PATIENT</a:t>
            </a:r>
          </a:p>
          <a:p>
            <a:pPr marL="342900" lvl="1" indent="0">
              <a:buNone/>
            </a:pPr>
            <a:r>
              <a:rPr lang="en-US" dirty="0"/>
              <a:t>Arg2: usually: </a:t>
            </a:r>
            <a:r>
              <a:rPr lang="en-US" dirty="0" err="1"/>
              <a:t>benefactive</a:t>
            </a:r>
            <a:r>
              <a:rPr lang="en-US" dirty="0"/>
              <a:t>, instrument, attribute, or end state</a:t>
            </a:r>
          </a:p>
          <a:p>
            <a:pPr marL="342900" lvl="1" indent="0">
              <a:buNone/>
            </a:pPr>
            <a:r>
              <a:rPr lang="en-US" dirty="0"/>
              <a:t>Arg3: usually: start point, </a:t>
            </a:r>
            <a:r>
              <a:rPr lang="en-US" dirty="0" err="1"/>
              <a:t>benefactive</a:t>
            </a:r>
            <a:r>
              <a:rPr lang="en-US" dirty="0"/>
              <a:t>, instrument, or attribute</a:t>
            </a:r>
          </a:p>
          <a:p>
            <a:pPr marL="342900" lvl="1" indent="0">
              <a:buNone/>
            </a:pPr>
            <a:r>
              <a:rPr lang="en-US" dirty="0"/>
              <a:t>Arg4 the end point</a:t>
            </a:r>
          </a:p>
          <a:p>
            <a:pPr marL="342900" lvl="1" indent="0">
              <a:buNone/>
            </a:pPr>
            <a:r>
              <a:rPr lang="en-US" i="1" dirty="0"/>
              <a:t>(Arg2-Arg5 are not really that consistent, causes a problem for labeling)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1" y="4705350"/>
            <a:ext cx="3810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4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-47626"/>
            <a:ext cx="5029200" cy="1247776"/>
          </a:xfrm>
        </p:spPr>
        <p:txBody>
          <a:bodyPr/>
          <a:lstStyle/>
          <a:p>
            <a:r>
              <a:rPr lang="en-US" sz="2400" dirty="0" err="1"/>
              <a:t>PropBank</a:t>
            </a:r>
            <a:r>
              <a:rPr lang="en-US" sz="2400" dirty="0"/>
              <a:t> Frame Files</a:t>
            </a:r>
            <a:br>
              <a:rPr lang="en-US" sz="2400" dirty="0"/>
            </a:br>
            <a:r>
              <a:rPr lang="en-US" sz="2000" dirty="0"/>
              <a:t>http://</a:t>
            </a:r>
            <a:r>
              <a:rPr lang="en-US" sz="2000" dirty="0" err="1"/>
              <a:t>verbs.colorado.edu</a:t>
            </a:r>
            <a:r>
              <a:rPr lang="en-US" sz="2000" dirty="0"/>
              <a:t>/</a:t>
            </a:r>
            <a:r>
              <a:rPr lang="en-US" sz="2000" dirty="0" err="1"/>
              <a:t>propbank</a:t>
            </a:r>
            <a:r>
              <a:rPr lang="en-US" sz="2000" dirty="0"/>
              <a:t>/framesets-</a:t>
            </a:r>
            <a:r>
              <a:rPr lang="en-US" sz="2000" dirty="0" err="1"/>
              <a:t>english</a:t>
            </a:r>
            <a:r>
              <a:rPr lang="en-US" sz="2000" dirty="0"/>
              <a:t>-aliases/</a:t>
            </a:r>
            <a:r>
              <a:rPr lang="en-US" sz="2000" dirty="0" err="1"/>
              <a:t>agree.html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55625"/>
            <a:ext cx="6492145" cy="23780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78125"/>
            <a:ext cx="7455297" cy="2270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38200" y="2778125"/>
            <a:ext cx="533400" cy="327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43000" y="57150"/>
            <a:ext cx="152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</a:t>
            </a:r>
          </a:p>
        </p:txBody>
      </p:sp>
      <p:pic>
        <p:nvPicPr>
          <p:cNvPr id="5" name="Content Placeholder 4" descr="whodidwhattowo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08" b="-30208"/>
          <a:stretch>
            <a:fillRect/>
          </a:stretch>
        </p:blipFill>
        <p:spPr>
          <a:xfrm>
            <a:off x="304800" y="971550"/>
            <a:ext cx="8534400" cy="3333750"/>
          </a:xfrm>
        </p:spPr>
      </p:pic>
      <p:sp>
        <p:nvSpPr>
          <p:cNvPr id="6" name="TextBox 5"/>
          <p:cNvSpPr txBox="1"/>
          <p:nvPr/>
        </p:nvSpPr>
        <p:spPr>
          <a:xfrm>
            <a:off x="1219200" y="3714750"/>
            <a:ext cx="92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Agent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3714750"/>
            <a:ext cx="1048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Theme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3714750"/>
            <a:ext cx="1370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Predicate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3714750"/>
            <a:ext cx="124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351538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7467600" cy="565389"/>
          </a:xfrm>
        </p:spPr>
        <p:txBody>
          <a:bodyPr/>
          <a:lstStyle/>
          <a:p>
            <a:r>
              <a:rPr lang="en-US" dirty="0"/>
              <a:t>Advantage of a </a:t>
            </a:r>
            <a:r>
              <a:rPr lang="en-US" dirty="0" err="1"/>
              <a:t>ProbBank</a:t>
            </a:r>
            <a:r>
              <a:rPr lang="en-US" dirty="0"/>
              <a:t> Labeling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047750"/>
            <a:ext cx="5207000" cy="21507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1752600" y="1173008"/>
            <a:ext cx="584200" cy="3319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188142"/>
            <a:ext cx="853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This would allow us to see the commonalities in these 3 sentences: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5C59F-0AA5-674E-9562-22B3CBADDB9C}"/>
              </a:ext>
            </a:extLst>
          </p:cNvPr>
          <p:cNvSpPr txBox="1"/>
          <p:nvPr/>
        </p:nvSpPr>
        <p:spPr>
          <a:xfrm>
            <a:off x="960117" y="3867150"/>
            <a:ext cx="757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Big Fruit Co. increased the price of bananas.</a:t>
            </a:r>
          </a:p>
          <a:p>
            <a:r>
              <a:rPr lang="en-US" sz="1800" dirty="0">
                <a:latin typeface="+mn-lt"/>
              </a:rPr>
              <a:t>The price of bananas was increased again by Big Fruit Co.</a:t>
            </a:r>
          </a:p>
          <a:p>
            <a:r>
              <a:rPr lang="en-US" sz="1800" dirty="0">
                <a:latin typeface="+mn-lt"/>
              </a:rPr>
              <a:t>The price of bananas increased 5%</a:t>
            </a:r>
          </a:p>
        </p:txBody>
      </p:sp>
    </p:spTree>
    <p:extLst>
      <p:ext uri="{BB962C8B-B14F-4D97-AF65-F5344CB8AC3E}">
        <p14:creationId xmlns:p14="http://schemas.microsoft.com/office/powerpoint/2010/main" val="2042169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7467600" cy="565389"/>
          </a:xfrm>
        </p:spPr>
        <p:txBody>
          <a:bodyPr/>
          <a:lstStyle/>
          <a:p>
            <a:r>
              <a:rPr lang="en-US" dirty="0"/>
              <a:t>Advantage of a </a:t>
            </a:r>
            <a:r>
              <a:rPr lang="en-US" dirty="0" err="1"/>
              <a:t>ProbBank</a:t>
            </a:r>
            <a:r>
              <a:rPr lang="en-US" dirty="0"/>
              <a:t> Labeling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047750"/>
            <a:ext cx="5207000" cy="21507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1752600" y="1173008"/>
            <a:ext cx="584200" cy="3319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46418"/>
            <a:ext cx="7640154" cy="1163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3188142"/>
            <a:ext cx="853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This would allow us to see the commonalities in these 3 sentences:</a:t>
            </a:r>
          </a:p>
        </p:txBody>
      </p:sp>
    </p:spTree>
    <p:extLst>
      <p:ext uri="{BB962C8B-B14F-4D97-AF65-F5344CB8AC3E}">
        <p14:creationId xmlns:p14="http://schemas.microsoft.com/office/powerpoint/2010/main" val="155276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1123950"/>
          </a:xfrm>
        </p:spPr>
        <p:txBody>
          <a:bodyPr/>
          <a:lstStyle/>
          <a:p>
            <a:r>
              <a:rPr lang="en-US" dirty="0"/>
              <a:t>Modifiers or adjuncts of the predicate: </a:t>
            </a:r>
            <a:r>
              <a:rPr lang="en-US" dirty="0" err="1"/>
              <a:t>Arg</a:t>
            </a:r>
            <a:r>
              <a:rPr lang="en-US" dirty="0"/>
              <a:t>-M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36" y="1535668"/>
            <a:ext cx="7042727" cy="228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4461" y="15166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latin typeface="Times New Roman" charset="0"/>
                <a:ea typeface="Times New Roman" charset="0"/>
                <a:cs typeface="Times New Roman" charset="0"/>
              </a:rPr>
              <a:t>ArgM</a:t>
            </a:r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19626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361950"/>
          </a:xfrm>
        </p:spPr>
        <p:txBody>
          <a:bodyPr/>
          <a:lstStyle/>
          <a:p>
            <a:r>
              <a:rPr lang="en-US" sz="2800" dirty="0" err="1"/>
              <a:t>PropBanking</a:t>
            </a:r>
            <a:r>
              <a:rPr lang="en-US" sz="2800" dirty="0"/>
              <a:t> a Sentence</a:t>
            </a:r>
          </a:p>
        </p:txBody>
      </p:sp>
      <p:pic>
        <p:nvPicPr>
          <p:cNvPr id="5" name="Content Placeholder 4" descr="palmer1propbank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83" r="-25783"/>
          <a:stretch>
            <a:fillRect/>
          </a:stretch>
        </p:blipFill>
        <p:spPr>
          <a:xfrm>
            <a:off x="-585216" y="971550"/>
            <a:ext cx="10290048" cy="40195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487918"/>
            <a:ext cx="211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Martha Palmer 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0" y="1276350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 </a:t>
            </a:r>
            <a:r>
              <a:rPr lang="en-US" sz="1800"/>
              <a:t>sample </a:t>
            </a:r>
          </a:p>
          <a:p>
            <a:r>
              <a:rPr lang="en-US" sz="1800" dirty="0"/>
              <a:t>parse tree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78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60866"/>
            <a:ext cx="7467600" cy="501134"/>
          </a:xfrm>
        </p:spPr>
        <p:txBody>
          <a:bodyPr/>
          <a:lstStyle/>
          <a:p>
            <a:r>
              <a:rPr lang="en-US" sz="2800"/>
              <a:t>The </a:t>
            </a:r>
            <a:r>
              <a:rPr lang="en-US" sz="2800" dirty="0"/>
              <a:t>same parse tree </a:t>
            </a:r>
            <a:r>
              <a:rPr lang="en-US" sz="2800" dirty="0" err="1"/>
              <a:t>PropBanked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8" y="882741"/>
            <a:ext cx="7267144" cy="41083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98302" y="612259"/>
            <a:ext cx="211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Martha Palmer 2013</a:t>
            </a:r>
          </a:p>
        </p:txBody>
      </p:sp>
    </p:spTree>
    <p:extLst>
      <p:ext uri="{BB962C8B-B14F-4D97-AF65-F5344CB8AC3E}">
        <p14:creationId xmlns:p14="http://schemas.microsoft.com/office/powerpoint/2010/main" val="1745897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Annotated </a:t>
            </a:r>
            <a:r>
              <a:rPr lang="en-US" dirty="0" err="1"/>
              <a:t>PropBank</a:t>
            </a:r>
            <a:r>
              <a:rPr lang="en-US" dirty="0"/>
              <a:t>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62150"/>
            <a:ext cx="5410200" cy="2286000"/>
          </a:xfrm>
        </p:spPr>
        <p:txBody>
          <a:bodyPr/>
          <a:lstStyle/>
          <a:p>
            <a:r>
              <a:rPr lang="en-US" dirty="0"/>
              <a:t>Penn English </a:t>
            </a:r>
            <a:r>
              <a:rPr lang="en-US" dirty="0" err="1"/>
              <a:t>TreeBank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                </a:t>
            </a:r>
            <a:r>
              <a:rPr lang="en-US" dirty="0" err="1"/>
              <a:t>OntoNotes</a:t>
            </a:r>
            <a:r>
              <a:rPr lang="en-US" dirty="0"/>
              <a:t> 5.0. </a:t>
            </a:r>
          </a:p>
          <a:p>
            <a:pPr lvl="1"/>
            <a:r>
              <a:rPr lang="en-US" dirty="0"/>
              <a:t> Total ~2 million words</a:t>
            </a:r>
          </a:p>
          <a:p>
            <a:r>
              <a:rPr lang="en-US" dirty="0"/>
              <a:t>Penn Chinese </a:t>
            </a:r>
            <a:r>
              <a:rPr lang="en-US" dirty="0" err="1"/>
              <a:t>TreeBank</a:t>
            </a:r>
            <a:endParaRPr lang="en-US" dirty="0"/>
          </a:p>
          <a:p>
            <a:r>
              <a:rPr lang="en-US" dirty="0"/>
              <a:t>Hindi/Urdu </a:t>
            </a:r>
            <a:r>
              <a:rPr lang="en-US" dirty="0" err="1"/>
              <a:t>PropBank</a:t>
            </a:r>
            <a:endParaRPr lang="en-US" dirty="0"/>
          </a:p>
          <a:p>
            <a:r>
              <a:rPr lang="en-US" dirty="0"/>
              <a:t>Arabic </a:t>
            </a:r>
            <a:r>
              <a:rPr lang="en-US" dirty="0" err="1"/>
              <a:t>PropBank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38350"/>
            <a:ext cx="3784600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6561" y="1289734"/>
            <a:ext cx="340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2013 Verb </a:t>
            </a:r>
            <a:r>
              <a:rPr lang="en-US" sz="1800">
                <a:latin typeface="+mn-lt"/>
              </a:rPr>
              <a:t>Frames Coverage </a:t>
            </a:r>
          </a:p>
          <a:p>
            <a:r>
              <a:rPr lang="en-US" sz="1800" dirty="0">
                <a:latin typeface="+mn-lt"/>
              </a:rPr>
              <a:t>Count of word sense (lexical units)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5319" y="4647168"/>
            <a:ext cx="342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From Martha Palmer 2013 Tutorial</a:t>
            </a:r>
          </a:p>
        </p:txBody>
      </p:sp>
    </p:spTree>
    <p:extLst>
      <p:ext uri="{BB962C8B-B14F-4D97-AF65-F5344CB8AC3E}">
        <p14:creationId xmlns:p14="http://schemas.microsoft.com/office/powerpoint/2010/main" val="811940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1123950"/>
          </a:xfrm>
        </p:spPr>
        <p:txBody>
          <a:bodyPr/>
          <a:lstStyle/>
          <a:p>
            <a:r>
              <a:rPr lang="en-US" dirty="0"/>
              <a:t>Capturing descriptions of the same event by different nouns/verbs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1885950"/>
            <a:ext cx="6609051" cy="11271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8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FrameNet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581400"/>
          </a:xfrm>
        </p:spPr>
        <p:txBody>
          <a:bodyPr/>
          <a:lstStyle/>
          <a:p>
            <a:r>
              <a:rPr lang="en-US" dirty="0"/>
              <a:t>Baker et al. 1998, Fillmore et al. 2003, Fillmore and Baker 2009, </a:t>
            </a:r>
            <a:r>
              <a:rPr lang="en-US" dirty="0" err="1"/>
              <a:t>Ruppenhofer</a:t>
            </a:r>
            <a:r>
              <a:rPr lang="en-US" dirty="0"/>
              <a:t> et al. 2006 </a:t>
            </a:r>
          </a:p>
          <a:p>
            <a:r>
              <a:rPr lang="en-US" dirty="0"/>
              <a:t>Roles in </a:t>
            </a:r>
            <a:r>
              <a:rPr lang="en-US" dirty="0" err="1"/>
              <a:t>PropBank</a:t>
            </a:r>
            <a:r>
              <a:rPr lang="en-US" dirty="0"/>
              <a:t> are specific to a verb</a:t>
            </a:r>
          </a:p>
          <a:p>
            <a:r>
              <a:rPr lang="en-US" dirty="0"/>
              <a:t>Role in </a:t>
            </a:r>
            <a:r>
              <a:rPr lang="en-US" dirty="0" err="1"/>
              <a:t>FrameNet</a:t>
            </a:r>
            <a:r>
              <a:rPr lang="en-US" dirty="0"/>
              <a:t> are specific to a </a:t>
            </a:r>
            <a:r>
              <a:rPr lang="en-US" b="1" dirty="0"/>
              <a:t>frame: a </a:t>
            </a:r>
            <a:r>
              <a:rPr lang="en-US" dirty="0"/>
              <a:t>background knowledge structure that defines a set of frame-specific semantic roles, called</a:t>
            </a:r>
            <a:r>
              <a:rPr lang="en-US" b="1" dirty="0"/>
              <a:t> frame elements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includes a set of predicates that use these roles</a:t>
            </a:r>
          </a:p>
          <a:p>
            <a:pPr lvl="1"/>
            <a:r>
              <a:rPr lang="en-US" dirty="0"/>
              <a:t>each word evokes a frame and profiles some aspect of the frame</a:t>
            </a:r>
          </a:p>
          <a:p>
            <a:r>
              <a:rPr lang="en-US" b="1" dirty="0"/>
              <a:t>https://</a:t>
            </a:r>
            <a:r>
              <a:rPr lang="en-US" b="1" dirty="0" err="1"/>
              <a:t>framenet.icsi.berkeley.edu</a:t>
            </a:r>
            <a:r>
              <a:rPr lang="en-US" b="1" dirty="0"/>
              <a:t>/</a:t>
            </a:r>
            <a:r>
              <a:rPr lang="en-US" b="1" dirty="0" err="1"/>
              <a:t>fndrupal</a:t>
            </a:r>
            <a:r>
              <a:rPr lang="en-US" b="1" dirty="0"/>
              <a:t>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28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“Change position on a scale”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frame consists of words that indicate the change of an </a:t>
            </a:r>
            <a:r>
              <a:rPr lang="en-US" cap="small" dirty="0"/>
              <a:t>Item</a:t>
            </a:r>
            <a:r>
              <a:rPr lang="en-US" dirty="0"/>
              <a:t>’s position on a scale (the </a:t>
            </a:r>
            <a:r>
              <a:rPr lang="en-US" cap="small" dirty="0"/>
              <a:t>Attribute</a:t>
            </a:r>
            <a:r>
              <a:rPr lang="en-US" dirty="0"/>
              <a:t>) from a starting point (</a:t>
            </a:r>
            <a:r>
              <a:rPr lang="en-US" cap="small" dirty="0"/>
              <a:t>Initial value</a:t>
            </a:r>
            <a:r>
              <a:rPr lang="en-US" dirty="0"/>
              <a:t>) to an end point (</a:t>
            </a:r>
            <a:r>
              <a:rPr lang="en-US" cap="small" dirty="0"/>
              <a:t>Final value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15" y="2679700"/>
            <a:ext cx="6174685" cy="2254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597715" y="2724150"/>
            <a:ext cx="5334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88773" y="4152900"/>
            <a:ext cx="942342" cy="247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88773" y="4629150"/>
            <a:ext cx="942342" cy="247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47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“Change position on a scale” Frame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58" y="1657350"/>
            <a:ext cx="8547652" cy="304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7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figure out that these have the same meaning?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2550"/>
            <a:ext cx="8229600" cy="333375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XYZ corporation </a:t>
            </a:r>
            <a:r>
              <a:rPr lang="en-US" sz="3200" b="1" dirty="0"/>
              <a:t>bought</a:t>
            </a:r>
            <a:r>
              <a:rPr lang="en-US" sz="3200" dirty="0"/>
              <a:t> the stock.</a:t>
            </a:r>
          </a:p>
          <a:p>
            <a:pPr marL="0" indent="0">
              <a:buNone/>
            </a:pPr>
            <a:r>
              <a:rPr lang="en-US" sz="3200" dirty="0"/>
              <a:t>They </a:t>
            </a:r>
            <a:r>
              <a:rPr lang="en-US" sz="3200" b="1" dirty="0"/>
              <a:t>sold</a:t>
            </a:r>
            <a:r>
              <a:rPr lang="en-US" sz="3200" dirty="0"/>
              <a:t> the stock to XYZ corporation.</a:t>
            </a:r>
          </a:p>
          <a:p>
            <a:pPr marL="0" indent="0">
              <a:buNone/>
            </a:pPr>
            <a:r>
              <a:rPr lang="en-US" sz="3200" dirty="0"/>
              <a:t>The stock was </a:t>
            </a:r>
            <a:r>
              <a:rPr lang="en-US" sz="3200" b="1" dirty="0"/>
              <a:t>bought</a:t>
            </a:r>
            <a:r>
              <a:rPr lang="en-US" sz="3200" dirty="0"/>
              <a:t> by XYZ corporation.</a:t>
            </a:r>
          </a:p>
          <a:p>
            <a:pPr marL="0" indent="0">
              <a:buNone/>
            </a:pPr>
            <a:r>
              <a:rPr lang="en-US" sz="3200" dirty="0"/>
              <a:t>The </a:t>
            </a:r>
            <a:r>
              <a:rPr lang="en-US" sz="3200" b="1" dirty="0"/>
              <a:t>purchase</a:t>
            </a:r>
            <a:r>
              <a:rPr lang="en-US" sz="3200" dirty="0"/>
              <a:t> of the stock by XYZ corporation... </a:t>
            </a:r>
          </a:p>
          <a:p>
            <a:pPr marL="0" indent="0">
              <a:buNone/>
            </a:pPr>
            <a:r>
              <a:rPr lang="en-US" sz="3200" dirty="0"/>
              <a:t>The stock </a:t>
            </a:r>
            <a:r>
              <a:rPr lang="en-US" sz="3200" b="1" dirty="0"/>
              <a:t>purchase</a:t>
            </a:r>
            <a:r>
              <a:rPr lang="en-US" sz="3200" dirty="0"/>
              <a:t> by XYZ corporation...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6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28701"/>
            <a:ext cx="7712149" cy="40195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133350"/>
            <a:ext cx="7467600" cy="742950"/>
          </a:xfrm>
        </p:spPr>
        <p:txBody>
          <a:bodyPr/>
          <a:lstStyle/>
          <a:p>
            <a:r>
              <a:rPr lang="en-US" dirty="0"/>
              <a:t>The “Change position on a scale” Frame</a:t>
            </a:r>
          </a:p>
        </p:txBody>
      </p:sp>
    </p:spTree>
    <p:extLst>
      <p:ext uri="{BB962C8B-B14F-4D97-AF65-F5344CB8AC3E}">
        <p14:creationId xmlns:p14="http://schemas.microsoft.com/office/powerpoint/2010/main" val="1688156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between 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352550"/>
            <a:ext cx="6096000" cy="33337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Inherits from: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Inherited by:</a:t>
            </a:r>
            <a:endParaRPr lang="en-US" sz="1800" u="sng" dirty="0">
              <a:hlinkClick r:id="rId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Perspective on: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</a:t>
            </a:r>
            <a:r>
              <a:rPr lang="en-US" sz="1800" dirty="0" err="1"/>
              <a:t>Perspectivized</a:t>
            </a:r>
            <a:r>
              <a:rPr lang="en-US" sz="1800" dirty="0"/>
              <a:t> in: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Uses: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Used by: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err="1"/>
              <a:t>Subframe</a:t>
            </a:r>
            <a:r>
              <a:rPr lang="en-US" sz="1800" dirty="0"/>
              <a:t> of: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Has </a:t>
            </a:r>
            <a:r>
              <a:rPr lang="en-US" sz="1800" dirty="0" err="1"/>
              <a:t>Subframe</a:t>
            </a:r>
            <a:r>
              <a:rPr lang="en-US" sz="1800" dirty="0"/>
              <a:t>(s):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Precedes: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Preceded by: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Inchoative of: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Causative of: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95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between 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“cause change position on a scale”</a:t>
            </a:r>
          </a:p>
          <a:p>
            <a:pPr marL="0" indent="0">
              <a:buNone/>
            </a:pPr>
            <a:r>
              <a:rPr lang="en-US" dirty="0"/>
              <a:t>Is Causative of: </a:t>
            </a:r>
            <a:r>
              <a:rPr lang="en-US" u="sng" dirty="0">
                <a:hlinkClick r:id="rId2"/>
              </a:rPr>
              <a:t>Change_position_on_a_scale</a:t>
            </a:r>
            <a:endParaRPr lang="en-US" u="sng" dirty="0"/>
          </a:p>
          <a:p>
            <a:pPr marL="0" indent="0">
              <a:buNone/>
            </a:pPr>
            <a:r>
              <a:rPr lang="en-US" dirty="0"/>
              <a:t>Adds an agent Role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 err="1"/>
              <a:t>add.v</a:t>
            </a:r>
            <a:r>
              <a:rPr lang="en-US" i="1" dirty="0"/>
              <a:t>, </a:t>
            </a:r>
            <a:r>
              <a:rPr lang="en-US" i="1" dirty="0" err="1"/>
              <a:t>crank.v</a:t>
            </a:r>
            <a:r>
              <a:rPr lang="en-US" i="1" dirty="0"/>
              <a:t>, </a:t>
            </a:r>
            <a:r>
              <a:rPr lang="en-US" i="1" dirty="0" err="1"/>
              <a:t>curtail.v</a:t>
            </a:r>
            <a:r>
              <a:rPr lang="en-US" i="1" dirty="0"/>
              <a:t>, </a:t>
            </a:r>
            <a:r>
              <a:rPr lang="en-US" i="1" dirty="0" err="1"/>
              <a:t>cut.n</a:t>
            </a:r>
            <a:r>
              <a:rPr lang="en-US" i="1" dirty="0"/>
              <a:t>, </a:t>
            </a:r>
            <a:r>
              <a:rPr lang="en-US" i="1" dirty="0" err="1"/>
              <a:t>cut.v</a:t>
            </a:r>
            <a:r>
              <a:rPr lang="en-US" i="1" dirty="0"/>
              <a:t>, </a:t>
            </a:r>
            <a:r>
              <a:rPr lang="en-US" i="1" dirty="0" err="1"/>
              <a:t>decrease.v</a:t>
            </a:r>
            <a:r>
              <a:rPr lang="en-US" i="1" dirty="0"/>
              <a:t>, </a:t>
            </a:r>
            <a:r>
              <a:rPr lang="en-US" i="1" dirty="0" err="1"/>
              <a:t>development.n</a:t>
            </a:r>
            <a:r>
              <a:rPr lang="en-US" i="1" dirty="0"/>
              <a:t>, </a:t>
            </a:r>
            <a:r>
              <a:rPr lang="en-US" i="1" dirty="0" err="1"/>
              <a:t>diminish.v</a:t>
            </a:r>
            <a:r>
              <a:rPr lang="en-US" i="1" dirty="0"/>
              <a:t>, </a:t>
            </a:r>
            <a:r>
              <a:rPr lang="en-US" i="1" dirty="0" err="1"/>
              <a:t>double.v</a:t>
            </a:r>
            <a:r>
              <a:rPr lang="en-US" i="1" dirty="0"/>
              <a:t>, </a:t>
            </a:r>
            <a:r>
              <a:rPr lang="en-US" i="1" dirty="0" err="1"/>
              <a:t>drop.v</a:t>
            </a:r>
            <a:r>
              <a:rPr lang="en-US" i="1" dirty="0"/>
              <a:t>, </a:t>
            </a:r>
            <a:r>
              <a:rPr lang="en-US" i="1" dirty="0" err="1"/>
              <a:t>enhance.v</a:t>
            </a:r>
            <a:r>
              <a:rPr lang="en-US" i="1" dirty="0"/>
              <a:t>, </a:t>
            </a:r>
            <a:r>
              <a:rPr lang="en-US" i="1" dirty="0" err="1"/>
              <a:t>growth.n</a:t>
            </a:r>
            <a:r>
              <a:rPr lang="en-US" i="1" dirty="0"/>
              <a:t>, </a:t>
            </a:r>
            <a:r>
              <a:rPr lang="en-US" i="1" dirty="0" err="1"/>
              <a:t>increase.v</a:t>
            </a:r>
            <a:r>
              <a:rPr lang="en-US" i="1" dirty="0"/>
              <a:t>, knock </a:t>
            </a:r>
            <a:r>
              <a:rPr lang="en-US" i="1" dirty="0" err="1"/>
              <a:t>down.v</a:t>
            </a:r>
            <a:r>
              <a:rPr lang="en-US" i="1" dirty="0"/>
              <a:t>, </a:t>
            </a:r>
            <a:r>
              <a:rPr lang="en-US" i="1" dirty="0" err="1"/>
              <a:t>lower.v</a:t>
            </a:r>
            <a:r>
              <a:rPr lang="en-US" i="1" dirty="0"/>
              <a:t>, </a:t>
            </a:r>
            <a:r>
              <a:rPr lang="en-US" i="1" dirty="0" err="1"/>
              <a:t>move.v</a:t>
            </a:r>
            <a:r>
              <a:rPr lang="en-US" i="1" dirty="0"/>
              <a:t>, </a:t>
            </a:r>
            <a:r>
              <a:rPr lang="en-US" i="1" dirty="0" err="1"/>
              <a:t>promote.v</a:t>
            </a:r>
            <a:r>
              <a:rPr lang="en-US" i="1" dirty="0"/>
              <a:t>, </a:t>
            </a:r>
            <a:r>
              <a:rPr lang="en-US" i="1" dirty="0" err="1"/>
              <a:t>push.n</a:t>
            </a:r>
            <a:r>
              <a:rPr lang="en-US" i="1" dirty="0"/>
              <a:t>, </a:t>
            </a:r>
            <a:r>
              <a:rPr lang="en-US" i="1" dirty="0" err="1"/>
              <a:t>push.v</a:t>
            </a:r>
            <a:r>
              <a:rPr lang="en-US" i="1" dirty="0"/>
              <a:t>, </a:t>
            </a:r>
            <a:r>
              <a:rPr lang="en-US" i="1" dirty="0" err="1"/>
              <a:t>raise.v</a:t>
            </a:r>
            <a:r>
              <a:rPr lang="en-US" i="1" dirty="0"/>
              <a:t>, </a:t>
            </a:r>
            <a:r>
              <a:rPr lang="en-US" i="1" dirty="0" err="1"/>
              <a:t>reduce.v</a:t>
            </a:r>
            <a:r>
              <a:rPr lang="en-US" i="1" dirty="0"/>
              <a:t>, </a:t>
            </a:r>
            <a:r>
              <a:rPr lang="en-US" i="1" dirty="0" err="1"/>
              <a:t>reduction.n</a:t>
            </a:r>
            <a:r>
              <a:rPr lang="en-US" i="1" dirty="0"/>
              <a:t>, </a:t>
            </a:r>
            <a:r>
              <a:rPr lang="en-US" i="1" dirty="0" err="1"/>
              <a:t>slash.v</a:t>
            </a:r>
            <a:r>
              <a:rPr lang="en-US" i="1" dirty="0"/>
              <a:t>, step </a:t>
            </a:r>
            <a:r>
              <a:rPr lang="en-US" i="1" dirty="0" err="1"/>
              <a:t>up.v</a:t>
            </a:r>
            <a:r>
              <a:rPr lang="en-US" i="1" dirty="0"/>
              <a:t>, </a:t>
            </a:r>
            <a:r>
              <a:rPr lang="en-US" i="1" dirty="0" err="1"/>
              <a:t>swell.v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2724150"/>
            <a:ext cx="7114469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62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between frames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1276350"/>
            <a:ext cx="7162800" cy="32302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7800" y="4705350"/>
            <a:ext cx="265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n-lt"/>
              </a:rPr>
              <a:t>Figure from Das et al 2010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933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Frame Semantics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6761"/>
            <a:ext cx="8534400" cy="30653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4552950"/>
            <a:ext cx="279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Figure from Das et al (2014)</a:t>
            </a:r>
          </a:p>
        </p:txBody>
      </p:sp>
    </p:spTree>
    <p:extLst>
      <p:ext uri="{BB962C8B-B14F-4D97-AF65-F5344CB8AC3E}">
        <p14:creationId xmlns:p14="http://schemas.microsoft.com/office/powerpoint/2010/main" val="1660651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9A27-5EEE-E743-AFD9-6B825443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4B9BD05-E9F0-CC4C-A408-3ED9AEC1DF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688685"/>
              </p:ext>
            </p:extLst>
          </p:nvPr>
        </p:nvGraphicFramePr>
        <p:xfrm>
          <a:off x="3128962" y="1868805"/>
          <a:ext cx="2886076" cy="1752600"/>
        </p:xfrm>
        <a:graphic>
          <a:graphicData uri="http://schemas.openxmlformats.org/drawingml/2006/table">
            <a:tbl>
              <a:tblPr/>
              <a:tblGrid>
                <a:gridCol w="1443038">
                  <a:extLst>
                    <a:ext uri="{9D8B030D-6E8A-4147-A177-3AD203B41FA5}">
                      <a16:colId xmlns:a16="http://schemas.microsoft.com/office/drawing/2014/main" val="3608076368"/>
                    </a:ext>
                  </a:extLst>
                </a:gridCol>
                <a:gridCol w="1443038">
                  <a:extLst>
                    <a:ext uri="{9D8B030D-6E8A-4147-A177-3AD203B41FA5}">
                      <a16:colId xmlns:a16="http://schemas.microsoft.com/office/drawing/2014/main" val="32028537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effectLst/>
                          <a:latin typeface="inherit"/>
                        </a:rPr>
                        <a:t>Minimum </a:t>
                      </a: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inherit"/>
                        </a:rPr>
                        <a:t>0.00</a:t>
                      </a: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96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effectLst/>
                          <a:latin typeface="inherit"/>
                        </a:rPr>
                        <a:t>Maximum</a:t>
                      </a: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inherit"/>
                        </a:rPr>
                        <a:t>100.00</a:t>
                      </a: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825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b="0" dirty="0">
                        <a:effectLst/>
                        <a:latin typeface="inherit"/>
                      </a:endParaRP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effectLst/>
                        <a:latin typeface="inherit"/>
                      </a:endParaRP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029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  <a:latin typeface="inherit"/>
                        </a:rPr>
                        <a:t>Average</a:t>
                      </a: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inherit"/>
                        </a:rPr>
                        <a:t>86.175</a:t>
                      </a: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931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  <a:latin typeface="inherit"/>
                        </a:rPr>
                        <a:t>Median</a:t>
                      </a: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inherit"/>
                        </a:rPr>
                        <a:t>93.00</a:t>
                      </a:r>
                    </a:p>
                  </a:txBody>
                  <a:tcPr marL="114300" marR="114300" marT="38100" marB="381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9324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F0E06-15E9-EF4F-94F8-1C278574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3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0113C-F32F-C04C-89B9-97A436CB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0"/>
            <a:ext cx="7467600" cy="742950"/>
          </a:xfrm>
        </p:spPr>
        <p:txBody>
          <a:bodyPr/>
          <a:lstStyle/>
          <a:p>
            <a:r>
              <a:rPr lang="en-US" dirty="0"/>
              <a:t>Observations from </a:t>
            </a:r>
            <a:r>
              <a:rPr lang="en-US" dirty="0" err="1"/>
              <a:t>Rav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294C1-46B6-F840-B095-86979247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08570"/>
            <a:ext cx="8513805" cy="4096780"/>
          </a:xfrm>
        </p:spPr>
        <p:txBody>
          <a:bodyPr/>
          <a:lstStyle/>
          <a:p>
            <a:r>
              <a:rPr lang="en-US" dirty="0"/>
              <a:t>Using other algorithms such as NB didn’t improve the baseline with statistical significance.</a:t>
            </a:r>
          </a:p>
          <a:p>
            <a:r>
              <a:rPr lang="en-US" dirty="0"/>
              <a:t>Addressing the data imbalance directly, e.g. regrouping the labels or oversampling, did find an improvement ... sometimes. </a:t>
            </a:r>
          </a:p>
          <a:p>
            <a:r>
              <a:rPr lang="en-US" dirty="0"/>
              <a:t>Pre-processing and manipulating how many words to consider: there is some number of features (between 2000 and 8000) that maximizes the accuracy, and that normalizing the text too much hurts the performance. </a:t>
            </a:r>
          </a:p>
          <a:p>
            <a:pPr lvl="1"/>
            <a:r>
              <a:rPr lang="en-US" dirty="0"/>
              <a:t>No one handled unknown words though</a:t>
            </a:r>
          </a:p>
          <a:p>
            <a:r>
              <a:rPr lang="en-US" dirty="0"/>
              <a:t>General summary: the best performance is achieved through proper and thoughtful feature extraction and management.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5BF66-1C16-2D40-AB3C-94ED3F1A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79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3DBF-0270-794A-89CE-7084B71E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CC38F-3DB8-1040-A1F2-D0B60BAC0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roles</a:t>
            </a:r>
          </a:p>
          <a:p>
            <a:r>
              <a:rPr lang="en-US" dirty="0"/>
              <a:t>Human-created resources</a:t>
            </a:r>
          </a:p>
          <a:p>
            <a:pPr lvl="1"/>
            <a:r>
              <a:rPr lang="en-US" dirty="0" err="1"/>
              <a:t>PropBank</a:t>
            </a:r>
            <a:endParaRPr lang="en-US" dirty="0"/>
          </a:p>
          <a:p>
            <a:pPr lvl="1"/>
            <a:r>
              <a:rPr lang="en-US" dirty="0" err="1"/>
              <a:t>FrameNet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FA88C-8D64-9F4C-811D-892FB9F0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40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FrameNet</a:t>
            </a:r>
            <a:r>
              <a:rPr lang="en-US" dirty="0"/>
              <a:t> and </a:t>
            </a:r>
            <a:r>
              <a:rPr lang="en-US" dirty="0" err="1"/>
              <a:t>PropBank</a:t>
            </a:r>
            <a:r>
              <a:rPr lang="en-US" dirty="0"/>
              <a:t> representations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69807"/>
            <a:ext cx="5695950" cy="34784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21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 (SRL) algorithms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task of finding the semantic roles of each argument of each predicate in a sentence.</a:t>
            </a:r>
          </a:p>
          <a:p>
            <a:r>
              <a:rPr lang="en-US" dirty="0" err="1"/>
              <a:t>FrameNet</a:t>
            </a:r>
            <a:r>
              <a:rPr lang="en-US" dirty="0"/>
              <a:t> versus </a:t>
            </a:r>
            <a:r>
              <a:rPr lang="en-US" dirty="0" err="1"/>
              <a:t>PropBank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7" y="2952750"/>
            <a:ext cx="717651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44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Shallow Semantic Representation: Semantic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52550"/>
            <a:ext cx="7848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Predicates (bought, sold, purchase) represent an </a:t>
            </a:r>
            <a:r>
              <a:rPr lang="en-US" b="1" dirty="0"/>
              <a:t>event </a:t>
            </a:r>
            <a:r>
              <a:rPr lang="en-US" dirty="0"/>
              <a:t>and</a:t>
            </a:r>
          </a:p>
          <a:p>
            <a:pPr marL="0" indent="0">
              <a:buNone/>
            </a:pPr>
            <a:r>
              <a:rPr lang="en-US" b="1" dirty="0"/>
              <a:t>semantic roles </a:t>
            </a:r>
            <a:r>
              <a:rPr lang="en-US" dirty="0"/>
              <a:t>express the abstract role that arguments of a predicate can take in the event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3300" y="3948668"/>
            <a:ext cx="104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buyer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1149" y="3948668"/>
            <a:ext cx="1957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proto-agent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2452" y="3937456"/>
            <a:ext cx="1024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agent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914400" y="3638034"/>
            <a:ext cx="7318489" cy="0"/>
          </a:xfrm>
          <a:prstGeom prst="straightConnector1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5800" y="3047107"/>
            <a:ext cx="214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More specific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3849" y="3047107"/>
            <a:ext cx="2143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More general</a:t>
            </a:r>
          </a:p>
        </p:txBody>
      </p:sp>
    </p:spTree>
    <p:extLst>
      <p:ext uri="{BB962C8B-B14F-4D97-AF65-F5344CB8AC3E}">
        <p14:creationId xmlns:p14="http://schemas.microsoft.com/office/powerpoint/2010/main" val="769304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roles as a intermediate semantics, used early in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machine translation (</a:t>
            </a:r>
            <a:r>
              <a:rPr lang="en-US" dirty="0" err="1"/>
              <a:t>Wilks</a:t>
            </a:r>
            <a:r>
              <a:rPr lang="en-US" dirty="0"/>
              <a:t>, 1973)</a:t>
            </a:r>
          </a:p>
          <a:p>
            <a:pPr lvl="1">
              <a:spcBef>
                <a:spcPts val="0"/>
              </a:spcBef>
            </a:pPr>
            <a:r>
              <a:rPr lang="en-US" dirty="0"/>
              <a:t>question-answering (Hendrix et al., 1973)</a:t>
            </a:r>
          </a:p>
          <a:p>
            <a:pPr lvl="1">
              <a:spcBef>
                <a:spcPts val="0"/>
              </a:spcBef>
            </a:pPr>
            <a:r>
              <a:rPr lang="en-US" dirty="0"/>
              <a:t>spoken-language understanding (Nash-Webber, 1975)</a:t>
            </a:r>
          </a:p>
          <a:p>
            <a:pPr lvl="1">
              <a:spcBef>
                <a:spcPts val="0"/>
              </a:spcBef>
            </a:pPr>
            <a:r>
              <a:rPr lang="en-US" dirty="0"/>
              <a:t>dialogue systems (</a:t>
            </a:r>
            <a:r>
              <a:rPr lang="en-US" dirty="0" err="1"/>
              <a:t>Bobrow</a:t>
            </a:r>
            <a:r>
              <a:rPr lang="en-US" dirty="0"/>
              <a:t> et al., 1977)</a:t>
            </a:r>
          </a:p>
          <a:p>
            <a:r>
              <a:rPr lang="en-US" dirty="0"/>
              <a:t>Early SRL systems</a:t>
            </a:r>
          </a:p>
          <a:p>
            <a:pPr marL="457200" lvl="1" indent="0">
              <a:buNone/>
            </a:pPr>
            <a:r>
              <a:rPr lang="en-US" sz="2400" dirty="0"/>
              <a:t>Simmons 1973, Marcus 1980: </a:t>
            </a:r>
          </a:p>
          <a:p>
            <a:pPr lvl="2"/>
            <a:r>
              <a:rPr lang="en-US" sz="2400" dirty="0"/>
              <a:t>parser followed by hand-written rules for each verb</a:t>
            </a:r>
          </a:p>
          <a:p>
            <a:pPr lvl="2"/>
            <a:r>
              <a:rPr lang="en-US" sz="2400" dirty="0"/>
              <a:t>dictionaries with verb-specific case frames (Levin 1977)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07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Semantic Role Labeling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 useful shallow semantic representation</a:t>
            </a:r>
          </a:p>
          <a:p>
            <a:r>
              <a:rPr lang="en-US" sz="3200" dirty="0"/>
              <a:t>Improves downstream NLP tasks like</a:t>
            </a:r>
          </a:p>
          <a:p>
            <a:pPr lvl="1"/>
            <a:r>
              <a:rPr lang="en-US" sz="2800" dirty="0"/>
              <a:t>question answering </a:t>
            </a:r>
          </a:p>
          <a:p>
            <a:pPr lvl="1"/>
            <a:r>
              <a:rPr lang="en-US" sz="2800" dirty="0"/>
              <a:t>machine translation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47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modern algorithm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1150"/>
            <a:ext cx="8736291" cy="2514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decide what is a predicate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just doing </a:t>
            </a:r>
            <a:r>
              <a:rPr lang="en-US" dirty="0" err="1"/>
              <a:t>PropBank</a:t>
            </a:r>
            <a:r>
              <a:rPr lang="en-US" dirty="0"/>
              <a:t> verbs</a:t>
            </a:r>
          </a:p>
          <a:p>
            <a:pPr lvl="1"/>
            <a:r>
              <a:rPr lang="en-US" dirty="0"/>
              <a:t>Choose all verbs</a:t>
            </a:r>
          </a:p>
          <a:p>
            <a:r>
              <a:rPr lang="en-US" dirty="0"/>
              <a:t>If we’re doing </a:t>
            </a:r>
            <a:r>
              <a:rPr lang="en-US" dirty="0" err="1"/>
              <a:t>FrameNet</a:t>
            </a:r>
            <a:r>
              <a:rPr lang="en-US" dirty="0"/>
              <a:t> (verbs, nouns, adjectives)</a:t>
            </a:r>
          </a:p>
          <a:p>
            <a:pPr lvl="1"/>
            <a:r>
              <a:rPr lang="en-US" dirty="0"/>
              <a:t>Choose every word that was labeled as a target in training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9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4" y="1276350"/>
            <a:ext cx="8582426" cy="3505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04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382057"/>
            <a:ext cx="7467600" cy="742950"/>
          </a:xfrm>
        </p:spPr>
        <p:txBody>
          <a:bodyPr/>
          <a:lstStyle/>
          <a:p>
            <a:r>
              <a:rPr lang="en-US" dirty="0"/>
              <a:t>Features: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constituent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3962400" cy="3333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Headword of constituent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635FF"/>
                </a:solidFill>
              </a:rPr>
              <a:t>Examiner</a:t>
            </a:r>
          </a:p>
          <a:p>
            <a:pPr marL="0" indent="0">
              <a:buNone/>
            </a:pPr>
            <a:r>
              <a:rPr lang="en-US" dirty="0"/>
              <a:t>Headword POS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635FF"/>
                </a:solidFill>
              </a:rPr>
              <a:t>NNP</a:t>
            </a:r>
          </a:p>
          <a:p>
            <a:pPr marL="0" indent="0">
              <a:buNone/>
            </a:pPr>
            <a:r>
              <a:rPr lang="en-US" dirty="0"/>
              <a:t>Voice of the clause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635FF"/>
                </a:solidFill>
              </a:rPr>
              <a:t>Active</a:t>
            </a:r>
          </a:p>
          <a:p>
            <a:pPr marL="0" indent="0">
              <a:buNone/>
            </a:pPr>
            <a:r>
              <a:rPr lang="en-US" dirty="0" err="1"/>
              <a:t>Subcategorization</a:t>
            </a:r>
            <a:r>
              <a:rPr lang="en-US" dirty="0"/>
              <a:t> of </a:t>
            </a:r>
            <a:r>
              <a:rPr lang="en-US" dirty="0" err="1"/>
              <a:t>pred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0635FF"/>
                </a:solidFill>
              </a:rPr>
              <a:t>VP -&gt; VBD NP PP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1"/>
            <a:ext cx="6413500" cy="26193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2762250"/>
            <a:ext cx="4724400" cy="1943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Font typeface="Times" charset="0"/>
              <a:buNone/>
            </a:pPr>
            <a:r>
              <a:rPr lang="en-US" kern="0" dirty="0"/>
              <a:t>Named Entity type of </a:t>
            </a:r>
            <a:r>
              <a:rPr lang="en-US" kern="0" dirty="0" err="1"/>
              <a:t>constit</a:t>
            </a:r>
            <a:endParaRPr lang="en-US" kern="0" dirty="0"/>
          </a:p>
          <a:p>
            <a:pPr marL="457200" lvl="1" indent="0">
              <a:buFont typeface="Times" charset="0"/>
              <a:buNone/>
            </a:pPr>
            <a:r>
              <a:rPr lang="en-US" kern="0" dirty="0">
                <a:solidFill>
                  <a:srgbClr val="0635FF"/>
                </a:solidFill>
              </a:rPr>
              <a:t>ORGANIZATION</a:t>
            </a:r>
          </a:p>
          <a:p>
            <a:pPr marL="0" indent="0">
              <a:buFont typeface="Times" charset="0"/>
              <a:buNone/>
            </a:pPr>
            <a:r>
              <a:rPr lang="en-US" kern="0" dirty="0"/>
              <a:t>First and last words of </a:t>
            </a:r>
            <a:r>
              <a:rPr lang="en-US" kern="0" dirty="0" err="1"/>
              <a:t>constit</a:t>
            </a:r>
            <a:endParaRPr lang="en-US" kern="0" dirty="0"/>
          </a:p>
          <a:p>
            <a:pPr marL="457200" lvl="1" indent="0">
              <a:buFont typeface="Times" charset="0"/>
              <a:buNone/>
            </a:pPr>
            <a:r>
              <a:rPr lang="en-US" kern="0" dirty="0">
                <a:solidFill>
                  <a:srgbClr val="0635FF"/>
                </a:solidFill>
              </a:rPr>
              <a:t>The, Examiner</a:t>
            </a:r>
          </a:p>
          <a:p>
            <a:pPr marL="0" indent="0">
              <a:buNone/>
            </a:pPr>
            <a:r>
              <a:rPr lang="en-US" kern="0" dirty="0"/>
              <a:t>Linear </a:t>
            </a:r>
            <a:r>
              <a:rPr lang="en-US" kern="0" dirty="0" err="1"/>
              <a:t>position,clause</a:t>
            </a:r>
            <a:r>
              <a:rPr lang="en-US" kern="0" dirty="0"/>
              <a:t> re: predicate</a:t>
            </a:r>
          </a:p>
          <a:p>
            <a:pPr marL="0" indent="0">
              <a:buNone/>
            </a:pPr>
            <a:r>
              <a:rPr lang="en-US" kern="0" dirty="0"/>
              <a:t>	</a:t>
            </a:r>
            <a:r>
              <a:rPr lang="en-US" sz="2000" kern="0" dirty="0">
                <a:solidFill>
                  <a:srgbClr val="0635FF"/>
                </a:solidFill>
              </a:rPr>
              <a:t>before</a:t>
            </a:r>
            <a:endParaRPr lang="en-US" kern="0" dirty="0">
              <a:solidFill>
                <a:srgbClr val="0635FF"/>
              </a:solidFill>
            </a:endParaRP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938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1300"/>
            <a:ext cx="7467600" cy="742950"/>
          </a:xfrm>
        </p:spPr>
        <p:txBody>
          <a:bodyPr/>
          <a:lstStyle/>
          <a:p>
            <a:r>
              <a:rPr lang="en-US" dirty="0"/>
              <a:t>Path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8534400" cy="3333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Path</a:t>
            </a:r>
            <a:r>
              <a:rPr lang="en-US" dirty="0"/>
              <a:t> in the parse tree from the constituent to the predicate 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42584"/>
            <a:ext cx="6858000" cy="2800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09750"/>
            <a:ext cx="2759075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53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Frequent path features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8" y="1316175"/>
            <a:ext cx="7647942" cy="3389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4737100"/>
            <a:ext cx="305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From Palmer, </a:t>
            </a:r>
            <a:r>
              <a:rPr lang="en-US" sz="1800" dirty="0" err="1">
                <a:latin typeface="+mn-lt"/>
              </a:rPr>
              <a:t>Gildea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Xue</a:t>
            </a:r>
            <a:r>
              <a:rPr lang="en-US" sz="1800" dirty="0">
                <a:latin typeface="+mn-lt"/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1038199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feature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“The San Francisco Examiner”, </a:t>
            </a:r>
          </a:p>
          <a:p>
            <a:r>
              <a:rPr lang="en-US" dirty="0"/>
              <a:t>Arg0, [issued, NP, Examiner, NNP, active, before, VP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NP PP, ORG, The, Examiner,                         ]</a:t>
            </a:r>
          </a:p>
          <a:p>
            <a:endParaRPr lang="en-US" dirty="0"/>
          </a:p>
          <a:p>
            <a:r>
              <a:rPr lang="en-US" dirty="0"/>
              <a:t>Other features could be used as well</a:t>
            </a:r>
          </a:p>
          <a:p>
            <a:pPr lvl="1"/>
            <a:r>
              <a:rPr lang="en-US" dirty="0"/>
              <a:t>sets of n-grams inside the constituent</a:t>
            </a:r>
          </a:p>
          <a:p>
            <a:pPr lvl="1"/>
            <a:r>
              <a:rPr lang="en-US" dirty="0"/>
              <a:t>other path features</a:t>
            </a:r>
          </a:p>
          <a:p>
            <a:pPr lvl="2"/>
            <a:r>
              <a:rPr lang="en-US" dirty="0"/>
              <a:t>the upward or downward halves</a:t>
            </a:r>
          </a:p>
          <a:p>
            <a:pPr lvl="2"/>
            <a:r>
              <a:rPr lang="en-US" dirty="0"/>
              <a:t>whether particular nodes occur in the path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66950"/>
            <a:ext cx="1589086" cy="2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3-step version of SRL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Pruning</a:t>
            </a:r>
            <a:r>
              <a:rPr lang="en-US" dirty="0"/>
              <a:t>: use simple heuristics to prune unlikely constituents.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Identification</a:t>
            </a:r>
            <a:r>
              <a:rPr lang="en-US" dirty="0"/>
              <a:t>: a binary classification of each node as an argument to be labeled or a NONE.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Classification</a:t>
            </a:r>
            <a:r>
              <a:rPr lang="en-US" dirty="0"/>
              <a:t>: a 1-of-</a:t>
            </a:r>
            <a:r>
              <a:rPr lang="en-US" i="1" dirty="0"/>
              <a:t>N </a:t>
            </a:r>
            <a:r>
              <a:rPr lang="en-US" dirty="0"/>
              <a:t>classification of all the constituents that were labeled as arguments by the previous stage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2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semantic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52550"/>
            <a:ext cx="79248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roles are involved in a breaking event?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First order logic event representation for </a:t>
            </a:r>
            <a:r>
              <a:rPr lang="en-US" sz="2400" dirty="0">
                <a:solidFill>
                  <a:srgbClr val="0635FF"/>
                </a:solidFill>
              </a:rPr>
              <a:t>Sasha broke the window: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0" y="4705350"/>
            <a:ext cx="3048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add Pruning and Identification steps?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is looking at one predicate at a time</a:t>
            </a:r>
          </a:p>
          <a:p>
            <a:r>
              <a:rPr lang="en-US" dirty="0"/>
              <a:t>Very few of the nodes in the tree could be possible arguments of that one predicate</a:t>
            </a:r>
          </a:p>
          <a:p>
            <a:r>
              <a:rPr lang="en-US" dirty="0"/>
              <a:t>Imbalance between </a:t>
            </a:r>
          </a:p>
          <a:p>
            <a:pPr lvl="1"/>
            <a:r>
              <a:rPr lang="en-US" dirty="0"/>
              <a:t>positive samples (constituents that are arguments of predicate)</a:t>
            </a:r>
          </a:p>
          <a:p>
            <a:pPr lvl="1"/>
            <a:r>
              <a:rPr lang="en-US" dirty="0"/>
              <a:t>negative samples (constituents that are not arguments of predicate)</a:t>
            </a:r>
          </a:p>
          <a:p>
            <a:r>
              <a:rPr lang="en-US" dirty="0"/>
              <a:t>Imbalanced data can be hard for many classifiers</a:t>
            </a:r>
          </a:p>
          <a:p>
            <a:r>
              <a:rPr lang="en-US" dirty="0"/>
              <a:t>So we prune the </a:t>
            </a:r>
            <a:r>
              <a:rPr lang="en-US" b="1" dirty="0"/>
              <a:t>very</a:t>
            </a:r>
            <a:r>
              <a:rPr lang="en-US" dirty="0"/>
              <a:t> unlikely constituents first, and then use a classifier to get rid of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 heuristics – </a:t>
            </a:r>
            <a:r>
              <a:rPr lang="en-US" dirty="0" err="1"/>
              <a:t>Xue</a:t>
            </a:r>
            <a:r>
              <a:rPr lang="en-US" dirty="0"/>
              <a:t> and Palmer (2004)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sisters of the predicate, then aunts, then great-aunts,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But ignoring anything in a coordination 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16468"/>
            <a:ext cx="7820608" cy="2763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543800" y="37147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181600" y="32575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47292" y="28003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7400" y="4305300"/>
            <a:ext cx="685800" cy="3810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final stage: joint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algorithm so far classifies everything </a:t>
            </a:r>
            <a:r>
              <a:rPr lang="en-US" b="1" dirty="0"/>
              <a:t>locally – </a:t>
            </a:r>
            <a:r>
              <a:rPr lang="en-US" dirty="0"/>
              <a:t>each decision about a constituent is made independently of all others</a:t>
            </a:r>
          </a:p>
          <a:p>
            <a:r>
              <a:rPr lang="en-US" dirty="0"/>
              <a:t>But this can’t be right: Lots of </a:t>
            </a:r>
            <a:r>
              <a:rPr lang="en-US" b="1" dirty="0"/>
              <a:t>global </a:t>
            </a:r>
            <a:r>
              <a:rPr lang="en-US" dirty="0"/>
              <a:t>or</a:t>
            </a:r>
            <a:r>
              <a:rPr lang="en-US" b="1" dirty="0"/>
              <a:t> joint</a:t>
            </a:r>
            <a:r>
              <a:rPr lang="en-US" dirty="0"/>
              <a:t> interactions between arguments</a:t>
            </a:r>
          </a:p>
          <a:p>
            <a:pPr lvl="1"/>
            <a:r>
              <a:rPr lang="en-US" dirty="0"/>
              <a:t>Constituents in </a:t>
            </a:r>
            <a:r>
              <a:rPr lang="en-US" dirty="0" err="1"/>
              <a:t>FrameNet</a:t>
            </a:r>
            <a:r>
              <a:rPr lang="en-US" dirty="0"/>
              <a:t> and </a:t>
            </a:r>
            <a:r>
              <a:rPr lang="en-US" dirty="0" err="1"/>
              <a:t>PropBank</a:t>
            </a:r>
            <a:r>
              <a:rPr lang="en-US" dirty="0"/>
              <a:t> must be non-overlapping. </a:t>
            </a:r>
          </a:p>
          <a:p>
            <a:pPr lvl="2"/>
            <a:r>
              <a:rPr lang="en-US" dirty="0"/>
              <a:t>A local system may incorrectly label two overlapping constituents as arguments </a:t>
            </a:r>
          </a:p>
          <a:p>
            <a:pPr lvl="2"/>
            <a:r>
              <a:rPr lang="en-US" dirty="0" err="1"/>
              <a:t>PropBank</a:t>
            </a:r>
            <a:r>
              <a:rPr lang="en-US" dirty="0"/>
              <a:t> does not allow multiple identical arguments</a:t>
            </a:r>
          </a:p>
          <a:p>
            <a:pPr lvl="3"/>
            <a:r>
              <a:rPr lang="en-US" dirty="0"/>
              <a:t>labeling one constituent ARG0 </a:t>
            </a:r>
          </a:p>
          <a:p>
            <a:pPr lvl="3"/>
            <a:r>
              <a:rPr lang="en-US" dirty="0"/>
              <a:t>Thus should increase the probability of another being ARG1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joint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Reranking</a:t>
            </a:r>
            <a:endParaRPr lang="en-US" sz="3200" dirty="0"/>
          </a:p>
          <a:p>
            <a:pPr lvl="1"/>
            <a:r>
              <a:rPr lang="en-US" sz="2800" dirty="0"/>
              <a:t>The first stage SRL system produces multiple possible labels for each constituent</a:t>
            </a:r>
          </a:p>
          <a:p>
            <a:pPr lvl="1"/>
            <a:r>
              <a:rPr lang="en-US" sz="2800" dirty="0"/>
              <a:t>The second stage classifier the best </a:t>
            </a:r>
            <a:r>
              <a:rPr lang="en-US" sz="2800" b="1" dirty="0"/>
              <a:t>global</a:t>
            </a:r>
            <a:r>
              <a:rPr lang="en-US" sz="2800" dirty="0"/>
              <a:t> label for all constituents</a:t>
            </a:r>
          </a:p>
          <a:p>
            <a:pPr lvl="1"/>
            <a:r>
              <a:rPr lang="en-US" sz="2800" dirty="0"/>
              <a:t>Often a classifier that takes all the inputs along with other features (sequences of labels)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CFAD-54C0-7741-BC10-ACCA9DA2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46050"/>
            <a:ext cx="7467600" cy="742950"/>
          </a:xfrm>
        </p:spPr>
        <p:txBody>
          <a:bodyPr/>
          <a:lstStyle/>
          <a:p>
            <a:r>
              <a:rPr lang="en-US" dirty="0"/>
              <a:t>Neural Approaches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00B65-9238-BE4B-AFAA-27E69C344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3950"/>
            <a:ext cx="8534400" cy="3333750"/>
          </a:xfrm>
        </p:spPr>
        <p:txBody>
          <a:bodyPr/>
          <a:lstStyle/>
          <a:p>
            <a:r>
              <a:rPr lang="en-US" dirty="0"/>
              <a:t>Typically  same models as used for other “tagging” tasks (e.g., POS, NER)</a:t>
            </a:r>
          </a:p>
          <a:p>
            <a:r>
              <a:rPr lang="en-US" dirty="0"/>
              <a:t>Instead of parsing first,  uses and end-to-end (map straight from words</a:t>
            </a:r>
            <a:r>
              <a:rPr lang="en-US"/>
              <a:t>) approach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98A09-E84B-5941-AF12-F0DCA7DF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28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CFAD-54C0-7741-BC10-ACCA9DA2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46050"/>
            <a:ext cx="7467600" cy="742950"/>
          </a:xfrm>
        </p:spPr>
        <p:txBody>
          <a:bodyPr/>
          <a:lstStyle/>
          <a:p>
            <a:r>
              <a:rPr lang="en-US" dirty="0"/>
              <a:t>Neural Approaches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00B65-9238-BE4B-AFAA-27E69C344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3950"/>
            <a:ext cx="8534400" cy="3333750"/>
          </a:xfrm>
        </p:spPr>
        <p:txBody>
          <a:bodyPr/>
          <a:lstStyle/>
          <a:p>
            <a:r>
              <a:rPr lang="en-US" dirty="0"/>
              <a:t>Typically model used for other “tagging” tasks (e.g., POS, NER)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98A09-E84B-5941-AF12-F0DCA7DF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7E33F-7DBD-314A-B055-595E5F23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37" y="1619250"/>
            <a:ext cx="60287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489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533400"/>
          </a:xfrm>
        </p:spPr>
        <p:txBody>
          <a:bodyPr/>
          <a:lstStyle/>
          <a:p>
            <a:r>
              <a:rPr lang="en-US" dirty="0"/>
              <a:t>More complications: </a:t>
            </a:r>
            <a:r>
              <a:rPr lang="en-US" dirty="0" err="1"/>
              <a:t>FrameNet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317" y="1007208"/>
            <a:ext cx="8534400" cy="3333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need an extra step to find the frame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" b="48335"/>
          <a:stretch/>
        </p:blipFill>
        <p:spPr bwMode="auto">
          <a:xfrm>
            <a:off x="292100" y="1443990"/>
            <a:ext cx="8736291" cy="12801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1" b="-2874"/>
          <a:stretch/>
        </p:blipFill>
        <p:spPr bwMode="auto">
          <a:xfrm>
            <a:off x="292100" y="3440430"/>
            <a:ext cx="8736291" cy="11887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00" y="1733550"/>
            <a:ext cx="8736291" cy="2514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25878" y="2672765"/>
            <a:ext cx="563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+mn-lt"/>
              </a:rPr>
              <a:t>Predicatevector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>
                <a:latin typeface="+mn-lt"/>
                <a:sym typeface="Wingdings"/>
              </a:rPr>
              <a:t> </a:t>
            </a:r>
            <a:r>
              <a:rPr lang="en-US" sz="1800" dirty="0" err="1">
                <a:latin typeface="+mn-lt"/>
                <a:sym typeface="Wingdings"/>
              </a:rPr>
              <a:t>ExtractFrameFeatures</a:t>
            </a:r>
            <a:r>
              <a:rPr lang="en-US" sz="1800" dirty="0">
                <a:latin typeface="+mn-lt"/>
                <a:sym typeface="Wingdings"/>
              </a:rPr>
              <a:t>(</a:t>
            </a:r>
            <a:r>
              <a:rPr lang="en-US" sz="1800" dirty="0" err="1">
                <a:latin typeface="+mn-lt"/>
                <a:sym typeface="Wingdings"/>
              </a:rPr>
              <a:t>predicate,parse</a:t>
            </a:r>
            <a:r>
              <a:rPr lang="en-US" sz="1800" dirty="0">
                <a:latin typeface="+mn-lt"/>
                <a:sym typeface="Wingdings"/>
              </a:rPr>
              <a:t>)</a:t>
            </a:r>
          </a:p>
          <a:p>
            <a:r>
              <a:rPr lang="en-US" sz="1800" dirty="0">
                <a:latin typeface="+mn-lt"/>
              </a:rPr>
              <a:t>Frame </a:t>
            </a:r>
            <a:r>
              <a:rPr lang="en-US" sz="1800" dirty="0">
                <a:latin typeface="+mn-lt"/>
                <a:sym typeface="Wingdings"/>
              </a:rPr>
              <a:t> </a:t>
            </a:r>
            <a:r>
              <a:rPr lang="en-US" sz="1800" dirty="0" err="1">
                <a:latin typeface="+mn-lt"/>
              </a:rPr>
              <a:t>ClassifyFrame</a:t>
            </a:r>
            <a:r>
              <a:rPr lang="en-US" sz="1800" dirty="0">
                <a:latin typeface="+mn-lt"/>
              </a:rPr>
              <a:t>(</a:t>
            </a:r>
            <a:r>
              <a:rPr lang="en-US" sz="1800" dirty="0" err="1">
                <a:latin typeface="+mn-lt"/>
              </a:rPr>
              <a:t>predicate,predicatevector</a:t>
            </a:r>
            <a:r>
              <a:rPr lang="en-US" sz="1800" dirty="0">
                <a:latin typeface="+mn-lt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8200" y="3877716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n-lt"/>
              </a:rPr>
              <a:t>, Frame)</a:t>
            </a:r>
            <a:endParaRPr lang="en-US" sz="18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43600" y="3943350"/>
            <a:ext cx="76200" cy="266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for Frame Identification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1" y="1809750"/>
            <a:ext cx="6759549" cy="2133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7731" y="1123950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n-lt"/>
              </a:rPr>
              <a:t>Das et al (2014)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131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72A9-0613-904B-B8F9-C7653ECF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02BFC-3D7A-7943-8765-64EEBF8B1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argument label must be assigned to the exactly correct word sequence or parse constituent</a:t>
            </a:r>
          </a:p>
          <a:p>
            <a:r>
              <a:rPr lang="en-US" dirty="0"/>
              <a:t>Recall/Precision/F</a:t>
            </a:r>
          </a:p>
          <a:p>
            <a:r>
              <a:rPr lang="en-US" dirty="0"/>
              <a:t>Common to use shared task datasets from </a:t>
            </a:r>
            <a:r>
              <a:rPr lang="en-US" dirty="0" err="1"/>
              <a:t>CoNLL</a:t>
            </a:r>
            <a:r>
              <a:rPr lang="en-US" dirty="0"/>
              <a:t> (Computational Natural Language Learning)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ED0F-1BBC-994A-9F29-F18CC69D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61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SRL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333750"/>
          </a:xfrm>
        </p:spPr>
        <p:txBody>
          <a:bodyPr/>
          <a:lstStyle/>
          <a:p>
            <a:r>
              <a:rPr lang="en-US" dirty="0"/>
              <a:t>A level of shallow semantics for representing events and their participants</a:t>
            </a:r>
          </a:p>
          <a:p>
            <a:pPr lvl="1"/>
            <a:r>
              <a:rPr lang="en-US" dirty="0"/>
              <a:t>Intermediate between parses and full semantics</a:t>
            </a:r>
          </a:p>
          <a:p>
            <a:r>
              <a:rPr lang="en-US" dirty="0"/>
              <a:t>Two common architectures, for various languages</a:t>
            </a:r>
          </a:p>
          <a:p>
            <a:pPr lvl="1"/>
            <a:r>
              <a:rPr lang="en-US" dirty="0" err="1"/>
              <a:t>FrameNet</a:t>
            </a:r>
            <a:r>
              <a:rPr lang="en-US" dirty="0"/>
              <a:t>: frame-specific roles</a:t>
            </a:r>
          </a:p>
          <a:p>
            <a:pPr lvl="1"/>
            <a:r>
              <a:rPr lang="en-US" dirty="0" err="1"/>
              <a:t>PropBank</a:t>
            </a:r>
            <a:r>
              <a:rPr lang="en-US" dirty="0"/>
              <a:t>: Proto-roles</a:t>
            </a:r>
          </a:p>
          <a:p>
            <a:r>
              <a:rPr lang="en-US" dirty="0"/>
              <a:t>Current systems extract by </a:t>
            </a:r>
          </a:p>
          <a:p>
            <a:pPr lvl="1"/>
            <a:r>
              <a:rPr lang="en-US" dirty="0"/>
              <a:t>parsing sentence</a:t>
            </a:r>
          </a:p>
          <a:p>
            <a:pPr lvl="1"/>
            <a:r>
              <a:rPr lang="en-US" dirty="0"/>
              <a:t>Finding predicates in the sentence</a:t>
            </a:r>
          </a:p>
          <a:p>
            <a:pPr lvl="2"/>
            <a:r>
              <a:rPr lang="en-US" dirty="0"/>
              <a:t>For each one, classify each parse tree constituent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semantic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52550"/>
            <a:ext cx="79248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First order logic event representation:</a:t>
            </a:r>
          </a:p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Sasha broke the window</a:t>
            </a:r>
          </a:p>
          <a:p>
            <a:pPr marL="342900" lvl="1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Pat opened the door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Subjects of break and open: </a:t>
            </a:r>
            <a:r>
              <a:rPr lang="en-US" b="1" dirty="0"/>
              <a:t>Breaker</a:t>
            </a:r>
            <a:r>
              <a:rPr lang="en-US" dirty="0"/>
              <a:t> and </a:t>
            </a:r>
            <a:r>
              <a:rPr lang="en-US" b="1" dirty="0"/>
              <a:t>Opener</a:t>
            </a:r>
          </a:p>
          <a:p>
            <a:pPr marL="0" indent="0">
              <a:buNone/>
            </a:pPr>
            <a:r>
              <a:rPr lang="en-US" b="1" dirty="0"/>
              <a:t>Deep roles </a:t>
            </a:r>
            <a:r>
              <a:rPr lang="en-US" dirty="0"/>
              <a:t>specific to each event (breaking, opening)</a:t>
            </a:r>
          </a:p>
          <a:p>
            <a:pPr marL="0" indent="0">
              <a:buNone/>
            </a:pPr>
            <a:r>
              <a:rPr lang="en-US" dirty="0"/>
              <a:t>Hard to reason about them for NLU applications like QA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0" y="4705350"/>
            <a:ext cx="3048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2190750"/>
            <a:ext cx="3907790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610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Restrictions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:</a:t>
            </a:r>
          </a:p>
          <a:p>
            <a:pPr marL="0" indent="0">
              <a:buNone/>
            </a:pPr>
            <a:r>
              <a:rPr lang="en-US" dirty="0">
                <a:solidFill>
                  <a:srgbClr val="0635FF"/>
                </a:solidFill>
              </a:rPr>
              <a:t>	I want to eat someplace nearby.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497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Restrictions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the two interpretations of:</a:t>
            </a:r>
          </a:p>
          <a:p>
            <a:pPr marL="0" indent="0">
              <a:buNone/>
            </a:pPr>
            <a:r>
              <a:rPr lang="en-US" dirty="0">
                <a:solidFill>
                  <a:srgbClr val="0635FF"/>
                </a:solidFill>
              </a:rPr>
              <a:t>	I want to eat someplace nearby. </a:t>
            </a:r>
          </a:p>
          <a:p>
            <a:pPr marL="457200" indent="-457200">
              <a:buAutoNum type="alphaLcParenR"/>
            </a:pPr>
            <a:r>
              <a:rPr lang="en-US" dirty="0"/>
              <a:t>sensible:	</a:t>
            </a:r>
          </a:p>
          <a:p>
            <a:pPr marL="342900" lvl="1" indent="0">
              <a:buNone/>
            </a:pPr>
            <a:r>
              <a:rPr lang="en-US" dirty="0"/>
              <a:t>Eat is intransitive and “someplace nearby” is a location adjunct</a:t>
            </a:r>
          </a:p>
          <a:p>
            <a:pPr marL="457200" indent="-457200">
              <a:buAutoNum type="alphaLcParenR" startAt="2"/>
            </a:pPr>
            <a:r>
              <a:rPr lang="en-US" dirty="0"/>
              <a:t>Speaker is Godzilla</a:t>
            </a:r>
          </a:p>
          <a:p>
            <a:pPr marL="0" indent="0">
              <a:buNone/>
            </a:pPr>
            <a:r>
              <a:rPr lang="en-US" sz="2000" dirty="0"/>
              <a:t>     Eat is transitive and “someplace nearby” is a direct object</a:t>
            </a:r>
          </a:p>
          <a:p>
            <a:pPr marL="0" indent="0">
              <a:buNone/>
            </a:pPr>
            <a:r>
              <a:rPr lang="en-US" dirty="0"/>
              <a:t>How do we know speaker didn’t mean b)  ?</a:t>
            </a:r>
          </a:p>
          <a:p>
            <a:pPr marL="0" indent="0">
              <a:buNone/>
            </a:pPr>
            <a:r>
              <a:rPr lang="en-US" dirty="0"/>
              <a:t>	Because the </a:t>
            </a:r>
            <a:r>
              <a:rPr lang="en-US" cap="small" dirty="0"/>
              <a:t>Theme</a:t>
            </a:r>
            <a:r>
              <a:rPr lang="en-US" dirty="0"/>
              <a:t> of eating tends to be something </a:t>
            </a:r>
            <a:r>
              <a:rPr lang="en-US" i="1" dirty="0"/>
              <a:t>edible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09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restrictions are associated with senses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restaurant serves </a:t>
            </a:r>
            <a:r>
              <a:rPr lang="en-US" b="1" dirty="0"/>
              <a:t>green-lipped mussels. </a:t>
            </a:r>
          </a:p>
          <a:p>
            <a:pPr lvl="1"/>
            <a:r>
              <a:rPr lang="en-US" cap="small" dirty="0"/>
              <a:t>Theme</a:t>
            </a:r>
            <a:r>
              <a:rPr lang="en-US" dirty="0"/>
              <a:t> is some kind of food</a:t>
            </a:r>
          </a:p>
          <a:p>
            <a:r>
              <a:rPr lang="en-US" dirty="0"/>
              <a:t>Which airlines serve </a:t>
            </a:r>
            <a:r>
              <a:rPr lang="en-US" b="1" dirty="0"/>
              <a:t>Denver</a:t>
            </a:r>
            <a:r>
              <a:rPr lang="en-US" dirty="0"/>
              <a:t>? </a:t>
            </a:r>
          </a:p>
          <a:p>
            <a:pPr lvl="1"/>
            <a:r>
              <a:rPr lang="en-US" cap="small" dirty="0"/>
              <a:t>Theme</a:t>
            </a:r>
            <a:r>
              <a:rPr lang="en-US" dirty="0"/>
              <a:t> is an appropriate location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5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restrictions vary in specificity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 often ask the musicians to </a:t>
            </a:r>
            <a:r>
              <a:rPr lang="en-US" i="1" dirty="0"/>
              <a:t>imagine </a:t>
            </a:r>
            <a:r>
              <a:rPr lang="en-US" dirty="0"/>
              <a:t>a tennis game.</a:t>
            </a:r>
          </a:p>
          <a:p>
            <a:pPr marL="0" indent="0">
              <a:buNone/>
            </a:pPr>
            <a:r>
              <a:rPr lang="en-US" dirty="0"/>
              <a:t>To </a:t>
            </a:r>
            <a:r>
              <a:rPr lang="en-US" i="1" dirty="0" err="1"/>
              <a:t>diagonalize</a:t>
            </a:r>
            <a:r>
              <a:rPr lang="en-US" i="1" dirty="0"/>
              <a:t> </a:t>
            </a:r>
            <a:r>
              <a:rPr lang="en-US" dirty="0"/>
              <a:t>a matrix is to find its eigenvalues. </a:t>
            </a:r>
          </a:p>
          <a:p>
            <a:pPr marL="0" indent="0">
              <a:buNone/>
            </a:pPr>
            <a:r>
              <a:rPr lang="en-US" dirty="0"/>
              <a:t>Radon is an </a:t>
            </a:r>
            <a:r>
              <a:rPr lang="en-US" i="1" dirty="0"/>
              <a:t>odorless </a:t>
            </a:r>
            <a:r>
              <a:rPr lang="en-US" dirty="0"/>
              <a:t>gas that can’t be detected by human senses.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69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</a:t>
            </a:r>
            <a:r>
              <a:rPr lang="en-US" dirty="0" err="1"/>
              <a:t>selectional</a:t>
            </a:r>
            <a:r>
              <a:rPr lang="en-US" dirty="0"/>
              <a:t> restrictions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1733550"/>
            <a:ext cx="6937375" cy="584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0650"/>
            <a:ext cx="7675033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2" y="3714749"/>
            <a:ext cx="8143324" cy="493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424285"/>
            <a:ext cx="4229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Instead of representing “eat” as: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244" y="2235200"/>
            <a:ext cx="128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Just add: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951" y="3246735"/>
            <a:ext cx="4277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And “eat a hamburger” becomes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417" y="4349751"/>
            <a:ext cx="741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But this assumes we have a large knowledge base of facts about edible things and hamburgers and whatnot.</a:t>
            </a:r>
          </a:p>
        </p:txBody>
      </p:sp>
    </p:spTree>
    <p:extLst>
      <p:ext uri="{BB962C8B-B14F-4D97-AF65-F5344CB8AC3E}">
        <p14:creationId xmlns:p14="http://schemas.microsoft.com/office/powerpoint/2010/main" val="21898052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use </a:t>
            </a:r>
            <a:r>
              <a:rPr lang="en-US" dirty="0" err="1"/>
              <a:t>WordNet</a:t>
            </a:r>
            <a:r>
              <a:rPr lang="en-US" dirty="0"/>
              <a:t> </a:t>
            </a:r>
            <a:r>
              <a:rPr lang="en-US" dirty="0" err="1"/>
              <a:t>synsets</a:t>
            </a:r>
            <a:r>
              <a:rPr lang="en-US" dirty="0"/>
              <a:t> to specify </a:t>
            </a:r>
            <a:r>
              <a:rPr lang="en-US" dirty="0" err="1"/>
              <a:t>selectional</a:t>
            </a:r>
            <a:r>
              <a:rPr lang="en-US" dirty="0"/>
              <a:t> restrictions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534400" cy="38481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cap="small" dirty="0"/>
              <a:t>theme</a:t>
            </a:r>
            <a:r>
              <a:rPr lang="en-US" dirty="0"/>
              <a:t> of eat must be </a:t>
            </a:r>
            <a:r>
              <a:rPr lang="en-US" dirty="0" err="1"/>
              <a:t>WordNet</a:t>
            </a:r>
            <a:r>
              <a:rPr lang="en-US" dirty="0"/>
              <a:t> </a:t>
            </a:r>
            <a:r>
              <a:rPr lang="en-US" dirty="0" err="1"/>
              <a:t>synset</a:t>
            </a:r>
            <a:r>
              <a:rPr lang="en-US" dirty="0"/>
              <a:t> </a:t>
            </a:r>
            <a:r>
              <a:rPr lang="en-US" dirty="0">
                <a:solidFill>
                  <a:srgbClr val="0635FF"/>
                </a:solidFill>
              </a:rPr>
              <a:t>{food, nutrient} </a:t>
            </a:r>
          </a:p>
          <a:p>
            <a:pPr marL="457200" lvl="1" indent="0">
              <a:buNone/>
            </a:pPr>
            <a:r>
              <a:rPr lang="en-US" sz="1600" dirty="0"/>
              <a:t>“a</a:t>
            </a:r>
            <a:r>
              <a:rPr lang="en-US" sz="1600" i="1" dirty="0"/>
              <a:t>ny substance that can be metabolized by an animal to give energy and build tissue</a:t>
            </a:r>
            <a:r>
              <a:rPr lang="en-US" sz="1600" dirty="0"/>
              <a:t>”</a:t>
            </a:r>
          </a:p>
          <a:p>
            <a:r>
              <a:rPr lang="en-US" dirty="0"/>
              <a:t>Similarly</a:t>
            </a:r>
          </a:p>
          <a:p>
            <a:pPr marL="457200" lvl="1" indent="0">
              <a:buNone/>
            </a:pPr>
            <a:r>
              <a:rPr lang="en-US" i="1" cap="small" dirty="0"/>
              <a:t>theme</a:t>
            </a:r>
            <a:r>
              <a:rPr lang="en-US" i="1" dirty="0"/>
              <a:t> of imagine</a:t>
            </a:r>
            <a:r>
              <a:rPr lang="en-US" dirty="0"/>
              <a:t>: </a:t>
            </a:r>
            <a:r>
              <a:rPr lang="en-US" dirty="0" err="1"/>
              <a:t>synset</a:t>
            </a:r>
            <a:r>
              <a:rPr lang="en-US" dirty="0"/>
              <a:t> </a:t>
            </a:r>
            <a:r>
              <a:rPr lang="en-US" dirty="0">
                <a:solidFill>
                  <a:srgbClr val="0635FF"/>
                </a:solidFill>
              </a:rPr>
              <a:t>{entity}</a:t>
            </a:r>
          </a:p>
          <a:p>
            <a:pPr marL="457200" lvl="1" indent="0">
              <a:buNone/>
            </a:pPr>
            <a:r>
              <a:rPr lang="en-US" i="1" cap="small" dirty="0"/>
              <a:t>theme</a:t>
            </a:r>
            <a:r>
              <a:rPr lang="en-US" i="1" dirty="0"/>
              <a:t> of lift</a:t>
            </a:r>
            <a:r>
              <a:rPr lang="en-US" dirty="0"/>
              <a:t>: </a:t>
            </a:r>
            <a:r>
              <a:rPr lang="en-US" dirty="0" err="1"/>
              <a:t>synset</a:t>
            </a:r>
            <a:r>
              <a:rPr lang="en-US" dirty="0"/>
              <a:t> </a:t>
            </a:r>
            <a:r>
              <a:rPr lang="en-US" dirty="0">
                <a:solidFill>
                  <a:srgbClr val="0635FF"/>
                </a:solidFill>
              </a:rPr>
              <a:t>{physical entity}</a:t>
            </a:r>
          </a:p>
          <a:p>
            <a:pPr marL="457200" lvl="1" indent="0">
              <a:buNone/>
            </a:pPr>
            <a:r>
              <a:rPr lang="en-US" i="1" cap="small" dirty="0"/>
              <a:t>theme</a:t>
            </a:r>
            <a:r>
              <a:rPr lang="en-US" i="1" dirty="0"/>
              <a:t> of </a:t>
            </a:r>
            <a:r>
              <a:rPr lang="en-US" i="1" dirty="0" err="1"/>
              <a:t>diagonalize</a:t>
            </a:r>
            <a:r>
              <a:rPr lang="en-US" i="1" dirty="0"/>
              <a:t>: </a:t>
            </a:r>
            <a:r>
              <a:rPr lang="en-US" dirty="0" err="1"/>
              <a:t>synset</a:t>
            </a:r>
            <a:r>
              <a:rPr lang="en-US" dirty="0"/>
              <a:t> </a:t>
            </a:r>
            <a:r>
              <a:rPr lang="en-US" dirty="0">
                <a:solidFill>
                  <a:srgbClr val="0635FF"/>
                </a:solidFill>
              </a:rPr>
              <a:t>{matrix} </a:t>
            </a:r>
          </a:p>
          <a:p>
            <a:r>
              <a:rPr lang="en-US" i="1" dirty="0"/>
              <a:t>This allows</a:t>
            </a:r>
          </a:p>
          <a:p>
            <a:pPr marL="457200" lvl="1" indent="0">
              <a:buNone/>
            </a:pPr>
            <a:r>
              <a:rPr lang="en-US" i="1" dirty="0"/>
              <a:t>imagine a hamburger  </a:t>
            </a:r>
            <a:r>
              <a:rPr lang="en-US" dirty="0"/>
              <a:t>and  </a:t>
            </a:r>
            <a:r>
              <a:rPr lang="en-US" i="1" dirty="0"/>
              <a:t>lift a hamburger</a:t>
            </a:r>
            <a:r>
              <a:rPr lang="en-US" dirty="0"/>
              <a:t>, </a:t>
            </a:r>
          </a:p>
          <a:p>
            <a:r>
              <a:rPr lang="en-US" dirty="0"/>
              <a:t>Correctly rules out </a:t>
            </a:r>
          </a:p>
          <a:p>
            <a:pPr marL="457200" lvl="1" indent="0">
              <a:buNone/>
            </a:pPr>
            <a:r>
              <a:rPr lang="en-US" i="1" dirty="0" err="1"/>
              <a:t>diagonalize</a:t>
            </a:r>
            <a:r>
              <a:rPr lang="en-US" i="1" dirty="0"/>
              <a:t> a hamburger</a:t>
            </a:r>
            <a:r>
              <a:rPr lang="en-US" dirty="0"/>
              <a:t>. </a:t>
            </a:r>
          </a:p>
          <a:p>
            <a:pPr lvl="1"/>
            <a:endParaRPr lang="en-US" dirty="0">
              <a:solidFill>
                <a:srgbClr val="0635FF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406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Preferences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686800" cy="3333750"/>
          </a:xfrm>
        </p:spPr>
        <p:txBody>
          <a:bodyPr/>
          <a:lstStyle/>
          <a:p>
            <a:r>
              <a:rPr lang="en-US" dirty="0"/>
              <a:t>In early implementations, </a:t>
            </a:r>
            <a:r>
              <a:rPr lang="en-US" dirty="0" err="1"/>
              <a:t>selectional</a:t>
            </a:r>
            <a:r>
              <a:rPr lang="en-US" dirty="0"/>
              <a:t> restrictions were strict constraints</a:t>
            </a:r>
          </a:p>
          <a:p>
            <a:pPr lvl="1"/>
            <a:r>
              <a:rPr lang="en-US" dirty="0"/>
              <a:t>Eat [+FOOD]</a:t>
            </a:r>
          </a:p>
          <a:p>
            <a:r>
              <a:rPr lang="en-US" dirty="0"/>
              <a:t>But it was quickly realized </a:t>
            </a:r>
            <a:r>
              <a:rPr lang="en-US" dirty="0" err="1"/>
              <a:t>selectional</a:t>
            </a:r>
            <a:r>
              <a:rPr lang="en-US" dirty="0"/>
              <a:t> constraints are really </a:t>
            </a:r>
            <a:r>
              <a:rPr lang="en-US" b="1" dirty="0"/>
              <a:t>preferences</a:t>
            </a:r>
            <a:endParaRPr lang="en-US" dirty="0"/>
          </a:p>
          <a:p>
            <a:pPr lvl="1"/>
            <a:r>
              <a:rPr lang="en-US" dirty="0"/>
              <a:t>But it fell apart in 1931, perhaps because people realized you </a:t>
            </a:r>
            <a:r>
              <a:rPr lang="en-US" b="1" dirty="0"/>
              <a:t>can’t eat gold </a:t>
            </a:r>
            <a:r>
              <a:rPr lang="en-US" dirty="0"/>
              <a:t>for lunch if you’re hungry. </a:t>
            </a:r>
          </a:p>
          <a:p>
            <a:pPr lvl="1"/>
            <a:r>
              <a:rPr lang="en-US" dirty="0"/>
              <a:t>In his two championship trials, Mr. Kulkarni ate glass on an empty stomach, accompanied only by water and tea.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43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Association (</a:t>
            </a:r>
            <a:r>
              <a:rPr lang="en-US" dirty="0" err="1"/>
              <a:t>Resnik</a:t>
            </a:r>
            <a:r>
              <a:rPr lang="en-US" dirty="0"/>
              <a:t> 1993)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505200"/>
          </a:xfrm>
        </p:spPr>
        <p:txBody>
          <a:bodyPr/>
          <a:lstStyle/>
          <a:p>
            <a:r>
              <a:rPr lang="en-US" b="1" dirty="0" err="1"/>
              <a:t>Selectional</a:t>
            </a:r>
            <a:r>
              <a:rPr lang="en-US" b="1" dirty="0"/>
              <a:t> preference strength: </a:t>
            </a:r>
            <a:r>
              <a:rPr lang="en-US" dirty="0"/>
              <a:t>amount of information that a predicate tells us about the semantic class of its arguments. </a:t>
            </a:r>
          </a:p>
          <a:p>
            <a:pPr lvl="1"/>
            <a:r>
              <a:rPr lang="en-US" i="1" dirty="0"/>
              <a:t>eat </a:t>
            </a:r>
            <a:r>
              <a:rPr lang="en-US" dirty="0"/>
              <a:t>tells us a lot about the semantic class of its direct objects</a:t>
            </a:r>
          </a:p>
          <a:p>
            <a:pPr lvl="1"/>
            <a:r>
              <a:rPr lang="en-US" i="1" dirty="0"/>
              <a:t>be </a:t>
            </a:r>
            <a:r>
              <a:rPr lang="en-US" dirty="0"/>
              <a:t>doesn’t tell us much</a:t>
            </a:r>
          </a:p>
          <a:p>
            <a:r>
              <a:rPr lang="en-US" dirty="0"/>
              <a:t>The </a:t>
            </a:r>
            <a:r>
              <a:rPr lang="en-US" dirty="0" err="1"/>
              <a:t>selectional</a:t>
            </a:r>
            <a:r>
              <a:rPr lang="en-US" dirty="0"/>
              <a:t> preference strength </a:t>
            </a:r>
          </a:p>
          <a:p>
            <a:pPr lvl="1"/>
            <a:r>
              <a:rPr lang="en-US" dirty="0"/>
              <a:t>difference in information between two distributions: </a:t>
            </a:r>
          </a:p>
          <a:p>
            <a:pPr marL="800100" lvl="2" indent="0">
              <a:buNone/>
            </a:pPr>
            <a:r>
              <a:rPr lang="en-US" dirty="0"/>
              <a:t>P(c) the distribution of expected semantic classes for any direct object</a:t>
            </a:r>
          </a:p>
          <a:p>
            <a:pPr marL="800100" lvl="2" indent="0">
              <a:buNone/>
            </a:pPr>
            <a:r>
              <a:rPr lang="en-US" dirty="0"/>
              <a:t>P(</a:t>
            </a:r>
            <a:r>
              <a:rPr lang="en-US" dirty="0" err="1"/>
              <a:t>c|v</a:t>
            </a:r>
            <a:r>
              <a:rPr lang="en-US" dirty="0"/>
              <a:t>) the distribution of expected semantic classes for this verb</a:t>
            </a:r>
          </a:p>
          <a:p>
            <a:pPr lvl="1"/>
            <a:r>
              <a:rPr lang="en-US" dirty="0"/>
              <a:t>The greater the difference, the more the verb is constraining its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97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1750"/>
            <a:ext cx="7467600" cy="742950"/>
          </a:xfrm>
        </p:spPr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preference strength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534400" cy="3333750"/>
          </a:xfrm>
        </p:spPr>
        <p:txBody>
          <a:bodyPr/>
          <a:lstStyle/>
          <a:p>
            <a:r>
              <a:rPr lang="en-US" sz="2000" dirty="0"/>
              <a:t>Relative entropy, or the </a:t>
            </a:r>
            <a:r>
              <a:rPr lang="en-US" sz="2000" dirty="0" err="1"/>
              <a:t>Kullback-Leibler</a:t>
            </a:r>
            <a:r>
              <a:rPr lang="en-US" sz="2000" dirty="0"/>
              <a:t> divergence is the difference between two distributions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Selectional</a:t>
            </a:r>
            <a:r>
              <a:rPr lang="en-US" sz="2000" dirty="0"/>
              <a:t> preference: How much information (in bits) the verb expresses about the semantic class of its argument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Selectional</a:t>
            </a:r>
            <a:r>
              <a:rPr lang="en-US" sz="2000" dirty="0"/>
              <a:t> Association of a verb with a class: The relative contribution of the class to the general preference of the verb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4513106"/>
            <a:ext cx="3073400" cy="590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68407"/>
            <a:ext cx="2438400" cy="825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1764618"/>
            <a:ext cx="2882900" cy="7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759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</a:t>
            </a:r>
            <a:r>
              <a:rPr lang="en-US" dirty="0" err="1"/>
              <a:t>Selectional</a:t>
            </a:r>
            <a:r>
              <a:rPr lang="en-US" dirty="0"/>
              <a:t> Association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probabilistic measure of the strength of association between a predicate and a semantic class of its argument</a:t>
            </a:r>
          </a:p>
          <a:p>
            <a:pPr lvl="1"/>
            <a:r>
              <a:rPr lang="en-US" dirty="0"/>
              <a:t>Parse a corpus</a:t>
            </a:r>
          </a:p>
          <a:p>
            <a:pPr lvl="1"/>
            <a:r>
              <a:rPr lang="en-US" dirty="0"/>
              <a:t>Count all the times each predicate appears with each argument word</a:t>
            </a:r>
          </a:p>
          <a:p>
            <a:pPr lvl="1"/>
            <a:r>
              <a:rPr lang="en-US" dirty="0"/>
              <a:t>Assume each word is a partial observation of all the </a:t>
            </a:r>
            <a:r>
              <a:rPr lang="en-US" dirty="0" err="1"/>
              <a:t>WordNet</a:t>
            </a:r>
            <a:r>
              <a:rPr lang="en-US" dirty="0"/>
              <a:t> concepts associated with that word</a:t>
            </a:r>
          </a:p>
          <a:p>
            <a:pPr lvl="1"/>
            <a:r>
              <a:rPr lang="en-US" dirty="0"/>
              <a:t>Some high and low associations: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62" y="3930650"/>
            <a:ext cx="5118638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02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Thematic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Breaker</a:t>
            </a:r>
            <a:r>
              <a:rPr lang="en-US" dirty="0"/>
              <a:t> and </a:t>
            </a:r>
            <a:r>
              <a:rPr lang="en-US" b="1" dirty="0"/>
              <a:t>Opener</a:t>
            </a:r>
            <a:r>
              <a:rPr lang="en-US" dirty="0"/>
              <a:t> have something in common!</a:t>
            </a:r>
          </a:p>
          <a:p>
            <a:pPr lvl="1"/>
            <a:r>
              <a:rPr lang="en-US" dirty="0"/>
              <a:t>Volitional actors</a:t>
            </a:r>
          </a:p>
          <a:p>
            <a:pPr lvl="1"/>
            <a:r>
              <a:rPr lang="en-US" dirty="0"/>
              <a:t>Often animate</a:t>
            </a:r>
          </a:p>
          <a:p>
            <a:pPr lvl="1"/>
            <a:r>
              <a:rPr lang="en-US" dirty="0"/>
              <a:t>Direct causal responsibility for their events</a:t>
            </a:r>
          </a:p>
          <a:p>
            <a:r>
              <a:rPr lang="en-US" dirty="0"/>
              <a:t>Thematic roles are a way to capture this semantic commonality between </a:t>
            </a:r>
            <a:r>
              <a:rPr lang="en-US" i="1" dirty="0"/>
              <a:t>Breakers </a:t>
            </a:r>
            <a:r>
              <a:rPr lang="en-US" dirty="0"/>
              <a:t>and </a:t>
            </a:r>
            <a:r>
              <a:rPr lang="en-US" i="1" dirty="0"/>
              <a:t>Openers</a:t>
            </a:r>
            <a:r>
              <a:rPr lang="en-US" dirty="0"/>
              <a:t>. </a:t>
            </a:r>
          </a:p>
          <a:p>
            <a:r>
              <a:rPr lang="en-US" dirty="0"/>
              <a:t>They are both </a:t>
            </a:r>
            <a:r>
              <a:rPr lang="en-US" cap="small" dirty="0"/>
              <a:t>agents. </a:t>
            </a:r>
          </a:p>
          <a:p>
            <a:r>
              <a:rPr lang="en-US" dirty="0"/>
              <a:t>The </a:t>
            </a:r>
            <a:r>
              <a:rPr lang="en-US" i="1" dirty="0" err="1"/>
              <a:t>BrokenThing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 err="1"/>
              <a:t>OpenedThing</a:t>
            </a:r>
            <a:r>
              <a:rPr lang="en-US" dirty="0"/>
              <a:t>, are </a:t>
            </a:r>
            <a:r>
              <a:rPr lang="en-US" cap="small" dirty="0"/>
              <a:t>themes.</a:t>
            </a:r>
            <a:endParaRPr lang="en-US" dirty="0"/>
          </a:p>
          <a:p>
            <a:pPr lvl="1"/>
            <a:r>
              <a:rPr lang="en-US" dirty="0"/>
              <a:t>prototypically inanimate objects affected in some way by the action</a:t>
            </a:r>
            <a:endParaRPr lang="en-US" cap="small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42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 of using classes,</a:t>
            </a:r>
            <a:br>
              <a:rPr lang="en-US" dirty="0"/>
            </a:br>
            <a:r>
              <a:rPr lang="en-US" dirty="0"/>
              <a:t>a simpler model of </a:t>
            </a:r>
            <a:r>
              <a:rPr lang="en-US" dirty="0" err="1"/>
              <a:t>selectional</a:t>
            </a:r>
            <a:r>
              <a:rPr lang="en-US" dirty="0"/>
              <a:t> association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just the association of predicate </a:t>
            </a:r>
            <a:r>
              <a:rPr lang="en-US" i="1" dirty="0"/>
              <a:t>v</a:t>
            </a:r>
            <a:r>
              <a:rPr lang="en-US" dirty="0"/>
              <a:t> with a noun </a:t>
            </a:r>
            <a:r>
              <a:rPr lang="en-US" i="1" dirty="0"/>
              <a:t>n</a:t>
            </a:r>
          </a:p>
          <a:p>
            <a:pPr marL="457200" lvl="1" indent="0">
              <a:buNone/>
            </a:pPr>
            <a:r>
              <a:rPr lang="en-US" i="1" dirty="0"/>
              <a:t>  (one noun, as opposed to the whole semantic class in </a:t>
            </a:r>
            <a:r>
              <a:rPr lang="en-US" i="1" dirty="0" err="1"/>
              <a:t>WordNet</a:t>
            </a:r>
            <a:r>
              <a:rPr lang="en-US" i="1" dirty="0"/>
              <a:t>)</a:t>
            </a:r>
          </a:p>
          <a:p>
            <a:pPr lvl="1"/>
            <a:r>
              <a:rPr lang="en-US" dirty="0"/>
              <a:t>Parse a huge corpus</a:t>
            </a:r>
          </a:p>
          <a:p>
            <a:pPr lvl="1"/>
            <a:r>
              <a:rPr lang="en-US" dirty="0"/>
              <a:t>Count how often a noun n occurs in relation r with verb v:</a:t>
            </a:r>
          </a:p>
          <a:p>
            <a:pPr marL="800100" lvl="2" indent="0">
              <a:buNone/>
            </a:pPr>
            <a:r>
              <a:rPr lang="en-US" dirty="0"/>
              <a:t>		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log count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n,v,r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lvl="1"/>
            <a:r>
              <a:rPr lang="en-US" dirty="0"/>
              <a:t>Or the probability: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86150"/>
            <a:ext cx="4099197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9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from Bergsma, Lin, Goebel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98155"/>
            <a:ext cx="2349500" cy="36310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43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57F6-5977-DC44-B210-E21AA41C0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E9509-3836-444E-A916-60905DD88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Pseudowords</a:t>
            </a:r>
            <a:endParaRPr lang="en-US" dirty="0"/>
          </a:p>
          <a:p>
            <a:pPr lvl="1"/>
            <a:r>
              <a:rPr lang="en-US" dirty="0"/>
              <a:t>Choose between real argument and created confounders</a:t>
            </a:r>
          </a:p>
          <a:p>
            <a:pPr lvl="1"/>
            <a:endParaRPr lang="en-US" dirty="0"/>
          </a:p>
          <a:p>
            <a:r>
              <a:rPr lang="en-US" dirty="0"/>
              <a:t>Compare to human preferences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60082-3D60-AC46-B728-235EF65F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380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E86C-3281-5143-82A6-B6216A36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 Decomposition of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287D0-8ACE-0749-9494-F43EB5D3F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roles define the roles that arguments play for a predicate in a </a:t>
            </a:r>
            <a:r>
              <a:rPr lang="en-US" dirty="0" err="1"/>
              <a:t>decompositional</a:t>
            </a:r>
            <a:r>
              <a:rPr lang="en-US" dirty="0"/>
              <a:t> way based on finite lists</a:t>
            </a:r>
          </a:p>
          <a:p>
            <a:r>
              <a:rPr lang="en-US" dirty="0"/>
              <a:t>Can do something similar to define predicate meaning itself!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64FA5-6F7B-504A-9FAF-B932C34C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8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590550"/>
          </a:xfrm>
        </p:spPr>
        <p:txBody>
          <a:bodyPr/>
          <a:lstStyle/>
          <a:p>
            <a:r>
              <a:rPr lang="en-US" dirty="0"/>
              <a:t>Summary: </a:t>
            </a:r>
            <a:r>
              <a:rPr lang="en-US" dirty="0" err="1"/>
              <a:t>Selectional</a:t>
            </a:r>
            <a:r>
              <a:rPr lang="en-US" dirty="0"/>
              <a:t> Restrictions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71550"/>
            <a:ext cx="8534400" cy="3333750"/>
          </a:xfrm>
        </p:spPr>
        <p:txBody>
          <a:bodyPr/>
          <a:lstStyle/>
          <a:p>
            <a:r>
              <a:rPr lang="en-US" dirty="0"/>
              <a:t>Two classes of models of the semantic type constraint that a predicate places on its argument:</a:t>
            </a:r>
          </a:p>
          <a:p>
            <a:pPr lvl="1"/>
            <a:r>
              <a:rPr lang="en-US" dirty="0"/>
              <a:t>Represent the constraint between predicate and </a:t>
            </a:r>
            <a:r>
              <a:rPr lang="en-US" dirty="0" err="1"/>
              <a:t>WordNet</a:t>
            </a:r>
            <a:r>
              <a:rPr lang="en-US" dirty="0"/>
              <a:t> class</a:t>
            </a:r>
          </a:p>
          <a:p>
            <a:pPr lvl="1"/>
            <a:r>
              <a:rPr lang="en-US" dirty="0"/>
              <a:t>Represent the constraint between predicate and a word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2876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788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215256"/>
            <a:ext cx="7467600" cy="742950"/>
          </a:xfrm>
        </p:spPr>
        <p:txBody>
          <a:bodyPr/>
          <a:lstStyle/>
          <a:p>
            <a:r>
              <a:rPr lang="en-US" dirty="0"/>
              <a:t>Thematic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3350"/>
            <a:ext cx="8534400" cy="3333750"/>
          </a:xfrm>
        </p:spPr>
        <p:txBody>
          <a:bodyPr/>
          <a:lstStyle/>
          <a:p>
            <a:r>
              <a:rPr lang="en-US" dirty="0"/>
              <a:t>One of the oldest linguistic models</a:t>
            </a:r>
          </a:p>
          <a:p>
            <a:pPr lvl="1"/>
            <a:r>
              <a:rPr lang="en-US" dirty="0"/>
              <a:t>Indian grammarian Panini between the 7th and 4th centuries BCE </a:t>
            </a:r>
          </a:p>
          <a:p>
            <a:r>
              <a:rPr lang="en-US" dirty="0"/>
              <a:t>Modern formulation from Fillmore (1966,1968), Gruber (1965)</a:t>
            </a:r>
          </a:p>
          <a:p>
            <a:pPr lvl="1"/>
            <a:r>
              <a:rPr lang="en-US" dirty="0"/>
              <a:t>Fillmore influenced by Lucien </a:t>
            </a:r>
            <a:r>
              <a:rPr lang="en-US" dirty="0" err="1"/>
              <a:t>Tesnière’s</a:t>
            </a:r>
            <a:r>
              <a:rPr lang="en-US" dirty="0"/>
              <a:t> (1959) </a:t>
            </a:r>
            <a:r>
              <a:rPr lang="en-US" i="1" dirty="0" err="1"/>
              <a:t>Éléments</a:t>
            </a:r>
            <a:r>
              <a:rPr lang="en-US" i="1" dirty="0"/>
              <a:t> de </a:t>
            </a:r>
            <a:r>
              <a:rPr lang="en-US" i="1" dirty="0" err="1"/>
              <a:t>Syntaxe</a:t>
            </a:r>
            <a:r>
              <a:rPr lang="en-US" i="1" dirty="0"/>
              <a:t> </a:t>
            </a:r>
            <a:r>
              <a:rPr lang="en-US" i="1" dirty="0" err="1"/>
              <a:t>Structurale</a:t>
            </a:r>
            <a:r>
              <a:rPr lang="en-US" i="1" dirty="0"/>
              <a:t>, </a:t>
            </a:r>
            <a:r>
              <a:rPr lang="en-US" dirty="0"/>
              <a:t>the book that introduced dependency grammar</a:t>
            </a:r>
          </a:p>
          <a:p>
            <a:pPr lvl="1"/>
            <a:r>
              <a:rPr lang="en-US" dirty="0"/>
              <a:t>Fillmore first referred to roles as </a:t>
            </a:r>
            <a:r>
              <a:rPr lang="en-US" i="1" dirty="0" err="1"/>
              <a:t>actants</a:t>
            </a:r>
            <a:r>
              <a:rPr lang="en-US" i="1" dirty="0"/>
              <a:t> </a:t>
            </a:r>
            <a:r>
              <a:rPr lang="en-US" dirty="0"/>
              <a:t>(Fillmore, 1966) but switched to the term </a:t>
            </a:r>
            <a:r>
              <a:rPr lang="en-US" i="1" dirty="0"/>
              <a:t>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5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215256"/>
            <a:ext cx="7467600" cy="742950"/>
          </a:xfrm>
        </p:spPr>
        <p:txBody>
          <a:bodyPr/>
          <a:lstStyle/>
          <a:p>
            <a:r>
              <a:rPr lang="en-US" dirty="0"/>
              <a:t>Thematic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4903"/>
            <a:ext cx="8534400" cy="3333750"/>
          </a:xfrm>
        </p:spPr>
        <p:txBody>
          <a:bodyPr/>
          <a:lstStyle/>
          <a:p>
            <a:r>
              <a:rPr lang="en-US" dirty="0"/>
              <a:t>A typical set: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50703"/>
            <a:ext cx="5331628" cy="216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09750"/>
            <a:ext cx="4114800" cy="21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34684"/>
      </p:ext>
    </p:extLst>
  </p:cSld>
  <p:clrMapOvr>
    <a:masterClrMapping/>
  </p:clrMapOvr>
</p:sld>
</file>

<file path=ppt/theme/theme1.xml><?xml version="1.0" encoding="utf-8"?>
<a:theme xmlns:a="http://schemas.openxmlformats.org/drawingml/2006/main" name="NLP-jurafsky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2584BB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NLP-jurafsky.potx</Template>
  <TotalTime>25644</TotalTime>
  <Words>2861</Words>
  <Application>Microsoft Macintosh PowerPoint</Application>
  <PresentationFormat>On-screen Show (16:9)</PresentationFormat>
  <Paragraphs>476</Paragraphs>
  <Slides>74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ＭＳ Ｐゴシック</vt:lpstr>
      <vt:lpstr>Arial</vt:lpstr>
      <vt:lpstr>Calibri</vt:lpstr>
      <vt:lpstr>Calibri (Headings)</vt:lpstr>
      <vt:lpstr>inherit</vt:lpstr>
      <vt:lpstr>Lucida Sans</vt:lpstr>
      <vt:lpstr>Tahoma</vt:lpstr>
      <vt:lpstr>Times</vt:lpstr>
      <vt:lpstr>Times New Roman</vt:lpstr>
      <vt:lpstr>Wingdings</vt:lpstr>
      <vt:lpstr>NLP-jurafsky</vt:lpstr>
      <vt:lpstr>Semantic Role Labeling</vt:lpstr>
      <vt:lpstr>Semantic Role Labeling</vt:lpstr>
      <vt:lpstr>Can we figure out that these have the same meaning?</vt:lpstr>
      <vt:lpstr>A Shallow Semantic Representation: Semantic Roles</vt:lpstr>
      <vt:lpstr>Getting to semantic roles</vt:lpstr>
      <vt:lpstr>Getting to semantic roles</vt:lpstr>
      <vt:lpstr>Thematic roles</vt:lpstr>
      <vt:lpstr>Thematic roles</vt:lpstr>
      <vt:lpstr>Thematic roles</vt:lpstr>
      <vt:lpstr>Thematic grid, case frame</vt:lpstr>
      <vt:lpstr>Thematic grid, case frame</vt:lpstr>
      <vt:lpstr>Thematic grid, case frame</vt:lpstr>
      <vt:lpstr>Diathesis alternations (or verb alternation)</vt:lpstr>
      <vt:lpstr>Problems with Thematic Roles</vt:lpstr>
      <vt:lpstr>Alternatives to thematic roles</vt:lpstr>
      <vt:lpstr>PropBank</vt:lpstr>
      <vt:lpstr>PropBank Roles</vt:lpstr>
      <vt:lpstr>PropBank Roles</vt:lpstr>
      <vt:lpstr>PropBank Frame Files http://verbs.colorado.edu/propbank/framesets-english-aliases/agree.html</vt:lpstr>
      <vt:lpstr>Advantage of a ProbBank Labeling</vt:lpstr>
      <vt:lpstr>Advantage of a ProbBank Labeling</vt:lpstr>
      <vt:lpstr>Modifiers or adjuncts of the predicate: Arg-M</vt:lpstr>
      <vt:lpstr>PropBanking a Sentence</vt:lpstr>
      <vt:lpstr>The same parse tree PropBanked</vt:lpstr>
      <vt:lpstr>Annotated PropBank Data</vt:lpstr>
      <vt:lpstr>Capturing descriptions of the same event by different nouns/verbs</vt:lpstr>
      <vt:lpstr>FrameNet</vt:lpstr>
      <vt:lpstr>The “Change position on a scale” Frame</vt:lpstr>
      <vt:lpstr>The “Change position on a scale” Frame</vt:lpstr>
      <vt:lpstr>The “Change position on a scale” Frame</vt:lpstr>
      <vt:lpstr>Relation between frames</vt:lpstr>
      <vt:lpstr>Relation between frames</vt:lpstr>
      <vt:lpstr>Relations between frames</vt:lpstr>
      <vt:lpstr>Schematic of Frame Semantics</vt:lpstr>
      <vt:lpstr>Homework 3</vt:lpstr>
      <vt:lpstr>Observations from Rav</vt:lpstr>
      <vt:lpstr>Review</vt:lpstr>
      <vt:lpstr>FrameNet and PropBank representations</vt:lpstr>
      <vt:lpstr>Semantic role labeling (SRL) algorithms </vt:lpstr>
      <vt:lpstr>History</vt:lpstr>
      <vt:lpstr>Why Semantic Role Labeling</vt:lpstr>
      <vt:lpstr>A simple modern algorithm</vt:lpstr>
      <vt:lpstr>How do we decide what is a predicate</vt:lpstr>
      <vt:lpstr>Semantic Role Labeling</vt:lpstr>
      <vt:lpstr>Features: 1st  constituent</vt:lpstr>
      <vt:lpstr>Path Features</vt:lpstr>
      <vt:lpstr>Frequent path features</vt:lpstr>
      <vt:lpstr>Final feature vector</vt:lpstr>
      <vt:lpstr>3-step version of SRL algorithm</vt:lpstr>
      <vt:lpstr>Why add Pruning and Identification steps?</vt:lpstr>
      <vt:lpstr>Pruning heuristics – Xue and Palmer (2004)</vt:lpstr>
      <vt:lpstr>A common final stage: joint inference</vt:lpstr>
      <vt:lpstr>How to do joint inference</vt:lpstr>
      <vt:lpstr>Neural Approaches too</vt:lpstr>
      <vt:lpstr>Neural Approaches too</vt:lpstr>
      <vt:lpstr>More complications: FrameNet</vt:lpstr>
      <vt:lpstr>Features for Frame Identification</vt:lpstr>
      <vt:lpstr>Evaluation</vt:lpstr>
      <vt:lpstr>SRL Summary</vt:lpstr>
      <vt:lpstr>Selectional Restrictions</vt:lpstr>
      <vt:lpstr>Selectional Restrictions</vt:lpstr>
      <vt:lpstr>Selectional restrictions are associated with senses</vt:lpstr>
      <vt:lpstr>Selectional restrictions vary in specificity</vt:lpstr>
      <vt:lpstr>Representing selectional restrictions</vt:lpstr>
      <vt:lpstr>Let’s use WordNet synsets to specify selectional restrictions</vt:lpstr>
      <vt:lpstr>Selectional Preferences</vt:lpstr>
      <vt:lpstr>Selectional Association (Resnik 1993)</vt:lpstr>
      <vt:lpstr>Selectional preference strength</vt:lpstr>
      <vt:lpstr>Computing Selectional Association</vt:lpstr>
      <vt:lpstr>Instead of using classes, a simpler model of selectional association</vt:lpstr>
      <vt:lpstr>Evaluation from Bergsma, Lin, Goebel</vt:lpstr>
      <vt:lpstr>Evaluation</vt:lpstr>
      <vt:lpstr>Primitive Decomposition of Predicates</vt:lpstr>
      <vt:lpstr>Summary: Selectional Restrictions</vt:lpstr>
    </vt:vector>
  </TitlesOfParts>
  <Company>Stanford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</dc:title>
  <dc:creator>Christopher Manning</dc:creator>
  <cp:lastModifiedBy>Microsoft Office User</cp:lastModifiedBy>
  <cp:revision>718</cp:revision>
  <cp:lastPrinted>2009-04-20T16:46:08Z</cp:lastPrinted>
  <dcterms:created xsi:type="dcterms:W3CDTF">2010-04-19T15:31:24Z</dcterms:created>
  <dcterms:modified xsi:type="dcterms:W3CDTF">2019-11-19T17:31:06Z</dcterms:modified>
</cp:coreProperties>
</file>