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8" r:id="rId2"/>
  </p:sldMasterIdLst>
  <p:notesMasterIdLst>
    <p:notesMasterId r:id="rId77"/>
  </p:notesMasterIdLst>
  <p:handoutMasterIdLst>
    <p:handoutMasterId r:id="rId78"/>
  </p:handoutMasterIdLst>
  <p:sldIdLst>
    <p:sldId id="256" r:id="rId3"/>
    <p:sldId id="542" r:id="rId4"/>
    <p:sldId id="543" r:id="rId5"/>
    <p:sldId id="426" r:id="rId6"/>
    <p:sldId id="521" r:id="rId7"/>
    <p:sldId id="528" r:id="rId8"/>
    <p:sldId id="427" r:id="rId9"/>
    <p:sldId id="548" r:id="rId10"/>
    <p:sldId id="544" r:id="rId11"/>
    <p:sldId id="428" r:id="rId12"/>
    <p:sldId id="429" r:id="rId13"/>
    <p:sldId id="526" r:id="rId14"/>
    <p:sldId id="432" r:id="rId15"/>
    <p:sldId id="433" r:id="rId16"/>
    <p:sldId id="434" r:id="rId17"/>
    <p:sldId id="527" r:id="rId18"/>
    <p:sldId id="545" r:id="rId19"/>
    <p:sldId id="546" r:id="rId20"/>
    <p:sldId id="555" r:id="rId21"/>
    <p:sldId id="512" r:id="rId22"/>
    <p:sldId id="547" r:id="rId23"/>
    <p:sldId id="556" r:id="rId24"/>
    <p:sldId id="551" r:id="rId25"/>
    <p:sldId id="435" r:id="rId26"/>
    <p:sldId id="540" r:id="rId27"/>
    <p:sldId id="436" r:id="rId28"/>
    <p:sldId id="539" r:id="rId29"/>
    <p:sldId id="438" r:id="rId30"/>
    <p:sldId id="439" r:id="rId31"/>
    <p:sldId id="440" r:id="rId32"/>
    <p:sldId id="441" r:id="rId33"/>
    <p:sldId id="442" r:id="rId34"/>
    <p:sldId id="444" r:id="rId35"/>
    <p:sldId id="445" r:id="rId36"/>
    <p:sldId id="529" r:id="rId37"/>
    <p:sldId id="530" r:id="rId38"/>
    <p:sldId id="447" r:id="rId39"/>
    <p:sldId id="448" r:id="rId40"/>
    <p:sldId id="531" r:id="rId41"/>
    <p:sldId id="449" r:id="rId42"/>
    <p:sldId id="450" r:id="rId43"/>
    <p:sldId id="524" r:id="rId44"/>
    <p:sldId id="532" r:id="rId45"/>
    <p:sldId id="455" r:id="rId46"/>
    <p:sldId id="451" r:id="rId47"/>
    <p:sldId id="456" r:id="rId48"/>
    <p:sldId id="457" r:id="rId49"/>
    <p:sldId id="550" r:id="rId50"/>
    <p:sldId id="458" r:id="rId51"/>
    <p:sldId id="459" r:id="rId52"/>
    <p:sldId id="522" r:id="rId53"/>
    <p:sldId id="460" r:id="rId54"/>
    <p:sldId id="523" r:id="rId55"/>
    <p:sldId id="520" r:id="rId56"/>
    <p:sldId id="516" r:id="rId57"/>
    <p:sldId id="517" r:id="rId58"/>
    <p:sldId id="518" r:id="rId59"/>
    <p:sldId id="519" r:id="rId60"/>
    <p:sldId id="533" r:id="rId61"/>
    <p:sldId id="534" r:id="rId62"/>
    <p:sldId id="536" r:id="rId63"/>
    <p:sldId id="537" r:id="rId64"/>
    <p:sldId id="464" r:id="rId65"/>
    <p:sldId id="465" r:id="rId66"/>
    <p:sldId id="466" r:id="rId67"/>
    <p:sldId id="467" r:id="rId68"/>
    <p:sldId id="468" r:id="rId69"/>
    <p:sldId id="469" r:id="rId70"/>
    <p:sldId id="470" r:id="rId71"/>
    <p:sldId id="554" r:id="rId72"/>
    <p:sldId id="471" r:id="rId73"/>
    <p:sldId id="515" r:id="rId74"/>
    <p:sldId id="472" r:id="rId75"/>
    <p:sldId id="538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33CC"/>
    <a:srgbClr val="FF3300"/>
    <a:srgbClr val="9966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3" autoAdjust="0"/>
    <p:restoredTop sz="87242" autoAdjust="0"/>
  </p:normalViewPr>
  <p:slideViewPr>
    <p:cSldViewPr>
      <p:cViewPr varScale="1">
        <p:scale>
          <a:sx n="87" d="100"/>
          <a:sy n="87" d="100"/>
        </p:scale>
        <p:origin x="96" y="234"/>
      </p:cViewPr>
      <p:guideLst>
        <p:guide orient="horz" pos="2064"/>
        <p:guide pos="3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8E5EE1-25EB-4AED-86FA-3576B85BF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60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5099D5-3B97-4EB4-83D2-9003C0E87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79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963F3-1DDF-4FDF-ABFD-0697919A923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0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49F77-45D5-459C-AD87-CE7E60D9BC9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49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9B7110-C405-4D9E-8921-547B9365213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56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32DB2-5078-41CF-90B3-B8A7B70FA68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Start here.</a:t>
            </a:r>
          </a:p>
        </p:txBody>
      </p:sp>
    </p:spTree>
    <p:extLst>
      <p:ext uri="{BB962C8B-B14F-4D97-AF65-F5344CB8AC3E}">
        <p14:creationId xmlns:p14="http://schemas.microsoft.com/office/powerpoint/2010/main" val="2722351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3F3D7-0506-4331-A0B4-A916DAE4BAA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29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B2005-C2AB-4F22-A665-27FFD4D3B66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50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40920-A185-45CC-95F1-61343816ACC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3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FD254-0A20-7541-81CE-08AEBE044938}" type="slidenum">
              <a:rPr lang="en-US"/>
              <a:pPr/>
              <a:t>35</a:t>
            </a:fld>
            <a:endParaRPr lang="en-US"/>
          </a:p>
        </p:txBody>
      </p:sp>
      <p:sp>
        <p:nvSpPr>
          <p:cNvPr id="130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61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FD254-0A20-7541-81CE-08AEBE044938}" type="slidenum">
              <a:rPr lang="en-US"/>
              <a:pPr/>
              <a:t>36</a:t>
            </a:fld>
            <a:endParaRPr lang="en-US"/>
          </a:p>
        </p:txBody>
      </p:sp>
      <p:sp>
        <p:nvSpPr>
          <p:cNvPr id="130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58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86DF3-6C3E-4E07-B03E-42D3AB63E35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49E13-A359-474D-A627-2C51DE3EDCC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9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F1516-AEFB-4735-A9C9-649FD53A022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03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78C79-E177-44C7-87E6-B69F9028672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56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342E0-33E9-4CA6-A99A-DE7FC557703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2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342E0-33E9-4CA6-A99A-DE7FC557703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52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46DCC2-BB3C-44C1-B988-B0C29782E47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96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30C8-C2C5-409F-B7F3-BBCF3D708DC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1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288C5-E0B0-41EE-B598-A79E74647CC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36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B24F7-6734-4207-828A-8A67B791B34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3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D4EED-0A4B-44CA-8126-584B84D5AF0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67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999C6-09EA-4811-9FB1-5E960DA12A6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56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999C6-09EA-4811-9FB1-5E960DA12A6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1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5E338-91BD-4571-98B7-38C83E19AD0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64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1E98E-7C86-417D-91E5-C406DD280C2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70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1E98E-7C86-417D-91E5-C406DD280C2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78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DF4D0-BD0C-4437-B565-821F696E715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66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5E04B-F2D6-3F42-A557-860907E1EA4F}" type="slidenum">
              <a:rPr lang="en-US"/>
              <a:pPr/>
              <a:t>59</a:t>
            </a:fld>
            <a:endParaRPr lang="en-US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54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36075-4581-4823-91E4-9431E34F5E1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02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4D13B-61D9-44D7-AA78-E4F1EE0CDF5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63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17754-2A71-4761-99F4-EACDE4D5814C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839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E467-5246-4130-A697-F3A36095903F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2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8E222-085B-419B-95C7-5C3179C154D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03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7AF56-0F2C-4773-9246-3B44F9C7FE2F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9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EF60D-1B96-4104-891E-47B53891C18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373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63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38990-D6A8-4223-973F-425B20DE2DA6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615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3B308-E7F1-4AA1-9CAC-D3AB2AC1B72E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716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4A0EE-043C-42D9-BB1C-B543F2046B92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F838F-A970-754D-BA51-F40F85D4045F}" type="slidenum">
              <a:rPr lang="en-US"/>
              <a:pPr/>
              <a:t>12</a:t>
            </a:fld>
            <a:endParaRPr lang="en-US"/>
          </a:p>
        </p:txBody>
      </p:sp>
      <p:sp>
        <p:nvSpPr>
          <p:cNvPr id="143974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974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26544-3B9B-482E-BAC9-5A797683153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57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0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57D84-2A0D-4601-AC9E-A3461AC107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7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0D65D-591E-4D54-9E38-9D021C32717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Line of people, chalk line; hard as difficult or solid</a:t>
            </a:r>
          </a:p>
        </p:txBody>
      </p:sp>
    </p:spTree>
    <p:extLst>
      <p:ext uri="{BB962C8B-B14F-4D97-AF65-F5344CB8AC3E}">
        <p14:creationId xmlns:p14="http://schemas.microsoft.com/office/powerpoint/2010/main" val="287632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099D5-3B97-4EB4-83D2-9003C0E871B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6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3499-C65A-4725-8596-F7F7106702A4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88556-FE4A-4830-AF3B-B7ECD8AD8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CCFD3-9111-4C71-AE8B-CD7ECA7E421B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6C03C-2B47-43F7-A2DF-40D43D71B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64D06-ACD4-4EF2-8D27-788BDE2C114A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C8972-2533-43F8-BAF6-304A50FAE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8627-0230-43E2-8E16-5828013465BA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BDCB4-E7A5-4DDB-83E3-B39FE6A1F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E336-E8EC-4140-A460-8CA24004C2E3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A9E3-7720-4A46-894F-56CF0D8DC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0BD1-80EB-4986-B314-3144BD2549A1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C816D-F7DB-43D4-A601-0EA4EE6E0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C13F7-85AC-4A43-BD8A-81F31A5E1161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43C8F-577C-4855-95CE-801A908ED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60433-22B0-41A0-846F-45D90680A1DE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60FB3-8CBA-4D62-B89A-D402F536A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3B2F-38C2-4765-B61E-DB6B5A08A0B1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2602-0780-41E6-B84C-6590D63A3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092E8-1310-494F-9A9C-1472EB84C217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0A379-C9DC-4DDA-A64D-75E17C4BD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30E99-AEA0-48BA-82C7-4E5FC86D0D69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BED24-A11A-4D47-9984-01C7C2BC0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  <a:extLst/>
          </a:lstStyle>
          <a:p>
            <a:pPr>
              <a:defRPr/>
            </a:pPr>
            <a:fld id="{4E103049-A557-4CB4-9065-41DA38E43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07ED1A9F-A820-41AD-AADF-AFCD446CB289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10D8AEC-3FD2-4896-ABF8-21650343B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ordnetweb.princeton.edu/perl/webwn?o2=&amp;o0=1&amp;o8=1&amp;o1=1&amp;o7=&amp;o5=&amp;o9=&amp;o6=&amp;o3=&amp;o4=&amp;s=dish&amp;i=1&amp;h=00000000#c" TargetMode="External"/><Relationship Id="rId2" Type="http://schemas.openxmlformats.org/officeDocument/2006/relationships/hyperlink" Target="http://wordnetweb.princeton.edu/perl/webwn?o2=&amp;o0=1&amp;o8=1&amp;o1=1&amp;o7=&amp;o5=&amp;o9=&amp;o6=&amp;o3=&amp;o4=&amp;s=dish&amp;i=0&amp;h=00000000#c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0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Word Senses and WordNet</a:t>
            </a:r>
            <a:br>
              <a:rPr lang="en-US" dirty="0"/>
            </a:br>
            <a:endParaRPr lang="en-US" dirty="0"/>
          </a:p>
        </p:txBody>
      </p:sp>
      <p:sp>
        <p:nvSpPr>
          <p:cNvPr id="16386" name="Rectangle 6"/>
          <p:cNvSpPr>
            <a:spLocks noGrp="1"/>
          </p:cNvSpPr>
          <p:nvPr>
            <p:ph type="subTitle" idx="4294967295"/>
          </p:nvPr>
        </p:nvSpPr>
        <p:spPr>
          <a:xfrm>
            <a:off x="1371600" y="4005263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/>
              <a:t>(Word Sense Disambiguation)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Approaches</a:t>
            </a:r>
          </a:p>
        </p:txBody>
      </p:sp>
      <p:sp>
        <p:nvSpPr>
          <p:cNvPr id="71682" name="Rectangle 8"/>
          <p:cNvSpPr>
            <a:spLocks noGrp="1"/>
          </p:cNvSpPr>
          <p:nvPr>
            <p:ph type="body" idx="4294967295"/>
          </p:nvPr>
        </p:nvSpPr>
        <p:spPr>
          <a:xfrm>
            <a:off x="457200" y="1481138"/>
            <a:ext cx="8229600" cy="491966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Supervised machine learning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“Unsupervised”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Thesaurus/Dictionary-based techniques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(</a:t>
            </a:r>
            <a:r>
              <a:rPr lang="en-US" dirty="0" err="1"/>
              <a:t>Selectional</a:t>
            </a:r>
            <a:r>
              <a:rPr lang="en-US" dirty="0"/>
              <a:t> Association, next chapter)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Lightly supervised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Bootstrapping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Supervised Machine Learning Approaches</a:t>
            </a:r>
          </a:p>
        </p:txBody>
      </p:sp>
      <p:sp>
        <p:nvSpPr>
          <p:cNvPr id="72706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Supervised machine learning approach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Training corpus depends on task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Train a classifier that can tag words in new text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Just as we saw for part-of-speech tagging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What do we need?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Tag set (“sense inventory”)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Training corpus (words tagged in context with sense)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Embeddings or set of features extracted from the training corpus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A classifier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WSD: WSD Tags</a:t>
            </a:r>
          </a:p>
        </p:txBody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a tag?</a:t>
            </a:r>
          </a:p>
          <a:p>
            <a:pPr marL="457200" lvl="1" indent="0">
              <a:buNone/>
            </a:pPr>
            <a:r>
              <a:rPr lang="en-US" dirty="0"/>
              <a:t>A dictionary sense?</a:t>
            </a:r>
          </a:p>
          <a:p>
            <a:r>
              <a:rPr lang="en-US" dirty="0"/>
              <a:t>For example, for WordNet an instance of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bass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in a text has 8 possible tags or labels (bass1 through bass8).</a:t>
            </a:r>
          </a:p>
        </p:txBody>
      </p:sp>
    </p:spTree>
    <p:extLst>
      <p:ext uri="{BB962C8B-B14F-4D97-AF65-F5344CB8AC3E}">
        <p14:creationId xmlns:p14="http://schemas.microsoft.com/office/powerpoint/2010/main" val="368970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Bass in WordNet</a:t>
            </a:r>
          </a:p>
        </p:txBody>
      </p:sp>
      <p:sp>
        <p:nvSpPr>
          <p:cNvPr id="74754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1481138"/>
            <a:ext cx="8229600" cy="5072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/>
              <a:t>The noun </a:t>
            </a:r>
            <a:r>
              <a:rPr lang="en-US" sz="2400">
                <a:solidFill>
                  <a:srgbClr val="FF3300"/>
                </a:solidFill>
              </a:rPr>
              <a:t>bass</a:t>
            </a:r>
            <a:r>
              <a:rPr lang="en-US" sz="2400"/>
              <a:t> has 8 senses in WordNet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bass - (the lowest part of the musical range)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bass, bass part - (the lowest part in polyphonic  music)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bass, basso - (an adult male singer with the lowest voice)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sea bass, bass - (flesh of lean-fleshed saltwater fish of the family Serranidae)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freshwater bass, bass - (any of various North American lean-fleshed freshwater fishes especially of the genus Micropterus)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bass, bass voice, basso - (the lowest adult male singing voice)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bass - (the member with the lowest range of a family of musical instruments)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bass -(nontechnical name for any of numerous edible  marine and freshwater spiny-finned fishes)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Sense Tags for </a:t>
            </a:r>
            <a:r>
              <a:rPr lang="en-US">
                <a:solidFill>
                  <a:schemeClr val="accent2"/>
                </a:solidFill>
              </a:rPr>
              <a:t>Bass</a:t>
            </a:r>
          </a:p>
        </p:txBody>
      </p:sp>
      <p:sp>
        <p:nvSpPr>
          <p:cNvPr id="76802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en-US"/>
          </a:p>
        </p:txBody>
      </p:sp>
      <p:pic>
        <p:nvPicPr>
          <p:cNvPr id="76803" name="Picture 4" descr="w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49450"/>
            <a:ext cx="9144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What kind of Corpora?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Lexical sample task: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i="1"/>
              <a:t>Line-hard-serve </a:t>
            </a:r>
            <a:r>
              <a:rPr lang="en-US"/>
              <a:t>corpus - 4000 examples of each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i="1"/>
              <a:t>Interest</a:t>
            </a:r>
            <a:r>
              <a:rPr lang="en-US"/>
              <a:t> corpus - 2369 sense-tagged examples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All words: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>
                <a:solidFill>
                  <a:srgbClr val="0033CC"/>
                </a:solidFill>
              </a:rPr>
              <a:t>Semantic concordance</a:t>
            </a:r>
            <a:r>
              <a:rPr lang="en-US"/>
              <a:t>: a corpus in which each open-class word is labeled with a sense from a specific dictionary/thesaurus.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>
                <a:solidFill>
                  <a:srgbClr val="0033CC"/>
                </a:solidFill>
              </a:rPr>
              <a:t>SemCor</a:t>
            </a:r>
            <a:r>
              <a:rPr lang="en-US"/>
              <a:t>: 234,000 words from Brown Corpus, manually tagged with WordNet senses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>
                <a:solidFill>
                  <a:srgbClr val="0033CC"/>
                </a:solidFill>
              </a:rPr>
              <a:t>SENSEVAL-3</a:t>
            </a:r>
            <a:r>
              <a:rPr lang="en-US"/>
              <a:t> competition corpora - 2081 tagged word tokens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SemCor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763000" cy="333375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&lt;</a:t>
            </a:r>
            <a:r>
              <a:rPr lang="en-US" sz="2200" dirty="0" err="1"/>
              <a:t>wf</a:t>
            </a:r>
            <a:r>
              <a:rPr lang="en-US" sz="2200" dirty="0"/>
              <a:t> </a:t>
            </a:r>
            <a:r>
              <a:rPr lang="en-US" sz="2200" dirty="0" err="1"/>
              <a:t>pos</a:t>
            </a:r>
            <a:r>
              <a:rPr lang="en-US" sz="2200" dirty="0"/>
              <a:t>=PRP&gt;</a:t>
            </a:r>
            <a:r>
              <a:rPr lang="en-US" sz="2200" b="1" dirty="0"/>
              <a:t>He</a:t>
            </a:r>
            <a:r>
              <a:rPr lang="en-US" sz="2200" dirty="0"/>
              <a:t>&lt;/</a:t>
            </a:r>
            <a:r>
              <a:rPr lang="en-US" sz="2200" dirty="0" err="1"/>
              <a:t>wf</a:t>
            </a:r>
            <a:r>
              <a:rPr lang="en-US" sz="2200" dirty="0"/>
              <a:t>&gt;</a:t>
            </a:r>
          </a:p>
          <a:p>
            <a:pPr marL="0" indent="0">
              <a:buNone/>
            </a:pPr>
            <a:r>
              <a:rPr lang="en-US" sz="2200" dirty="0"/>
              <a:t>&lt;</a:t>
            </a:r>
            <a:r>
              <a:rPr lang="en-US" sz="2200" dirty="0" err="1"/>
              <a:t>wf</a:t>
            </a:r>
            <a:r>
              <a:rPr lang="en-US" sz="2200" dirty="0"/>
              <a:t> </a:t>
            </a:r>
            <a:r>
              <a:rPr lang="en-US" sz="2200" dirty="0" err="1"/>
              <a:t>pos</a:t>
            </a:r>
            <a:r>
              <a:rPr lang="en-US" sz="2200" dirty="0"/>
              <a:t>=VB lemma=recognize </a:t>
            </a:r>
            <a:r>
              <a:rPr lang="en-US" sz="2200" dirty="0" err="1"/>
              <a:t>wnsn</a:t>
            </a:r>
            <a:r>
              <a:rPr lang="en-US" sz="2200" dirty="0"/>
              <a:t>=4 </a:t>
            </a:r>
            <a:r>
              <a:rPr lang="en-US" sz="2200" dirty="0" err="1"/>
              <a:t>lexsn</a:t>
            </a:r>
            <a:r>
              <a:rPr lang="en-US" sz="2200" dirty="0"/>
              <a:t>=2:31:00::&gt;</a:t>
            </a:r>
            <a:r>
              <a:rPr lang="en-US" sz="2200" b="1" dirty="0"/>
              <a:t>recognized</a:t>
            </a:r>
            <a:r>
              <a:rPr lang="en-US" sz="2200" dirty="0"/>
              <a:t>&lt;/</a:t>
            </a:r>
            <a:r>
              <a:rPr lang="en-US" sz="2200" dirty="0" err="1"/>
              <a:t>wf</a:t>
            </a:r>
            <a:r>
              <a:rPr lang="en-US" sz="2200" dirty="0"/>
              <a:t>&gt;</a:t>
            </a:r>
          </a:p>
          <a:p>
            <a:pPr marL="0" indent="0">
              <a:buNone/>
            </a:pPr>
            <a:r>
              <a:rPr lang="en-US" sz="2200" dirty="0"/>
              <a:t>&lt;</a:t>
            </a:r>
            <a:r>
              <a:rPr lang="en-US" sz="2200" dirty="0" err="1"/>
              <a:t>wf</a:t>
            </a:r>
            <a:r>
              <a:rPr lang="en-US" sz="2200" dirty="0"/>
              <a:t> </a:t>
            </a:r>
            <a:r>
              <a:rPr lang="en-US" sz="2200" dirty="0" err="1"/>
              <a:t>pos</a:t>
            </a:r>
            <a:r>
              <a:rPr lang="en-US" sz="2200" dirty="0"/>
              <a:t>=DT&gt;</a:t>
            </a:r>
            <a:r>
              <a:rPr lang="en-US" sz="2200" b="1" dirty="0"/>
              <a:t>the</a:t>
            </a:r>
            <a:r>
              <a:rPr lang="en-US" sz="2200" dirty="0"/>
              <a:t>&lt;/</a:t>
            </a:r>
            <a:r>
              <a:rPr lang="en-US" sz="2200" dirty="0" err="1"/>
              <a:t>wf</a:t>
            </a:r>
            <a:r>
              <a:rPr lang="en-US" sz="2200" dirty="0"/>
              <a:t>&gt;</a:t>
            </a:r>
          </a:p>
          <a:p>
            <a:pPr marL="0" indent="0">
              <a:buNone/>
            </a:pPr>
            <a:r>
              <a:rPr lang="en-US" sz="2200" dirty="0"/>
              <a:t>&lt;</a:t>
            </a:r>
            <a:r>
              <a:rPr lang="en-US" sz="2200" dirty="0" err="1"/>
              <a:t>wf</a:t>
            </a:r>
            <a:r>
              <a:rPr lang="en-US" sz="2200" dirty="0"/>
              <a:t> </a:t>
            </a:r>
            <a:r>
              <a:rPr lang="en-US" sz="2200" dirty="0" err="1"/>
              <a:t>pos</a:t>
            </a:r>
            <a:r>
              <a:rPr lang="en-US" sz="2200" dirty="0"/>
              <a:t>=NN lemma=gesture </a:t>
            </a:r>
            <a:r>
              <a:rPr lang="en-US" sz="2200" dirty="0" err="1"/>
              <a:t>wnsn</a:t>
            </a:r>
            <a:r>
              <a:rPr lang="en-US" sz="2200" dirty="0"/>
              <a:t>=1 </a:t>
            </a:r>
            <a:r>
              <a:rPr lang="en-US" sz="2200" dirty="0" err="1"/>
              <a:t>lexsn</a:t>
            </a:r>
            <a:r>
              <a:rPr lang="en-US" sz="2200" dirty="0"/>
              <a:t>=1:04:00::&gt;</a:t>
            </a:r>
            <a:r>
              <a:rPr lang="en-US" sz="2200" b="1" dirty="0"/>
              <a:t>gesture</a:t>
            </a:r>
            <a:r>
              <a:rPr lang="en-US" sz="2200" dirty="0"/>
              <a:t>&lt;/</a:t>
            </a:r>
            <a:r>
              <a:rPr lang="en-US" sz="2200" dirty="0" err="1"/>
              <a:t>wf</a:t>
            </a:r>
            <a:r>
              <a:rPr lang="en-US" sz="2200" dirty="0"/>
              <a:t>&gt;</a:t>
            </a:r>
          </a:p>
          <a:p>
            <a:pPr marL="0" indent="0">
              <a:buNone/>
            </a:pPr>
            <a:r>
              <a:rPr lang="en-US" sz="2200" dirty="0"/>
              <a:t>&lt;</a:t>
            </a:r>
            <a:r>
              <a:rPr lang="en-US" sz="2200" dirty="0" err="1"/>
              <a:t>punc</a:t>
            </a:r>
            <a:r>
              <a:rPr lang="en-US" sz="2200" dirty="0"/>
              <a:t>&gt;.&lt;/</a:t>
            </a:r>
            <a:r>
              <a:rPr lang="en-US" sz="2200" dirty="0" err="1"/>
              <a:t>punc</a:t>
            </a:r>
            <a:r>
              <a:rPr lang="en-US" sz="2200" dirty="0"/>
              <a:t>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02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B5FD52-8EF9-284C-AFCA-EED5DC5F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(Contextual) Embedding Algorithms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2948FF6-0930-734F-A58B-6C42BC213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85704"/>
            <a:ext cx="9536231" cy="51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4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6B3F7-FC62-A045-AE9E-C232A2EC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69"/>
            <a:ext cx="8229600" cy="1143000"/>
          </a:xfrm>
        </p:spPr>
        <p:txBody>
          <a:bodyPr/>
          <a:lstStyle/>
          <a:p>
            <a:r>
              <a:rPr lang="en-US" dirty="0"/>
              <a:t>Contextual Embedding Algorithms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9DA6CF-07B2-C948-893D-E4C194025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Training</a:t>
            </a:r>
          </a:p>
          <a:p>
            <a:r>
              <a:rPr lang="en-US" dirty="0"/>
              <a:t>Embed each token in a sense-labeled training corpus</a:t>
            </a:r>
          </a:p>
          <a:p>
            <a:r>
              <a:rPr lang="en-US" dirty="0"/>
              <a:t>Average each token of each sense of each word to produce </a:t>
            </a:r>
            <a:r>
              <a:rPr lang="en-US" dirty="0">
                <a:solidFill>
                  <a:srgbClr val="FF0000"/>
                </a:solidFill>
              </a:rPr>
              <a:t>a sense embedding 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arxiv</a:t>
            </a:r>
            <a:r>
              <a:rPr lang="en-US" dirty="0"/>
              <a:t> article linked in syllabus for Contextual extension of embeddings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Testing</a:t>
            </a:r>
          </a:p>
          <a:p>
            <a:r>
              <a:rPr lang="en-US" dirty="0"/>
              <a:t>Compare test embedding with training embeddings</a:t>
            </a:r>
          </a:p>
          <a:p>
            <a:r>
              <a:rPr lang="en-US" dirty="0"/>
              <a:t>Return sense of nearest neighbor based on a similarity  metric such as cosine</a:t>
            </a:r>
          </a:p>
        </p:txBody>
      </p:sp>
    </p:spTree>
    <p:extLst>
      <p:ext uri="{BB962C8B-B14F-4D97-AF65-F5344CB8AC3E}">
        <p14:creationId xmlns:p14="http://schemas.microsoft.com/office/powerpoint/2010/main" val="25697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06B3F7-FC62-A045-AE9E-C232A2EC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unseen test 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9DA6CF-07B2-C948-893D-E4C194025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Backoff</a:t>
            </a:r>
            <a:r>
              <a:rPr lang="en-US" dirty="0"/>
              <a:t> via most frequent sense (first sense in WordNet) </a:t>
            </a:r>
          </a:p>
          <a:p>
            <a:r>
              <a:rPr lang="en-US" dirty="0"/>
              <a:t>Imputation via WordNet taxonomy and </a:t>
            </a:r>
            <a:r>
              <a:rPr lang="en-US" dirty="0" err="1"/>
              <a:t>supersenses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9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658A5-7163-1944-B87A-EB3D78B8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23145BA-5554-604F-A3DA-68DD7FD6B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279868"/>
              </p:ext>
            </p:extLst>
          </p:nvPr>
        </p:nvGraphicFramePr>
        <p:xfrm>
          <a:off x="486508" y="1752600"/>
          <a:ext cx="3475892" cy="2895602"/>
        </p:xfrm>
        <a:graphic>
          <a:graphicData uri="http://schemas.openxmlformats.org/drawingml/2006/table">
            <a:tbl>
              <a:tblPr/>
              <a:tblGrid>
                <a:gridCol w="1737946">
                  <a:extLst>
                    <a:ext uri="{9D8B030D-6E8A-4147-A177-3AD203B41FA5}">
                      <a16:colId xmlns:a16="http://schemas.microsoft.com/office/drawing/2014/main" xmlns="" val="616806804"/>
                    </a:ext>
                  </a:extLst>
                </a:gridCol>
                <a:gridCol w="1737946">
                  <a:extLst>
                    <a:ext uri="{9D8B030D-6E8A-4147-A177-3AD203B41FA5}">
                      <a16:colId xmlns:a16="http://schemas.microsoft.com/office/drawing/2014/main" xmlns="" val="4130105386"/>
                    </a:ext>
                  </a:extLst>
                </a:gridCol>
              </a:tblGrid>
              <a:tr h="786223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Minimum Value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54.00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173019"/>
                  </a:ext>
                </a:extLst>
              </a:tr>
              <a:tr h="786223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effectLst/>
                          <a:latin typeface="inherit"/>
                        </a:rPr>
                        <a:t>Maximum Value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100.00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9832015"/>
                  </a:ext>
                </a:extLst>
              </a:tr>
              <a:tr h="441052">
                <a:tc>
                  <a:txBody>
                    <a:bodyPr/>
                    <a:lstStyle/>
                    <a:p>
                      <a:pPr algn="l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0502072"/>
                  </a:ext>
                </a:extLst>
              </a:tr>
              <a:tr h="441052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Average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inherit"/>
                        </a:rPr>
                        <a:t>83.325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0700587"/>
                  </a:ext>
                </a:extLst>
              </a:tr>
              <a:tr h="441052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Median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inherit"/>
                        </a:rPr>
                        <a:t>84.50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90799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F26F86E-2679-C54A-9E04-FF24C00B1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1383"/>
              </p:ext>
            </p:extLst>
          </p:nvPr>
        </p:nvGraphicFramePr>
        <p:xfrm>
          <a:off x="4800600" y="1799494"/>
          <a:ext cx="3886200" cy="289560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xmlns="" val="40910164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99760501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90 - 100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11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227554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80 - 89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19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841756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70 - 79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5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0603238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60 - 69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36177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  <a:latin typeface="inherit"/>
                        </a:rPr>
                        <a:t>50 - 59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114300" marR="1143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530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453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Frequency-based WSD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WordNet</a:t>
            </a:r>
            <a:r>
              <a:rPr lang="en-US" dirty="0"/>
              <a:t> first sense heuristic, about 60-70% accuracy</a:t>
            </a:r>
          </a:p>
          <a:p>
            <a:r>
              <a:rPr lang="en-US" dirty="0"/>
              <a:t>To improve, need context</a:t>
            </a:r>
          </a:p>
          <a:p>
            <a:pPr lvl="1"/>
            <a:r>
              <a:rPr lang="en-US" dirty="0" err="1"/>
              <a:t>Selectional</a:t>
            </a:r>
            <a:r>
              <a:rPr lang="en-US" dirty="0"/>
              <a:t> restrictions</a:t>
            </a:r>
          </a:p>
          <a:p>
            <a:pPr lvl="1"/>
            <a:r>
              <a:rPr lang="en-US" dirty="0"/>
              <a:t>“Topic”</a:t>
            </a:r>
          </a:p>
        </p:txBody>
      </p:sp>
    </p:spTree>
    <p:extLst>
      <p:ext uri="{BB962C8B-B14F-4D97-AF65-F5344CB8AC3E}">
        <p14:creationId xmlns:p14="http://schemas.microsoft.com/office/powerpoint/2010/main" val="407443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82F76-0493-0A44-B744-54EBFD5B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994BDF5-2ACB-CF42-B584-1D1B64625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47" y="2057400"/>
            <a:ext cx="9086453" cy="36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F44C5-0A9C-0548-82AF-AA2A9B73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E75D29-D019-F049-882D-F36212A8F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8229600" cy="4525963"/>
          </a:xfrm>
        </p:spPr>
        <p:txBody>
          <a:bodyPr/>
          <a:lstStyle/>
          <a:p>
            <a:r>
              <a:rPr lang="en-US" dirty="0"/>
              <a:t>Project comments</a:t>
            </a:r>
          </a:p>
          <a:p>
            <a:pPr lvl="1"/>
            <a:r>
              <a:rPr lang="en-US" dirty="0"/>
              <a:t>Code formats</a:t>
            </a:r>
          </a:p>
          <a:p>
            <a:pPr lvl="1"/>
            <a:r>
              <a:rPr lang="en-US" dirty="0"/>
              <a:t>Paper formats</a:t>
            </a:r>
          </a:p>
          <a:p>
            <a:pPr lvl="1"/>
            <a:r>
              <a:rPr lang="en-US" dirty="0"/>
              <a:t>Baselines, measuring progress (can’t compare to published paper)</a:t>
            </a:r>
          </a:p>
          <a:p>
            <a:pPr lvl="1"/>
            <a:r>
              <a:rPr lang="en-US" dirty="0"/>
              <a:t>Provided data (no negative sampling needed)</a:t>
            </a:r>
          </a:p>
          <a:p>
            <a:pPr lvl="1"/>
            <a:r>
              <a:rPr lang="en-US" dirty="0"/>
              <a:t>GPU</a:t>
            </a:r>
          </a:p>
          <a:p>
            <a:r>
              <a:rPr lang="en-US" dirty="0" err="1"/>
              <a:t>ArXiv</a:t>
            </a:r>
            <a:r>
              <a:rPr lang="en-US" dirty="0"/>
              <a:t> and NYTimes links</a:t>
            </a:r>
          </a:p>
          <a:p>
            <a:r>
              <a:rPr lang="en-US" dirty="0"/>
              <a:t>Last class</a:t>
            </a:r>
          </a:p>
          <a:p>
            <a:pPr lvl="1"/>
            <a:r>
              <a:rPr lang="en-US" dirty="0"/>
              <a:t>Tasks</a:t>
            </a:r>
          </a:p>
          <a:p>
            <a:pPr lvl="1"/>
            <a:r>
              <a:rPr lang="en-US" dirty="0"/>
              <a:t>Embedding approach to WSD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46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A00AB-965D-0246-B90D-BED77E32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Embeddings/Thesaurus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96674-281D-5D4C-B261-D6640918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1084"/>
            <a:ext cx="8915400" cy="4426316"/>
          </a:xfrm>
        </p:spPr>
        <p:txBody>
          <a:bodyPr/>
          <a:lstStyle/>
          <a:p>
            <a:r>
              <a:rPr lang="en-US" dirty="0"/>
              <a:t>Addressing problem of antonyms</a:t>
            </a:r>
          </a:p>
          <a:p>
            <a:r>
              <a:rPr lang="en-US" dirty="0"/>
              <a:t>E.g., </a:t>
            </a:r>
            <a:r>
              <a:rPr lang="en-US" dirty="0" err="1"/>
              <a:t>counterfitting</a:t>
            </a:r>
            <a:endParaRPr lang="en-US" dirty="0"/>
          </a:p>
          <a:p>
            <a:pPr lvl="1"/>
            <a:r>
              <a:rPr lang="en-US" dirty="0"/>
              <a:t>After embeddings are trained, use a thesaurus to learn a second mapping that shifts antonyms apart and synonyms closer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7234B3-5B21-2D4B-A525-A770534F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648200"/>
            <a:ext cx="71628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53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Non-Neural: What Kind of Features?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Weaver (1955) “If one examines the words in a book, one at a time as through an opaque mask with a hole in it one word wide, then it is obviously impossible to determine, one at a time, the meaning of the words. […] But if one lengthens the slit in the opaque mask, </a:t>
            </a:r>
            <a:r>
              <a:rPr lang="en-US" sz="2600" dirty="0">
                <a:solidFill>
                  <a:srgbClr val="FF0000"/>
                </a:solidFill>
              </a:rPr>
              <a:t>until one can see not only the central word in question but also say N words on either side,</a:t>
            </a:r>
            <a:r>
              <a:rPr lang="en-US" sz="2600" dirty="0"/>
              <a:t> then if N is large enough one can unambiguously decide the meaning of the central word. […] The practical question is : `What minimum value of N will, at least in a tolerable fraction of cases, lead to the correct choice of meaning for the central word?’”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9903"/>
            <a:ext cx="6934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(n)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 piece of dishware normally used as a container for holding or serving food)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"we gave them a set of dishes for a wedding present“</a:t>
            </a:r>
            <a:b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(n)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 particular item of prepared food)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"she prepared a special dish for dinner"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….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15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dishes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600" dirty="0"/>
              <a:t>washing </a:t>
            </a:r>
            <a:r>
              <a:rPr lang="en-US" sz="2600" i="1" dirty="0"/>
              <a:t>dishes</a:t>
            </a:r>
            <a:r>
              <a:rPr lang="en-US" sz="2600" dirty="0"/>
              <a:t> he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simple </a:t>
            </a:r>
            <a:r>
              <a:rPr lang="en-US" sz="2600" i="1" dirty="0"/>
              <a:t>dishes</a:t>
            </a:r>
            <a:r>
              <a:rPr lang="en-US" sz="2600" dirty="0"/>
              <a:t> including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convenient </a:t>
            </a:r>
            <a:r>
              <a:rPr lang="en-US" sz="2600" i="1" dirty="0"/>
              <a:t>dishes</a:t>
            </a:r>
            <a:r>
              <a:rPr lang="en-US" sz="2600" dirty="0"/>
              <a:t> to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of </a:t>
            </a:r>
            <a:r>
              <a:rPr lang="en-US" sz="2600" i="1" dirty="0"/>
              <a:t>dishes </a:t>
            </a:r>
            <a:r>
              <a:rPr lang="en-US" sz="2600" dirty="0"/>
              <a:t>and 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bass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free </a:t>
            </a:r>
            <a:r>
              <a:rPr lang="en-US" sz="2600" i="1" dirty="0"/>
              <a:t>bass</a:t>
            </a:r>
            <a:r>
              <a:rPr lang="en-US" sz="2600" dirty="0"/>
              <a:t> with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pound </a:t>
            </a:r>
            <a:r>
              <a:rPr lang="en-US" sz="2600" i="1" dirty="0"/>
              <a:t>bass</a:t>
            </a:r>
            <a:r>
              <a:rPr lang="en-US" sz="2600" dirty="0"/>
              <a:t> of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and </a:t>
            </a:r>
            <a:r>
              <a:rPr lang="en-US" sz="2600" i="1" dirty="0"/>
              <a:t>bass </a:t>
            </a:r>
            <a:r>
              <a:rPr lang="en-US" sz="2600" dirty="0"/>
              <a:t>player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his </a:t>
            </a:r>
            <a:r>
              <a:rPr lang="en-US" sz="2600" i="1" dirty="0"/>
              <a:t>bass </a:t>
            </a:r>
            <a:r>
              <a:rPr lang="en-US" sz="2600" dirty="0"/>
              <a:t>while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dishes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600" dirty="0"/>
              <a:t>includes washing </a:t>
            </a:r>
            <a:r>
              <a:rPr lang="en-US" sz="2600" i="1" dirty="0"/>
              <a:t>dishes</a:t>
            </a:r>
            <a:r>
              <a:rPr lang="en-US" sz="2600" dirty="0"/>
              <a:t> he says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several simple </a:t>
            </a:r>
            <a:r>
              <a:rPr lang="en-US" sz="2600" i="1" dirty="0"/>
              <a:t>dishes</a:t>
            </a:r>
            <a:r>
              <a:rPr lang="en-US" sz="2600" dirty="0"/>
              <a:t> including braised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and convenient </a:t>
            </a:r>
            <a:r>
              <a:rPr lang="en-US" sz="2600" i="1" dirty="0"/>
              <a:t>dishes</a:t>
            </a:r>
            <a:r>
              <a:rPr lang="en-US" sz="2600" dirty="0"/>
              <a:t> to fix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variety of </a:t>
            </a:r>
            <a:r>
              <a:rPr lang="en-US" sz="2600" i="1" dirty="0"/>
              <a:t>dishes </a:t>
            </a:r>
            <a:r>
              <a:rPr lang="en-US" sz="2600" dirty="0"/>
              <a:t>and regional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bass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the free </a:t>
            </a:r>
            <a:r>
              <a:rPr lang="en-US" sz="2600" i="1" dirty="0"/>
              <a:t>bass</a:t>
            </a:r>
            <a:r>
              <a:rPr lang="en-US" sz="2600" dirty="0"/>
              <a:t> with ease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52 pound </a:t>
            </a:r>
            <a:r>
              <a:rPr lang="en-US" sz="2600" i="1" dirty="0"/>
              <a:t>bass</a:t>
            </a:r>
            <a:r>
              <a:rPr lang="en-US" sz="2600" dirty="0"/>
              <a:t> of 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guitar and </a:t>
            </a:r>
            <a:r>
              <a:rPr lang="en-US" sz="2600" i="1" dirty="0"/>
              <a:t>bass </a:t>
            </a:r>
            <a:r>
              <a:rPr lang="en-US" sz="2600" dirty="0"/>
              <a:t>player stand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caught his </a:t>
            </a:r>
            <a:r>
              <a:rPr lang="en-US" sz="2600" i="1" dirty="0"/>
              <a:t>bass </a:t>
            </a:r>
            <a:r>
              <a:rPr lang="en-US" sz="2600" dirty="0"/>
              <a:t>while fishing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9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“In our house, everybody has a career and none of them </a:t>
            </a:r>
            <a:r>
              <a:rPr lang="en-US" dirty="0">
                <a:solidFill>
                  <a:srgbClr val="FF0000"/>
                </a:solidFill>
              </a:rPr>
              <a:t>includes washing </a:t>
            </a:r>
            <a:r>
              <a:rPr lang="en-US" i="1" dirty="0"/>
              <a:t>dishes</a:t>
            </a:r>
            <a:r>
              <a:rPr lang="en-US" dirty="0"/>
              <a:t>,” </a:t>
            </a:r>
            <a:r>
              <a:rPr lang="en-US" dirty="0">
                <a:solidFill>
                  <a:srgbClr val="FF0000"/>
                </a:solidFill>
              </a:rPr>
              <a:t>he says.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In her tiny kitchen at home, Ms. Chen works efficiently, stir-frying </a:t>
            </a:r>
            <a:r>
              <a:rPr lang="en-US" dirty="0">
                <a:solidFill>
                  <a:srgbClr val="FF0000"/>
                </a:solidFill>
              </a:rPr>
              <a:t>several simple</a:t>
            </a:r>
            <a:r>
              <a:rPr lang="en-US" dirty="0"/>
              <a:t> </a:t>
            </a:r>
            <a:r>
              <a:rPr lang="en-US" i="1" dirty="0"/>
              <a:t>dishes,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including braised </a:t>
            </a:r>
            <a:r>
              <a:rPr lang="en-US" dirty="0"/>
              <a:t>pig’s ears and </a:t>
            </a:r>
            <a:r>
              <a:rPr lang="en-US" dirty="0" err="1"/>
              <a:t>chcken</a:t>
            </a:r>
            <a:r>
              <a:rPr lang="en-US" dirty="0"/>
              <a:t> livers with green peppers.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Post quick </a:t>
            </a:r>
            <a:r>
              <a:rPr lang="en-US" dirty="0">
                <a:solidFill>
                  <a:srgbClr val="FF0000"/>
                </a:solidFill>
              </a:rPr>
              <a:t>and convenient </a:t>
            </a:r>
            <a:r>
              <a:rPr lang="en-US" i="1" dirty="0"/>
              <a:t>dishes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 fix </a:t>
            </a:r>
            <a:r>
              <a:rPr lang="en-US" dirty="0"/>
              <a:t>when you’re in a hurry.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Japanese cuisine offers a great </a:t>
            </a:r>
            <a:r>
              <a:rPr lang="en-US" dirty="0">
                <a:solidFill>
                  <a:srgbClr val="FF0000"/>
                </a:solidFill>
              </a:rPr>
              <a:t>variety of </a:t>
            </a:r>
            <a:r>
              <a:rPr lang="en-US" i="1" dirty="0"/>
              <a:t>dishes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and regional </a:t>
            </a:r>
            <a:r>
              <a:rPr lang="en-US" dirty="0"/>
              <a:t>specialties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We need more good teachers – right now, there are only a half a dozen who can play </a:t>
            </a:r>
            <a:r>
              <a:rPr lang="en-US" sz="2600" dirty="0">
                <a:solidFill>
                  <a:srgbClr val="FF0000"/>
                </a:solidFill>
              </a:rPr>
              <a:t>the free </a:t>
            </a:r>
            <a:r>
              <a:rPr lang="en-US" sz="2600" i="1" dirty="0"/>
              <a:t>bass </a:t>
            </a:r>
            <a:r>
              <a:rPr lang="en-US" sz="2600" dirty="0">
                <a:solidFill>
                  <a:srgbClr val="FF0000"/>
                </a:solidFill>
              </a:rPr>
              <a:t>with ease</a:t>
            </a:r>
            <a:r>
              <a:rPr lang="en-US" sz="2600" dirty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Though still a far cry from the lake’s record</a:t>
            </a:r>
            <a:r>
              <a:rPr lang="en-US" sz="2600" dirty="0">
                <a:solidFill>
                  <a:srgbClr val="FF0000"/>
                </a:solidFill>
              </a:rPr>
              <a:t> 52 pound</a:t>
            </a:r>
            <a:r>
              <a:rPr lang="en-US" sz="2600" dirty="0"/>
              <a:t> </a:t>
            </a:r>
            <a:r>
              <a:rPr lang="en-US" sz="2600" i="1" dirty="0"/>
              <a:t>bass </a:t>
            </a:r>
            <a:r>
              <a:rPr lang="en-US" sz="2600" dirty="0">
                <a:solidFill>
                  <a:srgbClr val="FF0000"/>
                </a:solidFill>
              </a:rPr>
              <a:t>of  a </a:t>
            </a:r>
            <a:r>
              <a:rPr lang="en-US" sz="2600" dirty="0"/>
              <a:t>decade ago, “you could fillet these fish again, and that made people very, very happy.” Mr. Paulson says.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An electric </a:t>
            </a:r>
            <a:r>
              <a:rPr lang="en-US" sz="2600" dirty="0">
                <a:solidFill>
                  <a:srgbClr val="FF0000"/>
                </a:solidFill>
              </a:rPr>
              <a:t>guitar and </a:t>
            </a:r>
            <a:r>
              <a:rPr lang="en-US" sz="2600" i="1" dirty="0"/>
              <a:t>bass </a:t>
            </a:r>
            <a:r>
              <a:rPr lang="en-US" sz="2600" dirty="0">
                <a:solidFill>
                  <a:srgbClr val="FF0000"/>
                </a:solidFill>
              </a:rPr>
              <a:t>player stand </a:t>
            </a:r>
            <a:r>
              <a:rPr lang="en-US" sz="2600" dirty="0"/>
              <a:t>off to one side, not really part of the scene, just as a sort of nod to gringo expectations again.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/>
              <a:t>Lowe </a:t>
            </a:r>
            <a:r>
              <a:rPr lang="en-US" sz="2600" dirty="0">
                <a:solidFill>
                  <a:srgbClr val="FF0000"/>
                </a:solidFill>
              </a:rPr>
              <a:t>caught his </a:t>
            </a:r>
            <a:r>
              <a:rPr lang="en-US" sz="2600" i="1" dirty="0"/>
              <a:t>bass </a:t>
            </a:r>
            <a:r>
              <a:rPr lang="en-US" sz="2600" dirty="0">
                <a:solidFill>
                  <a:srgbClr val="FF0000"/>
                </a:solidFill>
              </a:rPr>
              <a:t>while fishing </a:t>
            </a:r>
            <a:r>
              <a:rPr lang="en-US" sz="2600" dirty="0"/>
              <a:t>with pro Bill Lee of Killeen, Texas, who is currently in 144th place with two bass weighing 2-09.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EA490-068D-0041-AA1A-1938ECA8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5C7C54-994B-9741-B50B-F64570684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Lexical Semantics / Relationships</a:t>
            </a:r>
          </a:p>
          <a:p>
            <a:r>
              <a:rPr lang="en-US" dirty="0"/>
              <a:t>WordNet</a:t>
            </a:r>
          </a:p>
          <a:p>
            <a:r>
              <a:rPr lang="en-US" dirty="0"/>
              <a:t>Word Similarity via WordNet Thesaurus</a:t>
            </a:r>
          </a:p>
        </p:txBody>
      </p:sp>
    </p:spTree>
    <p:extLst>
      <p:ext uri="{BB962C8B-B14F-4D97-AF65-F5344CB8AC3E}">
        <p14:creationId xmlns:p14="http://schemas.microsoft.com/office/powerpoint/2010/main" val="791208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A simple representation for each observation (each instance of a target word)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Vectors of sets of feature/value pairs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300"/>
              <a:t>I.e. files of comma-separated values</a:t>
            </a:r>
            <a:endParaRPr lang="en-US" sz="2300">
              <a:solidFill>
                <a:srgbClr val="A5002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/>
              <a:t>These vectors should represent the window of words around the target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i="1">
                <a:solidFill>
                  <a:srgbClr val="FF0000"/>
                </a:solidFill>
              </a:rPr>
              <a:t>How big should that window be?</a:t>
            </a:r>
          </a:p>
        </p:txBody>
      </p:sp>
      <p:sp>
        <p:nvSpPr>
          <p:cNvPr id="8601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Feature Vectors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What sort of Features?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b="1"/>
              <a:t>Collocational</a:t>
            </a:r>
            <a:r>
              <a:rPr lang="en-US"/>
              <a:t> features and </a:t>
            </a:r>
            <a:r>
              <a:rPr lang="en-US" b="1"/>
              <a:t>bag-of-words </a:t>
            </a:r>
            <a:r>
              <a:rPr lang="en-US"/>
              <a:t>features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>
                <a:solidFill>
                  <a:srgbClr val="A50021"/>
                </a:solidFill>
              </a:rPr>
              <a:t>Collocational</a:t>
            </a:r>
            <a:endParaRPr lang="en-US">
              <a:solidFill>
                <a:srgbClr val="A50021"/>
              </a:solidFill>
            </a:endParaRP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300"/>
              <a:t>Features about words at </a:t>
            </a:r>
            <a:r>
              <a:rPr lang="en-US" sz="2300" b="1"/>
              <a:t>specific</a:t>
            </a:r>
            <a:r>
              <a:rPr lang="en-US" sz="2300"/>
              <a:t> positions near target word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2300">
                <a:solidFill>
                  <a:srgbClr val="008000"/>
                </a:solidFill>
              </a:rPr>
              <a:t>Often limited to just word identity and POS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>
                <a:solidFill>
                  <a:srgbClr val="A50021"/>
                </a:solidFill>
              </a:rPr>
              <a:t>Bag-of-words</a:t>
            </a:r>
            <a:endParaRPr lang="en-US">
              <a:solidFill>
                <a:srgbClr val="A50021"/>
              </a:solidFill>
            </a:endParaRP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2300"/>
              <a:t>Features about words that occur anywhere in the window (regardless of position)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US" sz="2300">
                <a:solidFill>
                  <a:srgbClr val="008000"/>
                </a:solidFill>
              </a:rPr>
              <a:t>Typically limited to frequency counts</a:t>
            </a:r>
            <a:endParaRPr lang="en-US">
              <a:solidFill>
                <a:srgbClr val="008000"/>
              </a:solidFill>
            </a:endParaRPr>
          </a:p>
          <a:p>
            <a:pPr lvl="1" eaLnBrk="1" hangingPunct="1">
              <a:buFontTx/>
              <a:buNone/>
            </a:pPr>
            <a:endParaRPr lang="en-US" sz="21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/>
              <a:t>Example text (WSJ)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3100"/>
              <a:t>An electric guitar and </a:t>
            </a:r>
            <a:r>
              <a:rPr lang="en-US" sz="3100" b="1">
                <a:solidFill>
                  <a:srgbClr val="A50021"/>
                </a:solidFill>
              </a:rPr>
              <a:t>bass</a:t>
            </a:r>
            <a:r>
              <a:rPr lang="en-US" sz="3100"/>
              <a:t> player stand off to one side not really part of the scene, just as a sort of nod to gringo expectations perhaps</a:t>
            </a:r>
            <a:endParaRPr lang="en-US"/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Assume a window of +/- 2 from the target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Collocations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/>
              <a:t>Position-specific information about the words in the window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>
                <a:solidFill>
                  <a:srgbClr val="008000"/>
                </a:solidFill>
              </a:rPr>
              <a:t>guitar and </a:t>
            </a:r>
            <a:r>
              <a:rPr lang="en-US">
                <a:solidFill>
                  <a:srgbClr val="A50021"/>
                </a:solidFill>
              </a:rPr>
              <a:t>bass</a:t>
            </a: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player stand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[guitar, NN, and, CC, player, NN, stand, VB]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Word</a:t>
            </a:r>
            <a:r>
              <a:rPr lang="en-US" baseline="-25000"/>
              <a:t>n-2,</a:t>
            </a:r>
            <a:r>
              <a:rPr lang="en-US"/>
              <a:t> POS</a:t>
            </a:r>
            <a:r>
              <a:rPr lang="en-US" baseline="-25000"/>
              <a:t>n-2,</a:t>
            </a:r>
            <a:r>
              <a:rPr lang="en-US"/>
              <a:t> word</a:t>
            </a:r>
            <a:r>
              <a:rPr lang="en-US" baseline="-25000"/>
              <a:t>n-1,</a:t>
            </a:r>
            <a:r>
              <a:rPr lang="en-US"/>
              <a:t> POS</a:t>
            </a:r>
            <a:r>
              <a:rPr lang="en-US" baseline="-25000"/>
              <a:t>n-1,</a:t>
            </a:r>
            <a:r>
              <a:rPr lang="en-US"/>
              <a:t> Word</a:t>
            </a:r>
            <a:r>
              <a:rPr lang="en-US" baseline="-25000"/>
              <a:t>n+1</a:t>
            </a:r>
            <a:r>
              <a:rPr lang="en-US"/>
              <a:t> POS</a:t>
            </a:r>
            <a:r>
              <a:rPr lang="en-US" baseline="-25000"/>
              <a:t>n+1</a:t>
            </a:r>
            <a:r>
              <a:rPr lang="en-US"/>
              <a:t>…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In other words, a vector consisting of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[position n word, position n part-of-speech…]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Bag of Words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/>
              <a:t>Information about what words occur within the window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First derive a set of terms to place in the vector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Then note how often each of those terms occurs in a given window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Co-Occurrence Example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91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Assume we’ve settled on a possible vocabulary of 12 words in “bass” sentences: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/>
              <a:t>[</a:t>
            </a:r>
            <a:r>
              <a:rPr lang="en-US" sz="2100" i="1" dirty="0"/>
              <a:t>fishing, big, sound, player, fly, rod, pound, double, runs, playing, guitar, band</a:t>
            </a:r>
            <a:r>
              <a:rPr lang="en-US" sz="2100" dirty="0"/>
              <a:t>]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The vector for: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FF"/>
                </a:solidFill>
              </a:rPr>
              <a:t>	guitar</a:t>
            </a:r>
            <a:r>
              <a:rPr lang="en-US" sz="2400" dirty="0">
                <a:solidFill>
                  <a:srgbClr val="008000"/>
                </a:solidFill>
              </a:rPr>
              <a:t> and </a:t>
            </a:r>
            <a:r>
              <a:rPr lang="en-US" sz="2400" dirty="0">
                <a:solidFill>
                  <a:srgbClr val="A50021"/>
                </a:solidFill>
              </a:rPr>
              <a:t>bass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player</a:t>
            </a:r>
            <a:r>
              <a:rPr lang="en-US" sz="2400" dirty="0">
                <a:solidFill>
                  <a:srgbClr val="008000"/>
                </a:solidFill>
              </a:rPr>
              <a:t> stand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sz="1800" dirty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9542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Co-Occurrence Example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839200" cy="333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Assume we’ve settled on a possible vocabulary of 12 words in “bass” sentences: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/>
              <a:t>[</a:t>
            </a:r>
            <a:r>
              <a:rPr lang="en-US" sz="2100" i="1" dirty="0"/>
              <a:t>fishing, big, sound, player, fly, rod, pound, double, runs, playing, guitar, band</a:t>
            </a:r>
            <a:r>
              <a:rPr lang="en-US" sz="2100" dirty="0"/>
              <a:t>]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The vector for: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FF"/>
                </a:solidFill>
              </a:rPr>
              <a:t>	guitar</a:t>
            </a:r>
            <a:r>
              <a:rPr lang="en-US" sz="2400" dirty="0">
                <a:solidFill>
                  <a:srgbClr val="008000"/>
                </a:solidFill>
              </a:rPr>
              <a:t> and </a:t>
            </a:r>
            <a:r>
              <a:rPr lang="en-US" sz="2400" dirty="0">
                <a:solidFill>
                  <a:srgbClr val="A50021"/>
                </a:solidFill>
              </a:rPr>
              <a:t>bass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player</a:t>
            </a:r>
            <a:r>
              <a:rPr lang="en-US" sz="2400" dirty="0">
                <a:solidFill>
                  <a:srgbClr val="008000"/>
                </a:solidFill>
              </a:rPr>
              <a:t> stand</a:t>
            </a:r>
          </a:p>
          <a:p>
            <a:pPr marL="0" indent="0">
              <a:buNone/>
            </a:pPr>
            <a:r>
              <a:rPr lang="en-US" dirty="0"/>
              <a:t>	[0,0,0,1,0,0,0,0,0,0,1,0]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3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Classifiers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Once we cast the WSD problem as a classification problem, many techniques possible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Naïve Bayes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Decision lists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Decision trees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Neural nets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Support vector machines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Nearest neighbor methods…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Classifiers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/>
              <a:t>Choice of technique, in part, depends on the set of features that have been used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Some techniques work better/worse with features with numerical values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Some techniques work better/worse with features that have large numbers of possible values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/>
              <a:t>For example, the feature </a:t>
            </a:r>
            <a:r>
              <a:rPr lang="en-US" b="1">
                <a:solidFill>
                  <a:srgbClr val="A50021"/>
                </a:solidFill>
              </a:rPr>
              <a:t>the word to the left</a:t>
            </a:r>
            <a:r>
              <a:rPr lang="en-US"/>
              <a:t> has a fairly large number of possible values</a:t>
            </a:r>
            <a:endParaRPr lang="en-US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14450"/>
            <a:ext cx="7467600" cy="742950"/>
          </a:xfrm>
        </p:spPr>
        <p:txBody>
          <a:bodyPr/>
          <a:lstStyle/>
          <a:p>
            <a:r>
              <a:rPr lang="en-US" sz="3600" dirty="0"/>
              <a:t>Classification Methods:</a:t>
            </a:r>
            <a:br>
              <a:rPr lang="en-US" sz="3600" dirty="0"/>
            </a:br>
            <a:r>
              <a:rPr lang="en-US" sz="3600" dirty="0"/>
              <a:t>Supervised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i="1" dirty="0">
                <a:latin typeface="Calibri" charset="0"/>
              </a:rPr>
              <a:t>Input: </a:t>
            </a:r>
          </a:p>
          <a:p>
            <a:pPr lvl="1"/>
            <a:r>
              <a:rPr lang="en-US" sz="2400" dirty="0">
                <a:latin typeface="Calibri" charset="0"/>
              </a:rPr>
              <a:t>a word 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w 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</a:rPr>
              <a:t>in a text window 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d 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</a:rPr>
              <a:t>(which we’ll call a “document”)</a:t>
            </a:r>
          </a:p>
          <a:p>
            <a:pPr lvl="1"/>
            <a:r>
              <a:rPr lang="en-US" sz="2400" i="1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</a:rPr>
              <a:t>a fixed set of classes  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C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=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{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,…, </a:t>
            </a:r>
            <a:r>
              <a:rPr lang="en-US" sz="2400" i="1" dirty="0" err="1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400" i="1" baseline="-25000" dirty="0" err="1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J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}</a:t>
            </a:r>
            <a:endParaRPr lang="en-US" sz="1800" i="1" dirty="0">
              <a:solidFill>
                <a:srgbClr val="FF0000"/>
              </a:solidFill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A training set of 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m</a:t>
            </a:r>
            <a:r>
              <a:rPr lang="en-US" sz="2400" i="1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hand-labeled text windows again called “documents” 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(d</a:t>
            </a:r>
            <a:r>
              <a:rPr lang="en-US" sz="2400" i="1" baseline="-25000" dirty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,c</a:t>
            </a:r>
            <a:r>
              <a:rPr lang="en-US" sz="2400" i="1" baseline="-25000" dirty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),....,(</a:t>
            </a:r>
            <a:r>
              <a:rPr lang="en-US" sz="2400" i="1" dirty="0" err="1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400" i="1" baseline="-25000" dirty="0" err="1">
                <a:solidFill>
                  <a:srgbClr val="FF0000"/>
                </a:solidFill>
                <a:latin typeface="Calibri" charset="0"/>
              </a:rPr>
              <a:t>m</a:t>
            </a:r>
            <a:r>
              <a:rPr lang="en-US" sz="2400" i="1" dirty="0" err="1">
                <a:solidFill>
                  <a:srgbClr val="FF0000"/>
                </a:solidFill>
                <a:latin typeface="Calibri" charset="0"/>
              </a:rPr>
              <a:t>,c</a:t>
            </a:r>
            <a:r>
              <a:rPr lang="en-US" sz="2400" i="1" baseline="-25000" dirty="0" err="1">
                <a:solidFill>
                  <a:srgbClr val="FF0000"/>
                </a:solidFill>
                <a:latin typeface="Calibri" charset="0"/>
              </a:rPr>
              <a:t>m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)</a:t>
            </a:r>
          </a:p>
          <a:p>
            <a:r>
              <a:rPr lang="en-US" i="1" dirty="0">
                <a:latin typeface="Calibri" charset="0"/>
              </a:rPr>
              <a:t>Output: </a:t>
            </a:r>
          </a:p>
          <a:p>
            <a:pPr lvl="1"/>
            <a:r>
              <a:rPr lang="en-US" sz="2400" dirty="0">
                <a:latin typeface="Calibri" charset="0"/>
              </a:rPr>
              <a:t>a learned classifier </a:t>
            </a:r>
            <a:r>
              <a:rPr lang="en-US" sz="2400" i="1" dirty="0" err="1">
                <a:solidFill>
                  <a:srgbClr val="FF0000"/>
                </a:solidFill>
                <a:latin typeface="Calibri" charset="0"/>
              </a:rPr>
              <a:t>γ:d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  <a:sym typeface="Wingdings" charset="2"/>
              </a:rPr>
              <a:t> c</a:t>
            </a:r>
            <a:endParaRPr lang="en-US" sz="2400" i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69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Word Sense Disambiguation (WSD)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5400"/>
            <a:ext cx="9067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Given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A word in context,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A fixed inventory of potential word senses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/>
              <a:t>Decide which sense of the word this 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/>
          </a:p>
          <a:p>
            <a:r>
              <a:rPr lang="en-US" sz="2400" dirty="0"/>
              <a:t>What set of senses?</a:t>
            </a:r>
          </a:p>
          <a:p>
            <a:pPr lvl="1"/>
            <a:r>
              <a:rPr lang="en-US" sz="2400" dirty="0"/>
              <a:t>English-to-Spanish MT: set of Spanish translations</a:t>
            </a:r>
          </a:p>
          <a:p>
            <a:pPr lvl="1"/>
            <a:r>
              <a:rPr lang="en-US" sz="2400" dirty="0"/>
              <a:t>Speech Synthesis:  homographs like </a:t>
            </a:r>
            <a:r>
              <a:rPr lang="en-US" sz="2400" i="1" dirty="0"/>
              <a:t>bass</a:t>
            </a:r>
            <a:r>
              <a:rPr lang="en-US" sz="2400" dirty="0"/>
              <a:t> and </a:t>
            </a:r>
            <a:r>
              <a:rPr lang="en-US" sz="2400" i="1" dirty="0"/>
              <a:t>bow</a:t>
            </a:r>
          </a:p>
          <a:p>
            <a:pPr lvl="1"/>
            <a:r>
              <a:rPr lang="en-US" sz="2400" dirty="0"/>
              <a:t>In general: the senses in a thesaurus like WordNet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i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Naïve Bayes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>
                <a:cs typeface="Times New Roman" pitchFamily="18" charset="0"/>
                <a:sym typeface="Bookshelf Symbol 2"/>
              </a:rPr>
              <a:t>ŝ</a:t>
            </a:r>
            <a:r>
              <a:rPr lang="en-US"/>
              <a:t> =             p(s|V),</a:t>
            </a:r>
            <a:r>
              <a:rPr lang="en-US">
                <a:sym typeface="Symbol" pitchFamily="18" charset="2"/>
              </a:rPr>
              <a:t> or </a:t>
            </a:r>
            <a:endParaRPr lang="en-US"/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Where s is one of the senses S  possible  for a word w and V the input vector of feature values for w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Assume features </a:t>
            </a:r>
            <a:r>
              <a:rPr lang="en-US" b="1" i="1">
                <a:solidFill>
                  <a:schemeClr val="accent2"/>
                </a:solidFill>
              </a:rPr>
              <a:t>independent</a:t>
            </a:r>
            <a:r>
              <a:rPr lang="en-US"/>
              <a:t>, so probability of V is the product of probabilities of each feature, given s, so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p(V) same for any </a:t>
            </a:r>
            <a:r>
              <a:rPr lang="en-US">
                <a:cs typeface="Times New Roman" pitchFamily="18" charset="0"/>
                <a:sym typeface="Bookshelf Symbol 2"/>
              </a:rPr>
              <a:t>ŝ</a:t>
            </a:r>
            <a:endParaRPr lang="en-US"/>
          </a:p>
          <a:p>
            <a:pPr eaLnBrk="1" hangingPunct="1">
              <a:buFont typeface="Wingdings" pitchFamily="2" charset="2"/>
              <a:buChar char="§"/>
            </a:pPr>
            <a:endParaRPr lang="en-US"/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Then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38100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" name="Equation" r:id="rId4" imgW="1904760" imgH="761760" progId="Equation.3">
                  <p:embed/>
                </p:oleObj>
              </mc:Choice>
              <mc:Fallback>
                <p:oleObj name="Equation" r:id="rId4" imgW="1904760" imgH="761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190500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82800" y="5334000"/>
          <a:ext cx="248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" name="Equation" r:id="rId6" imgW="2489040" imgH="761760" progId="Equation.3">
                  <p:embed/>
                </p:oleObj>
              </mc:Choice>
              <mc:Fallback>
                <p:oleObj name="Equation" r:id="rId6" imgW="2489040" imgH="761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5334000"/>
                        <a:ext cx="24892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962400" y="1447800"/>
          <a:ext cx="1778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3" name="Equation" r:id="rId8" imgW="1777680" imgH="939600" progId="Equation.3">
                  <p:embed/>
                </p:oleObj>
              </mc:Choice>
              <mc:Fallback>
                <p:oleObj name="Equation" r:id="rId8" imgW="1777680" imgH="939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447800"/>
                        <a:ext cx="1778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14850" y="3213100"/>
          <a:ext cx="1127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" name="Equation" r:id="rId10" imgW="114120" imgH="431640" progId="Equation.3">
                  <p:embed/>
                </p:oleObj>
              </mc:Choice>
              <mc:Fallback>
                <p:oleObj name="Equation" r:id="rId10" imgW="11412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13100"/>
                        <a:ext cx="112713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905000" y="152400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" name="Equation" r:id="rId12" imgW="761760" imgH="520560" progId="Equation.3">
                  <p:embed/>
                </p:oleObj>
              </mc:Choice>
              <mc:Fallback>
                <p:oleObj name="Equation" r:id="rId12" imgW="76176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24000"/>
                        <a:ext cx="762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How do we estimate p(s) and p(</a:t>
            </a:r>
            <a:r>
              <a:rPr lang="en-US" dirty="0" err="1"/>
              <a:t>v</a:t>
            </a:r>
            <a:r>
              <a:rPr lang="en-US" baseline="-25000" dirty="0" err="1"/>
              <a:t>j</a:t>
            </a:r>
            <a:r>
              <a:rPr lang="en-US" dirty="0" err="1"/>
              <a:t>|s</a:t>
            </a:r>
            <a:r>
              <a:rPr lang="en-US" dirty="0"/>
              <a:t>)?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/>
              <a:t>How do we estimate p(s) and p(v</a:t>
            </a:r>
            <a:r>
              <a:rPr lang="en-US" baseline="-25000"/>
              <a:t>j</a:t>
            </a:r>
            <a:r>
              <a:rPr lang="en-US"/>
              <a:t>|s)?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p(s</a:t>
            </a:r>
            <a:r>
              <a:rPr lang="en-US" baseline="-25000"/>
              <a:t>i</a:t>
            </a:r>
            <a:r>
              <a:rPr lang="en-US"/>
              <a:t>) is max. likelihood estimate from a sense-tagged corpus (count(s</a:t>
            </a:r>
            <a:r>
              <a:rPr lang="en-US" baseline="-25000"/>
              <a:t>i</a:t>
            </a:r>
            <a:r>
              <a:rPr lang="en-US"/>
              <a:t>,w</a:t>
            </a:r>
            <a:r>
              <a:rPr lang="en-US" baseline="-25000"/>
              <a:t>j</a:t>
            </a:r>
            <a:r>
              <a:rPr lang="en-US"/>
              <a:t>)/count(w</a:t>
            </a:r>
            <a:r>
              <a:rPr lang="en-US" baseline="-25000"/>
              <a:t>j</a:t>
            </a:r>
            <a:r>
              <a:rPr lang="en-US"/>
              <a:t>)) – how likely is </a:t>
            </a:r>
            <a:r>
              <a:rPr lang="en-US">
                <a:solidFill>
                  <a:schemeClr val="hlink"/>
                </a:solidFill>
              </a:rPr>
              <a:t>bank</a:t>
            </a:r>
            <a:r>
              <a:rPr lang="en-US"/>
              <a:t> to mean ‘financial institution’ over all instances of </a:t>
            </a:r>
            <a:r>
              <a:rPr lang="en-US">
                <a:solidFill>
                  <a:schemeClr val="hlink"/>
                </a:solidFill>
              </a:rPr>
              <a:t>bank</a:t>
            </a:r>
            <a:r>
              <a:rPr lang="en-US"/>
              <a:t>?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P(v</a:t>
            </a:r>
            <a:r>
              <a:rPr lang="en-US" baseline="-25000"/>
              <a:t>j</a:t>
            </a:r>
            <a:r>
              <a:rPr lang="en-US"/>
              <a:t>|s) is max. likelihood of each feature given a candidate sense (count(v</a:t>
            </a:r>
            <a:r>
              <a:rPr lang="en-US" baseline="-25000"/>
              <a:t>j</a:t>
            </a:r>
            <a:r>
              <a:rPr lang="en-US"/>
              <a:t>,s)/count(s)) – how likely is the previous word to be ‘</a:t>
            </a:r>
            <a:r>
              <a:rPr lang="en-US">
                <a:solidFill>
                  <a:schemeClr val="hlink"/>
                </a:solidFill>
              </a:rPr>
              <a:t>river</a:t>
            </a:r>
            <a:r>
              <a:rPr lang="en-US"/>
              <a:t>’ when the sense of </a:t>
            </a:r>
            <a:r>
              <a:rPr lang="en-US">
                <a:solidFill>
                  <a:schemeClr val="hlink"/>
                </a:solidFill>
              </a:rPr>
              <a:t>bank</a:t>
            </a:r>
            <a:r>
              <a:rPr lang="en-US"/>
              <a:t> is ‘financial institution’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Calculate                                 for each possible sense and                                 take the highest scoring sense as the most likely choice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67000" y="4800600"/>
          <a:ext cx="248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4" imgW="2489040" imgH="761760" progId="Equation.3">
                  <p:embed/>
                </p:oleObj>
              </mc:Choice>
              <mc:Fallback>
                <p:oleObj name="Equation" r:id="rId4" imgW="24890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00600"/>
                        <a:ext cx="24892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3266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57800" y="3124201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prstClr val="black"/>
                </a:solidFill>
                <a:latin typeface="Calibri"/>
              </a:rPr>
              <a:t>Choosing a class: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P(f|d5) </a:t>
            </a:r>
          </a:p>
          <a:p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P(g|d5) </a:t>
            </a:r>
          </a:p>
          <a:p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7401" y="4520625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altLang="zh-TW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en-US" altLang="zh-TW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1/4 * 2/9 * (2/9)</a:t>
            </a:r>
            <a:r>
              <a:rPr lang="en-US" altLang="zh-TW" baseline="30000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2</a:t>
            </a:r>
            <a:r>
              <a:rPr lang="en-US" altLang="zh-TW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 * 2/9 </a:t>
            </a:r>
            <a:r>
              <a:rPr lang="en-US" altLang="zh-TW" dirty="0">
                <a:solidFill>
                  <a:prstClr val="black"/>
                </a:solidFill>
                <a:latin typeface="Calibri" charset="0"/>
              </a:rPr>
              <a:t> </a:t>
            </a:r>
          </a:p>
          <a:p>
            <a:pPr lvl="1">
              <a:buFont typeface="Wingdings" charset="2"/>
              <a:buNone/>
            </a:pPr>
            <a:r>
              <a:rPr lang="en-US" altLang="zh-TW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	≈ 0.0006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895600" y="990600"/>
          <a:ext cx="5867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6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Training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fish </a:t>
                      </a:r>
                      <a:r>
                        <a:rPr lang="en-US" sz="1600" baseline="0" dirty="0"/>
                        <a:t>smoked fish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fish line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fish haul smoked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6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guitar jazz line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line guitar </a:t>
                      </a:r>
                      <a:r>
                        <a:rPr lang="en-US" sz="1600" baseline="0" dirty="0"/>
                        <a:t>jazz jazz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1" y="3886201"/>
            <a:ext cx="26091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prstClr val="black"/>
                </a:solidFill>
                <a:latin typeface="Calibri"/>
              </a:rPr>
              <a:t>Conditional Probabilities: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P(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line|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 =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P(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guitar|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    =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P(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jazz|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f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     =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P(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line|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g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 =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P(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guitar|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g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     =</a:t>
            </a:r>
          </a:p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P(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jazz|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g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     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1" y="2691825"/>
            <a:ext cx="838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prstClr val="black"/>
                </a:solidFill>
                <a:latin typeface="Calibri"/>
              </a:rPr>
              <a:t>Priors:</a:t>
            </a:r>
          </a:p>
          <a:p>
            <a:r>
              <a:rPr lang="en-US" sz="1800" i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)= </a:t>
            </a:r>
          </a:p>
          <a:p>
            <a:endParaRPr lang="en-US" sz="200" i="1" dirty="0">
              <a:solidFill>
                <a:prstClr val="black"/>
              </a:solidFill>
              <a:latin typeface="Calibri"/>
            </a:endParaRPr>
          </a:p>
          <a:p>
            <a:r>
              <a:rPr lang="en-US" sz="1800" i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g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1" y="2945248"/>
            <a:ext cx="3315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3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16984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196472" y="3246040"/>
            <a:ext cx="177960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71601" y="3149024"/>
            <a:ext cx="3315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1600" y="337361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425072" y="3449816"/>
            <a:ext cx="177960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Object 2"/>
          <p:cNvGraphicFramePr>
            <a:graphicFrameLocks noChangeAspect="1"/>
          </p:cNvGraphicFramePr>
          <p:nvPr>
            <p:extLst/>
          </p:nvPr>
        </p:nvGraphicFramePr>
        <p:xfrm>
          <a:off x="228600" y="1981201"/>
          <a:ext cx="249371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3" imgW="1524000" imgH="419100" progId="Equation.3">
                  <p:embed/>
                </p:oleObj>
              </mc:Choice>
              <mc:Fallback>
                <p:oleObj name="Equation" r:id="rId3" imgW="1524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81201"/>
                        <a:ext cx="2493718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/>
          </p:nvPr>
        </p:nvGraphicFramePr>
        <p:xfrm>
          <a:off x="1524000" y="1163639"/>
          <a:ext cx="10795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5" imgW="660400" imgH="393700" progId="Equation.3">
                  <p:embed/>
                </p:oleObj>
              </mc:Choice>
              <mc:Fallback>
                <p:oleObj name="Equation" r:id="rId5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63639"/>
                        <a:ext cx="1079500" cy="644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38401" y="4150896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(1+1) / (8+6) = 2/14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38401" y="44196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(0+1) / (8+6) = 1/14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38401" y="5002464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solidFill>
                  <a:prstClr val="black"/>
                </a:solidFill>
                <a:latin typeface="Calibri" charset="0"/>
              </a:rPr>
              <a:t>(1+1) / (3+6) = 2/9 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1" y="470933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alibri"/>
              </a:rPr>
              <a:t>(0+1) / (8+6) = 1/14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38401" y="5269468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solidFill>
                  <a:prstClr val="black"/>
                </a:solidFill>
                <a:latin typeface="Calibri" charset="0"/>
              </a:rPr>
              <a:t>(1+1) / (3+6) = 2/9 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4849" y="5526504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solidFill>
                  <a:prstClr val="black"/>
                </a:solidFill>
                <a:latin typeface="Calibri" charset="0"/>
              </a:rPr>
              <a:t>(1+1) / (3+6) = 2/9 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2948" y="3442369"/>
            <a:ext cx="3015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altLang="zh-TW" dirty="0">
                <a:solidFill>
                  <a:prstClr val="black"/>
                </a:solidFill>
                <a:latin typeface="Calibri" charset="0"/>
              </a:rPr>
              <a:t> 3/4 * 2/14 * (1/14)</a:t>
            </a:r>
            <a:r>
              <a:rPr lang="en-US" altLang="zh-TW" baseline="30000" dirty="0">
                <a:solidFill>
                  <a:prstClr val="black"/>
                </a:solidFill>
                <a:latin typeface="Calibri" charset="0"/>
              </a:rPr>
              <a:t>2</a:t>
            </a:r>
            <a:r>
              <a:rPr lang="en-US" altLang="zh-TW" dirty="0">
                <a:solidFill>
                  <a:prstClr val="black"/>
                </a:solidFill>
                <a:latin typeface="Calibri" charset="0"/>
              </a:rPr>
              <a:t> * 1/14 </a:t>
            </a:r>
          </a:p>
          <a:p>
            <a:pPr lvl="1">
              <a:buFont typeface="Wingdings" charset="2"/>
              <a:buNone/>
            </a:pPr>
            <a:r>
              <a:rPr lang="en-US" altLang="zh-TW" dirty="0">
                <a:solidFill>
                  <a:prstClr val="black"/>
                </a:solidFill>
                <a:latin typeface="Calibri" charset="0"/>
                <a:ea typeface="Arial" charset="0"/>
                <a:cs typeface="Arial" charset="0"/>
              </a:rPr>
              <a:t>	≈ 0.00003</a:t>
            </a: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>
            <p:extLst/>
          </p:nvPr>
        </p:nvGraphicFramePr>
        <p:xfrm>
          <a:off x="6158832" y="3558672"/>
          <a:ext cx="223838" cy="14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7" imgW="152280" imgH="126720" progId="Equation.3">
                  <p:embed/>
                </p:oleObj>
              </mc:Choice>
              <mc:Fallback>
                <p:oleObj name="Equation" r:id="rId7" imgW="1522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832" y="3558672"/>
                        <a:ext cx="223838" cy="14049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"/>
          <p:cNvGraphicFramePr>
            <a:graphicFrameLocks noChangeAspect="1"/>
          </p:cNvGraphicFramePr>
          <p:nvPr>
            <p:extLst/>
          </p:nvPr>
        </p:nvGraphicFramePr>
        <p:xfrm>
          <a:off x="6096000" y="4625472"/>
          <a:ext cx="223838" cy="14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9" imgW="152280" imgH="126720" progId="Equation.3">
                  <p:embed/>
                </p:oleObj>
              </mc:Choice>
              <mc:Fallback>
                <p:oleObj name="Equation" r:id="rId9" imgW="1522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25472"/>
                        <a:ext cx="223838" cy="140494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60245" y="2702444"/>
            <a:ext cx="441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V = {fish, smoked, line, haul, guitar, jazz}</a:t>
            </a:r>
          </a:p>
        </p:txBody>
      </p:sp>
      <p:sp>
        <p:nvSpPr>
          <p:cNvPr id="6" name="Explosion 2 5"/>
          <p:cNvSpPr/>
          <p:nvPr/>
        </p:nvSpPr>
        <p:spPr bwMode="auto">
          <a:xfrm rot="480000">
            <a:off x="4915387" y="3726877"/>
            <a:ext cx="4417606" cy="1958457"/>
          </a:xfrm>
          <a:prstGeom prst="irregularSeal2">
            <a:avLst/>
          </a:prstGeom>
          <a:solidFill>
            <a:srgbClr val="92D050">
              <a:alpha val="21000"/>
            </a:srgbClr>
          </a:solidFill>
          <a:ln w="22225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2400"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7" grpId="0"/>
      <p:bldP spid="8" grpId="0" build="allAtOnce"/>
      <p:bldP spid="13" grpId="0"/>
      <p:bldP spid="24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WSD Evaluations and Baselines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Intrinsic versus Extrinsic evaluation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Exact match </a:t>
            </a:r>
            <a:r>
              <a:rPr lang="en-US" b="1" dirty="0"/>
              <a:t>accuracy</a:t>
            </a:r>
            <a:endParaRPr lang="en-US" dirty="0"/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/>
              <a:t>% of words tagged identically with manual sense tags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Baselines:  most frequent sense,  one sense per discourse, </a:t>
            </a:r>
            <a:r>
              <a:rPr lang="en-US" dirty="0" err="1"/>
              <a:t>Lesk</a:t>
            </a:r>
            <a:r>
              <a:rPr lang="en-US" dirty="0"/>
              <a:t> algorithm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Naïve Bayes Evaluation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/>
              <a:t>On a corpus of examples of uses of the word </a:t>
            </a:r>
            <a:r>
              <a:rPr lang="en-US">
                <a:solidFill>
                  <a:srgbClr val="A50021"/>
                </a:solidFill>
              </a:rPr>
              <a:t>line</a:t>
            </a:r>
            <a:r>
              <a:rPr lang="en-US"/>
              <a:t>, naïve Bayes achieved about 73% correct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Is this good?</a:t>
            </a:r>
          </a:p>
        </p:txBody>
      </p:sp>
    </p:spTree>
    <p:extLst>
      <p:ext uri="{BB962C8B-B14F-4D97-AF65-F5344CB8AC3E}">
        <p14:creationId xmlns:p14="http://schemas.microsoft.com/office/powerpoint/2010/main" val="763532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Most Frequent Sense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/>
              <a:t>Wordnet senses are ordered in frequency order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So “most frequent sense” in WordNet = “take the first sense”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Sense frequencies come from SemCor</a:t>
            </a:r>
          </a:p>
        </p:txBody>
      </p:sp>
      <p:pic>
        <p:nvPicPr>
          <p:cNvPr id="119811" name="Picture 4" descr="p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91440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Ceiling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/>
              <a:t>Human inter-annotator agreement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Compare annotations of two humans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On same data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Given same tagging guidelines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Human agreements on all-words corpora with WordNet style senses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75%-80%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3AA224-A017-4641-BAC5-90411D23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to easily get training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CA179C-B7B7-584F-ACBB-F33AF6BAF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Wikipedia</a:t>
            </a:r>
          </a:p>
          <a:p>
            <a:pPr lvl="1"/>
            <a:r>
              <a:rPr lang="en-US" dirty="0"/>
              <a:t>Link </a:t>
            </a:r>
            <a:r>
              <a:rPr lang="en-US" dirty="0" err="1"/>
              <a:t>ambigious</a:t>
            </a:r>
            <a:r>
              <a:rPr lang="en-US" dirty="0"/>
              <a:t> words to different articles</a:t>
            </a:r>
          </a:p>
          <a:p>
            <a:pPr lvl="1"/>
            <a:r>
              <a:rPr lang="en-US" dirty="0"/>
              <a:t>Then map articles to sense inventory</a:t>
            </a:r>
          </a:p>
          <a:p>
            <a:pPr lvl="1"/>
            <a:r>
              <a:rPr lang="en-US" dirty="0" err="1"/>
              <a:t>BabelNet</a:t>
            </a:r>
            <a:endParaRPr lang="en-US" dirty="0"/>
          </a:p>
          <a:p>
            <a:pPr lvl="2"/>
            <a:r>
              <a:rPr lang="en-US" dirty="0" err="1"/>
              <a:t>live.babelnet.org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2F1D9D-D272-FB40-9E71-DCC6AC82E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07498"/>
            <a:ext cx="8514957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52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Unsupervised Methods:  Dictionary/Thesaurus Methods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The </a:t>
            </a:r>
            <a:r>
              <a:rPr lang="en-US" dirty="0" err="1"/>
              <a:t>Lesk</a:t>
            </a:r>
            <a:r>
              <a:rPr lang="en-US" dirty="0"/>
              <a:t> Algorithm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TheWordNet</a:t>
            </a:r>
            <a:r>
              <a:rPr lang="en-US" sz="2400" dirty="0"/>
              <a:t> entry for the noun </a:t>
            </a:r>
            <a:r>
              <a:rPr lang="en-US" sz="2400" b="1" i="1" dirty="0">
                <a:solidFill>
                  <a:srgbClr val="FF0000"/>
                </a:solidFill>
              </a:rPr>
              <a:t>bat</a:t>
            </a:r>
            <a:r>
              <a:rPr lang="en-US" sz="2400" i="1" dirty="0"/>
              <a:t> </a:t>
            </a:r>
            <a:r>
              <a:rPr lang="en-US" sz="2400" dirty="0"/>
              <a:t>has the following distinct senses. </a:t>
            </a:r>
          </a:p>
          <a:p>
            <a:endParaRPr lang="en-US" sz="2400" dirty="0"/>
          </a:p>
          <a:p>
            <a:r>
              <a:rPr lang="en-US" sz="2400" dirty="0"/>
              <a:t>Cluster these senses by using the definitions of homonymy and polysemy.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bat#1: nocturnal </a:t>
            </a:r>
            <a:r>
              <a:rPr lang="en-US" sz="2400" dirty="0" err="1"/>
              <a:t>mouselike</a:t>
            </a:r>
            <a:r>
              <a:rPr lang="en-US" sz="2400" dirty="0"/>
              <a:t> mammal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bat#2: (baseball) a turn trying to get a hit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bat#3: a small racket. . . for playing squash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bat#4: the club used in playing cricket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bat#5: a club used for hitting a ball in various games</a:t>
            </a:r>
          </a:p>
        </p:txBody>
      </p:sp>
    </p:spTree>
    <p:extLst>
      <p:ext uri="{BB962C8B-B14F-4D97-AF65-F5344CB8AC3E}">
        <p14:creationId xmlns:p14="http://schemas.microsoft.com/office/powerpoint/2010/main" val="633448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Simplified Lesk</a:t>
            </a:r>
          </a:p>
        </p:txBody>
      </p:sp>
      <p:sp>
        <p:nvSpPr>
          <p:cNvPr id="125954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Match dictionary entry of sense that best matches context</a:t>
            </a:r>
          </a:p>
        </p:txBody>
      </p:sp>
      <p:pic>
        <p:nvPicPr>
          <p:cNvPr id="125955" name="Picture 4" descr="b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2125663"/>
            <a:ext cx="93726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Simplified Lesk</a:t>
            </a:r>
          </a:p>
        </p:txBody>
      </p:sp>
      <p:sp>
        <p:nvSpPr>
          <p:cNvPr id="125954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Match dictionary entry of sense that best matches context: bank1 (deposits, mortgage)</a:t>
            </a:r>
          </a:p>
        </p:txBody>
      </p:sp>
      <p:pic>
        <p:nvPicPr>
          <p:cNvPr id="125955" name="Picture 4" descr="b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2590800"/>
            <a:ext cx="93726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77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Original Lesk:  </a:t>
            </a:r>
            <a:r>
              <a:rPr lang="en-US">
                <a:solidFill>
                  <a:schemeClr val="accent2"/>
                </a:solidFill>
              </a:rPr>
              <a:t>pine cone</a:t>
            </a:r>
          </a:p>
        </p:txBody>
      </p:sp>
      <p:sp>
        <p:nvSpPr>
          <p:cNvPr id="128002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/>
              <a:t>Compare entries for each context word for overlap</a:t>
            </a:r>
          </a:p>
        </p:txBody>
      </p:sp>
      <p:pic>
        <p:nvPicPr>
          <p:cNvPr id="128003" name="Picture 4" descr="p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2152650"/>
            <a:ext cx="9448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Original Lesk:  </a:t>
            </a:r>
            <a:r>
              <a:rPr lang="en-US">
                <a:solidFill>
                  <a:schemeClr val="accent2"/>
                </a:solidFill>
              </a:rPr>
              <a:t>pine cone</a:t>
            </a:r>
          </a:p>
        </p:txBody>
      </p:sp>
      <p:sp>
        <p:nvSpPr>
          <p:cNvPr id="128002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Compare entries for each context word for overlap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Cone3 selected: evergreen, tree</a:t>
            </a:r>
          </a:p>
        </p:txBody>
      </p:sp>
      <p:pic>
        <p:nvPicPr>
          <p:cNvPr id="128003" name="Picture 4" descr="p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3505200"/>
            <a:ext cx="9448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5926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“Time flies like an arrow</a:t>
            </a:r>
            <a:r>
              <a:rPr lang="en-US" sz="2200" dirty="0">
                <a:solidFill>
                  <a:srgbClr val="FF0000"/>
                </a:solidFill>
              </a:rPr>
              <a:t>”</a:t>
            </a:r>
            <a:r>
              <a:rPr lang="en-US" sz="2200" dirty="0"/>
              <a:t> – what are the correct senses?</a:t>
            </a:r>
          </a:p>
          <a:p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time#n#5</a:t>
            </a:r>
            <a:r>
              <a:rPr lang="en-US" sz="2200" dirty="0"/>
              <a:t> (the continuum of experience in which events pass from the future through the present to the past)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time#v#1</a:t>
            </a:r>
            <a:r>
              <a:rPr lang="en-US" sz="2200" dirty="0"/>
              <a:t> (measure the time or duration of an event or action or the person who performs an action in a certain period of time) “he clocked the runners”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flies#n#1</a:t>
            </a:r>
            <a:r>
              <a:rPr lang="en-US" sz="2200" dirty="0"/>
              <a:t> (two-winged insects characterized by active flight)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flies#v#8</a:t>
            </a:r>
            <a:r>
              <a:rPr lang="en-US" sz="2200" dirty="0"/>
              <a:t> (pass away rapidly) “Time flies like an arrow”; “Time fleeing beneath him”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like#v#4</a:t>
            </a:r>
            <a:r>
              <a:rPr lang="en-US" sz="2200" dirty="0"/>
              <a:t> (feel about or towards; consider, evaluate, or regard) “How did you like the President’s speech last night?”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like#a#1</a:t>
            </a:r>
            <a:r>
              <a:rPr lang="en-US" sz="2200" dirty="0"/>
              <a:t> (resembling or similar; having the same or some of the same characteristics; often used in combination) “suits of like design”; “a limited circle of </a:t>
            </a:r>
            <a:r>
              <a:rPr lang="en-US" sz="2200" dirty="0" err="1"/>
              <a:t>likeminds</a:t>
            </a:r>
            <a:r>
              <a:rPr lang="en-US" sz="2200" dirty="0"/>
              <a:t>”; “members of the cat family have like dispositions”; “as like as two peas in a pod”; “doglike devotion”; “a dreamlike quality</a:t>
            </a:r>
            <a:r>
              <a:rPr lang="en-US" sz="2000" dirty="0"/>
              <a:t>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4949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Try the original algorithm on </a:t>
            </a:r>
            <a:r>
              <a:rPr lang="en-US" sz="2200" i="1" dirty="0">
                <a:solidFill>
                  <a:srgbClr val="FF0000"/>
                </a:solidFill>
              </a:rPr>
              <a:t>“Time flies</a:t>
            </a:r>
            <a:r>
              <a:rPr lang="en-US" sz="2200" i="1" dirty="0"/>
              <a:t> like an arrow</a:t>
            </a:r>
            <a:r>
              <a:rPr lang="en-US" sz="2200" dirty="0">
                <a:solidFill>
                  <a:srgbClr val="FF0000"/>
                </a:solidFill>
              </a:rPr>
              <a:t>”</a:t>
            </a:r>
            <a:r>
              <a:rPr lang="en-US" sz="2200" dirty="0"/>
              <a:t> using </a:t>
            </a:r>
            <a:r>
              <a:rPr lang="en-US" sz="2200" dirty="0" err="1"/>
              <a:t>WordNet</a:t>
            </a:r>
            <a:r>
              <a:rPr lang="en-US" sz="2200" dirty="0"/>
              <a:t> senses below. Assume that the words are to be disambiguated one at a time, from left to right,</a:t>
            </a:r>
          </a:p>
          <a:p>
            <a:r>
              <a:rPr lang="en-US" sz="2200" dirty="0"/>
              <a:t>and that the results from earlier decisions are used later in the process.</a:t>
            </a:r>
          </a:p>
          <a:p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time#n#5</a:t>
            </a:r>
            <a:r>
              <a:rPr lang="en-US" sz="2200" dirty="0"/>
              <a:t> (the continuum of experience in which events pass from the future through the present to the past)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time#v#1</a:t>
            </a:r>
            <a:r>
              <a:rPr lang="en-US" sz="2200" dirty="0"/>
              <a:t> (measure the time or duration of an event or action or the person who performs an action in a certain period of time) “he clocked the runners”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flies#n#1</a:t>
            </a:r>
            <a:r>
              <a:rPr lang="en-US" sz="2200" dirty="0"/>
              <a:t> (two-winged insects characterized by active flight)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flies#v#8</a:t>
            </a:r>
            <a:r>
              <a:rPr lang="en-US" sz="2200" dirty="0"/>
              <a:t> (pass away rapidly) “Time flies like an arrow”; “Time fleeing beneath him”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like#v#4</a:t>
            </a:r>
            <a:r>
              <a:rPr lang="en-US" sz="2200" dirty="0"/>
              <a:t> (feel about or towards; consider, evaluate, or regard) “How did you like the President’s speech last night?”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like#a#1</a:t>
            </a:r>
            <a:r>
              <a:rPr lang="en-US" sz="2200" dirty="0"/>
              <a:t> (resembling or similar; having the same or some of the same characteristics; often used in combination) “suits of like design”; “a limited circle of </a:t>
            </a:r>
            <a:r>
              <a:rPr lang="en-US" sz="2200" dirty="0" err="1"/>
              <a:t>likeminds</a:t>
            </a:r>
            <a:r>
              <a:rPr lang="en-US" sz="2200" dirty="0"/>
              <a:t>”; “members of the cat family have like dispositions”; “as like as two peas in a pod”; “doglike devotion”; “a dreamlike quality</a:t>
            </a:r>
            <a:r>
              <a:rPr lang="en-US" sz="2000" dirty="0"/>
              <a:t>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04899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“</a:t>
            </a:r>
            <a:r>
              <a:rPr lang="en-US" sz="2800" i="1" dirty="0">
                <a:solidFill>
                  <a:srgbClr val="00B0F0"/>
                </a:solidFill>
              </a:rPr>
              <a:t>Time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flies like an arrow</a:t>
            </a:r>
            <a:r>
              <a:rPr lang="en-US" sz="2000" dirty="0">
                <a:solidFill>
                  <a:srgbClr val="FF0000"/>
                </a:solidFill>
              </a:rPr>
              <a:t>”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time#n#5</a:t>
            </a:r>
            <a:r>
              <a:rPr lang="en-US" sz="2200" dirty="0"/>
              <a:t> (the continuum of experience in which events </a:t>
            </a:r>
            <a:r>
              <a:rPr lang="en-US" sz="2200" b="1" dirty="0">
                <a:solidFill>
                  <a:srgbClr val="FF0000"/>
                </a:solidFill>
              </a:rPr>
              <a:t>pass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from the future through the present to the past)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time#v#1</a:t>
            </a:r>
            <a:r>
              <a:rPr lang="en-US" sz="2200" dirty="0"/>
              <a:t> (measure the </a:t>
            </a:r>
            <a:r>
              <a:rPr lang="en-US" sz="2200" b="1" dirty="0">
                <a:solidFill>
                  <a:srgbClr val="00B050"/>
                </a:solidFill>
              </a:rPr>
              <a:t>time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/>
              <a:t>or duration of an event or action or the person who performs an action in a certain period of time) “he clocked the runners”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flies#n#1</a:t>
            </a:r>
            <a:r>
              <a:rPr lang="en-US" sz="2200" dirty="0"/>
              <a:t> (two-winged insects characterized by active flight)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flies#v#8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FF0000"/>
                </a:solidFill>
              </a:rPr>
              <a:t>pass</a:t>
            </a:r>
            <a:r>
              <a:rPr lang="en-US" sz="2200" dirty="0"/>
              <a:t> away rapidly) “</a:t>
            </a:r>
            <a:r>
              <a:rPr lang="en-US" sz="2200" b="1" dirty="0">
                <a:solidFill>
                  <a:srgbClr val="00B050"/>
                </a:solidFill>
              </a:rPr>
              <a:t>Time</a:t>
            </a:r>
            <a:r>
              <a:rPr lang="en-US" sz="2200" dirty="0"/>
              <a:t> flies like an arrow”; “</a:t>
            </a:r>
            <a:r>
              <a:rPr lang="en-US" sz="2200" b="1" dirty="0">
                <a:solidFill>
                  <a:srgbClr val="00B050"/>
                </a:solidFill>
              </a:rPr>
              <a:t>Time</a:t>
            </a:r>
            <a:r>
              <a:rPr lang="en-US" sz="2200" b="1" dirty="0"/>
              <a:t> </a:t>
            </a:r>
            <a:r>
              <a:rPr lang="en-US" sz="2200" dirty="0"/>
              <a:t>fleeing beneath him”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like#v#4</a:t>
            </a:r>
            <a:r>
              <a:rPr lang="en-US" sz="2200" dirty="0"/>
              <a:t> (feel about or towards; consider, evaluate, or regard) “How did you like the President’s speech last night?”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like#a#1</a:t>
            </a:r>
            <a:r>
              <a:rPr lang="en-US" sz="2200" dirty="0"/>
              <a:t> (resembling or similar; having the same or some of the same characteristics; often used in combination) “suits of like design”; “a limited circle of </a:t>
            </a:r>
            <a:r>
              <a:rPr lang="en-US" sz="2200" dirty="0" err="1"/>
              <a:t>likeminds</a:t>
            </a:r>
            <a:r>
              <a:rPr lang="en-US" sz="2200" dirty="0"/>
              <a:t>”; “members of the cat family have like dispositions”; “as like as two peas in a pod”; “doglike devotion”; “a dreamlike quality”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b="1" dirty="0">
                <a:solidFill>
                  <a:srgbClr val="00B0F0"/>
                </a:solidFill>
              </a:rPr>
              <a:t>Time WSD : tie, </a:t>
            </a:r>
            <a:r>
              <a:rPr lang="en-US" sz="2200" b="1" dirty="0" err="1">
                <a:solidFill>
                  <a:srgbClr val="00B0F0"/>
                </a:solidFill>
              </a:rPr>
              <a:t>backoff</a:t>
            </a:r>
            <a:r>
              <a:rPr lang="en-US" sz="2200" b="1" dirty="0">
                <a:solidFill>
                  <a:srgbClr val="00B0F0"/>
                </a:solidFill>
              </a:rPr>
              <a:t> to most frequent, but can’t because POS differ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7316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“Time </a:t>
            </a:r>
            <a:r>
              <a:rPr lang="en-US" sz="2800" i="1" dirty="0">
                <a:solidFill>
                  <a:srgbClr val="00B0F0"/>
                </a:solidFill>
              </a:rPr>
              <a:t>flies</a:t>
            </a:r>
            <a:r>
              <a:rPr lang="en-US" sz="2000" i="1" dirty="0">
                <a:solidFill>
                  <a:srgbClr val="FF0000"/>
                </a:solidFill>
              </a:rPr>
              <a:t> like an arrow</a:t>
            </a:r>
            <a:r>
              <a:rPr lang="en-US" sz="2000" dirty="0">
                <a:solidFill>
                  <a:srgbClr val="FF0000"/>
                </a:solidFill>
              </a:rPr>
              <a:t>”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time#n#5</a:t>
            </a:r>
            <a:r>
              <a:rPr lang="en-US" sz="2200" dirty="0"/>
              <a:t> (the continuum of experience in which events </a:t>
            </a:r>
            <a:r>
              <a:rPr lang="en-US" sz="2200" b="1" dirty="0">
                <a:solidFill>
                  <a:srgbClr val="00B050"/>
                </a:solidFill>
              </a:rPr>
              <a:t>pass</a:t>
            </a:r>
            <a:r>
              <a:rPr lang="en-US" sz="2200" dirty="0"/>
              <a:t> from the future through the present to the past)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time#v#1</a:t>
            </a:r>
            <a:r>
              <a:rPr lang="en-US" sz="2200" dirty="0"/>
              <a:t> (measure the </a:t>
            </a:r>
            <a:r>
              <a:rPr lang="en-US" sz="2200" b="1" dirty="0">
                <a:solidFill>
                  <a:srgbClr val="7030A0"/>
                </a:solidFill>
              </a:rPr>
              <a:t>time</a:t>
            </a:r>
            <a:r>
              <a:rPr lang="en-US" sz="2200" dirty="0"/>
              <a:t> or duration of an event or action or the person who performs an action in a certain period of time) “he clocked the runners”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flies#n#1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FF0000"/>
                </a:solidFill>
              </a:rPr>
              <a:t>two</a:t>
            </a:r>
            <a:r>
              <a:rPr lang="en-US" sz="2200" dirty="0"/>
              <a:t>-winged insects characterized by active flight)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flies#v#8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00B050"/>
                </a:solidFill>
              </a:rPr>
              <a:t>pass</a:t>
            </a:r>
            <a:r>
              <a:rPr lang="en-US" sz="2200" dirty="0"/>
              <a:t> away rapidly) “</a:t>
            </a:r>
            <a:r>
              <a:rPr lang="en-US" sz="2200" b="1" dirty="0">
                <a:solidFill>
                  <a:srgbClr val="7030A0"/>
                </a:solidFill>
              </a:rPr>
              <a:t>Time</a:t>
            </a:r>
            <a:r>
              <a:rPr lang="en-US" sz="2200" dirty="0"/>
              <a:t> flies </a:t>
            </a:r>
            <a:r>
              <a:rPr lang="en-US" sz="2200" b="1" dirty="0">
                <a:solidFill>
                  <a:srgbClr val="FFCC00"/>
                </a:solidFill>
              </a:rPr>
              <a:t>like</a:t>
            </a:r>
            <a:r>
              <a:rPr lang="en-US" sz="2200" dirty="0"/>
              <a:t> an arrow”; “</a:t>
            </a:r>
            <a:r>
              <a:rPr lang="en-US" sz="2200" b="1" dirty="0">
                <a:solidFill>
                  <a:srgbClr val="7030A0"/>
                </a:solidFill>
              </a:rPr>
              <a:t>Time</a:t>
            </a:r>
            <a:r>
              <a:rPr lang="en-US" sz="2200" dirty="0"/>
              <a:t> fleeing beneath him”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like#v#4</a:t>
            </a:r>
            <a:r>
              <a:rPr lang="en-US" sz="2200" dirty="0"/>
              <a:t> (feel about or towards; consider, evaluate, or regard) “How did you </a:t>
            </a:r>
            <a:r>
              <a:rPr lang="en-US" sz="2200" b="1" dirty="0">
                <a:solidFill>
                  <a:srgbClr val="FFCC00"/>
                </a:solidFill>
              </a:rPr>
              <a:t>like</a:t>
            </a:r>
            <a:r>
              <a:rPr lang="en-US" sz="2200" dirty="0"/>
              <a:t> the President’s speech last night?”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33CC"/>
                </a:solidFill>
              </a:rPr>
              <a:t>like#a#1</a:t>
            </a:r>
            <a:r>
              <a:rPr lang="en-US" sz="2200" dirty="0"/>
              <a:t> (resembling or similar; having the same or some of the same characteristics; often used in combination) “suits of like design”; “a limited circle of </a:t>
            </a:r>
            <a:r>
              <a:rPr lang="en-US" sz="2200" dirty="0" err="1"/>
              <a:t>likeminds</a:t>
            </a:r>
            <a:r>
              <a:rPr lang="en-US" sz="2200" dirty="0"/>
              <a:t>”; “members of the cat family have </a:t>
            </a:r>
            <a:r>
              <a:rPr lang="en-US" sz="2200" b="1" dirty="0">
                <a:solidFill>
                  <a:srgbClr val="FFCC00"/>
                </a:solidFill>
              </a:rPr>
              <a:t>like</a:t>
            </a:r>
            <a:r>
              <a:rPr lang="en-US" sz="2200" dirty="0"/>
              <a:t> dispositions”; “as </a:t>
            </a:r>
            <a:r>
              <a:rPr lang="en-US" sz="2200" b="1" dirty="0">
                <a:solidFill>
                  <a:srgbClr val="FFCC00"/>
                </a:solidFill>
              </a:rPr>
              <a:t>like</a:t>
            </a:r>
            <a:r>
              <a:rPr lang="en-US" sz="2200" dirty="0"/>
              <a:t> as </a:t>
            </a:r>
            <a:r>
              <a:rPr lang="en-US" sz="2200" b="1" dirty="0">
                <a:solidFill>
                  <a:srgbClr val="FF0000"/>
                </a:solidFill>
              </a:rPr>
              <a:t>two </a:t>
            </a:r>
            <a:r>
              <a:rPr lang="en-US" sz="2200" dirty="0"/>
              <a:t>peas in a pod”; “doglike devotion”; “a dreamlike quality”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>
                <a:solidFill>
                  <a:srgbClr val="00B0F0"/>
                </a:solidFill>
              </a:rPr>
              <a:t>Flies WSD: select verb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31814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Corpus Lesk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/>
              <a:t>Add corpus examples to glosses and examples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The best performing variant</a:t>
            </a:r>
          </a:p>
        </p:txBody>
      </p:sp>
    </p:spTree>
    <p:extLst>
      <p:ext uri="{BB962C8B-B14F-4D97-AF65-F5344CB8AC3E}">
        <p14:creationId xmlns:p14="http://schemas.microsoft.com/office/powerpoint/2010/main" val="4055227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467600" cy="742950"/>
          </a:xfrm>
        </p:spPr>
        <p:txBody>
          <a:bodyPr/>
          <a:lstStyle/>
          <a:p>
            <a:r>
              <a:rPr lang="en-US" dirty="0"/>
              <a:t>The Corpus </a:t>
            </a:r>
            <a:r>
              <a:rPr lang="en-US" dirty="0" err="1"/>
              <a:t>Lesk</a:t>
            </a:r>
            <a:r>
              <a:rPr lang="en-US" dirty="0"/>
              <a:t> algorithm</a:t>
            </a:r>
          </a:p>
        </p:txBody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752600"/>
            <a:ext cx="8763000" cy="3333750"/>
          </a:xfrm>
        </p:spPr>
        <p:txBody>
          <a:bodyPr/>
          <a:lstStyle/>
          <a:p>
            <a:r>
              <a:rPr lang="en-US" dirty="0"/>
              <a:t>Assumes we have some sense-labeled data (like </a:t>
            </a:r>
            <a:r>
              <a:rPr lang="en-US" dirty="0" err="1"/>
              <a:t>SemCor</a:t>
            </a:r>
            <a:r>
              <a:rPr lang="en-US" dirty="0"/>
              <a:t>)</a:t>
            </a:r>
          </a:p>
          <a:p>
            <a:r>
              <a:rPr lang="en-US" dirty="0"/>
              <a:t>Take all the sentences with the relevant word sense:</a:t>
            </a:r>
          </a:p>
          <a:p>
            <a:pPr marL="457200" lvl="1" indent="0">
              <a:buNone/>
            </a:pPr>
            <a:r>
              <a:rPr lang="en-US" i="1" dirty="0"/>
              <a:t>These short, "streamlined" meetings usually are sponsored by local </a:t>
            </a:r>
            <a:r>
              <a:rPr lang="en-US" b="1" i="1" dirty="0">
                <a:solidFill>
                  <a:srgbClr val="0000FF"/>
                </a:solidFill>
              </a:rPr>
              <a:t>banks</a:t>
            </a:r>
            <a:r>
              <a:rPr lang="en-US" b="1" i="1" baseline="30000" dirty="0">
                <a:solidFill>
                  <a:srgbClr val="0000FF"/>
                </a:solidFill>
              </a:rPr>
              <a:t>1</a:t>
            </a:r>
            <a:r>
              <a:rPr lang="en-US" i="1" dirty="0"/>
              <a:t>, Chambers of Commerce, trade associations, or other civic organizations.</a:t>
            </a:r>
          </a:p>
          <a:p>
            <a:r>
              <a:rPr lang="en-US" dirty="0"/>
              <a:t>Now add these to the gloss + examples for each sense, call it the “signature” of a sense.</a:t>
            </a:r>
          </a:p>
          <a:p>
            <a:r>
              <a:rPr lang="en-US" dirty="0"/>
              <a:t>Choose sense with most word overlap between context and signature.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4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7239000" cy="636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377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</a:t>
            </a:r>
            <a:r>
              <a:rPr lang="en-US" dirty="0" err="1"/>
              <a:t>Lesk</a:t>
            </a:r>
            <a:r>
              <a:rPr lang="en-US" dirty="0"/>
              <a:t>: IDF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3581400"/>
          </a:xfrm>
        </p:spPr>
        <p:txBody>
          <a:bodyPr/>
          <a:lstStyle/>
          <a:p>
            <a:r>
              <a:rPr lang="en-US" dirty="0"/>
              <a:t>Instead of just removing function words</a:t>
            </a:r>
          </a:p>
          <a:p>
            <a:pPr lvl="1"/>
            <a:r>
              <a:rPr lang="en-US" dirty="0"/>
              <a:t>Weigh each word by its `promiscuity’ across documents</a:t>
            </a:r>
          </a:p>
          <a:p>
            <a:pPr lvl="1"/>
            <a:r>
              <a:rPr lang="en-US" dirty="0"/>
              <a:t>Down-weights words that occur in every `document’ (gloss, example,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These are generally function words, but is a more fine-grained measure</a:t>
            </a:r>
          </a:p>
          <a:p>
            <a:r>
              <a:rPr lang="en-US" dirty="0"/>
              <a:t>Weigh each overlapping word by </a:t>
            </a:r>
            <a:r>
              <a:rPr lang="en-US" b="1" dirty="0"/>
              <a:t>inverse document frequency</a:t>
            </a:r>
          </a:p>
          <a:p>
            <a:pPr lvl="1"/>
            <a:endParaRPr lang="en-US" i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32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857" y="261556"/>
            <a:ext cx="7467600" cy="438150"/>
          </a:xfrm>
        </p:spPr>
        <p:txBody>
          <a:bodyPr/>
          <a:lstStyle/>
          <a:p>
            <a:r>
              <a:rPr lang="en-US" dirty="0"/>
              <a:t>Graph-based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532"/>
            <a:ext cx="8534400" cy="3333750"/>
          </a:xfrm>
        </p:spPr>
        <p:txBody>
          <a:bodyPr/>
          <a:lstStyle/>
          <a:p>
            <a:r>
              <a:rPr lang="en-US" dirty="0"/>
              <a:t>First, WordNet can be viewed as a graph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senses are nodes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relations (</a:t>
            </a:r>
            <a:r>
              <a:rPr lang="en-US" dirty="0" err="1"/>
              <a:t>hypernymy</a:t>
            </a:r>
            <a:r>
              <a:rPr lang="en-US" dirty="0"/>
              <a:t>, </a:t>
            </a:r>
            <a:r>
              <a:rPr lang="en-US" dirty="0" err="1"/>
              <a:t>meronymy</a:t>
            </a:r>
            <a:r>
              <a:rPr lang="en-US" dirty="0"/>
              <a:t>) are edges</a:t>
            </a:r>
          </a:p>
          <a:p>
            <a:pPr lvl="1"/>
            <a:r>
              <a:rPr lang="en-US" dirty="0"/>
              <a:t>Also add edge between word and unambiguous gloss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4" descr="drinkw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20239"/>
            <a:ext cx="5511800" cy="259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481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graph for WSD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r>
              <a:rPr lang="en-US" dirty="0"/>
              <a:t>Insert target word and words in its sentential context into the graph, with directed edges to their senses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“She drank some milk”</a:t>
            </a:r>
          </a:p>
          <a:p>
            <a:r>
              <a:rPr lang="en-US" dirty="0"/>
              <a:t>Now choose the</a:t>
            </a:r>
          </a:p>
          <a:p>
            <a:pPr marL="0" indent="0">
              <a:buNone/>
            </a:pPr>
            <a:r>
              <a:rPr lang="en-US" i="1" dirty="0"/>
              <a:t>     most central </a:t>
            </a:r>
            <a:r>
              <a:rPr lang="en-US" dirty="0"/>
              <a:t>sense</a:t>
            </a:r>
          </a:p>
          <a:p>
            <a:pPr marL="0" indent="0">
              <a:buNone/>
            </a:pPr>
            <a:r>
              <a:rPr lang="en-US" sz="2000" dirty="0"/>
              <a:t>Add some probability to</a:t>
            </a:r>
          </a:p>
          <a:p>
            <a:pPr marL="0" indent="0">
              <a:buNone/>
            </a:pPr>
            <a:r>
              <a:rPr lang="en-US" sz="2000" dirty="0"/>
              <a:t>“drink” and “milk” and </a:t>
            </a:r>
          </a:p>
          <a:p>
            <a:pPr marL="0" indent="0">
              <a:buNone/>
            </a:pPr>
            <a:r>
              <a:rPr lang="en-US" sz="2000" dirty="0"/>
              <a:t>compute node with</a:t>
            </a:r>
          </a:p>
          <a:p>
            <a:pPr marL="0" indent="0">
              <a:buNone/>
            </a:pPr>
            <a:r>
              <a:rPr lang="en-US" sz="2000" dirty="0"/>
              <a:t>highest “</a:t>
            </a:r>
            <a:r>
              <a:rPr lang="en-US" sz="2000" dirty="0" err="1"/>
              <a:t>pagerank</a:t>
            </a:r>
            <a:r>
              <a:rPr lang="en-US" sz="2000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" name="Picture 4" descr="drinkmil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3163248"/>
            <a:ext cx="5778500" cy="28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90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Semi-Supervised Bootstrapping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What if you don’t have enough data or hand-built resources to train a system…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Bootstrap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Pick a word that you as an analyst think will co-occur with your target word in particular sense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i="1" dirty="0"/>
              <a:t>Grep</a:t>
            </a:r>
            <a:r>
              <a:rPr lang="en-US" dirty="0"/>
              <a:t> through your corpus for your target word and the hypothesized word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Assume that the target tag is the right one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/>
              <a:t>Generalize from a small hand-labeled seed set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Bootstrapping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/>
              <a:t>For </a:t>
            </a:r>
            <a:r>
              <a:rPr lang="en-US">
                <a:solidFill>
                  <a:srgbClr val="A50021"/>
                </a:solidFill>
              </a:rPr>
              <a:t>bass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Assume </a:t>
            </a:r>
            <a:r>
              <a:rPr lang="en-US">
                <a:solidFill>
                  <a:srgbClr val="A50021"/>
                </a:solidFill>
              </a:rPr>
              <a:t>play</a:t>
            </a:r>
            <a:r>
              <a:rPr lang="en-US"/>
              <a:t> occurs with the music sense and </a:t>
            </a:r>
            <a:r>
              <a:rPr lang="en-US">
                <a:solidFill>
                  <a:srgbClr val="A50021"/>
                </a:solidFill>
              </a:rPr>
              <a:t>fish</a:t>
            </a:r>
            <a:r>
              <a:rPr lang="en-US"/>
              <a:t> occurs with the fish sense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Sentences Extracts for </a:t>
            </a:r>
            <a:r>
              <a:rPr lang="en-US">
                <a:solidFill>
                  <a:schemeClr val="accent2"/>
                </a:solidFill>
              </a:rPr>
              <a:t>bass</a:t>
            </a:r>
            <a:r>
              <a:rPr lang="en-US"/>
              <a:t> and </a:t>
            </a:r>
            <a:r>
              <a:rPr lang="en-US">
                <a:solidFill>
                  <a:schemeClr val="accent2"/>
                </a:solidFill>
              </a:rPr>
              <a:t>player</a:t>
            </a:r>
          </a:p>
        </p:txBody>
      </p:sp>
      <p:pic>
        <p:nvPicPr>
          <p:cNvPr id="140290" name="Picture 4" descr="bass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60550"/>
            <a:ext cx="8229600" cy="3767138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Where do the seeds come from?</a:t>
            </a:r>
          </a:p>
        </p:txBody>
      </p:sp>
      <p:sp>
        <p:nvSpPr>
          <p:cNvPr id="142338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arenR"/>
            </a:pPr>
            <a:r>
              <a:rPr lang="en-US"/>
              <a:t>Hand labeling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R"/>
            </a:pPr>
            <a:r>
              <a:rPr lang="en-US"/>
              <a:t>“One sense per discourse”: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The sense of a word is highly consistent within a document  - Yarowsky (1995)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True for topic-dependent words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Not so true for other POS like adjectives and verbs, e.g. </a:t>
            </a:r>
            <a:r>
              <a:rPr lang="en-US">
                <a:solidFill>
                  <a:srgbClr val="FF3300"/>
                </a:solidFill>
              </a:rPr>
              <a:t>make, take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Krovetz (1998) “More than one sense per discourse” not true at all once you move to fine-grained senses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arenR"/>
            </a:pPr>
            <a:r>
              <a:rPr lang="en-US"/>
              <a:t>One sense per </a:t>
            </a:r>
            <a:r>
              <a:rPr lang="en-US">
                <a:solidFill>
                  <a:srgbClr val="0033CC"/>
                </a:solidFill>
              </a:rPr>
              <a:t>collocation</a:t>
            </a:r>
            <a:r>
              <a:rPr lang="en-US"/>
              <a:t>:</a:t>
            </a:r>
          </a:p>
          <a:p>
            <a:pPr marL="838200" lvl="1" indent="-3810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A word recurring in collocation with the same word will almost surely have the same sense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en-US"/>
          </a:p>
        </p:txBody>
      </p:sp>
      <p:pic>
        <p:nvPicPr>
          <p:cNvPr id="144386" name="Picture 147" descr="yarowsky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91440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Stages in Yarowsky Bootstrapping Algorithm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Issues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/>
              <a:t>Given these general ML approaches, how many classifiers do I need to perform WSD robustly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One for each ambiguous word in the language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/>
              <a:t>How do you decide what set of tags/labels/senses to use for a given word?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/>
              <a:t>Depends on the application</a:t>
            </a:r>
          </a:p>
          <a:p>
            <a:pPr eaLnBrk="1" hangingPunct="1">
              <a:buFont typeface="Wingdings" pitchFamily="2" charset="2"/>
              <a:buChar char="§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4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4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4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4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WordNet ‘</a:t>
            </a:r>
            <a:r>
              <a:rPr lang="en-US">
                <a:solidFill>
                  <a:srgbClr val="FF3300"/>
                </a:solidFill>
              </a:rPr>
              <a:t>bass</a:t>
            </a:r>
            <a:r>
              <a:rPr lang="en-US"/>
              <a:t>’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Tagging with this set of senses is an impossibly hard task that’s probably overkill for any realistic application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bass, bass part - (the lowest part in polyphonic  music)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bass, basso - (an adult male singer with the lowest voice)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sea bass, bass - (flesh of lean-fleshed saltwater fish of the family </a:t>
            </a:r>
            <a:r>
              <a:rPr lang="en-US" sz="1800" dirty="0" err="1"/>
              <a:t>Serranidae</a:t>
            </a:r>
            <a:r>
              <a:rPr lang="en-US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freshwater bass, bass - (any of various North American lean-fleshed freshwater fishes especially of the genus </a:t>
            </a:r>
            <a:r>
              <a:rPr lang="en-US" sz="1800" dirty="0" err="1"/>
              <a:t>Micropterus</a:t>
            </a:r>
            <a:r>
              <a:rPr lang="en-US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bass, bass voice, basso - (the lowest adult male singing voice)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bass - (the member with the lowest range of a family of musical instruments)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bass -(nontechnical name for any of numerous edible  marine and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/>
              <a:t>bass - (the lowest part of the musical range)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/>
              <a:t>          freshwater spiny-finned fishes)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Two Variants of WSD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9144000" cy="518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33CC"/>
                </a:solidFill>
              </a:rPr>
              <a:t>Lexical Sample task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Small pre-selected set of target words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And inventory of senses for each word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Typically supervised ML: classifier per word</a:t>
            </a:r>
          </a:p>
          <a:p>
            <a:pPr eaLnBrk="1" hangingPunct="1"/>
            <a:r>
              <a:rPr lang="en-US" dirty="0">
                <a:solidFill>
                  <a:srgbClr val="0033CC"/>
                </a:solidFill>
              </a:rPr>
              <a:t>All-words task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Every word in an entire text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A lexicon with senses for each word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Data sparseness: can’t train word-specific classifiers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~Like part-of-speech tagging</a:t>
            </a:r>
          </a:p>
          <a:p>
            <a:pPr lvl="2" eaLnBrk="1" hangingPunct="1"/>
            <a:r>
              <a:rPr lang="en-US" dirty="0"/>
              <a:t>Except each lemma has its own </a:t>
            </a:r>
            <a:r>
              <a:rPr lang="en-US" dirty="0" err="1"/>
              <a:t>tagset</a:t>
            </a:r>
            <a:endParaRPr lang="en-US" dirty="0"/>
          </a:p>
          <a:p>
            <a:pPr lvl="2" eaLnBrk="1" hangingPunct="1"/>
            <a:r>
              <a:rPr lang="en-US" dirty="0"/>
              <a:t>Less human agreement so upper bound is lower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0E2DA-426A-4148-ADB4-68C90537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Word Sense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3B3CA-7300-3846-AE02-7B0F35538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r>
              <a:rPr lang="en-US" dirty="0"/>
              <a:t>Training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Testing on token </a:t>
            </a:r>
            <a:r>
              <a:rPr lang="en-US" i="1" dirty="0"/>
              <a:t>t</a:t>
            </a:r>
            <a:r>
              <a:rPr lang="en-US" dirty="0"/>
              <a:t> of word </a:t>
            </a:r>
            <a:r>
              <a:rPr lang="en-US" i="1" dirty="0"/>
              <a:t>w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550D80-71E4-8048-84E8-DA7BAA258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3" y="1752600"/>
            <a:ext cx="9027307" cy="1705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944635-309F-3549-8B34-D5E52D5CA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3" y="4875785"/>
            <a:ext cx="9245032" cy="12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709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History of Senseval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 dirty="0"/>
              <a:t>ACL</a:t>
            </a:r>
            <a:r>
              <a:rPr lang="it-IT" dirty="0"/>
              <a:t>-</a:t>
            </a:r>
            <a:r>
              <a:rPr lang="en-GB" dirty="0"/>
              <a:t>SIGLEX workshop (</a:t>
            </a:r>
            <a:r>
              <a:rPr lang="it-IT" dirty="0"/>
              <a:t>1997)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t-IT" dirty="0"/>
              <a:t>SENSEVAL</a:t>
            </a:r>
            <a:r>
              <a:rPr lang="en-GB" dirty="0"/>
              <a:t>-I (</a:t>
            </a:r>
            <a:r>
              <a:rPr lang="it-IT" dirty="0"/>
              <a:t>1998)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it-IT" dirty="0"/>
              <a:t>Lexical</a:t>
            </a:r>
            <a:r>
              <a:rPr lang="en-GB" dirty="0"/>
              <a:t> Sample for English, French, and Italian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t-IT" dirty="0"/>
              <a:t>SENSEVAL-II (Toulouse, 2001)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it-IT" dirty="0"/>
              <a:t>Lexical Sample and All Words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t-IT" dirty="0"/>
              <a:t>SENSEVAL-III (2004)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t-IT" dirty="0"/>
              <a:t>SENSEVAL-IV -&gt; SEMEVAL (2007)</a:t>
            </a:r>
            <a:endParaRPr lang="en-US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Newer: SEM, First Joint Conference on Lexical and Computational Semantics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562600"/>
          </a:xfrm>
        </p:spPr>
        <p:txBody>
          <a:bodyPr/>
          <a:lstStyle/>
          <a:p>
            <a:r>
              <a:rPr lang="en-US" dirty="0"/>
              <a:t>SEM: 1st Conf. on Lexical &amp; Computational Semantics</a:t>
            </a:r>
          </a:p>
          <a:p>
            <a:r>
              <a:rPr lang="en-US" dirty="0" err="1"/>
              <a:t>SemEval</a:t>
            </a:r>
            <a:r>
              <a:rPr lang="en-US" dirty="0"/>
              <a:t>: International Workshop on Semantic Evaluations</a:t>
            </a:r>
          </a:p>
          <a:p>
            <a:pPr lvl="1"/>
            <a:r>
              <a:rPr lang="en-US" sz="2400" dirty="0"/>
              <a:t>1. English Lexical Simplification</a:t>
            </a:r>
          </a:p>
          <a:p>
            <a:pPr lvl="1"/>
            <a:r>
              <a:rPr lang="en-US" sz="2400" dirty="0"/>
              <a:t>2. Measuring Degrees of Relational Similarity</a:t>
            </a:r>
          </a:p>
          <a:p>
            <a:pPr lvl="1"/>
            <a:r>
              <a:rPr lang="en-US" sz="2400" dirty="0"/>
              <a:t>3. Spatial Role Labeling</a:t>
            </a:r>
          </a:p>
          <a:p>
            <a:pPr lvl="1"/>
            <a:r>
              <a:rPr lang="en-US" sz="2400" dirty="0"/>
              <a:t>4. Evaluating Chinese Word Similarity</a:t>
            </a:r>
          </a:p>
          <a:p>
            <a:pPr lvl="1"/>
            <a:r>
              <a:rPr lang="en-US" sz="2400" dirty="0"/>
              <a:t>5. Chinese Semantic Dependency Parsing</a:t>
            </a:r>
          </a:p>
          <a:p>
            <a:pPr lvl="1"/>
            <a:r>
              <a:rPr lang="en-US" sz="2400" dirty="0"/>
              <a:t>6. Semantic Textual Similarity</a:t>
            </a:r>
          </a:p>
          <a:p>
            <a:pPr lvl="1"/>
            <a:r>
              <a:rPr lang="en-US" sz="2400" dirty="0"/>
              <a:t>7. COPA: Choice Of Plausible Alternatives An evaluation of</a:t>
            </a:r>
          </a:p>
          <a:p>
            <a:pPr lvl="1"/>
            <a:r>
              <a:rPr lang="en-US" sz="2400" dirty="0"/>
              <a:t>common-sense causal reasoning</a:t>
            </a:r>
          </a:p>
          <a:p>
            <a:pPr lvl="1"/>
            <a:r>
              <a:rPr lang="en-US" sz="2400" dirty="0"/>
              <a:t>8. Cross-lingual Textual Entailment for Content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8929647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WSD Performance</a:t>
            </a:r>
          </a:p>
        </p:txBody>
      </p:sp>
      <p:sp>
        <p:nvSpPr>
          <p:cNvPr id="1525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Varies widely depending on how difficult the disambiguation task 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Accuracies of over 90% are commonly reported on some of the classic, often fairly easy, WSD tasks (</a:t>
            </a:r>
            <a:r>
              <a:rPr lang="en-US">
                <a:solidFill>
                  <a:srgbClr val="FF3300"/>
                </a:solidFill>
              </a:rPr>
              <a:t>pike, star, interest</a:t>
            </a:r>
            <a:r>
              <a:rPr lang="en-US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Senseval brought careful evaluation of difficult WSD (many senses, different POS)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Senseval 1: more fine grained senses, wider range of types: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Overall: about 75% accuracy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Nouns: about 80% accuracy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/>
              <a:t>Verbs: about 70% accuracy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17417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835252"/>
            <a:ext cx="8534400" cy="3695700"/>
          </a:xfrm>
        </p:spPr>
        <p:txBody>
          <a:bodyPr/>
          <a:lstStyle/>
          <a:p>
            <a:r>
              <a:rPr lang="en-US" dirty="0"/>
              <a:t>Word Sense Disambiguation: choosing correct sense in context</a:t>
            </a:r>
          </a:p>
          <a:p>
            <a:r>
              <a:rPr lang="en-US" dirty="0"/>
              <a:t>Applications: MT, QA, etc.</a:t>
            </a:r>
          </a:p>
          <a:p>
            <a:r>
              <a:rPr lang="en-US" dirty="0"/>
              <a:t>Three classes of Methods</a:t>
            </a:r>
          </a:p>
          <a:p>
            <a:pPr lvl="1"/>
            <a:r>
              <a:rPr lang="en-US" dirty="0"/>
              <a:t>Supervised Machine Learning: Naive Bayes classifier</a:t>
            </a:r>
          </a:p>
          <a:p>
            <a:pPr lvl="1"/>
            <a:r>
              <a:rPr lang="en-US" dirty="0"/>
              <a:t>Thesaurus/Dictionary Methods</a:t>
            </a:r>
          </a:p>
          <a:p>
            <a:pPr lvl="1"/>
            <a:r>
              <a:rPr lang="en-US" dirty="0"/>
              <a:t>Semi-Supervised Learning</a:t>
            </a:r>
          </a:p>
          <a:p>
            <a:r>
              <a:rPr lang="en-US" dirty="0"/>
              <a:t>Main intuition</a:t>
            </a:r>
          </a:p>
          <a:p>
            <a:pPr lvl="1"/>
            <a:r>
              <a:rPr lang="en-US" dirty="0"/>
              <a:t>There is lots of information in a word’s context</a:t>
            </a:r>
          </a:p>
          <a:p>
            <a:pPr lvl="1"/>
            <a:r>
              <a:rPr lang="en-US" dirty="0"/>
              <a:t>Simple algorithms based just on word counts can be surprisingly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3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BCBB-8E5B-F745-9A13-E78EF70C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Word-in-Context (Simpler) Task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6BAAF64-E990-0141-B94F-F4E6877D3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5" y="1676401"/>
            <a:ext cx="889402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5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DAB1C1-8395-014E-9A61-425D11FD04CB}"/>
              </a:ext>
            </a:extLst>
          </p:cNvPr>
          <p:cNvSpPr txBox="1"/>
          <p:nvPr/>
        </p:nvSpPr>
        <p:spPr>
          <a:xfrm>
            <a:off x="1494692" y="358726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3CA0DB-DC4B-3E41-80CB-4FC22BDB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85800"/>
            <a:ext cx="8915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05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10913</TotalTime>
  <Words>3958</Words>
  <Application>Microsoft Office PowerPoint</Application>
  <PresentationFormat>On-screen Show (4:3)</PresentationFormat>
  <Paragraphs>552</Paragraphs>
  <Slides>74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9" baseType="lpstr">
      <vt:lpstr>ＭＳ Ｐゴシック</vt:lpstr>
      <vt:lpstr>Arial</vt:lpstr>
      <vt:lpstr>Bookshelf Symbol 2</vt:lpstr>
      <vt:lpstr>Calibri</vt:lpstr>
      <vt:lpstr>inherit</vt:lpstr>
      <vt:lpstr>Lucida Sans</vt:lpstr>
      <vt:lpstr>Symbol</vt:lpstr>
      <vt:lpstr>Times New Roman</vt:lpstr>
      <vt:lpstr>Verdana</vt:lpstr>
      <vt:lpstr>Wingdings</vt:lpstr>
      <vt:lpstr>Wingdings 2</vt:lpstr>
      <vt:lpstr>Wingdings 3</vt:lpstr>
      <vt:lpstr>Concourse</vt:lpstr>
      <vt:lpstr>Default Design</vt:lpstr>
      <vt:lpstr>Equation</vt:lpstr>
      <vt:lpstr>Word Senses and WordNet </vt:lpstr>
      <vt:lpstr>Midterm </vt:lpstr>
      <vt:lpstr>Review</vt:lpstr>
      <vt:lpstr>Word Sense Disambiguation (WSD)</vt:lpstr>
      <vt:lpstr>PowerPoint Presentation</vt:lpstr>
      <vt:lpstr>PowerPoint Presentation</vt:lpstr>
      <vt:lpstr>Two Variants of WSD</vt:lpstr>
      <vt:lpstr>Word-in-Context (Simpler) Task</vt:lpstr>
      <vt:lpstr>PowerPoint Presentation</vt:lpstr>
      <vt:lpstr>Approaches</vt:lpstr>
      <vt:lpstr>Supervised Machine Learning Approaches</vt:lpstr>
      <vt:lpstr>Supervised WSD: WSD Tags</vt:lpstr>
      <vt:lpstr>Bass in WordNet</vt:lpstr>
      <vt:lpstr>Sense Tags for Bass</vt:lpstr>
      <vt:lpstr>What kind of Corpora?</vt:lpstr>
      <vt:lpstr>SemCor</vt:lpstr>
      <vt:lpstr>(Contextual) Embedding Algorithms</vt:lpstr>
      <vt:lpstr>Contextual Embedding Algorithms (continued)</vt:lpstr>
      <vt:lpstr>What about unseen test words?</vt:lpstr>
      <vt:lpstr>Frequency-based WSD</vt:lpstr>
      <vt:lpstr>Imputation</vt:lpstr>
      <vt:lpstr>Review</vt:lpstr>
      <vt:lpstr>Combining Embeddings/Thesaurus</vt:lpstr>
      <vt:lpstr>Non-Neural: What Kind of Features?</vt:lpstr>
      <vt:lpstr>S: (n) dish (a piece of dishware normally used as a container for holding or serving food) "we gave them a set of dishes for a wedding present“   S: (n) dish (a particular item of prepared food) "she prepared a special dish for dinner"   ….</vt:lpstr>
      <vt:lpstr>PowerPoint Presentation</vt:lpstr>
      <vt:lpstr>PowerPoint Presentation</vt:lpstr>
      <vt:lpstr>PowerPoint Presentation</vt:lpstr>
      <vt:lpstr>PowerPoint Presentation</vt:lpstr>
      <vt:lpstr>Feature Vectors</vt:lpstr>
      <vt:lpstr>What sort of Features?</vt:lpstr>
      <vt:lpstr>Example</vt:lpstr>
      <vt:lpstr>Collocations</vt:lpstr>
      <vt:lpstr>Bag of Words</vt:lpstr>
      <vt:lpstr>Co-Occurrence Example</vt:lpstr>
      <vt:lpstr>Co-Occurrence Example</vt:lpstr>
      <vt:lpstr>Classifiers</vt:lpstr>
      <vt:lpstr>Classifiers</vt:lpstr>
      <vt:lpstr>Classification Methods: Supervised Machine Learning</vt:lpstr>
      <vt:lpstr>Naïve Bayes</vt:lpstr>
      <vt:lpstr>PowerPoint Presentation</vt:lpstr>
      <vt:lpstr>PowerPoint Presentation</vt:lpstr>
      <vt:lpstr>PowerPoint Presentation</vt:lpstr>
      <vt:lpstr>WSD Evaluations and Baselines</vt:lpstr>
      <vt:lpstr>Naïve Bayes Evaluation</vt:lpstr>
      <vt:lpstr>Most Frequent Sense</vt:lpstr>
      <vt:lpstr>Ceiling</vt:lpstr>
      <vt:lpstr>Way to easily get training data?</vt:lpstr>
      <vt:lpstr>Unsupervised Methods:  Dictionary/Thesaurus Methods</vt:lpstr>
      <vt:lpstr>Simplified Lesk</vt:lpstr>
      <vt:lpstr>Simplified Lesk</vt:lpstr>
      <vt:lpstr>Original Lesk:  pine cone</vt:lpstr>
      <vt:lpstr>Original Lesk:  pine cone</vt:lpstr>
      <vt:lpstr>PowerPoint Presentation</vt:lpstr>
      <vt:lpstr>PowerPoint Presentation</vt:lpstr>
      <vt:lpstr>PowerPoint Presentation</vt:lpstr>
      <vt:lpstr>PowerPoint Presentation</vt:lpstr>
      <vt:lpstr>Corpus Lesk</vt:lpstr>
      <vt:lpstr>The Corpus Lesk algorithm</vt:lpstr>
      <vt:lpstr>Corpus Lesk: IDF weighting</vt:lpstr>
      <vt:lpstr>Graph-based methods</vt:lpstr>
      <vt:lpstr>How to use the graph for WSD</vt:lpstr>
      <vt:lpstr>Semi-Supervised Bootstrapping</vt:lpstr>
      <vt:lpstr>Bootstrapping</vt:lpstr>
      <vt:lpstr>Sentences Extracts for bass and player</vt:lpstr>
      <vt:lpstr>Where do the seeds come from?</vt:lpstr>
      <vt:lpstr>Stages in Yarowsky Bootstrapping Algorithm</vt:lpstr>
      <vt:lpstr>Issues</vt:lpstr>
      <vt:lpstr>WordNet ‘bass’</vt:lpstr>
      <vt:lpstr>Word Sense Induction</vt:lpstr>
      <vt:lpstr>History of Senseval</vt:lpstr>
      <vt:lpstr>2012</vt:lpstr>
      <vt:lpstr>WSD Performance</vt:lpstr>
      <vt:lpstr>Summary</vt:lpstr>
    </vt:vector>
  </TitlesOfParts>
  <Company>Stanford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 180 Intro to Computer Speech and Language Processing</dc:title>
  <dc:creator>Dan Jurafsky</dc:creator>
  <cp:lastModifiedBy>Litman, Diane J</cp:lastModifiedBy>
  <cp:revision>613</cp:revision>
  <dcterms:created xsi:type="dcterms:W3CDTF">2003-01-18T03:56:53Z</dcterms:created>
  <dcterms:modified xsi:type="dcterms:W3CDTF">2019-11-12T19:24:24Z</dcterms:modified>
</cp:coreProperties>
</file>