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Lst>
  <p:notesMasterIdLst>
    <p:notesMasterId r:id="rId67"/>
  </p:notesMasterIdLst>
  <p:handoutMasterIdLst>
    <p:handoutMasterId r:id="rId68"/>
  </p:handoutMasterIdLst>
  <p:sldIdLst>
    <p:sldId id="256" r:id="rId3"/>
    <p:sldId id="313" r:id="rId4"/>
    <p:sldId id="483" r:id="rId5"/>
    <p:sldId id="314" r:id="rId6"/>
    <p:sldId id="353" r:id="rId7"/>
    <p:sldId id="315" r:id="rId8"/>
    <p:sldId id="316" r:id="rId9"/>
    <p:sldId id="319" r:id="rId10"/>
    <p:sldId id="318" r:id="rId11"/>
    <p:sldId id="498" r:id="rId12"/>
    <p:sldId id="354" r:id="rId13"/>
    <p:sldId id="320" r:id="rId14"/>
    <p:sldId id="412" r:id="rId15"/>
    <p:sldId id="413" r:id="rId16"/>
    <p:sldId id="414" r:id="rId17"/>
    <p:sldId id="415" r:id="rId18"/>
    <p:sldId id="416" r:id="rId19"/>
    <p:sldId id="417" r:id="rId20"/>
    <p:sldId id="418" r:id="rId21"/>
    <p:sldId id="500" r:id="rId22"/>
    <p:sldId id="419" r:id="rId23"/>
    <p:sldId id="499" r:id="rId24"/>
    <p:sldId id="421" r:id="rId25"/>
    <p:sldId id="422" r:id="rId26"/>
    <p:sldId id="423" r:id="rId27"/>
    <p:sldId id="424" r:id="rId28"/>
    <p:sldId id="425" r:id="rId29"/>
    <p:sldId id="494" r:id="rId30"/>
    <p:sldId id="496" r:id="rId31"/>
    <p:sldId id="495" r:id="rId32"/>
    <p:sldId id="497" r:id="rId33"/>
    <p:sldId id="501" r:id="rId34"/>
    <p:sldId id="502" r:id="rId35"/>
    <p:sldId id="504" r:id="rId36"/>
    <p:sldId id="505" r:id="rId37"/>
    <p:sldId id="506" r:id="rId38"/>
    <p:sldId id="507" r:id="rId39"/>
    <p:sldId id="508" r:id="rId40"/>
    <p:sldId id="511" r:id="rId41"/>
    <p:sldId id="512" r:id="rId42"/>
    <p:sldId id="513" r:id="rId43"/>
    <p:sldId id="514" r:id="rId44"/>
    <p:sldId id="515" r:id="rId45"/>
    <p:sldId id="516" r:id="rId46"/>
    <p:sldId id="517" r:id="rId47"/>
    <p:sldId id="536" r:id="rId48"/>
    <p:sldId id="518" r:id="rId49"/>
    <p:sldId id="519" r:id="rId50"/>
    <p:sldId id="520" r:id="rId51"/>
    <p:sldId id="521" r:id="rId52"/>
    <p:sldId id="522" r:id="rId53"/>
    <p:sldId id="523" r:id="rId54"/>
    <p:sldId id="524" r:id="rId55"/>
    <p:sldId id="525" r:id="rId56"/>
    <p:sldId id="526" r:id="rId57"/>
    <p:sldId id="527" r:id="rId58"/>
    <p:sldId id="528" r:id="rId59"/>
    <p:sldId id="529" r:id="rId60"/>
    <p:sldId id="530" r:id="rId61"/>
    <p:sldId id="531" r:id="rId62"/>
    <p:sldId id="533" r:id="rId63"/>
    <p:sldId id="537" r:id="rId64"/>
    <p:sldId id="538" r:id="rId65"/>
    <p:sldId id="473" r:id="rId66"/>
  </p:sldIdLst>
  <p:sldSz cx="9144000" cy="6858000" type="screen4x3"/>
  <p:notesSz cx="7315200" cy="96012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CC"/>
    <a:srgbClr val="9966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56" autoAdjust="0"/>
    <p:restoredTop sz="87242" autoAdjust="0"/>
  </p:normalViewPr>
  <p:slideViewPr>
    <p:cSldViewPr>
      <p:cViewPr varScale="1">
        <p:scale>
          <a:sx n="76" d="100"/>
          <a:sy n="76" d="100"/>
        </p:scale>
        <p:origin x="84" y="486"/>
      </p:cViewPr>
      <p:guideLst>
        <p:guide orient="horz" pos="2064"/>
        <p:guide pos="345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27136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7136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27136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A88E5EE1-25EB-4AED-86FA-3576B85BFBD9}" type="slidenum">
              <a:rPr lang="en-US"/>
              <a:pPr>
                <a:defRPr/>
              </a:pPr>
              <a:t>‹#›</a:t>
            </a:fld>
            <a:endParaRPr lang="en-US"/>
          </a:p>
        </p:txBody>
      </p:sp>
    </p:spTree>
    <p:extLst>
      <p:ext uri="{BB962C8B-B14F-4D97-AF65-F5344CB8AC3E}">
        <p14:creationId xmlns:p14="http://schemas.microsoft.com/office/powerpoint/2010/main" val="4012860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4915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4915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095099D5-3B97-4EB4-83D2-9003C0E871B7}" type="slidenum">
              <a:rPr lang="en-US"/>
              <a:pPr>
                <a:defRPr/>
              </a:pPr>
              <a:t>‹#›</a:t>
            </a:fld>
            <a:endParaRPr lang="en-US"/>
          </a:p>
        </p:txBody>
      </p:sp>
    </p:spTree>
    <p:extLst>
      <p:ext uri="{BB962C8B-B14F-4D97-AF65-F5344CB8AC3E}">
        <p14:creationId xmlns:p14="http://schemas.microsoft.com/office/powerpoint/2010/main" val="74337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BCE963F3-1DDF-4FDF-ABFD-0697919A9237}" type="slidenum">
              <a:rPr lang="en-US" smtClean="0"/>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dirty="0"/>
              <a:t>Also incorporated Chapter18_introand</a:t>
            </a:r>
            <a:r>
              <a:rPr lang="en-US" baseline="0" dirty="0"/>
              <a:t>similarity from 3</a:t>
            </a:r>
            <a:r>
              <a:rPr lang="en-US" baseline="30000" dirty="0"/>
              <a:t>rd</a:t>
            </a:r>
            <a:r>
              <a:rPr lang="en-US" baseline="0" dirty="0"/>
              <a:t> edition</a:t>
            </a:r>
            <a:endParaRPr lang="en-US" dirty="0"/>
          </a:p>
        </p:txBody>
      </p:sp>
    </p:spTree>
    <p:extLst>
      <p:ext uri="{BB962C8B-B14F-4D97-AF65-F5344CB8AC3E}">
        <p14:creationId xmlns:p14="http://schemas.microsoft.com/office/powerpoint/2010/main" val="170957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A3ED3D2-9607-41B2-9464-1D8C46506927}" type="slidenum">
              <a:rPr lang="en-US" smtClean="0"/>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132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FEF55725-BECE-4D6C-B4D1-52F4B7F0261A}" type="slidenum">
              <a:rPr lang="en-US" smtClean="0"/>
              <a:pPr/>
              <a:t>13</a:t>
            </a:fld>
            <a:endParaRPr lang="en-US"/>
          </a:p>
        </p:txBody>
      </p:sp>
      <p:sp>
        <p:nvSpPr>
          <p:cNvPr id="39938" name="Rectangle 1026"/>
          <p:cNvSpPr>
            <a:spLocks noGrp="1" noRot="1" noChangeAspect="1" noChangeArrowheads="1" noTextEdit="1"/>
          </p:cNvSpPr>
          <p:nvPr>
            <p:ph type="sldImg"/>
          </p:nvPr>
        </p:nvSpPr>
        <p:spPr>
          <a:solidFill>
            <a:srgbClr val="FFFFFF"/>
          </a:solidFill>
          <a:ln/>
        </p:spPr>
      </p:sp>
      <p:sp>
        <p:nvSpPr>
          <p:cNvPr id="3993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32403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1D2BD681-3BC8-46CA-9BD8-6B47BD028743}" type="slidenum">
              <a:rPr lang="en-US" smtClean="0"/>
              <a:pPr/>
              <a:t>14</a:t>
            </a:fld>
            <a:endParaRPr lang="en-US"/>
          </a:p>
        </p:txBody>
      </p:sp>
      <p:sp>
        <p:nvSpPr>
          <p:cNvPr id="41986" name="Rectangle 1026"/>
          <p:cNvSpPr>
            <a:spLocks noGrp="1" noRot="1" noChangeAspect="1" noChangeArrowheads="1" noTextEdit="1"/>
          </p:cNvSpPr>
          <p:nvPr>
            <p:ph type="sldImg"/>
          </p:nvPr>
        </p:nvSpPr>
        <p:spPr>
          <a:solidFill>
            <a:srgbClr val="FFFFFF"/>
          </a:solidFill>
          <a:ln/>
        </p:spPr>
      </p:sp>
      <p:sp>
        <p:nvSpPr>
          <p:cNvPr id="4198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3854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A61438C7-0C23-4DFD-BB96-3EAB2AD0EEFE}" type="slidenum">
              <a:rPr lang="en-US" smtClean="0"/>
              <a:pPr/>
              <a:t>15</a:t>
            </a:fld>
            <a:endParaRPr lang="en-US"/>
          </a:p>
        </p:txBody>
      </p:sp>
      <p:sp>
        <p:nvSpPr>
          <p:cNvPr id="44034" name="Rectangle 1026"/>
          <p:cNvSpPr>
            <a:spLocks noGrp="1" noRot="1" noChangeAspect="1" noChangeArrowheads="1" noTextEdit="1"/>
          </p:cNvSpPr>
          <p:nvPr>
            <p:ph type="sldImg"/>
          </p:nvPr>
        </p:nvSpPr>
        <p:spPr>
          <a:solidFill>
            <a:srgbClr val="FFFFFF"/>
          </a:solidFill>
          <a:ln/>
        </p:spPr>
      </p:sp>
      <p:sp>
        <p:nvSpPr>
          <p:cNvPr id="44035"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4392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4B160CD4-41CE-419F-ABE9-D153FF93F98C}" type="slidenum">
              <a:rPr lang="en-US" smtClean="0"/>
              <a:pPr/>
              <a:t>16</a:t>
            </a:fld>
            <a:endParaRPr lang="en-US"/>
          </a:p>
        </p:txBody>
      </p:sp>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26680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286DF3BE-D21A-4F18-B1F0-0AE4670E273C}" type="slidenum">
              <a:rPr lang="en-US" smtClean="0"/>
              <a:pPr/>
              <a:t>17</a:t>
            </a:fld>
            <a:endParaRPr lang="en-US"/>
          </a:p>
        </p:txBody>
      </p:sp>
      <p:sp>
        <p:nvSpPr>
          <p:cNvPr id="48130" name="Rectangle 1026"/>
          <p:cNvSpPr>
            <a:spLocks noGrp="1" noRot="1" noChangeAspect="1" noChangeArrowheads="1" noTextEdit="1"/>
          </p:cNvSpPr>
          <p:nvPr>
            <p:ph type="sldImg"/>
          </p:nvPr>
        </p:nvSpPr>
        <p:spPr>
          <a:solidFill>
            <a:srgbClr val="FFFFFF"/>
          </a:solidFill>
          <a:ln/>
        </p:spPr>
      </p:sp>
      <p:sp>
        <p:nvSpPr>
          <p:cNvPr id="4813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02988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F6768530-9F54-4C86-9BF4-61B9E03355D9}" type="slidenum">
              <a:rPr lang="en-US" smtClean="0"/>
              <a:pPr/>
              <a:t>18</a:t>
            </a:fld>
            <a:endParaRPr lang="en-US"/>
          </a:p>
        </p:txBody>
      </p:sp>
      <p:sp>
        <p:nvSpPr>
          <p:cNvPr id="50178" name="Rectangle 1026"/>
          <p:cNvSpPr>
            <a:spLocks noGrp="1" noRot="1" noChangeAspect="1" noChangeArrowheads="1" noTextEdit="1"/>
          </p:cNvSpPr>
          <p:nvPr>
            <p:ph type="sldImg"/>
          </p:nvPr>
        </p:nvSpPr>
        <p:spPr>
          <a:solidFill>
            <a:srgbClr val="FFFFFF"/>
          </a:solidFill>
          <a:ln/>
        </p:spPr>
      </p:sp>
      <p:sp>
        <p:nvSpPr>
          <p:cNvPr id="5017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4492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5AF5147-6292-441D-A719-A8B138845835}" type="slidenum">
              <a:rPr lang="en-US" smtClean="0"/>
              <a:pPr/>
              <a:t>19</a:t>
            </a:fld>
            <a:endParaRPr lang="en-US"/>
          </a:p>
        </p:txBody>
      </p:sp>
      <p:sp>
        <p:nvSpPr>
          <p:cNvPr id="52226" name="Rectangle 1026"/>
          <p:cNvSpPr>
            <a:spLocks noGrp="1" noRot="1" noChangeAspect="1" noChangeArrowheads="1" noTextEdit="1"/>
          </p:cNvSpPr>
          <p:nvPr>
            <p:ph type="sldImg"/>
          </p:nvPr>
        </p:nvSpPr>
        <p:spPr>
          <a:solidFill>
            <a:srgbClr val="FFFFFF"/>
          </a:solidFill>
          <a:ln/>
        </p:spPr>
      </p:sp>
      <p:sp>
        <p:nvSpPr>
          <p:cNvPr id="5222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369644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049775F-80AC-467E-A7F6-EB809B79B605}" type="slidenum">
              <a:rPr lang="en-US" smtClean="0"/>
              <a:pPr/>
              <a:t>21</a:t>
            </a:fld>
            <a:endParaRPr lang="en-US"/>
          </a:p>
        </p:txBody>
      </p:sp>
      <p:sp>
        <p:nvSpPr>
          <p:cNvPr id="54274" name="Rectangle 1026"/>
          <p:cNvSpPr>
            <a:spLocks noGrp="1" noRot="1" noChangeAspect="1" noChangeArrowheads="1" noTextEdit="1"/>
          </p:cNvSpPr>
          <p:nvPr>
            <p:ph type="sldImg"/>
          </p:nvPr>
        </p:nvSpPr>
        <p:spPr>
          <a:solidFill>
            <a:srgbClr val="FFFFFF"/>
          </a:solidFill>
          <a:ln/>
        </p:spPr>
      </p:sp>
      <p:sp>
        <p:nvSpPr>
          <p:cNvPr id="54275"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t>here</a:t>
            </a:r>
          </a:p>
        </p:txBody>
      </p:sp>
    </p:spTree>
    <p:extLst>
      <p:ext uri="{BB962C8B-B14F-4D97-AF65-F5344CB8AC3E}">
        <p14:creationId xmlns:p14="http://schemas.microsoft.com/office/powerpoint/2010/main" val="382469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B2C35B49-5EFA-45B2-BC1A-77D1FE55870E}" type="slidenum">
              <a:rPr lang="en-US" smtClean="0"/>
              <a:pPr/>
              <a:t>23</a:t>
            </a:fld>
            <a:endParaRPr lang="en-US"/>
          </a:p>
        </p:txBody>
      </p:sp>
      <p:sp>
        <p:nvSpPr>
          <p:cNvPr id="58370" name="Rectangle 1026"/>
          <p:cNvSpPr>
            <a:spLocks noGrp="1" noRot="1" noChangeAspect="1" noChangeArrowheads="1" noTextEdit="1"/>
          </p:cNvSpPr>
          <p:nvPr>
            <p:ph type="sldImg"/>
          </p:nvPr>
        </p:nvSpPr>
        <p:spPr>
          <a:solidFill>
            <a:srgbClr val="FFFFFF"/>
          </a:solidFill>
          <a:ln/>
        </p:spPr>
      </p:sp>
      <p:sp>
        <p:nvSpPr>
          <p:cNvPr id="5837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16684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D82E4CE-50D2-4795-83F9-566AC939AC6A}" type="slidenum">
              <a:rPr lang="en-US" smtClean="0"/>
              <a:pPr/>
              <a:t>2</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52670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6D58BAF-3CBD-4531-9167-DD6A314AD2F2}" type="slidenum">
              <a:rPr lang="en-US" smtClean="0"/>
              <a:pPr/>
              <a:t>24</a:t>
            </a:fld>
            <a:endParaRPr lang="en-US"/>
          </a:p>
        </p:txBody>
      </p:sp>
      <p:sp>
        <p:nvSpPr>
          <p:cNvPr id="60418" name="Rectangle 1026"/>
          <p:cNvSpPr>
            <a:spLocks noGrp="1" noRot="1" noChangeAspect="1" noChangeArrowheads="1" noTextEdit="1"/>
          </p:cNvSpPr>
          <p:nvPr>
            <p:ph type="sldImg"/>
          </p:nvPr>
        </p:nvSpPr>
        <p:spPr>
          <a:solidFill>
            <a:srgbClr val="FFFFFF"/>
          </a:solidFill>
          <a:ln/>
        </p:spPr>
      </p:sp>
      <p:sp>
        <p:nvSpPr>
          <p:cNvPr id="6041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128489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E6D2253F-46C2-4B09-91E5-3A3CE49736BA}" type="slidenum">
              <a:rPr lang="en-US" smtClean="0"/>
              <a:pPr/>
              <a:t>25</a:t>
            </a:fld>
            <a:endParaRPr lang="en-US"/>
          </a:p>
        </p:txBody>
      </p:sp>
      <p:sp>
        <p:nvSpPr>
          <p:cNvPr id="62466" name="Rectangle 1026"/>
          <p:cNvSpPr>
            <a:spLocks noGrp="1" noRot="1" noChangeAspect="1" noChangeArrowheads="1" noTextEdit="1"/>
          </p:cNvSpPr>
          <p:nvPr>
            <p:ph type="sldImg"/>
          </p:nvPr>
        </p:nvSpPr>
        <p:spPr>
          <a:solidFill>
            <a:srgbClr val="FFFFFF"/>
          </a:solidFill>
          <a:ln/>
        </p:spPr>
      </p:sp>
      <p:sp>
        <p:nvSpPr>
          <p:cNvPr id="62467"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021186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046A2CED-EDF0-4EA1-B281-0EBA8C93F912}" type="slidenum">
              <a:rPr lang="en-US" smtClean="0"/>
              <a:pPr/>
              <a:t>26</a:t>
            </a:fld>
            <a:endParaRPr lang="en-US"/>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431747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5209408-0560-4438-9167-2A5B05A30BCA}" type="slidenum">
              <a:rPr lang="en-US" smtClean="0"/>
              <a:pPr/>
              <a:t>27</a:t>
            </a:fld>
            <a:endParaRPr lang="en-US"/>
          </a:p>
        </p:txBody>
      </p:sp>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244957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02B2770-A075-794E-BA87-A418E39DC540}" type="slidenum">
              <a:rPr lang="en-US"/>
              <a:pPr/>
              <a:t>34</a:t>
            </a:fld>
            <a:endParaRPr lang="en-US"/>
          </a:p>
        </p:txBody>
      </p:sp>
      <p:sp>
        <p:nvSpPr>
          <p:cNvPr id="57347" name="Rectangle 1026"/>
          <p:cNvSpPr>
            <a:spLocks noGrp="1" noRot="1" noChangeAspect="1" noChangeArrowheads="1"/>
          </p:cNvSpPr>
          <p:nvPr>
            <p:ph type="sldImg"/>
          </p:nvPr>
        </p:nvSpPr>
        <p:spPr>
          <a:solidFill>
            <a:srgbClr val="FFFFFF"/>
          </a:solidFill>
          <a:ln/>
        </p:spPr>
      </p:sp>
      <p:sp>
        <p:nvSpPr>
          <p:cNvPr id="57348"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556838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F2C7E2F-4738-F449-87E8-0ACB82847C3D}" type="slidenum">
              <a:rPr lang="de-DE"/>
              <a:pPr/>
              <a:t>36</a:t>
            </a:fld>
            <a:endParaRPr lang="de-DE"/>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050139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DE581CC-CD63-F846-A813-592057682C12}" type="slidenum">
              <a:rPr lang="ko-KR" altLang="en-US">
                <a:cs typeface="맑은 고딕" charset="0"/>
              </a:rPr>
              <a:pPr/>
              <a:t>38</a:t>
            </a:fld>
            <a:endParaRPr lang="en-US" altLang="ko-KR">
              <a:cs typeface="맑은 고딕"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3680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a:t>
            </a:r>
          </a:p>
        </p:txBody>
      </p:sp>
      <p:sp>
        <p:nvSpPr>
          <p:cNvPr id="4" name="Slide Number Placeholder 3"/>
          <p:cNvSpPr>
            <a:spLocks noGrp="1"/>
          </p:cNvSpPr>
          <p:nvPr>
            <p:ph type="sldNum" sz="quarter" idx="10"/>
          </p:nvPr>
        </p:nvSpPr>
        <p:spPr/>
        <p:txBody>
          <a:bodyPr/>
          <a:lstStyle/>
          <a:p>
            <a:pPr>
              <a:defRPr/>
            </a:pPr>
            <a:fld id="{095099D5-3B97-4EB4-83D2-9003C0E871B7}" type="slidenum">
              <a:rPr lang="en-US" smtClean="0"/>
              <a:pPr>
                <a:defRPr/>
              </a:pPr>
              <a:t>51</a:t>
            </a:fld>
            <a:endParaRPr lang="en-US"/>
          </a:p>
        </p:txBody>
      </p:sp>
    </p:spTree>
    <p:extLst>
      <p:ext uri="{BB962C8B-B14F-4D97-AF65-F5344CB8AC3E}">
        <p14:creationId xmlns:p14="http://schemas.microsoft.com/office/powerpoint/2010/main" val="37797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759723E-0802-E542-98CA-6580138354FB}" type="slidenum">
              <a:rPr lang="en-US"/>
              <a:pPr/>
              <a:t>57</a:t>
            </a:fld>
            <a:endParaRPr lang="en-US"/>
          </a:p>
        </p:txBody>
      </p:sp>
      <p:sp>
        <p:nvSpPr>
          <p:cNvPr id="96259" name="Rectangle 2"/>
          <p:cNvSpPr>
            <a:spLocks noGrp="1" noRot="1" noChangeAspect="1" noChangeArrowheads="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462078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AE85AD2-0232-AA4F-9B6D-46957FD49A43}" type="slidenum">
              <a:rPr lang="en-US"/>
              <a:pPr/>
              <a:t>60</a:t>
            </a:fld>
            <a:endParaRPr lang="en-US"/>
          </a:p>
        </p:txBody>
      </p:sp>
      <p:sp>
        <p:nvSpPr>
          <p:cNvPr id="123907" name="Rectangle 2"/>
          <p:cNvSpPr>
            <a:spLocks noGrp="1" noRot="1" noChangeAspect="1" noChangeArrowheads="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06031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62036710-1DB0-4718-97BF-478D3D0AA8A7}" type="slidenum">
              <a:rPr lang="en-US" smtClean="0"/>
              <a:pPr/>
              <a:t>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53435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81E3A50-8CBF-4A55-B204-6CA7BBD89EC7}" type="slidenum">
              <a:rPr lang="en-US" smtClean="0"/>
              <a:pPr/>
              <a:t>64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2299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EA276410-86E3-4C20-91F5-38DCBB38A964}" type="slidenum">
              <a:rPr lang="en-US" smtClean="0"/>
              <a:pPr/>
              <a:t>5</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3156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EB891312-3BD5-49CD-A5BB-0F1F954CEBAD}" type="slidenum">
              <a:rPr lang="en-US" smtClean="0"/>
              <a:pPr/>
              <a:t>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053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981CF89C-993A-475A-8EAC-EE158F9FF239}" type="slidenum">
              <a:rPr lang="en-US" smtClean="0"/>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2198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37FD229-4B3C-436B-8E1F-DF4796C2ECBB}" type="slidenum">
              <a:rPr lang="en-US" smtClean="0"/>
              <a:pPr/>
              <a:t>8</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6812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B80900A-80B4-4689-A9C4-E04B84B34337}" type="slidenum">
              <a:rPr lang="en-US" smtClean="0"/>
              <a:pPr/>
              <a:t>9</a:t>
            </a:fld>
            <a:endParaRPr lang="en-US"/>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4430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11BEE5C-E03B-4D7C-9F68-F21A849A4AE5}" type="slidenum">
              <a:rPr lang="en-US" smtClean="0"/>
              <a:pPr/>
              <a:t>11</a:t>
            </a:fld>
            <a:endParaRPr lang="en-US"/>
          </a:p>
        </p:txBody>
      </p:sp>
      <p:sp>
        <p:nvSpPr>
          <p:cNvPr id="35842" name="Rectangle 1026"/>
          <p:cNvSpPr>
            <a:spLocks noGrp="1" noRot="1" noChangeAspect="1" noChangeArrowheads="1" noTextEdit="1"/>
          </p:cNvSpPr>
          <p:nvPr>
            <p:ph type="sldImg"/>
          </p:nvPr>
        </p:nvSpPr>
        <p:spPr>
          <a:ln/>
        </p:spPr>
      </p:sp>
      <p:sp>
        <p:nvSpPr>
          <p:cNvPr id="35843"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5294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DC63499-C65A-4725-8596-F7F7106702A4}" type="datetimeFigureOut">
              <a:rPr lang="en-US"/>
              <a:pPr>
                <a:defRPr/>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88556-FE4A-4830-AF3B-B7ECD8AD89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B1CCFD3-9111-4C71-AE8B-CD7ECA7E421B}" type="datetimeFigureOut">
              <a:rPr lang="en-US"/>
              <a:pPr>
                <a:defRPr/>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86C03C-2B47-43F7-A2DF-40D43D71B2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E164D06-ACD4-4EF2-8D27-788BDE2C114A}" type="datetimeFigureOut">
              <a:rPr lang="en-US"/>
              <a:pPr>
                <a:defRPr/>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8C8972-2533-43F8-BAF6-304A50FAE2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9906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04800" y="6400800"/>
            <a:ext cx="5181600" cy="457200"/>
          </a:xfrm>
          <a:prstGeom prst="rect">
            <a:avLst/>
          </a:prstGeom>
        </p:spPr>
        <p:txBody>
          <a:bodyPr/>
          <a:lstStyle>
            <a:lvl1pPr>
              <a:defRPr/>
            </a:lvl1pPr>
          </a:lstStyle>
          <a:p>
            <a:r>
              <a:rPr lang="en-US"/>
              <a:t>Slide from Chris Manning's 276 class</a:t>
            </a:r>
          </a:p>
        </p:txBody>
      </p:sp>
    </p:spTree>
    <p:extLst>
      <p:ext uri="{BB962C8B-B14F-4D97-AF65-F5344CB8AC3E}">
        <p14:creationId xmlns:p14="http://schemas.microsoft.com/office/powerpoint/2010/main" val="10662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908627-0230-43E2-8E16-5828013465BA}" type="datetimeFigureOut">
              <a:rPr lang="en-US"/>
              <a:pPr>
                <a:defRPr/>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BDCB4-E7A5-4DDB-83E3-B39FE6A1FE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D44E336-E8EC-4140-A460-8CA24004C2E3}" type="datetimeFigureOut">
              <a:rPr lang="en-US"/>
              <a:pPr>
                <a:defRPr/>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EA9E3-7720-4A46-894F-56CF0D8DC3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BA00BD1-80EB-4986-B314-3144BD2549A1}" type="datetimeFigureOut">
              <a:rPr lang="en-US"/>
              <a:pPr>
                <a:defRPr/>
              </a:pPr>
              <a:t>11/7/2019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BC816D-F7DB-43D4-A601-0EA4EE6E01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8CC13F7-85AC-4A43-BD8A-81F31A5E1161}" type="datetimeFigureOut">
              <a:rPr lang="en-US"/>
              <a:pPr>
                <a:defRPr/>
              </a:pPr>
              <a:t>11/7/2019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743C8F-577C-4855-95CE-801A908ED0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A60433-22B0-41A0-846F-45D90680A1DE}" type="datetimeFigureOut">
              <a:rPr lang="en-US"/>
              <a:pPr>
                <a:defRPr/>
              </a:pPr>
              <a:t>11/7/2019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060FB3-8CBA-4D62-B89A-D402F536A6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4E3B2F-38C2-4765-B61E-DB6B5A08A0B1}" type="datetimeFigureOut">
              <a:rPr lang="en-US"/>
              <a:pPr>
                <a:defRPr/>
              </a:pPr>
              <a:t>11/7/2019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8D2602-0780-41E6-B84C-6590D63A35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0092E8-1310-494F-9A9C-1472EB84C217}" type="datetimeFigureOut">
              <a:rPr lang="en-US"/>
              <a:pPr>
                <a:defRPr/>
              </a:pPr>
              <a:t>11/7/2019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80A379-C9DC-4DDA-A64D-75E17C4BD6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330E99-AEA0-48BA-82C7-4E5FC86D0D69}" type="datetimeFigureOut">
              <a:rPr lang="en-US"/>
              <a:pPr>
                <a:defRPr/>
              </a:pPr>
              <a:t>11/7/2019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EBED24-A11A-4D47-9984-01C7C2BC06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34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p:cNvSpPr>
            <a:spLocks noGrp="1"/>
          </p:cNvSpPr>
          <p:nvPr>
            <p:ph type="dt" sz="half" idx="2"/>
          </p:nvPr>
        </p:nvSpPr>
        <p:spPr>
          <a:xfrm>
            <a:off x="6727825" y="6408738"/>
            <a:ext cx="1919288" cy="365125"/>
          </a:xfrm>
          <a:prstGeom prst="rect">
            <a:avLst/>
          </a:prstGeom>
        </p:spPr>
        <p:txBody>
          <a:bodyPr vert="horz" anchor="b"/>
          <a:lstStyle>
            <a:lvl1pPr>
              <a:defRPr sz="1000"/>
            </a:lvl1pPr>
            <a:extLst/>
          </a:lstStyle>
          <a:p>
            <a:pPr>
              <a:defRPr/>
            </a:pPr>
            <a:endParaRPr lang="en-US"/>
          </a:p>
        </p:txBody>
      </p:sp>
      <p:sp>
        <p:nvSpPr>
          <p:cNvPr id="16" name="Footer Placeholder 7"/>
          <p:cNvSpPr>
            <a:spLocks noGrp="1"/>
          </p:cNvSpPr>
          <p:nvPr>
            <p:ph type="ftr" sz="quarter" idx="3"/>
          </p:nvPr>
        </p:nvSpPr>
        <p:spPr>
          <a:xfrm>
            <a:off x="4379913" y="6408738"/>
            <a:ext cx="2351087" cy="365125"/>
          </a:xfrm>
          <a:prstGeom prst="rect">
            <a:avLst/>
          </a:prstGeom>
        </p:spPr>
        <p:txBody>
          <a:bodyPr vert="horz" anchor="b"/>
          <a:lstStyle>
            <a:lvl1pPr algn="r">
              <a:defRPr sz="1000"/>
            </a:lvl1pPr>
            <a:extLst/>
          </a:lstStyle>
          <a:p>
            <a:pPr>
              <a:defRPr/>
            </a:pPr>
            <a:endParaRPr lang="en-US"/>
          </a:p>
        </p:txBody>
      </p:sp>
      <p:sp>
        <p:nvSpPr>
          <p:cNvPr id="17" name="Slide Number Placeholder 8"/>
          <p:cNvSpPr>
            <a:spLocks noGrp="1"/>
          </p:cNvSpPr>
          <p:nvPr>
            <p:ph type="sldNum" sz="quarter" idx="4"/>
          </p:nvPr>
        </p:nvSpPr>
        <p:spPr>
          <a:xfrm>
            <a:off x="8647113" y="6408738"/>
            <a:ext cx="366712" cy="365125"/>
          </a:xfrm>
          <a:prstGeom prst="rect">
            <a:avLst/>
          </a:prstGeom>
        </p:spPr>
        <p:txBody>
          <a:bodyPr vert="horz" anchor="b"/>
          <a:lstStyle>
            <a:lvl1pPr algn="r">
              <a:defRPr sz="1000"/>
            </a:lvl1pPr>
            <a:extLst/>
          </a:lstStyle>
          <a:p>
            <a:pPr>
              <a:defRPr/>
            </a:pPr>
            <a:fld id="{4E103049-A557-4CB4-9065-41DA38E43B52}"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4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4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07ED1A9F-A820-41AD-AADF-AFCD446CB289}" type="datetimeFigureOut">
              <a:rPr lang="en-US"/>
              <a:pPr>
                <a:defRPr/>
              </a:pPr>
              <a:t>11/7/2019</a:t>
            </a:fld>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10D8AEC-3FD2-4896-ABF8-21650343B3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imes New Roman" pitchFamily="18" charset="0"/>
        </a:defRPr>
      </a:lvl2pPr>
      <a:lvl3pPr algn="ctr" rtl="0" eaLnBrk="0" fontAlgn="base" hangingPunct="0">
        <a:spcBef>
          <a:spcPct val="0"/>
        </a:spcBef>
        <a:spcAft>
          <a:spcPct val="0"/>
        </a:spcAft>
        <a:defRPr sz="3200">
          <a:solidFill>
            <a:schemeClr val="tx2"/>
          </a:solidFill>
          <a:latin typeface="Times New Roman" pitchFamily="18" charset="0"/>
        </a:defRPr>
      </a:lvl3pPr>
      <a:lvl4pPr algn="ctr" rtl="0" eaLnBrk="0" fontAlgn="base" hangingPunct="0">
        <a:spcBef>
          <a:spcPct val="0"/>
        </a:spcBef>
        <a:spcAft>
          <a:spcPct val="0"/>
        </a:spcAft>
        <a:defRPr sz="3200">
          <a:solidFill>
            <a:schemeClr val="tx2"/>
          </a:solidFill>
          <a:latin typeface="Times New Roman" pitchFamily="18" charset="0"/>
        </a:defRPr>
      </a:lvl4pPr>
      <a:lvl5pPr algn="ctr" rtl="0" eaLnBrk="0" fontAlgn="base" hangingPunct="0">
        <a:spcBef>
          <a:spcPct val="0"/>
        </a:spcBef>
        <a:spcAft>
          <a:spcPct val="0"/>
        </a:spcAft>
        <a:defRPr sz="3200">
          <a:solidFill>
            <a:schemeClr val="tx2"/>
          </a:solidFill>
          <a:latin typeface="Times New Roman" pitchFamily="18" charset="0"/>
        </a:defRPr>
      </a:lvl5pPr>
      <a:lvl6pPr marL="457200" algn="ctr" rtl="0" fontAlgn="base">
        <a:spcBef>
          <a:spcPct val="0"/>
        </a:spcBef>
        <a:spcAft>
          <a:spcPct val="0"/>
        </a:spcAft>
        <a:defRPr sz="3200">
          <a:solidFill>
            <a:schemeClr val="tx2"/>
          </a:solidFill>
          <a:latin typeface="Times New Roman" pitchFamily="18" charset="0"/>
        </a:defRPr>
      </a:lvl6pPr>
      <a:lvl7pPr marL="914400" algn="ctr" rtl="0" fontAlgn="base">
        <a:spcBef>
          <a:spcPct val="0"/>
        </a:spcBef>
        <a:spcAft>
          <a:spcPct val="0"/>
        </a:spcAft>
        <a:defRPr sz="3200">
          <a:solidFill>
            <a:schemeClr val="tx2"/>
          </a:solidFill>
          <a:latin typeface="Times New Roman" pitchFamily="18" charset="0"/>
        </a:defRPr>
      </a:lvl7pPr>
      <a:lvl8pPr marL="1371600" algn="ctr" rtl="0" fontAlgn="base">
        <a:spcBef>
          <a:spcPct val="0"/>
        </a:spcBef>
        <a:spcAft>
          <a:spcPct val="0"/>
        </a:spcAft>
        <a:defRPr sz="3200">
          <a:solidFill>
            <a:schemeClr val="tx2"/>
          </a:solidFill>
          <a:latin typeface="Times New Roman" pitchFamily="18" charset="0"/>
        </a:defRPr>
      </a:lvl8pPr>
      <a:lvl9pPr marL="1828800" algn="ctr" rtl="0" fontAlgn="base">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ordnetweb.princeton.edu/perl/webwn?o2=&amp;o0=&amp;o8=1&amp;o1=1&amp;o7=&amp;o5=&amp;o9=&amp;o6=&amp;o3=&amp;o4=&amp;s=field&amp;i=2&amp;h=000000000000000000000#c" TargetMode="External"/><Relationship Id="rId13" Type="http://schemas.openxmlformats.org/officeDocument/2006/relationships/hyperlink" Target="http://wordnetweb.princeton.edu/perl/webwn?o2=&amp;o0=&amp;o8=1&amp;o1=1&amp;o7=&amp;o5=&amp;o9=&amp;o6=&amp;o3=&amp;o4=&amp;s=subject+field" TargetMode="External"/><Relationship Id="rId18" Type="http://schemas.openxmlformats.org/officeDocument/2006/relationships/hyperlink" Target="http://wordnetweb.princeton.edu/perl/webwn?o2=&amp;o0=&amp;o8=1&amp;o1=1&amp;o7=&amp;o5=&amp;o9=&amp;o6=&amp;o3=&amp;o4=&amp;s=field+of+force" TargetMode="External"/><Relationship Id="rId26" Type="http://schemas.openxmlformats.org/officeDocument/2006/relationships/hyperlink" Target="http://wordnetweb.princeton.edu/perl/webwn?o2=&amp;o0=&amp;o8=1&amp;o1=1&amp;o7=&amp;o5=&amp;o9=&amp;o6=&amp;o3=&amp;o4=&amp;s=area" TargetMode="External"/><Relationship Id="rId3" Type="http://schemas.openxmlformats.org/officeDocument/2006/relationships/hyperlink" Target="http://wordnetweb.princeton.edu/perl/webwn?o2=&amp;o0=&amp;o8=1&amp;o1=1&amp;o7=&amp;o5=&amp;o9=&amp;o6=&amp;o3=&amp;o4=&amp;s=field&amp;i=1&amp;h=000000000000000000000#c" TargetMode="External"/><Relationship Id="rId21" Type="http://schemas.openxmlformats.org/officeDocument/2006/relationships/hyperlink" Target="http://wordnetweb.princeton.edu/perl/webwn?o2=&amp;o0=&amp;o8=1&amp;o1=1&amp;o7=&amp;o5=&amp;o9=&amp;o6=&amp;o3=&amp;o4=&amp;s=field+of+operation" TargetMode="External"/><Relationship Id="rId7" Type="http://schemas.openxmlformats.org/officeDocument/2006/relationships/hyperlink" Target="http://wordnetweb.princeton.edu/perl/webwn?o2=&amp;o0=&amp;o8=1&amp;o1=1&amp;o7=&amp;o5=&amp;o9=&amp;o6=&amp;o3=&amp;o4=&amp;s=field+of+honor" TargetMode="External"/><Relationship Id="rId12" Type="http://schemas.openxmlformats.org/officeDocument/2006/relationships/hyperlink" Target="http://wordnetweb.princeton.edu/perl/webwn?o2=&amp;o0=&amp;o8=1&amp;o1=1&amp;o7=&amp;o5=&amp;o9=&amp;o6=&amp;o3=&amp;o4=&amp;s=subject+area" TargetMode="External"/><Relationship Id="rId17" Type="http://schemas.openxmlformats.org/officeDocument/2006/relationships/hyperlink" Target="http://wordnetweb.princeton.edu/perl/webwn?o2=&amp;o0=&amp;o8=1&amp;o1=1&amp;o7=&amp;o5=&amp;o9=&amp;o6=&amp;o3=&amp;o4=&amp;s=field&amp;i=4&amp;h=000000000000000000000#c" TargetMode="External"/><Relationship Id="rId25" Type="http://schemas.openxmlformats.org/officeDocument/2006/relationships/hyperlink" Target="http://wordnetweb.princeton.edu/perl/webwn?o2=&amp;o0=&amp;o8=1&amp;o1=1&amp;o7=&amp;o5=&amp;o9=&amp;o6=&amp;o3=&amp;o4=&amp;s=domain" TargetMode="External"/><Relationship Id="rId2" Type="http://schemas.openxmlformats.org/officeDocument/2006/relationships/hyperlink" Target="http://wordnetweb.princeton.edu/perl/webwn?o2=&amp;o0=&amp;o8=1&amp;o1=1&amp;o7=&amp;o5=&amp;o9=&amp;o6=&amp;o3=&amp;o4=&amp;s=field&amp;i=0&amp;h=000000000000000000000#c" TargetMode="External"/><Relationship Id="rId16" Type="http://schemas.openxmlformats.org/officeDocument/2006/relationships/hyperlink" Target="http://wordnetweb.princeton.edu/perl/webwn?o2=&amp;o0=&amp;o8=1&amp;o1=1&amp;o7=&amp;o5=&amp;o9=&amp;o6=&amp;o3=&amp;o4=&amp;s=bailiwick" TargetMode="External"/><Relationship Id="rId20" Type="http://schemas.openxmlformats.org/officeDocument/2006/relationships/hyperlink" Target="http://wordnetweb.princeton.edu/perl/webwn?o2=&amp;o0=&amp;o8=1&amp;o1=1&amp;o7=&amp;o5=&amp;o9=&amp;o6=&amp;o3=&amp;o4=&amp;s=field&amp;i=5&amp;h=000000000000000000000#c" TargetMode="External"/><Relationship Id="rId29" Type="http://schemas.openxmlformats.org/officeDocument/2006/relationships/hyperlink" Target="http://wordnetweb.princeton.edu/perl/webwn?o2=&amp;o0=&amp;o8=1&amp;o1=1&amp;o7=&amp;o5=&amp;o9=&amp;o6=&amp;o3=&amp;o4=&amp;s=field&amp;i=7&amp;h=000000000000000000000#c" TargetMode="External"/><Relationship Id="rId1" Type="http://schemas.openxmlformats.org/officeDocument/2006/relationships/slideLayout" Target="../slideLayouts/slideLayout7.xml"/><Relationship Id="rId6" Type="http://schemas.openxmlformats.org/officeDocument/2006/relationships/hyperlink" Target="http://wordnetweb.princeton.edu/perl/webwn?o2=&amp;o0=&amp;o8=1&amp;o1=1&amp;o7=&amp;o5=&amp;o9=&amp;o6=&amp;o3=&amp;o4=&amp;s=field+of+battle" TargetMode="External"/><Relationship Id="rId11" Type="http://schemas.openxmlformats.org/officeDocument/2006/relationships/hyperlink" Target="http://wordnetweb.princeton.edu/perl/webwn?o2=&amp;o0=&amp;o8=1&amp;o1=1&amp;o7=&amp;o5=&amp;o9=&amp;o6=&amp;o3=&amp;o4=&amp;s=subject" TargetMode="External"/><Relationship Id="rId24" Type="http://schemas.openxmlformats.org/officeDocument/2006/relationships/hyperlink" Target="http://wordnetweb.princeton.edu/perl/webwn?o2=&amp;o0=&amp;o8=1&amp;o1=1&amp;o7=&amp;o5=&amp;o9=&amp;o6=&amp;o3=&amp;o4=&amp;s=sphere" TargetMode="External"/><Relationship Id="rId32" Type="http://schemas.openxmlformats.org/officeDocument/2006/relationships/hyperlink" Target="http://wordnetweb.princeton.edu/perl/webwn?o2=&amp;o0=&amp;o8=1&amp;o1=1&amp;o7=&amp;o5=&amp;o9=&amp;o6=&amp;o3=&amp;o4=&amp;s=playing+area" TargetMode="External"/><Relationship Id="rId5" Type="http://schemas.openxmlformats.org/officeDocument/2006/relationships/hyperlink" Target="http://wordnetweb.princeton.edu/perl/webwn?o2=&amp;o0=&amp;o8=1&amp;o1=1&amp;o7=&amp;o5=&amp;o9=&amp;o6=&amp;o3=&amp;o4=&amp;s=battleground" TargetMode="External"/><Relationship Id="rId15" Type="http://schemas.openxmlformats.org/officeDocument/2006/relationships/hyperlink" Target="http://wordnetweb.princeton.edu/perl/webwn?o2=&amp;o0=&amp;o8=1&amp;o1=1&amp;o7=&amp;o5=&amp;o9=&amp;o6=&amp;o3=&amp;o4=&amp;s=study" TargetMode="External"/><Relationship Id="rId23" Type="http://schemas.openxmlformats.org/officeDocument/2006/relationships/hyperlink" Target="http://wordnetweb.princeton.edu/perl/webwn?o2=&amp;o0=&amp;o8=1&amp;o1=1&amp;o7=&amp;o5=&amp;o9=&amp;o6=&amp;o3=&amp;o4=&amp;s=field&amp;i=6&amp;h=000000000000000000000#c" TargetMode="External"/><Relationship Id="rId28" Type="http://schemas.openxmlformats.org/officeDocument/2006/relationships/hyperlink" Target="http://wordnetweb.princeton.edu/perl/webwn?o2=&amp;o0=&amp;o8=1&amp;o1=1&amp;o7=&amp;o5=&amp;o9=&amp;o6=&amp;o3=&amp;o4=&amp;s=arena" TargetMode="External"/><Relationship Id="rId10" Type="http://schemas.openxmlformats.org/officeDocument/2006/relationships/hyperlink" Target="http://wordnetweb.princeton.edu/perl/webwn?o2=&amp;o0=&amp;o8=1&amp;o1=1&amp;o7=&amp;o5=&amp;o9=&amp;o6=&amp;o3=&amp;o4=&amp;s=discipline" TargetMode="External"/><Relationship Id="rId19" Type="http://schemas.openxmlformats.org/officeDocument/2006/relationships/hyperlink" Target="http://wordnetweb.princeton.edu/perl/webwn?o2=&amp;o0=&amp;o8=1&amp;o1=1&amp;o7=&amp;o5=&amp;o9=&amp;o6=&amp;o3=&amp;o4=&amp;s=force+field" TargetMode="External"/><Relationship Id="rId31" Type="http://schemas.openxmlformats.org/officeDocument/2006/relationships/hyperlink" Target="http://wordnetweb.princeton.edu/perl/webwn?o2=&amp;o0=&amp;o8=1&amp;o1=1&amp;o7=&amp;o5=&amp;o9=&amp;o6=&amp;o3=&amp;o4=&amp;s=athletic+field" TargetMode="External"/><Relationship Id="rId4" Type="http://schemas.openxmlformats.org/officeDocument/2006/relationships/hyperlink" Target="http://wordnetweb.princeton.edu/perl/webwn?o2=&amp;o0=&amp;o8=1&amp;o1=1&amp;o7=&amp;o5=&amp;o9=&amp;o6=&amp;o3=&amp;o4=&amp;s=battlefield" TargetMode="External"/><Relationship Id="rId9" Type="http://schemas.openxmlformats.org/officeDocument/2006/relationships/hyperlink" Target="http://wordnetweb.princeton.edu/perl/webwn?o2=&amp;o0=&amp;o8=1&amp;o1=1&amp;o7=&amp;o5=&amp;o9=&amp;o6=&amp;o3=&amp;o4=&amp;s=field&amp;i=3&amp;h=000000000000000000000#c" TargetMode="External"/><Relationship Id="rId14" Type="http://schemas.openxmlformats.org/officeDocument/2006/relationships/hyperlink" Target="http://wordnetweb.princeton.edu/perl/webwn?o2=&amp;o0=&amp;o8=1&amp;o1=1&amp;o7=&amp;o5=&amp;o9=&amp;o6=&amp;o3=&amp;o4=&amp;s=field+of+study" TargetMode="External"/><Relationship Id="rId22" Type="http://schemas.openxmlformats.org/officeDocument/2006/relationships/hyperlink" Target="http://wordnetweb.princeton.edu/perl/webwn?o2=&amp;o0=&amp;o8=1&amp;o1=1&amp;o7=&amp;o5=&amp;o9=&amp;o6=&amp;o3=&amp;o4=&amp;s=line+of+business" TargetMode="External"/><Relationship Id="rId27" Type="http://schemas.openxmlformats.org/officeDocument/2006/relationships/hyperlink" Target="http://wordnetweb.princeton.edu/perl/webwn?o2=&amp;o0=&amp;o8=1&amp;o1=1&amp;o7=&amp;o5=&amp;o9=&amp;o6=&amp;o3=&amp;o4=&amp;s=orbit" TargetMode="External"/><Relationship Id="rId30" Type="http://schemas.openxmlformats.org/officeDocument/2006/relationships/hyperlink" Target="http://wordnetweb.princeton.edu/perl/webwn?o2=&amp;o0=&amp;o8=1&amp;o1=1&amp;o7=&amp;o5=&amp;o9=&amp;o6=&amp;o3=&amp;o4=&amp;s=playing+fiel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3" Type="http://schemas.openxmlformats.org/officeDocument/2006/relationships/hyperlink" Target="http://wordnetweb.princeton.edu/perl/webwn"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www.nltk.org/search.html?q=wordn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0.e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image" Target="../media/image23.emf"/><Relationship Id="rId9"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59.xml.rels><?xml version="1.0" encoding="UTF-8" standalone="yes"?>
<Relationships xmlns="http://schemas.openxmlformats.org/package/2006/relationships"><Relationship Id="rId3" Type="http://schemas.openxmlformats.org/officeDocument/2006/relationships/hyperlink" Target="http://wn-similarity.sourceforge.net/" TargetMode="External"/><Relationship Id="rId2" Type="http://schemas.openxmlformats.org/officeDocument/2006/relationships/hyperlink" Target="http://nltk.github.com/api/nltk.corpus.reader.html?highlight=similarity#nltk.corpus.reader.WordNetCorpusReader.res_similar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p:cNvSpPr>
          <p:nvPr>
            <p:ph type="ctrTitle" idx="4294967295"/>
          </p:nvPr>
        </p:nvSpPr>
        <p:spPr>
          <a:xfrm>
            <a:off x="685800" y="2130425"/>
            <a:ext cx="7772400" cy="1470025"/>
          </a:xfrm>
        </p:spPr>
        <p:txBody>
          <a:bodyPr/>
          <a:lstStyle/>
          <a:p>
            <a:pPr eaLnBrk="1" hangingPunct="1"/>
            <a:r>
              <a:rPr lang="en-US" dirty="0"/>
              <a:t>Word Senses and WordNet</a:t>
            </a:r>
          </a:p>
        </p:txBody>
      </p:sp>
      <p:sp>
        <p:nvSpPr>
          <p:cNvPr id="16386" name="Rectangle 6"/>
          <p:cNvSpPr>
            <a:spLocks noGrp="1"/>
          </p:cNvSpPr>
          <p:nvPr>
            <p:ph type="subTitle" idx="4294967295"/>
          </p:nvPr>
        </p:nvSpPr>
        <p:spPr>
          <a:xfrm>
            <a:off x="1371600" y="4005263"/>
            <a:ext cx="6400800" cy="1752600"/>
          </a:xfrm>
        </p:spPr>
        <p:txBody>
          <a:bodyPr/>
          <a:lstStyle/>
          <a:p>
            <a:pPr marL="0" indent="0" algn="ctr" eaLnBrk="1" hangingPunct="1">
              <a:buFont typeface="Wingdings" pitchFamily="2" charset="2"/>
              <a:buNone/>
            </a:pPr>
            <a:r>
              <a:rPr lang="en-US" dirty="0"/>
              <a:t>(Thesaurus-based)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sz="quarter" idx="1"/>
          </p:nvPr>
        </p:nvSpPr>
        <p:spPr>
          <a:xfrm>
            <a:off x="381000" y="2133600"/>
            <a:ext cx="8763000" cy="3638550"/>
          </a:xfrm>
        </p:spPr>
        <p:txBody>
          <a:bodyPr/>
          <a:lstStyle/>
          <a:p>
            <a:r>
              <a:rPr lang="en-US" dirty="0"/>
              <a:t>Lots of types of polysemy are systematic</a:t>
            </a:r>
          </a:p>
          <a:p>
            <a:pPr lvl="1"/>
            <a:r>
              <a:rPr lang="en-US" dirty="0">
                <a:latin typeface="Courier"/>
                <a:cs typeface="Courier"/>
              </a:rPr>
              <a:t>School, university, hospital</a:t>
            </a:r>
          </a:p>
          <a:p>
            <a:pPr lvl="1"/>
            <a:r>
              <a:rPr lang="en-US" dirty="0"/>
              <a:t>All can mean the institution or the building.</a:t>
            </a:r>
          </a:p>
          <a:p>
            <a:r>
              <a:rPr lang="en-US" dirty="0"/>
              <a:t>A systematic relationship:</a:t>
            </a:r>
          </a:p>
          <a:p>
            <a:pPr lvl="1"/>
            <a:r>
              <a:rPr lang="en-US" dirty="0">
                <a:solidFill>
                  <a:srgbClr val="0000FF"/>
                </a:solidFill>
              </a:rPr>
              <a:t>Building</a:t>
            </a:r>
            <a:r>
              <a:rPr lang="en-US" dirty="0"/>
              <a:t>            </a:t>
            </a:r>
            <a:r>
              <a:rPr lang="en-US" dirty="0">
                <a:solidFill>
                  <a:srgbClr val="0000FF"/>
                </a:solidFill>
              </a:rPr>
              <a:t>Organization</a:t>
            </a:r>
          </a:p>
          <a:p>
            <a:r>
              <a:rPr lang="en-US" dirty="0"/>
              <a:t>Other such kinds of systematic polysemy: </a:t>
            </a:r>
          </a:p>
          <a:p>
            <a:pPr marL="114300" indent="0">
              <a:buNone/>
            </a:pPr>
            <a:r>
              <a:rPr lang="en-US" sz="1800" dirty="0">
                <a:solidFill>
                  <a:srgbClr val="0000FF"/>
                </a:solidFill>
              </a:rPr>
              <a:t>Author</a:t>
            </a:r>
            <a:r>
              <a:rPr lang="en-US" sz="1800" dirty="0"/>
              <a:t> </a:t>
            </a:r>
            <a:r>
              <a:rPr lang="en-US" sz="1600" dirty="0"/>
              <a:t>(</a:t>
            </a:r>
            <a:r>
              <a:rPr lang="en-US" sz="1600" dirty="0">
                <a:latin typeface="Courier"/>
                <a:cs typeface="Courier"/>
              </a:rPr>
              <a:t>Jane Austen wrote Emma</a:t>
            </a:r>
            <a:r>
              <a:rPr lang="en-US" sz="1600" dirty="0"/>
              <a:t>)                 </a:t>
            </a:r>
          </a:p>
          <a:p>
            <a:pPr marL="114300" indent="0">
              <a:buNone/>
            </a:pPr>
            <a:r>
              <a:rPr lang="en-US" sz="1600" dirty="0">
                <a:solidFill>
                  <a:srgbClr val="0000FF"/>
                </a:solidFill>
              </a:rPr>
              <a:t>	</a:t>
            </a:r>
            <a:r>
              <a:rPr lang="en-US" sz="1800" dirty="0">
                <a:solidFill>
                  <a:srgbClr val="0000FF"/>
                </a:solidFill>
              </a:rPr>
              <a:t>Works of Author </a:t>
            </a:r>
            <a:r>
              <a:rPr lang="en-US" sz="1600" dirty="0"/>
              <a:t>(</a:t>
            </a:r>
            <a:r>
              <a:rPr lang="en-US" sz="1600" dirty="0">
                <a:latin typeface="Courier"/>
                <a:cs typeface="Courier"/>
              </a:rPr>
              <a:t>I love Jane Austen</a:t>
            </a:r>
            <a:r>
              <a:rPr lang="en-US" sz="1600" dirty="0"/>
              <a:t>)</a:t>
            </a:r>
          </a:p>
          <a:p>
            <a:pPr marL="114300" indent="0">
              <a:buNone/>
            </a:pPr>
            <a:r>
              <a:rPr lang="en-US" sz="1800" dirty="0">
                <a:solidFill>
                  <a:srgbClr val="0000FF"/>
                </a:solidFill>
              </a:rPr>
              <a:t>Tree</a:t>
            </a:r>
            <a:r>
              <a:rPr lang="en-US" sz="1800" dirty="0"/>
              <a:t> </a:t>
            </a:r>
            <a:r>
              <a:rPr lang="en-US" sz="1600" dirty="0">
                <a:latin typeface="Courier"/>
                <a:cs typeface="Courier"/>
              </a:rPr>
              <a:t>(Plums have beautiful blossoms)    </a:t>
            </a:r>
          </a:p>
          <a:p>
            <a:pPr marL="114300" indent="0">
              <a:buNone/>
            </a:pPr>
            <a:r>
              <a:rPr lang="en-US" sz="1600" dirty="0">
                <a:latin typeface="Courier"/>
                <a:cs typeface="Courier"/>
              </a:rPr>
              <a:t> 	</a:t>
            </a:r>
            <a:r>
              <a:rPr lang="en-US" sz="1800" dirty="0">
                <a:solidFill>
                  <a:srgbClr val="0000FF"/>
                </a:solidFill>
              </a:rPr>
              <a:t>Fruit</a:t>
            </a:r>
            <a:r>
              <a:rPr lang="en-US" sz="1800" dirty="0"/>
              <a:t> </a:t>
            </a:r>
            <a:r>
              <a:rPr lang="en-US" sz="1600" dirty="0">
                <a:latin typeface="Courier"/>
                <a:cs typeface="Courier"/>
              </a:rPr>
              <a:t>(I ate a preserved plum)</a:t>
            </a:r>
          </a:p>
        </p:txBody>
      </p:sp>
      <p:sp>
        <p:nvSpPr>
          <p:cNvPr id="38914" name="Rectangle 2"/>
          <p:cNvSpPr>
            <a:spLocks noGrp="1" noChangeArrowheads="1"/>
          </p:cNvSpPr>
          <p:nvPr>
            <p:ph type="title"/>
          </p:nvPr>
        </p:nvSpPr>
        <p:spPr>
          <a:xfrm>
            <a:off x="1371600" y="990600"/>
            <a:ext cx="7772400" cy="990600"/>
          </a:xfrm>
        </p:spPr>
        <p:txBody>
          <a:bodyPr/>
          <a:lstStyle/>
          <a:p>
            <a:r>
              <a:rPr lang="en-US" dirty="0"/>
              <a:t>Metonymy or Systematic Polysemy: </a:t>
            </a:r>
            <a:br>
              <a:rPr lang="en-US" dirty="0"/>
            </a:br>
            <a:r>
              <a:rPr lang="en-US" dirty="0"/>
              <a:t>A systematic relationship between senses</a:t>
            </a:r>
          </a:p>
        </p:txBody>
      </p:sp>
      <p:sp>
        <p:nvSpPr>
          <p:cNvPr id="2" name="Left-Right Arrow 1"/>
          <p:cNvSpPr/>
          <p:nvPr/>
        </p:nvSpPr>
        <p:spPr bwMode="auto">
          <a:xfrm>
            <a:off x="2819400" y="4419600"/>
            <a:ext cx="400751" cy="228600"/>
          </a:xfrm>
          <a:prstGeom prst="leftRightArrow">
            <a:avLst/>
          </a:prstGeom>
          <a:solidFill>
            <a:srgbClr val="0000FF"/>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a:solidFill>
                <a:srgbClr val="FF0000"/>
              </a:solidFill>
              <a:latin typeface="Lucida Sans" pitchFamily="-65" charset="0"/>
            </a:endParaRPr>
          </a:p>
        </p:txBody>
      </p:sp>
      <p:sp>
        <p:nvSpPr>
          <p:cNvPr id="6" name="Left-Right Arrow 5"/>
          <p:cNvSpPr/>
          <p:nvPr/>
        </p:nvSpPr>
        <p:spPr bwMode="auto">
          <a:xfrm>
            <a:off x="790225" y="6248400"/>
            <a:ext cx="400751" cy="228600"/>
          </a:xfrm>
          <a:prstGeom prst="leftRightArrow">
            <a:avLst/>
          </a:prstGeom>
          <a:solidFill>
            <a:srgbClr val="0000FF"/>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a:solidFill>
                <a:srgbClr val="FF0000"/>
              </a:solidFill>
              <a:latin typeface="Lucida Sans" pitchFamily="-65" charset="0"/>
            </a:endParaRPr>
          </a:p>
        </p:txBody>
      </p:sp>
      <p:sp>
        <p:nvSpPr>
          <p:cNvPr id="8" name="Left-Right Arrow 7"/>
          <p:cNvSpPr/>
          <p:nvPr/>
        </p:nvSpPr>
        <p:spPr bwMode="auto">
          <a:xfrm>
            <a:off x="990601" y="5562600"/>
            <a:ext cx="364319" cy="228600"/>
          </a:xfrm>
          <a:prstGeom prst="leftRightArrow">
            <a:avLst/>
          </a:prstGeom>
          <a:solidFill>
            <a:srgbClr val="0000FF"/>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a:solidFill>
                <a:srgbClr val="FF0000"/>
              </a:solidFill>
              <a:latin typeface="Lucida Sans" pitchFamily="-65" charset="0"/>
            </a:endParaRPr>
          </a:p>
        </p:txBody>
      </p:sp>
    </p:spTree>
    <p:extLst>
      <p:ext uri="{BB962C8B-B14F-4D97-AF65-F5344CB8AC3E}">
        <p14:creationId xmlns:p14="http://schemas.microsoft.com/office/powerpoint/2010/main" val="28378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title" idx="4294967295"/>
          </p:nvPr>
        </p:nvSpPr>
        <p:spPr/>
        <p:txBody>
          <a:bodyPr/>
          <a:lstStyle/>
          <a:p>
            <a:pPr eaLnBrk="1" hangingPunct="1"/>
            <a:r>
              <a:rPr lang="en-US"/>
              <a:t>Metaphor vs. Metonymy</a:t>
            </a:r>
          </a:p>
        </p:txBody>
      </p:sp>
      <p:sp>
        <p:nvSpPr>
          <p:cNvPr id="34818" name="Rectangle 6"/>
          <p:cNvSpPr>
            <a:spLocks noGrp="1"/>
          </p:cNvSpPr>
          <p:nvPr>
            <p:ph type="body" idx="4294967295"/>
          </p:nvPr>
        </p:nvSpPr>
        <p:spPr/>
        <p:txBody>
          <a:bodyPr/>
          <a:lstStyle/>
          <a:p>
            <a:pPr eaLnBrk="1" hangingPunct="1">
              <a:buFont typeface="Wingdings" pitchFamily="2" charset="2"/>
              <a:buChar char="§"/>
            </a:pPr>
            <a:r>
              <a:rPr lang="en-US" dirty="0">
                <a:solidFill>
                  <a:srgbClr val="0033CC"/>
                </a:solidFill>
              </a:rPr>
              <a:t>Metaphor</a:t>
            </a:r>
            <a:r>
              <a:rPr lang="en-US" dirty="0"/>
              <a:t>: two different meaning domains are related</a:t>
            </a:r>
          </a:p>
          <a:p>
            <a:pPr lvl="1" eaLnBrk="1" hangingPunct="1">
              <a:buFont typeface="Wingdings" pitchFamily="2" charset="2"/>
              <a:buChar char="§"/>
            </a:pPr>
            <a:r>
              <a:rPr lang="en-US" dirty="0">
                <a:solidFill>
                  <a:srgbClr val="FF3300"/>
                </a:solidFill>
              </a:rPr>
              <a:t>Citibank claimed it was misrepresented.</a:t>
            </a:r>
          </a:p>
          <a:p>
            <a:pPr lvl="1" eaLnBrk="1" hangingPunct="1">
              <a:buFont typeface="Wingdings" pitchFamily="2" charset="2"/>
              <a:buChar char="§"/>
            </a:pPr>
            <a:r>
              <a:rPr lang="en-US" dirty="0"/>
              <a:t>Corporation as person</a:t>
            </a:r>
          </a:p>
          <a:p>
            <a:pPr eaLnBrk="1" hangingPunct="1">
              <a:buFont typeface="Wingdings" pitchFamily="2" charset="2"/>
              <a:buChar char="§"/>
            </a:pPr>
            <a:r>
              <a:rPr lang="en-US" dirty="0">
                <a:solidFill>
                  <a:srgbClr val="0033CC"/>
                </a:solidFill>
              </a:rPr>
              <a:t>Metonymy: use of one aspect of a concept to refer to other aspects of entity or to entity itself</a:t>
            </a:r>
          </a:p>
          <a:p>
            <a:pPr lvl="1" eaLnBrk="1" hangingPunct="1">
              <a:buFont typeface="Wingdings" pitchFamily="2" charset="2"/>
              <a:buChar char="§"/>
            </a:pPr>
            <a:r>
              <a:rPr lang="en-US" dirty="0">
                <a:solidFill>
                  <a:srgbClr val="FF3300"/>
                </a:solidFill>
              </a:rPr>
              <a:t>The Citibank is on the corner of Main and State.</a:t>
            </a:r>
          </a:p>
          <a:p>
            <a:pPr lvl="1" eaLnBrk="1" hangingPunct="1">
              <a:buFont typeface="Wingdings" pitchFamily="2" charset="2"/>
              <a:buChar char="§"/>
            </a:pPr>
            <a:r>
              <a:rPr lang="en-US" dirty="0"/>
              <a:t>Building stands for organization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type="body" idx="4294967295"/>
          </p:nvPr>
        </p:nvSpPr>
        <p:spPr/>
        <p:txBody>
          <a:bodyPr/>
          <a:lstStyle/>
          <a:p>
            <a:pPr eaLnBrk="1" hangingPunct="1">
              <a:buFont typeface="Wingdings" pitchFamily="2" charset="2"/>
              <a:buChar char="§"/>
            </a:pPr>
            <a:r>
              <a:rPr lang="en-US"/>
              <a:t>ATIS examples</a:t>
            </a:r>
          </a:p>
          <a:p>
            <a:pPr lvl="1" eaLnBrk="1" hangingPunct="1">
              <a:buFont typeface="Wingdings" pitchFamily="2" charset="2"/>
              <a:buChar char="§"/>
            </a:pPr>
            <a:r>
              <a:rPr lang="en-US">
                <a:solidFill>
                  <a:srgbClr val="FF0000"/>
                </a:solidFill>
              </a:rPr>
              <a:t>Which flights </a:t>
            </a:r>
            <a:r>
              <a:rPr lang="en-US" i="1">
                <a:solidFill>
                  <a:srgbClr val="FF0000"/>
                </a:solidFill>
              </a:rPr>
              <a:t>serve</a:t>
            </a:r>
            <a:r>
              <a:rPr lang="en-US">
                <a:solidFill>
                  <a:srgbClr val="FF0000"/>
                </a:solidFill>
              </a:rPr>
              <a:t> breakfast?</a:t>
            </a:r>
          </a:p>
          <a:p>
            <a:pPr lvl="1" eaLnBrk="1" hangingPunct="1">
              <a:buFont typeface="Wingdings" pitchFamily="2" charset="2"/>
              <a:buChar char="§"/>
            </a:pPr>
            <a:r>
              <a:rPr lang="en-US">
                <a:solidFill>
                  <a:srgbClr val="FF0000"/>
                </a:solidFill>
              </a:rPr>
              <a:t>Does America West </a:t>
            </a:r>
            <a:r>
              <a:rPr lang="en-US" i="1">
                <a:solidFill>
                  <a:srgbClr val="FF0000"/>
                </a:solidFill>
              </a:rPr>
              <a:t>serve</a:t>
            </a:r>
            <a:r>
              <a:rPr lang="en-US">
                <a:solidFill>
                  <a:srgbClr val="FF0000"/>
                </a:solidFill>
              </a:rPr>
              <a:t> Philadelphia?</a:t>
            </a:r>
          </a:p>
          <a:p>
            <a:pPr eaLnBrk="1" hangingPunct="1">
              <a:buFont typeface="Wingdings" pitchFamily="2" charset="2"/>
              <a:buChar char="§"/>
            </a:pPr>
            <a:r>
              <a:rPr lang="en-US"/>
              <a:t>The “zeugma” test: conjoin two potentially similar/dissimilar senses</a:t>
            </a:r>
          </a:p>
          <a:p>
            <a:pPr lvl="1" eaLnBrk="1" hangingPunct="1">
              <a:buFont typeface="Wingdings" pitchFamily="2" charset="2"/>
              <a:buChar char="§"/>
            </a:pPr>
            <a:r>
              <a:rPr lang="en-US">
                <a:solidFill>
                  <a:srgbClr val="A50021"/>
                </a:solidFill>
              </a:rPr>
              <a:t>?Does United serve breakfast and San Jose?</a:t>
            </a:r>
          </a:p>
          <a:p>
            <a:pPr lvl="1" eaLnBrk="1" hangingPunct="1">
              <a:buFont typeface="Wingdings" pitchFamily="2" charset="2"/>
              <a:buChar char="§"/>
            </a:pPr>
            <a:r>
              <a:rPr lang="en-US">
                <a:solidFill>
                  <a:srgbClr val="A50021"/>
                </a:solidFill>
              </a:rPr>
              <a:t>Does United serve breakfast and lunch?</a:t>
            </a:r>
          </a:p>
        </p:txBody>
      </p:sp>
      <p:sp>
        <p:nvSpPr>
          <p:cNvPr id="36866" name="Rectangle 4"/>
          <p:cNvSpPr>
            <a:spLocks noGrp="1"/>
          </p:cNvSpPr>
          <p:nvPr>
            <p:ph type="title" idx="4294967295"/>
          </p:nvPr>
        </p:nvSpPr>
        <p:spPr/>
        <p:txBody>
          <a:bodyPr/>
          <a:lstStyle/>
          <a:p>
            <a:pPr eaLnBrk="1" hangingPunct="1"/>
            <a:r>
              <a:rPr lang="en-US"/>
              <a:t>How Do We Identify Words with Multiple Senses?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3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0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p:cNvSpPr>
          <p:nvPr>
            <p:ph type="title" idx="4294967295"/>
          </p:nvPr>
        </p:nvSpPr>
        <p:spPr/>
        <p:txBody>
          <a:bodyPr/>
          <a:lstStyle/>
          <a:p>
            <a:pPr eaLnBrk="1" hangingPunct="1"/>
            <a:r>
              <a:rPr lang="en-US"/>
              <a:t>Synonymy</a:t>
            </a:r>
          </a:p>
        </p:txBody>
      </p:sp>
      <p:sp>
        <p:nvSpPr>
          <p:cNvPr id="38914" name="Rectangle 3"/>
          <p:cNvSpPr>
            <a:spLocks noGrp="1" noChangeArrowheads="1"/>
          </p:cNvSpPr>
          <p:nvPr>
            <p:ph type="body" idx="4294967295"/>
          </p:nvPr>
        </p:nvSpPr>
        <p:spPr/>
        <p:txBody>
          <a:bodyPr/>
          <a:lstStyle/>
          <a:p>
            <a:pPr eaLnBrk="1" hangingPunct="1">
              <a:buFont typeface="Wingdings" pitchFamily="2" charset="2"/>
              <a:buChar char="§"/>
            </a:pPr>
            <a:r>
              <a:rPr lang="en-US" sz="2500"/>
              <a:t>Word that have the same meaning in some or all contexts.</a:t>
            </a:r>
          </a:p>
          <a:p>
            <a:pPr lvl="1" eaLnBrk="1" hangingPunct="1">
              <a:buFont typeface="Wingdings" pitchFamily="2" charset="2"/>
              <a:buChar char="§"/>
            </a:pPr>
            <a:r>
              <a:rPr lang="en-US" sz="2400">
                <a:solidFill>
                  <a:srgbClr val="FF0000"/>
                </a:solidFill>
              </a:rPr>
              <a:t>filbert / hazelnut</a:t>
            </a:r>
          </a:p>
          <a:p>
            <a:pPr lvl="1" eaLnBrk="1" hangingPunct="1">
              <a:buFont typeface="Wingdings" pitchFamily="2" charset="2"/>
              <a:buChar char="§"/>
            </a:pPr>
            <a:r>
              <a:rPr lang="en-US" sz="2400">
                <a:solidFill>
                  <a:srgbClr val="FF0000"/>
                </a:solidFill>
              </a:rPr>
              <a:t>couch / sofa</a:t>
            </a:r>
          </a:p>
          <a:p>
            <a:pPr lvl="1" eaLnBrk="1" hangingPunct="1">
              <a:buFont typeface="Wingdings" pitchFamily="2" charset="2"/>
              <a:buChar char="§"/>
            </a:pPr>
            <a:r>
              <a:rPr lang="en-US" sz="2400">
                <a:solidFill>
                  <a:srgbClr val="FF0000"/>
                </a:solidFill>
              </a:rPr>
              <a:t>big / large</a:t>
            </a:r>
          </a:p>
          <a:p>
            <a:pPr lvl="1" eaLnBrk="1" hangingPunct="1">
              <a:buFont typeface="Wingdings" pitchFamily="2" charset="2"/>
              <a:buChar char="§"/>
            </a:pPr>
            <a:r>
              <a:rPr lang="en-US" sz="2400">
                <a:solidFill>
                  <a:srgbClr val="FF0000"/>
                </a:solidFill>
              </a:rPr>
              <a:t>automobile / car</a:t>
            </a:r>
          </a:p>
          <a:p>
            <a:pPr lvl="1" eaLnBrk="1" hangingPunct="1">
              <a:buFont typeface="Wingdings" pitchFamily="2" charset="2"/>
              <a:buChar char="§"/>
            </a:pPr>
            <a:r>
              <a:rPr lang="en-US" sz="2400">
                <a:solidFill>
                  <a:srgbClr val="FF0000"/>
                </a:solidFill>
              </a:rPr>
              <a:t>vomit / throw up</a:t>
            </a:r>
          </a:p>
          <a:p>
            <a:pPr lvl="1" eaLnBrk="1" hangingPunct="1">
              <a:buFont typeface="Wingdings" pitchFamily="2" charset="2"/>
              <a:buChar char="§"/>
            </a:pPr>
            <a:r>
              <a:rPr lang="en-US" sz="2400">
                <a:solidFill>
                  <a:srgbClr val="FF0000"/>
                </a:solidFill>
              </a:rPr>
              <a:t>Water / H</a:t>
            </a:r>
            <a:r>
              <a:rPr lang="en-US" sz="2400" baseline="-25000">
                <a:solidFill>
                  <a:srgbClr val="FF0000"/>
                </a:solidFill>
              </a:rPr>
              <a:t>2</a:t>
            </a:r>
            <a:r>
              <a:rPr lang="en-US" sz="2400">
                <a:solidFill>
                  <a:srgbClr val="FF0000"/>
                </a:solidFill>
              </a:rPr>
              <a:t>0</a:t>
            </a:r>
          </a:p>
          <a:p>
            <a:pPr eaLnBrk="1" hangingPunct="1">
              <a:buFont typeface="Wingdings" pitchFamily="2" charset="2"/>
              <a:buChar char="§"/>
            </a:pPr>
            <a:r>
              <a:rPr lang="en-US" sz="2500"/>
              <a:t>Two lexemes are synonyms if they can be successfully substituted for each other in all situations</a:t>
            </a:r>
          </a:p>
          <a:p>
            <a:pPr lvl="1" eaLnBrk="1" hangingPunct="1">
              <a:buFont typeface="Wingdings" pitchFamily="2" charset="2"/>
              <a:buChar char="§"/>
            </a:pPr>
            <a:r>
              <a:rPr lang="en-US" sz="2400"/>
              <a:t>If so they have the same </a:t>
            </a:r>
            <a:r>
              <a:rPr lang="en-US" sz="2400" b="1"/>
              <a:t>propositional meaning</a:t>
            </a:r>
            <a:endParaRPr lang="en-US" sz="2400"/>
          </a:p>
          <a:p>
            <a:pPr eaLnBrk="1" hangingPunct="1">
              <a:buFont typeface="Wingdings" pitchFamily="2" charset="2"/>
              <a:buChar char="§"/>
            </a:pPr>
            <a:endParaRPr lang="en-US"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p:cNvSpPr>
          <p:nvPr>
            <p:ph type="title" idx="4294967295"/>
          </p:nvPr>
        </p:nvSpPr>
        <p:spPr/>
        <p:txBody>
          <a:bodyPr/>
          <a:lstStyle/>
          <a:p>
            <a:pPr eaLnBrk="1" hangingPunct="1"/>
            <a:r>
              <a:rPr lang="en-US"/>
              <a:t>Few Examples of Perfect Synonymy</a:t>
            </a:r>
            <a:br>
              <a:rPr lang="en-US"/>
            </a:br>
            <a:endParaRPr lang="en-US"/>
          </a:p>
        </p:txBody>
      </p:sp>
      <p:sp>
        <p:nvSpPr>
          <p:cNvPr id="40962" name="Rectangle 3"/>
          <p:cNvSpPr>
            <a:spLocks noGrp="1" noChangeArrowheads="1"/>
          </p:cNvSpPr>
          <p:nvPr>
            <p:ph type="body" idx="4294967295"/>
          </p:nvPr>
        </p:nvSpPr>
        <p:spPr/>
        <p:txBody>
          <a:bodyPr/>
          <a:lstStyle/>
          <a:p>
            <a:pPr eaLnBrk="1" hangingPunct="1">
              <a:buFont typeface="Wingdings" pitchFamily="2" charset="2"/>
              <a:buChar char="§"/>
            </a:pPr>
            <a:r>
              <a:rPr lang="en-US"/>
              <a:t>Even if many aspects of meaning are identical</a:t>
            </a:r>
          </a:p>
          <a:p>
            <a:pPr lvl="1" eaLnBrk="1" hangingPunct="1">
              <a:buFont typeface="Wingdings" pitchFamily="2" charset="2"/>
              <a:buChar char="§"/>
            </a:pPr>
            <a:r>
              <a:rPr lang="en-US"/>
              <a:t>Still may not preserve the acceptability based on notions of politeness, slang, register, genre, etc.</a:t>
            </a:r>
          </a:p>
          <a:p>
            <a:pPr eaLnBrk="1" hangingPunct="1">
              <a:buFont typeface="Wingdings" pitchFamily="2" charset="2"/>
              <a:buChar char="§"/>
            </a:pPr>
            <a:r>
              <a:rPr lang="en-US"/>
              <a:t>E.g, </a:t>
            </a:r>
            <a:r>
              <a:rPr lang="en-US">
                <a:solidFill>
                  <a:srgbClr val="FF3300"/>
                </a:solidFill>
              </a:rPr>
              <a:t>water</a:t>
            </a:r>
            <a:r>
              <a:rPr lang="en-US"/>
              <a:t> and </a:t>
            </a:r>
            <a:r>
              <a:rPr lang="en-US">
                <a:solidFill>
                  <a:srgbClr val="FF0000"/>
                </a:solidFill>
              </a:rPr>
              <a:t>H</a:t>
            </a:r>
            <a:r>
              <a:rPr lang="en-US" baseline="-25000">
                <a:solidFill>
                  <a:srgbClr val="FF0000"/>
                </a:solidFill>
              </a:rPr>
              <a:t>2</a:t>
            </a:r>
            <a:r>
              <a:rPr lang="en-US">
                <a:solidFill>
                  <a:srgbClr val="FF0000"/>
                </a:solidFill>
              </a:rPr>
              <a:t>0, coffee </a:t>
            </a:r>
            <a:r>
              <a:rPr lang="en-US"/>
              <a:t>and</a:t>
            </a:r>
            <a:r>
              <a:rPr lang="en-US">
                <a:solidFill>
                  <a:srgbClr val="FF0000"/>
                </a:solidFill>
              </a:rPr>
              <a:t> java</a:t>
            </a:r>
          </a:p>
          <a:p>
            <a:pPr eaLnBrk="1" hangingPunct="1">
              <a:buFont typeface="Wingdings" pitchFamily="2" charset="2"/>
              <a:buChar char="§"/>
            </a:pPr>
            <a:endParaRPr lang="en-US" sz="21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p:txBody>
          <a:bodyPr/>
          <a:lstStyle/>
          <a:p>
            <a:pPr eaLnBrk="1" hangingPunct="1"/>
            <a:r>
              <a:rPr lang="en-US"/>
              <a:t>Terminology</a:t>
            </a:r>
          </a:p>
        </p:txBody>
      </p:sp>
      <p:sp>
        <p:nvSpPr>
          <p:cNvPr id="43010" name="Rectangle 5"/>
          <p:cNvSpPr>
            <a:spLocks noGrp="1" noChangeArrowheads="1"/>
          </p:cNvSpPr>
          <p:nvPr>
            <p:ph type="body" idx="1"/>
          </p:nvPr>
        </p:nvSpPr>
        <p:spPr>
          <a:xfrm>
            <a:off x="457200" y="1371600"/>
            <a:ext cx="8229600" cy="5257800"/>
          </a:xfrm>
        </p:spPr>
        <p:txBody>
          <a:bodyPr/>
          <a:lstStyle/>
          <a:p>
            <a:pPr eaLnBrk="1" hangingPunct="1">
              <a:lnSpc>
                <a:spcPct val="80000"/>
              </a:lnSpc>
            </a:pPr>
            <a:r>
              <a:rPr lang="en-US" sz="2400" dirty="0">
                <a:solidFill>
                  <a:srgbClr val="0033CC"/>
                </a:solidFill>
              </a:rPr>
              <a:t>Lemmas</a:t>
            </a:r>
            <a:r>
              <a:rPr lang="en-US" sz="2400" dirty="0"/>
              <a:t> and </a:t>
            </a:r>
            <a:r>
              <a:rPr lang="en-US" sz="2400" dirty="0" err="1">
                <a:solidFill>
                  <a:srgbClr val="0033CC"/>
                </a:solidFill>
              </a:rPr>
              <a:t>wordforms</a:t>
            </a:r>
            <a:endParaRPr lang="en-US" sz="2400" dirty="0">
              <a:solidFill>
                <a:srgbClr val="0033CC"/>
              </a:solidFill>
            </a:endParaRPr>
          </a:p>
          <a:p>
            <a:pPr lvl="1" eaLnBrk="1" hangingPunct="1">
              <a:lnSpc>
                <a:spcPct val="80000"/>
              </a:lnSpc>
            </a:pPr>
            <a:r>
              <a:rPr lang="en-US" sz="2400" dirty="0"/>
              <a:t>A </a:t>
            </a:r>
            <a:r>
              <a:rPr lang="en-US" sz="2400" dirty="0">
                <a:solidFill>
                  <a:srgbClr val="0033CC"/>
                </a:solidFill>
              </a:rPr>
              <a:t>lexeme</a:t>
            </a:r>
            <a:r>
              <a:rPr lang="en-US" sz="2400" dirty="0"/>
              <a:t> is an abstract pairing of meaning and form</a:t>
            </a:r>
          </a:p>
          <a:p>
            <a:pPr lvl="1" eaLnBrk="1" hangingPunct="1">
              <a:lnSpc>
                <a:spcPct val="80000"/>
              </a:lnSpc>
            </a:pPr>
            <a:r>
              <a:rPr lang="en-US" sz="2400" dirty="0"/>
              <a:t>A </a:t>
            </a:r>
            <a:r>
              <a:rPr lang="en-US" sz="2400" dirty="0">
                <a:solidFill>
                  <a:srgbClr val="0033CC"/>
                </a:solidFill>
              </a:rPr>
              <a:t>lemma</a:t>
            </a:r>
            <a:r>
              <a:rPr lang="en-US" sz="2400" dirty="0"/>
              <a:t> or citation form is the grammatical form that is used to represent a lexeme.</a:t>
            </a:r>
          </a:p>
          <a:p>
            <a:pPr lvl="2" eaLnBrk="1" hangingPunct="1">
              <a:lnSpc>
                <a:spcPct val="80000"/>
              </a:lnSpc>
            </a:pPr>
            <a:r>
              <a:rPr lang="en-US" sz="2000" dirty="0">
                <a:solidFill>
                  <a:srgbClr val="FF3300"/>
                </a:solidFill>
              </a:rPr>
              <a:t>Carpet</a:t>
            </a:r>
            <a:r>
              <a:rPr lang="en-US" sz="2000" dirty="0"/>
              <a:t> is the lemma for </a:t>
            </a:r>
            <a:r>
              <a:rPr lang="en-US" sz="2000" dirty="0">
                <a:solidFill>
                  <a:srgbClr val="FF3300"/>
                </a:solidFill>
              </a:rPr>
              <a:t>carpets</a:t>
            </a:r>
          </a:p>
          <a:p>
            <a:pPr lvl="1" eaLnBrk="1" hangingPunct="1">
              <a:lnSpc>
                <a:spcPct val="80000"/>
              </a:lnSpc>
            </a:pPr>
            <a:r>
              <a:rPr lang="en-US" sz="2400" dirty="0"/>
              <a:t>Specific surface forms </a:t>
            </a:r>
            <a:r>
              <a:rPr lang="en-US" sz="2400" dirty="0">
                <a:solidFill>
                  <a:srgbClr val="FF3300"/>
                </a:solidFill>
              </a:rPr>
              <a:t>carpets, sung </a:t>
            </a:r>
            <a:r>
              <a:rPr lang="en-US" sz="2400" dirty="0"/>
              <a:t>are called </a:t>
            </a:r>
            <a:r>
              <a:rPr lang="en-US" sz="2400" dirty="0" err="1"/>
              <a:t>wordforms</a:t>
            </a:r>
            <a:endParaRPr lang="en-US" sz="2400" dirty="0"/>
          </a:p>
          <a:p>
            <a:pPr eaLnBrk="1" hangingPunct="1">
              <a:lnSpc>
                <a:spcPct val="80000"/>
              </a:lnSpc>
            </a:pPr>
            <a:r>
              <a:rPr lang="en-US" sz="2400" dirty="0"/>
              <a:t>The lemma </a:t>
            </a:r>
            <a:r>
              <a:rPr lang="en-US" sz="2400" dirty="0">
                <a:solidFill>
                  <a:srgbClr val="FF3300"/>
                </a:solidFill>
              </a:rPr>
              <a:t>bank</a:t>
            </a:r>
            <a:r>
              <a:rPr lang="en-US" sz="2400" dirty="0"/>
              <a:t> has two senses:</a:t>
            </a:r>
          </a:p>
          <a:p>
            <a:pPr lvl="1" eaLnBrk="1" hangingPunct="1">
              <a:lnSpc>
                <a:spcPct val="80000"/>
              </a:lnSpc>
            </a:pPr>
            <a:r>
              <a:rPr lang="en-US" sz="2400" dirty="0">
                <a:solidFill>
                  <a:srgbClr val="FF3300"/>
                </a:solidFill>
              </a:rPr>
              <a:t>Instead, a bank can hold the investments in a custodial account in the client’s name.</a:t>
            </a:r>
          </a:p>
          <a:p>
            <a:pPr lvl="1" eaLnBrk="1" hangingPunct="1">
              <a:lnSpc>
                <a:spcPct val="80000"/>
              </a:lnSpc>
            </a:pPr>
            <a:r>
              <a:rPr lang="en-US" sz="2400" dirty="0">
                <a:solidFill>
                  <a:srgbClr val="FF3300"/>
                </a:solidFill>
              </a:rPr>
              <a:t>But as agriculture burgeons on the east bank, the river will shrink even more.</a:t>
            </a:r>
          </a:p>
          <a:p>
            <a:pPr eaLnBrk="1" hangingPunct="1">
              <a:lnSpc>
                <a:spcPct val="80000"/>
              </a:lnSpc>
            </a:pPr>
            <a:r>
              <a:rPr lang="en-US" sz="2400" dirty="0"/>
              <a:t>A sense is a discrete representation of one aspect of the meaning of a word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p:cNvSpPr>
          <p:nvPr>
            <p:ph type="title" idx="4294967295"/>
          </p:nvPr>
        </p:nvSpPr>
        <p:spPr/>
        <p:txBody>
          <a:bodyPr/>
          <a:lstStyle/>
          <a:p>
            <a:pPr eaLnBrk="1" hangingPunct="1"/>
            <a:r>
              <a:rPr lang="en-US"/>
              <a:t>Synonymy Relates Senses not Words</a:t>
            </a:r>
          </a:p>
        </p:txBody>
      </p:sp>
      <p:sp>
        <p:nvSpPr>
          <p:cNvPr id="1462275" name="Rectangle 3"/>
          <p:cNvSpPr>
            <a:spLocks noGrp="1" noChangeArrowheads="1"/>
          </p:cNvSpPr>
          <p:nvPr>
            <p:ph type="body" idx="4294967295"/>
          </p:nvPr>
        </p:nvSpPr>
        <p:spPr/>
        <p:txBody>
          <a:bodyPr/>
          <a:lstStyle/>
          <a:p>
            <a:pPr eaLnBrk="1" hangingPunct="1">
              <a:buFont typeface="Wingdings" pitchFamily="2" charset="2"/>
              <a:buChar char="§"/>
            </a:pPr>
            <a:r>
              <a:rPr lang="en-US" sz="2500"/>
              <a:t>Consider </a:t>
            </a:r>
            <a:r>
              <a:rPr lang="en-US" sz="2500" i="1">
                <a:solidFill>
                  <a:schemeClr val="accent2"/>
                </a:solidFill>
              </a:rPr>
              <a:t>big</a:t>
            </a:r>
            <a:r>
              <a:rPr lang="en-US" sz="2500"/>
              <a:t> and </a:t>
            </a:r>
            <a:r>
              <a:rPr lang="en-US" sz="2500" i="1">
                <a:solidFill>
                  <a:schemeClr val="accent2"/>
                </a:solidFill>
              </a:rPr>
              <a:t>large</a:t>
            </a:r>
            <a:endParaRPr lang="en-US" sz="2500">
              <a:solidFill>
                <a:schemeClr val="accent2"/>
              </a:solidFill>
            </a:endParaRPr>
          </a:p>
          <a:p>
            <a:pPr eaLnBrk="1" hangingPunct="1">
              <a:buFont typeface="Wingdings" pitchFamily="2" charset="2"/>
              <a:buChar char="§"/>
            </a:pPr>
            <a:r>
              <a:rPr lang="en-US" sz="2500"/>
              <a:t>Are they synonyms?</a:t>
            </a:r>
            <a:endParaRPr lang="en-US" sz="2500">
              <a:solidFill>
                <a:srgbClr val="A50021"/>
              </a:solidFill>
            </a:endParaRPr>
          </a:p>
          <a:p>
            <a:pPr lvl="1" eaLnBrk="1" hangingPunct="1">
              <a:buFont typeface="Wingdings" pitchFamily="2" charset="2"/>
              <a:buChar char="§"/>
            </a:pPr>
            <a:r>
              <a:rPr lang="en-US" sz="2100">
                <a:solidFill>
                  <a:srgbClr val="FF0000"/>
                </a:solidFill>
              </a:rPr>
              <a:t>How </a:t>
            </a:r>
            <a:r>
              <a:rPr lang="en-US" sz="2100" b="1">
                <a:solidFill>
                  <a:srgbClr val="FF0000"/>
                </a:solidFill>
              </a:rPr>
              <a:t>big</a:t>
            </a:r>
            <a:r>
              <a:rPr lang="en-US" sz="2100">
                <a:solidFill>
                  <a:srgbClr val="FF0000"/>
                </a:solidFill>
              </a:rPr>
              <a:t> is that plane?</a:t>
            </a:r>
          </a:p>
          <a:p>
            <a:pPr lvl="1" eaLnBrk="1" hangingPunct="1">
              <a:buFont typeface="Wingdings" pitchFamily="2" charset="2"/>
              <a:buChar char="§"/>
            </a:pPr>
            <a:r>
              <a:rPr lang="en-US" sz="2100">
                <a:solidFill>
                  <a:srgbClr val="FF0000"/>
                </a:solidFill>
              </a:rPr>
              <a:t>Would I be flying on a </a:t>
            </a:r>
            <a:r>
              <a:rPr lang="en-US" sz="2100" b="1">
                <a:solidFill>
                  <a:srgbClr val="FF0000"/>
                </a:solidFill>
              </a:rPr>
              <a:t>large</a:t>
            </a:r>
            <a:r>
              <a:rPr lang="en-US" sz="2100">
                <a:solidFill>
                  <a:srgbClr val="FF0000"/>
                </a:solidFill>
              </a:rPr>
              <a:t> or a small plane?</a:t>
            </a:r>
          </a:p>
          <a:p>
            <a:pPr eaLnBrk="1" hangingPunct="1">
              <a:buFont typeface="Wingdings" pitchFamily="2" charset="2"/>
              <a:buChar char="§"/>
            </a:pPr>
            <a:r>
              <a:rPr lang="en-US" sz="2500"/>
              <a:t>How about:</a:t>
            </a:r>
          </a:p>
          <a:p>
            <a:pPr lvl="1" eaLnBrk="1" hangingPunct="1">
              <a:buFont typeface="Wingdings" pitchFamily="2" charset="2"/>
              <a:buChar char="§"/>
            </a:pPr>
            <a:r>
              <a:rPr lang="en-US" sz="2100">
                <a:solidFill>
                  <a:srgbClr val="FF0000"/>
                </a:solidFill>
              </a:rPr>
              <a:t>Miss Nelson, for instance, became a kind of </a:t>
            </a:r>
            <a:r>
              <a:rPr lang="en-US" sz="2100" b="1">
                <a:solidFill>
                  <a:srgbClr val="FF0000"/>
                </a:solidFill>
              </a:rPr>
              <a:t>big </a:t>
            </a:r>
            <a:r>
              <a:rPr lang="en-US" sz="2100">
                <a:solidFill>
                  <a:srgbClr val="FF0000"/>
                </a:solidFill>
              </a:rPr>
              <a:t>sister to Benjamin.</a:t>
            </a:r>
          </a:p>
          <a:p>
            <a:pPr lvl="1" eaLnBrk="1" hangingPunct="1">
              <a:buFont typeface="Wingdings" pitchFamily="2" charset="2"/>
              <a:buChar char="§"/>
            </a:pPr>
            <a:r>
              <a:rPr lang="en-US" sz="2100">
                <a:solidFill>
                  <a:srgbClr val="FF0000"/>
                </a:solidFill>
              </a:rPr>
              <a:t>?Miss Nelson, for instance, became a kind of </a:t>
            </a:r>
            <a:r>
              <a:rPr lang="en-US" sz="2100" b="1">
                <a:solidFill>
                  <a:srgbClr val="FF0000"/>
                </a:solidFill>
              </a:rPr>
              <a:t>large</a:t>
            </a:r>
            <a:r>
              <a:rPr lang="en-US" sz="2100">
                <a:solidFill>
                  <a:srgbClr val="FF0000"/>
                </a:solidFill>
              </a:rPr>
              <a:t> sister to Benjamin.</a:t>
            </a:r>
          </a:p>
          <a:p>
            <a:pPr eaLnBrk="1" hangingPunct="1">
              <a:buFont typeface="Wingdings" pitchFamily="2" charset="2"/>
              <a:buChar char="§"/>
            </a:pPr>
            <a:r>
              <a:rPr lang="en-US" sz="2500"/>
              <a:t>Why?</a:t>
            </a:r>
          </a:p>
          <a:p>
            <a:pPr lvl="1" eaLnBrk="1" hangingPunct="1">
              <a:buFont typeface="Wingdings" pitchFamily="2" charset="2"/>
              <a:buChar char="§"/>
            </a:pPr>
            <a:r>
              <a:rPr lang="en-US" sz="2100" i="1">
                <a:solidFill>
                  <a:srgbClr val="FF0000"/>
                </a:solidFill>
              </a:rPr>
              <a:t>big</a:t>
            </a:r>
            <a:r>
              <a:rPr lang="en-US" sz="2100"/>
              <a:t> has a sense that means being older, or grown up</a:t>
            </a:r>
          </a:p>
          <a:p>
            <a:pPr lvl="1" eaLnBrk="1" hangingPunct="1">
              <a:buFont typeface="Wingdings" pitchFamily="2" charset="2"/>
              <a:buChar char="§"/>
            </a:pPr>
            <a:r>
              <a:rPr lang="en-US" sz="2100" i="1">
                <a:solidFill>
                  <a:schemeClr val="accent2"/>
                </a:solidFill>
              </a:rPr>
              <a:t>large</a:t>
            </a:r>
            <a:r>
              <a:rPr lang="en-US" sz="2100"/>
              <a:t> lacks this sense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227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227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22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227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227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2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p:cNvSpPr>
          <p:nvPr>
            <p:ph type="title" idx="4294967295"/>
          </p:nvPr>
        </p:nvSpPr>
        <p:spPr/>
        <p:txBody>
          <a:bodyPr/>
          <a:lstStyle/>
          <a:p>
            <a:pPr eaLnBrk="1" hangingPunct="1"/>
            <a:r>
              <a:rPr lang="en-US"/>
              <a:t>Antonyms</a:t>
            </a:r>
          </a:p>
        </p:txBody>
      </p:sp>
      <p:sp>
        <p:nvSpPr>
          <p:cNvPr id="47106" name="Rectangle 3"/>
          <p:cNvSpPr>
            <a:spLocks noGrp="1" noChangeArrowheads="1"/>
          </p:cNvSpPr>
          <p:nvPr>
            <p:ph type="body" idx="4294967295"/>
          </p:nvPr>
        </p:nvSpPr>
        <p:spPr/>
        <p:txBody>
          <a:bodyPr/>
          <a:lstStyle/>
          <a:p>
            <a:pPr eaLnBrk="1" hangingPunct="1">
              <a:lnSpc>
                <a:spcPct val="80000"/>
              </a:lnSpc>
              <a:buFont typeface="Wingdings" pitchFamily="2" charset="2"/>
              <a:buChar char="§"/>
            </a:pPr>
            <a:r>
              <a:rPr lang="en-US" sz="2500"/>
              <a:t>Senses that are </a:t>
            </a:r>
            <a:r>
              <a:rPr lang="en-US" sz="2500" b="1" i="1"/>
              <a:t>opposites</a:t>
            </a:r>
            <a:r>
              <a:rPr lang="en-US" sz="2500"/>
              <a:t> with respect to one feature of their meaning</a:t>
            </a:r>
          </a:p>
          <a:p>
            <a:pPr eaLnBrk="1" hangingPunct="1">
              <a:lnSpc>
                <a:spcPct val="80000"/>
              </a:lnSpc>
              <a:buFont typeface="Wingdings" pitchFamily="2" charset="2"/>
              <a:buChar char="§"/>
            </a:pPr>
            <a:r>
              <a:rPr lang="en-US" sz="2500"/>
              <a:t>Otherwise, they are very similar</a:t>
            </a:r>
          </a:p>
          <a:p>
            <a:pPr lvl="1" eaLnBrk="1" hangingPunct="1">
              <a:lnSpc>
                <a:spcPct val="80000"/>
              </a:lnSpc>
              <a:buFont typeface="Wingdings" pitchFamily="2" charset="2"/>
              <a:buChar char="§"/>
            </a:pPr>
            <a:r>
              <a:rPr lang="en-US" sz="2400">
                <a:solidFill>
                  <a:srgbClr val="FF3300"/>
                </a:solidFill>
              </a:rPr>
              <a:t>dark / light</a:t>
            </a:r>
          </a:p>
          <a:p>
            <a:pPr lvl="1" eaLnBrk="1" hangingPunct="1">
              <a:lnSpc>
                <a:spcPct val="80000"/>
              </a:lnSpc>
              <a:buFont typeface="Wingdings" pitchFamily="2" charset="2"/>
              <a:buChar char="§"/>
            </a:pPr>
            <a:r>
              <a:rPr lang="en-US" sz="2400">
                <a:solidFill>
                  <a:srgbClr val="FF3300"/>
                </a:solidFill>
              </a:rPr>
              <a:t>short / long</a:t>
            </a:r>
          </a:p>
          <a:p>
            <a:pPr lvl="1" eaLnBrk="1" hangingPunct="1">
              <a:lnSpc>
                <a:spcPct val="80000"/>
              </a:lnSpc>
              <a:buFont typeface="Wingdings" pitchFamily="2" charset="2"/>
              <a:buChar char="§"/>
            </a:pPr>
            <a:r>
              <a:rPr lang="en-US" sz="2400">
                <a:solidFill>
                  <a:srgbClr val="FF3300"/>
                </a:solidFill>
              </a:rPr>
              <a:t>hot / cold</a:t>
            </a:r>
          </a:p>
          <a:p>
            <a:pPr lvl="1" eaLnBrk="1" hangingPunct="1">
              <a:lnSpc>
                <a:spcPct val="80000"/>
              </a:lnSpc>
              <a:buFont typeface="Wingdings" pitchFamily="2" charset="2"/>
              <a:buChar char="§"/>
            </a:pPr>
            <a:r>
              <a:rPr lang="en-US" sz="2400">
                <a:solidFill>
                  <a:srgbClr val="FF3300"/>
                </a:solidFill>
              </a:rPr>
              <a:t>up / down</a:t>
            </a:r>
          </a:p>
          <a:p>
            <a:pPr lvl="1" eaLnBrk="1" hangingPunct="1">
              <a:lnSpc>
                <a:spcPct val="80000"/>
              </a:lnSpc>
              <a:buFont typeface="Wingdings" pitchFamily="2" charset="2"/>
              <a:buChar char="§"/>
            </a:pPr>
            <a:r>
              <a:rPr lang="en-US" sz="2400">
                <a:solidFill>
                  <a:srgbClr val="FF3300"/>
                </a:solidFill>
              </a:rPr>
              <a:t>in / out</a:t>
            </a:r>
          </a:p>
          <a:p>
            <a:pPr eaLnBrk="1" hangingPunct="1">
              <a:lnSpc>
                <a:spcPct val="80000"/>
              </a:lnSpc>
              <a:buFont typeface="Wingdings" pitchFamily="2" charset="2"/>
              <a:buChar char="§"/>
            </a:pPr>
            <a:r>
              <a:rPr lang="en-US" sz="2500"/>
              <a:t>More formally: antonyms can</a:t>
            </a:r>
          </a:p>
          <a:p>
            <a:pPr lvl="1" eaLnBrk="1" hangingPunct="1">
              <a:lnSpc>
                <a:spcPct val="80000"/>
              </a:lnSpc>
              <a:buFont typeface="Wingdings" pitchFamily="2" charset="2"/>
              <a:buChar char="§"/>
            </a:pPr>
            <a:r>
              <a:rPr lang="en-US" sz="2400"/>
              <a:t>Define a binary opposition or an attribute at opposite ends of a scale (</a:t>
            </a:r>
            <a:r>
              <a:rPr lang="en-US" sz="2400" i="1">
                <a:solidFill>
                  <a:srgbClr val="FF3300"/>
                </a:solidFill>
              </a:rPr>
              <a:t>long/short, fast/slow</a:t>
            </a:r>
            <a:r>
              <a:rPr lang="en-US" sz="2400"/>
              <a:t>)</a:t>
            </a:r>
          </a:p>
          <a:p>
            <a:pPr lvl="1" eaLnBrk="1" hangingPunct="1">
              <a:lnSpc>
                <a:spcPct val="80000"/>
              </a:lnSpc>
              <a:buFont typeface="Wingdings" pitchFamily="2" charset="2"/>
              <a:buChar char="§"/>
            </a:pPr>
            <a:r>
              <a:rPr lang="en-US" sz="2400"/>
              <a:t>Be </a:t>
            </a:r>
            <a:r>
              <a:rPr lang="en-US" sz="2400" b="1"/>
              <a:t>reversives</a:t>
            </a:r>
            <a:r>
              <a:rPr lang="en-US" sz="2400"/>
              <a:t>: </a:t>
            </a:r>
            <a:r>
              <a:rPr lang="en-US" sz="2400" i="1">
                <a:solidFill>
                  <a:srgbClr val="FF3300"/>
                </a:solidFill>
              </a:rPr>
              <a:t>rise/fall, up/down</a:t>
            </a:r>
            <a:endParaRPr lang="en-US" sz="2400">
              <a:solidFill>
                <a:srgbClr val="FF33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4"/>
          <p:cNvSpPr>
            <a:spLocks noGrp="1"/>
          </p:cNvSpPr>
          <p:nvPr>
            <p:ph type="title" idx="4294967295"/>
          </p:nvPr>
        </p:nvSpPr>
        <p:spPr/>
        <p:txBody>
          <a:bodyPr/>
          <a:lstStyle/>
          <a:p>
            <a:pPr eaLnBrk="1" hangingPunct="1"/>
            <a:r>
              <a:rPr lang="en-US"/>
              <a:t>Hyponyms</a:t>
            </a:r>
          </a:p>
        </p:txBody>
      </p:sp>
      <p:sp>
        <p:nvSpPr>
          <p:cNvPr id="49154" name="Rectangle 1027"/>
          <p:cNvSpPr>
            <a:spLocks noGrp="1" noChangeArrowheads="1"/>
          </p:cNvSpPr>
          <p:nvPr>
            <p:ph type="body" idx="4294967295"/>
          </p:nvPr>
        </p:nvSpPr>
        <p:spPr>
          <a:xfrm>
            <a:off x="457200" y="1371600"/>
            <a:ext cx="8229600" cy="4754563"/>
          </a:xfrm>
        </p:spPr>
        <p:txBody>
          <a:bodyPr/>
          <a:lstStyle/>
          <a:p>
            <a:pPr eaLnBrk="1" hangingPunct="1">
              <a:lnSpc>
                <a:spcPct val="90000"/>
              </a:lnSpc>
              <a:buFont typeface="Wingdings" pitchFamily="2" charset="2"/>
              <a:buChar char="§"/>
            </a:pPr>
            <a:r>
              <a:rPr lang="en-US" sz="3000"/>
              <a:t>A sense is a </a:t>
            </a:r>
            <a:r>
              <a:rPr lang="en-US" sz="3000" b="1"/>
              <a:t>hyponym</a:t>
            </a:r>
            <a:r>
              <a:rPr lang="en-US" sz="3000"/>
              <a:t> of another if the first sense is more specific, denoting a subclass of the other</a:t>
            </a:r>
          </a:p>
          <a:p>
            <a:pPr lvl="1" eaLnBrk="1" hangingPunct="1">
              <a:lnSpc>
                <a:spcPct val="90000"/>
              </a:lnSpc>
              <a:buFont typeface="Wingdings" pitchFamily="2" charset="2"/>
              <a:buChar char="§"/>
            </a:pPr>
            <a:r>
              <a:rPr lang="en-US" sz="3000" i="1">
                <a:solidFill>
                  <a:srgbClr val="FF3300"/>
                </a:solidFill>
              </a:rPr>
              <a:t>car</a:t>
            </a:r>
            <a:r>
              <a:rPr lang="en-US" sz="3000"/>
              <a:t> is a hyponym of </a:t>
            </a:r>
            <a:r>
              <a:rPr lang="en-US" sz="3000" i="1">
                <a:solidFill>
                  <a:srgbClr val="FF3300"/>
                </a:solidFill>
              </a:rPr>
              <a:t>vehicle</a:t>
            </a:r>
            <a:endParaRPr lang="en-US" sz="3000">
              <a:solidFill>
                <a:srgbClr val="FF3300"/>
              </a:solidFill>
            </a:endParaRPr>
          </a:p>
          <a:p>
            <a:pPr lvl="1" eaLnBrk="1" hangingPunct="1">
              <a:lnSpc>
                <a:spcPct val="90000"/>
              </a:lnSpc>
              <a:buFont typeface="Wingdings" pitchFamily="2" charset="2"/>
              <a:buChar char="§"/>
            </a:pPr>
            <a:r>
              <a:rPr lang="en-US" sz="3000" i="1">
                <a:solidFill>
                  <a:srgbClr val="FF3300"/>
                </a:solidFill>
              </a:rPr>
              <a:t>dog</a:t>
            </a:r>
            <a:r>
              <a:rPr lang="en-US" sz="3000"/>
              <a:t> is a hyponym of </a:t>
            </a:r>
            <a:r>
              <a:rPr lang="en-US" sz="3000" i="1">
                <a:solidFill>
                  <a:srgbClr val="FF3300"/>
                </a:solidFill>
              </a:rPr>
              <a:t>animal</a:t>
            </a:r>
            <a:endParaRPr lang="en-US" sz="3000">
              <a:solidFill>
                <a:srgbClr val="FF3300"/>
              </a:solidFill>
            </a:endParaRPr>
          </a:p>
          <a:p>
            <a:pPr lvl="1" eaLnBrk="1" hangingPunct="1">
              <a:lnSpc>
                <a:spcPct val="90000"/>
              </a:lnSpc>
              <a:buFont typeface="Wingdings" pitchFamily="2" charset="2"/>
              <a:buChar char="§"/>
            </a:pPr>
            <a:r>
              <a:rPr lang="en-US" sz="3000" i="1">
                <a:solidFill>
                  <a:srgbClr val="FF3300"/>
                </a:solidFill>
              </a:rPr>
              <a:t>mango</a:t>
            </a:r>
            <a:r>
              <a:rPr lang="en-US" sz="3000"/>
              <a:t> is a hyponym of </a:t>
            </a:r>
            <a:r>
              <a:rPr lang="en-US" sz="3000" i="1">
                <a:solidFill>
                  <a:srgbClr val="FF3300"/>
                </a:solidFill>
              </a:rPr>
              <a:t>fruit</a:t>
            </a:r>
          </a:p>
          <a:p>
            <a:pPr eaLnBrk="1" hangingPunct="1">
              <a:lnSpc>
                <a:spcPct val="90000"/>
              </a:lnSpc>
              <a:buFont typeface="Wingdings" pitchFamily="2" charset="2"/>
              <a:buChar char="§"/>
            </a:pPr>
            <a:r>
              <a:rPr lang="en-US" sz="3000"/>
              <a:t>Conversely</a:t>
            </a:r>
          </a:p>
          <a:p>
            <a:pPr lvl="1" eaLnBrk="1" hangingPunct="1">
              <a:lnSpc>
                <a:spcPct val="90000"/>
              </a:lnSpc>
              <a:buFont typeface="Wingdings" pitchFamily="2" charset="2"/>
              <a:buChar char="§"/>
            </a:pPr>
            <a:r>
              <a:rPr lang="en-US" sz="3000" i="1">
                <a:solidFill>
                  <a:srgbClr val="FF3300"/>
                </a:solidFill>
              </a:rPr>
              <a:t>vehicle</a:t>
            </a:r>
            <a:r>
              <a:rPr lang="en-US" sz="3000"/>
              <a:t> is a hypernym/superordinate of </a:t>
            </a:r>
            <a:r>
              <a:rPr lang="en-US" sz="3000" i="1">
                <a:solidFill>
                  <a:srgbClr val="FF3300"/>
                </a:solidFill>
              </a:rPr>
              <a:t>car</a:t>
            </a:r>
            <a:endParaRPr lang="en-US" sz="3000">
              <a:solidFill>
                <a:srgbClr val="FF3300"/>
              </a:solidFill>
            </a:endParaRPr>
          </a:p>
          <a:p>
            <a:pPr lvl="1" eaLnBrk="1" hangingPunct="1">
              <a:lnSpc>
                <a:spcPct val="90000"/>
              </a:lnSpc>
              <a:buFont typeface="Wingdings" pitchFamily="2" charset="2"/>
              <a:buChar char="§"/>
            </a:pPr>
            <a:r>
              <a:rPr lang="en-US" sz="3000" i="1">
                <a:solidFill>
                  <a:srgbClr val="FF3300"/>
                </a:solidFill>
              </a:rPr>
              <a:t>animal</a:t>
            </a:r>
            <a:r>
              <a:rPr lang="en-US" sz="3000"/>
              <a:t> is a hypernym of </a:t>
            </a:r>
            <a:r>
              <a:rPr lang="en-US" sz="3000" i="1">
                <a:solidFill>
                  <a:srgbClr val="FF3300"/>
                </a:solidFill>
              </a:rPr>
              <a:t>dog</a:t>
            </a:r>
            <a:endParaRPr lang="en-US" sz="3000">
              <a:solidFill>
                <a:srgbClr val="FF3300"/>
              </a:solidFill>
            </a:endParaRPr>
          </a:p>
          <a:p>
            <a:pPr lvl="1" eaLnBrk="1" hangingPunct="1">
              <a:lnSpc>
                <a:spcPct val="90000"/>
              </a:lnSpc>
              <a:buFont typeface="Wingdings" pitchFamily="2" charset="2"/>
              <a:buChar char="§"/>
            </a:pPr>
            <a:r>
              <a:rPr lang="en-US" sz="3000" i="1">
                <a:solidFill>
                  <a:srgbClr val="FF3300"/>
                </a:solidFill>
              </a:rPr>
              <a:t>fruit</a:t>
            </a:r>
            <a:r>
              <a:rPr lang="en-US" sz="3000"/>
              <a:t> is a hypernym of </a:t>
            </a:r>
            <a:r>
              <a:rPr lang="en-US" sz="3000" i="1">
                <a:solidFill>
                  <a:srgbClr val="FF3300"/>
                </a:solidFill>
              </a:rPr>
              <a:t>mango</a:t>
            </a:r>
            <a:endParaRPr lang="en-US" sz="3000">
              <a:solidFill>
                <a:srgbClr val="FF3300"/>
              </a:solidFill>
            </a:endParaRPr>
          </a:p>
          <a:p>
            <a:pPr eaLnBrk="1" hangingPunct="1">
              <a:lnSpc>
                <a:spcPct val="90000"/>
              </a:lnSpc>
              <a:buFont typeface="Wingdings" pitchFamily="2" charset="2"/>
              <a:buChar char="§"/>
            </a:pPr>
            <a:endParaRPr lang="en-US" sz="3000">
              <a:solidFill>
                <a:srgbClr val="008000"/>
              </a:solidFill>
            </a:endParaRPr>
          </a:p>
        </p:txBody>
      </p:sp>
      <p:graphicFrame>
        <p:nvGraphicFramePr>
          <p:cNvPr id="37915" name="Group 27"/>
          <p:cNvGraphicFramePr>
            <a:graphicFrameLocks noGrp="1"/>
          </p:cNvGraphicFramePr>
          <p:nvPr/>
        </p:nvGraphicFramePr>
        <p:xfrm>
          <a:off x="304800" y="5775325"/>
          <a:ext cx="8458200" cy="930276"/>
        </p:xfrm>
        <a:graphic>
          <a:graphicData uri="http://schemas.openxmlformats.org/drawingml/2006/table">
            <a:tbl>
              <a:tblPr/>
              <a:tblGrid>
                <a:gridCol w="2154238">
                  <a:extLst>
                    <a:ext uri="{9D8B030D-6E8A-4147-A177-3AD203B41FA5}">
                      <a16:colId xmlns:a16="http://schemas.microsoft.com/office/drawing/2014/main" xmlns="" val="20000"/>
                    </a:ext>
                  </a:extLst>
                </a:gridCol>
                <a:gridCol w="1196975">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674812">
                  <a:extLst>
                    <a:ext uri="{9D8B030D-6E8A-4147-A177-3AD203B41FA5}">
                      <a16:colId xmlns:a16="http://schemas.microsoft.com/office/drawing/2014/main" xmlns="" val="20003"/>
                    </a:ext>
                  </a:extLst>
                </a:gridCol>
                <a:gridCol w="1755775">
                  <a:extLst>
                    <a:ext uri="{9D8B030D-6E8A-4147-A177-3AD203B41FA5}">
                      <a16:colId xmlns:a16="http://schemas.microsoft.com/office/drawing/2014/main" xmlns="" val="20004"/>
                    </a:ext>
                  </a:extLst>
                </a:gridCol>
              </a:tblGrid>
              <a:tr h="5032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1" i="0" u="none" strike="noStrike" cap="none" normalizeH="0" baseline="0">
                          <a:ln>
                            <a:noFill/>
                          </a:ln>
                          <a:solidFill>
                            <a:srgbClr val="5400A8"/>
                          </a:solidFill>
                          <a:effectLst/>
                          <a:latin typeface="Tahoma" pitchFamily="34" charset="0"/>
                        </a:rPr>
                        <a:t>superordinate</a:t>
                      </a:r>
                      <a:endParaRPr kumimoji="0" lang="en-US" sz="2200" b="0" i="0" u="none" strike="noStrike" cap="none" normalizeH="0" baseline="0">
                        <a:ln>
                          <a:noFill/>
                        </a:ln>
                        <a:solidFill>
                          <a:srgbClr val="5400A8"/>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vehicle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fruit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furniture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mammal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70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1" i="0" u="none" strike="noStrike" cap="none" normalizeH="0" baseline="0">
                          <a:ln>
                            <a:noFill/>
                          </a:ln>
                          <a:solidFill>
                            <a:srgbClr val="5400A8"/>
                          </a:solidFill>
                          <a:effectLst/>
                          <a:latin typeface="Tahoma" pitchFamily="34" charset="0"/>
                        </a:rPr>
                        <a:t>hyponym</a:t>
                      </a:r>
                      <a:endParaRPr kumimoji="0" lang="en-US" sz="2200" b="0" i="0" u="none" strike="noStrike" cap="none" normalizeH="0" baseline="0">
                        <a:ln>
                          <a:noFill/>
                        </a:ln>
                        <a:solidFill>
                          <a:srgbClr val="5400A8"/>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car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mango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chair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200" b="0" i="0" u="none" strike="noStrike" cap="none" normalizeH="0" baseline="0">
                          <a:ln>
                            <a:noFill/>
                          </a:ln>
                          <a:solidFill>
                            <a:srgbClr val="5400A8"/>
                          </a:solidFill>
                          <a:effectLst/>
                          <a:latin typeface="Tahoma" pitchFamily="34" charset="0"/>
                        </a:rPr>
                        <a:t>dog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Grp="1"/>
          </p:cNvSpPr>
          <p:nvPr>
            <p:ph type="title" idx="4294967295"/>
          </p:nvPr>
        </p:nvSpPr>
        <p:spPr/>
        <p:txBody>
          <a:bodyPr/>
          <a:lstStyle/>
          <a:p>
            <a:pPr eaLnBrk="1" hangingPunct="1"/>
            <a:r>
              <a:rPr lang="en-US"/>
              <a:t>Hypernymy Defined</a:t>
            </a:r>
          </a:p>
        </p:txBody>
      </p:sp>
      <p:sp>
        <p:nvSpPr>
          <p:cNvPr id="51202" name="Rectangle 6"/>
          <p:cNvSpPr>
            <a:spLocks noGrp="1"/>
          </p:cNvSpPr>
          <p:nvPr>
            <p:ph type="body" idx="4294967295"/>
          </p:nvPr>
        </p:nvSpPr>
        <p:spPr>
          <a:xfrm>
            <a:off x="0" y="1219200"/>
            <a:ext cx="8686800" cy="4525963"/>
          </a:xfrm>
        </p:spPr>
        <p:txBody>
          <a:bodyPr/>
          <a:lstStyle/>
          <a:p>
            <a:pPr eaLnBrk="1" hangingPunct="1">
              <a:buFont typeface="Wingdings" pitchFamily="2" charset="2"/>
              <a:buChar char="§"/>
            </a:pPr>
            <a:r>
              <a:rPr lang="en-US" dirty="0"/>
              <a:t>Extensional</a:t>
            </a:r>
          </a:p>
          <a:p>
            <a:pPr lvl="1" eaLnBrk="1" hangingPunct="1">
              <a:buFont typeface="Wingdings" pitchFamily="2" charset="2"/>
              <a:buChar char="§"/>
            </a:pPr>
            <a:r>
              <a:rPr lang="en-US" dirty="0"/>
              <a:t>The class denoted by the </a:t>
            </a:r>
            <a:r>
              <a:rPr lang="en-US" dirty="0">
                <a:solidFill>
                  <a:srgbClr val="0033CC"/>
                </a:solidFill>
              </a:rPr>
              <a:t>superordinate</a:t>
            </a:r>
          </a:p>
          <a:p>
            <a:pPr lvl="1" eaLnBrk="1" hangingPunct="1">
              <a:buFont typeface="Wingdings" pitchFamily="2" charset="2"/>
              <a:buChar char="§"/>
            </a:pPr>
            <a:r>
              <a:rPr lang="en-US" dirty="0"/>
              <a:t>Extensionally includes class denoted by the </a:t>
            </a:r>
            <a:r>
              <a:rPr lang="en-US" dirty="0">
                <a:solidFill>
                  <a:srgbClr val="0033CC"/>
                </a:solidFill>
              </a:rPr>
              <a:t>hyponym</a:t>
            </a:r>
          </a:p>
          <a:p>
            <a:pPr eaLnBrk="1" hangingPunct="1">
              <a:buFont typeface="Wingdings" pitchFamily="2" charset="2"/>
              <a:buChar char="§"/>
            </a:pPr>
            <a:r>
              <a:rPr lang="en-US" dirty="0"/>
              <a:t>Entailment</a:t>
            </a:r>
          </a:p>
          <a:p>
            <a:pPr lvl="1" eaLnBrk="1" hangingPunct="1">
              <a:buFont typeface="Wingdings" pitchFamily="2" charset="2"/>
              <a:buChar char="§"/>
            </a:pPr>
            <a:r>
              <a:rPr lang="en-US" b="1" i="1" dirty="0"/>
              <a:t>A sense A is a hyponym of sense B if being an A entails being a B</a:t>
            </a:r>
          </a:p>
          <a:p>
            <a:pPr eaLnBrk="1" hangingPunct="1">
              <a:buFont typeface="Wingdings" pitchFamily="2" charset="2"/>
              <a:buChar char="§"/>
            </a:pPr>
            <a:r>
              <a:rPr lang="en-US" dirty="0"/>
              <a:t>Hyponymy is usually </a:t>
            </a:r>
            <a:r>
              <a:rPr lang="en-US" b="1" i="1" dirty="0"/>
              <a:t>transitive</a:t>
            </a:r>
            <a:r>
              <a:rPr lang="en-US" dirty="0"/>
              <a:t> </a:t>
            </a:r>
          </a:p>
          <a:p>
            <a:pPr lvl="1" eaLnBrk="1" hangingPunct="1">
              <a:buFont typeface="Wingdings" pitchFamily="2" charset="2"/>
              <a:buChar char="§"/>
            </a:pPr>
            <a:r>
              <a:rPr lang="en-US" dirty="0"/>
              <a:t>(A hypo B and B hypo C entails A hypo C)</a:t>
            </a:r>
          </a:p>
          <a:p>
            <a:r>
              <a:rPr lang="en-US" dirty="0"/>
              <a:t>Another name: the </a:t>
            </a:r>
            <a:r>
              <a:rPr lang="en-US" b="1" dirty="0">
                <a:solidFill>
                  <a:srgbClr val="0000FF"/>
                </a:solidFill>
              </a:rPr>
              <a:t>IS-A hierarchy</a:t>
            </a:r>
          </a:p>
          <a:p>
            <a:pPr lvl="1"/>
            <a:r>
              <a:rPr lang="en-US" dirty="0"/>
              <a:t>A </a:t>
            </a:r>
            <a:r>
              <a:rPr lang="en-US" dirty="0">
                <a:solidFill>
                  <a:srgbClr val="0000FF"/>
                </a:solidFill>
              </a:rPr>
              <a:t>IS-A</a:t>
            </a:r>
            <a:r>
              <a:rPr lang="en-US" dirty="0"/>
              <a:t> B      (or A </a:t>
            </a:r>
            <a:r>
              <a:rPr lang="en-US" dirty="0">
                <a:solidFill>
                  <a:srgbClr val="0000FF"/>
                </a:solidFill>
              </a:rPr>
              <a:t>ISA</a:t>
            </a:r>
            <a:r>
              <a:rPr lang="en-US" dirty="0"/>
              <a:t> B)</a:t>
            </a:r>
          </a:p>
          <a:p>
            <a:pPr lvl="1"/>
            <a:r>
              <a:rPr lang="en-US" dirty="0"/>
              <a:t>B </a:t>
            </a:r>
            <a:r>
              <a:rPr lang="en-US" b="1" dirty="0"/>
              <a:t>subsumes</a:t>
            </a:r>
            <a:r>
              <a:rPr lang="en-US" dirty="0"/>
              <a:t> A</a:t>
            </a:r>
          </a:p>
          <a:p>
            <a:pPr lvl="1" eaLnBrk="1" hangingPunct="1">
              <a:buFont typeface="Wingdings" pitchFamily="2" charset="2"/>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p:txBody>
          <a:bodyPr/>
          <a:lstStyle/>
          <a:p>
            <a:pPr eaLnBrk="1" hangingPunct="1">
              <a:buFont typeface="Wingdings" pitchFamily="2" charset="2"/>
              <a:buChar char="§"/>
            </a:pPr>
            <a:r>
              <a:rPr lang="en-US" dirty="0"/>
              <a:t>Homonymy, Polysemy, Synonymy, and more</a:t>
            </a:r>
          </a:p>
          <a:p>
            <a:pPr eaLnBrk="1" hangingPunct="1">
              <a:buFont typeface="Wingdings" pitchFamily="2" charset="2"/>
              <a:buChar char="§"/>
            </a:pPr>
            <a:r>
              <a:rPr lang="en-US" dirty="0"/>
              <a:t>Online Resources</a:t>
            </a:r>
          </a:p>
          <a:p>
            <a:pPr eaLnBrk="1" hangingPunct="1">
              <a:buFont typeface="Wingdings" pitchFamily="2" charset="2"/>
              <a:buChar char="§"/>
            </a:pPr>
            <a:r>
              <a:rPr lang="en-US" dirty="0"/>
              <a:t>Thesaurus methods for word similarity</a:t>
            </a:r>
          </a:p>
        </p:txBody>
      </p:sp>
      <p:sp>
        <p:nvSpPr>
          <p:cNvPr id="20482" name="Rectangle 4"/>
          <p:cNvSpPr>
            <a:spLocks noGrp="1"/>
          </p:cNvSpPr>
          <p:nvPr>
            <p:ph type="title" idx="4294967295"/>
          </p:nvPr>
        </p:nvSpPr>
        <p:spPr/>
        <p:txBody>
          <a:bodyPr/>
          <a:lstStyle/>
          <a:p>
            <a:pPr eaLnBrk="1" hangingPunct="1"/>
            <a:r>
              <a:rPr lang="en-US" dirty="0"/>
              <a:t>Word Senses and Relations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Meronymy</a:t>
            </a:r>
            <a:endParaRPr lang="en-US" dirty="0"/>
          </a:p>
        </p:txBody>
      </p:sp>
      <p:sp>
        <p:nvSpPr>
          <p:cNvPr id="3" name="Content Placeholder 2"/>
          <p:cNvSpPr>
            <a:spLocks noGrp="1"/>
          </p:cNvSpPr>
          <p:nvPr>
            <p:ph idx="1"/>
          </p:nvPr>
        </p:nvSpPr>
        <p:spPr/>
        <p:txBody>
          <a:bodyPr/>
          <a:lstStyle/>
          <a:p>
            <a:r>
              <a:rPr lang="en-US" dirty="0"/>
              <a:t>The part-whole relation</a:t>
            </a:r>
          </a:p>
          <a:p>
            <a:pPr lvl="1"/>
            <a:r>
              <a:rPr lang="en-US" dirty="0"/>
              <a:t>A </a:t>
            </a:r>
            <a:r>
              <a:rPr lang="en-US" i="1" dirty="0"/>
              <a:t>leg </a:t>
            </a:r>
            <a:r>
              <a:rPr lang="en-US" dirty="0"/>
              <a:t>is part of a </a:t>
            </a:r>
            <a:r>
              <a:rPr lang="en-US" i="1" dirty="0"/>
              <a:t>chair</a:t>
            </a:r>
            <a:r>
              <a:rPr lang="en-US" dirty="0"/>
              <a:t>; a </a:t>
            </a:r>
            <a:r>
              <a:rPr lang="en-US" i="1" dirty="0"/>
              <a:t>wheel </a:t>
            </a:r>
            <a:r>
              <a:rPr lang="en-US" dirty="0"/>
              <a:t>is part of a </a:t>
            </a:r>
            <a:r>
              <a:rPr lang="en-US" i="1" dirty="0"/>
              <a:t>car</a:t>
            </a:r>
            <a:r>
              <a:rPr lang="en-US" dirty="0"/>
              <a:t>. </a:t>
            </a:r>
          </a:p>
          <a:p>
            <a:r>
              <a:rPr lang="en-US" i="1" dirty="0"/>
              <a:t>Wheel </a:t>
            </a:r>
            <a:r>
              <a:rPr lang="en-US" dirty="0"/>
              <a:t>is a </a:t>
            </a:r>
            <a:r>
              <a:rPr lang="en-US" b="1" dirty="0" err="1"/>
              <a:t>meronym</a:t>
            </a:r>
            <a:r>
              <a:rPr lang="en-US" dirty="0"/>
              <a:t> of </a:t>
            </a:r>
            <a:r>
              <a:rPr lang="en-US" i="1" dirty="0"/>
              <a:t>car</a:t>
            </a:r>
            <a:r>
              <a:rPr lang="en-US" dirty="0"/>
              <a:t>, and </a:t>
            </a:r>
            <a:r>
              <a:rPr lang="en-US" i="1" dirty="0"/>
              <a:t>car </a:t>
            </a:r>
            <a:r>
              <a:rPr lang="en-US" dirty="0"/>
              <a:t>is a </a:t>
            </a:r>
            <a:r>
              <a:rPr lang="en-US" b="1" dirty="0" err="1"/>
              <a:t>holonym</a:t>
            </a:r>
            <a:r>
              <a:rPr lang="en-US" dirty="0"/>
              <a:t> of </a:t>
            </a:r>
            <a:r>
              <a:rPr lang="en-US" i="1" dirty="0"/>
              <a:t>wheel</a:t>
            </a:r>
            <a:r>
              <a:rPr lang="en-US" dirty="0"/>
              <a:t>.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20</a:t>
            </a:fld>
            <a:endParaRPr lang="en-US"/>
          </a:p>
        </p:txBody>
      </p:sp>
    </p:spTree>
    <p:extLst>
      <p:ext uri="{BB962C8B-B14F-4D97-AF65-F5344CB8AC3E}">
        <p14:creationId xmlns:p14="http://schemas.microsoft.com/office/powerpoint/2010/main" val="1045167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4"/>
          <p:cNvSpPr>
            <a:spLocks noGrp="1"/>
          </p:cNvSpPr>
          <p:nvPr>
            <p:ph type="title" idx="4294967295"/>
          </p:nvPr>
        </p:nvSpPr>
        <p:spPr/>
        <p:txBody>
          <a:bodyPr/>
          <a:lstStyle/>
          <a:p>
            <a:pPr eaLnBrk="1" hangingPunct="1"/>
            <a:r>
              <a:rPr lang="en-US" dirty="0"/>
              <a:t>II. WordNet</a:t>
            </a:r>
          </a:p>
        </p:txBody>
      </p:sp>
      <p:sp>
        <p:nvSpPr>
          <p:cNvPr id="53250" name="Rectangle 1027"/>
          <p:cNvSpPr>
            <a:spLocks noGrp="1" noChangeArrowheads="1"/>
          </p:cNvSpPr>
          <p:nvPr>
            <p:ph type="body" idx="4294967295"/>
          </p:nvPr>
        </p:nvSpPr>
        <p:spPr/>
        <p:txBody>
          <a:bodyPr/>
          <a:lstStyle/>
          <a:p>
            <a:pPr eaLnBrk="1" hangingPunct="1">
              <a:buFont typeface="Wingdings" pitchFamily="2" charset="2"/>
              <a:buChar char="§"/>
            </a:pPr>
            <a:r>
              <a:rPr lang="en-US"/>
              <a:t>A hierarchically organized lexical database</a:t>
            </a:r>
          </a:p>
          <a:p>
            <a:pPr eaLnBrk="1" hangingPunct="1">
              <a:buFont typeface="Wingdings" pitchFamily="2" charset="2"/>
              <a:buChar char="§"/>
            </a:pPr>
            <a:r>
              <a:rPr lang="en-US"/>
              <a:t>On-line thesaurus + aspects of a dictionary</a:t>
            </a:r>
          </a:p>
          <a:p>
            <a:pPr lvl="2" eaLnBrk="1" hangingPunct="1">
              <a:buFont typeface="Wingdings" pitchFamily="2" charset="2"/>
              <a:buChar char="§"/>
            </a:pPr>
            <a:r>
              <a:rPr lang="en-US"/>
              <a:t>Versions for other languages are under development</a:t>
            </a:r>
          </a:p>
          <a:p>
            <a:pPr lvl="1" eaLnBrk="1" hangingPunct="1">
              <a:buFont typeface="Wingdings" pitchFamily="2" charset="2"/>
              <a:buChar char="§"/>
            </a:pPr>
            <a:endParaRPr lang="en-US"/>
          </a:p>
        </p:txBody>
      </p:sp>
      <p:graphicFrame>
        <p:nvGraphicFramePr>
          <p:cNvPr id="42009" name="Group 25"/>
          <p:cNvGraphicFramePr>
            <a:graphicFrameLocks noGrp="1"/>
          </p:cNvGraphicFramePr>
          <p:nvPr>
            <p:extLst>
              <p:ext uri="{D42A27DB-BD31-4B8C-83A1-F6EECF244321}">
                <p14:modId xmlns:p14="http://schemas.microsoft.com/office/powerpoint/2010/main" val="212343740"/>
              </p:ext>
            </p:extLst>
          </p:nvPr>
        </p:nvGraphicFramePr>
        <p:xfrm>
          <a:off x="1752600" y="3048000"/>
          <a:ext cx="4470400" cy="2744470"/>
        </p:xfrm>
        <a:graphic>
          <a:graphicData uri="http://schemas.openxmlformats.org/drawingml/2006/table">
            <a:tbl>
              <a:tblPr/>
              <a:tblGrid>
                <a:gridCol w="2235200">
                  <a:extLst>
                    <a:ext uri="{9D8B030D-6E8A-4147-A177-3AD203B41FA5}">
                      <a16:colId xmlns:a16="http://schemas.microsoft.com/office/drawing/2014/main" xmlns="" val="20000"/>
                    </a:ext>
                  </a:extLst>
                </a:gridCol>
                <a:gridCol w="2235200">
                  <a:extLst>
                    <a:ext uri="{9D8B030D-6E8A-4147-A177-3AD203B41FA5}">
                      <a16:colId xmlns:a16="http://schemas.microsoft.com/office/drawing/2014/main" xmlns="" val="20001"/>
                    </a:ext>
                  </a:extLst>
                </a:gridCol>
              </a:tblGrid>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ahoma" pitchFamily="34"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Tahoma" pitchFamily="34" charset="0"/>
                        </a:rPr>
                        <a:t>Unique Forms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Tahoma" pitchFamily="34"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ahoma" pitchFamily="34" charset="0"/>
                        </a:rPr>
                        <a:t>117,798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Tahoma" pitchFamily="34"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ahoma" pitchFamily="34" charset="0"/>
                        </a:rPr>
                        <a:t>11,529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Tahoma" pitchFamily="34"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ahoma" pitchFamily="34" charset="0"/>
                        </a:rPr>
                        <a:t>22,479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Tahoma" pitchFamily="34"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ahoma" pitchFamily="34" charset="0"/>
                        </a:rPr>
                        <a:t>4,481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Hyponyms and Instances</a:t>
            </a:r>
          </a:p>
        </p:txBody>
      </p:sp>
      <p:sp>
        <p:nvSpPr>
          <p:cNvPr id="3" name="Content Placeholder 2"/>
          <p:cNvSpPr>
            <a:spLocks noGrp="1"/>
          </p:cNvSpPr>
          <p:nvPr>
            <p:ph idx="1"/>
          </p:nvPr>
        </p:nvSpPr>
        <p:spPr>
          <a:xfrm>
            <a:off x="304800" y="2209800"/>
            <a:ext cx="8610600" cy="3333750"/>
          </a:xfrm>
        </p:spPr>
        <p:txBody>
          <a:bodyPr/>
          <a:lstStyle/>
          <a:p>
            <a:r>
              <a:rPr lang="en-US" dirty="0" err="1">
                <a:cs typeface="Calibri"/>
              </a:rPr>
              <a:t>WordNet</a:t>
            </a:r>
            <a:r>
              <a:rPr lang="en-US" dirty="0">
                <a:cs typeface="Calibri"/>
              </a:rPr>
              <a:t> has both </a:t>
            </a:r>
            <a:r>
              <a:rPr lang="en-US" b="1" dirty="0">
                <a:cs typeface="Calibri"/>
              </a:rPr>
              <a:t>classes</a:t>
            </a:r>
            <a:r>
              <a:rPr lang="en-US" dirty="0">
                <a:cs typeface="Calibri"/>
              </a:rPr>
              <a:t> and </a:t>
            </a:r>
            <a:r>
              <a:rPr lang="en-US" b="1" dirty="0">
                <a:cs typeface="Calibri"/>
              </a:rPr>
              <a:t>instances</a:t>
            </a:r>
            <a:r>
              <a:rPr lang="en-US" dirty="0">
                <a:cs typeface="Calibri"/>
              </a:rPr>
              <a:t>.</a:t>
            </a:r>
          </a:p>
          <a:p>
            <a:r>
              <a:rPr lang="en-US" dirty="0"/>
              <a:t>An </a:t>
            </a:r>
            <a:r>
              <a:rPr lang="en-US" b="1" dirty="0">
                <a:solidFill>
                  <a:srgbClr val="FF0000"/>
                </a:solidFill>
              </a:rPr>
              <a:t>instance</a:t>
            </a:r>
            <a:r>
              <a:rPr lang="en-US" dirty="0">
                <a:solidFill>
                  <a:srgbClr val="FF0000"/>
                </a:solidFill>
              </a:rPr>
              <a:t> </a:t>
            </a:r>
            <a:r>
              <a:rPr lang="en-US" dirty="0"/>
              <a:t>is</a:t>
            </a:r>
            <a:r>
              <a:rPr lang="en-US" sz="2400" dirty="0"/>
              <a:t> an individual, a proper noun that is a unique entity</a:t>
            </a:r>
          </a:p>
          <a:p>
            <a:pPr lvl="2"/>
            <a:r>
              <a:rPr lang="en-US" dirty="0">
                <a:latin typeface="Courier"/>
                <a:cs typeface="Courier"/>
              </a:rPr>
              <a:t>San Francisco </a:t>
            </a:r>
            <a:r>
              <a:rPr lang="en-US" dirty="0"/>
              <a:t>is an </a:t>
            </a:r>
            <a:r>
              <a:rPr lang="en-US" b="1" dirty="0"/>
              <a:t>instance</a:t>
            </a:r>
            <a:r>
              <a:rPr lang="en-US" dirty="0"/>
              <a:t> of </a:t>
            </a:r>
            <a:r>
              <a:rPr lang="en-US" dirty="0">
                <a:latin typeface="Courier"/>
                <a:cs typeface="Courier"/>
              </a:rPr>
              <a:t>city</a:t>
            </a:r>
          </a:p>
          <a:p>
            <a:pPr lvl="1"/>
            <a:r>
              <a:rPr lang="en-US" sz="2400" dirty="0">
                <a:latin typeface="Calibri"/>
                <a:cs typeface="Calibri"/>
              </a:rPr>
              <a:t>But </a:t>
            </a:r>
            <a:r>
              <a:rPr lang="en-US" sz="2400" dirty="0">
                <a:latin typeface="Courier"/>
                <a:cs typeface="Courier"/>
              </a:rPr>
              <a:t>city</a:t>
            </a:r>
            <a:r>
              <a:rPr lang="en-US" sz="2400" dirty="0">
                <a:latin typeface="Calibri"/>
                <a:cs typeface="Calibri"/>
              </a:rPr>
              <a:t> is a class</a:t>
            </a:r>
          </a:p>
          <a:p>
            <a:pPr lvl="2"/>
            <a:r>
              <a:rPr lang="en-US" dirty="0">
                <a:latin typeface="Courier"/>
                <a:cs typeface="Courier"/>
              </a:rPr>
              <a:t>city</a:t>
            </a:r>
            <a:r>
              <a:rPr lang="en-US" dirty="0"/>
              <a:t> is a </a:t>
            </a:r>
            <a:r>
              <a:rPr lang="en-US" b="1" dirty="0"/>
              <a:t>hyponym</a:t>
            </a:r>
            <a:r>
              <a:rPr lang="en-US" dirty="0"/>
              <a:t> of    </a:t>
            </a:r>
            <a:r>
              <a:rPr lang="en-US" dirty="0">
                <a:latin typeface="Courier"/>
                <a:cs typeface="Courier"/>
              </a:rPr>
              <a:t>municipality...location...</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22</a:t>
            </a:fld>
            <a:endParaRPr lang="en-US"/>
          </a:p>
        </p:txBody>
      </p:sp>
    </p:spTree>
    <p:extLst>
      <p:ext uri="{BB962C8B-B14F-4D97-AF65-F5344CB8AC3E}">
        <p14:creationId xmlns:p14="http://schemas.microsoft.com/office/powerpoint/2010/main" val="372721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Picture 1027" descr="wn"/>
          <p:cNvPicPr>
            <a:picLocks noChangeAspect="1" noChangeArrowheads="1"/>
          </p:cNvPicPr>
          <p:nvPr/>
        </p:nvPicPr>
        <p:blipFill>
          <a:blip r:embed="rId3" cstate="print"/>
          <a:srcRect/>
          <a:stretch>
            <a:fillRect/>
          </a:stretch>
        </p:blipFill>
        <p:spPr bwMode="auto">
          <a:xfrm>
            <a:off x="838200" y="1828800"/>
            <a:ext cx="7772400" cy="4673600"/>
          </a:xfrm>
          <a:prstGeom prst="rect">
            <a:avLst/>
          </a:prstGeom>
          <a:noFill/>
          <a:ln w="9525">
            <a:noFill/>
            <a:miter lim="800000"/>
            <a:headEnd/>
            <a:tailEnd/>
          </a:ln>
        </p:spPr>
      </p:pic>
      <p:sp>
        <p:nvSpPr>
          <p:cNvPr id="57346" name="Rectangle 4"/>
          <p:cNvSpPr>
            <a:spLocks noGrp="1"/>
          </p:cNvSpPr>
          <p:nvPr>
            <p:ph type="title" idx="4294967295"/>
          </p:nvPr>
        </p:nvSpPr>
        <p:spPr/>
        <p:txBody>
          <a:bodyPr/>
          <a:lstStyle/>
          <a:p>
            <a:pPr eaLnBrk="1" hangingPunct="1"/>
            <a:r>
              <a:rPr lang="en-US"/>
              <a:t>WordNet Entries</a:t>
            </a:r>
          </a:p>
        </p:txBody>
      </p:sp>
      <p:sp>
        <p:nvSpPr>
          <p:cNvPr id="57347" name="Rectangle 5"/>
          <p:cNvSpPr>
            <a:spLocks noGrp="1"/>
          </p:cNvSpPr>
          <p:nvPr>
            <p:ph type="body" idx="4294967295"/>
          </p:nvPr>
        </p:nvSpPr>
        <p:spPr>
          <a:xfrm>
            <a:off x="457200" y="1295400"/>
            <a:ext cx="8229600" cy="5105400"/>
          </a:xfrm>
        </p:spPr>
        <p:txBody>
          <a:bodyPr/>
          <a:lstStyle/>
          <a:p>
            <a:pPr eaLnBrk="1" hangingPunct="1">
              <a:buFont typeface="Wingdings" pitchFamily="2" charset="2"/>
              <a:buChar cha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027" descr="wn2"/>
          <p:cNvPicPr>
            <a:picLocks noChangeAspect="1" noChangeArrowheads="1"/>
          </p:cNvPicPr>
          <p:nvPr/>
        </p:nvPicPr>
        <p:blipFill>
          <a:blip r:embed="rId3" cstate="print"/>
          <a:srcRect/>
          <a:stretch>
            <a:fillRect/>
          </a:stretch>
        </p:blipFill>
        <p:spPr bwMode="auto">
          <a:xfrm>
            <a:off x="0" y="2590800"/>
            <a:ext cx="9144000" cy="2736850"/>
          </a:xfrm>
          <a:prstGeom prst="rect">
            <a:avLst/>
          </a:prstGeom>
          <a:noFill/>
          <a:ln w="9525">
            <a:noFill/>
            <a:miter lim="800000"/>
            <a:headEnd/>
            <a:tailEnd/>
          </a:ln>
        </p:spPr>
      </p:pic>
      <p:sp>
        <p:nvSpPr>
          <p:cNvPr id="59394" name="Rectangle 4"/>
          <p:cNvSpPr>
            <a:spLocks noGrp="1"/>
          </p:cNvSpPr>
          <p:nvPr>
            <p:ph type="title" idx="4294967295"/>
          </p:nvPr>
        </p:nvSpPr>
        <p:spPr/>
        <p:txBody>
          <a:bodyPr/>
          <a:lstStyle/>
          <a:p>
            <a:pPr eaLnBrk="1" hangingPunct="1"/>
            <a:r>
              <a:rPr lang="en-US"/>
              <a:t>WordNet Noun Relations</a:t>
            </a:r>
          </a:p>
        </p:txBody>
      </p:sp>
      <p:sp>
        <p:nvSpPr>
          <p:cNvPr id="59395" name="Rectangle 5"/>
          <p:cNvSpPr>
            <a:spLocks noGrp="1"/>
          </p:cNvSpPr>
          <p:nvPr>
            <p:ph type="body" idx="4294967295"/>
          </p:nvPr>
        </p:nvSpPr>
        <p:spPr/>
        <p:txBody>
          <a:bodyPr/>
          <a:lstStyle/>
          <a:p>
            <a:pPr eaLnBrk="1" hangingPunct="1">
              <a:buFont typeface="Wingdings" pitchFamily="2" charset="2"/>
              <a:buChar cha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p:cNvSpPr>
          <p:nvPr>
            <p:ph type="title" idx="4294967295"/>
          </p:nvPr>
        </p:nvSpPr>
        <p:spPr/>
        <p:txBody>
          <a:bodyPr/>
          <a:lstStyle/>
          <a:p>
            <a:pPr eaLnBrk="1" hangingPunct="1"/>
            <a:r>
              <a:rPr lang="en-US"/>
              <a:t>WordNet Verb Relations</a:t>
            </a:r>
          </a:p>
        </p:txBody>
      </p:sp>
      <p:sp>
        <p:nvSpPr>
          <p:cNvPr id="61442" name="Rectangle 5"/>
          <p:cNvSpPr>
            <a:spLocks noGrp="1"/>
          </p:cNvSpPr>
          <p:nvPr>
            <p:ph type="body" idx="4294967295"/>
          </p:nvPr>
        </p:nvSpPr>
        <p:spPr/>
        <p:txBody>
          <a:bodyPr/>
          <a:lstStyle/>
          <a:p>
            <a:pPr eaLnBrk="1" hangingPunct="1">
              <a:buFont typeface="Wingdings" pitchFamily="2" charset="2"/>
              <a:buChar char="§"/>
            </a:pPr>
            <a:endParaRPr lang="en-US"/>
          </a:p>
        </p:txBody>
      </p:sp>
      <p:pic>
        <p:nvPicPr>
          <p:cNvPr id="61443" name="Picture 1027" descr="wn3"/>
          <p:cNvPicPr>
            <a:picLocks noGrp="1" noChangeAspect="1" noChangeArrowheads="1"/>
          </p:cNvPicPr>
          <p:nvPr>
            <p:ph idx="4294967295"/>
          </p:nvPr>
        </p:nvPicPr>
        <p:blipFill>
          <a:blip r:embed="rId3" cstate="print"/>
          <a:srcRect/>
          <a:stretch>
            <a:fillRect/>
          </a:stretch>
        </p:blipFill>
        <p:spPr>
          <a:xfrm>
            <a:off x="0" y="2578100"/>
            <a:ext cx="9144000" cy="1397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wn4"/>
          <p:cNvPicPr>
            <a:picLocks noChangeAspect="1" noChangeArrowheads="1"/>
          </p:cNvPicPr>
          <p:nvPr/>
        </p:nvPicPr>
        <p:blipFill>
          <a:blip r:embed="rId3" cstate="print"/>
          <a:srcRect/>
          <a:stretch>
            <a:fillRect/>
          </a:stretch>
        </p:blipFill>
        <p:spPr bwMode="auto">
          <a:xfrm>
            <a:off x="1905000" y="1219200"/>
            <a:ext cx="4564063" cy="5314950"/>
          </a:xfrm>
          <a:prstGeom prst="rect">
            <a:avLst/>
          </a:prstGeom>
          <a:noFill/>
          <a:ln w="9525">
            <a:noFill/>
            <a:miter lim="800000"/>
            <a:headEnd/>
            <a:tailEnd/>
          </a:ln>
        </p:spPr>
      </p:pic>
      <p:sp>
        <p:nvSpPr>
          <p:cNvPr id="63490" name="Rectangle 4"/>
          <p:cNvSpPr>
            <a:spLocks noGrp="1"/>
          </p:cNvSpPr>
          <p:nvPr>
            <p:ph type="title" idx="4294967295"/>
          </p:nvPr>
        </p:nvSpPr>
        <p:spPr>
          <a:xfrm>
            <a:off x="457200" y="274638"/>
            <a:ext cx="8229600" cy="868362"/>
          </a:xfrm>
        </p:spPr>
        <p:txBody>
          <a:bodyPr/>
          <a:lstStyle/>
          <a:p>
            <a:pPr eaLnBrk="1" hangingPunct="1"/>
            <a:r>
              <a:rPr lang="en-US"/>
              <a:t>WordNet Hierarchies</a:t>
            </a:r>
          </a:p>
        </p:txBody>
      </p:sp>
      <p:sp>
        <p:nvSpPr>
          <p:cNvPr id="63491" name="Rectangle 5"/>
          <p:cNvSpPr>
            <a:spLocks noGrp="1"/>
          </p:cNvSpPr>
          <p:nvPr>
            <p:ph type="body" idx="4294967295"/>
          </p:nvPr>
        </p:nvSpPr>
        <p:spPr/>
        <p:txBody>
          <a:bodyPr/>
          <a:lstStyle/>
          <a:p>
            <a:pPr eaLnBrk="1" hangingPunct="1">
              <a:buFont typeface="Wingdings" pitchFamily="2" charset="2"/>
              <a:buChar cha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p:cNvSpPr>
            <a:spLocks noGrp="1"/>
          </p:cNvSpPr>
          <p:nvPr>
            <p:ph type="title" idx="4294967295"/>
          </p:nvPr>
        </p:nvSpPr>
        <p:spPr/>
        <p:txBody>
          <a:bodyPr/>
          <a:lstStyle/>
          <a:p>
            <a:pPr eaLnBrk="1" hangingPunct="1"/>
            <a:r>
              <a:rPr lang="en-US"/>
              <a:t>How is ‘Sense’ Defined in WordNet?</a:t>
            </a:r>
          </a:p>
        </p:txBody>
      </p:sp>
      <p:sp>
        <p:nvSpPr>
          <p:cNvPr id="65538" name="Rectangle 7"/>
          <p:cNvSpPr>
            <a:spLocks noGrp="1"/>
          </p:cNvSpPr>
          <p:nvPr>
            <p:ph type="body" idx="4294967295"/>
          </p:nvPr>
        </p:nvSpPr>
        <p:spPr/>
        <p:txBody>
          <a:bodyPr/>
          <a:lstStyle/>
          <a:p>
            <a:pPr eaLnBrk="1" hangingPunct="1">
              <a:buFont typeface="Wingdings" pitchFamily="2" charset="2"/>
              <a:buChar char="§"/>
            </a:pPr>
            <a:r>
              <a:rPr lang="en-US" dirty="0"/>
              <a:t>The set of near-synonyms for a WordNet sense is called a </a:t>
            </a:r>
            <a:r>
              <a:rPr lang="en-US" dirty="0" err="1">
                <a:solidFill>
                  <a:srgbClr val="0033CC"/>
                </a:solidFill>
              </a:rPr>
              <a:t>synset</a:t>
            </a:r>
            <a:r>
              <a:rPr lang="en-US" dirty="0"/>
              <a:t> (synonym set); their version of a sense or a concept</a:t>
            </a:r>
          </a:p>
          <a:p>
            <a:pPr eaLnBrk="1" hangingPunct="1">
              <a:buFont typeface="Wingdings" pitchFamily="2" charset="2"/>
              <a:buChar char="§"/>
            </a:pPr>
            <a:r>
              <a:rPr lang="en-US" dirty="0"/>
              <a:t>Example: </a:t>
            </a:r>
            <a:r>
              <a:rPr lang="en-US" dirty="0">
                <a:solidFill>
                  <a:schemeClr val="accent2"/>
                </a:solidFill>
              </a:rPr>
              <a:t>chump</a:t>
            </a:r>
            <a:r>
              <a:rPr lang="en-US" dirty="0"/>
              <a:t> as a noun to mean ‘a person who is gullible and easy to take advantage of’</a:t>
            </a:r>
          </a:p>
          <a:p>
            <a:pPr eaLnBrk="1" hangingPunct="1">
              <a:buFont typeface="Wingdings" pitchFamily="2" charset="2"/>
              <a:buChar char="§"/>
            </a:pPr>
            <a:endParaRPr lang="en-US" dirty="0"/>
          </a:p>
          <a:p>
            <a:pPr eaLnBrk="1" hangingPunct="1">
              <a:buFont typeface="Wingdings" pitchFamily="2" charset="2"/>
              <a:buChar char="§"/>
            </a:pPr>
            <a:r>
              <a:rPr lang="en-US" dirty="0"/>
              <a:t>Each of these senses share this same gloss (but not every sense)</a:t>
            </a:r>
          </a:p>
          <a:p>
            <a:pPr eaLnBrk="1" hangingPunct="1">
              <a:buFont typeface="Wingdings" pitchFamily="2" charset="2"/>
              <a:buChar char="§"/>
            </a:pPr>
            <a:r>
              <a:rPr lang="en-US" dirty="0"/>
              <a:t>For WordNet, the meaning of this sense of </a:t>
            </a:r>
            <a:r>
              <a:rPr lang="en-US" dirty="0">
                <a:solidFill>
                  <a:schemeClr val="accent2"/>
                </a:solidFill>
              </a:rPr>
              <a:t>chump</a:t>
            </a:r>
            <a:r>
              <a:rPr lang="en-US" dirty="0"/>
              <a:t> is this list.</a:t>
            </a:r>
          </a:p>
          <a:p>
            <a:pPr lvl="1" eaLnBrk="1" hangingPunct="1">
              <a:buFont typeface="Wingdings" pitchFamily="2" charset="2"/>
              <a:buChar char="§"/>
            </a:pPr>
            <a:endParaRPr lang="en-US" dirty="0"/>
          </a:p>
        </p:txBody>
      </p:sp>
      <p:pic>
        <p:nvPicPr>
          <p:cNvPr id="65539" name="Picture 4" descr="wn5"/>
          <p:cNvPicPr>
            <a:picLocks noChangeAspect="1" noChangeArrowheads="1"/>
          </p:cNvPicPr>
          <p:nvPr/>
        </p:nvPicPr>
        <p:blipFill>
          <a:blip r:embed="rId3" cstate="print"/>
          <a:srcRect/>
          <a:stretch>
            <a:fillRect/>
          </a:stretch>
        </p:blipFill>
        <p:spPr bwMode="auto">
          <a:xfrm>
            <a:off x="952500" y="3810000"/>
            <a:ext cx="7213600" cy="6731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817" t="-12277" r="-19634" b="1786"/>
          <a:stretch/>
        </p:blipFill>
        <p:spPr>
          <a:xfrm rot="5400000">
            <a:off x="206375" y="1158875"/>
            <a:ext cx="9474200" cy="7105650"/>
          </a:xfrm>
          <a:prstGeom prst="rect">
            <a:avLst/>
          </a:prstGeom>
        </p:spPr>
      </p:pic>
    </p:spTree>
    <p:extLst>
      <p:ext uri="{BB962C8B-B14F-4D97-AF65-F5344CB8AC3E}">
        <p14:creationId xmlns:p14="http://schemas.microsoft.com/office/powerpoint/2010/main" val="330613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067800" cy="6001643"/>
          </a:xfrm>
          <a:prstGeom prst="rect">
            <a:avLst/>
          </a:prstGeom>
        </p:spPr>
        <p:txBody>
          <a:bodyPr wrap="square">
            <a:spAutoFit/>
          </a:bodyPr>
          <a:lstStyle/>
          <a:p>
            <a:r>
              <a:rPr lang="en-US" sz="2400" dirty="0">
                <a:solidFill>
                  <a:srgbClr val="FF0000"/>
                </a:solidFill>
                <a:hlinkClick r:id="rId2"/>
              </a:rPr>
              <a:t>S:</a:t>
            </a:r>
            <a:r>
              <a:rPr lang="en-US" sz="2400" dirty="0">
                <a:solidFill>
                  <a:srgbClr val="FF0000"/>
                </a:solidFill>
              </a:rPr>
              <a:t> (n) </a:t>
            </a:r>
            <a:r>
              <a:rPr lang="en-US" sz="2400" b="1" dirty="0">
                <a:solidFill>
                  <a:srgbClr val="FF0000"/>
                </a:solidFill>
              </a:rPr>
              <a:t>field</a:t>
            </a:r>
            <a:r>
              <a:rPr lang="en-US" sz="2400" dirty="0">
                <a:solidFill>
                  <a:srgbClr val="FF0000"/>
                </a:solidFill>
              </a:rPr>
              <a:t> (a piece of land cleared of trees and usually enclosed) </a:t>
            </a:r>
          </a:p>
          <a:p>
            <a:r>
              <a:rPr lang="en-US" sz="2400" dirty="0">
                <a:hlinkClick r:id="rId3"/>
              </a:rPr>
              <a:t>S:</a:t>
            </a:r>
            <a:r>
              <a:rPr lang="en-US" sz="2400" dirty="0"/>
              <a:t> (n) </a:t>
            </a:r>
            <a:r>
              <a:rPr lang="en-US" sz="2400" dirty="0">
                <a:hlinkClick r:id="rId4"/>
              </a:rPr>
              <a:t>battlefield</a:t>
            </a:r>
            <a:r>
              <a:rPr lang="en-US" sz="2400" dirty="0"/>
              <a:t>, </a:t>
            </a:r>
            <a:r>
              <a:rPr lang="en-US" sz="2400" dirty="0">
                <a:hlinkClick r:id="rId5"/>
              </a:rPr>
              <a:t>battleground</a:t>
            </a:r>
            <a:r>
              <a:rPr lang="en-US" sz="2400" dirty="0"/>
              <a:t>, </a:t>
            </a:r>
            <a:r>
              <a:rPr lang="en-US" sz="2400" dirty="0">
                <a:hlinkClick r:id="rId6"/>
              </a:rPr>
              <a:t>field of battle</a:t>
            </a:r>
            <a:r>
              <a:rPr lang="en-US" sz="2400" dirty="0"/>
              <a:t>, </a:t>
            </a:r>
            <a:r>
              <a:rPr lang="en-US" sz="2400" dirty="0">
                <a:hlinkClick r:id="rId7"/>
              </a:rPr>
              <a:t>field of honor</a:t>
            </a:r>
            <a:r>
              <a:rPr lang="en-US" sz="2400" dirty="0"/>
              <a:t>, </a:t>
            </a:r>
            <a:r>
              <a:rPr lang="en-US" sz="2400" b="1" dirty="0"/>
              <a:t>field</a:t>
            </a:r>
            <a:r>
              <a:rPr lang="en-US" sz="2400" dirty="0"/>
              <a:t> (a region where a battle is being (or has been) fought) </a:t>
            </a:r>
          </a:p>
          <a:p>
            <a:r>
              <a:rPr lang="en-US" sz="2400" dirty="0">
                <a:hlinkClick r:id="rId8"/>
              </a:rPr>
              <a:t>S:</a:t>
            </a:r>
            <a:r>
              <a:rPr lang="en-US" sz="2400" dirty="0"/>
              <a:t> (n) </a:t>
            </a:r>
            <a:r>
              <a:rPr lang="en-US" sz="2400" b="1" dirty="0"/>
              <a:t>field</a:t>
            </a:r>
            <a:r>
              <a:rPr lang="en-US" sz="2400" dirty="0"/>
              <a:t> (somewhere (away from a studio or office or library or laboratory) where practical work is done or data is collected) </a:t>
            </a:r>
          </a:p>
          <a:p>
            <a:r>
              <a:rPr lang="en-US" sz="2400" dirty="0">
                <a:hlinkClick r:id="rId9"/>
              </a:rPr>
              <a:t>S:</a:t>
            </a:r>
            <a:r>
              <a:rPr lang="en-US" sz="2400" dirty="0"/>
              <a:t> (n) </a:t>
            </a:r>
            <a:r>
              <a:rPr lang="en-US" sz="2400" dirty="0">
                <a:hlinkClick r:id="rId10"/>
              </a:rPr>
              <a:t>discipline</a:t>
            </a:r>
            <a:r>
              <a:rPr lang="en-US" sz="2400" dirty="0"/>
              <a:t>, </a:t>
            </a:r>
            <a:r>
              <a:rPr lang="en-US" sz="2400" dirty="0">
                <a:hlinkClick r:id="rId11"/>
              </a:rPr>
              <a:t>subject</a:t>
            </a:r>
            <a:r>
              <a:rPr lang="en-US" sz="2400" dirty="0"/>
              <a:t>, </a:t>
            </a:r>
            <a:r>
              <a:rPr lang="en-US" sz="2400" dirty="0">
                <a:hlinkClick r:id="rId12"/>
              </a:rPr>
              <a:t>subject area</a:t>
            </a:r>
            <a:r>
              <a:rPr lang="en-US" sz="2400" dirty="0"/>
              <a:t>, </a:t>
            </a:r>
            <a:r>
              <a:rPr lang="en-US" sz="2400" dirty="0">
                <a:hlinkClick r:id="rId13"/>
              </a:rPr>
              <a:t>subject field</a:t>
            </a:r>
            <a:r>
              <a:rPr lang="en-US" sz="2400" dirty="0"/>
              <a:t>, </a:t>
            </a:r>
            <a:r>
              <a:rPr lang="en-US" sz="2400" b="1" dirty="0"/>
              <a:t>field</a:t>
            </a:r>
            <a:r>
              <a:rPr lang="en-US" sz="2400" dirty="0"/>
              <a:t>, </a:t>
            </a:r>
            <a:r>
              <a:rPr lang="en-US" sz="2400" dirty="0">
                <a:hlinkClick r:id="rId14"/>
              </a:rPr>
              <a:t>field of study</a:t>
            </a:r>
            <a:r>
              <a:rPr lang="en-US" sz="2400" dirty="0"/>
              <a:t>, </a:t>
            </a:r>
            <a:r>
              <a:rPr lang="en-US" sz="2400" dirty="0">
                <a:hlinkClick r:id="rId15"/>
              </a:rPr>
              <a:t>study</a:t>
            </a:r>
            <a:r>
              <a:rPr lang="en-US" sz="2400" dirty="0"/>
              <a:t>, </a:t>
            </a:r>
            <a:r>
              <a:rPr lang="en-US" sz="2400" dirty="0">
                <a:hlinkClick r:id="rId16"/>
              </a:rPr>
              <a:t>bailiwick</a:t>
            </a:r>
            <a:r>
              <a:rPr lang="en-US" sz="2400" dirty="0"/>
              <a:t> (a branch of knowledge) </a:t>
            </a:r>
          </a:p>
          <a:p>
            <a:r>
              <a:rPr lang="en-US" sz="2400" dirty="0">
                <a:hlinkClick r:id="rId17"/>
              </a:rPr>
              <a:t>S:</a:t>
            </a:r>
            <a:r>
              <a:rPr lang="en-US" sz="2400" dirty="0"/>
              <a:t> (n) </a:t>
            </a:r>
            <a:r>
              <a:rPr lang="en-US" sz="2400" b="1" dirty="0"/>
              <a:t>field</a:t>
            </a:r>
            <a:r>
              <a:rPr lang="en-US" sz="2400" dirty="0"/>
              <a:t>, </a:t>
            </a:r>
            <a:r>
              <a:rPr lang="en-US" sz="2400" dirty="0">
                <a:hlinkClick r:id="rId18"/>
              </a:rPr>
              <a:t>field of force</a:t>
            </a:r>
            <a:r>
              <a:rPr lang="en-US" sz="2400" dirty="0"/>
              <a:t>, </a:t>
            </a:r>
            <a:r>
              <a:rPr lang="en-US" sz="2400" dirty="0">
                <a:hlinkClick r:id="rId19"/>
              </a:rPr>
              <a:t>force field</a:t>
            </a:r>
            <a:r>
              <a:rPr lang="en-US" sz="2400" dirty="0"/>
              <a:t> (the space around a radiating body within which its electromagnetic oscillations can exert force on another similar body not in contact with it) </a:t>
            </a:r>
          </a:p>
          <a:p>
            <a:r>
              <a:rPr lang="en-US" sz="2400" dirty="0">
                <a:hlinkClick r:id="rId20"/>
              </a:rPr>
              <a:t>S:</a:t>
            </a:r>
            <a:r>
              <a:rPr lang="en-US" sz="2400" dirty="0"/>
              <a:t> (n) </a:t>
            </a:r>
            <a:r>
              <a:rPr lang="en-US" sz="2400" b="1" dirty="0"/>
              <a:t>field</a:t>
            </a:r>
            <a:r>
              <a:rPr lang="en-US" sz="2400" dirty="0"/>
              <a:t>, </a:t>
            </a:r>
            <a:r>
              <a:rPr lang="en-US" sz="2400" dirty="0">
                <a:hlinkClick r:id="rId21"/>
              </a:rPr>
              <a:t>field of operation</a:t>
            </a:r>
            <a:r>
              <a:rPr lang="en-US" sz="2400" dirty="0"/>
              <a:t>, </a:t>
            </a:r>
            <a:r>
              <a:rPr lang="en-US" sz="2400" dirty="0">
                <a:hlinkClick r:id="rId22"/>
              </a:rPr>
              <a:t>line of business</a:t>
            </a:r>
            <a:r>
              <a:rPr lang="en-US" sz="2400" dirty="0"/>
              <a:t> (a particular kind of commercial enterprise) </a:t>
            </a:r>
          </a:p>
          <a:p>
            <a:r>
              <a:rPr lang="en-US" sz="2400" dirty="0">
                <a:hlinkClick r:id="rId23"/>
              </a:rPr>
              <a:t>S:</a:t>
            </a:r>
            <a:r>
              <a:rPr lang="en-US" sz="2400" dirty="0"/>
              <a:t> (n) </a:t>
            </a:r>
            <a:r>
              <a:rPr lang="en-US" sz="2400" dirty="0">
                <a:hlinkClick r:id="rId24"/>
              </a:rPr>
              <a:t>sphere</a:t>
            </a:r>
            <a:r>
              <a:rPr lang="en-US" sz="2400" dirty="0"/>
              <a:t>, </a:t>
            </a:r>
            <a:r>
              <a:rPr lang="en-US" sz="2400" dirty="0">
                <a:hlinkClick r:id="rId25"/>
              </a:rPr>
              <a:t>domain</a:t>
            </a:r>
            <a:r>
              <a:rPr lang="en-US" sz="2400" dirty="0"/>
              <a:t>, </a:t>
            </a:r>
            <a:r>
              <a:rPr lang="en-US" sz="2400" dirty="0">
                <a:hlinkClick r:id="rId26"/>
              </a:rPr>
              <a:t>area</a:t>
            </a:r>
            <a:r>
              <a:rPr lang="en-US" sz="2400" dirty="0"/>
              <a:t>, </a:t>
            </a:r>
            <a:r>
              <a:rPr lang="en-US" sz="2400" dirty="0">
                <a:hlinkClick r:id="rId27"/>
              </a:rPr>
              <a:t>orbit</a:t>
            </a:r>
            <a:r>
              <a:rPr lang="en-US" sz="2400" dirty="0"/>
              <a:t>, </a:t>
            </a:r>
            <a:r>
              <a:rPr lang="en-US" sz="2400" b="1" dirty="0"/>
              <a:t>field</a:t>
            </a:r>
            <a:r>
              <a:rPr lang="en-US" sz="2400" dirty="0"/>
              <a:t>, </a:t>
            </a:r>
            <a:r>
              <a:rPr lang="en-US" sz="2400" dirty="0">
                <a:hlinkClick r:id="rId28"/>
              </a:rPr>
              <a:t>arena</a:t>
            </a:r>
            <a:r>
              <a:rPr lang="en-US" sz="2400" dirty="0"/>
              <a:t> (a particular environment or walk of life) </a:t>
            </a:r>
          </a:p>
          <a:p>
            <a:r>
              <a:rPr lang="en-US" sz="2400" dirty="0">
                <a:solidFill>
                  <a:srgbClr val="FF0000"/>
                </a:solidFill>
                <a:hlinkClick r:id="rId29"/>
              </a:rPr>
              <a:t>S:</a:t>
            </a:r>
            <a:r>
              <a:rPr lang="en-US" sz="2400" dirty="0">
                <a:solidFill>
                  <a:srgbClr val="FF0000"/>
                </a:solidFill>
              </a:rPr>
              <a:t> (n) </a:t>
            </a:r>
            <a:r>
              <a:rPr lang="en-US" sz="2400" dirty="0">
                <a:solidFill>
                  <a:srgbClr val="FF0000"/>
                </a:solidFill>
                <a:hlinkClick r:id="rId30"/>
              </a:rPr>
              <a:t>playing field</a:t>
            </a:r>
            <a:r>
              <a:rPr lang="en-US" sz="2400" dirty="0">
                <a:solidFill>
                  <a:srgbClr val="FF0000"/>
                </a:solidFill>
              </a:rPr>
              <a:t>, </a:t>
            </a:r>
            <a:r>
              <a:rPr lang="en-US" sz="2400" dirty="0">
                <a:solidFill>
                  <a:srgbClr val="FF0000"/>
                </a:solidFill>
                <a:hlinkClick r:id="rId31"/>
              </a:rPr>
              <a:t>athletic field</a:t>
            </a:r>
            <a:r>
              <a:rPr lang="en-US" sz="2400" dirty="0">
                <a:solidFill>
                  <a:srgbClr val="FF0000"/>
                </a:solidFill>
              </a:rPr>
              <a:t>, </a:t>
            </a:r>
            <a:r>
              <a:rPr lang="en-US" sz="2400" dirty="0">
                <a:solidFill>
                  <a:srgbClr val="FF0000"/>
                </a:solidFill>
                <a:hlinkClick r:id="rId32"/>
              </a:rPr>
              <a:t>playing area</a:t>
            </a:r>
            <a:r>
              <a:rPr lang="en-US" sz="2400" dirty="0">
                <a:solidFill>
                  <a:srgbClr val="FF0000"/>
                </a:solidFill>
              </a:rPr>
              <a:t>, </a:t>
            </a:r>
            <a:r>
              <a:rPr lang="en-US" sz="2400" b="1" dirty="0">
                <a:solidFill>
                  <a:srgbClr val="FF0000"/>
                </a:solidFill>
              </a:rPr>
              <a:t>field</a:t>
            </a:r>
            <a:r>
              <a:rPr lang="en-US" sz="2400" dirty="0">
                <a:solidFill>
                  <a:srgbClr val="FF0000"/>
                </a:solidFill>
              </a:rPr>
              <a:t> (a piece of land prepared for playing a game) </a:t>
            </a:r>
          </a:p>
        </p:txBody>
      </p:sp>
    </p:spTree>
    <p:extLst>
      <p:ext uri="{BB962C8B-B14F-4D97-AF65-F5344CB8AC3E}">
        <p14:creationId xmlns:p14="http://schemas.microsoft.com/office/powerpoint/2010/main" val="156148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Lexical Semantics</a:t>
            </a:r>
          </a:p>
        </p:txBody>
      </p:sp>
      <p:sp>
        <p:nvSpPr>
          <p:cNvPr id="10243" name="Rectangle 3"/>
          <p:cNvSpPr>
            <a:spLocks noGrp="1" noChangeArrowheads="1"/>
          </p:cNvSpPr>
          <p:nvPr>
            <p:ph type="body" idx="1"/>
          </p:nvPr>
        </p:nvSpPr>
        <p:spPr/>
        <p:txBody>
          <a:bodyPr>
            <a:normAutofit/>
          </a:bodyPr>
          <a:lstStyle/>
          <a:p>
            <a:r>
              <a:rPr lang="en-US" dirty="0"/>
              <a:t>Focus on word meanings:</a:t>
            </a:r>
          </a:p>
          <a:p>
            <a:pPr lvl="1"/>
            <a:r>
              <a:rPr lang="en-US" dirty="0">
                <a:solidFill>
                  <a:srgbClr val="FF0000"/>
                </a:solidFill>
              </a:rPr>
              <a:t>Relations of meaning among words</a:t>
            </a:r>
          </a:p>
          <a:p>
            <a:pPr lvl="2"/>
            <a:r>
              <a:rPr lang="en-US" dirty="0"/>
              <a:t>Similarities &amp; differences of meaning in similar context</a:t>
            </a:r>
          </a:p>
          <a:p>
            <a:pPr lvl="1"/>
            <a:r>
              <a:rPr lang="en-US" dirty="0"/>
              <a:t>Internal meaning structure of words</a:t>
            </a:r>
          </a:p>
          <a:p>
            <a:pPr lvl="2"/>
            <a:r>
              <a:rPr lang="en-US" dirty="0"/>
              <a:t>Basic internal units combine for meaning</a:t>
            </a:r>
          </a:p>
          <a:p>
            <a:endParaRPr lang="en-US" dirty="0"/>
          </a:p>
        </p:txBody>
      </p:sp>
    </p:spTree>
    <p:extLst>
      <p:ext uri="{BB962C8B-B14F-4D97-AF65-F5344CB8AC3E}">
        <p14:creationId xmlns:p14="http://schemas.microsoft.com/office/powerpoint/2010/main" val="343211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00"/>
            <a:ext cx="6883400" cy="5162550"/>
          </a:xfrm>
          <a:prstGeom prst="rect">
            <a:avLst/>
          </a:prstGeom>
        </p:spPr>
      </p:pic>
      <p:sp>
        <p:nvSpPr>
          <p:cNvPr id="3" name="TextBox 2"/>
          <p:cNvSpPr txBox="1"/>
          <p:nvPr/>
        </p:nvSpPr>
        <p:spPr>
          <a:xfrm>
            <a:off x="152400" y="5543550"/>
            <a:ext cx="8991600" cy="1200329"/>
          </a:xfrm>
          <a:prstGeom prst="rect">
            <a:avLst/>
          </a:prstGeom>
          <a:noFill/>
        </p:spPr>
        <p:txBody>
          <a:bodyPr wrap="square" rtlCol="0">
            <a:spAutoFit/>
          </a:bodyPr>
          <a:lstStyle/>
          <a:p>
            <a:r>
              <a:rPr lang="en-US" sz="4000" dirty="0"/>
              <a:t>Time flies.</a:t>
            </a:r>
          </a:p>
          <a:p>
            <a:r>
              <a:rPr lang="en-US" sz="3200" dirty="0"/>
              <a:t>(thanks to Dr. </a:t>
            </a:r>
            <a:r>
              <a:rPr lang="en-US" sz="3200" dirty="0" err="1"/>
              <a:t>Wiebe</a:t>
            </a:r>
            <a:r>
              <a:rPr lang="en-US" sz="3200" dirty="0"/>
              <a:t> for Allegheny Cemetery photos)</a:t>
            </a:r>
          </a:p>
        </p:txBody>
      </p:sp>
    </p:spTree>
    <p:extLst>
      <p:ext uri="{BB962C8B-B14F-4D97-AF65-F5344CB8AC3E}">
        <p14:creationId xmlns:p14="http://schemas.microsoft.com/office/powerpoint/2010/main" val="37824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1"/>
            <a:ext cx="8763000" cy="4524315"/>
          </a:xfrm>
          <a:prstGeom prst="rect">
            <a:avLst/>
          </a:prstGeom>
        </p:spPr>
        <p:txBody>
          <a:bodyPr wrap="square">
            <a:spAutoFit/>
          </a:bodyPr>
          <a:ls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a:lstStyle>
          <a:p>
            <a:r>
              <a:rPr lang="en-US" sz="2400" dirty="0">
                <a:solidFill>
                  <a:srgbClr val="FF0000"/>
                </a:solidFill>
              </a:rPr>
              <a:t>S: (v) fly, wing (travel through the air; be airborne) "Man cannot fly"</a:t>
            </a:r>
          </a:p>
          <a:p>
            <a:r>
              <a:rPr lang="en-US" sz="2400" dirty="0"/>
              <a:t>S: (v) fly (move quickly or suddenly) "He flew about the place"</a:t>
            </a:r>
          </a:p>
          <a:p>
            <a:r>
              <a:rPr lang="en-US" sz="2400" dirty="0"/>
              <a:t>S: (v) fly, aviate, pilot (operate an airplane) "The pilot flew to Cuba"</a:t>
            </a:r>
          </a:p>
          <a:p>
            <a:r>
              <a:rPr lang="en-US" sz="2400" dirty="0"/>
              <a:t>S: (v) fly (transport by </a:t>
            </a:r>
            <a:r>
              <a:rPr lang="en-US" sz="2400" dirty="0" err="1"/>
              <a:t>aeroplane</a:t>
            </a:r>
            <a:r>
              <a:rPr lang="en-US" sz="2400" dirty="0"/>
              <a:t>) "We fly flowers from the Caribbean to North America"</a:t>
            </a:r>
          </a:p>
          <a:p>
            <a:r>
              <a:rPr lang="en-US" sz="2400" dirty="0"/>
              <a:t>S: (v) fly (cause to fly or float) "fly a kite"</a:t>
            </a:r>
          </a:p>
          <a:p>
            <a:r>
              <a:rPr lang="en-US" sz="2400" dirty="0"/>
              <a:t>S: (v) fly (be dispersed or disseminated) "Rumors and accusations are flying"</a:t>
            </a:r>
          </a:p>
          <a:p>
            <a:r>
              <a:rPr lang="en-US" sz="2400" dirty="0"/>
              <a:t>S: (v) fly (change quickly from one emotional state to another) "fly into a rage"</a:t>
            </a:r>
          </a:p>
          <a:p>
            <a:r>
              <a:rPr lang="en-US" sz="2400" dirty="0">
                <a:solidFill>
                  <a:srgbClr val="FF0000"/>
                </a:solidFill>
              </a:rPr>
              <a:t>S: (v) fly, fell, vanish (pass away rapidly) "Time flies like an arrow"; "Time fleeing beneath him"</a:t>
            </a:r>
          </a:p>
        </p:txBody>
      </p:sp>
    </p:spTree>
    <p:extLst>
      <p:ext uri="{BB962C8B-B14F-4D97-AF65-F5344CB8AC3E}">
        <p14:creationId xmlns:p14="http://schemas.microsoft.com/office/powerpoint/2010/main" val="131397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38250"/>
            <a:ext cx="7467600" cy="209550"/>
          </a:xfrm>
        </p:spPr>
        <p:txBody>
          <a:bodyPr/>
          <a:lstStyle/>
          <a:p>
            <a:r>
              <a:rPr lang="en-US" dirty="0"/>
              <a:t>WordNet: Viewed as a graph</a:t>
            </a:r>
          </a:p>
        </p:txBody>
      </p:sp>
      <p:pic>
        <p:nvPicPr>
          <p:cNvPr id="5" name="Content Placeholder 4" descr="wordnetnaviglipicture.pdf"/>
          <p:cNvPicPr>
            <a:picLocks noGrp="1" noChangeAspect="1"/>
          </p:cNvPicPr>
          <p:nvPr>
            <p:ph idx="1"/>
          </p:nvPr>
        </p:nvPicPr>
        <p:blipFill>
          <a:blip r:embed="rId2">
            <a:extLst>
              <a:ext uri="{28A0092B-C50C-407E-A947-70E740481C1C}">
                <a14:useLocalDpi xmlns:a14="http://schemas.microsoft.com/office/drawing/2010/main" val="0"/>
              </a:ext>
            </a:extLst>
          </a:blip>
          <a:srcRect l="-38481" r="-38481"/>
          <a:stretch>
            <a:fillRect/>
          </a:stretch>
        </p:blipFill>
        <p:spPr>
          <a:xfrm>
            <a:off x="-1478280" y="1600200"/>
            <a:ext cx="11460480" cy="4476750"/>
          </a:xfrm>
        </p:spPr>
      </p:pic>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a:p>
        </p:txBody>
      </p:sp>
    </p:spTree>
    <p:extLst>
      <p:ext uri="{BB962C8B-B14F-4D97-AF65-F5344CB8AC3E}">
        <p14:creationId xmlns:p14="http://schemas.microsoft.com/office/powerpoint/2010/main" val="2052207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13463"/>
            <a:ext cx="7467600" cy="742950"/>
          </a:xfrm>
        </p:spPr>
        <p:txBody>
          <a:bodyPr/>
          <a:lstStyle/>
          <a:p>
            <a:r>
              <a:rPr lang="en-US" dirty="0"/>
              <a:t>“</a:t>
            </a:r>
            <a:r>
              <a:rPr lang="en-US" dirty="0" err="1"/>
              <a:t>Supersenses</a:t>
            </a:r>
            <a:r>
              <a:rPr lang="en-US" dirty="0"/>
              <a:t>”</a:t>
            </a:r>
            <a:br>
              <a:rPr lang="en-US" dirty="0"/>
            </a:br>
            <a:r>
              <a:rPr lang="en-US" dirty="0"/>
              <a:t>The top level </a:t>
            </a:r>
            <a:r>
              <a:rPr lang="en-US" dirty="0" err="1"/>
              <a:t>hypernyms</a:t>
            </a:r>
            <a:r>
              <a:rPr lang="en-US" dirty="0"/>
              <a:t> in the hierarchy</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sp>
        <p:nvSpPr>
          <p:cNvPr id="5" name="Content Placeholder 4"/>
          <p:cNvSpPr>
            <a:spLocks noGrp="1"/>
          </p:cNvSpPr>
          <p:nvPr>
            <p:ph idx="1"/>
          </p:nvPr>
        </p:nvSpPr>
        <p:spPr>
          <a:xfrm>
            <a:off x="76200" y="1295400"/>
            <a:ext cx="8915400" cy="3429000"/>
          </a:xfrm>
        </p:spPr>
        <p:txBody>
          <a:bodyPr/>
          <a:lstStyle/>
          <a:p>
            <a:pPr marL="0" indent="0">
              <a:buNone/>
            </a:pPr>
            <a:r>
              <a:rPr lang="en-US" sz="1800" dirty="0"/>
              <a:t>A word’s </a:t>
            </a:r>
            <a:r>
              <a:rPr lang="en-US" sz="1800" dirty="0" err="1"/>
              <a:t>supersense</a:t>
            </a:r>
            <a:r>
              <a:rPr lang="en-US" sz="1800" dirty="0"/>
              <a:t> can be a useful coarse-grained representation of word meaning for NLP tasks (counts from Schneider and Smith 2013’s Streusel corpus) </a:t>
            </a:r>
          </a:p>
          <a:p>
            <a:pPr marL="0" indent="0">
              <a:buNone/>
            </a:pPr>
            <a:endParaRPr lang="en-US" sz="1800" dirty="0"/>
          </a:p>
        </p:txBody>
      </p:sp>
      <p:pic>
        <p:nvPicPr>
          <p:cNvPr id="3" name="Picture 2" descr="supersens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09800"/>
            <a:ext cx="2274316" cy="3477260"/>
          </a:xfrm>
          <a:prstGeom prst="rect">
            <a:avLst/>
          </a:prstGeom>
        </p:spPr>
      </p:pic>
      <p:pic>
        <p:nvPicPr>
          <p:cNvPr id="6" name="Picture 5" descr="supersens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590800"/>
            <a:ext cx="2255520" cy="2725420"/>
          </a:xfrm>
          <a:prstGeom prst="rect">
            <a:avLst/>
          </a:prstGeom>
        </p:spPr>
      </p:pic>
      <p:pic>
        <p:nvPicPr>
          <p:cNvPr id="7" name="Picture 6" descr="supersense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203196"/>
            <a:ext cx="2349500" cy="3740404"/>
          </a:xfrm>
          <a:prstGeom prst="rect">
            <a:avLst/>
          </a:prstGeom>
        </p:spPr>
      </p:pic>
    </p:spTree>
    <p:extLst>
      <p:ext uri="{BB962C8B-B14F-4D97-AF65-F5344CB8AC3E}">
        <p14:creationId xmlns:p14="http://schemas.microsoft.com/office/powerpoint/2010/main" val="3134862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1447800" y="1066800"/>
            <a:ext cx="7162800" cy="742950"/>
          </a:xfrm>
        </p:spPr>
        <p:txBody>
          <a:bodyPr/>
          <a:lstStyle/>
          <a:p>
            <a:r>
              <a:rPr lang="en-US" dirty="0"/>
              <a:t>WordNet 3.1</a:t>
            </a:r>
          </a:p>
        </p:txBody>
      </p:sp>
      <p:sp>
        <p:nvSpPr>
          <p:cNvPr id="56323" name="Rectangle 1027"/>
          <p:cNvSpPr>
            <a:spLocks noGrp="1" noChangeArrowheads="1"/>
          </p:cNvSpPr>
          <p:nvPr>
            <p:ph type="body" sz="half" idx="1"/>
          </p:nvPr>
        </p:nvSpPr>
        <p:spPr>
          <a:xfrm>
            <a:off x="304800" y="2133600"/>
            <a:ext cx="8458200" cy="2724150"/>
          </a:xfrm>
        </p:spPr>
        <p:txBody>
          <a:bodyPr/>
          <a:lstStyle/>
          <a:p>
            <a:r>
              <a:rPr lang="en-US" sz="3200" dirty="0"/>
              <a:t>Where it is:</a:t>
            </a:r>
          </a:p>
          <a:p>
            <a:pPr lvl="1"/>
            <a:r>
              <a:rPr lang="en-US" dirty="0">
                <a:hlinkClick r:id="rId3"/>
              </a:rPr>
              <a:t>http://wordnetweb.princeton.edu/perl/webwn</a:t>
            </a:r>
            <a:endParaRPr lang="en-US" dirty="0"/>
          </a:p>
          <a:p>
            <a:r>
              <a:rPr lang="en-US" sz="3200" dirty="0"/>
              <a:t>Libraries</a:t>
            </a:r>
          </a:p>
          <a:p>
            <a:pPr lvl="1"/>
            <a:r>
              <a:rPr lang="en-US" dirty="0"/>
              <a:t>Python:  WordNet  from NLTK</a:t>
            </a:r>
          </a:p>
          <a:p>
            <a:pPr lvl="2"/>
            <a:r>
              <a:rPr lang="de-DE" dirty="0">
                <a:hlinkClick r:id="rId4"/>
              </a:rPr>
              <a:t>http://www.nltk.org/search.html?q=wordnet</a:t>
            </a:r>
            <a:endParaRPr lang="de-DE" dirty="0"/>
          </a:p>
          <a:p>
            <a:pPr lvl="1"/>
            <a:r>
              <a:rPr lang="de-DE" dirty="0"/>
              <a:t>Java:</a:t>
            </a:r>
          </a:p>
          <a:p>
            <a:pPr lvl="2"/>
            <a:r>
              <a:rPr lang="de-DE" sz="2800" dirty="0"/>
              <a:t>JWNL, extJWNL on sourceforge</a:t>
            </a:r>
            <a:endParaRPr lang="en-US" sz="2800" dirty="0"/>
          </a:p>
          <a:p>
            <a:pPr lvl="2"/>
            <a:endParaRPr lang="en-US" sz="2800" dirty="0"/>
          </a:p>
          <a:p>
            <a:endParaRPr lang="en-US" sz="2000" dirty="0"/>
          </a:p>
        </p:txBody>
      </p:sp>
    </p:spTree>
    <p:extLst>
      <p:ext uri="{BB962C8B-B14F-4D97-AF65-F5344CB8AC3E}">
        <p14:creationId xmlns:p14="http://schemas.microsoft.com/office/powerpoint/2010/main" val="206233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71550"/>
            <a:ext cx="6858000" cy="742950"/>
          </a:xfrm>
        </p:spPr>
        <p:txBody>
          <a:bodyPr/>
          <a:lstStyle/>
          <a:p>
            <a:r>
              <a:rPr lang="en-US"/>
              <a:t>Other (domain specific) thesauri</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42814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133600" y="3886200"/>
            <a:ext cx="4495800" cy="381000"/>
          </a:xfrm>
          <a:prstGeom prst="roundRect">
            <a:avLst/>
          </a:prstGeom>
          <a:solidFill>
            <a:schemeClr val="bg2">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a:latin typeface="Lucida Sans" pitchFamily="-65" charset="0"/>
            </a:endParaRPr>
          </a:p>
        </p:txBody>
      </p:sp>
      <p:sp>
        <p:nvSpPr>
          <p:cNvPr id="3" name="Rounded Rectangular Callout 2"/>
          <p:cNvSpPr/>
          <p:nvPr/>
        </p:nvSpPr>
        <p:spPr bwMode="auto">
          <a:xfrm>
            <a:off x="6705600" y="3429000"/>
            <a:ext cx="1371600" cy="381000"/>
          </a:xfrm>
          <a:prstGeom prst="wedgeRoundRectCallout">
            <a:avLst>
              <a:gd name="adj1" fmla="val -51726"/>
              <a:gd name="adj2" fmla="val 99193"/>
              <a:gd name="adj3" fmla="val 16667"/>
            </a:avLst>
          </a:prstGeom>
          <a:solidFill>
            <a:schemeClr val="bg2">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err="1">
                <a:solidFill>
                  <a:srgbClr val="000090"/>
                </a:solidFill>
                <a:latin typeface="Lucida Sans" pitchFamily="-65" charset="0"/>
              </a:rPr>
              <a:t>Synset</a:t>
            </a:r>
            <a:endParaRPr lang="en-US" sz="1800" dirty="0">
              <a:solidFill>
                <a:srgbClr val="000090"/>
              </a:solidFill>
              <a:latin typeface="Lucida Sans" pitchFamily="-65" charset="0"/>
            </a:endParaRPr>
          </a:p>
        </p:txBody>
      </p:sp>
      <p:sp>
        <p:nvSpPr>
          <p:cNvPr id="69635" name="Rectangle 3"/>
          <p:cNvSpPr>
            <a:spLocks noGrp="1" noChangeArrowheads="1"/>
          </p:cNvSpPr>
          <p:nvPr>
            <p:ph sz="quarter" idx="1"/>
          </p:nvPr>
        </p:nvSpPr>
        <p:spPr>
          <a:xfrm>
            <a:off x="-1555" y="2590800"/>
            <a:ext cx="8991600" cy="3657600"/>
          </a:xfrm>
        </p:spPr>
        <p:txBody>
          <a:bodyPr/>
          <a:lstStyle/>
          <a:p>
            <a:r>
              <a:rPr lang="en-US" sz="1600" b="1" dirty="0" err="1"/>
              <a:t>MeSH</a:t>
            </a:r>
            <a:r>
              <a:rPr lang="en-US" sz="1600" b="1" dirty="0"/>
              <a:t> (Medical Subject Headings)</a:t>
            </a:r>
            <a:endParaRPr lang="en-US" sz="1600" dirty="0"/>
          </a:p>
          <a:p>
            <a:pPr lvl="1"/>
            <a:r>
              <a:rPr lang="en-US" sz="2000" dirty="0"/>
              <a:t>177,000 entry terms  that correspond to 26,142 biomedical “headings”</a:t>
            </a:r>
          </a:p>
          <a:p>
            <a:pPr lvl="1"/>
            <a:endParaRPr lang="en-US" sz="1400" b="1" dirty="0"/>
          </a:p>
          <a:p>
            <a:r>
              <a:rPr lang="en-US" sz="2000" b="1" dirty="0" err="1">
                <a:solidFill>
                  <a:srgbClr val="000090"/>
                </a:solidFill>
              </a:rPr>
              <a:t>Hemoglobins</a:t>
            </a:r>
            <a:endParaRPr lang="en-US" sz="2000" b="1" dirty="0">
              <a:solidFill>
                <a:srgbClr val="000090"/>
              </a:solidFill>
            </a:endParaRPr>
          </a:p>
          <a:p>
            <a:pPr marL="457200" lvl="1" indent="0">
              <a:buNone/>
            </a:pPr>
            <a:r>
              <a:rPr lang="en-US" sz="2000" b="1" dirty="0">
                <a:solidFill>
                  <a:srgbClr val="000090"/>
                </a:solidFill>
              </a:rPr>
              <a:t>Entry Terms:  </a:t>
            </a:r>
            <a:r>
              <a:rPr lang="en-US" sz="2000" dirty="0" err="1">
                <a:solidFill>
                  <a:srgbClr val="000090"/>
                </a:solidFill>
              </a:rPr>
              <a:t>Eryhem</a:t>
            </a:r>
            <a:r>
              <a:rPr lang="en-US" sz="2000" dirty="0">
                <a:solidFill>
                  <a:srgbClr val="000090"/>
                </a:solidFill>
              </a:rPr>
              <a:t>, Ferrous Hemoglobin, Hemoglobin</a:t>
            </a:r>
          </a:p>
          <a:p>
            <a:pPr marL="457200" lvl="1" indent="0">
              <a:buNone/>
            </a:pPr>
            <a:r>
              <a:rPr lang="en-US" sz="2000" b="1" dirty="0">
                <a:solidFill>
                  <a:srgbClr val="000090"/>
                </a:solidFill>
              </a:rPr>
              <a:t>Definition:  </a:t>
            </a:r>
            <a:r>
              <a:rPr lang="en-US" sz="2000" dirty="0">
                <a:solidFill>
                  <a:srgbClr val="000090"/>
                </a:solidFill>
              </a:rPr>
              <a:t>The oxygen-carrying proteins of ERYTHROCYTES. They are found in all vertebrates and some invertebrates. The number of globin subunits in the hemoglobin quaternary structure differs between species. Structures range from monomeric to a variety of </a:t>
            </a:r>
            <a:r>
              <a:rPr lang="en-US" sz="2000" dirty="0" err="1">
                <a:solidFill>
                  <a:srgbClr val="000090"/>
                </a:solidFill>
              </a:rPr>
              <a:t>multimeric</a:t>
            </a:r>
            <a:r>
              <a:rPr lang="en-US" sz="2000" dirty="0">
                <a:solidFill>
                  <a:srgbClr val="000090"/>
                </a:solidFill>
              </a:rPr>
              <a:t> arrangements</a:t>
            </a:r>
            <a:endParaRPr lang="en-US" sz="2400" dirty="0">
              <a:solidFill>
                <a:srgbClr val="000090"/>
              </a:solidFill>
            </a:endParaRPr>
          </a:p>
        </p:txBody>
      </p:sp>
      <p:sp>
        <p:nvSpPr>
          <p:cNvPr id="69634" name="Rectangle 2"/>
          <p:cNvSpPr>
            <a:spLocks noGrp="1" noChangeArrowheads="1"/>
          </p:cNvSpPr>
          <p:nvPr>
            <p:ph type="title"/>
          </p:nvPr>
        </p:nvSpPr>
        <p:spPr>
          <a:xfrm>
            <a:off x="1371600" y="857250"/>
            <a:ext cx="7467600" cy="1066800"/>
          </a:xfrm>
        </p:spPr>
        <p:txBody>
          <a:bodyPr/>
          <a:lstStyle/>
          <a:p>
            <a:r>
              <a:rPr lang="en-US" sz="2800" dirty="0" err="1"/>
              <a:t>MeSH</a:t>
            </a:r>
            <a:r>
              <a:rPr lang="en-US" sz="2800" dirty="0"/>
              <a:t>: Medical Subject Headings</a:t>
            </a:r>
            <a:br>
              <a:rPr lang="en-US" sz="2800" dirty="0"/>
            </a:br>
            <a:r>
              <a:rPr lang="en-US" sz="2800" dirty="0"/>
              <a:t>thesaurus from the National Library of Medicine</a:t>
            </a:r>
          </a:p>
        </p:txBody>
      </p:sp>
    </p:spTree>
    <p:extLst>
      <p:ext uri="{BB962C8B-B14F-4D97-AF65-F5344CB8AC3E}">
        <p14:creationId xmlns:p14="http://schemas.microsoft.com/office/powerpoint/2010/main" val="3629905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467600" cy="742950"/>
          </a:xfrm>
        </p:spPr>
        <p:txBody>
          <a:bodyPr/>
          <a:lstStyle/>
          <a:p>
            <a:r>
              <a:rPr lang="en-US" dirty="0"/>
              <a:t>The </a:t>
            </a:r>
            <a:r>
              <a:rPr lang="en-US" dirty="0" err="1"/>
              <a:t>MeSH</a:t>
            </a:r>
            <a:r>
              <a:rPr lang="en-US" dirty="0"/>
              <a:t> Hierarchy</a:t>
            </a:r>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09800"/>
            <a:ext cx="6019800" cy="3385742"/>
          </a:xfrm>
          <a:prstGeom prst="rect">
            <a:avLst/>
          </a:prstGeom>
        </p:spPr>
      </p:pic>
      <p:pic>
        <p:nvPicPr>
          <p:cNvPr id="8" name="Picture 7" descr="mes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81" y="2286000"/>
            <a:ext cx="5917535" cy="4610100"/>
          </a:xfrm>
          <a:prstGeom prst="rect">
            <a:avLst/>
          </a:prstGeom>
        </p:spPr>
      </p:pic>
      <p:pic>
        <p:nvPicPr>
          <p:cNvPr id="6" name="Picture 5" descr="hemoglobi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1" y="1828800"/>
            <a:ext cx="4626837" cy="3487450"/>
          </a:xfrm>
          <a:prstGeom prst="rect">
            <a:avLst/>
          </a:prstGeom>
        </p:spPr>
      </p:pic>
    </p:spTree>
    <p:extLst>
      <p:ext uri="{BB962C8B-B14F-4D97-AF65-F5344CB8AC3E}">
        <p14:creationId xmlns:p14="http://schemas.microsoft.com/office/powerpoint/2010/main" val="3415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1524000" y="1066800"/>
            <a:ext cx="6629400" cy="857250"/>
          </a:xfrm>
        </p:spPr>
        <p:txBody>
          <a:bodyPr/>
          <a:lstStyle/>
          <a:p>
            <a:r>
              <a:rPr lang="en-US" altLang="ko-KR" sz="4400" dirty="0">
                <a:ea typeface="굴림" charset="-127"/>
                <a:cs typeface="굴림" charset="-127"/>
              </a:rPr>
              <a:t>Uses of the </a:t>
            </a:r>
            <a:r>
              <a:rPr lang="en-US" altLang="ko-KR" sz="4400" dirty="0" err="1">
                <a:ea typeface="굴림" charset="-127"/>
                <a:cs typeface="굴림" charset="-127"/>
              </a:rPr>
              <a:t>MeSH</a:t>
            </a:r>
            <a:r>
              <a:rPr lang="en-US" altLang="ko-KR" sz="4400" dirty="0">
                <a:ea typeface="굴림" charset="-127"/>
                <a:cs typeface="굴림" charset="-127"/>
              </a:rPr>
              <a:t> Ontology</a:t>
            </a:r>
          </a:p>
        </p:txBody>
      </p:sp>
      <p:sp>
        <p:nvSpPr>
          <p:cNvPr id="75780" name="Rectangle 3"/>
          <p:cNvSpPr>
            <a:spLocks noGrp="1" noChangeArrowheads="1"/>
          </p:cNvSpPr>
          <p:nvPr>
            <p:ph sz="quarter" idx="1"/>
          </p:nvPr>
        </p:nvSpPr>
        <p:spPr>
          <a:xfrm>
            <a:off x="457200" y="2286000"/>
            <a:ext cx="8382000" cy="3238500"/>
          </a:xfrm>
        </p:spPr>
        <p:txBody>
          <a:bodyPr/>
          <a:lstStyle/>
          <a:p>
            <a:r>
              <a:rPr lang="en-US" altLang="ko-KR" dirty="0">
                <a:ea typeface="굴림" charset="-127"/>
                <a:cs typeface="굴림" charset="-127"/>
              </a:rPr>
              <a:t>Provide synonyms (“entry terms”)</a:t>
            </a:r>
          </a:p>
          <a:p>
            <a:pPr lvl="1"/>
            <a:r>
              <a:rPr lang="en-US" altLang="ko-KR" sz="2400" dirty="0">
                <a:ea typeface="굴림" charset="-127"/>
                <a:cs typeface="굴림" charset="-127"/>
              </a:rPr>
              <a:t>E.g., glucose and dextrose</a:t>
            </a:r>
          </a:p>
          <a:p>
            <a:r>
              <a:rPr lang="en-US" altLang="ko-KR" dirty="0">
                <a:ea typeface="굴림" charset="-127"/>
                <a:cs typeface="굴림" charset="-127"/>
              </a:rPr>
              <a:t>Provide </a:t>
            </a:r>
            <a:r>
              <a:rPr lang="en-US" altLang="ko-KR" dirty="0" err="1">
                <a:ea typeface="굴림" charset="-127"/>
                <a:cs typeface="굴림" charset="-127"/>
              </a:rPr>
              <a:t>hypernyms</a:t>
            </a:r>
            <a:r>
              <a:rPr lang="en-US" altLang="ko-KR" dirty="0">
                <a:ea typeface="굴림" charset="-127"/>
                <a:cs typeface="굴림" charset="-127"/>
              </a:rPr>
              <a:t> (from the hierarchy)</a:t>
            </a:r>
          </a:p>
          <a:p>
            <a:pPr lvl="1"/>
            <a:r>
              <a:rPr lang="en-US" altLang="ko-KR" sz="2400" dirty="0">
                <a:ea typeface="굴림" charset="-127"/>
                <a:cs typeface="굴림" charset="-127"/>
              </a:rPr>
              <a:t>E.g., glucose ISA monosaccharide</a:t>
            </a:r>
          </a:p>
          <a:p>
            <a:r>
              <a:rPr lang="en-US" dirty="0"/>
              <a:t>Indexing in MEDLINE/</a:t>
            </a:r>
            <a:r>
              <a:rPr lang="en-US" dirty="0" err="1"/>
              <a:t>PubMED</a:t>
            </a:r>
            <a:r>
              <a:rPr lang="en-US" dirty="0"/>
              <a:t> database</a:t>
            </a:r>
          </a:p>
          <a:p>
            <a:pPr lvl="1"/>
            <a:r>
              <a:rPr lang="en-US" sz="2400" dirty="0"/>
              <a:t>NLM’s bibliographic database: </a:t>
            </a:r>
          </a:p>
          <a:p>
            <a:pPr lvl="2"/>
            <a:r>
              <a:rPr lang="en-US" dirty="0"/>
              <a:t>20 million journal articles</a:t>
            </a:r>
          </a:p>
          <a:p>
            <a:pPr lvl="2"/>
            <a:r>
              <a:rPr lang="en-US" altLang="ko-KR" dirty="0">
                <a:ea typeface="굴림" charset="-127"/>
                <a:cs typeface="굴림" charset="-127"/>
              </a:rPr>
              <a:t>Each article hand-assigned 10-20 </a:t>
            </a:r>
            <a:r>
              <a:rPr lang="en-US" altLang="ko-KR" dirty="0" err="1">
                <a:ea typeface="굴림" charset="-127"/>
                <a:cs typeface="굴림" charset="-127"/>
              </a:rPr>
              <a:t>MeSH</a:t>
            </a:r>
            <a:r>
              <a:rPr lang="en-US" altLang="ko-KR" dirty="0">
                <a:ea typeface="굴림" charset="-127"/>
                <a:cs typeface="굴림" charset="-127"/>
              </a:rPr>
              <a:t> terms</a:t>
            </a:r>
          </a:p>
        </p:txBody>
      </p:sp>
    </p:spTree>
    <p:extLst>
      <p:ext uri="{BB962C8B-B14F-4D97-AF65-F5344CB8AC3E}">
        <p14:creationId xmlns:p14="http://schemas.microsoft.com/office/powerpoint/2010/main" val="3963612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III. Word </a:t>
            </a:r>
            <a:r>
              <a:rPr lang="en-US" dirty="0"/>
              <a:t>Similarity</a:t>
            </a:r>
          </a:p>
        </p:txBody>
      </p:sp>
      <p:sp>
        <p:nvSpPr>
          <p:cNvPr id="79875" name="Rectangle 3"/>
          <p:cNvSpPr>
            <a:spLocks noGrp="1" noChangeArrowheads="1"/>
          </p:cNvSpPr>
          <p:nvPr>
            <p:ph sz="quarter" idx="1"/>
          </p:nvPr>
        </p:nvSpPr>
        <p:spPr>
          <a:xfrm>
            <a:off x="228600" y="1143000"/>
            <a:ext cx="8839200" cy="4983163"/>
          </a:xfrm>
        </p:spPr>
        <p:txBody>
          <a:bodyPr/>
          <a:lstStyle/>
          <a:p>
            <a:r>
              <a:rPr lang="en-US" b="1" dirty="0"/>
              <a:t>Synonymy</a:t>
            </a:r>
            <a:r>
              <a:rPr lang="en-US" dirty="0"/>
              <a:t>: a binary relation</a:t>
            </a:r>
          </a:p>
          <a:p>
            <a:pPr lvl="1"/>
            <a:r>
              <a:rPr lang="en-US" dirty="0"/>
              <a:t>Two words are either synonymous or not</a:t>
            </a:r>
          </a:p>
          <a:p>
            <a:r>
              <a:rPr lang="en-US" b="1" dirty="0"/>
              <a:t>Similarity </a:t>
            </a:r>
            <a:r>
              <a:rPr lang="en-US" dirty="0"/>
              <a:t>(or</a:t>
            </a:r>
            <a:r>
              <a:rPr lang="en-US" b="1" dirty="0"/>
              <a:t> distance</a:t>
            </a:r>
            <a:r>
              <a:rPr lang="en-US" dirty="0"/>
              <a:t>): a looser metric</a:t>
            </a:r>
          </a:p>
          <a:p>
            <a:pPr lvl="1"/>
            <a:r>
              <a:rPr lang="en-US" dirty="0"/>
              <a:t>Two words are more similar if they share more features of meaning</a:t>
            </a:r>
          </a:p>
          <a:p>
            <a:r>
              <a:rPr lang="en-US" dirty="0"/>
              <a:t>Similarity is properly a relation between </a:t>
            </a:r>
            <a:r>
              <a:rPr lang="en-US" b="1" dirty="0"/>
              <a:t>senses</a:t>
            </a:r>
            <a:endParaRPr lang="en-US" dirty="0"/>
          </a:p>
          <a:p>
            <a:pPr lvl="1"/>
            <a:r>
              <a:rPr lang="en-US" dirty="0"/>
              <a:t>The word “</a:t>
            </a:r>
            <a:r>
              <a:rPr lang="en-US" dirty="0">
                <a:latin typeface="Courier"/>
                <a:cs typeface="Courier"/>
              </a:rPr>
              <a:t>bank</a:t>
            </a:r>
            <a:r>
              <a:rPr lang="en-US" dirty="0"/>
              <a:t>” is not similar to the word “</a:t>
            </a:r>
            <a:r>
              <a:rPr lang="en-US" dirty="0">
                <a:latin typeface="Courier"/>
                <a:cs typeface="Courier"/>
              </a:rPr>
              <a:t>slope</a:t>
            </a:r>
            <a:r>
              <a:rPr lang="en-US" dirty="0"/>
              <a:t>”</a:t>
            </a:r>
          </a:p>
          <a:p>
            <a:pPr lvl="1"/>
            <a:r>
              <a:rPr lang="en-US" dirty="0">
                <a:solidFill>
                  <a:srgbClr val="0000FF"/>
                </a:solidFill>
              </a:rPr>
              <a:t>Bank</a:t>
            </a:r>
            <a:r>
              <a:rPr lang="en-US" baseline="30000" dirty="0">
                <a:solidFill>
                  <a:srgbClr val="0000FF"/>
                </a:solidFill>
              </a:rPr>
              <a:t>1</a:t>
            </a:r>
            <a:r>
              <a:rPr lang="en-US" dirty="0"/>
              <a:t> is similar to </a:t>
            </a:r>
            <a:r>
              <a:rPr lang="en-US" dirty="0">
                <a:solidFill>
                  <a:srgbClr val="0000FF"/>
                </a:solidFill>
              </a:rPr>
              <a:t>fund</a:t>
            </a:r>
            <a:r>
              <a:rPr lang="en-US" baseline="30000" dirty="0">
                <a:solidFill>
                  <a:srgbClr val="0000FF"/>
                </a:solidFill>
              </a:rPr>
              <a:t>3</a:t>
            </a:r>
          </a:p>
          <a:p>
            <a:pPr lvl="1"/>
            <a:r>
              <a:rPr lang="en-US" dirty="0">
                <a:solidFill>
                  <a:srgbClr val="0000FF"/>
                </a:solidFill>
              </a:rPr>
              <a:t>Bank</a:t>
            </a:r>
            <a:r>
              <a:rPr lang="en-US" baseline="30000" dirty="0">
                <a:solidFill>
                  <a:srgbClr val="0000FF"/>
                </a:solidFill>
              </a:rPr>
              <a:t>2</a:t>
            </a:r>
            <a:r>
              <a:rPr lang="en-US" dirty="0"/>
              <a:t> is similar to </a:t>
            </a:r>
            <a:r>
              <a:rPr lang="en-US" dirty="0">
                <a:solidFill>
                  <a:srgbClr val="0000FF"/>
                </a:solidFill>
              </a:rPr>
              <a:t>slope</a:t>
            </a:r>
            <a:r>
              <a:rPr lang="en-US" baseline="30000" dirty="0">
                <a:solidFill>
                  <a:srgbClr val="0000FF"/>
                </a:solidFill>
              </a:rPr>
              <a:t>5</a:t>
            </a:r>
          </a:p>
          <a:p>
            <a:r>
              <a:rPr lang="en-US" dirty="0"/>
              <a:t>But we’ll compute similarity over both words and senses</a:t>
            </a:r>
          </a:p>
        </p:txBody>
      </p:sp>
    </p:spTree>
    <p:extLst>
      <p:ext uri="{BB962C8B-B14F-4D97-AF65-F5344CB8AC3E}">
        <p14:creationId xmlns:p14="http://schemas.microsoft.com/office/powerpoint/2010/main" val="196661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p:txBody>
          <a:bodyPr/>
          <a:lstStyle/>
          <a:p>
            <a:pPr eaLnBrk="1" hangingPunct="1">
              <a:buFont typeface="Wingdings" pitchFamily="2" charset="2"/>
              <a:buChar char="§"/>
            </a:pPr>
            <a:r>
              <a:rPr lang="en-US"/>
              <a:t>What’s a word?</a:t>
            </a:r>
          </a:p>
          <a:p>
            <a:pPr lvl="1" eaLnBrk="1" hangingPunct="1">
              <a:buFont typeface="Wingdings" pitchFamily="2" charset="2"/>
              <a:buChar char="§"/>
            </a:pPr>
            <a:r>
              <a:rPr lang="en-US"/>
              <a:t>Definitions so far: Types, tokens, stems, roots, inflected forms, etc... </a:t>
            </a:r>
          </a:p>
          <a:p>
            <a:pPr lvl="1" eaLnBrk="1" hangingPunct="1">
              <a:buFont typeface="Wingdings" pitchFamily="2" charset="2"/>
              <a:buChar char="§"/>
            </a:pPr>
            <a:r>
              <a:rPr lang="en-US">
                <a:solidFill>
                  <a:srgbClr val="008000"/>
                </a:solidFill>
              </a:rPr>
              <a:t>Lexeme</a:t>
            </a:r>
            <a:r>
              <a:rPr lang="en-US"/>
              <a:t>: An entry in a lexicon consisting of a pairing of a form with a single meaning representation</a:t>
            </a:r>
          </a:p>
          <a:p>
            <a:pPr lvl="1" eaLnBrk="1" hangingPunct="1">
              <a:buFont typeface="Wingdings" pitchFamily="2" charset="2"/>
              <a:buChar char="§"/>
            </a:pPr>
            <a:r>
              <a:rPr lang="en-US">
                <a:solidFill>
                  <a:srgbClr val="008000"/>
                </a:solidFill>
              </a:rPr>
              <a:t>Lexicon</a:t>
            </a:r>
            <a:r>
              <a:rPr lang="en-US"/>
              <a:t>: A collection of lexemes</a:t>
            </a:r>
          </a:p>
        </p:txBody>
      </p:sp>
      <p:sp>
        <p:nvSpPr>
          <p:cNvPr id="22530" name="Rectangle 4"/>
          <p:cNvSpPr>
            <a:spLocks noGrp="1"/>
          </p:cNvSpPr>
          <p:nvPr>
            <p:ph type="title" idx="4294967295"/>
          </p:nvPr>
        </p:nvSpPr>
        <p:spPr/>
        <p:txBody>
          <a:bodyPr/>
          <a:lstStyle/>
          <a:p>
            <a:pPr eaLnBrk="1" hangingPunct="1"/>
            <a:r>
              <a:rPr lang="en-US"/>
              <a:t>Word Definitions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Why word similarity</a:t>
            </a:r>
          </a:p>
        </p:txBody>
      </p:sp>
      <p:sp>
        <p:nvSpPr>
          <p:cNvPr id="80899" name="Rectangle 3"/>
          <p:cNvSpPr>
            <a:spLocks noGrp="1" noChangeArrowheads="1"/>
          </p:cNvSpPr>
          <p:nvPr>
            <p:ph sz="quarter" idx="1"/>
          </p:nvPr>
        </p:nvSpPr>
        <p:spPr/>
        <p:txBody>
          <a:bodyPr/>
          <a:lstStyle/>
          <a:p>
            <a:r>
              <a:rPr lang="en-US" dirty="0"/>
              <a:t>A practical component in lots of NLP tasks</a:t>
            </a:r>
          </a:p>
          <a:p>
            <a:pPr lvl="1"/>
            <a:r>
              <a:rPr lang="en-US" dirty="0"/>
              <a:t>Question answering</a:t>
            </a:r>
          </a:p>
          <a:p>
            <a:pPr lvl="1"/>
            <a:r>
              <a:rPr lang="en-US" dirty="0"/>
              <a:t>Natural language generation</a:t>
            </a:r>
          </a:p>
          <a:p>
            <a:pPr lvl="1"/>
            <a:r>
              <a:rPr lang="en-US" dirty="0"/>
              <a:t>Automatic essay grading</a:t>
            </a:r>
          </a:p>
          <a:p>
            <a:pPr lvl="1"/>
            <a:r>
              <a:rPr lang="en-US" dirty="0"/>
              <a:t>Plagiarism detection</a:t>
            </a:r>
          </a:p>
          <a:p>
            <a:r>
              <a:rPr lang="en-US" dirty="0"/>
              <a:t>A theoretical component in many linguistic and cognitive tasks</a:t>
            </a:r>
          </a:p>
          <a:p>
            <a:pPr lvl="1"/>
            <a:r>
              <a:rPr lang="en-US" dirty="0"/>
              <a:t>Historical semantics</a:t>
            </a:r>
          </a:p>
          <a:p>
            <a:pPr lvl="1"/>
            <a:r>
              <a:rPr lang="en-US" dirty="0"/>
              <a:t>Models of human word learning</a:t>
            </a:r>
          </a:p>
          <a:p>
            <a:pPr lvl="1"/>
            <a:r>
              <a:rPr lang="en-US" dirty="0"/>
              <a:t>Morphology and grammar induction</a:t>
            </a:r>
          </a:p>
          <a:p>
            <a:pPr lvl="1"/>
            <a:endParaRPr lang="en-US" dirty="0"/>
          </a:p>
        </p:txBody>
      </p:sp>
    </p:spTree>
    <p:extLst>
      <p:ext uri="{BB962C8B-B14F-4D97-AF65-F5344CB8AC3E}">
        <p14:creationId xmlns:p14="http://schemas.microsoft.com/office/powerpoint/2010/main" val="2860462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r>
              <a:rPr lang="en-US" dirty="0"/>
              <a:t>Word similarity and word relatedness</a:t>
            </a:r>
          </a:p>
        </p:txBody>
      </p:sp>
      <p:sp>
        <p:nvSpPr>
          <p:cNvPr id="82947" name="Rectangle 1027"/>
          <p:cNvSpPr>
            <a:spLocks noGrp="1" noChangeArrowheads="1"/>
          </p:cNvSpPr>
          <p:nvPr>
            <p:ph sz="quarter" idx="1"/>
          </p:nvPr>
        </p:nvSpPr>
        <p:spPr/>
        <p:txBody>
          <a:bodyPr/>
          <a:lstStyle/>
          <a:p>
            <a:pPr>
              <a:lnSpc>
                <a:spcPct val="90000"/>
              </a:lnSpc>
            </a:pPr>
            <a:r>
              <a:rPr lang="en-US" dirty="0"/>
              <a:t>We often distinguish </a:t>
            </a:r>
            <a:r>
              <a:rPr lang="en-US" b="1" dirty="0"/>
              <a:t>word similarity  </a:t>
            </a:r>
            <a:r>
              <a:rPr lang="en-US" dirty="0"/>
              <a:t>from </a:t>
            </a:r>
            <a:r>
              <a:rPr lang="en-US" b="1" dirty="0"/>
              <a:t>word relatedness</a:t>
            </a:r>
          </a:p>
          <a:p>
            <a:pPr lvl="1">
              <a:lnSpc>
                <a:spcPct val="90000"/>
              </a:lnSpc>
            </a:pPr>
            <a:r>
              <a:rPr lang="en-US" sz="2400" b="1" dirty="0"/>
              <a:t>Similar</a:t>
            </a:r>
            <a:r>
              <a:rPr lang="en-US" sz="2400" dirty="0"/>
              <a:t> </a:t>
            </a:r>
            <a:r>
              <a:rPr lang="en-US" sz="2400" b="1" dirty="0"/>
              <a:t>words</a:t>
            </a:r>
            <a:r>
              <a:rPr lang="en-US" sz="2400" dirty="0"/>
              <a:t>: near-synonyms</a:t>
            </a:r>
          </a:p>
          <a:p>
            <a:pPr lvl="1">
              <a:lnSpc>
                <a:spcPct val="90000"/>
              </a:lnSpc>
            </a:pPr>
            <a:r>
              <a:rPr lang="en-US" sz="2400" b="1" dirty="0"/>
              <a:t>Related words</a:t>
            </a:r>
            <a:r>
              <a:rPr lang="en-US" sz="2400" dirty="0"/>
              <a:t>: can be related any way</a:t>
            </a:r>
          </a:p>
          <a:p>
            <a:pPr lvl="2">
              <a:lnSpc>
                <a:spcPct val="90000"/>
              </a:lnSpc>
            </a:pPr>
            <a:r>
              <a:rPr lang="en-US" dirty="0">
                <a:latin typeface="Courier"/>
                <a:cs typeface="Courier"/>
              </a:rPr>
              <a:t>car, bicycle</a:t>
            </a:r>
            <a:r>
              <a:rPr lang="en-US" dirty="0"/>
              <a:t>:    </a:t>
            </a:r>
            <a:r>
              <a:rPr lang="en-US" b="1" dirty="0"/>
              <a:t>similar</a:t>
            </a:r>
          </a:p>
          <a:p>
            <a:pPr lvl="2">
              <a:lnSpc>
                <a:spcPct val="90000"/>
              </a:lnSpc>
            </a:pPr>
            <a:r>
              <a:rPr lang="en-US" dirty="0">
                <a:latin typeface="Courier"/>
                <a:cs typeface="Courier"/>
              </a:rPr>
              <a:t>car, gasoline</a:t>
            </a:r>
            <a:r>
              <a:rPr lang="en-US" dirty="0"/>
              <a:t>:   </a:t>
            </a:r>
            <a:r>
              <a:rPr lang="en-US" b="1" dirty="0"/>
              <a:t>related</a:t>
            </a:r>
            <a:r>
              <a:rPr lang="en-US" dirty="0"/>
              <a:t>, not similar</a:t>
            </a:r>
          </a:p>
        </p:txBody>
      </p:sp>
    </p:spTree>
    <p:extLst>
      <p:ext uri="{BB962C8B-B14F-4D97-AF65-F5344CB8AC3E}">
        <p14:creationId xmlns:p14="http://schemas.microsoft.com/office/powerpoint/2010/main" val="293531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Two classes of similarity algorithms</a:t>
            </a:r>
          </a:p>
        </p:txBody>
      </p:sp>
      <p:sp>
        <p:nvSpPr>
          <p:cNvPr id="81923" name="Rectangle 3"/>
          <p:cNvSpPr>
            <a:spLocks noGrp="1" noChangeArrowheads="1"/>
          </p:cNvSpPr>
          <p:nvPr>
            <p:ph sz="quarter" idx="1"/>
          </p:nvPr>
        </p:nvSpPr>
        <p:spPr/>
        <p:txBody>
          <a:bodyPr/>
          <a:lstStyle/>
          <a:p>
            <a:r>
              <a:rPr lang="en-US" dirty="0"/>
              <a:t>Thesaurus-based algorithms</a:t>
            </a:r>
          </a:p>
          <a:p>
            <a:pPr lvl="1"/>
            <a:r>
              <a:rPr lang="en-US" sz="2400" dirty="0"/>
              <a:t>Are words “nearby” in </a:t>
            </a:r>
            <a:r>
              <a:rPr lang="en-US" sz="2400" dirty="0" err="1"/>
              <a:t>hypernym</a:t>
            </a:r>
            <a:r>
              <a:rPr lang="en-US" sz="2400" dirty="0"/>
              <a:t> hierarchy?</a:t>
            </a:r>
          </a:p>
          <a:p>
            <a:pPr lvl="1"/>
            <a:r>
              <a:rPr lang="en-US" sz="2400" dirty="0"/>
              <a:t>Do words have similar glosses (definitions)?</a:t>
            </a:r>
          </a:p>
          <a:p>
            <a:r>
              <a:rPr lang="en-US" dirty="0"/>
              <a:t>Distributional algorithms</a:t>
            </a:r>
          </a:p>
          <a:p>
            <a:pPr lvl="1"/>
            <a:r>
              <a:rPr lang="en-US" sz="2400" dirty="0"/>
              <a:t>Do words have similar distributional contexts?</a:t>
            </a:r>
          </a:p>
          <a:p>
            <a:pPr lvl="1"/>
            <a:r>
              <a:rPr lang="en-US" sz="2400" dirty="0"/>
              <a:t>Distributional (Vector) semantics (prior classes)</a:t>
            </a:r>
          </a:p>
        </p:txBody>
      </p:sp>
    </p:spTree>
    <p:extLst>
      <p:ext uri="{BB962C8B-B14F-4D97-AF65-F5344CB8AC3E}">
        <p14:creationId xmlns:p14="http://schemas.microsoft.com/office/powerpoint/2010/main" val="2912148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362" y="990600"/>
            <a:ext cx="4559250" cy="2829322"/>
          </a:xfrm>
          <a:prstGeom prst="rect">
            <a:avLst/>
          </a:prstGeom>
        </p:spPr>
      </p:pic>
      <p:sp>
        <p:nvSpPr>
          <p:cNvPr id="83970" name="Rectangle 2"/>
          <p:cNvSpPr>
            <a:spLocks noGrp="1" noChangeArrowheads="1"/>
          </p:cNvSpPr>
          <p:nvPr>
            <p:ph type="title"/>
          </p:nvPr>
        </p:nvSpPr>
        <p:spPr/>
        <p:txBody>
          <a:bodyPr/>
          <a:lstStyle/>
          <a:p>
            <a:r>
              <a:rPr lang="en-US"/>
              <a:t>Path based similarity</a:t>
            </a:r>
          </a:p>
        </p:txBody>
      </p:sp>
      <p:sp>
        <p:nvSpPr>
          <p:cNvPr id="83971" name="Rectangle 3"/>
          <p:cNvSpPr>
            <a:spLocks noGrp="1" noChangeArrowheads="1"/>
          </p:cNvSpPr>
          <p:nvPr>
            <p:ph sz="quarter" idx="1"/>
          </p:nvPr>
        </p:nvSpPr>
        <p:spPr>
          <a:xfrm>
            <a:off x="76200" y="3810000"/>
            <a:ext cx="6172200" cy="2209800"/>
          </a:xfrm>
        </p:spPr>
        <p:txBody>
          <a:bodyPr/>
          <a:lstStyle/>
          <a:p>
            <a:r>
              <a:rPr lang="en-US" dirty="0"/>
              <a:t>Two concepts (senses/</a:t>
            </a:r>
            <a:r>
              <a:rPr lang="en-US" dirty="0" err="1"/>
              <a:t>synsets</a:t>
            </a:r>
            <a:r>
              <a:rPr lang="en-US" dirty="0"/>
              <a:t>) are similar if they are near each other in the thesaurus hierarchy </a:t>
            </a:r>
          </a:p>
          <a:p>
            <a:pPr lvl="1"/>
            <a:r>
              <a:rPr lang="en-US" dirty="0"/>
              <a:t>=have a short path between them</a:t>
            </a:r>
          </a:p>
          <a:p>
            <a:pPr lvl="1"/>
            <a:r>
              <a:rPr lang="en-US" dirty="0"/>
              <a:t>concepts have path 1 to themselves</a:t>
            </a:r>
          </a:p>
        </p:txBody>
      </p:sp>
    </p:spTree>
    <p:extLst>
      <p:ext uri="{BB962C8B-B14F-4D97-AF65-F5344CB8AC3E}">
        <p14:creationId xmlns:p14="http://schemas.microsoft.com/office/powerpoint/2010/main" val="733374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Refinements to path-based similarity</a:t>
            </a:r>
          </a:p>
        </p:txBody>
      </p:sp>
      <p:sp>
        <p:nvSpPr>
          <p:cNvPr id="84995" name="Rectangle 3"/>
          <p:cNvSpPr>
            <a:spLocks noGrp="1" noChangeArrowheads="1"/>
          </p:cNvSpPr>
          <p:nvPr>
            <p:ph sz="quarter" idx="1"/>
          </p:nvPr>
        </p:nvSpPr>
        <p:spPr/>
        <p:txBody>
          <a:bodyPr/>
          <a:lstStyle/>
          <a:p>
            <a:r>
              <a:rPr lang="en-US" dirty="0" err="1">
                <a:solidFill>
                  <a:srgbClr val="0000FF"/>
                </a:solidFill>
                <a:latin typeface="Times New Roman"/>
                <a:cs typeface="Times New Roman"/>
              </a:rPr>
              <a:t>pathlen</a:t>
            </a:r>
            <a:r>
              <a:rPr lang="en-US" dirty="0">
                <a:solidFill>
                  <a:srgbClr val="0000FF"/>
                </a:solidFill>
                <a:latin typeface="Times New Roman"/>
                <a:cs typeface="Times New Roman"/>
              </a:rPr>
              <a:t>(</a:t>
            </a:r>
            <a:r>
              <a:rPr lang="en-US" i="1" dirty="0">
                <a:solidFill>
                  <a:srgbClr val="0000FF"/>
                </a:solidFill>
                <a:latin typeface="Times New Roman"/>
                <a:cs typeface="Times New Roman"/>
              </a:rPr>
              <a:t>c</a:t>
            </a:r>
            <a:r>
              <a:rPr lang="en-US" i="1" baseline="-25000" dirty="0">
                <a:solidFill>
                  <a:srgbClr val="0000FF"/>
                </a:solidFill>
                <a:latin typeface="Times New Roman"/>
                <a:cs typeface="Times New Roman"/>
              </a:rPr>
              <a:t>1</a:t>
            </a:r>
            <a:r>
              <a:rPr lang="en-US" i="1" dirty="0">
                <a:solidFill>
                  <a:srgbClr val="0000FF"/>
                </a:solidFill>
                <a:latin typeface="Times New Roman"/>
                <a:cs typeface="Times New Roman"/>
              </a:rPr>
              <a:t>,c</a:t>
            </a:r>
            <a:r>
              <a:rPr lang="en-US" i="1" baseline="-25000" dirty="0">
                <a:solidFill>
                  <a:srgbClr val="0000FF"/>
                </a:solidFill>
                <a:latin typeface="Times New Roman"/>
                <a:cs typeface="Times New Roman"/>
              </a:rPr>
              <a:t>2</a:t>
            </a:r>
            <a:r>
              <a:rPr lang="en-US" dirty="0">
                <a:solidFill>
                  <a:srgbClr val="0000FF"/>
                </a:solidFill>
                <a:latin typeface="Times New Roman"/>
                <a:cs typeface="Times New Roman"/>
              </a:rPr>
              <a:t>) </a:t>
            </a:r>
            <a:r>
              <a:rPr lang="en-US" dirty="0"/>
              <a:t>= 1 + number of edges in the shortest path in the hypernym graph between sense nodes </a:t>
            </a:r>
            <a:r>
              <a:rPr lang="en-US" i="1" dirty="0"/>
              <a:t>c</a:t>
            </a:r>
            <a:r>
              <a:rPr lang="en-US" i="1" baseline="-25000" dirty="0"/>
              <a:t>1</a:t>
            </a:r>
            <a:r>
              <a:rPr lang="en-US" dirty="0"/>
              <a:t> and </a:t>
            </a:r>
            <a:r>
              <a:rPr lang="en-US" i="1" dirty="0"/>
              <a:t>c</a:t>
            </a:r>
            <a:r>
              <a:rPr lang="en-US" i="1" baseline="-25000" dirty="0"/>
              <a:t>2</a:t>
            </a:r>
            <a:endParaRPr lang="en-US" dirty="0"/>
          </a:p>
          <a:p>
            <a:endParaRPr lang="en-US" i="1" baseline="-25000" dirty="0"/>
          </a:p>
          <a:p>
            <a:r>
              <a:rPr lang="en-US" dirty="0" err="1">
                <a:solidFill>
                  <a:srgbClr val="0000FF"/>
                </a:solidFill>
                <a:latin typeface="Times New Roman"/>
                <a:cs typeface="Times New Roman"/>
              </a:rPr>
              <a:t>simpath</a:t>
            </a:r>
            <a:r>
              <a:rPr lang="en-US" dirty="0">
                <a:solidFill>
                  <a:srgbClr val="0000FF"/>
                </a:solidFill>
                <a:latin typeface="Times New Roman"/>
                <a:cs typeface="Times New Roman"/>
              </a:rPr>
              <a:t>(</a:t>
            </a:r>
            <a:r>
              <a:rPr lang="en-US" i="1" dirty="0">
                <a:solidFill>
                  <a:srgbClr val="0000FF"/>
                </a:solidFill>
                <a:latin typeface="Times New Roman"/>
                <a:cs typeface="Times New Roman"/>
              </a:rPr>
              <a:t>c</a:t>
            </a:r>
            <a:r>
              <a:rPr lang="en-US" i="1" baseline="-25000" dirty="0">
                <a:solidFill>
                  <a:srgbClr val="0000FF"/>
                </a:solidFill>
                <a:latin typeface="Times New Roman"/>
                <a:cs typeface="Times New Roman"/>
              </a:rPr>
              <a:t>1</a:t>
            </a:r>
            <a:r>
              <a:rPr lang="en-US" i="1" dirty="0">
                <a:solidFill>
                  <a:srgbClr val="0000FF"/>
                </a:solidFill>
                <a:latin typeface="Times New Roman"/>
                <a:cs typeface="Times New Roman"/>
              </a:rPr>
              <a:t>,c</a:t>
            </a:r>
            <a:r>
              <a:rPr lang="en-US" i="1" baseline="-25000" dirty="0">
                <a:solidFill>
                  <a:srgbClr val="0000FF"/>
                </a:solidFill>
                <a:latin typeface="Times New Roman"/>
                <a:cs typeface="Times New Roman"/>
              </a:rPr>
              <a:t>2</a:t>
            </a:r>
            <a:r>
              <a:rPr lang="en-US" dirty="0">
                <a:solidFill>
                  <a:srgbClr val="0000FF"/>
                </a:solidFill>
                <a:latin typeface="Times New Roman"/>
                <a:cs typeface="Times New Roman"/>
              </a:rPr>
              <a:t>) </a:t>
            </a:r>
            <a:r>
              <a:rPr lang="en-US" dirty="0">
                <a:latin typeface="Times New Roman"/>
                <a:cs typeface="Times New Roman"/>
              </a:rPr>
              <a:t>= </a:t>
            </a:r>
          </a:p>
          <a:p>
            <a:endParaRPr lang="en-US" dirty="0">
              <a:latin typeface="Times New Roman"/>
              <a:cs typeface="Times New Roman"/>
            </a:endParaRPr>
          </a:p>
          <a:p>
            <a:r>
              <a:rPr lang="en-US" dirty="0" err="1">
                <a:solidFill>
                  <a:srgbClr val="0000FF"/>
                </a:solidFill>
                <a:latin typeface="Times New Roman"/>
                <a:cs typeface="Times New Roman"/>
              </a:rPr>
              <a:t>wordsim</a:t>
            </a:r>
            <a:r>
              <a:rPr lang="en-US" i="1" dirty="0">
                <a:solidFill>
                  <a:srgbClr val="0000FF"/>
                </a:solidFill>
                <a:latin typeface="Times New Roman"/>
                <a:cs typeface="Times New Roman"/>
              </a:rPr>
              <a:t>(w</a:t>
            </a:r>
            <a:r>
              <a:rPr lang="en-US" i="1" baseline="-25000" dirty="0">
                <a:solidFill>
                  <a:srgbClr val="0000FF"/>
                </a:solidFill>
                <a:latin typeface="Times New Roman"/>
                <a:cs typeface="Times New Roman"/>
              </a:rPr>
              <a:t>1</a:t>
            </a:r>
            <a:r>
              <a:rPr lang="en-US" i="1" dirty="0">
                <a:solidFill>
                  <a:srgbClr val="0000FF"/>
                </a:solidFill>
                <a:latin typeface="Times New Roman"/>
                <a:cs typeface="Times New Roman"/>
              </a:rPr>
              <a:t>,w</a:t>
            </a:r>
            <a:r>
              <a:rPr lang="en-US" i="1" baseline="-25000" dirty="0">
                <a:solidFill>
                  <a:srgbClr val="0000FF"/>
                </a:solidFill>
                <a:latin typeface="Times New Roman"/>
                <a:cs typeface="Times New Roman"/>
              </a:rPr>
              <a:t>2</a:t>
            </a:r>
            <a:r>
              <a:rPr lang="en-US" dirty="0">
                <a:latin typeface="Times New Roman"/>
                <a:cs typeface="Times New Roman"/>
              </a:rPr>
              <a:t>) =   max</a:t>
            </a:r>
            <a:r>
              <a:rPr lang="en-US" sz="1800" dirty="0">
                <a:latin typeface="Times New Roman"/>
                <a:cs typeface="Times New Roman"/>
              </a:rPr>
              <a:t>         </a:t>
            </a:r>
            <a:r>
              <a:rPr lang="en-US" dirty="0" err="1">
                <a:latin typeface="Times New Roman"/>
                <a:cs typeface="Times New Roman"/>
              </a:rPr>
              <a:t>sim</a:t>
            </a:r>
            <a:r>
              <a:rPr lang="en-US" dirty="0">
                <a:latin typeface="Times New Roman"/>
                <a:cs typeface="Times New Roman"/>
              </a:rPr>
              <a:t>(</a:t>
            </a:r>
            <a:r>
              <a:rPr lang="en-US" i="1" dirty="0">
                <a:latin typeface="Times New Roman"/>
                <a:cs typeface="Times New Roman"/>
              </a:rPr>
              <a:t>c</a:t>
            </a:r>
            <a:r>
              <a:rPr lang="en-US" i="1" baseline="-25000" dirty="0">
                <a:latin typeface="Times New Roman"/>
                <a:cs typeface="Times New Roman"/>
              </a:rPr>
              <a:t>1</a:t>
            </a:r>
            <a:r>
              <a:rPr lang="en-US" i="1" dirty="0">
                <a:latin typeface="Times New Roman"/>
                <a:cs typeface="Times New Roman"/>
              </a:rPr>
              <a:t>,c</a:t>
            </a:r>
            <a:r>
              <a:rPr lang="en-US" i="1" baseline="-25000" dirty="0">
                <a:latin typeface="Times New Roman"/>
                <a:cs typeface="Times New Roman"/>
              </a:rPr>
              <a:t>2</a:t>
            </a:r>
            <a:r>
              <a:rPr lang="en-US" dirty="0">
                <a:latin typeface="Times New Roman"/>
                <a:cs typeface="Times New Roman"/>
              </a:rPr>
              <a:t>)</a:t>
            </a:r>
          </a:p>
        </p:txBody>
      </p:sp>
      <p:sp>
        <p:nvSpPr>
          <p:cNvPr id="2" name="TextBox 1"/>
          <p:cNvSpPr txBox="1"/>
          <p:nvPr/>
        </p:nvSpPr>
        <p:spPr>
          <a:xfrm>
            <a:off x="2362200" y="5334000"/>
            <a:ext cx="2904686" cy="369332"/>
          </a:xfrm>
          <a:prstGeom prst="rect">
            <a:avLst/>
          </a:prstGeom>
          <a:noFill/>
        </p:spPr>
        <p:txBody>
          <a:bodyPr wrap="none" rtlCol="0">
            <a:spAutoFit/>
          </a:bodyPr>
          <a:lstStyle/>
          <a:p>
            <a:r>
              <a:rPr lang="en-US" sz="1800" dirty="0">
                <a:latin typeface="Times New Roman"/>
                <a:cs typeface="Times New Roman"/>
              </a:rPr>
              <a:t>c</a:t>
            </a:r>
            <a:r>
              <a:rPr lang="en-US" sz="1800" baseline="-25000" dirty="0">
                <a:latin typeface="Times New Roman"/>
                <a:cs typeface="Times New Roman"/>
              </a:rPr>
              <a:t>1</a:t>
            </a:r>
            <a:r>
              <a:rPr lang="en-US" sz="1800" dirty="0">
                <a:latin typeface="Times New Roman"/>
                <a:cs typeface="Times New Roman"/>
                <a:sym typeface="Symbol" charset="2"/>
              </a:rPr>
              <a:t></a:t>
            </a:r>
            <a:r>
              <a:rPr lang="en-US" sz="1800" dirty="0">
                <a:latin typeface="Times New Roman"/>
                <a:cs typeface="Times New Roman"/>
              </a:rPr>
              <a:t>senses(w</a:t>
            </a:r>
            <a:r>
              <a:rPr lang="en-US" sz="1800" baseline="-25000" dirty="0">
                <a:latin typeface="Times New Roman"/>
                <a:cs typeface="Times New Roman"/>
              </a:rPr>
              <a:t>1</a:t>
            </a:r>
            <a:r>
              <a:rPr lang="en-US" sz="1800" dirty="0">
                <a:latin typeface="Times New Roman"/>
                <a:cs typeface="Times New Roman"/>
              </a:rPr>
              <a:t>),c</a:t>
            </a:r>
            <a:r>
              <a:rPr lang="en-US" sz="1800" baseline="-25000" dirty="0">
                <a:latin typeface="Times New Roman"/>
                <a:cs typeface="Times New Roman"/>
              </a:rPr>
              <a:t>2</a:t>
            </a:r>
            <a:r>
              <a:rPr lang="en-US" sz="1800" dirty="0">
                <a:latin typeface="Times New Roman"/>
                <a:cs typeface="Times New Roman"/>
                <a:sym typeface="Symbol" charset="2"/>
              </a:rPr>
              <a:t></a:t>
            </a:r>
            <a:r>
              <a:rPr lang="en-US" sz="1800" dirty="0">
                <a:latin typeface="Times New Roman"/>
                <a:cs typeface="Times New Roman"/>
              </a:rPr>
              <a:t>senses(w</a:t>
            </a:r>
            <a:r>
              <a:rPr lang="en-US" sz="1800" baseline="-25000" dirty="0">
                <a:latin typeface="Times New Roman"/>
                <a:cs typeface="Times New Roman"/>
              </a:rPr>
              <a:t>2</a:t>
            </a:r>
            <a:r>
              <a:rPr lang="en-US" sz="1800" dirty="0">
                <a:latin typeface="Times New Roman"/>
                <a:cs typeface="Times New Roman"/>
              </a:rPr>
              <a:t>)</a:t>
            </a:r>
            <a:endParaRPr lang="en-US" sz="1800"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8825184"/>
              </p:ext>
            </p:extLst>
          </p:nvPr>
        </p:nvGraphicFramePr>
        <p:xfrm>
          <a:off x="3536576" y="2978150"/>
          <a:ext cx="2070847" cy="977900"/>
        </p:xfrm>
        <a:graphic>
          <a:graphicData uri="http://schemas.openxmlformats.org/presentationml/2006/ole">
            <mc:AlternateContent xmlns:mc="http://schemas.openxmlformats.org/markup-compatibility/2006">
              <mc:Choice xmlns:v="urn:schemas-microsoft-com:vml" Requires="v">
                <p:oleObj spid="_x0000_s1057" name="Equation" r:id="rId3" imgW="914400" imgH="431800" progId="Equation.3">
                  <p:embed/>
                </p:oleObj>
              </mc:Choice>
              <mc:Fallback>
                <p:oleObj name="Equation" r:id="rId3" imgW="914400" imgH="431800" progId="Equation.3">
                  <p:embed/>
                  <p:pic>
                    <p:nvPicPr>
                      <p:cNvPr id="0" name=""/>
                      <p:cNvPicPr/>
                      <p:nvPr/>
                    </p:nvPicPr>
                    <p:blipFill>
                      <a:blip r:embed="rId4"/>
                      <a:stretch>
                        <a:fillRect/>
                      </a:stretch>
                    </p:blipFill>
                    <p:spPr>
                      <a:xfrm>
                        <a:off x="3536576" y="2978150"/>
                        <a:ext cx="2070847" cy="977900"/>
                      </a:xfrm>
                      <a:prstGeom prst="rect">
                        <a:avLst/>
                      </a:prstGeom>
                    </p:spPr>
                  </p:pic>
                </p:oleObj>
              </mc:Fallback>
            </mc:AlternateContent>
          </a:graphicData>
        </a:graphic>
      </p:graphicFrame>
    </p:spTree>
    <p:extLst>
      <p:ext uri="{BB962C8B-B14F-4D97-AF65-F5344CB8AC3E}">
        <p14:creationId xmlns:p14="http://schemas.microsoft.com/office/powerpoint/2010/main" val="3262506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987" y="1981200"/>
            <a:ext cx="4559250" cy="2829322"/>
          </a:xfrm>
          <a:prstGeom prst="rect">
            <a:avLst/>
          </a:prstGeom>
        </p:spPr>
      </p:pic>
      <p:sp>
        <p:nvSpPr>
          <p:cNvPr id="2" name="Title 1"/>
          <p:cNvSpPr>
            <a:spLocks noGrp="1"/>
          </p:cNvSpPr>
          <p:nvPr>
            <p:ph type="title"/>
          </p:nvPr>
        </p:nvSpPr>
        <p:spPr/>
        <p:txBody>
          <a:bodyPr/>
          <a:lstStyle/>
          <a:p>
            <a:r>
              <a:rPr lang="en-US" dirty="0"/>
              <a:t>Example: path-based similarity</a:t>
            </a:r>
            <a:br>
              <a:rPr lang="en-US" dirty="0"/>
            </a:br>
            <a:r>
              <a:rPr lang="en-US" sz="2800" dirty="0" err="1">
                <a:latin typeface="Times New Roman"/>
                <a:cs typeface="Times New Roman"/>
              </a:rPr>
              <a:t>simpath</a:t>
            </a:r>
            <a:r>
              <a:rPr lang="en-US" sz="2800" dirty="0">
                <a:latin typeface="Times New Roman"/>
                <a:cs typeface="Times New Roman"/>
              </a:rPr>
              <a:t>(</a:t>
            </a:r>
            <a:r>
              <a:rPr lang="en-US" sz="2800" i="1" dirty="0">
                <a:latin typeface="Times New Roman"/>
                <a:cs typeface="Times New Roman"/>
              </a:rPr>
              <a:t>c</a:t>
            </a:r>
            <a:r>
              <a:rPr lang="en-US" sz="2800" i="1" baseline="-25000" dirty="0">
                <a:latin typeface="Times New Roman"/>
                <a:cs typeface="Times New Roman"/>
              </a:rPr>
              <a:t>1</a:t>
            </a:r>
            <a:r>
              <a:rPr lang="en-US" sz="2800" i="1" dirty="0">
                <a:latin typeface="Times New Roman"/>
                <a:cs typeface="Times New Roman"/>
              </a:rPr>
              <a:t>,c</a:t>
            </a:r>
            <a:r>
              <a:rPr lang="en-US" sz="2800" i="1" baseline="-25000" dirty="0">
                <a:latin typeface="Times New Roman"/>
                <a:cs typeface="Times New Roman"/>
              </a:rPr>
              <a:t>2</a:t>
            </a:r>
            <a:r>
              <a:rPr lang="en-US" sz="2800" dirty="0">
                <a:latin typeface="Times New Roman"/>
                <a:cs typeface="Times New Roman"/>
              </a:rPr>
              <a:t>) = 1/</a:t>
            </a:r>
            <a:r>
              <a:rPr lang="en-US" sz="2800" dirty="0" err="1">
                <a:latin typeface="Times New Roman"/>
                <a:cs typeface="Times New Roman"/>
              </a:rPr>
              <a:t>pathlen</a:t>
            </a:r>
            <a:r>
              <a:rPr lang="en-US" sz="2800" dirty="0">
                <a:latin typeface="Times New Roman"/>
                <a:cs typeface="Times New Roman"/>
              </a:rPr>
              <a:t>(</a:t>
            </a:r>
            <a:r>
              <a:rPr lang="en-US" sz="2800" i="1" dirty="0">
                <a:latin typeface="Times New Roman"/>
                <a:cs typeface="Times New Roman"/>
              </a:rPr>
              <a:t>c</a:t>
            </a:r>
            <a:r>
              <a:rPr lang="en-US" sz="2800" i="1" baseline="-25000" dirty="0">
                <a:latin typeface="Times New Roman"/>
                <a:cs typeface="Times New Roman"/>
              </a:rPr>
              <a:t>1</a:t>
            </a:r>
            <a:r>
              <a:rPr lang="en-US" sz="2800" i="1" dirty="0">
                <a:latin typeface="Times New Roman"/>
                <a:cs typeface="Times New Roman"/>
              </a:rPr>
              <a:t>,c</a:t>
            </a:r>
            <a:r>
              <a:rPr lang="en-US" sz="2800" i="1" baseline="-25000" dirty="0">
                <a:latin typeface="Times New Roman"/>
                <a:cs typeface="Times New Roman"/>
              </a:rPr>
              <a:t>2</a:t>
            </a:r>
            <a:r>
              <a:rPr lang="en-US" sz="2800" dirty="0">
                <a:latin typeface="Times New Roman"/>
                <a:cs typeface="Times New Roman"/>
              </a:rPr>
              <a:t>)</a:t>
            </a:r>
            <a:endParaRPr lang="en-US" sz="2800" baseline="30000" dirty="0">
              <a:latin typeface="Times New Roman"/>
              <a:cs typeface="Times New Roman"/>
            </a:endParaRPr>
          </a:p>
        </p:txBody>
      </p:sp>
      <p:sp>
        <p:nvSpPr>
          <p:cNvPr id="3" name="Content Placeholder 2"/>
          <p:cNvSpPr>
            <a:spLocks noGrp="1"/>
          </p:cNvSpPr>
          <p:nvPr>
            <p:ph idx="1"/>
          </p:nvPr>
        </p:nvSpPr>
        <p:spPr>
          <a:xfrm>
            <a:off x="152400" y="3810000"/>
            <a:ext cx="8534400" cy="1981200"/>
          </a:xfrm>
        </p:spPr>
        <p:txBody>
          <a:bodyPr/>
          <a:lstStyle/>
          <a:p>
            <a:pPr marL="0" indent="0">
              <a:buNone/>
            </a:pPr>
            <a:r>
              <a:rPr lang="en-US" sz="2200" dirty="0" err="1">
                <a:solidFill>
                  <a:srgbClr val="0000FF"/>
                </a:solidFill>
              </a:rPr>
              <a:t>simpath</a:t>
            </a:r>
            <a:r>
              <a:rPr lang="en-US" sz="2200" dirty="0">
                <a:solidFill>
                  <a:srgbClr val="0000FF"/>
                </a:solidFill>
              </a:rPr>
              <a:t>(</a:t>
            </a:r>
            <a:r>
              <a:rPr lang="en-US" sz="2200" i="1" dirty="0" err="1">
                <a:solidFill>
                  <a:srgbClr val="0000FF"/>
                </a:solidFill>
              </a:rPr>
              <a:t>nickel,coin</a:t>
            </a:r>
            <a:r>
              <a:rPr lang="en-US" sz="2200" dirty="0">
                <a:solidFill>
                  <a:srgbClr val="0000FF"/>
                </a:solidFill>
              </a:rPr>
              <a:t>) </a:t>
            </a:r>
            <a:r>
              <a:rPr lang="en-US" sz="2200" dirty="0"/>
              <a:t>= </a:t>
            </a:r>
            <a:r>
              <a:rPr lang="en-US" sz="2200" dirty="0">
                <a:latin typeface="Times New Roman"/>
                <a:cs typeface="Times New Roman"/>
              </a:rPr>
              <a:t>1/2 = .5</a:t>
            </a:r>
            <a:endParaRPr lang="en-US" sz="2200" baseline="30000" dirty="0">
              <a:latin typeface="Times New Roman"/>
              <a:cs typeface="Times New Roman"/>
            </a:endParaRPr>
          </a:p>
          <a:p>
            <a:pPr marL="0" indent="0">
              <a:buNone/>
            </a:pPr>
            <a:r>
              <a:rPr lang="en-US" sz="2200" dirty="0" err="1">
                <a:solidFill>
                  <a:srgbClr val="0000FF"/>
                </a:solidFill>
              </a:rPr>
              <a:t>simpath</a:t>
            </a:r>
            <a:r>
              <a:rPr lang="en-US" sz="2200" dirty="0">
                <a:solidFill>
                  <a:srgbClr val="0000FF"/>
                </a:solidFill>
              </a:rPr>
              <a:t>(</a:t>
            </a:r>
            <a:r>
              <a:rPr lang="en-US" sz="2200" i="1" dirty="0" err="1">
                <a:solidFill>
                  <a:srgbClr val="0000FF"/>
                </a:solidFill>
              </a:rPr>
              <a:t>fund,budget</a:t>
            </a:r>
            <a:r>
              <a:rPr lang="en-US" sz="2200" dirty="0">
                <a:solidFill>
                  <a:srgbClr val="0000FF"/>
                </a:solidFill>
              </a:rPr>
              <a:t>) </a:t>
            </a:r>
            <a:r>
              <a:rPr lang="en-US" sz="2200" dirty="0"/>
              <a:t>= </a:t>
            </a:r>
            <a:r>
              <a:rPr lang="en-US" sz="2200" dirty="0">
                <a:latin typeface="Times New Roman"/>
                <a:cs typeface="Times New Roman"/>
              </a:rPr>
              <a:t>1/2 = .5</a:t>
            </a:r>
          </a:p>
          <a:p>
            <a:pPr marL="0" indent="0">
              <a:buNone/>
            </a:pPr>
            <a:r>
              <a:rPr lang="en-US" sz="2200" dirty="0" err="1">
                <a:solidFill>
                  <a:srgbClr val="0000FF"/>
                </a:solidFill>
              </a:rPr>
              <a:t>simpath</a:t>
            </a:r>
            <a:r>
              <a:rPr lang="en-US" sz="2200" dirty="0">
                <a:solidFill>
                  <a:srgbClr val="0000FF"/>
                </a:solidFill>
              </a:rPr>
              <a:t>(</a:t>
            </a:r>
            <a:r>
              <a:rPr lang="en-US" sz="2200" i="1" dirty="0" err="1">
                <a:solidFill>
                  <a:srgbClr val="0000FF"/>
                </a:solidFill>
              </a:rPr>
              <a:t>nickel,currency</a:t>
            </a:r>
            <a:r>
              <a:rPr lang="en-US" sz="2200" dirty="0">
                <a:solidFill>
                  <a:srgbClr val="0000FF"/>
                </a:solidFill>
              </a:rPr>
              <a:t>) </a:t>
            </a:r>
            <a:r>
              <a:rPr lang="en-US" sz="2200" dirty="0"/>
              <a:t>= </a:t>
            </a:r>
            <a:r>
              <a:rPr lang="en-US" sz="2200" dirty="0">
                <a:latin typeface="Times New Roman"/>
                <a:cs typeface="Times New Roman"/>
              </a:rPr>
              <a:t>1/4 = .25</a:t>
            </a:r>
          </a:p>
          <a:p>
            <a:pPr marL="0" indent="0">
              <a:buNone/>
            </a:pPr>
            <a:r>
              <a:rPr lang="en-US" sz="2200" dirty="0" err="1">
                <a:solidFill>
                  <a:srgbClr val="0000FF"/>
                </a:solidFill>
              </a:rPr>
              <a:t>simpath</a:t>
            </a:r>
            <a:r>
              <a:rPr lang="en-US" sz="2200" dirty="0">
                <a:solidFill>
                  <a:srgbClr val="0000FF"/>
                </a:solidFill>
              </a:rPr>
              <a:t>(</a:t>
            </a:r>
            <a:r>
              <a:rPr lang="en-US" sz="2200" i="1" dirty="0" err="1">
                <a:solidFill>
                  <a:srgbClr val="0000FF"/>
                </a:solidFill>
              </a:rPr>
              <a:t>nickel,money</a:t>
            </a:r>
            <a:r>
              <a:rPr lang="en-US" sz="2200" dirty="0">
                <a:solidFill>
                  <a:srgbClr val="0000FF"/>
                </a:solidFill>
              </a:rPr>
              <a:t>) </a:t>
            </a:r>
            <a:r>
              <a:rPr lang="en-US" sz="2200" dirty="0"/>
              <a:t>= </a:t>
            </a:r>
            <a:r>
              <a:rPr lang="en-US" sz="2200" dirty="0">
                <a:latin typeface="Times New Roman"/>
                <a:cs typeface="Times New Roman"/>
              </a:rPr>
              <a:t>1/6 = .17</a:t>
            </a:r>
          </a:p>
          <a:p>
            <a:pPr marL="0" indent="0">
              <a:buNone/>
            </a:pPr>
            <a:r>
              <a:rPr lang="en-US" sz="2200" dirty="0" err="1">
                <a:solidFill>
                  <a:srgbClr val="0000FF"/>
                </a:solidFill>
              </a:rPr>
              <a:t>simpath</a:t>
            </a:r>
            <a:r>
              <a:rPr lang="en-US" sz="2200" dirty="0">
                <a:solidFill>
                  <a:srgbClr val="0000FF"/>
                </a:solidFill>
              </a:rPr>
              <a:t>(</a:t>
            </a:r>
            <a:r>
              <a:rPr lang="en-US" sz="2200" i="1" dirty="0" err="1">
                <a:solidFill>
                  <a:srgbClr val="0000FF"/>
                </a:solidFill>
              </a:rPr>
              <a:t>coinage,Richter</a:t>
            </a:r>
            <a:r>
              <a:rPr lang="en-US" sz="2200" i="1" dirty="0">
                <a:solidFill>
                  <a:srgbClr val="0000FF"/>
                </a:solidFill>
              </a:rPr>
              <a:t> scale</a:t>
            </a:r>
            <a:r>
              <a:rPr lang="en-US" sz="2200" dirty="0">
                <a:solidFill>
                  <a:srgbClr val="0000FF"/>
                </a:solidFill>
              </a:rPr>
              <a:t>) </a:t>
            </a:r>
            <a:r>
              <a:rPr lang="en-US" sz="2200" dirty="0"/>
              <a:t>= </a:t>
            </a:r>
            <a:r>
              <a:rPr lang="en-US" sz="2200" dirty="0">
                <a:latin typeface="Times New Roman"/>
                <a:cs typeface="Times New Roman"/>
              </a:rPr>
              <a:t>1/6 = .17 </a:t>
            </a:r>
          </a:p>
          <a:p>
            <a:endParaRPr lang="en-US" dirty="0"/>
          </a:p>
          <a:p>
            <a:endParaRPr lang="en-US" dirty="0"/>
          </a:p>
          <a:p>
            <a:endParaRPr lang="en-US" dirty="0"/>
          </a:p>
        </p:txBody>
      </p:sp>
    </p:spTree>
    <p:extLst>
      <p:ext uri="{BB962C8B-B14F-4D97-AF65-F5344CB8AC3E}">
        <p14:creationId xmlns:p14="http://schemas.microsoft.com/office/powerpoint/2010/main" val="305044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1"/>
          <p:cNvSpPr txBox="1">
            <a:spLocks noChangeArrowheads="1"/>
          </p:cNvSpPr>
          <p:nvPr/>
        </p:nvSpPr>
        <p:spPr bwMode="auto">
          <a:xfrm>
            <a:off x="2352540" y="3668008"/>
            <a:ext cx="1293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ruminant</a:t>
            </a:r>
          </a:p>
        </p:txBody>
      </p:sp>
      <p:sp>
        <p:nvSpPr>
          <p:cNvPr id="4" name="TextBox 4"/>
          <p:cNvSpPr txBox="1">
            <a:spLocks noChangeArrowheads="1"/>
          </p:cNvSpPr>
          <p:nvPr/>
        </p:nvSpPr>
        <p:spPr bwMode="auto">
          <a:xfrm>
            <a:off x="1760560" y="4510532"/>
            <a:ext cx="7649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t>deer</a:t>
            </a:r>
          </a:p>
        </p:txBody>
      </p:sp>
      <p:sp>
        <p:nvSpPr>
          <p:cNvPr id="5" name="TextBox 5"/>
          <p:cNvSpPr txBox="1">
            <a:spLocks noChangeArrowheads="1"/>
          </p:cNvSpPr>
          <p:nvPr/>
        </p:nvSpPr>
        <p:spPr bwMode="auto">
          <a:xfrm>
            <a:off x="3402386" y="4510532"/>
            <a:ext cx="998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giraffe</a:t>
            </a:r>
          </a:p>
        </p:txBody>
      </p:sp>
      <p:sp>
        <p:nvSpPr>
          <p:cNvPr id="6" name="TextBox 6"/>
          <p:cNvSpPr txBox="1">
            <a:spLocks noChangeArrowheads="1"/>
          </p:cNvSpPr>
          <p:nvPr/>
        </p:nvSpPr>
        <p:spPr bwMode="auto">
          <a:xfrm>
            <a:off x="1485821" y="5194975"/>
            <a:ext cx="95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wapiti</a:t>
            </a:r>
          </a:p>
        </p:txBody>
      </p:sp>
      <p:cxnSp>
        <p:nvCxnSpPr>
          <p:cNvPr id="7" name="Straight Connector 3"/>
          <p:cNvCxnSpPr>
            <a:cxnSpLocks noChangeShapeType="1"/>
            <a:stCxn id="3" idx="2"/>
            <a:endCxn id="4" idx="0"/>
          </p:cNvCxnSpPr>
          <p:nvPr/>
        </p:nvCxnSpPr>
        <p:spPr bwMode="auto">
          <a:xfrm flipH="1">
            <a:off x="2143036" y="4129673"/>
            <a:ext cx="856476" cy="38085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8"/>
          <p:cNvCxnSpPr>
            <a:cxnSpLocks noChangeShapeType="1"/>
            <a:stCxn id="3" idx="2"/>
            <a:endCxn id="5" idx="0"/>
          </p:cNvCxnSpPr>
          <p:nvPr/>
        </p:nvCxnSpPr>
        <p:spPr bwMode="auto">
          <a:xfrm>
            <a:off x="2999513" y="4129673"/>
            <a:ext cx="901985" cy="38085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10"/>
          <p:cNvCxnSpPr>
            <a:cxnSpLocks noChangeShapeType="1"/>
            <a:stCxn id="4" idx="2"/>
            <a:endCxn id="6" idx="0"/>
          </p:cNvCxnSpPr>
          <p:nvPr/>
        </p:nvCxnSpPr>
        <p:spPr bwMode="auto">
          <a:xfrm flipH="1">
            <a:off x="1962074" y="4972196"/>
            <a:ext cx="180963" cy="22277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 name="TextBox 6"/>
          <p:cNvSpPr txBox="1">
            <a:spLocks noChangeArrowheads="1"/>
          </p:cNvSpPr>
          <p:nvPr/>
        </p:nvSpPr>
        <p:spPr bwMode="auto">
          <a:xfrm>
            <a:off x="2702864" y="5194974"/>
            <a:ext cx="1106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caribou</a:t>
            </a:r>
          </a:p>
        </p:txBody>
      </p:sp>
      <p:sp>
        <p:nvSpPr>
          <p:cNvPr id="13" name="TextBox 6"/>
          <p:cNvSpPr txBox="1">
            <a:spLocks noChangeArrowheads="1"/>
          </p:cNvSpPr>
          <p:nvPr/>
        </p:nvSpPr>
        <p:spPr bwMode="auto">
          <a:xfrm>
            <a:off x="394584" y="5194975"/>
            <a:ext cx="577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t>elk</a:t>
            </a:r>
          </a:p>
        </p:txBody>
      </p:sp>
      <p:cxnSp>
        <p:nvCxnSpPr>
          <p:cNvPr id="18" name="Straight Connector 10"/>
          <p:cNvCxnSpPr>
            <a:cxnSpLocks noChangeShapeType="1"/>
            <a:stCxn id="4" idx="2"/>
            <a:endCxn id="13" idx="0"/>
          </p:cNvCxnSpPr>
          <p:nvPr/>
        </p:nvCxnSpPr>
        <p:spPr bwMode="auto">
          <a:xfrm flipH="1">
            <a:off x="683286" y="4972196"/>
            <a:ext cx="1459751" cy="22277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10"/>
          <p:cNvCxnSpPr>
            <a:cxnSpLocks noChangeShapeType="1"/>
            <a:stCxn id="4" idx="2"/>
            <a:endCxn id="12" idx="0"/>
          </p:cNvCxnSpPr>
          <p:nvPr/>
        </p:nvCxnSpPr>
        <p:spPr bwMode="auto">
          <a:xfrm>
            <a:off x="2143036" y="4972197"/>
            <a:ext cx="1113024" cy="22277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 name="TextBox 5"/>
          <p:cNvSpPr txBox="1">
            <a:spLocks noChangeArrowheads="1"/>
          </p:cNvSpPr>
          <p:nvPr/>
        </p:nvSpPr>
        <p:spPr bwMode="auto">
          <a:xfrm>
            <a:off x="445555" y="4489011"/>
            <a:ext cx="867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okapi</a:t>
            </a:r>
          </a:p>
        </p:txBody>
      </p:sp>
      <p:cxnSp>
        <p:nvCxnSpPr>
          <p:cNvPr id="25" name="Straight Connector 3"/>
          <p:cNvCxnSpPr>
            <a:cxnSpLocks noChangeShapeType="1"/>
            <a:stCxn id="3" idx="2"/>
            <a:endCxn id="24" idx="0"/>
          </p:cNvCxnSpPr>
          <p:nvPr/>
        </p:nvCxnSpPr>
        <p:spPr bwMode="auto">
          <a:xfrm flipH="1">
            <a:off x="879328" y="4129672"/>
            <a:ext cx="2120185" cy="359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 name="TextBox 1"/>
          <p:cNvSpPr txBox="1">
            <a:spLocks noChangeArrowheads="1"/>
          </p:cNvSpPr>
          <p:nvPr/>
        </p:nvSpPr>
        <p:spPr bwMode="auto">
          <a:xfrm>
            <a:off x="1881670" y="3078536"/>
            <a:ext cx="2932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even-toed ungulate</a:t>
            </a:r>
          </a:p>
        </p:txBody>
      </p:sp>
      <p:cxnSp>
        <p:nvCxnSpPr>
          <p:cNvPr id="37" name="Straight Connector 8"/>
          <p:cNvCxnSpPr>
            <a:cxnSpLocks noChangeShapeType="1"/>
            <a:stCxn id="34" idx="2"/>
            <a:endCxn id="3" idx="0"/>
          </p:cNvCxnSpPr>
          <p:nvPr/>
        </p:nvCxnSpPr>
        <p:spPr bwMode="auto">
          <a:xfrm flipH="1">
            <a:off x="2999512" y="3540201"/>
            <a:ext cx="348544" cy="12780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 name="TextBox 1"/>
          <p:cNvSpPr txBox="1">
            <a:spLocks noChangeArrowheads="1"/>
          </p:cNvSpPr>
          <p:nvPr/>
        </p:nvSpPr>
        <p:spPr bwMode="auto">
          <a:xfrm>
            <a:off x="4814443" y="3078535"/>
            <a:ext cx="2932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odd-toed ungulate</a:t>
            </a:r>
          </a:p>
        </p:txBody>
      </p:sp>
      <p:sp>
        <p:nvSpPr>
          <p:cNvPr id="42" name="TextBox 1"/>
          <p:cNvSpPr txBox="1">
            <a:spLocks noChangeArrowheads="1"/>
          </p:cNvSpPr>
          <p:nvPr/>
        </p:nvSpPr>
        <p:spPr bwMode="auto">
          <a:xfrm>
            <a:off x="6162495" y="3668008"/>
            <a:ext cx="1003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equine</a:t>
            </a:r>
          </a:p>
        </p:txBody>
      </p:sp>
      <p:cxnSp>
        <p:nvCxnSpPr>
          <p:cNvPr id="43" name="Straight Connector 8"/>
          <p:cNvCxnSpPr>
            <a:cxnSpLocks noChangeShapeType="1"/>
            <a:stCxn id="41" idx="2"/>
            <a:endCxn id="42" idx="0"/>
          </p:cNvCxnSpPr>
          <p:nvPr/>
        </p:nvCxnSpPr>
        <p:spPr bwMode="auto">
          <a:xfrm>
            <a:off x="6280829" y="3540199"/>
            <a:ext cx="383566" cy="12780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 name="TextBox 1"/>
          <p:cNvSpPr txBox="1">
            <a:spLocks noChangeArrowheads="1"/>
          </p:cNvSpPr>
          <p:nvPr/>
        </p:nvSpPr>
        <p:spPr bwMode="auto">
          <a:xfrm>
            <a:off x="4022051" y="2411426"/>
            <a:ext cx="1326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ungulate</a:t>
            </a:r>
          </a:p>
        </p:txBody>
      </p:sp>
      <p:cxnSp>
        <p:nvCxnSpPr>
          <p:cNvPr id="50" name="Straight Connector 8"/>
          <p:cNvCxnSpPr>
            <a:cxnSpLocks noChangeShapeType="1"/>
            <a:stCxn id="47" idx="2"/>
            <a:endCxn id="34" idx="0"/>
          </p:cNvCxnSpPr>
          <p:nvPr/>
        </p:nvCxnSpPr>
        <p:spPr bwMode="auto">
          <a:xfrm flipH="1">
            <a:off x="3348056" y="2873091"/>
            <a:ext cx="1337158" cy="20544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8"/>
          <p:cNvCxnSpPr>
            <a:cxnSpLocks noChangeShapeType="1"/>
            <a:stCxn id="47" idx="2"/>
            <a:endCxn id="41" idx="0"/>
          </p:cNvCxnSpPr>
          <p:nvPr/>
        </p:nvCxnSpPr>
        <p:spPr bwMode="auto">
          <a:xfrm>
            <a:off x="4685215" y="2873090"/>
            <a:ext cx="1595615" cy="2054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7" name="TextBox 4"/>
          <p:cNvSpPr txBox="1">
            <a:spLocks noChangeArrowheads="1"/>
          </p:cNvSpPr>
          <p:nvPr/>
        </p:nvSpPr>
        <p:spPr bwMode="auto">
          <a:xfrm>
            <a:off x="6472613" y="4529217"/>
            <a:ext cx="902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t>horse</a:t>
            </a:r>
          </a:p>
        </p:txBody>
      </p:sp>
      <p:sp>
        <p:nvSpPr>
          <p:cNvPr id="58" name="TextBox 5"/>
          <p:cNvSpPr txBox="1">
            <a:spLocks noChangeArrowheads="1"/>
          </p:cNvSpPr>
          <p:nvPr/>
        </p:nvSpPr>
        <p:spPr bwMode="auto">
          <a:xfrm>
            <a:off x="7902501" y="4529217"/>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zebra</a:t>
            </a:r>
          </a:p>
        </p:txBody>
      </p:sp>
      <p:sp>
        <p:nvSpPr>
          <p:cNvPr id="59" name="TextBox 5"/>
          <p:cNvSpPr txBox="1">
            <a:spLocks noChangeArrowheads="1"/>
          </p:cNvSpPr>
          <p:nvPr/>
        </p:nvSpPr>
        <p:spPr bwMode="auto">
          <a:xfrm>
            <a:off x="5187927" y="4499109"/>
            <a:ext cx="7986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mule</a:t>
            </a:r>
          </a:p>
        </p:txBody>
      </p:sp>
      <p:cxnSp>
        <p:nvCxnSpPr>
          <p:cNvPr id="64" name="Straight Connector 8"/>
          <p:cNvCxnSpPr>
            <a:cxnSpLocks noChangeShapeType="1"/>
            <a:stCxn id="42" idx="2"/>
            <a:endCxn id="59" idx="0"/>
          </p:cNvCxnSpPr>
          <p:nvPr/>
        </p:nvCxnSpPr>
        <p:spPr bwMode="auto">
          <a:xfrm flipH="1">
            <a:off x="5587235" y="4129672"/>
            <a:ext cx="1077160" cy="3694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8"/>
          <p:cNvCxnSpPr>
            <a:cxnSpLocks noChangeShapeType="1"/>
            <a:stCxn id="42" idx="2"/>
            <a:endCxn id="57" idx="0"/>
          </p:cNvCxnSpPr>
          <p:nvPr/>
        </p:nvCxnSpPr>
        <p:spPr bwMode="auto">
          <a:xfrm>
            <a:off x="6664396" y="4129672"/>
            <a:ext cx="259623" cy="3995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8"/>
          <p:cNvCxnSpPr>
            <a:cxnSpLocks noChangeShapeType="1"/>
            <a:stCxn id="42" idx="2"/>
            <a:endCxn id="58" idx="0"/>
          </p:cNvCxnSpPr>
          <p:nvPr/>
        </p:nvCxnSpPr>
        <p:spPr bwMode="auto">
          <a:xfrm>
            <a:off x="6664395" y="4129672"/>
            <a:ext cx="1663062" cy="39954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3" name="TextBox 6"/>
          <p:cNvSpPr txBox="1">
            <a:spLocks noChangeArrowheads="1"/>
          </p:cNvSpPr>
          <p:nvPr/>
        </p:nvSpPr>
        <p:spPr bwMode="auto">
          <a:xfrm>
            <a:off x="6523909" y="518210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pony</a:t>
            </a:r>
          </a:p>
        </p:txBody>
      </p:sp>
      <p:cxnSp>
        <p:nvCxnSpPr>
          <p:cNvPr id="74" name="Straight Connector 10"/>
          <p:cNvCxnSpPr>
            <a:cxnSpLocks noChangeShapeType="1"/>
            <a:stCxn id="57" idx="2"/>
            <a:endCxn id="73" idx="0"/>
          </p:cNvCxnSpPr>
          <p:nvPr/>
        </p:nvCxnSpPr>
        <p:spPr bwMode="auto">
          <a:xfrm>
            <a:off x="6924018" y="4990881"/>
            <a:ext cx="0" cy="19122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p:nvPr/>
        </p:nvSpPr>
        <p:spPr>
          <a:xfrm>
            <a:off x="394583" y="609601"/>
            <a:ext cx="6269811" cy="1015663"/>
          </a:xfrm>
          <a:prstGeom prst="rect">
            <a:avLst/>
          </a:prstGeom>
        </p:spPr>
        <p:txBody>
          <a:bodyPr wrap="square">
            <a:spAutoFit/>
          </a:bodyPr>
          <a:lstStyle/>
          <a:p>
            <a:r>
              <a:rPr lang="en-US" sz="2000" dirty="0"/>
              <a:t>Which pair of words exhibits the greatest similarity?</a:t>
            </a:r>
          </a:p>
          <a:p>
            <a:pPr lvl="1"/>
            <a:r>
              <a:rPr lang="en-US" sz="2000" dirty="0"/>
              <a:t>1. Deer-elk</a:t>
            </a:r>
          </a:p>
          <a:p>
            <a:pPr lvl="1"/>
            <a:r>
              <a:rPr lang="en-US" sz="2000" dirty="0"/>
              <a:t>2. Deer-horse</a:t>
            </a:r>
          </a:p>
        </p:txBody>
      </p:sp>
    </p:spTree>
    <p:extLst>
      <p:ext uri="{BB962C8B-B14F-4D97-AF65-F5344CB8AC3E}">
        <p14:creationId xmlns:p14="http://schemas.microsoft.com/office/powerpoint/2010/main" val="2024122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Problem with basic path-based similarity</a:t>
            </a:r>
          </a:p>
        </p:txBody>
      </p:sp>
      <p:sp>
        <p:nvSpPr>
          <p:cNvPr id="86019" name="Rectangle 3"/>
          <p:cNvSpPr>
            <a:spLocks noGrp="1" noChangeArrowheads="1"/>
          </p:cNvSpPr>
          <p:nvPr>
            <p:ph sz="quarter" idx="1"/>
          </p:nvPr>
        </p:nvSpPr>
        <p:spPr>
          <a:xfrm>
            <a:off x="304800" y="2209800"/>
            <a:ext cx="8305800" cy="3333750"/>
          </a:xfrm>
        </p:spPr>
        <p:txBody>
          <a:bodyPr/>
          <a:lstStyle/>
          <a:p>
            <a:r>
              <a:rPr lang="en-US" dirty="0"/>
              <a:t>Assumes each link represents a uniform distance</a:t>
            </a:r>
          </a:p>
          <a:p>
            <a:pPr lvl="1"/>
            <a:r>
              <a:rPr lang="en-US" sz="2400" dirty="0"/>
              <a:t>But </a:t>
            </a:r>
            <a:r>
              <a:rPr lang="en-US" sz="2400" i="1" dirty="0"/>
              <a:t>nickel</a:t>
            </a:r>
            <a:r>
              <a:rPr lang="en-US" sz="2400" dirty="0"/>
              <a:t> to </a:t>
            </a:r>
            <a:r>
              <a:rPr lang="en-US" sz="2400" i="1" dirty="0"/>
              <a:t>money</a:t>
            </a:r>
            <a:r>
              <a:rPr lang="en-US" sz="2400" dirty="0"/>
              <a:t> seems to us to be closer than </a:t>
            </a:r>
            <a:r>
              <a:rPr lang="en-US" sz="2400" i="1" dirty="0"/>
              <a:t>nickel</a:t>
            </a:r>
            <a:r>
              <a:rPr lang="en-US" sz="2400" dirty="0"/>
              <a:t> to </a:t>
            </a:r>
            <a:r>
              <a:rPr lang="en-US" sz="2400" i="1" dirty="0"/>
              <a:t>standard</a:t>
            </a:r>
          </a:p>
          <a:p>
            <a:pPr lvl="1"/>
            <a:r>
              <a:rPr lang="en-US" sz="2400" dirty="0"/>
              <a:t>Nodes high in the hierarchy are very abstract</a:t>
            </a:r>
          </a:p>
          <a:p>
            <a:r>
              <a:rPr lang="en-US" dirty="0"/>
              <a:t>We instead want a metric that</a:t>
            </a:r>
          </a:p>
          <a:p>
            <a:pPr lvl="1"/>
            <a:r>
              <a:rPr lang="en-US" dirty="0"/>
              <a:t>Represents the cost of each edge independently</a:t>
            </a:r>
          </a:p>
          <a:p>
            <a:pPr lvl="1"/>
            <a:r>
              <a:rPr lang="en-US" dirty="0"/>
              <a:t>Words connected only through abstract nodes </a:t>
            </a:r>
          </a:p>
          <a:p>
            <a:pPr lvl="2"/>
            <a:r>
              <a:rPr lang="en-US" dirty="0"/>
              <a:t>are less similar</a:t>
            </a:r>
          </a:p>
          <a:p>
            <a:pPr lvl="1"/>
            <a:endParaRPr lang="en-US" dirty="0"/>
          </a:p>
        </p:txBody>
      </p:sp>
    </p:spTree>
    <p:extLst>
      <p:ext uri="{BB962C8B-B14F-4D97-AF65-F5344CB8AC3E}">
        <p14:creationId xmlns:p14="http://schemas.microsoft.com/office/powerpoint/2010/main" val="3275199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219200" y="304800"/>
            <a:ext cx="7467600" cy="742950"/>
          </a:xfrm>
        </p:spPr>
        <p:txBody>
          <a:bodyPr/>
          <a:lstStyle/>
          <a:p>
            <a:r>
              <a:rPr lang="en-US" dirty="0"/>
              <a:t>Information content similarity metrics</a:t>
            </a:r>
          </a:p>
        </p:txBody>
      </p:sp>
      <p:sp>
        <p:nvSpPr>
          <p:cNvPr id="87043" name="Rectangle 3"/>
          <p:cNvSpPr>
            <a:spLocks noGrp="1" noChangeArrowheads="1"/>
          </p:cNvSpPr>
          <p:nvPr>
            <p:ph sz="quarter" idx="1"/>
          </p:nvPr>
        </p:nvSpPr>
        <p:spPr>
          <a:xfrm>
            <a:off x="76200" y="1380409"/>
            <a:ext cx="9067800" cy="3867150"/>
          </a:xfrm>
        </p:spPr>
        <p:txBody>
          <a:bodyPr/>
          <a:lstStyle/>
          <a:p>
            <a:r>
              <a:rPr lang="en-US" dirty="0"/>
              <a:t>Let’s define </a:t>
            </a:r>
            <a:r>
              <a:rPr lang="en-US" dirty="0">
                <a:latin typeface="Times New Roman"/>
                <a:cs typeface="Times New Roman"/>
              </a:rPr>
              <a:t>P(c) </a:t>
            </a:r>
            <a:r>
              <a:rPr lang="en-US" dirty="0"/>
              <a:t>as:</a:t>
            </a:r>
          </a:p>
          <a:p>
            <a:pPr lvl="1"/>
            <a:r>
              <a:rPr lang="en-US" dirty="0"/>
              <a:t>The probability that a randomly selected word in a corpus is an instance of concept </a:t>
            </a:r>
            <a:r>
              <a:rPr lang="en-US" i="1" dirty="0">
                <a:latin typeface="Times New Roman"/>
                <a:cs typeface="Times New Roman"/>
              </a:rPr>
              <a:t>c</a:t>
            </a:r>
            <a:endParaRPr lang="en-US" dirty="0">
              <a:latin typeface="Times New Roman"/>
              <a:cs typeface="Times New Roman"/>
            </a:endParaRPr>
          </a:p>
          <a:p>
            <a:pPr lvl="1"/>
            <a:r>
              <a:rPr lang="en-US" dirty="0"/>
              <a:t>Formally: there is a distinct random variable, ranging over words, associated with each concept in the hierarchy</a:t>
            </a:r>
          </a:p>
          <a:p>
            <a:pPr lvl="2"/>
            <a:r>
              <a:rPr lang="en-US" dirty="0"/>
              <a:t>for a given concept, each observed noun is either</a:t>
            </a:r>
          </a:p>
          <a:p>
            <a:pPr lvl="3"/>
            <a:r>
              <a:rPr lang="en-US" dirty="0"/>
              <a:t> a member of that concept  with probability </a:t>
            </a:r>
            <a:r>
              <a:rPr lang="en-US" dirty="0">
                <a:latin typeface="Times New Roman"/>
                <a:cs typeface="Times New Roman"/>
              </a:rPr>
              <a:t>P(c)</a:t>
            </a:r>
          </a:p>
          <a:p>
            <a:pPr lvl="3"/>
            <a:r>
              <a:rPr lang="en-US" dirty="0"/>
              <a:t>not a member of that concept with probability </a:t>
            </a:r>
            <a:r>
              <a:rPr lang="en-US" dirty="0">
                <a:latin typeface="Times New Roman"/>
                <a:cs typeface="Times New Roman"/>
              </a:rPr>
              <a:t>1-P(c)</a:t>
            </a:r>
          </a:p>
          <a:p>
            <a:pPr lvl="1"/>
            <a:r>
              <a:rPr lang="en-US" dirty="0"/>
              <a:t>All words are members of the root node (Entity)</a:t>
            </a:r>
          </a:p>
          <a:p>
            <a:pPr lvl="2"/>
            <a:r>
              <a:rPr lang="en-US" dirty="0">
                <a:latin typeface="Times New Roman"/>
                <a:cs typeface="Times New Roman"/>
              </a:rPr>
              <a:t>P(root)=1</a:t>
            </a:r>
          </a:p>
          <a:p>
            <a:pPr lvl="1"/>
            <a:r>
              <a:rPr lang="en-US" dirty="0"/>
              <a:t>The lower a node in hierarchy, the lower its probability</a:t>
            </a:r>
          </a:p>
        </p:txBody>
      </p:sp>
      <p:sp>
        <p:nvSpPr>
          <p:cNvPr id="2" name="TextBox 1"/>
          <p:cNvSpPr txBox="1"/>
          <p:nvPr/>
        </p:nvSpPr>
        <p:spPr>
          <a:xfrm>
            <a:off x="5867400" y="1072632"/>
            <a:ext cx="1219199" cy="307777"/>
          </a:xfrm>
          <a:prstGeom prst="rect">
            <a:avLst/>
          </a:prstGeom>
          <a:noFill/>
        </p:spPr>
        <p:txBody>
          <a:bodyPr wrap="square" rtlCol="0">
            <a:spAutoFit/>
          </a:bodyPr>
          <a:lstStyle/>
          <a:p>
            <a:r>
              <a:rPr lang="en-US" sz="1400" dirty="0" err="1">
                <a:latin typeface="+mn-lt"/>
              </a:rPr>
              <a:t>Resnik</a:t>
            </a:r>
            <a:r>
              <a:rPr lang="en-US" sz="1400" dirty="0">
                <a:latin typeface="+mn-lt"/>
              </a:rPr>
              <a:t> 1995</a:t>
            </a:r>
          </a:p>
        </p:txBody>
      </p:sp>
    </p:spTree>
    <p:extLst>
      <p:ext uri="{BB962C8B-B14F-4D97-AF65-F5344CB8AC3E}">
        <p14:creationId xmlns:p14="http://schemas.microsoft.com/office/powerpoint/2010/main" val="1542978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990600" y="11469"/>
            <a:ext cx="7467600" cy="742950"/>
          </a:xfrm>
        </p:spPr>
        <p:txBody>
          <a:bodyPr/>
          <a:lstStyle/>
          <a:p>
            <a:r>
              <a:rPr lang="en-US" dirty="0"/>
              <a:t>Information content similarity</a:t>
            </a:r>
          </a:p>
        </p:txBody>
      </p:sp>
      <p:sp>
        <p:nvSpPr>
          <p:cNvPr id="88068" name="Rectangle 3"/>
          <p:cNvSpPr>
            <a:spLocks noGrp="1" noChangeArrowheads="1"/>
          </p:cNvSpPr>
          <p:nvPr>
            <p:ph sz="quarter" idx="1"/>
          </p:nvPr>
        </p:nvSpPr>
        <p:spPr>
          <a:xfrm>
            <a:off x="170581" y="2775857"/>
            <a:ext cx="8534400" cy="3333750"/>
          </a:xfrm>
        </p:spPr>
        <p:txBody>
          <a:bodyPr/>
          <a:lstStyle/>
          <a:p>
            <a:r>
              <a:rPr lang="en-US" sz="2400" dirty="0"/>
              <a:t>Train by counting in a corpus</a:t>
            </a:r>
          </a:p>
          <a:p>
            <a:pPr lvl="1"/>
            <a:r>
              <a:rPr lang="en-US" sz="2400" dirty="0"/>
              <a:t>Each instance of </a:t>
            </a:r>
            <a:r>
              <a:rPr lang="en-US" sz="2400" dirty="0">
                <a:latin typeface="Courier"/>
                <a:cs typeface="Courier"/>
              </a:rPr>
              <a:t>hill</a:t>
            </a:r>
            <a:r>
              <a:rPr lang="en-US" sz="2400" dirty="0"/>
              <a:t> counts toward frequency </a:t>
            </a:r>
          </a:p>
          <a:p>
            <a:pPr marL="457200" lvl="1" indent="0">
              <a:buNone/>
            </a:pPr>
            <a:r>
              <a:rPr lang="en-US" sz="2400" dirty="0"/>
              <a:t>of </a:t>
            </a:r>
            <a:r>
              <a:rPr lang="en-US" sz="2400" i="1" dirty="0"/>
              <a:t>natural elevation</a:t>
            </a:r>
            <a:r>
              <a:rPr lang="en-US" sz="2400" dirty="0"/>
              <a:t>, </a:t>
            </a:r>
            <a:r>
              <a:rPr lang="en-US" sz="2400" i="1" dirty="0"/>
              <a:t>geological formation</a:t>
            </a:r>
            <a:r>
              <a:rPr lang="en-US" sz="2400" dirty="0"/>
              <a:t>, </a:t>
            </a:r>
            <a:r>
              <a:rPr lang="en-US" sz="2400" i="1" dirty="0"/>
              <a:t>entity</a:t>
            </a:r>
            <a:r>
              <a:rPr lang="en-US" sz="2400" dirty="0"/>
              <a:t>, </a:t>
            </a:r>
            <a:r>
              <a:rPr lang="en-US" sz="2400" dirty="0" err="1"/>
              <a:t>etc</a:t>
            </a:r>
            <a:endParaRPr lang="en-US" sz="2400" dirty="0"/>
          </a:p>
          <a:p>
            <a:pPr lvl="1"/>
            <a:r>
              <a:rPr lang="en-US" sz="2400" dirty="0"/>
              <a:t>Let </a:t>
            </a:r>
            <a:r>
              <a:rPr lang="en-US" sz="2400" dirty="0">
                <a:latin typeface="Times New Roman"/>
                <a:cs typeface="Times New Roman"/>
              </a:rPr>
              <a:t>words(c) </a:t>
            </a:r>
            <a:r>
              <a:rPr lang="en-US" sz="2400" dirty="0"/>
              <a:t>be the set of all words that are children of node c</a:t>
            </a:r>
          </a:p>
          <a:p>
            <a:pPr lvl="2"/>
            <a:r>
              <a:rPr lang="en-US" sz="1600" dirty="0"/>
              <a:t>words(“geo-formation”) =</a:t>
            </a:r>
            <a:r>
              <a:rPr lang="en-US" sz="1600" dirty="0">
                <a:solidFill>
                  <a:srgbClr val="0000FF"/>
                </a:solidFill>
              </a:rPr>
              <a:t> {</a:t>
            </a:r>
            <a:r>
              <a:rPr lang="en-US" sz="1600" dirty="0" err="1">
                <a:solidFill>
                  <a:srgbClr val="0000FF"/>
                </a:solidFill>
              </a:rPr>
              <a:t>hill,ridge,grotto,coast,cave,shore,natural</a:t>
            </a:r>
            <a:r>
              <a:rPr lang="en-US" sz="1600" dirty="0">
                <a:solidFill>
                  <a:srgbClr val="0000FF"/>
                </a:solidFill>
              </a:rPr>
              <a:t> elevation}</a:t>
            </a:r>
          </a:p>
          <a:p>
            <a:pPr lvl="2"/>
            <a:r>
              <a:rPr lang="en-US" sz="1600" dirty="0"/>
              <a:t>words(“natural elevation”) = </a:t>
            </a:r>
            <a:r>
              <a:rPr lang="en-US" sz="1600" dirty="0">
                <a:solidFill>
                  <a:srgbClr val="0000FF"/>
                </a:solidFill>
              </a:rPr>
              <a:t>{hill, ridge}</a:t>
            </a:r>
          </a:p>
          <a:p>
            <a:pPr lvl="2"/>
            <a:endParaRPr lang="en-US" sz="2000" dirty="0"/>
          </a:p>
          <a:p>
            <a:endParaRPr lang="en-US" dirty="0"/>
          </a:p>
          <a:p>
            <a:endParaRPr lang="en-US" dirty="0"/>
          </a:p>
        </p:txBody>
      </p:sp>
      <p:graphicFrame>
        <p:nvGraphicFramePr>
          <p:cNvPr id="88066" name="Object 2"/>
          <p:cNvGraphicFramePr>
            <a:graphicFrameLocks noChangeAspect="1"/>
          </p:cNvGraphicFramePr>
          <p:nvPr>
            <p:extLst>
              <p:ext uri="{D42A27DB-BD31-4B8C-83A1-F6EECF244321}">
                <p14:modId xmlns:p14="http://schemas.microsoft.com/office/powerpoint/2010/main" val="4004416344"/>
              </p:ext>
            </p:extLst>
          </p:nvPr>
        </p:nvGraphicFramePr>
        <p:xfrm>
          <a:off x="1447800" y="5395815"/>
          <a:ext cx="3021975" cy="1089025"/>
        </p:xfrm>
        <a:graphic>
          <a:graphicData uri="http://schemas.openxmlformats.org/presentationml/2006/ole">
            <mc:AlternateContent xmlns:mc="http://schemas.openxmlformats.org/markup-compatibility/2006">
              <mc:Choice xmlns:v="urn:schemas-microsoft-com:vml" Requires="v">
                <p:oleObj spid="_x0000_s2081" name="Equation" r:id="rId3" imgW="1587500" imgH="571500" progId="Equation.3">
                  <p:embed/>
                </p:oleObj>
              </mc:Choice>
              <mc:Fallback>
                <p:oleObj name="Equation" r:id="rId3" imgW="1587500" imgH="571500" progId="Equation.3">
                  <p:embed/>
                  <p:pic>
                    <p:nvPicPr>
                      <p:cNvPr id="0" name=""/>
                      <p:cNvPicPr>
                        <a:picLocks noChangeAspect="1" noChangeArrowheads="1"/>
                      </p:cNvPicPr>
                      <p:nvPr/>
                    </p:nvPicPr>
                    <p:blipFill>
                      <a:blip r:embed="rId4"/>
                      <a:srcRect/>
                      <a:stretch>
                        <a:fillRect/>
                      </a:stretch>
                    </p:blipFill>
                    <p:spPr bwMode="auto">
                      <a:xfrm>
                        <a:off x="1447800" y="5395815"/>
                        <a:ext cx="3021975" cy="1089025"/>
                      </a:xfrm>
                      <a:prstGeom prst="rect">
                        <a:avLst/>
                      </a:prstGeom>
                      <a:noFill/>
                      <a:ln>
                        <a:noFill/>
                      </a:ln>
                      <a:effectLst/>
                      <a:extLst/>
                    </p:spPr>
                  </p:pic>
                </p:oleObj>
              </mc:Fallback>
            </mc:AlternateContent>
          </a:graphicData>
        </a:graphic>
      </p:graphicFrame>
      <p:grpSp>
        <p:nvGrpSpPr>
          <p:cNvPr id="88073" name="Group 88072"/>
          <p:cNvGrpSpPr/>
          <p:nvPr/>
        </p:nvGrpSpPr>
        <p:grpSpPr>
          <a:xfrm>
            <a:off x="6096000" y="451859"/>
            <a:ext cx="3211498" cy="2567464"/>
            <a:chOff x="5486400" y="297418"/>
            <a:chExt cx="3211498" cy="2567464"/>
          </a:xfrm>
        </p:grpSpPr>
        <p:sp>
          <p:nvSpPr>
            <p:cNvPr id="2" name="TextBox 1"/>
            <p:cNvSpPr txBox="1"/>
            <p:nvPr/>
          </p:nvSpPr>
          <p:spPr>
            <a:xfrm>
              <a:off x="6172200" y="1276350"/>
              <a:ext cx="2137274" cy="369332"/>
            </a:xfrm>
            <a:prstGeom prst="rect">
              <a:avLst/>
            </a:prstGeom>
            <a:noFill/>
          </p:spPr>
          <p:txBody>
            <a:bodyPr wrap="none" rtlCol="0">
              <a:spAutoFit/>
            </a:bodyPr>
            <a:lstStyle/>
            <a:p>
              <a:r>
                <a:rPr lang="en-US" sz="1800" dirty="0">
                  <a:solidFill>
                    <a:srgbClr val="008000"/>
                  </a:solidFill>
                  <a:latin typeface="+mn-lt"/>
                </a:rPr>
                <a:t>geological-formation</a:t>
              </a:r>
            </a:p>
          </p:txBody>
        </p:sp>
        <p:sp>
          <p:nvSpPr>
            <p:cNvPr id="3" name="TextBox 2"/>
            <p:cNvSpPr txBox="1"/>
            <p:nvPr/>
          </p:nvSpPr>
          <p:spPr>
            <a:xfrm>
              <a:off x="8001000" y="1885950"/>
              <a:ext cx="684803" cy="369332"/>
            </a:xfrm>
            <a:prstGeom prst="rect">
              <a:avLst/>
            </a:prstGeom>
            <a:noFill/>
          </p:spPr>
          <p:txBody>
            <a:bodyPr wrap="none" rtlCol="0">
              <a:spAutoFit/>
            </a:bodyPr>
            <a:lstStyle/>
            <a:p>
              <a:r>
                <a:rPr lang="en-US" sz="1800" dirty="0">
                  <a:solidFill>
                    <a:srgbClr val="008000"/>
                  </a:solidFill>
                  <a:latin typeface="+mn-lt"/>
                </a:rPr>
                <a:t>shore</a:t>
              </a:r>
            </a:p>
          </p:txBody>
        </p:sp>
        <p:sp>
          <p:nvSpPr>
            <p:cNvPr id="4" name="TextBox 3"/>
            <p:cNvSpPr txBox="1"/>
            <p:nvPr/>
          </p:nvSpPr>
          <p:spPr>
            <a:xfrm>
              <a:off x="5715000" y="2495550"/>
              <a:ext cx="492443" cy="369332"/>
            </a:xfrm>
            <a:prstGeom prst="rect">
              <a:avLst/>
            </a:prstGeom>
            <a:noFill/>
          </p:spPr>
          <p:txBody>
            <a:bodyPr wrap="none" rtlCol="0">
              <a:spAutoFit/>
            </a:bodyPr>
            <a:lstStyle/>
            <a:p>
              <a:r>
                <a:rPr lang="en-US" sz="1800" dirty="0">
                  <a:solidFill>
                    <a:srgbClr val="008000"/>
                  </a:solidFill>
                  <a:latin typeface="+mn-lt"/>
                </a:rPr>
                <a:t>hill</a:t>
              </a:r>
            </a:p>
          </p:txBody>
        </p:sp>
        <p:sp>
          <p:nvSpPr>
            <p:cNvPr id="9" name="TextBox 8"/>
            <p:cNvSpPr txBox="1"/>
            <p:nvPr/>
          </p:nvSpPr>
          <p:spPr>
            <a:xfrm>
              <a:off x="5486400" y="1885950"/>
              <a:ext cx="1780430" cy="369332"/>
            </a:xfrm>
            <a:prstGeom prst="rect">
              <a:avLst/>
            </a:prstGeom>
            <a:noFill/>
          </p:spPr>
          <p:txBody>
            <a:bodyPr wrap="none" rtlCol="0">
              <a:spAutoFit/>
            </a:bodyPr>
            <a:lstStyle/>
            <a:p>
              <a:r>
                <a:rPr lang="en-US" sz="1800" dirty="0">
                  <a:solidFill>
                    <a:srgbClr val="008000"/>
                  </a:solidFill>
                  <a:latin typeface="+mn-lt"/>
                </a:rPr>
                <a:t>natural elevation</a:t>
              </a:r>
            </a:p>
          </p:txBody>
        </p:sp>
        <p:sp>
          <p:nvSpPr>
            <p:cNvPr id="10" name="TextBox 9"/>
            <p:cNvSpPr txBox="1"/>
            <p:nvPr/>
          </p:nvSpPr>
          <p:spPr>
            <a:xfrm>
              <a:off x="8013095" y="2495550"/>
              <a:ext cx="684803" cy="369332"/>
            </a:xfrm>
            <a:prstGeom prst="rect">
              <a:avLst/>
            </a:prstGeom>
            <a:noFill/>
          </p:spPr>
          <p:txBody>
            <a:bodyPr wrap="none" rtlCol="0">
              <a:spAutoFit/>
            </a:bodyPr>
            <a:lstStyle/>
            <a:p>
              <a:r>
                <a:rPr lang="en-US" sz="1800" dirty="0">
                  <a:solidFill>
                    <a:srgbClr val="008000"/>
                  </a:solidFill>
                  <a:latin typeface="+mn-lt"/>
                </a:rPr>
                <a:t>coast</a:t>
              </a:r>
            </a:p>
          </p:txBody>
        </p:sp>
        <p:sp>
          <p:nvSpPr>
            <p:cNvPr id="11" name="TextBox 10"/>
            <p:cNvSpPr txBox="1"/>
            <p:nvPr/>
          </p:nvSpPr>
          <p:spPr>
            <a:xfrm>
              <a:off x="7239000" y="1885950"/>
              <a:ext cx="611954" cy="369332"/>
            </a:xfrm>
            <a:prstGeom prst="rect">
              <a:avLst/>
            </a:prstGeom>
            <a:noFill/>
          </p:spPr>
          <p:txBody>
            <a:bodyPr wrap="none" rtlCol="0">
              <a:spAutoFit/>
            </a:bodyPr>
            <a:lstStyle/>
            <a:p>
              <a:r>
                <a:rPr lang="en-US" sz="1800" dirty="0">
                  <a:solidFill>
                    <a:srgbClr val="008000"/>
                  </a:solidFill>
                  <a:latin typeface="+mn-lt"/>
                </a:rPr>
                <a:t>cave</a:t>
              </a:r>
            </a:p>
          </p:txBody>
        </p:sp>
        <p:sp>
          <p:nvSpPr>
            <p:cNvPr id="12" name="TextBox 11"/>
            <p:cNvSpPr txBox="1"/>
            <p:nvPr/>
          </p:nvSpPr>
          <p:spPr>
            <a:xfrm>
              <a:off x="7162800" y="2495550"/>
              <a:ext cx="763663" cy="369332"/>
            </a:xfrm>
            <a:prstGeom prst="rect">
              <a:avLst/>
            </a:prstGeom>
            <a:noFill/>
          </p:spPr>
          <p:txBody>
            <a:bodyPr wrap="none" rtlCol="0">
              <a:spAutoFit/>
            </a:bodyPr>
            <a:lstStyle/>
            <a:p>
              <a:r>
                <a:rPr lang="en-US" sz="1800" dirty="0">
                  <a:solidFill>
                    <a:srgbClr val="008000"/>
                  </a:solidFill>
                  <a:latin typeface="+mn-lt"/>
                </a:rPr>
                <a:t>grotto</a:t>
              </a:r>
            </a:p>
          </p:txBody>
        </p:sp>
        <p:sp>
          <p:nvSpPr>
            <p:cNvPr id="13" name="TextBox 12"/>
            <p:cNvSpPr txBox="1"/>
            <p:nvPr/>
          </p:nvSpPr>
          <p:spPr>
            <a:xfrm>
              <a:off x="6400800" y="2495550"/>
              <a:ext cx="662899" cy="369332"/>
            </a:xfrm>
            <a:prstGeom prst="rect">
              <a:avLst/>
            </a:prstGeom>
            <a:noFill/>
          </p:spPr>
          <p:txBody>
            <a:bodyPr wrap="none" rtlCol="0">
              <a:spAutoFit/>
            </a:bodyPr>
            <a:lstStyle/>
            <a:p>
              <a:r>
                <a:rPr lang="en-US" sz="1800" dirty="0">
                  <a:solidFill>
                    <a:srgbClr val="008000"/>
                  </a:solidFill>
                  <a:latin typeface="+mn-lt"/>
                </a:rPr>
                <a:t>ridge</a:t>
              </a:r>
            </a:p>
          </p:txBody>
        </p:sp>
        <p:cxnSp>
          <p:nvCxnSpPr>
            <p:cNvPr id="7" name="Straight Connector 6"/>
            <p:cNvCxnSpPr>
              <a:stCxn id="2" idx="2"/>
              <a:endCxn id="9" idx="0"/>
            </p:cNvCxnSpPr>
            <p:nvPr/>
          </p:nvCxnSpPr>
          <p:spPr bwMode="auto">
            <a:xfrm flipH="1">
              <a:off x="6376615" y="1645682"/>
              <a:ext cx="864222"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14" name="Straight Connector 13"/>
            <p:cNvCxnSpPr>
              <a:stCxn id="2" idx="2"/>
              <a:endCxn id="3" idx="0"/>
            </p:cNvCxnSpPr>
            <p:nvPr/>
          </p:nvCxnSpPr>
          <p:spPr bwMode="auto">
            <a:xfrm>
              <a:off x="7240837" y="1645682"/>
              <a:ext cx="1102565"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18" name="Straight Connector 17"/>
            <p:cNvCxnSpPr>
              <a:stCxn id="9" idx="2"/>
              <a:endCxn id="4" idx="0"/>
            </p:cNvCxnSpPr>
            <p:nvPr/>
          </p:nvCxnSpPr>
          <p:spPr bwMode="auto">
            <a:xfrm flipH="1">
              <a:off x="5961222" y="2255282"/>
              <a:ext cx="415393"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21" name="Straight Connector 20"/>
            <p:cNvCxnSpPr>
              <a:stCxn id="2" idx="2"/>
              <a:endCxn id="11" idx="0"/>
            </p:cNvCxnSpPr>
            <p:nvPr/>
          </p:nvCxnSpPr>
          <p:spPr bwMode="auto">
            <a:xfrm>
              <a:off x="7240837" y="1645682"/>
              <a:ext cx="304140"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22" name="Straight Connector 21"/>
            <p:cNvCxnSpPr>
              <a:stCxn id="9" idx="2"/>
              <a:endCxn id="13" idx="0"/>
            </p:cNvCxnSpPr>
            <p:nvPr/>
          </p:nvCxnSpPr>
          <p:spPr bwMode="auto">
            <a:xfrm>
              <a:off x="6376615" y="2255282"/>
              <a:ext cx="355635"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23" name="Straight Connector 22"/>
            <p:cNvCxnSpPr>
              <a:stCxn id="11" idx="2"/>
              <a:endCxn id="12" idx="0"/>
            </p:cNvCxnSpPr>
            <p:nvPr/>
          </p:nvCxnSpPr>
          <p:spPr bwMode="auto">
            <a:xfrm flipH="1">
              <a:off x="7544632" y="2255282"/>
              <a:ext cx="345"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cxnSp>
          <p:nvCxnSpPr>
            <p:cNvPr id="30" name="Straight Connector 29"/>
            <p:cNvCxnSpPr>
              <a:stCxn id="3" idx="2"/>
              <a:endCxn id="10" idx="0"/>
            </p:cNvCxnSpPr>
            <p:nvPr/>
          </p:nvCxnSpPr>
          <p:spPr bwMode="auto">
            <a:xfrm>
              <a:off x="8343402" y="2255282"/>
              <a:ext cx="12095" cy="2402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sp>
          <p:nvSpPr>
            <p:cNvPr id="34" name="TextBox 33"/>
            <p:cNvSpPr txBox="1"/>
            <p:nvPr/>
          </p:nvSpPr>
          <p:spPr>
            <a:xfrm>
              <a:off x="7086600" y="742950"/>
              <a:ext cx="415498" cy="369332"/>
            </a:xfrm>
            <a:prstGeom prst="rect">
              <a:avLst/>
            </a:prstGeom>
            <a:noFill/>
          </p:spPr>
          <p:txBody>
            <a:bodyPr wrap="none" rtlCol="0">
              <a:spAutoFit/>
            </a:bodyPr>
            <a:lstStyle/>
            <a:p>
              <a:r>
                <a:rPr lang="en-US" sz="1800" dirty="0">
                  <a:solidFill>
                    <a:srgbClr val="008000"/>
                  </a:solidFill>
                  <a:latin typeface="+mn-lt"/>
                </a:rPr>
                <a:t>…</a:t>
              </a:r>
            </a:p>
          </p:txBody>
        </p:sp>
        <p:cxnSp>
          <p:nvCxnSpPr>
            <p:cNvPr id="36" name="Straight Connector 35"/>
            <p:cNvCxnSpPr>
              <a:stCxn id="34" idx="2"/>
              <a:endCxn id="2" idx="0"/>
            </p:cNvCxnSpPr>
            <p:nvPr/>
          </p:nvCxnSpPr>
          <p:spPr bwMode="auto">
            <a:xfrm flipH="1">
              <a:off x="7240837" y="1112282"/>
              <a:ext cx="53512" cy="164068"/>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sp>
          <p:nvSpPr>
            <p:cNvPr id="41" name="TextBox 40"/>
            <p:cNvSpPr txBox="1"/>
            <p:nvPr/>
          </p:nvSpPr>
          <p:spPr>
            <a:xfrm>
              <a:off x="6890939" y="297418"/>
              <a:ext cx="731202" cy="369332"/>
            </a:xfrm>
            <a:prstGeom prst="rect">
              <a:avLst/>
            </a:prstGeom>
            <a:noFill/>
          </p:spPr>
          <p:txBody>
            <a:bodyPr wrap="none" rtlCol="0">
              <a:spAutoFit/>
            </a:bodyPr>
            <a:lstStyle/>
            <a:p>
              <a:r>
                <a:rPr lang="en-US" sz="1800" dirty="0">
                  <a:solidFill>
                    <a:srgbClr val="008000"/>
                  </a:solidFill>
                  <a:latin typeface="+mn-lt"/>
                </a:rPr>
                <a:t>entity</a:t>
              </a:r>
            </a:p>
          </p:txBody>
        </p:sp>
        <p:cxnSp>
          <p:nvCxnSpPr>
            <p:cNvPr id="42" name="Straight Connector 41"/>
            <p:cNvCxnSpPr>
              <a:stCxn id="41" idx="2"/>
              <a:endCxn id="34" idx="0"/>
            </p:cNvCxnSpPr>
            <p:nvPr/>
          </p:nvCxnSpPr>
          <p:spPr bwMode="auto">
            <a:xfrm>
              <a:off x="7256540" y="666750"/>
              <a:ext cx="37809" cy="76200"/>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grpSp>
    </p:spTree>
    <p:extLst>
      <p:ext uri="{BB962C8B-B14F-4D97-AF65-F5344CB8AC3E}">
        <p14:creationId xmlns:p14="http://schemas.microsoft.com/office/powerpoint/2010/main" val="230340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p:cNvSpPr>
          <p:nvPr>
            <p:ph type="title" idx="4294967295"/>
          </p:nvPr>
        </p:nvSpPr>
        <p:spPr/>
        <p:txBody>
          <a:bodyPr/>
          <a:lstStyle/>
          <a:p>
            <a:pPr eaLnBrk="1" hangingPunct="1"/>
            <a:r>
              <a:rPr lang="en-US" dirty="0"/>
              <a:t>I. Possible Word Relations</a:t>
            </a:r>
          </a:p>
        </p:txBody>
      </p:sp>
      <p:sp>
        <p:nvSpPr>
          <p:cNvPr id="24578" name="Rectangle 3"/>
          <p:cNvSpPr>
            <a:spLocks noGrp="1" noChangeArrowheads="1"/>
          </p:cNvSpPr>
          <p:nvPr>
            <p:ph type="body" idx="4294967295"/>
          </p:nvPr>
        </p:nvSpPr>
        <p:spPr/>
        <p:txBody>
          <a:bodyPr/>
          <a:lstStyle/>
          <a:p>
            <a:pPr eaLnBrk="1" hangingPunct="1">
              <a:buFont typeface="Wingdings" pitchFamily="2" charset="2"/>
              <a:buChar char="§"/>
            </a:pPr>
            <a:r>
              <a:rPr lang="en-US"/>
              <a:t>Homonymy</a:t>
            </a:r>
          </a:p>
          <a:p>
            <a:pPr eaLnBrk="1" hangingPunct="1">
              <a:buFont typeface="Wingdings" pitchFamily="2" charset="2"/>
              <a:buChar char="§"/>
            </a:pPr>
            <a:r>
              <a:rPr lang="en-US"/>
              <a:t>Polysemy</a:t>
            </a:r>
          </a:p>
          <a:p>
            <a:pPr eaLnBrk="1" hangingPunct="1">
              <a:buFont typeface="Wingdings" pitchFamily="2" charset="2"/>
              <a:buChar char="§"/>
            </a:pPr>
            <a:r>
              <a:rPr lang="en-US"/>
              <a:t>Synonymy</a:t>
            </a:r>
          </a:p>
          <a:p>
            <a:pPr eaLnBrk="1" hangingPunct="1">
              <a:buFont typeface="Wingdings" pitchFamily="2" charset="2"/>
              <a:buChar char="§"/>
            </a:pPr>
            <a:r>
              <a:rPr lang="en-US"/>
              <a:t>Antonymy</a:t>
            </a:r>
          </a:p>
          <a:p>
            <a:pPr eaLnBrk="1" hangingPunct="1">
              <a:buFont typeface="Wingdings" pitchFamily="2" charset="2"/>
              <a:buChar char="§"/>
            </a:pPr>
            <a:r>
              <a:rPr lang="en-US"/>
              <a:t>Hypernomy</a:t>
            </a:r>
          </a:p>
          <a:p>
            <a:pPr eaLnBrk="1" hangingPunct="1">
              <a:buFont typeface="Wingdings" pitchFamily="2" charset="2"/>
              <a:buChar char="§"/>
            </a:pPr>
            <a:r>
              <a:rPr lang="en-US"/>
              <a:t>Hyponomy</a:t>
            </a:r>
          </a:p>
          <a:p>
            <a:pPr eaLnBrk="1" hangingPunct="1">
              <a:buFont typeface="Wingdings" pitchFamily="2" charset="2"/>
              <a:buChar char="§"/>
            </a:pPr>
            <a:r>
              <a:rPr lang="en-US"/>
              <a:t>Meronomy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1600" y="990600"/>
            <a:ext cx="7467600" cy="742950"/>
          </a:xfrm>
        </p:spPr>
        <p:txBody>
          <a:bodyPr/>
          <a:lstStyle/>
          <a:p>
            <a:r>
              <a:rPr lang="en-US" dirty="0"/>
              <a:t>Information content similarity</a:t>
            </a:r>
          </a:p>
        </p:txBody>
      </p:sp>
      <p:sp>
        <p:nvSpPr>
          <p:cNvPr id="89091" name="Rectangle 3"/>
          <p:cNvSpPr>
            <a:spLocks noGrp="1" noChangeArrowheads="1"/>
          </p:cNvSpPr>
          <p:nvPr>
            <p:ph sz="quarter" idx="1"/>
          </p:nvPr>
        </p:nvSpPr>
        <p:spPr>
          <a:xfrm>
            <a:off x="1143000" y="1600200"/>
            <a:ext cx="8153400" cy="3429000"/>
          </a:xfrm>
        </p:spPr>
        <p:txBody>
          <a:bodyPr/>
          <a:lstStyle/>
          <a:p>
            <a:r>
              <a:rPr lang="en-US" dirty="0" err="1"/>
              <a:t>WordNet</a:t>
            </a:r>
            <a:r>
              <a:rPr lang="en-US" dirty="0"/>
              <a:t> hierarchy augmented with probabilities P(c)</a:t>
            </a:r>
          </a:p>
        </p:txBody>
      </p:sp>
      <p:pic>
        <p:nvPicPr>
          <p:cNvPr id="89092" name="Picture 4" descr="dekang1"/>
          <p:cNvPicPr>
            <a:picLocks noChangeAspect="1" noChangeArrowheads="1"/>
          </p:cNvPicPr>
          <p:nvPr/>
        </p:nvPicPr>
        <p:blipFill>
          <a:blip r:embed="rId2"/>
          <a:srcRect/>
          <a:stretch>
            <a:fillRect/>
          </a:stretch>
        </p:blipFill>
        <p:spPr bwMode="auto">
          <a:xfrm>
            <a:off x="1752601" y="2667001"/>
            <a:ext cx="4794227" cy="3072029"/>
          </a:xfrm>
          <a:prstGeom prst="rect">
            <a:avLst/>
          </a:prstGeom>
          <a:noFill/>
          <a:ln w="9525">
            <a:noFill/>
            <a:miter lim="800000"/>
            <a:headEnd/>
            <a:tailEnd/>
          </a:ln>
        </p:spPr>
      </p:pic>
      <p:sp>
        <p:nvSpPr>
          <p:cNvPr id="2" name="TextBox 1"/>
          <p:cNvSpPr txBox="1"/>
          <p:nvPr/>
        </p:nvSpPr>
        <p:spPr>
          <a:xfrm>
            <a:off x="3124201" y="2057401"/>
            <a:ext cx="5710859" cy="307777"/>
          </a:xfrm>
          <a:prstGeom prst="rect">
            <a:avLst/>
          </a:prstGeom>
          <a:noFill/>
        </p:spPr>
        <p:txBody>
          <a:bodyPr wrap="none" rtlCol="0">
            <a:spAutoFit/>
          </a:bodyPr>
          <a:lstStyle/>
          <a:p>
            <a:r>
              <a:rPr lang="en-US" sz="1400" dirty="0">
                <a:latin typeface="+mn-lt"/>
              </a:rPr>
              <a:t>D. Lin. 1998. An Information-Theoretic Definition of Similarity. ICML 1998</a:t>
            </a:r>
          </a:p>
        </p:txBody>
      </p:sp>
    </p:spTree>
    <p:extLst>
      <p:ext uri="{BB962C8B-B14F-4D97-AF65-F5344CB8AC3E}">
        <p14:creationId xmlns:p14="http://schemas.microsoft.com/office/powerpoint/2010/main" val="1234493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content and probability</a:t>
            </a:r>
          </a:p>
        </p:txBody>
      </p:sp>
      <p:sp>
        <p:nvSpPr>
          <p:cNvPr id="3" name="Content Placeholder 2"/>
          <p:cNvSpPr>
            <a:spLocks noGrp="1"/>
          </p:cNvSpPr>
          <p:nvPr>
            <p:ph idx="1"/>
          </p:nvPr>
        </p:nvSpPr>
        <p:spPr>
          <a:xfrm>
            <a:off x="152400" y="1219200"/>
            <a:ext cx="8534400" cy="3333750"/>
          </a:xfrm>
        </p:spPr>
        <p:txBody>
          <a:bodyPr/>
          <a:lstStyle/>
          <a:p>
            <a:r>
              <a:rPr lang="en-US" sz="2400" dirty="0">
                <a:latin typeface="Calibri"/>
                <a:cs typeface="Calibri"/>
              </a:rPr>
              <a:t>The </a:t>
            </a:r>
            <a:r>
              <a:rPr lang="en-US" sz="2400" b="1" dirty="0">
                <a:latin typeface="Calibri"/>
                <a:cs typeface="Calibri"/>
              </a:rPr>
              <a:t>self-information </a:t>
            </a:r>
            <a:r>
              <a:rPr lang="en-US" sz="2400" dirty="0">
                <a:latin typeface="Calibri"/>
                <a:cs typeface="Calibri"/>
              </a:rPr>
              <a:t>of an event, also called its </a:t>
            </a:r>
            <a:r>
              <a:rPr lang="en-US" sz="2400" b="1" dirty="0" err="1">
                <a:latin typeface="Calibri"/>
                <a:cs typeface="Calibri"/>
              </a:rPr>
              <a:t>surprisal</a:t>
            </a:r>
            <a:r>
              <a:rPr lang="en-US" sz="2400" b="1" dirty="0">
                <a:latin typeface="Calibri"/>
                <a:cs typeface="Calibri"/>
              </a:rPr>
              <a:t>:</a:t>
            </a:r>
          </a:p>
          <a:p>
            <a:pPr lvl="1"/>
            <a:r>
              <a:rPr lang="en-US" sz="2400" dirty="0">
                <a:latin typeface="Calibri"/>
                <a:cs typeface="Calibri"/>
              </a:rPr>
              <a:t>how surprised we are to know it; how much we learn by knowing it.</a:t>
            </a:r>
          </a:p>
          <a:p>
            <a:pPr lvl="1"/>
            <a:r>
              <a:rPr lang="en-US" sz="2400" dirty="0">
                <a:latin typeface="Calibri"/>
                <a:cs typeface="Calibri"/>
              </a:rPr>
              <a:t>The more surprising something is, the more it tells us when it happens</a:t>
            </a:r>
          </a:p>
          <a:p>
            <a:pPr lvl="1"/>
            <a:r>
              <a:rPr lang="en-US" sz="2400" dirty="0">
                <a:latin typeface="Calibri"/>
                <a:cs typeface="Calibri"/>
              </a:rPr>
              <a:t>We’ll measure self-information in </a:t>
            </a:r>
            <a:r>
              <a:rPr lang="en-US" sz="2400" b="1" dirty="0">
                <a:latin typeface="Calibri"/>
                <a:cs typeface="Calibri"/>
              </a:rPr>
              <a:t>bits</a:t>
            </a:r>
            <a:r>
              <a:rPr lang="en-US" sz="2400" dirty="0">
                <a:latin typeface="Calibri"/>
                <a:cs typeface="Calibri"/>
              </a:rPr>
              <a:t>.</a:t>
            </a:r>
          </a:p>
          <a:p>
            <a:pPr marL="457200" lvl="1" indent="0">
              <a:buNone/>
            </a:pPr>
            <a:r>
              <a:rPr lang="en-US" sz="2400" dirty="0">
                <a:latin typeface="Calibri"/>
                <a:cs typeface="Calibri"/>
              </a:rPr>
              <a:t>I(w)= -log2 P(w)</a:t>
            </a:r>
          </a:p>
          <a:p>
            <a:r>
              <a:rPr lang="en-US" sz="2400" dirty="0">
                <a:latin typeface="Calibri"/>
                <a:cs typeface="Calibri"/>
              </a:rPr>
              <a:t>I flip a coin; P(heads)= 0.5</a:t>
            </a:r>
          </a:p>
          <a:p>
            <a:r>
              <a:rPr lang="en-US" sz="2400" dirty="0">
                <a:latin typeface="Calibri"/>
                <a:cs typeface="Calibri"/>
              </a:rPr>
              <a:t>How many bits of information do I learn by flipping it?</a:t>
            </a:r>
          </a:p>
          <a:p>
            <a:pPr lvl="1"/>
            <a:r>
              <a:rPr lang="en-US" sz="2400" dirty="0">
                <a:latin typeface="Calibri"/>
                <a:cs typeface="Calibri"/>
              </a:rPr>
              <a:t>I(heads) = -log2(0.5) = -log2 (1/2) = log2 (2) = 1 bit</a:t>
            </a:r>
          </a:p>
          <a:p>
            <a:r>
              <a:rPr lang="en-US" sz="2400" dirty="0">
                <a:latin typeface="Calibri"/>
                <a:cs typeface="Calibri"/>
              </a:rPr>
              <a:t>I flip a biased coin: P(heads )= 0.8 I don</a:t>
            </a:r>
            <a:r>
              <a:rPr lang="fr-FR" sz="2400" dirty="0">
                <a:latin typeface="Calibri"/>
                <a:cs typeface="Calibri"/>
              </a:rPr>
              <a:t>’</a:t>
            </a:r>
            <a:r>
              <a:rPr lang="en-US" sz="2400" dirty="0">
                <a:latin typeface="Calibri"/>
                <a:cs typeface="Calibri"/>
              </a:rPr>
              <a:t>t learn as much</a:t>
            </a:r>
          </a:p>
          <a:p>
            <a:pPr lvl="1"/>
            <a:r>
              <a:rPr lang="en-US" sz="2400" dirty="0">
                <a:latin typeface="Calibri"/>
                <a:cs typeface="Calibri"/>
              </a:rPr>
              <a:t>I(heads) = -log2(0.8) = -log2(0.8) = .32 bits</a:t>
            </a:r>
          </a:p>
          <a:p>
            <a:pPr lvl="1"/>
            <a:endParaRPr lang="en-US" sz="2400" dirty="0"/>
          </a:p>
          <a:p>
            <a:endParaRPr lang="en-US" sz="2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51</a:t>
            </a:fld>
            <a:endParaRPr lang="en-US"/>
          </a:p>
        </p:txBody>
      </p:sp>
    </p:spTree>
    <p:extLst>
      <p:ext uri="{BB962C8B-B14F-4D97-AF65-F5344CB8AC3E}">
        <p14:creationId xmlns:p14="http://schemas.microsoft.com/office/powerpoint/2010/main" val="938581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ekang1"/>
          <p:cNvPicPr>
            <a:picLocks noChangeAspect="1" noChangeArrowheads="1"/>
          </p:cNvPicPr>
          <p:nvPr/>
        </p:nvPicPr>
        <p:blipFill>
          <a:blip r:embed="rId2"/>
          <a:srcRect/>
          <a:stretch>
            <a:fillRect/>
          </a:stretch>
        </p:blipFill>
        <p:spPr bwMode="auto">
          <a:xfrm>
            <a:off x="5420038" y="1752601"/>
            <a:ext cx="3723963" cy="2386229"/>
          </a:xfrm>
          <a:prstGeom prst="rect">
            <a:avLst/>
          </a:prstGeom>
          <a:noFill/>
          <a:ln w="9525">
            <a:noFill/>
            <a:miter lim="800000"/>
            <a:headEnd/>
            <a:tailEnd/>
          </a:ln>
        </p:spPr>
      </p:pic>
      <p:sp>
        <p:nvSpPr>
          <p:cNvPr id="90114" name="Rectangle 2"/>
          <p:cNvSpPr>
            <a:spLocks noGrp="1" noChangeArrowheads="1"/>
          </p:cNvSpPr>
          <p:nvPr>
            <p:ph type="title"/>
          </p:nvPr>
        </p:nvSpPr>
        <p:spPr>
          <a:xfrm>
            <a:off x="1371600" y="838200"/>
            <a:ext cx="7467600" cy="742950"/>
          </a:xfrm>
        </p:spPr>
        <p:txBody>
          <a:bodyPr/>
          <a:lstStyle/>
          <a:p>
            <a:r>
              <a:rPr lang="en-US" dirty="0"/>
              <a:t>Information content: definitions</a:t>
            </a:r>
          </a:p>
        </p:txBody>
      </p:sp>
      <p:sp>
        <p:nvSpPr>
          <p:cNvPr id="90115" name="Rectangle 3"/>
          <p:cNvSpPr>
            <a:spLocks noGrp="1" noChangeArrowheads="1"/>
          </p:cNvSpPr>
          <p:nvPr>
            <p:ph sz="quarter" idx="1"/>
          </p:nvPr>
        </p:nvSpPr>
        <p:spPr>
          <a:xfrm>
            <a:off x="228600" y="2209800"/>
            <a:ext cx="5334000" cy="2971800"/>
          </a:xfrm>
        </p:spPr>
        <p:txBody>
          <a:bodyPr/>
          <a:lstStyle/>
          <a:p>
            <a:pPr>
              <a:lnSpc>
                <a:spcPct val="90000"/>
              </a:lnSpc>
            </a:pPr>
            <a:r>
              <a:rPr lang="en-US" sz="3200" dirty="0"/>
              <a:t>Information content:</a:t>
            </a:r>
          </a:p>
          <a:p>
            <a:pPr marL="457200" lvl="1" indent="0">
              <a:lnSpc>
                <a:spcPct val="90000"/>
              </a:lnSpc>
              <a:buNone/>
            </a:pPr>
            <a:r>
              <a:rPr lang="en-US" dirty="0">
                <a:solidFill>
                  <a:srgbClr val="0000FF"/>
                </a:solidFill>
                <a:latin typeface="Times New Roman"/>
                <a:cs typeface="Times New Roman"/>
              </a:rPr>
              <a:t>IC(c) </a:t>
            </a:r>
            <a:r>
              <a:rPr lang="en-US" dirty="0">
                <a:latin typeface="Times New Roman"/>
                <a:cs typeface="Times New Roman"/>
              </a:rPr>
              <a:t>= -log P(c)</a:t>
            </a:r>
          </a:p>
          <a:p>
            <a:pPr>
              <a:lnSpc>
                <a:spcPct val="90000"/>
              </a:lnSpc>
            </a:pPr>
            <a:r>
              <a:rPr lang="en-US" sz="3200" dirty="0"/>
              <a:t>Most informative </a:t>
            </a:r>
            <a:r>
              <a:rPr lang="en-US" sz="3200" dirty="0" err="1"/>
              <a:t>subsumer</a:t>
            </a:r>
            <a:r>
              <a:rPr lang="en-US" sz="3200" dirty="0"/>
              <a:t> </a:t>
            </a:r>
            <a:r>
              <a:rPr lang="en-US" dirty="0"/>
              <a:t>(Lowest common </a:t>
            </a:r>
            <a:r>
              <a:rPr lang="en-US" dirty="0" err="1"/>
              <a:t>subsumer</a:t>
            </a:r>
            <a:r>
              <a:rPr lang="en-US" dirty="0"/>
              <a:t>)</a:t>
            </a:r>
          </a:p>
          <a:p>
            <a:pPr marL="457200" lvl="1" indent="0">
              <a:lnSpc>
                <a:spcPct val="90000"/>
              </a:lnSpc>
              <a:buNone/>
            </a:pPr>
            <a:r>
              <a:rPr lang="en-US" dirty="0">
                <a:solidFill>
                  <a:srgbClr val="0000FF"/>
                </a:solidFill>
                <a:latin typeface="Times New Roman"/>
                <a:cs typeface="Times New Roman"/>
              </a:rPr>
              <a:t>LCS(c</a:t>
            </a:r>
            <a:r>
              <a:rPr lang="en-US" baseline="-25000" dirty="0">
                <a:solidFill>
                  <a:srgbClr val="0000FF"/>
                </a:solidFill>
                <a:latin typeface="Times New Roman"/>
                <a:cs typeface="Times New Roman"/>
              </a:rPr>
              <a:t>1</a:t>
            </a:r>
            <a:r>
              <a:rPr lang="en-US" dirty="0">
                <a:solidFill>
                  <a:srgbClr val="0000FF"/>
                </a:solidFill>
                <a:latin typeface="Times New Roman"/>
                <a:cs typeface="Times New Roman"/>
              </a:rPr>
              <a:t>,c</a:t>
            </a:r>
            <a:r>
              <a:rPr lang="en-US" baseline="-25000" dirty="0">
                <a:solidFill>
                  <a:srgbClr val="0000FF"/>
                </a:solidFill>
                <a:latin typeface="Times New Roman"/>
                <a:cs typeface="Times New Roman"/>
              </a:rPr>
              <a:t>2</a:t>
            </a:r>
            <a:r>
              <a:rPr lang="en-US" dirty="0">
                <a:solidFill>
                  <a:srgbClr val="0000FF"/>
                </a:solidFill>
                <a:latin typeface="Times New Roman"/>
                <a:cs typeface="Times New Roman"/>
              </a:rPr>
              <a:t>) = </a:t>
            </a:r>
          </a:p>
          <a:p>
            <a:pPr marL="457200" lvl="1" indent="0">
              <a:lnSpc>
                <a:spcPct val="90000"/>
              </a:lnSpc>
              <a:buNone/>
            </a:pPr>
            <a:r>
              <a:rPr lang="en-US" dirty="0"/>
              <a:t>The most informative (lowest) node in the hierarchy subsuming both c</a:t>
            </a:r>
            <a:r>
              <a:rPr lang="en-US" baseline="-25000" dirty="0"/>
              <a:t>1</a:t>
            </a:r>
            <a:r>
              <a:rPr lang="en-US" dirty="0"/>
              <a:t> and c</a:t>
            </a:r>
            <a:r>
              <a:rPr lang="en-US" baseline="-25000" dirty="0"/>
              <a:t>2</a:t>
            </a:r>
          </a:p>
        </p:txBody>
      </p:sp>
      <p:sp>
        <p:nvSpPr>
          <p:cNvPr id="2" name="TextBox 1"/>
          <p:cNvSpPr txBox="1"/>
          <p:nvPr/>
        </p:nvSpPr>
        <p:spPr>
          <a:xfrm>
            <a:off x="6085126" y="1682928"/>
            <a:ext cx="870751" cy="369332"/>
          </a:xfrm>
          <a:prstGeom prst="rect">
            <a:avLst/>
          </a:prstGeom>
          <a:noFill/>
        </p:spPr>
        <p:txBody>
          <a:bodyPr wrap="none" rtlCol="0">
            <a:spAutoFit/>
          </a:bodyPr>
          <a:lstStyle/>
          <a:p>
            <a:r>
              <a:rPr lang="en-US" sz="1800" dirty="0">
                <a:latin typeface="+mn-lt"/>
              </a:rPr>
              <a:t>1.3 bits</a:t>
            </a:r>
          </a:p>
        </p:txBody>
      </p:sp>
      <p:sp>
        <p:nvSpPr>
          <p:cNvPr id="6" name="TextBox 5"/>
          <p:cNvSpPr txBox="1"/>
          <p:nvPr/>
        </p:nvSpPr>
        <p:spPr>
          <a:xfrm>
            <a:off x="5834850" y="2508850"/>
            <a:ext cx="870751" cy="369332"/>
          </a:xfrm>
          <a:prstGeom prst="rect">
            <a:avLst/>
          </a:prstGeom>
          <a:noFill/>
        </p:spPr>
        <p:txBody>
          <a:bodyPr wrap="none" rtlCol="0">
            <a:spAutoFit/>
          </a:bodyPr>
          <a:lstStyle/>
          <a:p>
            <a:r>
              <a:rPr lang="en-US" sz="1800" dirty="0">
                <a:latin typeface="+mn-lt"/>
              </a:rPr>
              <a:t>5.9 bits</a:t>
            </a:r>
          </a:p>
        </p:txBody>
      </p:sp>
      <p:sp>
        <p:nvSpPr>
          <p:cNvPr id="7" name="TextBox 6"/>
          <p:cNvSpPr txBox="1"/>
          <p:nvPr/>
        </p:nvSpPr>
        <p:spPr>
          <a:xfrm>
            <a:off x="5590904" y="4206445"/>
            <a:ext cx="987771" cy="369332"/>
          </a:xfrm>
          <a:prstGeom prst="rect">
            <a:avLst/>
          </a:prstGeom>
          <a:noFill/>
        </p:spPr>
        <p:txBody>
          <a:bodyPr wrap="none" rtlCol="0">
            <a:spAutoFit/>
          </a:bodyPr>
          <a:lstStyle/>
          <a:p>
            <a:r>
              <a:rPr lang="en-US" sz="1800" dirty="0">
                <a:latin typeface="+mn-lt"/>
              </a:rPr>
              <a:t>15.7 bits</a:t>
            </a:r>
          </a:p>
        </p:txBody>
      </p:sp>
      <p:sp>
        <p:nvSpPr>
          <p:cNvPr id="8" name="TextBox 7"/>
          <p:cNvSpPr txBox="1"/>
          <p:nvPr/>
        </p:nvSpPr>
        <p:spPr>
          <a:xfrm>
            <a:off x="5758650" y="3012817"/>
            <a:ext cx="870751" cy="369332"/>
          </a:xfrm>
          <a:prstGeom prst="rect">
            <a:avLst/>
          </a:prstGeom>
          <a:noFill/>
        </p:spPr>
        <p:txBody>
          <a:bodyPr wrap="none" rtlCol="0">
            <a:spAutoFit/>
          </a:bodyPr>
          <a:lstStyle/>
          <a:p>
            <a:r>
              <a:rPr lang="en-US" sz="1800">
                <a:latin typeface="+mn-lt"/>
              </a:rPr>
              <a:t>9.1 </a:t>
            </a:r>
            <a:r>
              <a:rPr lang="en-US" sz="1800" dirty="0">
                <a:latin typeface="+mn-lt"/>
              </a:rPr>
              <a:t>bits</a:t>
            </a:r>
          </a:p>
        </p:txBody>
      </p:sp>
    </p:spTree>
    <p:extLst>
      <p:ext uri="{BB962C8B-B14F-4D97-AF65-F5344CB8AC3E}">
        <p14:creationId xmlns:p14="http://schemas.microsoft.com/office/powerpoint/2010/main" val="1200965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371600" y="1066800"/>
            <a:ext cx="7772400" cy="742950"/>
          </a:xfrm>
        </p:spPr>
        <p:txBody>
          <a:bodyPr/>
          <a:lstStyle/>
          <a:p>
            <a:pPr>
              <a:lnSpc>
                <a:spcPct val="90000"/>
              </a:lnSpc>
            </a:pPr>
            <a:r>
              <a:rPr lang="en-US" sz="3400" dirty="0"/>
              <a:t>Using information content for similarity:  the </a:t>
            </a:r>
            <a:r>
              <a:rPr lang="en-US" sz="3400" dirty="0" err="1"/>
              <a:t>Resnik</a:t>
            </a:r>
            <a:r>
              <a:rPr lang="en-US" sz="3400" dirty="0"/>
              <a:t> method</a:t>
            </a:r>
          </a:p>
        </p:txBody>
      </p:sp>
      <p:sp>
        <p:nvSpPr>
          <p:cNvPr id="91139" name="Rectangle 3"/>
          <p:cNvSpPr>
            <a:spLocks noGrp="1" noChangeArrowheads="1"/>
          </p:cNvSpPr>
          <p:nvPr>
            <p:ph sz="quarter" idx="1"/>
          </p:nvPr>
        </p:nvSpPr>
        <p:spPr>
          <a:xfrm>
            <a:off x="228600" y="2438400"/>
            <a:ext cx="8534400" cy="3657600"/>
          </a:xfrm>
        </p:spPr>
        <p:txBody>
          <a:bodyPr/>
          <a:lstStyle/>
          <a:p>
            <a:pPr>
              <a:lnSpc>
                <a:spcPct val="90000"/>
              </a:lnSpc>
            </a:pPr>
            <a:r>
              <a:rPr lang="en-US" dirty="0"/>
              <a:t>The similarity between two words is related to their common information</a:t>
            </a:r>
          </a:p>
          <a:p>
            <a:pPr>
              <a:lnSpc>
                <a:spcPct val="90000"/>
              </a:lnSpc>
            </a:pPr>
            <a:r>
              <a:rPr lang="en-US" dirty="0"/>
              <a:t>The more two words have in common, the more similar they are</a:t>
            </a:r>
          </a:p>
          <a:p>
            <a:pPr>
              <a:lnSpc>
                <a:spcPct val="90000"/>
              </a:lnSpc>
            </a:pPr>
            <a:r>
              <a:rPr lang="en-US" dirty="0" err="1"/>
              <a:t>Resnik</a:t>
            </a:r>
            <a:r>
              <a:rPr lang="en-US" dirty="0"/>
              <a:t>: measure common information as:</a:t>
            </a:r>
          </a:p>
          <a:p>
            <a:pPr lvl="1">
              <a:lnSpc>
                <a:spcPct val="90000"/>
              </a:lnSpc>
            </a:pPr>
            <a:r>
              <a:rPr lang="en-US" sz="2400" dirty="0"/>
              <a:t>The information content of the most informative</a:t>
            </a:r>
          </a:p>
          <a:p>
            <a:pPr marL="457200" lvl="1" indent="0">
              <a:lnSpc>
                <a:spcPct val="90000"/>
              </a:lnSpc>
              <a:buNone/>
            </a:pPr>
            <a:r>
              <a:rPr lang="en-US" sz="2400" dirty="0"/>
              <a:t> (lowest) </a:t>
            </a:r>
            <a:r>
              <a:rPr lang="en-US" sz="2400" dirty="0" err="1"/>
              <a:t>subsumer</a:t>
            </a:r>
            <a:r>
              <a:rPr lang="en-US" sz="2400" dirty="0"/>
              <a:t> (MIS/LCS) of the two nodes</a:t>
            </a:r>
          </a:p>
          <a:p>
            <a:pPr lvl="1"/>
            <a:r>
              <a:rPr lang="en-US" dirty="0" err="1">
                <a:solidFill>
                  <a:srgbClr val="0000FF"/>
                </a:solidFill>
                <a:latin typeface="Times New Roman"/>
                <a:cs typeface="Times New Roman"/>
              </a:rPr>
              <a:t>sim</a:t>
            </a:r>
            <a:r>
              <a:rPr lang="en-US" baseline="-25000" dirty="0" err="1">
                <a:solidFill>
                  <a:srgbClr val="0000FF"/>
                </a:solidFill>
                <a:latin typeface="Times New Roman"/>
                <a:cs typeface="Times New Roman"/>
              </a:rPr>
              <a:t>resnik</a:t>
            </a:r>
            <a:r>
              <a:rPr lang="en-US" dirty="0">
                <a:solidFill>
                  <a:srgbClr val="0000FF"/>
                </a:solidFill>
                <a:latin typeface="Times New Roman"/>
                <a:cs typeface="Times New Roman"/>
              </a:rPr>
              <a:t>(c</a:t>
            </a:r>
            <a:r>
              <a:rPr lang="en-US" baseline="-25000" dirty="0">
                <a:solidFill>
                  <a:srgbClr val="0000FF"/>
                </a:solidFill>
                <a:latin typeface="Times New Roman"/>
                <a:cs typeface="Times New Roman"/>
              </a:rPr>
              <a:t>1</a:t>
            </a:r>
            <a:r>
              <a:rPr lang="en-US" dirty="0">
                <a:solidFill>
                  <a:srgbClr val="0000FF"/>
                </a:solidFill>
                <a:latin typeface="Times New Roman"/>
                <a:cs typeface="Times New Roman"/>
              </a:rPr>
              <a:t>,c</a:t>
            </a:r>
            <a:r>
              <a:rPr lang="en-US" baseline="-25000" dirty="0">
                <a:solidFill>
                  <a:srgbClr val="0000FF"/>
                </a:solidFill>
                <a:latin typeface="Times New Roman"/>
                <a:cs typeface="Times New Roman"/>
              </a:rPr>
              <a:t>2</a:t>
            </a:r>
            <a:r>
              <a:rPr lang="en-US" dirty="0">
                <a:solidFill>
                  <a:srgbClr val="0000FF"/>
                </a:solidFill>
                <a:latin typeface="Times New Roman"/>
                <a:cs typeface="Times New Roman"/>
              </a:rPr>
              <a:t>) = -log P( LCS(c</a:t>
            </a:r>
            <a:r>
              <a:rPr lang="en-US" baseline="-25000" dirty="0">
                <a:solidFill>
                  <a:srgbClr val="0000FF"/>
                </a:solidFill>
                <a:latin typeface="Times New Roman"/>
                <a:cs typeface="Times New Roman"/>
              </a:rPr>
              <a:t>1</a:t>
            </a:r>
            <a:r>
              <a:rPr lang="en-US" dirty="0">
                <a:solidFill>
                  <a:srgbClr val="0000FF"/>
                </a:solidFill>
                <a:latin typeface="Times New Roman"/>
                <a:cs typeface="Times New Roman"/>
              </a:rPr>
              <a:t>,c</a:t>
            </a:r>
            <a:r>
              <a:rPr lang="en-US" baseline="-25000" dirty="0">
                <a:solidFill>
                  <a:srgbClr val="0000FF"/>
                </a:solidFill>
                <a:latin typeface="Times New Roman"/>
                <a:cs typeface="Times New Roman"/>
              </a:rPr>
              <a:t>2</a:t>
            </a:r>
            <a:r>
              <a:rPr lang="en-US" dirty="0">
                <a:solidFill>
                  <a:srgbClr val="0000FF"/>
                </a:solidFill>
                <a:latin typeface="Times New Roman"/>
                <a:cs typeface="Times New Roman"/>
              </a:rPr>
              <a:t>) )</a:t>
            </a:r>
          </a:p>
        </p:txBody>
      </p:sp>
      <p:sp>
        <p:nvSpPr>
          <p:cNvPr id="2" name="TextBox 1"/>
          <p:cNvSpPr txBox="1"/>
          <p:nvPr/>
        </p:nvSpPr>
        <p:spPr>
          <a:xfrm>
            <a:off x="2286000" y="1792070"/>
            <a:ext cx="6858000" cy="830997"/>
          </a:xfrm>
          <a:prstGeom prst="rect">
            <a:avLst/>
          </a:prstGeom>
          <a:noFill/>
        </p:spPr>
        <p:txBody>
          <a:bodyPr wrap="square" rtlCol="0">
            <a:spAutoFit/>
          </a:bodyPr>
          <a:lstStyle/>
          <a:p>
            <a:r>
              <a:rPr lang="en-US" sz="1200" dirty="0">
                <a:latin typeface="+mn-lt"/>
              </a:rPr>
              <a:t>Philip </a:t>
            </a:r>
            <a:r>
              <a:rPr lang="en-US" sz="1200" dirty="0" err="1">
                <a:latin typeface="+mn-lt"/>
              </a:rPr>
              <a:t>Resnik</a:t>
            </a:r>
            <a:r>
              <a:rPr lang="en-US" sz="1200" dirty="0">
                <a:latin typeface="+mn-lt"/>
              </a:rPr>
              <a:t>. 1995. Using Information Content to Evaluate Semantic Similarity in a Taxonomy. IJCAI 1995.</a:t>
            </a:r>
          </a:p>
          <a:p>
            <a:r>
              <a:rPr lang="en-US" sz="1200" dirty="0">
                <a:latin typeface="+mn-lt"/>
              </a:rPr>
              <a:t>Philip </a:t>
            </a:r>
            <a:r>
              <a:rPr lang="en-US" sz="1200" dirty="0" err="1">
                <a:latin typeface="+mn-lt"/>
              </a:rPr>
              <a:t>Resnik</a:t>
            </a:r>
            <a:r>
              <a:rPr lang="en-US" sz="1200" dirty="0">
                <a:latin typeface="+mn-lt"/>
              </a:rPr>
              <a:t>. 1999. Semantic Similarity in a Taxonomy: An Information-Based Measure and its Application to Problems of Ambiguity in Natural Language. JAIR 11, 95-130.</a:t>
            </a:r>
          </a:p>
        </p:txBody>
      </p:sp>
    </p:spTree>
    <p:extLst>
      <p:ext uri="{BB962C8B-B14F-4D97-AF65-F5344CB8AC3E}">
        <p14:creationId xmlns:p14="http://schemas.microsoft.com/office/powerpoint/2010/main" val="2709105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371600" y="838200"/>
            <a:ext cx="7467600" cy="742950"/>
          </a:xfrm>
        </p:spPr>
        <p:txBody>
          <a:bodyPr/>
          <a:lstStyle/>
          <a:p>
            <a:r>
              <a:rPr lang="en-US" dirty="0" err="1"/>
              <a:t>Dekang</a:t>
            </a:r>
            <a:r>
              <a:rPr lang="en-US" dirty="0"/>
              <a:t> Lin method</a:t>
            </a:r>
          </a:p>
        </p:txBody>
      </p:sp>
      <p:sp>
        <p:nvSpPr>
          <p:cNvPr id="92163" name="Rectangle 3"/>
          <p:cNvSpPr>
            <a:spLocks noGrp="1" noChangeArrowheads="1"/>
          </p:cNvSpPr>
          <p:nvPr>
            <p:ph sz="quarter" idx="1"/>
          </p:nvPr>
        </p:nvSpPr>
        <p:spPr>
          <a:xfrm>
            <a:off x="228600" y="2286000"/>
            <a:ext cx="8534400" cy="3333750"/>
          </a:xfrm>
        </p:spPr>
        <p:txBody>
          <a:bodyPr/>
          <a:lstStyle/>
          <a:p>
            <a:r>
              <a:rPr lang="en-US" dirty="0"/>
              <a:t>Intuition: Similarity between A and B is not just what they have in common</a:t>
            </a:r>
          </a:p>
          <a:p>
            <a:r>
              <a:rPr lang="en-US" dirty="0"/>
              <a:t>The more </a:t>
            </a:r>
            <a:r>
              <a:rPr lang="en-US" b="1" dirty="0"/>
              <a:t>differences</a:t>
            </a:r>
            <a:r>
              <a:rPr lang="en-US" dirty="0"/>
              <a:t> between A and B, the less similar they are:</a:t>
            </a:r>
          </a:p>
          <a:p>
            <a:pPr lvl="1"/>
            <a:r>
              <a:rPr lang="en-US" sz="1800" dirty="0"/>
              <a:t>Commonality: the more A and B have in common, the more similar they are</a:t>
            </a:r>
          </a:p>
          <a:p>
            <a:pPr lvl="1"/>
            <a:r>
              <a:rPr lang="en-US" sz="1800" dirty="0"/>
              <a:t>Difference: the more differences between A and B, the less similar</a:t>
            </a:r>
          </a:p>
          <a:p>
            <a:r>
              <a:rPr lang="en-US" dirty="0"/>
              <a:t>Commonality</a:t>
            </a:r>
            <a:r>
              <a:rPr lang="en-US" dirty="0">
                <a:solidFill>
                  <a:srgbClr val="0000FF"/>
                </a:solidFill>
              </a:rPr>
              <a:t>: IC(common(A,B))</a:t>
            </a:r>
          </a:p>
          <a:p>
            <a:r>
              <a:rPr lang="en-US" dirty="0"/>
              <a:t>Difference: </a:t>
            </a:r>
            <a:r>
              <a:rPr lang="en-US" dirty="0">
                <a:solidFill>
                  <a:srgbClr val="0000FF"/>
                </a:solidFill>
              </a:rPr>
              <a:t>IC(description(A,B)-IC(common(A,B))</a:t>
            </a:r>
          </a:p>
        </p:txBody>
      </p:sp>
      <p:sp>
        <p:nvSpPr>
          <p:cNvPr id="2" name="TextBox 1"/>
          <p:cNvSpPr txBox="1"/>
          <p:nvPr/>
        </p:nvSpPr>
        <p:spPr>
          <a:xfrm>
            <a:off x="2133601" y="1752600"/>
            <a:ext cx="7280647" cy="369332"/>
          </a:xfrm>
          <a:prstGeom prst="rect">
            <a:avLst/>
          </a:prstGeom>
          <a:noFill/>
        </p:spPr>
        <p:txBody>
          <a:bodyPr wrap="none" rtlCol="0">
            <a:spAutoFit/>
          </a:bodyPr>
          <a:lstStyle/>
          <a:p>
            <a:r>
              <a:rPr lang="en-US" sz="1800" dirty="0" err="1">
                <a:latin typeface="+mn-lt"/>
              </a:rPr>
              <a:t>Dekang</a:t>
            </a:r>
            <a:r>
              <a:rPr lang="en-US" sz="1800" dirty="0">
                <a:latin typeface="+mn-lt"/>
              </a:rPr>
              <a:t> Lin. 1998. An Information-Theoretic Definition of Similarity. ICML</a:t>
            </a:r>
          </a:p>
        </p:txBody>
      </p:sp>
    </p:spTree>
    <p:extLst>
      <p:ext uri="{BB962C8B-B14F-4D97-AF65-F5344CB8AC3E}">
        <p14:creationId xmlns:p14="http://schemas.microsoft.com/office/powerpoint/2010/main" val="3890571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err="1"/>
              <a:t>Dekang</a:t>
            </a:r>
            <a:r>
              <a:rPr lang="en-US" dirty="0"/>
              <a:t> Lin similarity theorem</a:t>
            </a:r>
          </a:p>
        </p:txBody>
      </p:sp>
      <p:sp>
        <p:nvSpPr>
          <p:cNvPr id="93187" name="Rectangle 3"/>
          <p:cNvSpPr>
            <a:spLocks noGrp="1" noChangeArrowheads="1"/>
          </p:cNvSpPr>
          <p:nvPr>
            <p:ph sz="quarter" idx="1"/>
          </p:nvPr>
        </p:nvSpPr>
        <p:spPr>
          <a:xfrm>
            <a:off x="304800" y="2057400"/>
            <a:ext cx="8534400" cy="3333750"/>
          </a:xfrm>
        </p:spPr>
        <p:txBody>
          <a:bodyPr/>
          <a:lstStyle/>
          <a:p>
            <a:r>
              <a:rPr lang="en-US" dirty="0"/>
              <a:t>The similarity between A and B is measured by the ratio between the amount of information needed to state the commonality of A and B and the information needed to fully describe what A and B are</a:t>
            </a:r>
          </a:p>
          <a:p>
            <a:pPr>
              <a:buFontTx/>
              <a:buBlip>
                <a:blip r:embed="rId3"/>
              </a:buBlip>
            </a:pPr>
            <a:endParaRPr lang="en-US" dirty="0"/>
          </a:p>
          <a:p>
            <a:pPr marL="0" indent="0">
              <a:buNone/>
            </a:pPr>
            <a:endParaRPr lang="en-US" dirty="0"/>
          </a:p>
        </p:txBody>
      </p:sp>
      <p:graphicFrame>
        <p:nvGraphicFramePr>
          <p:cNvPr id="2" name="Object 1"/>
          <p:cNvGraphicFramePr>
            <a:graphicFrameLocks noChangeAspect="1"/>
          </p:cNvGraphicFramePr>
          <p:nvPr>
            <p:extLst/>
          </p:nvPr>
        </p:nvGraphicFramePr>
        <p:xfrm>
          <a:off x="1989138" y="3581400"/>
          <a:ext cx="4760912" cy="914400"/>
        </p:xfrm>
        <a:graphic>
          <a:graphicData uri="http://schemas.openxmlformats.org/presentationml/2006/ole">
            <mc:AlternateContent xmlns:mc="http://schemas.openxmlformats.org/markup-compatibility/2006">
              <mc:Choice xmlns:v="urn:schemas-microsoft-com:vml" Requires="v">
                <p:oleObj spid="_x0000_s3136" name="Equation" r:id="rId4" imgW="2247900" imgH="431800" progId="Equation.3">
                  <p:embed/>
                </p:oleObj>
              </mc:Choice>
              <mc:Fallback>
                <p:oleObj name="Equation" r:id="rId4" imgW="2247900" imgH="431800" progId="Equation.3">
                  <p:embed/>
                  <p:pic>
                    <p:nvPicPr>
                      <p:cNvPr id="0" name=""/>
                      <p:cNvPicPr/>
                      <p:nvPr/>
                    </p:nvPicPr>
                    <p:blipFill>
                      <a:blip r:embed="rId5"/>
                      <a:stretch>
                        <a:fillRect/>
                      </a:stretch>
                    </p:blipFill>
                    <p:spPr>
                      <a:xfrm>
                        <a:off x="1989138" y="3581400"/>
                        <a:ext cx="4760912" cy="914400"/>
                      </a:xfrm>
                      <a:prstGeom prst="rect">
                        <a:avLst/>
                      </a:prstGeom>
                    </p:spPr>
                  </p:pic>
                </p:oleObj>
              </mc:Fallback>
            </mc:AlternateContent>
          </a:graphicData>
        </a:graphic>
      </p:graphicFrame>
      <p:sp>
        <p:nvSpPr>
          <p:cNvPr id="5" name="Rectangle 3"/>
          <p:cNvSpPr txBox="1">
            <a:spLocks noChangeArrowheads="1"/>
          </p:cNvSpPr>
          <p:nvPr/>
        </p:nvSpPr>
        <p:spPr bwMode="auto">
          <a:xfrm>
            <a:off x="304800" y="4591050"/>
            <a:ext cx="8534400" cy="5143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000" dirty="0"/>
              <a:t>Lin (altering </a:t>
            </a:r>
            <a:r>
              <a:rPr lang="en-US" sz="2000" dirty="0" err="1"/>
              <a:t>Resnik</a:t>
            </a:r>
            <a:r>
              <a:rPr lang="en-US" sz="2000" dirty="0"/>
              <a:t>) defines IC(common(A,B)) as 2 x information of the LCS</a:t>
            </a:r>
          </a:p>
        </p:txBody>
      </p:sp>
      <p:graphicFrame>
        <p:nvGraphicFramePr>
          <p:cNvPr id="6" name="Object 5"/>
          <p:cNvGraphicFramePr>
            <a:graphicFrameLocks noChangeAspect="1"/>
          </p:cNvGraphicFramePr>
          <p:nvPr>
            <p:extLst/>
          </p:nvPr>
        </p:nvGraphicFramePr>
        <p:xfrm>
          <a:off x="2112964" y="5105400"/>
          <a:ext cx="3876675" cy="762000"/>
        </p:xfrm>
        <a:graphic>
          <a:graphicData uri="http://schemas.openxmlformats.org/presentationml/2006/ole">
            <mc:AlternateContent xmlns:mc="http://schemas.openxmlformats.org/markup-compatibility/2006">
              <mc:Choice xmlns:v="urn:schemas-microsoft-com:vml" Requires="v">
                <p:oleObj spid="_x0000_s3137" name="Equation" r:id="rId6" imgW="2197100" imgH="431800" progId="Equation.3">
                  <p:embed/>
                </p:oleObj>
              </mc:Choice>
              <mc:Fallback>
                <p:oleObj name="Equation" r:id="rId6" imgW="2197100" imgH="431800" progId="Equation.3">
                  <p:embed/>
                  <p:pic>
                    <p:nvPicPr>
                      <p:cNvPr id="0" name=""/>
                      <p:cNvPicPr/>
                      <p:nvPr/>
                    </p:nvPicPr>
                    <p:blipFill>
                      <a:blip r:embed="rId7"/>
                      <a:stretch>
                        <a:fillRect/>
                      </a:stretch>
                    </p:blipFill>
                    <p:spPr>
                      <a:xfrm>
                        <a:off x="2112964" y="5105400"/>
                        <a:ext cx="3876675" cy="762000"/>
                      </a:xfrm>
                      <a:prstGeom prst="rect">
                        <a:avLst/>
                      </a:prstGeom>
                    </p:spPr>
                  </p:pic>
                </p:oleObj>
              </mc:Fallback>
            </mc:AlternateContent>
          </a:graphicData>
        </a:graphic>
      </p:graphicFrame>
    </p:spTree>
    <p:extLst>
      <p:ext uri="{BB962C8B-B14F-4D97-AF65-F5344CB8AC3E}">
        <p14:creationId xmlns:p14="http://schemas.microsoft.com/office/powerpoint/2010/main" val="2369064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371600" y="1066800"/>
            <a:ext cx="7467600" cy="742950"/>
          </a:xfrm>
        </p:spPr>
        <p:txBody>
          <a:bodyPr/>
          <a:lstStyle/>
          <a:p>
            <a:r>
              <a:rPr lang="en-US" dirty="0"/>
              <a:t>Lin similarity function</a:t>
            </a:r>
          </a:p>
        </p:txBody>
      </p:sp>
      <p:graphicFrame>
        <p:nvGraphicFramePr>
          <p:cNvPr id="5" name="Object 4"/>
          <p:cNvGraphicFramePr>
            <a:graphicFrameLocks noChangeAspect="1"/>
          </p:cNvGraphicFramePr>
          <p:nvPr>
            <p:extLst/>
          </p:nvPr>
        </p:nvGraphicFramePr>
        <p:xfrm>
          <a:off x="1981200" y="2514600"/>
          <a:ext cx="3786188" cy="762000"/>
        </p:xfrm>
        <a:graphic>
          <a:graphicData uri="http://schemas.openxmlformats.org/presentationml/2006/ole">
            <mc:AlternateContent xmlns:mc="http://schemas.openxmlformats.org/markup-compatibility/2006">
              <mc:Choice xmlns:v="urn:schemas-microsoft-com:vml" Requires="v">
                <p:oleObj spid="_x0000_s4191" name="Equation" r:id="rId3" imgW="2146300" imgH="431800" progId="Equation.3">
                  <p:embed/>
                </p:oleObj>
              </mc:Choice>
              <mc:Fallback>
                <p:oleObj name="Equation" r:id="rId3" imgW="2146300" imgH="431800" progId="Equation.3">
                  <p:embed/>
                  <p:pic>
                    <p:nvPicPr>
                      <p:cNvPr id="0" name=""/>
                      <p:cNvPicPr/>
                      <p:nvPr/>
                    </p:nvPicPr>
                    <p:blipFill>
                      <a:blip r:embed="rId4"/>
                      <a:stretch>
                        <a:fillRect/>
                      </a:stretch>
                    </p:blipFill>
                    <p:spPr>
                      <a:xfrm>
                        <a:off x="1981200" y="2514600"/>
                        <a:ext cx="3786188" cy="76200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447800" y="3657600"/>
          <a:ext cx="5376862" cy="762000"/>
        </p:xfrm>
        <a:graphic>
          <a:graphicData uri="http://schemas.openxmlformats.org/presentationml/2006/ole">
            <mc:AlternateContent xmlns:mc="http://schemas.openxmlformats.org/markup-compatibility/2006">
              <mc:Choice xmlns:v="urn:schemas-microsoft-com:vml" Requires="v">
                <p:oleObj spid="_x0000_s4192" name="Equation" r:id="rId5" imgW="3048000" imgH="431800" progId="Equation.3">
                  <p:embed/>
                </p:oleObj>
              </mc:Choice>
              <mc:Fallback>
                <p:oleObj name="Equation" r:id="rId5" imgW="3048000" imgH="431800" progId="Equation.3">
                  <p:embed/>
                  <p:pic>
                    <p:nvPicPr>
                      <p:cNvPr id="0" name=""/>
                      <p:cNvPicPr/>
                      <p:nvPr/>
                    </p:nvPicPr>
                    <p:blipFill>
                      <a:blip r:embed="rId6"/>
                      <a:stretch>
                        <a:fillRect/>
                      </a:stretch>
                    </p:blipFill>
                    <p:spPr>
                      <a:xfrm>
                        <a:off x="1447800" y="3657600"/>
                        <a:ext cx="5376862" cy="76200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3367088" y="4648201"/>
          <a:ext cx="3338513" cy="1031875"/>
        </p:xfrm>
        <a:graphic>
          <a:graphicData uri="http://schemas.openxmlformats.org/presentationml/2006/ole">
            <mc:AlternateContent xmlns:mc="http://schemas.openxmlformats.org/markup-compatibility/2006">
              <mc:Choice xmlns:v="urn:schemas-microsoft-com:vml" Requires="v">
                <p:oleObj spid="_x0000_s4193" name="Equation" r:id="rId7" imgW="1892300" imgH="584200" progId="Equation.3">
                  <p:embed/>
                </p:oleObj>
              </mc:Choice>
              <mc:Fallback>
                <p:oleObj name="Equation" r:id="rId7" imgW="1892300" imgH="584200" progId="Equation.3">
                  <p:embed/>
                  <p:pic>
                    <p:nvPicPr>
                      <p:cNvPr id="0" name=""/>
                      <p:cNvPicPr/>
                      <p:nvPr/>
                    </p:nvPicPr>
                    <p:blipFill>
                      <a:blip r:embed="rId8"/>
                      <a:stretch>
                        <a:fillRect/>
                      </a:stretch>
                    </p:blipFill>
                    <p:spPr>
                      <a:xfrm>
                        <a:off x="3367088" y="4648201"/>
                        <a:ext cx="3338513" cy="1031875"/>
                      </a:xfrm>
                      <a:prstGeom prst="rect">
                        <a:avLst/>
                      </a:prstGeom>
                    </p:spPr>
                  </p:pic>
                </p:oleObj>
              </mc:Fallback>
            </mc:AlternateContent>
          </a:graphicData>
        </a:graphic>
      </p:graphicFrame>
      <p:pic>
        <p:nvPicPr>
          <p:cNvPr id="8" name="Picture 4" descr="dekang1"/>
          <p:cNvPicPr>
            <a:picLocks noChangeAspect="1" noChangeArrowheads="1"/>
          </p:cNvPicPr>
          <p:nvPr/>
        </p:nvPicPr>
        <p:blipFill rotWithShape="1">
          <a:blip r:embed="rId9"/>
          <a:srcRect t="50594" b="-4"/>
          <a:stretch/>
        </p:blipFill>
        <p:spPr bwMode="auto">
          <a:xfrm>
            <a:off x="5562601" y="990601"/>
            <a:ext cx="3422627" cy="1083641"/>
          </a:xfrm>
          <a:prstGeom prst="rect">
            <a:avLst/>
          </a:prstGeom>
          <a:noFill/>
          <a:ln w="9525">
            <a:noFill/>
            <a:miter lim="800000"/>
            <a:headEnd/>
            <a:tailEnd/>
          </a:ln>
        </p:spPr>
      </p:pic>
    </p:spTree>
    <p:extLst>
      <p:ext uri="{BB962C8B-B14F-4D97-AF65-F5344CB8AC3E}">
        <p14:creationId xmlns:p14="http://schemas.microsoft.com/office/powerpoint/2010/main" val="2879351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371600" y="1066800"/>
            <a:ext cx="7467600" cy="742950"/>
          </a:xfrm>
        </p:spPr>
        <p:txBody>
          <a:bodyPr/>
          <a:lstStyle/>
          <a:p>
            <a:r>
              <a:rPr lang="en-US" dirty="0"/>
              <a:t>The (extended) </a:t>
            </a:r>
            <a:r>
              <a:rPr lang="en-US" dirty="0" err="1"/>
              <a:t>Lesk</a:t>
            </a:r>
            <a:r>
              <a:rPr lang="en-US" dirty="0"/>
              <a:t> Algorithm </a:t>
            </a:r>
          </a:p>
        </p:txBody>
      </p:sp>
      <p:sp>
        <p:nvSpPr>
          <p:cNvPr id="95235" name="Rectangle 3"/>
          <p:cNvSpPr>
            <a:spLocks noGrp="1" noChangeArrowheads="1"/>
          </p:cNvSpPr>
          <p:nvPr>
            <p:ph sz="quarter" idx="1"/>
          </p:nvPr>
        </p:nvSpPr>
        <p:spPr>
          <a:xfrm>
            <a:off x="76200" y="1809750"/>
            <a:ext cx="9067800" cy="4895850"/>
          </a:xfrm>
        </p:spPr>
        <p:txBody>
          <a:bodyPr/>
          <a:lstStyle/>
          <a:p>
            <a:r>
              <a:rPr lang="en-US" sz="2400" dirty="0"/>
              <a:t>A thesaurus-based measure that looks at </a:t>
            </a:r>
            <a:r>
              <a:rPr lang="en-US" sz="2400" b="1" dirty="0"/>
              <a:t>glosses</a:t>
            </a:r>
          </a:p>
          <a:p>
            <a:r>
              <a:rPr lang="en-US" sz="2400" dirty="0"/>
              <a:t>Two concepts are similar if their glosses contain similar words</a:t>
            </a:r>
          </a:p>
          <a:p>
            <a:pPr lvl="1"/>
            <a:r>
              <a:rPr lang="en-US" sz="2400" b="1" i="1" dirty="0"/>
              <a:t>Drawing paper</a:t>
            </a:r>
            <a:r>
              <a:rPr lang="en-US" sz="2400" dirty="0"/>
              <a:t>: </a:t>
            </a:r>
            <a:r>
              <a:rPr lang="en-US" sz="2400" dirty="0">
                <a:solidFill>
                  <a:srgbClr val="008000"/>
                </a:solidFill>
              </a:rPr>
              <a:t>paper</a:t>
            </a:r>
            <a:r>
              <a:rPr lang="en-US" sz="2400" dirty="0">
                <a:solidFill>
                  <a:srgbClr val="0000FF"/>
                </a:solidFill>
              </a:rPr>
              <a:t> </a:t>
            </a:r>
            <a:r>
              <a:rPr lang="en-US" sz="2400" dirty="0"/>
              <a:t>that is </a:t>
            </a:r>
            <a:r>
              <a:rPr lang="en-US" sz="2400" dirty="0">
                <a:solidFill>
                  <a:srgbClr val="0000FF"/>
                </a:solidFill>
              </a:rPr>
              <a:t>specially prepared </a:t>
            </a:r>
            <a:r>
              <a:rPr lang="en-US" sz="2400" dirty="0"/>
              <a:t>for use in drafting</a:t>
            </a:r>
          </a:p>
          <a:p>
            <a:pPr lvl="1"/>
            <a:r>
              <a:rPr lang="en-US" sz="2400" b="1" i="1" dirty="0">
                <a:solidFill>
                  <a:srgbClr val="000000"/>
                </a:solidFill>
              </a:rPr>
              <a:t>Decal</a:t>
            </a:r>
            <a:r>
              <a:rPr lang="en-US" sz="2400" dirty="0">
                <a:solidFill>
                  <a:srgbClr val="000000"/>
                </a:solidFill>
              </a:rPr>
              <a:t>: </a:t>
            </a:r>
            <a:r>
              <a:rPr lang="en-US" sz="2400" dirty="0"/>
              <a:t>the art of transferring designs from </a:t>
            </a:r>
            <a:r>
              <a:rPr lang="en-US" sz="2400" dirty="0">
                <a:solidFill>
                  <a:srgbClr val="0000FF"/>
                </a:solidFill>
              </a:rPr>
              <a:t>specially prepared </a:t>
            </a:r>
            <a:r>
              <a:rPr lang="en-US" sz="2400" dirty="0">
                <a:solidFill>
                  <a:srgbClr val="008000"/>
                </a:solidFill>
              </a:rPr>
              <a:t>paper</a:t>
            </a:r>
            <a:r>
              <a:rPr lang="en-US" sz="2400" dirty="0">
                <a:solidFill>
                  <a:srgbClr val="0000FF"/>
                </a:solidFill>
              </a:rPr>
              <a:t> </a:t>
            </a:r>
            <a:r>
              <a:rPr lang="en-US" sz="2400" dirty="0"/>
              <a:t>to a wood or glass or metal surface</a:t>
            </a:r>
          </a:p>
        </p:txBody>
      </p:sp>
      <p:sp>
        <p:nvSpPr>
          <p:cNvPr id="4" name="Rectangle 3"/>
          <p:cNvSpPr txBox="1">
            <a:spLocks noChangeArrowheads="1"/>
          </p:cNvSpPr>
          <p:nvPr/>
        </p:nvSpPr>
        <p:spPr bwMode="auto">
          <a:xfrm>
            <a:off x="304800" y="4114800"/>
            <a:ext cx="8534400" cy="3733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dirty="0"/>
              <a:t>For each </a:t>
            </a:r>
            <a:r>
              <a:rPr lang="en-US" i="1" dirty="0"/>
              <a:t>n</a:t>
            </a:r>
            <a:r>
              <a:rPr lang="en-US" dirty="0"/>
              <a:t>-word phrase that’s in both glosses</a:t>
            </a:r>
          </a:p>
          <a:p>
            <a:pPr lvl="1"/>
            <a:r>
              <a:rPr lang="en-US" dirty="0"/>
              <a:t>Add a score of n</a:t>
            </a:r>
            <a:r>
              <a:rPr lang="en-US" baseline="30000" dirty="0"/>
              <a:t>2</a:t>
            </a:r>
            <a:r>
              <a:rPr lang="en-US" dirty="0"/>
              <a:t> </a:t>
            </a:r>
          </a:p>
          <a:p>
            <a:pPr lvl="1"/>
            <a:r>
              <a:rPr lang="en-US" dirty="0">
                <a:solidFill>
                  <a:srgbClr val="0000FF"/>
                </a:solidFill>
              </a:rPr>
              <a:t>Paper </a:t>
            </a:r>
            <a:r>
              <a:rPr lang="en-US" dirty="0"/>
              <a:t>and </a:t>
            </a:r>
            <a:r>
              <a:rPr lang="en-US" dirty="0">
                <a:solidFill>
                  <a:srgbClr val="0000FF"/>
                </a:solidFill>
              </a:rPr>
              <a:t>specially prepared </a:t>
            </a:r>
            <a:r>
              <a:rPr lang="en-US" dirty="0"/>
              <a:t>for 1 + 2</a:t>
            </a:r>
            <a:r>
              <a:rPr lang="en-US" baseline="30000" dirty="0"/>
              <a:t>2</a:t>
            </a:r>
            <a:r>
              <a:rPr lang="en-US" dirty="0"/>
              <a:t> = 5</a:t>
            </a:r>
          </a:p>
          <a:p>
            <a:pPr lvl="1"/>
            <a:r>
              <a:rPr lang="en-US" dirty="0"/>
              <a:t>Compute overlap also for other relations</a:t>
            </a:r>
          </a:p>
          <a:p>
            <a:pPr lvl="2"/>
            <a:r>
              <a:rPr lang="en-US" dirty="0"/>
              <a:t>glosses of </a:t>
            </a:r>
            <a:r>
              <a:rPr lang="en-US" dirty="0" err="1"/>
              <a:t>hypernyms</a:t>
            </a:r>
            <a:r>
              <a:rPr lang="en-US" dirty="0"/>
              <a:t> and hyponyms</a:t>
            </a:r>
          </a:p>
          <a:p>
            <a:endParaRPr lang="en-US" dirty="0"/>
          </a:p>
        </p:txBody>
      </p:sp>
    </p:spTree>
    <p:extLst>
      <p:ext uri="{BB962C8B-B14F-4D97-AF65-F5344CB8AC3E}">
        <p14:creationId xmlns:p14="http://schemas.microsoft.com/office/powerpoint/2010/main" val="10992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71600" y="1066800"/>
            <a:ext cx="7467600" cy="742950"/>
          </a:xfrm>
        </p:spPr>
        <p:txBody>
          <a:bodyPr/>
          <a:lstStyle/>
          <a:p>
            <a:r>
              <a:rPr lang="en-US" dirty="0"/>
              <a:t>Summary: thesaurus-based similarity</a:t>
            </a:r>
          </a:p>
        </p:txBody>
      </p:sp>
      <p:graphicFrame>
        <p:nvGraphicFramePr>
          <p:cNvPr id="2" name="Content Placeholder 1"/>
          <p:cNvGraphicFramePr>
            <a:graphicFrameLocks noGrp="1" noChangeAspect="1"/>
          </p:cNvGraphicFramePr>
          <p:nvPr>
            <p:ph sz="quarter" idx="1"/>
            <p:extLst/>
          </p:nvPr>
        </p:nvGraphicFramePr>
        <p:xfrm>
          <a:off x="152401" y="1990726"/>
          <a:ext cx="8199489" cy="3190875"/>
        </p:xfrm>
        <a:graphic>
          <a:graphicData uri="http://schemas.openxmlformats.org/presentationml/2006/ole">
            <mc:AlternateContent xmlns:mc="http://schemas.openxmlformats.org/markup-compatibility/2006">
              <mc:Choice xmlns:v="urn:schemas-microsoft-com:vml" Requires="v">
                <p:oleObj spid="_x0000_s5153" name="Equation" r:id="rId3" imgW="4699000" imgH="1828800" progId="Equation.3">
                  <p:embed/>
                </p:oleObj>
              </mc:Choice>
              <mc:Fallback>
                <p:oleObj name="Equation" r:id="rId3" imgW="4699000" imgH="1828800" progId="Equation.3">
                  <p:embed/>
                  <p:pic>
                    <p:nvPicPr>
                      <p:cNvPr id="0" name=""/>
                      <p:cNvPicPr/>
                      <p:nvPr/>
                    </p:nvPicPr>
                    <p:blipFill>
                      <a:blip r:embed="rId4"/>
                      <a:stretch>
                        <a:fillRect/>
                      </a:stretch>
                    </p:blipFill>
                    <p:spPr>
                      <a:xfrm>
                        <a:off x="152401" y="1990726"/>
                        <a:ext cx="8199489" cy="3190875"/>
                      </a:xfrm>
                      <a:prstGeom prst="rect">
                        <a:avLst/>
                      </a:prstGeom>
                    </p:spPr>
                  </p:pic>
                </p:oleObj>
              </mc:Fallback>
            </mc:AlternateContent>
          </a:graphicData>
        </a:graphic>
      </p:graphicFrame>
    </p:spTree>
    <p:extLst>
      <p:ext uri="{BB962C8B-B14F-4D97-AF65-F5344CB8AC3E}">
        <p14:creationId xmlns:p14="http://schemas.microsoft.com/office/powerpoint/2010/main" val="2275317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 for computing thesaurus-based similarity</a:t>
            </a:r>
          </a:p>
        </p:txBody>
      </p:sp>
      <p:sp>
        <p:nvSpPr>
          <p:cNvPr id="3" name="Content Placeholder 2"/>
          <p:cNvSpPr>
            <a:spLocks noGrp="1"/>
          </p:cNvSpPr>
          <p:nvPr>
            <p:ph idx="1"/>
          </p:nvPr>
        </p:nvSpPr>
        <p:spPr/>
        <p:txBody>
          <a:bodyPr/>
          <a:lstStyle/>
          <a:p>
            <a:r>
              <a:rPr lang="en-US" dirty="0"/>
              <a:t>NLTK</a:t>
            </a:r>
          </a:p>
          <a:p>
            <a:pPr lvl="1"/>
            <a:r>
              <a:rPr lang="en-US" dirty="0">
                <a:hlinkClick r:id="rId2"/>
              </a:rPr>
              <a:t>http://nltk.github.com/api/nltk.corpus.reader.html?highlight=similarity - nltk.corpus.reader.WordNetCorpusReader.res_similarity</a:t>
            </a:r>
            <a:endParaRPr lang="en-US" dirty="0"/>
          </a:p>
          <a:p>
            <a:endParaRPr lang="en-US" dirty="0"/>
          </a:p>
          <a:p>
            <a:r>
              <a:rPr lang="en-US" dirty="0" err="1"/>
              <a:t>WordNet</a:t>
            </a:r>
            <a:r>
              <a:rPr lang="en-US" dirty="0"/>
              <a:t>::Similarity</a:t>
            </a:r>
          </a:p>
          <a:p>
            <a:pPr lvl="1"/>
            <a:r>
              <a:rPr lang="en-US" dirty="0">
                <a:hlinkClick r:id="rId3"/>
              </a:rPr>
              <a:t>http://wn-similarity.sourceforge.net/</a:t>
            </a:r>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59</a:t>
            </a:fld>
            <a:endParaRPr lang="en-US"/>
          </a:p>
        </p:txBody>
      </p:sp>
    </p:spTree>
    <p:extLst>
      <p:ext uri="{BB962C8B-B14F-4D97-AF65-F5344CB8AC3E}">
        <p14:creationId xmlns:p14="http://schemas.microsoft.com/office/powerpoint/2010/main" val="301199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p:cNvSpPr>
          <p:nvPr>
            <p:ph type="title" idx="4294967295"/>
          </p:nvPr>
        </p:nvSpPr>
        <p:spPr/>
        <p:txBody>
          <a:bodyPr/>
          <a:lstStyle/>
          <a:p>
            <a:pPr eaLnBrk="1" hangingPunct="1"/>
            <a:r>
              <a:rPr lang="en-US"/>
              <a:t>Homonymy</a:t>
            </a:r>
          </a:p>
        </p:txBody>
      </p:sp>
      <p:sp>
        <p:nvSpPr>
          <p:cNvPr id="26626" name="Rectangle 6"/>
          <p:cNvSpPr>
            <a:spLocks noGrp="1"/>
          </p:cNvSpPr>
          <p:nvPr>
            <p:ph type="body" idx="4294967295"/>
          </p:nvPr>
        </p:nvSpPr>
        <p:spPr>
          <a:xfrm>
            <a:off x="457200" y="1481138"/>
            <a:ext cx="8229600" cy="4919662"/>
          </a:xfrm>
        </p:spPr>
        <p:txBody>
          <a:bodyPr/>
          <a:lstStyle/>
          <a:p>
            <a:pPr eaLnBrk="1" hangingPunct="1">
              <a:buFont typeface="Wingdings" pitchFamily="2" charset="2"/>
              <a:buChar char="§"/>
            </a:pPr>
            <a:r>
              <a:rPr lang="en-US" sz="2400"/>
              <a:t>Lexemes share a form</a:t>
            </a:r>
          </a:p>
          <a:p>
            <a:pPr lvl="2" eaLnBrk="1" hangingPunct="1">
              <a:buFont typeface="Wingdings" pitchFamily="2" charset="2"/>
              <a:buChar char="§"/>
            </a:pPr>
            <a:r>
              <a:rPr lang="en-US" sz="2000"/>
              <a:t>Phonological, orthographic or both</a:t>
            </a:r>
          </a:p>
          <a:p>
            <a:pPr lvl="1" eaLnBrk="1" hangingPunct="1">
              <a:buFont typeface="Wingdings" pitchFamily="2" charset="2"/>
              <a:buChar char="§"/>
            </a:pPr>
            <a:r>
              <a:rPr lang="en-US" sz="2400"/>
              <a:t>But have unrelated, distinct meanings</a:t>
            </a:r>
          </a:p>
          <a:p>
            <a:pPr eaLnBrk="1" hangingPunct="1">
              <a:buFont typeface="Wingdings" pitchFamily="2" charset="2"/>
              <a:buChar char="§"/>
            </a:pPr>
            <a:r>
              <a:rPr lang="en-US" sz="2400"/>
              <a:t>Clear examples</a:t>
            </a:r>
          </a:p>
          <a:p>
            <a:pPr lvl="2" eaLnBrk="1" hangingPunct="1">
              <a:buFont typeface="Wingdings" pitchFamily="2" charset="2"/>
              <a:buChar char="§"/>
            </a:pPr>
            <a:r>
              <a:rPr lang="en-US" sz="2000">
                <a:solidFill>
                  <a:srgbClr val="FF3300"/>
                </a:solidFill>
              </a:rPr>
              <a:t>Bat</a:t>
            </a:r>
            <a:r>
              <a:rPr lang="en-US" sz="2000"/>
              <a:t> (wooden stick-like thing) vs.  </a:t>
            </a:r>
            <a:r>
              <a:rPr lang="en-US" sz="2000">
                <a:solidFill>
                  <a:srgbClr val="FF3300"/>
                </a:solidFill>
              </a:rPr>
              <a:t>bat</a:t>
            </a:r>
            <a:r>
              <a:rPr lang="en-US" sz="2000"/>
              <a:t> (flying scary mammal thing)</a:t>
            </a:r>
          </a:p>
          <a:p>
            <a:pPr lvl="2" eaLnBrk="1" hangingPunct="1">
              <a:buFont typeface="Wingdings" pitchFamily="2" charset="2"/>
              <a:buChar char="§"/>
            </a:pPr>
            <a:r>
              <a:rPr lang="en-US" sz="2000">
                <a:solidFill>
                  <a:srgbClr val="FF3300"/>
                </a:solidFill>
              </a:rPr>
              <a:t>Bank</a:t>
            </a:r>
            <a:r>
              <a:rPr lang="en-US" sz="2000"/>
              <a:t> (financial institution) versus </a:t>
            </a:r>
            <a:r>
              <a:rPr lang="en-US" sz="2000">
                <a:solidFill>
                  <a:srgbClr val="FF3300"/>
                </a:solidFill>
              </a:rPr>
              <a:t>bank</a:t>
            </a:r>
            <a:r>
              <a:rPr lang="en-US" sz="2000"/>
              <a:t> (riverside)</a:t>
            </a:r>
          </a:p>
          <a:p>
            <a:pPr eaLnBrk="1" hangingPunct="1">
              <a:buFont typeface="Wingdings" pitchFamily="2" charset="2"/>
              <a:buChar char="§"/>
            </a:pPr>
            <a:r>
              <a:rPr lang="en-US" sz="2400"/>
              <a:t>Can be homophones, homographs:</a:t>
            </a:r>
          </a:p>
          <a:p>
            <a:pPr lvl="2" eaLnBrk="1" hangingPunct="1">
              <a:buFont typeface="Wingdings" pitchFamily="2" charset="2"/>
              <a:buChar char="§"/>
            </a:pPr>
            <a:r>
              <a:rPr lang="en-US" sz="2000"/>
              <a:t>Homophones:</a:t>
            </a:r>
          </a:p>
          <a:p>
            <a:pPr lvl="3" eaLnBrk="1" hangingPunct="1">
              <a:buFont typeface="Wingdings" pitchFamily="2" charset="2"/>
              <a:buChar char="§"/>
            </a:pPr>
            <a:r>
              <a:rPr lang="en-US" sz="1800">
                <a:solidFill>
                  <a:srgbClr val="FF3300"/>
                </a:solidFill>
              </a:rPr>
              <a:t>Write/right, piece/peace, to/too/two</a:t>
            </a:r>
          </a:p>
          <a:p>
            <a:pPr lvl="2" eaLnBrk="1" hangingPunct="1">
              <a:buFont typeface="Wingdings" pitchFamily="2" charset="2"/>
              <a:buChar char="§"/>
            </a:pPr>
            <a:r>
              <a:rPr lang="en-US" sz="2000"/>
              <a:t>Homographs:</a:t>
            </a:r>
          </a:p>
          <a:p>
            <a:pPr lvl="3" eaLnBrk="1" hangingPunct="1">
              <a:buFont typeface="Wingdings" pitchFamily="2" charset="2"/>
              <a:buChar char="§"/>
            </a:pPr>
            <a:r>
              <a:rPr lang="en-US" sz="1800">
                <a:solidFill>
                  <a:srgbClr val="FF3300"/>
                </a:solidFill>
              </a:rPr>
              <a:t>Desert/desert</a:t>
            </a:r>
          </a:p>
          <a:p>
            <a:pPr lvl="3" eaLnBrk="1" hangingPunct="1">
              <a:buFont typeface="Wingdings" pitchFamily="2" charset="2"/>
              <a:buChar char="§"/>
            </a:pPr>
            <a:r>
              <a:rPr lang="en-US" sz="1800">
                <a:solidFill>
                  <a:srgbClr val="FF3300"/>
                </a:solidFill>
              </a:rPr>
              <a:t>Bass/bass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Evaluating similarity</a:t>
            </a:r>
          </a:p>
        </p:txBody>
      </p:sp>
      <p:sp>
        <p:nvSpPr>
          <p:cNvPr id="122883" name="Rectangle 3"/>
          <p:cNvSpPr>
            <a:spLocks noGrp="1" noChangeArrowheads="1"/>
          </p:cNvSpPr>
          <p:nvPr>
            <p:ph sz="quarter" idx="1"/>
          </p:nvPr>
        </p:nvSpPr>
        <p:spPr>
          <a:xfrm>
            <a:off x="266700" y="1143000"/>
            <a:ext cx="8610600" cy="3790950"/>
          </a:xfrm>
        </p:spPr>
        <p:txBody>
          <a:bodyPr/>
          <a:lstStyle/>
          <a:p>
            <a:r>
              <a:rPr lang="en-US" dirty="0"/>
              <a:t>Extrinsic (task-based, end-to-end) Evaluation:</a:t>
            </a:r>
          </a:p>
          <a:p>
            <a:pPr lvl="1">
              <a:lnSpc>
                <a:spcPct val="90000"/>
              </a:lnSpc>
            </a:pPr>
            <a:r>
              <a:rPr lang="en-US" dirty="0"/>
              <a:t>Question Answering</a:t>
            </a:r>
          </a:p>
          <a:p>
            <a:pPr lvl="1">
              <a:lnSpc>
                <a:spcPct val="90000"/>
              </a:lnSpc>
            </a:pPr>
            <a:r>
              <a:rPr lang="en-US" dirty="0"/>
              <a:t>Essay grading</a:t>
            </a:r>
          </a:p>
          <a:p>
            <a:r>
              <a:rPr lang="en-US" dirty="0"/>
              <a:t>Intrinsic Evaluation:</a:t>
            </a:r>
          </a:p>
          <a:p>
            <a:pPr lvl="1"/>
            <a:r>
              <a:rPr lang="en-US" dirty="0"/>
              <a:t>Correlation between algorithm and human word similarity ratings</a:t>
            </a:r>
          </a:p>
          <a:p>
            <a:pPr lvl="2"/>
            <a:r>
              <a:rPr lang="en-US" dirty="0"/>
              <a:t>Wordsim353: 353 noun pairs rated 0-10.   </a:t>
            </a:r>
            <a:r>
              <a:rPr lang="en-US" i="1" dirty="0" err="1"/>
              <a:t>sim</a:t>
            </a:r>
            <a:r>
              <a:rPr lang="en-US" i="1" dirty="0"/>
              <a:t>(</a:t>
            </a:r>
            <a:r>
              <a:rPr lang="en-US" i="1" dirty="0" err="1"/>
              <a:t>plane,car</a:t>
            </a:r>
            <a:r>
              <a:rPr lang="en-US" i="1" dirty="0"/>
              <a:t>)=5.77</a:t>
            </a:r>
          </a:p>
          <a:p>
            <a:pPr lvl="1"/>
            <a:r>
              <a:rPr lang="en-US" dirty="0"/>
              <a:t>Taking TOEFL multiple-choice vocabulary tests</a:t>
            </a:r>
          </a:p>
          <a:p>
            <a:pPr lvl="2"/>
            <a:r>
              <a:rPr lang="en-US" u="sng" dirty="0">
                <a:solidFill>
                  <a:srgbClr val="0000FF"/>
                </a:solidFill>
                <a:latin typeface="Courier"/>
                <a:cs typeface="Courier"/>
              </a:rPr>
              <a:t>Levied</a:t>
            </a:r>
            <a:r>
              <a:rPr lang="en-US" dirty="0">
                <a:solidFill>
                  <a:srgbClr val="0000FF"/>
                </a:solidFill>
                <a:latin typeface="Courier"/>
                <a:cs typeface="Courier"/>
              </a:rPr>
              <a:t> is closest in meaning to:</a:t>
            </a:r>
          </a:p>
          <a:p>
            <a:pPr marL="800100" lvl="2" indent="0">
              <a:buNone/>
            </a:pPr>
            <a:r>
              <a:rPr lang="en-US" sz="1800" dirty="0">
                <a:solidFill>
                  <a:srgbClr val="0000FF"/>
                </a:solidFill>
                <a:latin typeface="Courier"/>
                <a:cs typeface="Courier"/>
              </a:rPr>
              <a:t> imposed, believed, requested, correlated</a:t>
            </a:r>
            <a:endParaRPr lang="en-US" sz="1800" dirty="0"/>
          </a:p>
          <a:p>
            <a:pPr lvl="1"/>
            <a:endParaRPr lang="en-US" dirty="0"/>
          </a:p>
        </p:txBody>
      </p:sp>
    </p:spTree>
    <p:extLst>
      <p:ext uri="{BB962C8B-B14F-4D97-AF65-F5344CB8AC3E}">
        <p14:creationId xmlns:p14="http://schemas.microsoft.com/office/powerpoint/2010/main" val="4229424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thesaurus-based meaning</a:t>
            </a:r>
          </a:p>
        </p:txBody>
      </p:sp>
      <p:sp>
        <p:nvSpPr>
          <p:cNvPr id="3" name="Content Placeholder 2"/>
          <p:cNvSpPr>
            <a:spLocks noGrp="1"/>
          </p:cNvSpPr>
          <p:nvPr>
            <p:ph idx="1"/>
          </p:nvPr>
        </p:nvSpPr>
        <p:spPr>
          <a:xfrm>
            <a:off x="0" y="1600200"/>
            <a:ext cx="8686800" cy="4525963"/>
          </a:xfrm>
        </p:spPr>
        <p:txBody>
          <a:bodyPr/>
          <a:lstStyle/>
          <a:p>
            <a:r>
              <a:rPr lang="en-US" dirty="0"/>
              <a:t>Not every language has a thesaurus</a:t>
            </a:r>
          </a:p>
          <a:p>
            <a:r>
              <a:rPr lang="en-US" dirty="0"/>
              <a:t>Even if we have a thesaurus, </a:t>
            </a:r>
            <a:r>
              <a:rPr lang="en-US" i="1" dirty="0"/>
              <a:t>recall</a:t>
            </a:r>
            <a:r>
              <a:rPr lang="en-US" dirty="0"/>
              <a:t> problems</a:t>
            </a:r>
          </a:p>
          <a:p>
            <a:pPr lvl="1"/>
            <a:r>
              <a:rPr lang="en-US" dirty="0"/>
              <a:t>Many words are missing</a:t>
            </a:r>
          </a:p>
          <a:p>
            <a:pPr lvl="1"/>
            <a:r>
              <a:rPr lang="en-US" dirty="0"/>
              <a:t>Most phrases are missing</a:t>
            </a:r>
          </a:p>
          <a:p>
            <a:pPr lvl="1"/>
            <a:r>
              <a:rPr lang="en-US" dirty="0"/>
              <a:t>Some connections between senses are missing</a:t>
            </a:r>
          </a:p>
          <a:p>
            <a:pPr lvl="1"/>
            <a:r>
              <a:rPr lang="en-US" dirty="0"/>
              <a:t>Adjectives and verbs have less structured hyponymy</a:t>
            </a:r>
          </a:p>
        </p:txBody>
      </p:sp>
    </p:spTree>
    <p:extLst>
      <p:ext uri="{BB962C8B-B14F-4D97-AF65-F5344CB8AC3E}">
        <p14:creationId xmlns:p14="http://schemas.microsoft.com/office/powerpoint/2010/main" val="4096285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Hyponymy and Other Relations</a:t>
            </a:r>
          </a:p>
        </p:txBody>
      </p:sp>
      <p:sp>
        <p:nvSpPr>
          <p:cNvPr id="3" name="Content Placeholder 2"/>
          <p:cNvSpPr>
            <a:spLocks noGrp="1"/>
          </p:cNvSpPr>
          <p:nvPr>
            <p:ph idx="1"/>
          </p:nvPr>
        </p:nvSpPr>
        <p:spPr/>
        <p:txBody>
          <a:bodyPr/>
          <a:lstStyle/>
          <a:p>
            <a:r>
              <a:rPr lang="en-US" dirty="0"/>
              <a:t>Could we discover new </a:t>
            </a:r>
            <a:r>
              <a:rPr lang="en-US" dirty="0" err="1"/>
              <a:t>relationhsips</a:t>
            </a:r>
            <a:r>
              <a:rPr lang="en-US" dirty="0"/>
              <a:t> and add them to a taxonomy?</a:t>
            </a:r>
          </a:p>
          <a:p>
            <a:endParaRPr lang="en-US" dirty="0"/>
          </a:p>
          <a:p>
            <a:r>
              <a:rPr lang="en-US" dirty="0"/>
              <a:t>Why – unknown word problem  (at one time Microsoft or IBM, but not Google)</a:t>
            </a:r>
          </a:p>
        </p:txBody>
      </p:sp>
    </p:spTree>
    <p:extLst>
      <p:ext uri="{BB962C8B-B14F-4D97-AF65-F5344CB8AC3E}">
        <p14:creationId xmlns:p14="http://schemas.microsoft.com/office/powerpoint/2010/main" val="904732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Hearst Approach</a:t>
            </a:r>
          </a:p>
        </p:txBody>
      </p:sp>
      <p:sp>
        <p:nvSpPr>
          <p:cNvPr id="3" name="Content Placeholder 2"/>
          <p:cNvSpPr>
            <a:spLocks noGrp="1"/>
          </p:cNvSpPr>
          <p:nvPr>
            <p:ph idx="1"/>
          </p:nvPr>
        </p:nvSpPr>
        <p:spPr>
          <a:xfrm>
            <a:off x="0" y="1600200"/>
            <a:ext cx="9144000" cy="4525963"/>
          </a:xfrm>
        </p:spPr>
        <p:txBody>
          <a:bodyPr/>
          <a:lstStyle/>
          <a:p>
            <a:r>
              <a:rPr lang="en-US" dirty="0"/>
              <a:t>Based on hand-built patterns</a:t>
            </a:r>
          </a:p>
          <a:p>
            <a:r>
              <a:rPr lang="en-US" dirty="0"/>
              <a:t>E.g. </a:t>
            </a:r>
            <a:r>
              <a:rPr lang="en-US" i="1" dirty="0"/>
              <a:t>NP-0 such as NP-1  </a:t>
            </a:r>
            <a:r>
              <a:rPr lang="en-US" dirty="0"/>
              <a:t>implies </a:t>
            </a:r>
            <a:r>
              <a:rPr lang="en-US" i="1" dirty="0"/>
              <a:t>hyponym (NP-1, NP-0)</a:t>
            </a:r>
          </a:p>
          <a:p>
            <a:endParaRPr lang="en-US" i="1" dirty="0"/>
          </a:p>
          <a:p>
            <a:r>
              <a:rPr lang="en-US" dirty="0"/>
              <a:t>Corpus-based pattern extraction (Snow, </a:t>
            </a:r>
            <a:r>
              <a:rPr lang="en-US" dirty="0" err="1"/>
              <a:t>Jurafsky</a:t>
            </a:r>
            <a:r>
              <a:rPr lang="en-US" dirty="0"/>
              <a:t>, Ng 2005)</a:t>
            </a:r>
          </a:p>
        </p:txBody>
      </p:sp>
    </p:spTree>
    <p:extLst>
      <p:ext uri="{BB962C8B-B14F-4D97-AF65-F5344CB8AC3E}">
        <p14:creationId xmlns:p14="http://schemas.microsoft.com/office/powerpoint/2010/main" val="3517713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4"/>
          <p:cNvSpPr>
            <a:spLocks noGrp="1"/>
          </p:cNvSpPr>
          <p:nvPr>
            <p:ph type="title" idx="4294967295"/>
          </p:nvPr>
        </p:nvSpPr>
        <p:spPr/>
        <p:txBody>
          <a:bodyPr/>
          <a:lstStyle/>
          <a:p>
            <a:pPr eaLnBrk="1" hangingPunct="1"/>
            <a:r>
              <a:rPr lang="en-US"/>
              <a:t>Summary</a:t>
            </a:r>
          </a:p>
        </p:txBody>
      </p:sp>
      <p:sp>
        <p:nvSpPr>
          <p:cNvPr id="154626" name="Rectangle 3"/>
          <p:cNvSpPr>
            <a:spLocks noGrp="1" noChangeArrowheads="1"/>
          </p:cNvSpPr>
          <p:nvPr>
            <p:ph type="body" idx="4294967295"/>
          </p:nvPr>
        </p:nvSpPr>
        <p:spPr/>
        <p:txBody>
          <a:bodyPr/>
          <a:lstStyle/>
          <a:p>
            <a:pPr eaLnBrk="1" hangingPunct="1">
              <a:buFont typeface="Wingdings" pitchFamily="2" charset="2"/>
              <a:buChar char="§"/>
            </a:pPr>
            <a:r>
              <a:rPr lang="en-US" dirty="0"/>
              <a:t>Lexical Semantics</a:t>
            </a:r>
          </a:p>
          <a:p>
            <a:pPr lvl="1" eaLnBrk="1" hangingPunct="1">
              <a:buFont typeface="Wingdings" pitchFamily="2" charset="2"/>
              <a:buChar char="§"/>
            </a:pPr>
            <a:r>
              <a:rPr lang="en-US" dirty="0"/>
              <a:t>Homonymy, </a:t>
            </a:r>
            <a:r>
              <a:rPr lang="en-US" dirty="0" err="1"/>
              <a:t>Polysemy</a:t>
            </a:r>
            <a:r>
              <a:rPr lang="en-US" dirty="0"/>
              <a:t>, Synonymy, etc.</a:t>
            </a:r>
          </a:p>
          <a:p>
            <a:pPr eaLnBrk="1" hangingPunct="1">
              <a:buFont typeface="Wingdings" pitchFamily="2" charset="2"/>
              <a:buChar char="§"/>
            </a:pPr>
            <a:r>
              <a:rPr lang="en-US" dirty="0"/>
              <a:t>Computational resource for lexical semantics</a:t>
            </a:r>
          </a:p>
          <a:p>
            <a:pPr lvl="1" eaLnBrk="1" hangingPunct="1">
              <a:buFont typeface="Wingdings" pitchFamily="2" charset="2"/>
              <a:buChar char="§"/>
            </a:pPr>
            <a:r>
              <a:rPr lang="en-US" dirty="0"/>
              <a:t>WordNet, etc.</a:t>
            </a:r>
          </a:p>
          <a:p>
            <a:pPr eaLnBrk="1" hangingPunct="1">
              <a:buFont typeface="Wingdings" pitchFamily="2" charset="2"/>
              <a:buChar char="§"/>
            </a:pPr>
            <a:r>
              <a:rPr lang="en-US" dirty="0"/>
              <a:t>Word Similarity</a:t>
            </a:r>
          </a:p>
          <a:p>
            <a:pPr lvl="1" eaLnBrk="1" hangingPunct="1">
              <a:buFont typeface="Wingdings" pitchFamily="2" charset="2"/>
              <a:buChar char="§"/>
            </a:pPr>
            <a:r>
              <a:rPr lang="en-US" dirty="0"/>
              <a:t>Thesaurus methods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p:cNvSpPr>
          <p:nvPr>
            <p:ph type="title" idx="4294967295"/>
          </p:nvPr>
        </p:nvSpPr>
        <p:spPr/>
        <p:txBody>
          <a:bodyPr/>
          <a:lstStyle/>
          <a:p>
            <a:pPr eaLnBrk="1" hangingPunct="1"/>
            <a:r>
              <a:rPr lang="en-US"/>
              <a:t>Issues for NLP Applications</a:t>
            </a:r>
          </a:p>
        </p:txBody>
      </p:sp>
      <p:sp>
        <p:nvSpPr>
          <p:cNvPr id="28674" name="Rectangle 6"/>
          <p:cNvSpPr>
            <a:spLocks noGrp="1"/>
          </p:cNvSpPr>
          <p:nvPr>
            <p:ph type="body" idx="4294967295"/>
          </p:nvPr>
        </p:nvSpPr>
        <p:spPr/>
        <p:txBody>
          <a:bodyPr/>
          <a:lstStyle/>
          <a:p>
            <a:pPr eaLnBrk="1" hangingPunct="1">
              <a:buFont typeface="Wingdings" pitchFamily="2" charset="2"/>
              <a:buChar char="§"/>
            </a:pPr>
            <a:r>
              <a:rPr lang="en-US" dirty="0"/>
              <a:t>Text-to-Speech</a:t>
            </a:r>
          </a:p>
          <a:p>
            <a:pPr lvl="1" eaLnBrk="1" hangingPunct="1">
              <a:buFont typeface="Wingdings" pitchFamily="2" charset="2"/>
              <a:buChar char="§"/>
            </a:pPr>
            <a:r>
              <a:rPr lang="en-US" dirty="0"/>
              <a:t>Same orthographic form but different phonological form </a:t>
            </a:r>
          </a:p>
          <a:p>
            <a:pPr lvl="2" eaLnBrk="1" hangingPunct="1">
              <a:buFont typeface="Wingdings" pitchFamily="2" charset="2"/>
              <a:buChar char="§"/>
            </a:pPr>
            <a:r>
              <a:rPr lang="en-US" dirty="0">
                <a:solidFill>
                  <a:srgbClr val="FF3300"/>
                </a:solidFill>
              </a:rPr>
              <a:t>bass</a:t>
            </a:r>
            <a:r>
              <a:rPr lang="en-US" dirty="0"/>
              <a:t> vs. </a:t>
            </a:r>
            <a:r>
              <a:rPr lang="en-US" dirty="0">
                <a:solidFill>
                  <a:srgbClr val="FF3300"/>
                </a:solidFill>
              </a:rPr>
              <a:t>bass</a:t>
            </a:r>
          </a:p>
          <a:p>
            <a:pPr eaLnBrk="1" hangingPunct="1">
              <a:buFont typeface="Wingdings" pitchFamily="2" charset="2"/>
              <a:buChar char="§"/>
            </a:pPr>
            <a:r>
              <a:rPr lang="en-US" dirty="0"/>
              <a:t>Information retrieval</a:t>
            </a:r>
          </a:p>
          <a:p>
            <a:pPr lvl="1" eaLnBrk="1" hangingPunct="1">
              <a:buFont typeface="Wingdings" pitchFamily="2" charset="2"/>
              <a:buChar char="§"/>
            </a:pPr>
            <a:r>
              <a:rPr lang="en-US" dirty="0"/>
              <a:t>Different meanings same orthographic form</a:t>
            </a:r>
          </a:p>
          <a:p>
            <a:pPr lvl="2" eaLnBrk="1" hangingPunct="1">
              <a:buFont typeface="Wingdings" pitchFamily="2" charset="2"/>
              <a:buChar char="§"/>
            </a:pPr>
            <a:r>
              <a:rPr lang="en-US" dirty="0"/>
              <a:t>QUERY: </a:t>
            </a:r>
            <a:r>
              <a:rPr lang="en-US" dirty="0">
                <a:solidFill>
                  <a:srgbClr val="FF3300"/>
                </a:solidFill>
              </a:rPr>
              <a:t>bat care</a:t>
            </a:r>
          </a:p>
          <a:p>
            <a:pPr eaLnBrk="1" hangingPunct="1">
              <a:buFont typeface="Wingdings" pitchFamily="2" charset="2"/>
              <a:buChar char="§"/>
            </a:pPr>
            <a:r>
              <a:rPr lang="en-US" dirty="0"/>
              <a:t>Machine Translation (English -&gt; Spanish)</a:t>
            </a:r>
          </a:p>
          <a:p>
            <a:pPr lvl="1" eaLnBrk="1" hangingPunct="1">
              <a:buFont typeface="Wingdings" pitchFamily="2" charset="2"/>
              <a:buChar char="§"/>
            </a:pPr>
            <a:r>
              <a:rPr lang="en-US" dirty="0">
                <a:latin typeface="Courier"/>
                <a:cs typeface="Courier"/>
              </a:rPr>
              <a:t>bat</a:t>
            </a:r>
            <a:r>
              <a:rPr lang="en-US" dirty="0"/>
              <a:t>:  </a:t>
            </a:r>
            <a:r>
              <a:rPr lang="fr-FR" dirty="0" err="1">
                <a:solidFill>
                  <a:srgbClr val="0000FF"/>
                </a:solidFill>
              </a:rPr>
              <a:t>murciélago</a:t>
            </a:r>
            <a:r>
              <a:rPr lang="fr-FR" dirty="0"/>
              <a:t>  (animal) or  </a:t>
            </a:r>
            <a:r>
              <a:rPr lang="fr-FR" dirty="0" err="1">
                <a:solidFill>
                  <a:srgbClr val="0000FF"/>
                </a:solidFill>
              </a:rPr>
              <a:t>bate</a:t>
            </a:r>
            <a:r>
              <a:rPr lang="fr-FR" dirty="0">
                <a:solidFill>
                  <a:srgbClr val="0000FF"/>
                </a:solidFill>
              </a:rPr>
              <a:t> </a:t>
            </a:r>
            <a:r>
              <a:rPr lang="fr-FR" dirty="0"/>
              <a:t>(for baseball)</a:t>
            </a:r>
            <a:endParaRPr lang="en-US" sz="2400" dirty="0"/>
          </a:p>
          <a:p>
            <a:pPr lvl="1" eaLnBrk="1" hangingPunct="1">
              <a:buFont typeface="Wingdings" pitchFamily="2" charset="2"/>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4294967295"/>
          </p:nvPr>
        </p:nvSpPr>
        <p:spPr/>
        <p:txBody>
          <a:bodyPr/>
          <a:lstStyle/>
          <a:p>
            <a:pPr eaLnBrk="1" hangingPunct="1">
              <a:buFont typeface="Wingdings" pitchFamily="2" charset="2"/>
              <a:buChar char="§"/>
            </a:pPr>
            <a:r>
              <a:rPr lang="en-US"/>
              <a:t>The </a:t>
            </a:r>
            <a:r>
              <a:rPr lang="en-US" b="1">
                <a:solidFill>
                  <a:srgbClr val="FF0000"/>
                </a:solidFill>
              </a:rPr>
              <a:t>bank</a:t>
            </a:r>
            <a:r>
              <a:rPr lang="en-US" b="1"/>
              <a:t> </a:t>
            </a:r>
            <a:r>
              <a:rPr lang="en-US"/>
              <a:t>is constructed from red brick</a:t>
            </a:r>
            <a:br>
              <a:rPr lang="en-US"/>
            </a:br>
            <a:r>
              <a:rPr lang="en-US"/>
              <a:t>I withdrew the money from the </a:t>
            </a:r>
            <a:r>
              <a:rPr lang="en-US" b="1">
                <a:solidFill>
                  <a:srgbClr val="FF0000"/>
                </a:solidFill>
              </a:rPr>
              <a:t>bank</a:t>
            </a:r>
            <a:r>
              <a:rPr lang="en-US"/>
              <a:t> </a:t>
            </a:r>
          </a:p>
          <a:p>
            <a:pPr lvl="1" eaLnBrk="1" hangingPunct="1">
              <a:buFont typeface="Wingdings" pitchFamily="2" charset="2"/>
              <a:buChar char="§"/>
            </a:pPr>
            <a:r>
              <a:rPr lang="en-US"/>
              <a:t>Are these the same sense?  Different?</a:t>
            </a:r>
          </a:p>
          <a:p>
            <a:pPr eaLnBrk="1" hangingPunct="1">
              <a:buFont typeface="Wingdings" pitchFamily="2" charset="2"/>
              <a:buChar char="§"/>
            </a:pPr>
            <a:r>
              <a:rPr lang="en-US"/>
              <a:t>Or consider the following WSJ example</a:t>
            </a:r>
          </a:p>
          <a:p>
            <a:pPr lvl="1" eaLnBrk="1" hangingPunct="1">
              <a:buFont typeface="Wingdings" pitchFamily="2" charset="2"/>
              <a:buChar char="§"/>
            </a:pPr>
            <a:r>
              <a:rPr lang="en-US">
                <a:solidFill>
                  <a:srgbClr val="FF3300"/>
                </a:solidFill>
              </a:rPr>
              <a:t>While some banks furnish sperm only to married women, others are less restrictive</a:t>
            </a:r>
          </a:p>
          <a:p>
            <a:pPr lvl="1" eaLnBrk="1" hangingPunct="1">
              <a:buFont typeface="Wingdings" pitchFamily="2" charset="2"/>
              <a:buChar char="§"/>
            </a:pPr>
            <a:r>
              <a:rPr lang="en-US"/>
              <a:t>Which sense of bank is this?</a:t>
            </a:r>
          </a:p>
          <a:p>
            <a:pPr lvl="2" eaLnBrk="1" hangingPunct="1">
              <a:buFont typeface="Wingdings" pitchFamily="2" charset="2"/>
              <a:buChar char="§"/>
            </a:pPr>
            <a:r>
              <a:rPr lang="en-US"/>
              <a:t>Is it distinct from the river bank sense?</a:t>
            </a:r>
          </a:p>
          <a:p>
            <a:pPr lvl="2" eaLnBrk="1" hangingPunct="1">
              <a:buFont typeface="Wingdings" pitchFamily="2" charset="2"/>
              <a:buChar char="§"/>
            </a:pPr>
            <a:r>
              <a:rPr lang="en-US"/>
              <a:t>The savings bank sense?</a:t>
            </a:r>
            <a:endParaRPr lang="en-US" sz="1700"/>
          </a:p>
        </p:txBody>
      </p:sp>
      <p:sp>
        <p:nvSpPr>
          <p:cNvPr id="30722" name="Rectangle 4"/>
          <p:cNvSpPr>
            <a:spLocks noGrp="1"/>
          </p:cNvSpPr>
          <p:nvPr>
            <p:ph type="title" idx="4294967295"/>
          </p:nvPr>
        </p:nvSpPr>
        <p:spPr/>
        <p:txBody>
          <a:bodyPr/>
          <a:lstStyle/>
          <a:p>
            <a:pPr eaLnBrk="1" hangingPunct="1"/>
            <a:r>
              <a:rPr lang="en-US"/>
              <a:t>Polysemy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p:cNvSpPr>
          <p:nvPr>
            <p:ph type="title" idx="4294967295"/>
          </p:nvPr>
        </p:nvSpPr>
        <p:spPr/>
        <p:txBody>
          <a:bodyPr/>
          <a:lstStyle/>
          <a:p>
            <a:pPr eaLnBrk="1" hangingPunct="1"/>
            <a:r>
              <a:rPr lang="en-US"/>
              <a:t>Polysemy</a:t>
            </a:r>
          </a:p>
        </p:txBody>
      </p:sp>
      <p:sp>
        <p:nvSpPr>
          <p:cNvPr id="32770" name="Rectangle 3"/>
          <p:cNvSpPr>
            <a:spLocks noGrp="1" noChangeArrowheads="1"/>
          </p:cNvSpPr>
          <p:nvPr>
            <p:ph idx="4294967295"/>
          </p:nvPr>
        </p:nvSpPr>
        <p:spPr/>
        <p:txBody>
          <a:bodyPr/>
          <a:lstStyle/>
          <a:p>
            <a:pPr eaLnBrk="1" hangingPunct="1">
              <a:buFont typeface="Wingdings" pitchFamily="2" charset="2"/>
              <a:buChar char="§"/>
            </a:pPr>
            <a:r>
              <a:rPr lang="en-US"/>
              <a:t>A single lexeme with multiple </a:t>
            </a:r>
            <a:r>
              <a:rPr lang="en-US">
                <a:solidFill>
                  <a:srgbClr val="6D1014"/>
                </a:solidFill>
              </a:rPr>
              <a:t>related </a:t>
            </a:r>
            <a:r>
              <a:rPr lang="en-US"/>
              <a:t>meanings (</a:t>
            </a:r>
            <a:r>
              <a:rPr lang="en-US">
                <a:solidFill>
                  <a:srgbClr val="FF3300"/>
                </a:solidFill>
              </a:rPr>
              <a:t>bank</a:t>
            </a:r>
            <a:r>
              <a:rPr lang="en-US"/>
              <a:t> the building, </a:t>
            </a:r>
            <a:r>
              <a:rPr lang="en-US">
                <a:solidFill>
                  <a:srgbClr val="FF3300"/>
                </a:solidFill>
              </a:rPr>
              <a:t>bank</a:t>
            </a:r>
            <a:r>
              <a:rPr lang="en-US"/>
              <a:t> the financial institution)</a:t>
            </a:r>
          </a:p>
          <a:p>
            <a:pPr eaLnBrk="1" hangingPunct="1">
              <a:buFont typeface="Wingdings" pitchFamily="2" charset="2"/>
              <a:buChar char="§"/>
            </a:pPr>
            <a:r>
              <a:rPr lang="en-US"/>
              <a:t>Most non-rare words have multiple meanings</a:t>
            </a:r>
          </a:p>
          <a:p>
            <a:pPr lvl="1" eaLnBrk="1" hangingPunct="1">
              <a:buFont typeface="Wingdings" pitchFamily="2" charset="2"/>
              <a:buChar char="§"/>
            </a:pPr>
            <a:r>
              <a:rPr lang="en-US"/>
              <a:t>Number of meanings related to word frequency</a:t>
            </a:r>
          </a:p>
          <a:p>
            <a:pPr lvl="1" eaLnBrk="1" hangingPunct="1">
              <a:buFont typeface="Wingdings" pitchFamily="2" charset="2"/>
              <a:buChar char="§"/>
            </a:pPr>
            <a:r>
              <a:rPr lang="en-US"/>
              <a:t>Verbs tend more to polysemy</a:t>
            </a:r>
          </a:p>
          <a:p>
            <a:pPr lvl="1" eaLnBrk="1" hangingPunct="1">
              <a:buFont typeface="Wingdings" pitchFamily="2" charset="2"/>
              <a:buChar char="§"/>
            </a:pPr>
            <a:r>
              <a:rPr lang="en-US"/>
              <a:t>Distinguishing polysemy from homonymy isn’t always easy (or necessary)</a:t>
            </a:r>
            <a:endParaRPr lang="en-US" sz="2100"/>
          </a:p>
          <a:p>
            <a:pPr eaLnBrk="1" hangingPunct="1">
              <a:buFont typeface="Wingdings" pitchFamily="2" charset="2"/>
              <a:buChar char="§"/>
            </a:pPr>
            <a:endParaRPr lang="en-US" sz="21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Times New Roman"/>
        <a:ea typeface=""/>
        <a:cs typeface=""/>
      </a:majorFont>
      <a:minorFont>
        <a:latin typeface="Times New Roman"/>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10443</TotalTime>
  <Words>3087</Words>
  <Application>Microsoft Office PowerPoint</Application>
  <PresentationFormat>On-screen Show (4:3)</PresentationFormat>
  <Paragraphs>485</Paragraphs>
  <Slides>64</Slides>
  <Notes>30</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82" baseType="lpstr">
      <vt:lpstr>맑은 고딕</vt:lpstr>
      <vt:lpstr>ＭＳ Ｐゴシック</vt:lpstr>
      <vt:lpstr>Arial</vt:lpstr>
      <vt:lpstr>Calibri</vt:lpstr>
      <vt:lpstr>Courier</vt:lpstr>
      <vt:lpstr>굴림</vt:lpstr>
      <vt:lpstr>Lucida Sans</vt:lpstr>
      <vt:lpstr>Symbol</vt:lpstr>
      <vt:lpstr>Tahoma</vt:lpstr>
      <vt:lpstr>Times</vt:lpstr>
      <vt:lpstr>Times New Roman</vt:lpstr>
      <vt:lpstr>Verdana</vt:lpstr>
      <vt:lpstr>Wingdings</vt:lpstr>
      <vt:lpstr>Wingdings 2</vt:lpstr>
      <vt:lpstr>Wingdings 3</vt:lpstr>
      <vt:lpstr>Concourse</vt:lpstr>
      <vt:lpstr>Default Design</vt:lpstr>
      <vt:lpstr>Equation</vt:lpstr>
      <vt:lpstr>Word Senses and WordNet</vt:lpstr>
      <vt:lpstr>Word Senses and Relations</vt:lpstr>
      <vt:lpstr>Lexical Semantics</vt:lpstr>
      <vt:lpstr>Word Definitions</vt:lpstr>
      <vt:lpstr>I. Possible Word Relations</vt:lpstr>
      <vt:lpstr>Homonymy</vt:lpstr>
      <vt:lpstr>Issues for NLP Applications</vt:lpstr>
      <vt:lpstr>Polysemy</vt:lpstr>
      <vt:lpstr>Polysemy</vt:lpstr>
      <vt:lpstr>Metonymy or Systematic Polysemy:  A systematic relationship between senses</vt:lpstr>
      <vt:lpstr>Metaphor vs. Metonymy</vt:lpstr>
      <vt:lpstr>How Do We Identify Words with Multiple Senses?</vt:lpstr>
      <vt:lpstr>Synonymy</vt:lpstr>
      <vt:lpstr>Few Examples of Perfect Synonymy </vt:lpstr>
      <vt:lpstr>Terminology</vt:lpstr>
      <vt:lpstr>Synonymy Relates Senses not Words</vt:lpstr>
      <vt:lpstr>Antonyms</vt:lpstr>
      <vt:lpstr>Hyponyms</vt:lpstr>
      <vt:lpstr>Hypernymy Defined</vt:lpstr>
      <vt:lpstr>Meronymy</vt:lpstr>
      <vt:lpstr>II. WordNet</vt:lpstr>
      <vt:lpstr>Hyponyms and Instances</vt:lpstr>
      <vt:lpstr>WordNet Entries</vt:lpstr>
      <vt:lpstr>WordNet Noun Relations</vt:lpstr>
      <vt:lpstr>WordNet Verb Relations</vt:lpstr>
      <vt:lpstr>WordNet Hierarchies</vt:lpstr>
      <vt:lpstr>How is ‘Sense’ Defined in WordNet?</vt:lpstr>
      <vt:lpstr>PowerPoint Presentation</vt:lpstr>
      <vt:lpstr>PowerPoint Presentation</vt:lpstr>
      <vt:lpstr>PowerPoint Presentation</vt:lpstr>
      <vt:lpstr>PowerPoint Presentation</vt:lpstr>
      <vt:lpstr>WordNet: Viewed as a graph</vt:lpstr>
      <vt:lpstr>“Supersenses” The top level hypernyms in the hierarchy</vt:lpstr>
      <vt:lpstr>WordNet 3.1</vt:lpstr>
      <vt:lpstr>Other (domain specific) thesauri</vt:lpstr>
      <vt:lpstr>MeSH: Medical Subject Headings thesaurus from the National Library of Medicine</vt:lpstr>
      <vt:lpstr>The MeSH Hierarchy</vt:lpstr>
      <vt:lpstr>Uses of the MeSH Ontology</vt:lpstr>
      <vt:lpstr>III. Word Similarity</vt:lpstr>
      <vt:lpstr>Why word similarity</vt:lpstr>
      <vt:lpstr>Word similarity and word relatedness</vt:lpstr>
      <vt:lpstr>Two classes of similarity algorithms</vt:lpstr>
      <vt:lpstr>Path based similarity</vt:lpstr>
      <vt:lpstr>Refinements to path-based similarity</vt:lpstr>
      <vt:lpstr>Example: path-based similarity simpath(c1,c2) = 1/pathlen(c1,c2)</vt:lpstr>
      <vt:lpstr>PowerPoint Presentation</vt:lpstr>
      <vt:lpstr>Problem with basic path-based similarity</vt:lpstr>
      <vt:lpstr>Information content similarity metrics</vt:lpstr>
      <vt:lpstr>Information content similarity</vt:lpstr>
      <vt:lpstr>Information content similarity</vt:lpstr>
      <vt:lpstr>Information content and probability</vt:lpstr>
      <vt:lpstr>Information content: definitions</vt:lpstr>
      <vt:lpstr>Using information content for similarity:  the Resnik method</vt:lpstr>
      <vt:lpstr>Dekang Lin method</vt:lpstr>
      <vt:lpstr>Dekang Lin similarity theorem</vt:lpstr>
      <vt:lpstr>Lin similarity function</vt:lpstr>
      <vt:lpstr>The (extended) Lesk Algorithm </vt:lpstr>
      <vt:lpstr>Summary: thesaurus-based similarity</vt:lpstr>
      <vt:lpstr>Libraries for computing thesaurus-based similarity</vt:lpstr>
      <vt:lpstr>Evaluating similarity</vt:lpstr>
      <vt:lpstr>Problems with thesaurus-based meaning</vt:lpstr>
      <vt:lpstr>Hyponymy and Other Relations</vt:lpstr>
      <vt:lpstr>Hearst Approach</vt:lpstr>
      <vt:lpstr>Summary</vt:lpstr>
    </vt:vector>
  </TitlesOfParts>
  <Company>Stanford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 180 Intro to Computer Speech and Language Processing</dc:title>
  <dc:creator>Dan Jurafsky</dc:creator>
  <cp:lastModifiedBy>Litman, Diane J</cp:lastModifiedBy>
  <cp:revision>603</cp:revision>
  <cp:lastPrinted>2017-02-23T15:26:39Z</cp:lastPrinted>
  <dcterms:created xsi:type="dcterms:W3CDTF">2003-01-18T03:56:53Z</dcterms:created>
  <dcterms:modified xsi:type="dcterms:W3CDTF">2019-11-07T15:16:11Z</dcterms:modified>
</cp:coreProperties>
</file>