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98" r:id="rId2"/>
  </p:sldMasterIdLst>
  <p:notesMasterIdLst>
    <p:notesMasterId r:id="rId70"/>
  </p:notesMasterIdLst>
  <p:handoutMasterIdLst>
    <p:handoutMasterId r:id="rId71"/>
  </p:handoutMasterIdLst>
  <p:sldIdLst>
    <p:sldId id="256" r:id="rId3"/>
    <p:sldId id="426" r:id="rId4"/>
    <p:sldId id="521" r:id="rId5"/>
    <p:sldId id="528" r:id="rId6"/>
    <p:sldId id="427" r:id="rId7"/>
    <p:sldId id="428" r:id="rId8"/>
    <p:sldId id="429" r:id="rId9"/>
    <p:sldId id="526" r:id="rId10"/>
    <p:sldId id="432" r:id="rId11"/>
    <p:sldId id="433" r:id="rId12"/>
    <p:sldId id="434" r:id="rId13"/>
    <p:sldId id="527" r:id="rId14"/>
    <p:sldId id="435" r:id="rId15"/>
    <p:sldId id="512" r:id="rId16"/>
    <p:sldId id="436" r:id="rId17"/>
    <p:sldId id="540" r:id="rId18"/>
    <p:sldId id="539" r:id="rId19"/>
    <p:sldId id="438" r:id="rId20"/>
    <p:sldId id="439" r:id="rId21"/>
    <p:sldId id="440" r:id="rId22"/>
    <p:sldId id="441" r:id="rId23"/>
    <p:sldId id="442" r:id="rId24"/>
    <p:sldId id="444" r:id="rId25"/>
    <p:sldId id="445" r:id="rId26"/>
    <p:sldId id="529" r:id="rId27"/>
    <p:sldId id="530" r:id="rId28"/>
    <p:sldId id="447" r:id="rId29"/>
    <p:sldId id="448" r:id="rId30"/>
    <p:sldId id="531" r:id="rId31"/>
    <p:sldId id="449" r:id="rId32"/>
    <p:sldId id="450" r:id="rId33"/>
    <p:sldId id="524" r:id="rId34"/>
    <p:sldId id="451" r:id="rId35"/>
    <p:sldId id="532" r:id="rId36"/>
    <p:sldId id="452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522" r:id="rId45"/>
    <p:sldId id="460" r:id="rId46"/>
    <p:sldId id="523" r:id="rId47"/>
    <p:sldId id="520" r:id="rId48"/>
    <p:sldId id="516" r:id="rId49"/>
    <p:sldId id="517" r:id="rId50"/>
    <p:sldId id="518" r:id="rId51"/>
    <p:sldId id="519" r:id="rId52"/>
    <p:sldId id="533" r:id="rId53"/>
    <p:sldId id="534" r:id="rId54"/>
    <p:sldId id="536" r:id="rId55"/>
    <p:sldId id="537" r:id="rId56"/>
    <p:sldId id="462" r:id="rId57"/>
    <p:sldId id="463" r:id="rId58"/>
    <p:sldId id="464" r:id="rId59"/>
    <p:sldId id="465" r:id="rId60"/>
    <p:sldId id="466" r:id="rId61"/>
    <p:sldId id="467" r:id="rId62"/>
    <p:sldId id="468" r:id="rId63"/>
    <p:sldId id="469" r:id="rId64"/>
    <p:sldId id="470" r:id="rId65"/>
    <p:sldId id="471" r:id="rId66"/>
    <p:sldId id="515" r:id="rId67"/>
    <p:sldId id="472" r:id="rId68"/>
    <p:sldId id="538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3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3CC"/>
    <a:srgbClr val="FF3300"/>
    <a:srgbClr val="9966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307" autoAdjust="0"/>
    <p:restoredTop sz="87211" autoAdjust="0"/>
  </p:normalViewPr>
  <p:slideViewPr>
    <p:cSldViewPr>
      <p:cViewPr varScale="1">
        <p:scale>
          <a:sx n="91" d="100"/>
          <a:sy n="91" d="100"/>
        </p:scale>
        <p:origin x="432" y="84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36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8E5EE1-25EB-4AED-86FA-3576B85B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60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5099D5-3B97-4EB4-83D2-9003C0E87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963F3-1DDF-4FDF-ABFD-0697919A923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8430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9B7110-C405-4D9E-8921-547B9365213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5956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32DB2-5078-41CF-90B3-B8A7B70FA68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Start here.</a:t>
            </a:r>
          </a:p>
        </p:txBody>
      </p:sp>
    </p:spTree>
    <p:extLst>
      <p:ext uri="{BB962C8B-B14F-4D97-AF65-F5344CB8AC3E}">
        <p14:creationId xmlns:p14="http://schemas.microsoft.com/office/powerpoint/2010/main" val="2722351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3F3D7-0506-4331-A0B4-A916DAE4BAA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4929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B2005-C2AB-4F22-A665-27FFD4D3B66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63850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440920-A185-45CC-95F1-61343816ACC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676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FD254-0A20-7541-81CE-08AEBE044938}" type="slidenum">
              <a:rPr lang="en-US"/>
              <a:pPr/>
              <a:t>25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61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FD254-0A20-7541-81CE-08AEBE044938}" type="slidenum">
              <a:rPr lang="en-US"/>
              <a:pPr/>
              <a:t>26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8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86DF3-6C3E-4E07-B03E-42D3AB63E35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341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49E13-A359-474D-A627-2C51DE3EDCC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0897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78C79-E177-44C7-87E6-B69F9028672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8256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F1516-AEFB-4735-A9C9-649FD53A02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86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7903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342E0-33E9-4CA6-A99A-DE7FC557703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30852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342E0-33E9-4CA6-A99A-DE7FC5577035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645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0530C8-C2C5-409F-B7F3-BBCF3D708DC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81537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311E1-D4F8-4669-8039-45A7878015A8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46856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4DA3F-04B6-487A-A491-A4BBB2833303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1585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3FD3B-931E-4311-AAFF-9511DAC841A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5028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6DCC2-BB3C-44C1-B988-B0C29782E472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06969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1288C5-E0B0-41EE-B598-A79E74647CC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25366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B24F7-6734-4207-828A-8A67B791B34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6353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BD4EED-0A4B-44CA-8126-584B84D5AF02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4867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5E338-91BD-4571-98B7-38C83E19AD0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464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999C6-09EA-4811-9FB1-5E960DA12A68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86560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999C6-09EA-4811-9FB1-5E960DA12A6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83196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1E98E-7C86-417D-91E5-C406DD280C2C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37701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1E98E-7C86-417D-91E5-C406DD280C2C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454786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5DF4D0-BD0C-4437-B565-821F696E7155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9566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5E04B-F2D6-3F42-A557-860907E1EA4F}" type="slidenum">
              <a:rPr lang="en-US"/>
              <a:pPr/>
              <a:t>51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49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80AB6-6A5E-40B0-B796-FE0A0A0EF128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5641890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A8B39-63F6-4EDA-AFF4-8464E1353F96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22451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36075-4581-4823-91E4-9431E34F5E1A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46702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4D13B-61D9-44D7-AA78-E4F1EE0CDF58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663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EF60D-1B96-4104-891E-47B53891C1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3730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326362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7754-2A71-4761-99F4-EACDE4D5814C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22839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6CE467-5246-4130-A697-F3A36095903F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795265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8E222-085B-419B-95C7-5C3179C154D6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967034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57AF56-0F2C-4773-9246-3B44F9C7FE2F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98996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38990-D6A8-4223-973F-425B20DE2DA6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526151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3B308-E7F1-4AA1-9CAC-D3AB2AC1B72E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77716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14A0EE-043C-42D9-BB1C-B543F2046B92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642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F838F-A970-754D-BA51-F40F85D4045F}" type="slidenum">
              <a:rPr lang="en-US"/>
              <a:pPr/>
              <a:t>8</a:t>
            </a:fld>
            <a:endParaRPr lang="en-US"/>
          </a:p>
        </p:txBody>
      </p:sp>
      <p:sp>
        <p:nvSpPr>
          <p:cNvPr id="143974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97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530" y="4463296"/>
            <a:ext cx="5476240" cy="422838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6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26544-3B9B-482E-BAC9-5A797683153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5778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56607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57D84-2A0D-4601-AC9E-A3461AC107F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94172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0D65D-591E-4D54-9E38-9D021C32717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Line of people, chalk line; hard as difficult or solid</a:t>
            </a:r>
          </a:p>
        </p:txBody>
      </p:sp>
    </p:spTree>
    <p:extLst>
      <p:ext uri="{BB962C8B-B14F-4D97-AF65-F5344CB8AC3E}">
        <p14:creationId xmlns:p14="http://schemas.microsoft.com/office/powerpoint/2010/main" val="2876321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49F77-45D5-459C-AD87-CE7E60D9BC9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2949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63499-C65A-4725-8596-F7F7106702A4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88556-FE4A-4830-AF3B-B7ECD8AD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CFD3-9111-4C71-AE8B-CD7ECA7E421B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6C03C-2B47-43F7-A2DF-40D43D71B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64D06-ACD4-4EF2-8D27-788BDE2C114A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C8972-2533-43F8-BAF6-304A50FAE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08627-0230-43E2-8E16-5828013465BA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BDCB4-E7A5-4DDB-83E3-B39FE6A1F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E336-E8EC-4140-A460-8CA24004C2E3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EA9E3-7720-4A46-894F-56CF0D8DC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00BD1-80EB-4986-B314-3144BD2549A1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C816D-F7DB-43D4-A601-0EA4EE6E0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C13F7-85AC-4A43-BD8A-81F31A5E1161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43C8F-577C-4855-95CE-801A908ED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60433-22B0-41A0-846F-45D90680A1DE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60FB3-8CBA-4D62-B89A-D402F536A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E3B2F-38C2-4765-B61E-DB6B5A08A0B1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D2602-0780-41E6-B84C-6590D63A3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092E8-1310-494F-9A9C-1472EB84C217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A379-C9DC-4DDA-A64D-75E17C4BD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30E99-AEA0-48BA-82C7-4E5FC86D0D69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BED24-A11A-4D47-9984-01C7C2BC0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  <a:extLst/>
          </a:lstStyle>
          <a:p>
            <a:pPr>
              <a:defRPr/>
            </a:pPr>
            <a:fld id="{4E103049-A557-4CB4-9065-41DA38E4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07ED1A9F-A820-41AD-AADF-AFCD446CB289}" type="datetimeFigureOut">
              <a:rPr lang="en-US"/>
              <a:pPr>
                <a:defRPr/>
              </a:pPr>
              <a:t>10/30/2019</a:t>
            </a:fld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10D8AEC-3FD2-4896-ABF8-21650343B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ordnetweb.princeton.edu/perl/webwn?o2=&amp;o0=1&amp;o8=1&amp;o1=1&amp;o7=&amp;o5=&amp;o9=&amp;o6=&amp;o3=&amp;o4=&amp;s=dish&amp;i=1&amp;h=00000000#c" TargetMode="External"/><Relationship Id="rId2" Type="http://schemas.openxmlformats.org/officeDocument/2006/relationships/hyperlink" Target="http://wordnetweb.princeton.edu/perl/webwn?o2=&amp;o0=1&amp;o8=1&amp;o1=1&amp;o7=&amp;o5=&amp;o9=&amp;o6=&amp;o3=&amp;o4=&amp;s=dish&amp;i=0&amp;h=00000000#c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1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i.berkeley.edu/~framenet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gsci.princeton.edu/cgi-bin/webwn2.0?stage=2&amp;word=dish&amp;posnumber=1&amp;searchtypenumber=3&amp;senses=&amp;showglosses=1" TargetMode="External"/><Relationship Id="rId4" Type="http://schemas.openxmlformats.org/officeDocument/2006/relationships/hyperlink" Target="http://www.cogsci.princeton.edu/~wn/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Word Senses and WordNet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6386" name="Rectangle 6"/>
          <p:cNvSpPr>
            <a:spLocks noGrp="1"/>
          </p:cNvSpPr>
          <p:nvPr>
            <p:ph type="subTitle" idx="4294967295"/>
          </p:nvPr>
        </p:nvSpPr>
        <p:spPr>
          <a:xfrm>
            <a:off x="1371600" y="4005263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Sense Tags for </a:t>
            </a:r>
            <a:r>
              <a:rPr lang="en-US" smtClean="0">
                <a:solidFill>
                  <a:schemeClr val="accent2"/>
                </a:solidFill>
              </a:rPr>
              <a:t>Bass</a:t>
            </a:r>
          </a:p>
        </p:txBody>
      </p:sp>
      <p:sp>
        <p:nvSpPr>
          <p:cNvPr id="768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76803" name="Picture 4" descr="w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49450"/>
            <a:ext cx="91440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 of Corpora?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Lexical sample task: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smtClean="0"/>
              <a:t>Line-hard-serve </a:t>
            </a:r>
            <a:r>
              <a:rPr lang="en-US" smtClean="0"/>
              <a:t>corpus - 4000 examples of each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i="1" smtClean="0"/>
              <a:t>Interest</a:t>
            </a:r>
            <a:r>
              <a:rPr lang="en-US" smtClean="0"/>
              <a:t> corpus - 2369 sense-tagged examples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All words: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 smtClean="0">
                <a:solidFill>
                  <a:srgbClr val="0033CC"/>
                </a:solidFill>
              </a:rPr>
              <a:t>Semantic concordance</a:t>
            </a:r>
            <a:r>
              <a:rPr lang="en-US" smtClean="0"/>
              <a:t>: a corpus in which each open-class word is labeled with a sense from a specific dictionary/thesaurus.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SemCor</a:t>
            </a:r>
            <a:r>
              <a:rPr lang="en-US" smtClean="0"/>
              <a:t>: 234,000 words from Brown Corpus, manually tagged with WordNet senses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>
                <a:solidFill>
                  <a:srgbClr val="0033CC"/>
                </a:solidFill>
              </a:rPr>
              <a:t>SENSEVAL-3</a:t>
            </a:r>
            <a:r>
              <a:rPr lang="en-US" smtClean="0"/>
              <a:t> competition corpora - 2081 tagged word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SemCor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763000" cy="333375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&lt;</a:t>
            </a:r>
            <a:r>
              <a:rPr lang="en-US" sz="2200" dirty="0" err="1"/>
              <a:t>wf</a:t>
            </a:r>
            <a:r>
              <a:rPr lang="en-US" sz="2200" dirty="0"/>
              <a:t> </a:t>
            </a:r>
            <a:r>
              <a:rPr lang="en-US" sz="2200" dirty="0" err="1"/>
              <a:t>pos</a:t>
            </a:r>
            <a:r>
              <a:rPr lang="en-US" sz="2200" dirty="0"/>
              <a:t>=PRP&gt;</a:t>
            </a:r>
            <a:r>
              <a:rPr lang="en-US" sz="2200" b="1" dirty="0"/>
              <a:t>He</a:t>
            </a:r>
            <a:r>
              <a:rPr lang="en-US" sz="2200" dirty="0"/>
              <a:t>&lt;/</a:t>
            </a:r>
            <a:r>
              <a:rPr lang="en-US" sz="2200" dirty="0" err="1"/>
              <a:t>wf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r>
              <a:rPr lang="en-US" sz="2200" dirty="0"/>
              <a:t>&lt;</a:t>
            </a:r>
            <a:r>
              <a:rPr lang="en-US" sz="2200" dirty="0" err="1"/>
              <a:t>wf</a:t>
            </a:r>
            <a:r>
              <a:rPr lang="en-US" sz="2200" dirty="0"/>
              <a:t> </a:t>
            </a:r>
            <a:r>
              <a:rPr lang="en-US" sz="2200" dirty="0" err="1"/>
              <a:t>pos</a:t>
            </a:r>
            <a:r>
              <a:rPr lang="en-US" sz="2200" dirty="0"/>
              <a:t>=VB lemma=recognize </a:t>
            </a:r>
            <a:r>
              <a:rPr lang="en-US" sz="2200" dirty="0" err="1"/>
              <a:t>wnsn</a:t>
            </a:r>
            <a:r>
              <a:rPr lang="en-US" sz="2200" dirty="0"/>
              <a:t>=4 </a:t>
            </a:r>
            <a:r>
              <a:rPr lang="en-US" sz="2200" dirty="0" err="1"/>
              <a:t>lexsn</a:t>
            </a:r>
            <a:r>
              <a:rPr lang="en-US" sz="2200" dirty="0"/>
              <a:t>=2:31:00::&gt;</a:t>
            </a:r>
            <a:r>
              <a:rPr lang="en-US" sz="2200" b="1" dirty="0"/>
              <a:t>recognized</a:t>
            </a:r>
            <a:r>
              <a:rPr lang="en-US" sz="2200" dirty="0"/>
              <a:t>&lt;/</a:t>
            </a:r>
            <a:r>
              <a:rPr lang="en-US" sz="2200" dirty="0" err="1"/>
              <a:t>wf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r>
              <a:rPr lang="en-US" sz="2200" dirty="0"/>
              <a:t>&lt;</a:t>
            </a:r>
            <a:r>
              <a:rPr lang="en-US" sz="2200" dirty="0" err="1"/>
              <a:t>wf</a:t>
            </a:r>
            <a:r>
              <a:rPr lang="en-US" sz="2200" dirty="0"/>
              <a:t> </a:t>
            </a:r>
            <a:r>
              <a:rPr lang="en-US" sz="2200" dirty="0" err="1"/>
              <a:t>pos</a:t>
            </a:r>
            <a:r>
              <a:rPr lang="en-US" sz="2200" dirty="0"/>
              <a:t>=DT&gt;</a:t>
            </a:r>
            <a:r>
              <a:rPr lang="en-US" sz="2200" b="1" dirty="0"/>
              <a:t>the</a:t>
            </a:r>
            <a:r>
              <a:rPr lang="en-US" sz="2200" dirty="0"/>
              <a:t>&lt;/</a:t>
            </a:r>
            <a:r>
              <a:rPr lang="en-US" sz="2200" dirty="0" err="1"/>
              <a:t>wf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r>
              <a:rPr lang="en-US" sz="2200" dirty="0"/>
              <a:t>&lt;</a:t>
            </a:r>
            <a:r>
              <a:rPr lang="en-US" sz="2200" dirty="0" err="1"/>
              <a:t>wf</a:t>
            </a:r>
            <a:r>
              <a:rPr lang="en-US" sz="2200" dirty="0"/>
              <a:t> </a:t>
            </a:r>
            <a:r>
              <a:rPr lang="en-US" sz="2200" dirty="0" err="1"/>
              <a:t>pos</a:t>
            </a:r>
            <a:r>
              <a:rPr lang="en-US" sz="2200" dirty="0"/>
              <a:t>=NN lemma=gesture </a:t>
            </a:r>
            <a:r>
              <a:rPr lang="en-US" sz="2200" dirty="0" err="1"/>
              <a:t>wnsn</a:t>
            </a:r>
            <a:r>
              <a:rPr lang="en-US" sz="2200" dirty="0"/>
              <a:t>=1 </a:t>
            </a:r>
            <a:r>
              <a:rPr lang="en-US" sz="2200" dirty="0" err="1"/>
              <a:t>lexsn</a:t>
            </a:r>
            <a:r>
              <a:rPr lang="en-US" sz="2200" dirty="0"/>
              <a:t>=1:04:00::&gt;</a:t>
            </a:r>
            <a:r>
              <a:rPr lang="en-US" sz="2200" b="1" dirty="0"/>
              <a:t>gesture</a:t>
            </a:r>
            <a:r>
              <a:rPr lang="en-US" sz="2200" dirty="0"/>
              <a:t>&lt;/</a:t>
            </a:r>
            <a:r>
              <a:rPr lang="en-US" sz="2200" dirty="0" err="1"/>
              <a:t>wf</a:t>
            </a:r>
            <a:r>
              <a:rPr lang="en-US" sz="2200" dirty="0"/>
              <a:t>&gt;</a:t>
            </a:r>
          </a:p>
          <a:p>
            <a:pPr marL="0" indent="0">
              <a:buNone/>
            </a:pPr>
            <a:r>
              <a:rPr lang="en-US" sz="2200" dirty="0"/>
              <a:t>&lt;</a:t>
            </a:r>
            <a:r>
              <a:rPr lang="en-US" sz="2200" dirty="0" err="1"/>
              <a:t>punc</a:t>
            </a:r>
            <a:r>
              <a:rPr lang="en-US" sz="2200" dirty="0"/>
              <a:t>&gt;.&lt;/</a:t>
            </a:r>
            <a:r>
              <a:rPr lang="en-US" sz="2200" dirty="0" err="1"/>
              <a:t>punc</a:t>
            </a:r>
            <a:r>
              <a:rPr lang="en-US" sz="2200" dirty="0"/>
              <a:t>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Kind of Features?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Weaver (1955) “If one examines the words in a book, one at a time as through an opaque mask with a hole in it one word wide, then it is obviously impossible to determine, one at a time, the meaning of the words. […] But if one lengthens the slit in the opaque mask, </a:t>
            </a:r>
            <a:r>
              <a:rPr lang="en-US" sz="2600" dirty="0" smtClean="0">
                <a:solidFill>
                  <a:srgbClr val="FF0000"/>
                </a:solidFill>
              </a:rPr>
              <a:t>until one can see not only the central word in question but also say N words on either side,</a:t>
            </a:r>
            <a:r>
              <a:rPr lang="en-US" sz="2600" dirty="0" smtClean="0"/>
              <a:t> then if N is large enough one can unambiguously decide the meaning of the central word. […] The practical question is : `What minimum value of N will, at least in a tolerable fraction of cases, lead to the correct choice of meaning for the central word?’”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Frequency-based WSD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first sense heuristic, about 60-70% accuracy</a:t>
            </a:r>
          </a:p>
          <a:p>
            <a:r>
              <a:rPr lang="en-US" dirty="0" smtClean="0"/>
              <a:t>To improve, need context</a:t>
            </a:r>
          </a:p>
          <a:p>
            <a:pPr lvl="1"/>
            <a:r>
              <a:rPr lang="en-US" dirty="0" err="1" smtClean="0"/>
              <a:t>Selectional</a:t>
            </a:r>
            <a:r>
              <a:rPr lang="en-US" dirty="0" smtClean="0"/>
              <a:t> restrictions</a:t>
            </a:r>
          </a:p>
          <a:p>
            <a:pPr lvl="1"/>
            <a:r>
              <a:rPr lang="en-US" dirty="0" smtClean="0"/>
              <a:t>“Topic”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1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dishes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600" dirty="0" smtClean="0"/>
              <a:t>washing </a:t>
            </a:r>
            <a:r>
              <a:rPr lang="en-US" sz="2600" i="1" dirty="0" smtClean="0"/>
              <a:t>dishes</a:t>
            </a:r>
            <a:r>
              <a:rPr lang="en-US" sz="2600" dirty="0"/>
              <a:t> </a:t>
            </a:r>
            <a:r>
              <a:rPr lang="en-US" sz="2600" dirty="0" smtClean="0"/>
              <a:t>he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simple </a:t>
            </a:r>
            <a:r>
              <a:rPr lang="en-US" sz="2600" i="1" dirty="0" smtClean="0"/>
              <a:t>dishes</a:t>
            </a:r>
            <a:r>
              <a:rPr lang="en-US" sz="2600" dirty="0" smtClean="0"/>
              <a:t> including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convenient </a:t>
            </a:r>
            <a:r>
              <a:rPr lang="en-US" sz="2600" i="1" dirty="0" smtClean="0"/>
              <a:t>dishes</a:t>
            </a:r>
            <a:r>
              <a:rPr lang="en-US" sz="2600" dirty="0" smtClean="0"/>
              <a:t> to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of </a:t>
            </a:r>
            <a:r>
              <a:rPr lang="en-US" sz="2600" i="1" dirty="0" smtClean="0"/>
              <a:t>dishes </a:t>
            </a:r>
            <a:r>
              <a:rPr lang="en-US" sz="2600" dirty="0" smtClean="0"/>
              <a:t>and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bass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free </a:t>
            </a:r>
            <a:r>
              <a:rPr lang="en-US" sz="2600" i="1" dirty="0" smtClean="0"/>
              <a:t>bass</a:t>
            </a:r>
            <a:r>
              <a:rPr lang="en-US" sz="2600" dirty="0" smtClean="0"/>
              <a:t> with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pound </a:t>
            </a:r>
            <a:r>
              <a:rPr lang="en-US" sz="2600" i="1" dirty="0" smtClean="0"/>
              <a:t>bass</a:t>
            </a:r>
            <a:r>
              <a:rPr lang="en-US" sz="2600" dirty="0" smtClean="0"/>
              <a:t> of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and </a:t>
            </a:r>
            <a:r>
              <a:rPr lang="en-US" sz="2600" i="1" dirty="0" smtClean="0"/>
              <a:t>bass </a:t>
            </a:r>
            <a:r>
              <a:rPr lang="en-US" sz="2600" dirty="0" smtClean="0"/>
              <a:t>player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his </a:t>
            </a:r>
            <a:r>
              <a:rPr lang="en-US" sz="2600" i="1" dirty="0" smtClean="0"/>
              <a:t>bass </a:t>
            </a:r>
            <a:r>
              <a:rPr lang="en-US" sz="2600" dirty="0" smtClean="0"/>
              <a:t>while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79903"/>
            <a:ext cx="6934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S: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(n)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 piece of dishware normally used as a container for holding or serving food)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"we gave them a set of dishes for a wedding present“</a:t>
            </a:r>
            <a:b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S: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(n)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dish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 particular item of prepared food)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"she prepared a special dish for dinner"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18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….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1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Content Placeholder 1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dishes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600" dirty="0"/>
              <a:t>i</a:t>
            </a:r>
            <a:r>
              <a:rPr lang="en-US" sz="2600" dirty="0" smtClean="0"/>
              <a:t>ncludes washing </a:t>
            </a:r>
            <a:r>
              <a:rPr lang="en-US" sz="2600" i="1" dirty="0" smtClean="0"/>
              <a:t>dishes</a:t>
            </a:r>
            <a:r>
              <a:rPr lang="en-US" sz="2600" dirty="0"/>
              <a:t> </a:t>
            </a:r>
            <a:r>
              <a:rPr lang="en-US" sz="2600" dirty="0" smtClean="0"/>
              <a:t>he says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/>
              <a:t>s</a:t>
            </a:r>
            <a:r>
              <a:rPr lang="en-US" sz="2600" dirty="0" smtClean="0"/>
              <a:t>everal simple </a:t>
            </a:r>
            <a:r>
              <a:rPr lang="en-US" sz="2600" i="1" dirty="0" smtClean="0"/>
              <a:t>dishes</a:t>
            </a:r>
            <a:r>
              <a:rPr lang="en-US" sz="2600" dirty="0" smtClean="0"/>
              <a:t> including braised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/>
              <a:t>a</a:t>
            </a:r>
            <a:r>
              <a:rPr lang="en-US" sz="2600" dirty="0" smtClean="0"/>
              <a:t>nd convenient </a:t>
            </a:r>
            <a:r>
              <a:rPr lang="en-US" sz="2600" i="1" dirty="0" smtClean="0"/>
              <a:t>dishes</a:t>
            </a:r>
            <a:r>
              <a:rPr lang="en-US" sz="2600" dirty="0" smtClean="0"/>
              <a:t> to fix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variety of </a:t>
            </a:r>
            <a:r>
              <a:rPr lang="en-US" sz="2600" i="1" dirty="0" smtClean="0"/>
              <a:t>dishes </a:t>
            </a:r>
            <a:r>
              <a:rPr lang="en-US" sz="2600" dirty="0" smtClean="0"/>
              <a:t>and regional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bass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/>
              <a:t>t</a:t>
            </a:r>
            <a:r>
              <a:rPr lang="en-US" sz="2600" dirty="0" smtClean="0"/>
              <a:t>he free </a:t>
            </a:r>
            <a:r>
              <a:rPr lang="en-US" sz="2600" i="1" dirty="0" smtClean="0"/>
              <a:t>bass</a:t>
            </a:r>
            <a:r>
              <a:rPr lang="en-US" sz="2600" dirty="0" smtClean="0"/>
              <a:t> with ease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52 pound </a:t>
            </a:r>
            <a:r>
              <a:rPr lang="en-US" sz="2600" i="1" dirty="0" smtClean="0"/>
              <a:t>bass</a:t>
            </a:r>
            <a:r>
              <a:rPr lang="en-US" sz="2600" dirty="0" smtClean="0"/>
              <a:t> of 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guitar and </a:t>
            </a:r>
            <a:r>
              <a:rPr lang="en-US" sz="2600" i="1" dirty="0" smtClean="0"/>
              <a:t>bass </a:t>
            </a:r>
            <a:r>
              <a:rPr lang="en-US" sz="2600" dirty="0" smtClean="0"/>
              <a:t>player stand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/>
              <a:t>c</a:t>
            </a:r>
            <a:r>
              <a:rPr lang="en-US" sz="2600" dirty="0" smtClean="0"/>
              <a:t>aught his </a:t>
            </a:r>
            <a:r>
              <a:rPr lang="en-US" sz="2600" i="1" dirty="0" smtClean="0"/>
              <a:t>bass </a:t>
            </a:r>
            <a:r>
              <a:rPr lang="en-US" sz="2600" dirty="0" smtClean="0"/>
              <a:t>while fishing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097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“In our house, everybody has a career and none of them </a:t>
            </a:r>
            <a:r>
              <a:rPr lang="en-US" dirty="0" smtClean="0">
                <a:solidFill>
                  <a:srgbClr val="FF0000"/>
                </a:solidFill>
              </a:rPr>
              <a:t>includes washing </a:t>
            </a:r>
            <a:r>
              <a:rPr lang="en-US" i="1" dirty="0" smtClean="0"/>
              <a:t>dishes</a:t>
            </a:r>
            <a:r>
              <a:rPr lang="en-US" dirty="0" smtClean="0"/>
              <a:t>,” </a:t>
            </a:r>
            <a:r>
              <a:rPr lang="en-US" dirty="0" smtClean="0">
                <a:solidFill>
                  <a:srgbClr val="FF0000"/>
                </a:solidFill>
              </a:rPr>
              <a:t>he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In her tiny kitchen at home, Ms. Chen works efficiently, stir-frying </a:t>
            </a:r>
            <a:r>
              <a:rPr lang="en-US" dirty="0" smtClean="0">
                <a:solidFill>
                  <a:srgbClr val="FF0000"/>
                </a:solidFill>
              </a:rPr>
              <a:t>several simple</a:t>
            </a:r>
            <a:r>
              <a:rPr lang="en-US" dirty="0" smtClean="0"/>
              <a:t> </a:t>
            </a:r>
            <a:r>
              <a:rPr lang="en-US" i="1" dirty="0" smtClean="0"/>
              <a:t>dishes,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including braised </a:t>
            </a:r>
            <a:r>
              <a:rPr lang="en-US" dirty="0" smtClean="0"/>
              <a:t>pig’s ears and </a:t>
            </a:r>
            <a:r>
              <a:rPr lang="en-US" dirty="0" err="1" smtClean="0"/>
              <a:t>chcken</a:t>
            </a:r>
            <a:r>
              <a:rPr lang="en-US" dirty="0" smtClean="0"/>
              <a:t> livers with green peppers.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Post quick </a:t>
            </a:r>
            <a:r>
              <a:rPr lang="en-US" dirty="0" smtClean="0">
                <a:solidFill>
                  <a:srgbClr val="FF0000"/>
                </a:solidFill>
              </a:rPr>
              <a:t>and convenient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fix </a:t>
            </a:r>
            <a:r>
              <a:rPr lang="en-US" dirty="0" smtClean="0"/>
              <a:t>when you’re in a hurry.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Japanese cuisine offers a great </a:t>
            </a:r>
            <a:r>
              <a:rPr lang="en-US" dirty="0" smtClean="0">
                <a:solidFill>
                  <a:srgbClr val="FF0000"/>
                </a:solidFill>
              </a:rPr>
              <a:t>variety of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regional </a:t>
            </a:r>
            <a:r>
              <a:rPr lang="en-US" dirty="0" smtClean="0"/>
              <a:t>specialties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Content Placeholder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We need more good teachers – right now, there are only a half a dozen who can play </a:t>
            </a:r>
            <a:r>
              <a:rPr lang="en-US" sz="2600" dirty="0" smtClean="0">
                <a:solidFill>
                  <a:srgbClr val="FF0000"/>
                </a:solidFill>
              </a:rPr>
              <a:t>the free </a:t>
            </a:r>
            <a:r>
              <a:rPr lang="en-US" sz="2600" i="1" dirty="0" smtClean="0"/>
              <a:t>bass </a:t>
            </a:r>
            <a:r>
              <a:rPr lang="en-US" sz="2600" dirty="0" smtClean="0">
                <a:solidFill>
                  <a:srgbClr val="FF0000"/>
                </a:solidFill>
              </a:rPr>
              <a:t>with ease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Though still a far cry from the lake’s record</a:t>
            </a:r>
            <a:r>
              <a:rPr lang="en-US" sz="2600" dirty="0" smtClean="0">
                <a:solidFill>
                  <a:srgbClr val="FF0000"/>
                </a:solidFill>
              </a:rPr>
              <a:t> 52 pound</a:t>
            </a:r>
            <a:r>
              <a:rPr lang="en-US" sz="2600" dirty="0" smtClean="0"/>
              <a:t> </a:t>
            </a:r>
            <a:r>
              <a:rPr lang="en-US" sz="2600" i="1" dirty="0" smtClean="0"/>
              <a:t>bass </a:t>
            </a:r>
            <a:r>
              <a:rPr lang="en-US" sz="2600" dirty="0" smtClean="0">
                <a:solidFill>
                  <a:srgbClr val="FF0000"/>
                </a:solidFill>
              </a:rPr>
              <a:t>of  a </a:t>
            </a:r>
            <a:r>
              <a:rPr lang="en-US" sz="2600" dirty="0" smtClean="0"/>
              <a:t>decade ago, “you could fillet these fish again, and that made people very, very happy.” Mr. Paulson says.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An electric </a:t>
            </a:r>
            <a:r>
              <a:rPr lang="en-US" sz="2600" dirty="0" smtClean="0">
                <a:solidFill>
                  <a:srgbClr val="FF0000"/>
                </a:solidFill>
              </a:rPr>
              <a:t>guitar and </a:t>
            </a:r>
            <a:r>
              <a:rPr lang="en-US" sz="2600" i="1" dirty="0" smtClean="0"/>
              <a:t>bass </a:t>
            </a:r>
            <a:r>
              <a:rPr lang="en-US" sz="2600" dirty="0" smtClean="0">
                <a:solidFill>
                  <a:srgbClr val="FF0000"/>
                </a:solidFill>
              </a:rPr>
              <a:t>player stand </a:t>
            </a:r>
            <a:r>
              <a:rPr lang="en-US" sz="2600" dirty="0" smtClean="0"/>
              <a:t>off to one side, not really part of the scene, just as a sort of nod to gringo expectations again.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600" dirty="0" smtClean="0"/>
              <a:t>Lowe </a:t>
            </a:r>
            <a:r>
              <a:rPr lang="en-US" sz="2600" dirty="0" smtClean="0">
                <a:solidFill>
                  <a:srgbClr val="FF0000"/>
                </a:solidFill>
              </a:rPr>
              <a:t>caught his </a:t>
            </a:r>
            <a:r>
              <a:rPr lang="en-US" sz="2600" i="1" dirty="0" smtClean="0"/>
              <a:t>bass </a:t>
            </a:r>
            <a:r>
              <a:rPr lang="en-US" sz="2600" dirty="0" smtClean="0">
                <a:solidFill>
                  <a:srgbClr val="FF0000"/>
                </a:solidFill>
              </a:rPr>
              <a:t>while fishing </a:t>
            </a:r>
            <a:r>
              <a:rPr lang="en-US" sz="2600" dirty="0" smtClean="0"/>
              <a:t>with pro Bill Lee of Killeen, Texas, who is currently in 144th place with two bass weighing 2-09.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Word Sense Disambiguation (WSD)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95400"/>
            <a:ext cx="9067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Given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A word in context,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A fixed inventory of potential word senses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 smtClean="0"/>
              <a:t>Decide which sense of the word this 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set of senses?</a:t>
            </a:r>
          </a:p>
          <a:p>
            <a:pPr lvl="1"/>
            <a:r>
              <a:rPr lang="en-US" sz="2400" dirty="0"/>
              <a:t>English-to-Spanish MT: set of Spanish translations</a:t>
            </a:r>
          </a:p>
          <a:p>
            <a:pPr lvl="1"/>
            <a:r>
              <a:rPr lang="en-US" sz="2400" dirty="0"/>
              <a:t>Speech Synthesis:  homographs like </a:t>
            </a:r>
            <a:r>
              <a:rPr lang="en-US" sz="2400" i="1" dirty="0"/>
              <a:t>bass</a:t>
            </a:r>
            <a:r>
              <a:rPr lang="en-US" sz="2400" dirty="0"/>
              <a:t> and </a:t>
            </a:r>
            <a:r>
              <a:rPr lang="en-US" sz="2400" i="1" dirty="0"/>
              <a:t>bow</a:t>
            </a:r>
          </a:p>
          <a:p>
            <a:pPr lvl="1"/>
            <a:r>
              <a:rPr lang="en-US" sz="2400" dirty="0"/>
              <a:t>In general: the senses in a thesaurus like WordNet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 simple representation for each observation (each instance of a target word)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Vectors of sets of feature/value pairs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smtClean="0"/>
              <a:t>I.e. files of comma-separated values</a:t>
            </a:r>
            <a:endParaRPr lang="en-US" sz="2300" smtClean="0">
              <a:solidFill>
                <a:srgbClr val="A50021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These vectors should represent the window of words around the target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i="1" smtClean="0">
                <a:solidFill>
                  <a:srgbClr val="FF0000"/>
                </a:solidFill>
              </a:rPr>
              <a:t>How big should that window be?</a:t>
            </a:r>
          </a:p>
        </p:txBody>
      </p:sp>
      <p:sp>
        <p:nvSpPr>
          <p:cNvPr id="8601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What sort of Features?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b="1" smtClean="0"/>
              <a:t>Collocational</a:t>
            </a:r>
            <a:r>
              <a:rPr lang="en-US" smtClean="0"/>
              <a:t> features and </a:t>
            </a:r>
            <a:r>
              <a:rPr lang="en-US" b="1" smtClean="0"/>
              <a:t>bag-of-words </a:t>
            </a:r>
            <a:r>
              <a:rPr lang="en-US" smtClean="0"/>
              <a:t>features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b="1" smtClean="0">
                <a:solidFill>
                  <a:srgbClr val="A50021"/>
                </a:solidFill>
              </a:rPr>
              <a:t>Collocational</a:t>
            </a:r>
            <a:endParaRPr lang="en-US" smtClean="0">
              <a:solidFill>
                <a:srgbClr val="A50021"/>
              </a:solidFill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300" smtClean="0"/>
              <a:t>Features about words at </a:t>
            </a:r>
            <a:r>
              <a:rPr lang="en-US" sz="2300" b="1" smtClean="0"/>
              <a:t>specific</a:t>
            </a:r>
            <a:r>
              <a:rPr lang="en-US" sz="2300" smtClean="0"/>
              <a:t> positions near target word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2300" smtClean="0">
                <a:solidFill>
                  <a:srgbClr val="008000"/>
                </a:solidFill>
              </a:rPr>
              <a:t>Often limited to just word identity and POS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b="1" smtClean="0">
                <a:solidFill>
                  <a:srgbClr val="A50021"/>
                </a:solidFill>
              </a:rPr>
              <a:t>Bag-of-words</a:t>
            </a:r>
            <a:endParaRPr lang="en-US" smtClean="0">
              <a:solidFill>
                <a:srgbClr val="A50021"/>
              </a:solidFill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2300" smtClean="0"/>
              <a:t>Features about words that occur anywhere in the window (regardless of position)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2300" smtClean="0">
                <a:solidFill>
                  <a:srgbClr val="008000"/>
                </a:solidFill>
              </a:rPr>
              <a:t>Typically limited to frequency counts</a:t>
            </a:r>
            <a:endParaRPr lang="en-US" smtClean="0">
              <a:solidFill>
                <a:srgbClr val="008000"/>
              </a:solidFill>
            </a:endParaRPr>
          </a:p>
          <a:p>
            <a:pPr lvl="1" eaLnBrk="1" hangingPunct="1">
              <a:buFontTx/>
              <a:buNone/>
            </a:pPr>
            <a:endParaRPr lang="en-US" sz="21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Example text (WSJ)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3100" smtClean="0"/>
              <a:t>An electric guitar and </a:t>
            </a:r>
            <a:r>
              <a:rPr lang="en-US" sz="3100" b="1" smtClean="0">
                <a:solidFill>
                  <a:srgbClr val="A50021"/>
                </a:solidFill>
              </a:rPr>
              <a:t>bass</a:t>
            </a:r>
            <a:r>
              <a:rPr lang="en-US" sz="3100" smtClean="0"/>
              <a:t> player stand off to one side not really part of the scene, just as a sort of nod to gringo expectations perhaps</a:t>
            </a:r>
            <a:endParaRPr lang="en-US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Assume a window of +/- 2 from the target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Collocations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Position-specific information about the words in the window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solidFill>
                  <a:srgbClr val="008000"/>
                </a:solidFill>
              </a:rPr>
              <a:t>guitar and </a:t>
            </a:r>
            <a:r>
              <a:rPr lang="en-US" smtClean="0">
                <a:solidFill>
                  <a:srgbClr val="A50021"/>
                </a:solidFill>
              </a:rPr>
              <a:t>bass</a:t>
            </a:r>
            <a:r>
              <a:rPr lang="en-US" smtClean="0"/>
              <a:t> </a:t>
            </a:r>
            <a:r>
              <a:rPr lang="en-US" smtClean="0">
                <a:solidFill>
                  <a:srgbClr val="008000"/>
                </a:solidFill>
              </a:rPr>
              <a:t>player stand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[guitar, NN, and, CC, player, NN, stand, VB]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Word</a:t>
            </a:r>
            <a:r>
              <a:rPr lang="en-US" baseline="-25000" smtClean="0"/>
              <a:t>n-2,</a:t>
            </a:r>
            <a:r>
              <a:rPr lang="en-US" smtClean="0"/>
              <a:t> POS</a:t>
            </a:r>
            <a:r>
              <a:rPr lang="en-US" baseline="-25000" smtClean="0"/>
              <a:t>n-2,</a:t>
            </a:r>
            <a:r>
              <a:rPr lang="en-US" smtClean="0"/>
              <a:t> word</a:t>
            </a:r>
            <a:r>
              <a:rPr lang="en-US" baseline="-25000" smtClean="0"/>
              <a:t>n-1,</a:t>
            </a:r>
            <a:r>
              <a:rPr lang="en-US" smtClean="0"/>
              <a:t> POS</a:t>
            </a:r>
            <a:r>
              <a:rPr lang="en-US" baseline="-25000" smtClean="0"/>
              <a:t>n-1,</a:t>
            </a:r>
            <a:r>
              <a:rPr lang="en-US" smtClean="0"/>
              <a:t> Word</a:t>
            </a:r>
            <a:r>
              <a:rPr lang="en-US" baseline="-25000" smtClean="0"/>
              <a:t>n+1</a:t>
            </a:r>
            <a:r>
              <a:rPr lang="en-US" smtClean="0"/>
              <a:t> POS</a:t>
            </a:r>
            <a:r>
              <a:rPr lang="en-US" baseline="-25000" smtClean="0"/>
              <a:t>n+1</a:t>
            </a:r>
            <a:r>
              <a:rPr lang="en-US" smtClean="0"/>
              <a:t>…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In other words, a vector consisting of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[position n word, position n part-of-speech…]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Bag of Words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Information about what words occur within the window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First derive a set of terms to place in the vector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Then note how often each of those terms occurs in a given window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Co-Occurrence Example</a:t>
            </a:r>
          </a:p>
        </p:txBody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 </a:t>
            </a:r>
            <a:r>
              <a:rPr lang="en-US" dirty="0" smtClean="0"/>
              <a:t>we’ve </a:t>
            </a:r>
            <a:r>
              <a:rPr lang="en-US" dirty="0"/>
              <a:t>settled on a possible vocabulary of 12 words </a:t>
            </a:r>
            <a:r>
              <a:rPr lang="en-US" dirty="0" smtClean="0"/>
              <a:t>in “bass” sentences: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/>
              <a:t>[</a:t>
            </a:r>
            <a:r>
              <a:rPr lang="en-US" sz="2100" i="1" dirty="0"/>
              <a:t>fishing, big, sound, player, fly, rod, pound, double, runs, playing, guitar, band</a:t>
            </a:r>
            <a:r>
              <a:rPr lang="en-US" sz="2100" dirty="0"/>
              <a:t>]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A50021"/>
                </a:solidFill>
              </a:rPr>
              <a:t>The vector for:</a:t>
            </a:r>
            <a:endParaRPr lang="en-US" dirty="0">
              <a:solidFill>
                <a:srgbClr val="A5002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00FF"/>
                </a:solidFill>
              </a:rPr>
              <a:t>	guitar</a:t>
            </a:r>
            <a:r>
              <a:rPr lang="en-US" sz="2400" dirty="0">
                <a:solidFill>
                  <a:srgbClr val="008000"/>
                </a:solidFill>
              </a:rPr>
              <a:t> and </a:t>
            </a:r>
            <a:r>
              <a:rPr lang="en-US" sz="2400" dirty="0">
                <a:solidFill>
                  <a:srgbClr val="A50021"/>
                </a:solidFill>
              </a:rPr>
              <a:t>bass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player</a:t>
            </a:r>
            <a:r>
              <a:rPr lang="en-US" sz="2400" dirty="0">
                <a:solidFill>
                  <a:srgbClr val="008000"/>
                </a:solidFill>
              </a:rPr>
              <a:t> stand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sz="18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95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Co-Occurrence Example</a:t>
            </a:r>
          </a:p>
        </p:txBody>
      </p:sp>
      <p:sp>
        <p:nvSpPr>
          <p:cNvPr id="122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839200" cy="3333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Assume </a:t>
            </a:r>
            <a:r>
              <a:rPr lang="en-US" dirty="0" smtClean="0"/>
              <a:t>we’ve </a:t>
            </a:r>
            <a:r>
              <a:rPr lang="en-US" dirty="0"/>
              <a:t>settled on a possible vocabulary of 12 words </a:t>
            </a:r>
            <a:r>
              <a:rPr lang="en-US" dirty="0" smtClean="0"/>
              <a:t>in “bass” sentences: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/>
              <a:t>[</a:t>
            </a:r>
            <a:r>
              <a:rPr lang="en-US" sz="2100" i="1" dirty="0"/>
              <a:t>fishing, big, sound, player, fly, rod, pound, double, runs, playing, guitar, band</a:t>
            </a:r>
            <a:r>
              <a:rPr lang="en-US" sz="2100" dirty="0"/>
              <a:t>]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A50021"/>
                </a:solidFill>
              </a:rPr>
              <a:t>The vector for:</a:t>
            </a:r>
            <a:endParaRPr lang="en-US" dirty="0">
              <a:solidFill>
                <a:srgbClr val="A5002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400" dirty="0">
                <a:solidFill>
                  <a:srgbClr val="0000FF"/>
                </a:solidFill>
              </a:rPr>
              <a:t>	guitar</a:t>
            </a:r>
            <a:r>
              <a:rPr lang="en-US" sz="2400" dirty="0">
                <a:solidFill>
                  <a:srgbClr val="008000"/>
                </a:solidFill>
              </a:rPr>
              <a:t> and </a:t>
            </a:r>
            <a:r>
              <a:rPr lang="en-US" sz="2400" dirty="0">
                <a:solidFill>
                  <a:srgbClr val="A50021"/>
                </a:solidFill>
              </a:rPr>
              <a:t>bass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player</a:t>
            </a:r>
            <a:r>
              <a:rPr lang="en-US" sz="2400" dirty="0">
                <a:solidFill>
                  <a:srgbClr val="008000"/>
                </a:solidFill>
              </a:rPr>
              <a:t> stand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[</a:t>
            </a:r>
            <a:r>
              <a:rPr lang="en-US" dirty="0"/>
              <a:t>0,0,0,1,0,0,0,0,0,0,1,0]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Classifiers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Once we cast the WSD problem as a classification problem, many techniques possible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Naïve Bayes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Decision lists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Decision trees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Neural nets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Support vector machines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Nearest neighbor methods…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Classifiers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Choice of technique, in part, depends on the set of features that have been used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Some techniques work better/worse with features with numerical values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Some techniques work better/worse with features that have large numbers of possible values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For example, the feature </a:t>
            </a:r>
            <a:r>
              <a:rPr lang="en-US" b="1" smtClean="0">
                <a:solidFill>
                  <a:srgbClr val="A50021"/>
                </a:solidFill>
              </a:rPr>
              <a:t>the word to the left</a:t>
            </a:r>
            <a:r>
              <a:rPr lang="en-US" smtClean="0"/>
              <a:t> has a fairly large number of possible values</a:t>
            </a:r>
            <a:endParaRPr lang="en-US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14450"/>
            <a:ext cx="7467600" cy="742950"/>
          </a:xfrm>
        </p:spPr>
        <p:txBody>
          <a:bodyPr/>
          <a:lstStyle/>
          <a:p>
            <a:r>
              <a:rPr lang="en-US" sz="3600" dirty="0"/>
              <a:t>Classification Methods:</a:t>
            </a:r>
            <a:br>
              <a:rPr lang="en-US" sz="3600" dirty="0"/>
            </a:br>
            <a:r>
              <a:rPr lang="en-US" sz="3600" dirty="0"/>
              <a:t>Supervised Machine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i="1" dirty="0">
                <a:latin typeface="Calibri" charset="0"/>
              </a:rPr>
              <a:t>Input: </a:t>
            </a:r>
          </a:p>
          <a:p>
            <a:pPr lvl="1"/>
            <a:r>
              <a:rPr lang="en-US" sz="2400" dirty="0">
                <a:latin typeface="Calibri" charset="0"/>
              </a:rPr>
              <a:t>a word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w </a:t>
            </a:r>
            <a:r>
              <a:rPr lang="en-US" sz="2400" i="1" dirty="0">
                <a:solidFill>
                  <a:srgbClr val="000000"/>
                </a:solidFill>
                <a:latin typeface="Calibri" charset="0"/>
              </a:rPr>
              <a:t>in a text window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d </a:t>
            </a:r>
            <a:r>
              <a:rPr lang="en-US" sz="2400" i="1" dirty="0">
                <a:solidFill>
                  <a:srgbClr val="000000"/>
                </a:solidFill>
                <a:latin typeface="Calibri" charset="0"/>
              </a:rPr>
              <a:t>(which we’ll call a “document”)</a:t>
            </a:r>
          </a:p>
          <a:p>
            <a:pPr lvl="1"/>
            <a:r>
              <a:rPr lang="en-US" sz="2400" i="1" dirty="0">
                <a:latin typeface="Calibri" charset="0"/>
              </a:rPr>
              <a:t> </a:t>
            </a:r>
            <a:r>
              <a:rPr lang="en-US" sz="2400" dirty="0">
                <a:latin typeface="Calibri" charset="0"/>
                <a:ea typeface="ＭＳ Ｐゴシック" charset="0"/>
              </a:rPr>
              <a:t>a fixed set of classes 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C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=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{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,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c</a:t>
            </a:r>
            <a:r>
              <a:rPr lang="en-US" sz="2400" baseline="-250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,…, </a:t>
            </a:r>
            <a:r>
              <a:rPr lang="en-US" sz="2400" i="1" dirty="0" err="1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c</a:t>
            </a:r>
            <a:r>
              <a:rPr lang="en-US" sz="2400" i="1" baseline="-25000" dirty="0" err="1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J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ＭＳ Ｐゴシック" charset="0"/>
                <a:sym typeface="Symbol" charset="0"/>
              </a:rPr>
              <a:t>}</a:t>
            </a:r>
            <a:endParaRPr lang="en-US" sz="1800" i="1" dirty="0">
              <a:solidFill>
                <a:srgbClr val="FF0000"/>
              </a:solidFill>
              <a:latin typeface="Calibri" charset="0"/>
            </a:endParaRPr>
          </a:p>
          <a:p>
            <a:pPr lvl="1"/>
            <a:r>
              <a:rPr lang="en-US" sz="2400" dirty="0">
                <a:latin typeface="Calibri" charset="0"/>
              </a:rPr>
              <a:t>A training set of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400" i="1" dirty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hand-labeled text windows again called “documents”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(d</a:t>
            </a:r>
            <a:r>
              <a:rPr lang="en-US" sz="2400" i="1" baseline="-25000" dirty="0">
                <a:solidFill>
                  <a:srgbClr val="FF0000"/>
                </a:solidFill>
                <a:latin typeface="Calibri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,c</a:t>
            </a:r>
            <a:r>
              <a:rPr lang="en-US" sz="2400" i="1" baseline="-25000" dirty="0">
                <a:solidFill>
                  <a:srgbClr val="FF0000"/>
                </a:solidFill>
                <a:latin typeface="Calibri" charset="0"/>
              </a:rPr>
              <a:t>1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),....,(</a:t>
            </a:r>
            <a:r>
              <a:rPr lang="en-US" sz="2400" i="1" dirty="0" err="1">
                <a:solidFill>
                  <a:srgbClr val="FF0000"/>
                </a:solidFill>
                <a:latin typeface="Calibri" charset="0"/>
              </a:rPr>
              <a:t>d</a:t>
            </a:r>
            <a:r>
              <a:rPr lang="en-US" sz="2400" i="1" baseline="-25000" dirty="0" err="1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400" i="1" dirty="0" err="1">
                <a:solidFill>
                  <a:srgbClr val="FF0000"/>
                </a:solidFill>
                <a:latin typeface="Calibri" charset="0"/>
              </a:rPr>
              <a:t>,c</a:t>
            </a:r>
            <a:r>
              <a:rPr lang="en-US" sz="2400" i="1" baseline="-25000" dirty="0" err="1">
                <a:solidFill>
                  <a:srgbClr val="FF0000"/>
                </a:solidFill>
                <a:latin typeface="Calibri" charset="0"/>
              </a:rPr>
              <a:t>m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)</a:t>
            </a:r>
          </a:p>
          <a:p>
            <a:r>
              <a:rPr lang="en-US" i="1" dirty="0">
                <a:latin typeface="Calibri" charset="0"/>
              </a:rPr>
              <a:t>Output: </a:t>
            </a:r>
          </a:p>
          <a:p>
            <a:pPr lvl="1"/>
            <a:r>
              <a:rPr lang="en-US" sz="2400" dirty="0">
                <a:latin typeface="Calibri" charset="0"/>
              </a:rPr>
              <a:t>a learned classifier </a:t>
            </a:r>
            <a:r>
              <a:rPr lang="en-US" sz="2400" i="1" dirty="0" err="1">
                <a:solidFill>
                  <a:srgbClr val="FF0000"/>
                </a:solidFill>
                <a:latin typeface="Calibri" charset="0"/>
              </a:rPr>
              <a:t>γ:d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Calibri" charset="0"/>
                <a:sym typeface="Wingdings" charset="2"/>
              </a:rPr>
              <a:t> c</a:t>
            </a:r>
            <a:endParaRPr lang="en-US" sz="2400" i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86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TheWordNet</a:t>
            </a:r>
            <a:r>
              <a:rPr lang="en-US" sz="2400" dirty="0"/>
              <a:t> entry for the noun </a:t>
            </a:r>
            <a:r>
              <a:rPr lang="en-US" sz="2400" b="1" i="1" dirty="0">
                <a:solidFill>
                  <a:srgbClr val="FF0000"/>
                </a:solidFill>
              </a:rPr>
              <a:t>bat</a:t>
            </a:r>
            <a:r>
              <a:rPr lang="en-US" sz="2400" i="1" dirty="0"/>
              <a:t> </a:t>
            </a:r>
            <a:r>
              <a:rPr lang="en-US" sz="2400" dirty="0" smtClean="0"/>
              <a:t>has the following </a:t>
            </a:r>
            <a:r>
              <a:rPr lang="en-US" sz="2400" dirty="0"/>
              <a:t>distinct senses.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Cluster </a:t>
            </a:r>
            <a:r>
              <a:rPr lang="en-US" sz="2400" dirty="0"/>
              <a:t>these </a:t>
            </a:r>
            <a:r>
              <a:rPr lang="en-US" sz="2400" dirty="0" smtClean="0"/>
              <a:t>senses by </a:t>
            </a:r>
            <a:r>
              <a:rPr lang="en-US" sz="2400" dirty="0"/>
              <a:t>using the definitions of homonymy and </a:t>
            </a:r>
            <a:r>
              <a:rPr lang="en-US" sz="2400" dirty="0" smtClean="0"/>
              <a:t>polysemy.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bat#1</a:t>
            </a:r>
            <a:r>
              <a:rPr lang="en-US" sz="2400" dirty="0"/>
              <a:t>: nocturnal </a:t>
            </a:r>
            <a:r>
              <a:rPr lang="en-US" sz="2400" dirty="0" err="1"/>
              <a:t>mouselike</a:t>
            </a:r>
            <a:r>
              <a:rPr lang="en-US" sz="2400" dirty="0"/>
              <a:t> </a:t>
            </a:r>
            <a:r>
              <a:rPr lang="en-US" sz="2400" dirty="0" smtClean="0"/>
              <a:t>mammal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bat#2</a:t>
            </a:r>
            <a:r>
              <a:rPr lang="en-US" sz="2400" dirty="0"/>
              <a:t>: (baseball) a turn trying to get a </a:t>
            </a:r>
            <a:r>
              <a:rPr lang="en-US" sz="2400" dirty="0" smtClean="0"/>
              <a:t>hit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bat#3</a:t>
            </a:r>
            <a:r>
              <a:rPr lang="en-US" sz="2400" dirty="0"/>
              <a:t>: a small racket. . . for playing squash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bat#4</a:t>
            </a:r>
            <a:r>
              <a:rPr lang="en-US" sz="2400" dirty="0"/>
              <a:t>: the club used in playing </a:t>
            </a:r>
            <a:r>
              <a:rPr lang="en-US" sz="2400" dirty="0" smtClean="0"/>
              <a:t>cricket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bat#5</a:t>
            </a:r>
            <a:r>
              <a:rPr lang="en-US" sz="2400" dirty="0"/>
              <a:t>: a club used for hitting a ball in various games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334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>
                <a:cs typeface="Times New Roman" pitchFamily="18" charset="0"/>
                <a:sym typeface="Bookshelf Symbol 2"/>
              </a:rPr>
              <a:t>ŝ</a:t>
            </a:r>
            <a:r>
              <a:rPr lang="en-US" smtClean="0"/>
              <a:t> =             p(s|V),</a:t>
            </a:r>
            <a:r>
              <a:rPr lang="en-US" smtClean="0">
                <a:sym typeface="Symbol" pitchFamily="18" charset="2"/>
              </a:rPr>
              <a:t> or </a:t>
            </a: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Where s is one of the senses S  possible  for a word w and V the input vector of feature values for w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Assume features </a:t>
            </a:r>
            <a:r>
              <a:rPr lang="en-US" b="1" i="1" smtClean="0">
                <a:solidFill>
                  <a:schemeClr val="accent2"/>
                </a:solidFill>
              </a:rPr>
              <a:t>independent</a:t>
            </a:r>
            <a:r>
              <a:rPr lang="en-US" smtClean="0"/>
              <a:t>, so probability of V is the product of probabilities of each feature, given s, so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p(V) same for any </a:t>
            </a:r>
            <a:r>
              <a:rPr lang="en-US" smtClean="0">
                <a:cs typeface="Times New Roman" pitchFamily="18" charset="0"/>
                <a:sym typeface="Bookshelf Symbol 2"/>
              </a:rPr>
              <a:t>ŝ</a:t>
            </a: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Then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71600" y="3810000"/>
          <a:ext cx="19050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Equation" r:id="rId4" imgW="1904760" imgH="761760" progId="Equation.3">
                  <p:embed/>
                </p:oleObj>
              </mc:Choice>
              <mc:Fallback>
                <p:oleObj name="Equation" r:id="rId4" imgW="19047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10000"/>
                        <a:ext cx="1905000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82800" y="5334000"/>
          <a:ext cx="248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Equation" r:id="rId6" imgW="2489040" imgH="761760" progId="Equation.3">
                  <p:embed/>
                </p:oleObj>
              </mc:Choice>
              <mc:Fallback>
                <p:oleObj name="Equation" r:id="rId6" imgW="2489040" imgH="761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5334000"/>
                        <a:ext cx="248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62400" y="1447800"/>
          <a:ext cx="1778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Equation" r:id="rId8" imgW="1777680" imgH="939600" progId="Equation.3">
                  <p:embed/>
                </p:oleObj>
              </mc:Choice>
              <mc:Fallback>
                <p:oleObj name="Equation" r:id="rId8" imgW="177768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447800"/>
                        <a:ext cx="1778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14850" y="3213100"/>
          <a:ext cx="11271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Equation" r:id="rId10" imgW="114120" imgH="431640" progId="Equation.3">
                  <p:embed/>
                </p:oleObj>
              </mc:Choice>
              <mc:Fallback>
                <p:oleObj name="Equation" r:id="rId10" imgW="11412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13100"/>
                        <a:ext cx="112713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905000" y="1524000"/>
          <a:ext cx="7620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12" imgW="761760" imgH="520560" progId="Equation.3">
                  <p:embed/>
                </p:oleObj>
              </mc:Choice>
              <mc:Fallback>
                <p:oleObj name="Equation" r:id="rId12" imgW="761760" imgH="520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7620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How do we estimate p(s) and p(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j</a:t>
            </a:r>
            <a:r>
              <a:rPr lang="en-US" dirty="0" err="1" smtClean="0"/>
              <a:t>|s</a:t>
            </a:r>
            <a:r>
              <a:rPr lang="en-US" dirty="0" smtClean="0"/>
              <a:t>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How do we estimate p(s) and p(v</a:t>
            </a:r>
            <a:r>
              <a:rPr lang="en-US" baseline="-25000" smtClean="0"/>
              <a:t>j</a:t>
            </a:r>
            <a:r>
              <a:rPr lang="en-US" smtClean="0"/>
              <a:t>|s)?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p(s</a:t>
            </a:r>
            <a:r>
              <a:rPr lang="en-US" baseline="-25000" smtClean="0"/>
              <a:t>i</a:t>
            </a:r>
            <a:r>
              <a:rPr lang="en-US" smtClean="0"/>
              <a:t>) is max. likelihood estimate from a sense-tagged corpus (count(s</a:t>
            </a:r>
            <a:r>
              <a:rPr lang="en-US" baseline="-25000" smtClean="0"/>
              <a:t>i</a:t>
            </a:r>
            <a:r>
              <a:rPr lang="en-US" smtClean="0"/>
              <a:t>,w</a:t>
            </a:r>
            <a:r>
              <a:rPr lang="en-US" baseline="-25000" smtClean="0"/>
              <a:t>j</a:t>
            </a:r>
            <a:r>
              <a:rPr lang="en-US" smtClean="0"/>
              <a:t>)/count(w</a:t>
            </a:r>
            <a:r>
              <a:rPr lang="en-US" baseline="-25000" smtClean="0"/>
              <a:t>j</a:t>
            </a:r>
            <a:r>
              <a:rPr lang="en-US" smtClean="0"/>
              <a:t>)) – how likely is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 to mean ‘financial institution’ over all instances of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P(v</a:t>
            </a:r>
            <a:r>
              <a:rPr lang="en-US" baseline="-25000" smtClean="0"/>
              <a:t>j</a:t>
            </a:r>
            <a:r>
              <a:rPr lang="en-US" smtClean="0"/>
              <a:t>|s) is max. likelihood of each feature given a candidate sense (count(v</a:t>
            </a:r>
            <a:r>
              <a:rPr lang="en-US" baseline="-25000" smtClean="0"/>
              <a:t>j</a:t>
            </a:r>
            <a:r>
              <a:rPr lang="en-US" smtClean="0"/>
              <a:t>,s)/count(s)) – how likely is the previous word to be ‘</a:t>
            </a:r>
            <a:r>
              <a:rPr lang="en-US" smtClean="0">
                <a:solidFill>
                  <a:schemeClr val="hlink"/>
                </a:solidFill>
              </a:rPr>
              <a:t>river</a:t>
            </a:r>
            <a:r>
              <a:rPr lang="en-US" smtClean="0"/>
              <a:t>’ when the sense of </a:t>
            </a:r>
            <a:r>
              <a:rPr lang="en-US" smtClean="0">
                <a:solidFill>
                  <a:schemeClr val="hlink"/>
                </a:solidFill>
              </a:rPr>
              <a:t>bank</a:t>
            </a:r>
            <a:r>
              <a:rPr lang="en-US" smtClean="0"/>
              <a:t> is ‘financial institution’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Calculate                                 for each possible sense and                                 take the highest scoring sense as the most likely choice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67000" y="4800600"/>
          <a:ext cx="2489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4" imgW="2489040" imgH="761760" progId="Equation.3">
                  <p:embed/>
                </p:oleObj>
              </mc:Choice>
              <mc:Fallback>
                <p:oleObj name="Equation" r:id="rId4" imgW="248904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00600"/>
                        <a:ext cx="2489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26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Evaluation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On a corpus of examples of uses of the word </a:t>
            </a:r>
            <a:r>
              <a:rPr lang="en-US" smtClean="0">
                <a:solidFill>
                  <a:srgbClr val="A50021"/>
                </a:solidFill>
              </a:rPr>
              <a:t>line</a:t>
            </a:r>
            <a:r>
              <a:rPr lang="en-US" smtClean="0"/>
              <a:t>, naïve Bayes achieved about 73% correct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Is this good?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57800" y="3124201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Calibri"/>
              </a:rPr>
              <a:t>Choosing a class: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P(f|d5) </a:t>
            </a: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P(g|d5) </a:t>
            </a: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  <a:p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67401" y="4520625"/>
            <a:ext cx="2714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TW" dirty="0">
                <a:solidFill>
                  <a:prstClr val="black"/>
                </a:solidFill>
                <a:latin typeface="Calibri" charset="0"/>
              </a:rPr>
              <a:t> </a:t>
            </a:r>
            <a:r>
              <a:rPr lang="en-US" altLang="zh-TW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1/4 * 2/9 * (2/9)</a:t>
            </a:r>
            <a:r>
              <a:rPr lang="en-US" altLang="zh-TW" baseline="30000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2</a:t>
            </a:r>
            <a:r>
              <a:rPr lang="en-US" altLang="zh-TW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 * 2/9 </a:t>
            </a:r>
            <a:r>
              <a:rPr lang="en-US" altLang="zh-TW" dirty="0">
                <a:solidFill>
                  <a:prstClr val="black"/>
                </a:solidFill>
                <a:latin typeface="Calibri" charset="0"/>
              </a:rPr>
              <a:t> </a:t>
            </a:r>
          </a:p>
          <a:p>
            <a:pPr lvl="1">
              <a:buFont typeface="Wingdings" charset="2"/>
              <a:buNone/>
            </a:pPr>
            <a:r>
              <a:rPr lang="en-US" altLang="zh-TW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	≈ 0.0006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895600" y="990600"/>
          <a:ext cx="5867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363"/>
                <a:gridCol w="523874"/>
                <a:gridCol w="3586163"/>
                <a:gridCol w="762000"/>
              </a:tblGrid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Doc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Words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Class</a:t>
                      </a:r>
                      <a:endParaRPr lang="en-US" sz="1600" dirty="0"/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Training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fish </a:t>
                      </a:r>
                      <a:r>
                        <a:rPr lang="en-US" sz="1600" baseline="0" dirty="0" smtClean="0"/>
                        <a:t>smoked fish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fish line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fish haul smoked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en-US" sz="16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guitar jazz line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Test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line guitar </a:t>
                      </a:r>
                      <a:r>
                        <a:rPr lang="en-US" sz="1600" baseline="0" dirty="0" smtClean="0"/>
                        <a:t>jazz jazz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1" y="3886201"/>
            <a:ext cx="26091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Calibri"/>
              </a:rPr>
              <a:t>Conditional Probabilities: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line|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=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guitar|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   =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jazz|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    =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line|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g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=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guitar|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g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    =</a:t>
            </a:r>
          </a:p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P(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jazz|</a:t>
            </a:r>
            <a:r>
              <a:rPr lang="en-US" sz="1800" i="1" dirty="0" err="1">
                <a:solidFill>
                  <a:prstClr val="black"/>
                </a:solidFill>
                <a:latin typeface="Calibri"/>
              </a:rPr>
              <a:t>g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      =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2691825"/>
            <a:ext cx="83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prstClr val="black"/>
                </a:solidFill>
                <a:latin typeface="Calibri"/>
              </a:rPr>
              <a:t>Priors:</a:t>
            </a:r>
          </a:p>
          <a:p>
            <a:r>
              <a:rPr lang="en-US" sz="1800" i="1" dirty="0">
                <a:solidFill>
                  <a:prstClr val="black"/>
                </a:solidFill>
                <a:latin typeface="Calibri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800" i="1" dirty="0">
                <a:solidFill>
                  <a:prstClr val="black"/>
                </a:solidFill>
                <a:latin typeface="Calibri"/>
              </a:rPr>
              <a:t>f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)= </a:t>
            </a:r>
          </a:p>
          <a:p>
            <a:endParaRPr lang="en-US" sz="200" i="1" dirty="0">
              <a:solidFill>
                <a:prstClr val="black"/>
              </a:solidFill>
              <a:latin typeface="Calibri"/>
            </a:endParaRPr>
          </a:p>
          <a:p>
            <a:r>
              <a:rPr lang="en-US" sz="1800" i="1" dirty="0">
                <a:solidFill>
                  <a:prstClr val="black"/>
                </a:solidFill>
                <a:latin typeface="Calibri"/>
              </a:rPr>
              <a:t>P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(</a:t>
            </a:r>
            <a:r>
              <a:rPr lang="en-US" sz="1800" i="1" dirty="0">
                <a:solidFill>
                  <a:prstClr val="black"/>
                </a:solidFill>
                <a:latin typeface="Calibri"/>
              </a:rPr>
              <a:t>g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)=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1" y="2945248"/>
            <a:ext cx="3315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316984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196472" y="3246040"/>
            <a:ext cx="177960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1" y="3149024"/>
            <a:ext cx="3315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337361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425072" y="3449816"/>
            <a:ext cx="177960" cy="0"/>
          </a:xfrm>
          <a:prstGeom prst="line">
            <a:avLst/>
          </a:prstGeom>
          <a:ln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>
            <p:extLst/>
          </p:nvPr>
        </p:nvGraphicFramePr>
        <p:xfrm>
          <a:off x="228600" y="1981201"/>
          <a:ext cx="249371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1524000" imgH="419100" progId="Equation.3">
                  <p:embed/>
                </p:oleObj>
              </mc:Choice>
              <mc:Fallback>
                <p:oleObj name="Equation" r:id="rId3" imgW="1524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1"/>
                        <a:ext cx="2493718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163639"/>
          <a:ext cx="10795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660400" imgH="393700" progId="Equation.3">
                  <p:embed/>
                </p:oleObj>
              </mc:Choice>
              <mc:Fallback>
                <p:oleObj name="Equation" r:id="rId5" imgW="660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63639"/>
                        <a:ext cx="1079500" cy="644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438401" y="4150896"/>
            <a:ext cx="20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(1+1) / (8+6) = 2/14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1" y="44196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(0+1) / (8+6) = 1/14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38401" y="5002464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prstClr val="black"/>
                </a:solidFill>
                <a:latin typeface="Calibri" charset="0"/>
              </a:rPr>
              <a:t>(1+1) / (3+6) = 2/9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1" y="470933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</a:rPr>
              <a:t>(0+1) / (8+6) = 1/14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38401" y="5269468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prstClr val="black"/>
                </a:solidFill>
                <a:latin typeface="Calibri" charset="0"/>
              </a:rPr>
              <a:t>(1+1) / (3+6) = 2/9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44849" y="5526504"/>
            <a:ext cx="1959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>
                <a:solidFill>
                  <a:prstClr val="black"/>
                </a:solidFill>
                <a:latin typeface="Calibri" charset="0"/>
              </a:rPr>
              <a:t>(1+1) / (3+6) = 2/9 </a:t>
            </a: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62948" y="3442369"/>
            <a:ext cx="3015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altLang="zh-TW" dirty="0">
                <a:solidFill>
                  <a:prstClr val="black"/>
                </a:solidFill>
                <a:latin typeface="Calibri" charset="0"/>
              </a:rPr>
              <a:t> 3/4 * 2/14 * (1/14)</a:t>
            </a:r>
            <a:r>
              <a:rPr lang="en-US" altLang="zh-TW" baseline="30000" dirty="0">
                <a:solidFill>
                  <a:prstClr val="black"/>
                </a:solidFill>
                <a:latin typeface="Calibri" charset="0"/>
              </a:rPr>
              <a:t>2</a:t>
            </a:r>
            <a:r>
              <a:rPr lang="en-US" altLang="zh-TW" dirty="0">
                <a:solidFill>
                  <a:prstClr val="black"/>
                </a:solidFill>
                <a:latin typeface="Calibri" charset="0"/>
              </a:rPr>
              <a:t> * 1/14 </a:t>
            </a:r>
          </a:p>
          <a:p>
            <a:pPr lvl="1">
              <a:buFont typeface="Wingdings" charset="2"/>
              <a:buNone/>
            </a:pPr>
            <a:r>
              <a:rPr lang="en-US" altLang="zh-TW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	≈ 0.00003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/>
          </p:nvPr>
        </p:nvGraphicFramePr>
        <p:xfrm>
          <a:off x="6158832" y="3558672"/>
          <a:ext cx="223838" cy="140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152280" imgH="126720" progId="Equation.3">
                  <p:embed/>
                </p:oleObj>
              </mc:Choice>
              <mc:Fallback>
                <p:oleObj name="Equation" r:id="rId7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8832" y="3558672"/>
                        <a:ext cx="223838" cy="1404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>
            <p:extLst/>
          </p:nvPr>
        </p:nvGraphicFramePr>
        <p:xfrm>
          <a:off x="6096000" y="4625472"/>
          <a:ext cx="223838" cy="140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152280" imgH="126720" progId="Equation.3">
                  <p:embed/>
                </p:oleObj>
              </mc:Choice>
              <mc:Fallback>
                <p:oleObj name="Equation" r:id="rId9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625472"/>
                        <a:ext cx="223838" cy="140494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60245" y="2702444"/>
            <a:ext cx="441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V = {fish, smoked, line, haul, guitar, jazz}</a:t>
            </a:r>
          </a:p>
        </p:txBody>
      </p:sp>
      <p:sp>
        <p:nvSpPr>
          <p:cNvPr id="6" name="Explosion 2 5"/>
          <p:cNvSpPr/>
          <p:nvPr/>
        </p:nvSpPr>
        <p:spPr bwMode="auto">
          <a:xfrm rot="480000">
            <a:off x="4915387" y="3726877"/>
            <a:ext cx="4417606" cy="1958457"/>
          </a:xfrm>
          <a:prstGeom prst="irregularSeal2">
            <a:avLst/>
          </a:prstGeom>
          <a:solidFill>
            <a:srgbClr val="92D050">
              <a:alpha val="21000"/>
            </a:srgbClr>
          </a:solidFill>
          <a:ln w="22225" cap="flat" cmpd="sng" algn="ctr">
            <a:solidFill>
              <a:srgbClr val="92D050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en-US" sz="2400"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8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7" grpId="0"/>
      <p:bldP spid="8" grpId="0" build="allAtOnce"/>
      <p:bldP spid="13" grpId="0"/>
      <p:bldP spid="24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Lists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Can be treated as a case statement….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</p:txBody>
      </p:sp>
      <p:pic>
        <p:nvPicPr>
          <p:cNvPr id="110595" name="Picture 6" descr="dl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905000"/>
            <a:ext cx="8534400" cy="431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Decision Lists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Restrict lists to rules that test a single feature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Evaluate each possible test and rank them based on how well they work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Order the top-N tests as the decision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Yarowsky’s Metric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On a binary (homonymy) distinction used the following metric to rank the tests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600" smtClean="0"/>
              <a:t>This gives about 95% on this test…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  <a:p>
            <a:pPr eaLnBrk="1" hangingPunct="1">
              <a:buFont typeface="Wingdings" pitchFamily="2" charset="2"/>
              <a:buChar char="§"/>
            </a:pPr>
            <a:endParaRPr lang="en-US" sz="2600" smtClean="0"/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2784475"/>
          <a:ext cx="35734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4" imgW="1650960" imgH="507960" progId="Equation.3">
                  <p:embed/>
                </p:oleObj>
              </mc:Choice>
              <mc:Fallback>
                <p:oleObj name="Equation" r:id="rId4" imgW="16509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784475"/>
                        <a:ext cx="3573463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 Evaluations and Baselines</a:t>
            </a:r>
          </a:p>
        </p:txBody>
      </p:sp>
      <p:sp>
        <p:nvSpPr>
          <p:cNvPr id="1177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i="1" smtClean="0"/>
              <a:t>In vivo</a:t>
            </a:r>
            <a:r>
              <a:rPr lang="en-US" smtClean="0"/>
              <a:t> (intrinsic) versus </a:t>
            </a:r>
            <a:r>
              <a:rPr lang="en-US" i="1" smtClean="0"/>
              <a:t>in vitro</a:t>
            </a:r>
            <a:r>
              <a:rPr lang="en-US" smtClean="0"/>
              <a:t> (extrinsic) evaluation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In vitro evaluation most common now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Exact match </a:t>
            </a:r>
            <a:r>
              <a:rPr lang="en-US" b="1" smtClean="0"/>
              <a:t>accuracy</a:t>
            </a:r>
            <a:endParaRPr lang="en-US" smtClean="0"/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% of words tagged identically with manual sense tags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Usually evaluate using held-out data from same labeled corpus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Problems?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mtClean="0"/>
              <a:t>Why do we do it anyhow?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Baselines:  most frequent sense,  Lesk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Frequent Sense</a:t>
            </a:r>
          </a:p>
        </p:txBody>
      </p:sp>
      <p:sp>
        <p:nvSpPr>
          <p:cNvPr id="1198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Wordnet senses are ordered in frequency order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So “most frequent sense” in WordNet = “take the first sense”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Sense frequencies come from SemCor</a:t>
            </a:r>
          </a:p>
        </p:txBody>
      </p:sp>
      <p:pic>
        <p:nvPicPr>
          <p:cNvPr id="119811" name="Picture 4" descr="pl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9144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"/>
            <a:ext cx="7239000" cy="636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3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Ceiling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Human inter-annotator agreement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Compare annotations of two humans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On same data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Given same tagging guidelines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Human agreements on all-words corpora with WordNet style senses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75%-80%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Unsupervised Methods:  Dictionary/Thesaurus Methods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dirty="0" err="1" smtClean="0"/>
              <a:t>Lesk</a:t>
            </a:r>
            <a:r>
              <a:rPr lang="en-US" dirty="0" smtClean="0"/>
              <a:t> Algorithm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err="1" smtClean="0"/>
              <a:t>Selectional</a:t>
            </a:r>
            <a:r>
              <a:rPr lang="en-US" dirty="0" smtClean="0"/>
              <a:t>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Simplified Lesk</a:t>
            </a:r>
          </a:p>
        </p:txBody>
      </p:sp>
      <p:sp>
        <p:nvSpPr>
          <p:cNvPr id="125954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Match dictionary entry of sense that best matches context</a:t>
            </a:r>
          </a:p>
        </p:txBody>
      </p:sp>
      <p:pic>
        <p:nvPicPr>
          <p:cNvPr id="125955" name="Picture 4" descr="b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" y="2125663"/>
            <a:ext cx="9372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Simplified Lesk</a:t>
            </a:r>
          </a:p>
        </p:txBody>
      </p:sp>
      <p:sp>
        <p:nvSpPr>
          <p:cNvPr id="125954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Match dictionary entry of sense that best matches context: bank1 (deposits, mortgage)</a:t>
            </a:r>
          </a:p>
        </p:txBody>
      </p:sp>
      <p:pic>
        <p:nvPicPr>
          <p:cNvPr id="125955" name="Picture 4" descr="b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2590800"/>
            <a:ext cx="93726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77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Lesk:  </a:t>
            </a:r>
            <a:r>
              <a:rPr lang="en-US" smtClean="0">
                <a:solidFill>
                  <a:schemeClr val="accent2"/>
                </a:solidFill>
              </a:rPr>
              <a:t>pine cone</a:t>
            </a:r>
          </a:p>
        </p:txBody>
      </p:sp>
      <p:sp>
        <p:nvSpPr>
          <p:cNvPr id="1280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Compare entries for each context word for overlap</a:t>
            </a:r>
          </a:p>
        </p:txBody>
      </p:sp>
      <p:pic>
        <p:nvPicPr>
          <p:cNvPr id="128003" name="Picture 4" descr="p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2152650"/>
            <a:ext cx="9448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Original Lesk:  </a:t>
            </a:r>
            <a:r>
              <a:rPr lang="en-US" smtClean="0">
                <a:solidFill>
                  <a:schemeClr val="accent2"/>
                </a:solidFill>
              </a:rPr>
              <a:t>pine cone</a:t>
            </a:r>
          </a:p>
        </p:txBody>
      </p:sp>
      <p:sp>
        <p:nvSpPr>
          <p:cNvPr id="1280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Compare entries for each context word for overlap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Cone3 selected: evergreen, tree</a:t>
            </a:r>
          </a:p>
        </p:txBody>
      </p:sp>
      <p:pic>
        <p:nvPicPr>
          <p:cNvPr id="128003" name="Picture 4" descr="p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3505200"/>
            <a:ext cx="9448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5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</a:rPr>
              <a:t>“Time </a:t>
            </a:r>
            <a:r>
              <a:rPr lang="en-US" sz="2200" i="1" dirty="0">
                <a:solidFill>
                  <a:srgbClr val="FF0000"/>
                </a:solidFill>
              </a:rPr>
              <a:t>flies like an </a:t>
            </a:r>
            <a:r>
              <a:rPr lang="en-US" sz="2200" i="1" dirty="0" smtClean="0">
                <a:solidFill>
                  <a:srgbClr val="FF0000"/>
                </a:solidFill>
              </a:rPr>
              <a:t>arrow</a:t>
            </a:r>
            <a:r>
              <a:rPr lang="en-US" sz="2200" dirty="0" smtClean="0">
                <a:solidFill>
                  <a:srgbClr val="FF0000"/>
                </a:solidFill>
              </a:rPr>
              <a:t>”</a:t>
            </a:r>
            <a:r>
              <a:rPr lang="en-US" sz="2200" dirty="0"/>
              <a:t> </a:t>
            </a:r>
            <a:r>
              <a:rPr lang="en-US" sz="2200" dirty="0" smtClean="0"/>
              <a:t>– what are the correct senses?</a:t>
            </a:r>
          </a:p>
          <a:p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33CC"/>
                </a:solidFill>
              </a:rPr>
              <a:t>time#n#5</a:t>
            </a:r>
            <a:r>
              <a:rPr lang="en-US" sz="2200" dirty="0" smtClean="0"/>
              <a:t> </a:t>
            </a:r>
            <a:r>
              <a:rPr lang="en-US" sz="2200" dirty="0"/>
              <a:t>(the continuum of experience in which events </a:t>
            </a:r>
            <a:r>
              <a:rPr lang="en-US" sz="2200" dirty="0" smtClean="0"/>
              <a:t>pass from </a:t>
            </a:r>
            <a:r>
              <a:rPr lang="en-US" sz="2200" dirty="0"/>
              <a:t>the future through the present to the past)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time#v#1</a:t>
            </a:r>
            <a:r>
              <a:rPr lang="en-US" sz="2200" dirty="0"/>
              <a:t> (measure the time or duration of an event or action </a:t>
            </a:r>
            <a:r>
              <a:rPr lang="en-US" sz="2200" dirty="0" smtClean="0"/>
              <a:t>or the </a:t>
            </a:r>
            <a:r>
              <a:rPr lang="en-US" sz="2200" dirty="0"/>
              <a:t>person who performs an action in a certain </a:t>
            </a:r>
            <a:r>
              <a:rPr lang="en-US" sz="2200" dirty="0" smtClean="0"/>
              <a:t>period of </a:t>
            </a:r>
            <a:r>
              <a:rPr lang="en-US" sz="2200" dirty="0"/>
              <a:t>time) “he clocked the runners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flies#n#1</a:t>
            </a:r>
            <a:r>
              <a:rPr lang="en-US" sz="2200" dirty="0"/>
              <a:t> (two-winged insects characterized by active flight)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flies#v#8</a:t>
            </a:r>
            <a:r>
              <a:rPr lang="en-US" sz="2200" dirty="0"/>
              <a:t> (pass away rapidly) “Time flies like an arrow”; “</a:t>
            </a:r>
            <a:r>
              <a:rPr lang="en-US" sz="2200" dirty="0" smtClean="0"/>
              <a:t>Time fleeing </a:t>
            </a:r>
            <a:r>
              <a:rPr lang="en-US" sz="2200" dirty="0"/>
              <a:t>beneath him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like#v#4</a:t>
            </a:r>
            <a:r>
              <a:rPr lang="en-US" sz="2200" dirty="0"/>
              <a:t> (feel about or towards; consider, evaluate, or regard</a:t>
            </a:r>
            <a:r>
              <a:rPr lang="en-US" sz="2200" dirty="0" smtClean="0"/>
              <a:t>) “</a:t>
            </a:r>
            <a:r>
              <a:rPr lang="en-US" sz="2200" dirty="0"/>
              <a:t>How did you like the President’s speech last night?”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like#a#1</a:t>
            </a:r>
            <a:r>
              <a:rPr lang="en-US" sz="2200" dirty="0"/>
              <a:t> (resembling or similar; having the same or some of </a:t>
            </a:r>
            <a:r>
              <a:rPr lang="en-US" sz="2200" dirty="0" smtClean="0"/>
              <a:t>the same </a:t>
            </a:r>
            <a:r>
              <a:rPr lang="en-US" sz="2200" dirty="0"/>
              <a:t>characteristics; often used in combination) “</a:t>
            </a:r>
            <a:r>
              <a:rPr lang="en-US" sz="2200" dirty="0" smtClean="0"/>
              <a:t>suits of </a:t>
            </a:r>
            <a:r>
              <a:rPr lang="en-US" sz="2200" dirty="0"/>
              <a:t>like design”; “a limited circle of </a:t>
            </a:r>
            <a:r>
              <a:rPr lang="en-US" sz="2200" dirty="0" err="1"/>
              <a:t>likeminds</a:t>
            </a:r>
            <a:r>
              <a:rPr lang="en-US" sz="2200" dirty="0"/>
              <a:t>”; “</a:t>
            </a:r>
            <a:r>
              <a:rPr lang="en-US" sz="2200" dirty="0" smtClean="0"/>
              <a:t>members of </a:t>
            </a:r>
            <a:r>
              <a:rPr lang="en-US" sz="2200" dirty="0"/>
              <a:t>the cat family have like dispositions”; “as </a:t>
            </a:r>
            <a:r>
              <a:rPr lang="en-US" sz="2200" dirty="0" smtClean="0"/>
              <a:t>like as </a:t>
            </a:r>
            <a:r>
              <a:rPr lang="en-US" sz="2200" dirty="0"/>
              <a:t>two peas in a pod”; “doglike devotion”; “a </a:t>
            </a:r>
            <a:r>
              <a:rPr lang="en-US" sz="2200" dirty="0" smtClean="0"/>
              <a:t>dreamlike quality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9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Try the original algorithm on </a:t>
            </a:r>
            <a:r>
              <a:rPr lang="en-US" sz="2200" i="1" dirty="0" smtClean="0">
                <a:solidFill>
                  <a:srgbClr val="FF0000"/>
                </a:solidFill>
              </a:rPr>
              <a:t>“Time </a:t>
            </a:r>
            <a:r>
              <a:rPr lang="en-US" sz="2200" i="1" dirty="0">
                <a:solidFill>
                  <a:srgbClr val="FF0000"/>
                </a:solidFill>
              </a:rPr>
              <a:t>flies</a:t>
            </a:r>
            <a:r>
              <a:rPr lang="en-US" sz="2200" i="1" dirty="0"/>
              <a:t> like an </a:t>
            </a:r>
            <a:r>
              <a:rPr lang="en-US" sz="2200" i="1" dirty="0" smtClean="0"/>
              <a:t>arrow</a:t>
            </a:r>
            <a:r>
              <a:rPr lang="en-US" sz="2200" dirty="0" smtClean="0">
                <a:solidFill>
                  <a:srgbClr val="FF0000"/>
                </a:solidFill>
              </a:rPr>
              <a:t>”</a:t>
            </a:r>
            <a:r>
              <a:rPr lang="en-US" sz="2200" dirty="0" smtClean="0"/>
              <a:t> using </a:t>
            </a:r>
            <a:r>
              <a:rPr lang="en-US" sz="2200" dirty="0" err="1" smtClean="0"/>
              <a:t>WordNet</a:t>
            </a:r>
            <a:r>
              <a:rPr lang="en-US" sz="2200" dirty="0" smtClean="0"/>
              <a:t> senses below.</a:t>
            </a:r>
            <a:r>
              <a:rPr lang="en-US" sz="2200" dirty="0"/>
              <a:t> </a:t>
            </a:r>
            <a:r>
              <a:rPr lang="en-US" sz="2200" dirty="0" smtClean="0"/>
              <a:t>Assume </a:t>
            </a:r>
            <a:r>
              <a:rPr lang="en-US" sz="2200" dirty="0"/>
              <a:t>that the words are to be disambiguated one at a time, from left to right,</a:t>
            </a:r>
          </a:p>
          <a:p>
            <a:r>
              <a:rPr lang="en-US" sz="2200" dirty="0"/>
              <a:t>and that the results from earlier decisions are used later in the process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33CC"/>
                </a:solidFill>
              </a:rPr>
              <a:t>time#n#5</a:t>
            </a:r>
            <a:r>
              <a:rPr lang="en-US" sz="2200" dirty="0" smtClean="0"/>
              <a:t> </a:t>
            </a:r>
            <a:r>
              <a:rPr lang="en-US" sz="2200" dirty="0"/>
              <a:t>(the continuum of experience in which events </a:t>
            </a:r>
            <a:r>
              <a:rPr lang="en-US" sz="2200" dirty="0" smtClean="0"/>
              <a:t>pass from </a:t>
            </a:r>
            <a:r>
              <a:rPr lang="en-US" sz="2200" dirty="0"/>
              <a:t>the future through the present to the past)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time#v#1</a:t>
            </a:r>
            <a:r>
              <a:rPr lang="en-US" sz="2200" dirty="0"/>
              <a:t> (measure the time or duration of an event or action </a:t>
            </a:r>
            <a:r>
              <a:rPr lang="en-US" sz="2200" dirty="0" smtClean="0"/>
              <a:t>or the </a:t>
            </a:r>
            <a:r>
              <a:rPr lang="en-US" sz="2200" dirty="0"/>
              <a:t>person who performs an action in a certain </a:t>
            </a:r>
            <a:r>
              <a:rPr lang="en-US" sz="2200" dirty="0" smtClean="0"/>
              <a:t>period of </a:t>
            </a:r>
            <a:r>
              <a:rPr lang="en-US" sz="2200" dirty="0"/>
              <a:t>time) “he clocked the runners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flies#n#1</a:t>
            </a:r>
            <a:r>
              <a:rPr lang="en-US" sz="2200" dirty="0"/>
              <a:t> (two-winged insects characterized by active flight)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flies#v#8</a:t>
            </a:r>
            <a:r>
              <a:rPr lang="en-US" sz="2200" dirty="0"/>
              <a:t> (pass away rapidly) “Time flies like an arrow”; “</a:t>
            </a:r>
            <a:r>
              <a:rPr lang="en-US" sz="2200" dirty="0" smtClean="0"/>
              <a:t>Time fleeing </a:t>
            </a:r>
            <a:r>
              <a:rPr lang="en-US" sz="2200" dirty="0"/>
              <a:t>beneath him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like#v#4</a:t>
            </a:r>
            <a:r>
              <a:rPr lang="en-US" sz="2200" dirty="0"/>
              <a:t> (feel about or towards; consider, evaluate, or regard</a:t>
            </a:r>
            <a:r>
              <a:rPr lang="en-US" sz="2200" dirty="0" smtClean="0"/>
              <a:t>) “</a:t>
            </a:r>
            <a:r>
              <a:rPr lang="en-US" sz="2200" dirty="0"/>
              <a:t>How did you like the President’s speech last night?”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like#a#1</a:t>
            </a:r>
            <a:r>
              <a:rPr lang="en-US" sz="2200" dirty="0"/>
              <a:t> (resembling or similar; having the same or some of </a:t>
            </a:r>
            <a:r>
              <a:rPr lang="en-US" sz="2200" dirty="0" smtClean="0"/>
              <a:t>the same </a:t>
            </a:r>
            <a:r>
              <a:rPr lang="en-US" sz="2200" dirty="0"/>
              <a:t>characteristics; often used in combination) “</a:t>
            </a:r>
            <a:r>
              <a:rPr lang="en-US" sz="2200" dirty="0" smtClean="0"/>
              <a:t>suits of </a:t>
            </a:r>
            <a:r>
              <a:rPr lang="en-US" sz="2200" dirty="0"/>
              <a:t>like design”; “a limited circle of </a:t>
            </a:r>
            <a:r>
              <a:rPr lang="en-US" sz="2200" dirty="0" err="1"/>
              <a:t>likeminds</a:t>
            </a:r>
            <a:r>
              <a:rPr lang="en-US" sz="2200" dirty="0"/>
              <a:t>”; “</a:t>
            </a:r>
            <a:r>
              <a:rPr lang="en-US" sz="2200" dirty="0" smtClean="0"/>
              <a:t>members of </a:t>
            </a:r>
            <a:r>
              <a:rPr lang="en-US" sz="2200" dirty="0"/>
              <a:t>the cat family have like dispositions”; “as </a:t>
            </a:r>
            <a:r>
              <a:rPr lang="en-US" sz="2200" dirty="0" smtClean="0"/>
              <a:t>like as </a:t>
            </a:r>
            <a:r>
              <a:rPr lang="en-US" sz="2200" dirty="0"/>
              <a:t>two peas in a pod”; “doglike devotion”; “a </a:t>
            </a:r>
            <a:r>
              <a:rPr lang="en-US" sz="2200" dirty="0" smtClean="0"/>
              <a:t>dreamlike quality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04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“</a:t>
            </a:r>
            <a:r>
              <a:rPr lang="en-US" sz="2800" i="1" dirty="0" smtClean="0">
                <a:solidFill>
                  <a:srgbClr val="00B0F0"/>
                </a:solidFill>
              </a:rPr>
              <a:t>Time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flies like an </a:t>
            </a:r>
            <a:r>
              <a:rPr lang="en-US" sz="2000" i="1" dirty="0" smtClean="0">
                <a:solidFill>
                  <a:srgbClr val="FF0000"/>
                </a:solidFill>
              </a:rPr>
              <a:t>arrow</a:t>
            </a:r>
            <a:r>
              <a:rPr lang="en-US" sz="2000" dirty="0" smtClean="0">
                <a:solidFill>
                  <a:srgbClr val="FF0000"/>
                </a:solidFill>
              </a:rPr>
              <a:t>”</a:t>
            </a:r>
          </a:p>
          <a:p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33CC"/>
                </a:solidFill>
              </a:rPr>
              <a:t>time#n#5</a:t>
            </a:r>
            <a:r>
              <a:rPr lang="en-US" sz="2200" dirty="0" smtClean="0"/>
              <a:t> </a:t>
            </a:r>
            <a:r>
              <a:rPr lang="en-US" sz="2200" dirty="0"/>
              <a:t>(the continuum of experience in which events </a:t>
            </a:r>
            <a:r>
              <a:rPr lang="en-US" sz="2200" b="1" dirty="0" smtClean="0">
                <a:solidFill>
                  <a:srgbClr val="FF0000"/>
                </a:solidFill>
              </a:rPr>
              <a:t>pass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from </a:t>
            </a:r>
            <a:r>
              <a:rPr lang="en-US" sz="2200" dirty="0"/>
              <a:t>the future through the present to the past)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time#v#1</a:t>
            </a:r>
            <a:r>
              <a:rPr lang="en-US" sz="2200" dirty="0"/>
              <a:t> (measure the </a:t>
            </a:r>
            <a:r>
              <a:rPr lang="en-US" sz="2200" b="1" dirty="0">
                <a:solidFill>
                  <a:srgbClr val="00B050"/>
                </a:solidFill>
              </a:rPr>
              <a:t>time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/>
              <a:t>or duration of an event or action </a:t>
            </a:r>
            <a:r>
              <a:rPr lang="en-US" sz="2200" dirty="0" smtClean="0"/>
              <a:t>or the </a:t>
            </a:r>
            <a:r>
              <a:rPr lang="en-US" sz="2200" dirty="0"/>
              <a:t>person who performs an action in a certain </a:t>
            </a:r>
            <a:r>
              <a:rPr lang="en-US" sz="2200" dirty="0" smtClean="0"/>
              <a:t>period of </a:t>
            </a:r>
            <a:r>
              <a:rPr lang="en-US" sz="2200" dirty="0"/>
              <a:t>time) “he clocked the runners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flies#n#1</a:t>
            </a:r>
            <a:r>
              <a:rPr lang="en-US" sz="2200" dirty="0"/>
              <a:t> (two-winged insects characterized by active flight)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flies#v#8</a:t>
            </a:r>
            <a:r>
              <a:rPr lang="en-US" sz="2200" dirty="0"/>
              <a:t> (</a:t>
            </a:r>
            <a:r>
              <a:rPr lang="en-US" sz="2200" b="1" dirty="0">
                <a:solidFill>
                  <a:srgbClr val="FF0000"/>
                </a:solidFill>
              </a:rPr>
              <a:t>pass</a:t>
            </a:r>
            <a:r>
              <a:rPr lang="en-US" sz="2200" dirty="0"/>
              <a:t> away rapidly) “</a:t>
            </a:r>
            <a:r>
              <a:rPr lang="en-US" sz="2200" b="1" dirty="0">
                <a:solidFill>
                  <a:srgbClr val="00B050"/>
                </a:solidFill>
              </a:rPr>
              <a:t>Time</a:t>
            </a:r>
            <a:r>
              <a:rPr lang="en-US" sz="2200" dirty="0"/>
              <a:t> flies like an arrow”; “</a:t>
            </a:r>
            <a:r>
              <a:rPr lang="en-US" sz="2200" b="1" dirty="0" smtClean="0">
                <a:solidFill>
                  <a:srgbClr val="00B050"/>
                </a:solidFill>
              </a:rPr>
              <a:t>Time</a:t>
            </a:r>
            <a:r>
              <a:rPr lang="en-US" sz="2200" b="1" dirty="0" smtClean="0"/>
              <a:t> </a:t>
            </a:r>
            <a:r>
              <a:rPr lang="en-US" sz="2200" dirty="0" smtClean="0"/>
              <a:t>fleeing </a:t>
            </a:r>
            <a:r>
              <a:rPr lang="en-US" sz="2200" dirty="0"/>
              <a:t>beneath him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like#v#4</a:t>
            </a:r>
            <a:r>
              <a:rPr lang="en-US" sz="2200" dirty="0"/>
              <a:t> (feel about or towards; consider, evaluate, or regard</a:t>
            </a:r>
            <a:r>
              <a:rPr lang="en-US" sz="2200" dirty="0" smtClean="0"/>
              <a:t>) “</a:t>
            </a:r>
            <a:r>
              <a:rPr lang="en-US" sz="2200" dirty="0"/>
              <a:t>How did you like the President’s speech last night?”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like#a#1</a:t>
            </a:r>
            <a:r>
              <a:rPr lang="en-US" sz="2200" dirty="0"/>
              <a:t> (resembling or similar; having the same or some of </a:t>
            </a:r>
            <a:r>
              <a:rPr lang="en-US" sz="2200" dirty="0" smtClean="0"/>
              <a:t>the same </a:t>
            </a:r>
            <a:r>
              <a:rPr lang="en-US" sz="2200" dirty="0"/>
              <a:t>characteristics; often used in combination) “</a:t>
            </a:r>
            <a:r>
              <a:rPr lang="en-US" sz="2200" dirty="0" smtClean="0"/>
              <a:t>suits of </a:t>
            </a:r>
            <a:r>
              <a:rPr lang="en-US" sz="2200" dirty="0"/>
              <a:t>like design”; “a limited circle of </a:t>
            </a:r>
            <a:r>
              <a:rPr lang="en-US" sz="2200" dirty="0" err="1"/>
              <a:t>likeminds</a:t>
            </a:r>
            <a:r>
              <a:rPr lang="en-US" sz="2200" dirty="0"/>
              <a:t>”; “</a:t>
            </a:r>
            <a:r>
              <a:rPr lang="en-US" sz="2200" dirty="0" smtClean="0"/>
              <a:t>members of </a:t>
            </a:r>
            <a:r>
              <a:rPr lang="en-US" sz="2200" dirty="0"/>
              <a:t>the cat family have like dispositions”; “as </a:t>
            </a:r>
            <a:r>
              <a:rPr lang="en-US" sz="2200" dirty="0" smtClean="0"/>
              <a:t>like as </a:t>
            </a:r>
            <a:r>
              <a:rPr lang="en-US" sz="2200" dirty="0"/>
              <a:t>two peas in a pod”; “doglike devotion”; “a </a:t>
            </a:r>
            <a:r>
              <a:rPr lang="en-US" sz="2200" dirty="0" smtClean="0"/>
              <a:t>dreamlike quality”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/>
              <a:t> </a:t>
            </a:r>
            <a:r>
              <a:rPr lang="en-US" sz="2200" b="1" dirty="0">
                <a:solidFill>
                  <a:srgbClr val="00B0F0"/>
                </a:solidFill>
              </a:rPr>
              <a:t>Time WSD : tie, </a:t>
            </a:r>
            <a:r>
              <a:rPr lang="en-US" sz="2200" b="1" dirty="0" err="1">
                <a:solidFill>
                  <a:srgbClr val="00B0F0"/>
                </a:solidFill>
              </a:rPr>
              <a:t>backoff</a:t>
            </a:r>
            <a:r>
              <a:rPr lang="en-US" sz="2200" b="1" dirty="0">
                <a:solidFill>
                  <a:srgbClr val="00B0F0"/>
                </a:solidFill>
              </a:rPr>
              <a:t> to most frequent, but can’t because POS differ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731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“Time </a:t>
            </a:r>
            <a:r>
              <a:rPr lang="en-US" sz="2800" i="1" dirty="0">
                <a:solidFill>
                  <a:srgbClr val="00B0F0"/>
                </a:solidFill>
              </a:rPr>
              <a:t>flies</a:t>
            </a:r>
            <a:r>
              <a:rPr lang="en-US" sz="2000" i="1" dirty="0">
                <a:solidFill>
                  <a:srgbClr val="FF0000"/>
                </a:solidFill>
              </a:rPr>
              <a:t> like an </a:t>
            </a:r>
            <a:r>
              <a:rPr lang="en-US" sz="2000" i="1" dirty="0" smtClean="0">
                <a:solidFill>
                  <a:srgbClr val="FF0000"/>
                </a:solidFill>
              </a:rPr>
              <a:t>arrow</a:t>
            </a:r>
            <a:r>
              <a:rPr lang="en-US" sz="2000" dirty="0" smtClean="0">
                <a:solidFill>
                  <a:srgbClr val="FF0000"/>
                </a:solidFill>
              </a:rPr>
              <a:t>”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33CC"/>
                </a:solidFill>
              </a:rPr>
              <a:t>time#n#5</a:t>
            </a:r>
            <a:r>
              <a:rPr lang="en-US" sz="2200" dirty="0" smtClean="0"/>
              <a:t> </a:t>
            </a:r>
            <a:r>
              <a:rPr lang="en-US" sz="2200" dirty="0"/>
              <a:t>(the continuum of experience in which events </a:t>
            </a:r>
            <a:r>
              <a:rPr lang="en-US" sz="2200" b="1" dirty="0" smtClean="0">
                <a:solidFill>
                  <a:srgbClr val="00B050"/>
                </a:solidFill>
              </a:rPr>
              <a:t>pass</a:t>
            </a:r>
            <a:r>
              <a:rPr lang="en-US" sz="2200" dirty="0" smtClean="0"/>
              <a:t> from </a:t>
            </a:r>
            <a:r>
              <a:rPr lang="en-US" sz="2200" dirty="0"/>
              <a:t>the future through the present to the past)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time#v#1</a:t>
            </a:r>
            <a:r>
              <a:rPr lang="en-US" sz="2200" dirty="0"/>
              <a:t> (measure the </a:t>
            </a:r>
            <a:r>
              <a:rPr lang="en-US" sz="2200" b="1" dirty="0">
                <a:solidFill>
                  <a:srgbClr val="7030A0"/>
                </a:solidFill>
              </a:rPr>
              <a:t>time</a:t>
            </a:r>
            <a:r>
              <a:rPr lang="en-US" sz="2200" dirty="0"/>
              <a:t> or duration of an event or action </a:t>
            </a:r>
            <a:r>
              <a:rPr lang="en-US" sz="2200" dirty="0" smtClean="0"/>
              <a:t>or the </a:t>
            </a:r>
            <a:r>
              <a:rPr lang="en-US" sz="2200" dirty="0"/>
              <a:t>person who performs an action in a certain </a:t>
            </a:r>
            <a:r>
              <a:rPr lang="en-US" sz="2200" dirty="0" smtClean="0"/>
              <a:t>period of </a:t>
            </a:r>
            <a:r>
              <a:rPr lang="en-US" sz="2200" dirty="0"/>
              <a:t>time) “he clocked the runners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flies#n#1</a:t>
            </a:r>
            <a:r>
              <a:rPr lang="en-US" sz="2200" dirty="0"/>
              <a:t> (</a:t>
            </a:r>
            <a:r>
              <a:rPr lang="en-US" sz="2200" b="1" dirty="0">
                <a:solidFill>
                  <a:srgbClr val="FF0000"/>
                </a:solidFill>
              </a:rPr>
              <a:t>two</a:t>
            </a:r>
            <a:r>
              <a:rPr lang="en-US" sz="2200" dirty="0"/>
              <a:t>-winged insects characterized by active flight)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flies#v#8</a:t>
            </a:r>
            <a:r>
              <a:rPr lang="en-US" sz="2200" dirty="0"/>
              <a:t> (</a:t>
            </a:r>
            <a:r>
              <a:rPr lang="en-US" sz="2200" b="1" dirty="0">
                <a:solidFill>
                  <a:srgbClr val="00B050"/>
                </a:solidFill>
              </a:rPr>
              <a:t>pass</a:t>
            </a:r>
            <a:r>
              <a:rPr lang="en-US" sz="2200" dirty="0"/>
              <a:t> away rapidly) “</a:t>
            </a:r>
            <a:r>
              <a:rPr lang="en-US" sz="2200" b="1" dirty="0">
                <a:solidFill>
                  <a:srgbClr val="7030A0"/>
                </a:solidFill>
              </a:rPr>
              <a:t>Time</a:t>
            </a:r>
            <a:r>
              <a:rPr lang="en-US" sz="2200" dirty="0"/>
              <a:t> flies </a:t>
            </a:r>
            <a:r>
              <a:rPr lang="en-US" sz="2200" b="1" dirty="0">
                <a:solidFill>
                  <a:srgbClr val="FFCC00"/>
                </a:solidFill>
              </a:rPr>
              <a:t>like</a:t>
            </a:r>
            <a:r>
              <a:rPr lang="en-US" sz="2200" dirty="0"/>
              <a:t> an arrow”; “</a:t>
            </a:r>
            <a:r>
              <a:rPr lang="en-US" sz="2200" b="1" dirty="0" smtClean="0">
                <a:solidFill>
                  <a:srgbClr val="7030A0"/>
                </a:solidFill>
              </a:rPr>
              <a:t>Time</a:t>
            </a:r>
            <a:r>
              <a:rPr lang="en-US" sz="2200" dirty="0" smtClean="0"/>
              <a:t> fleeing </a:t>
            </a:r>
            <a:r>
              <a:rPr lang="en-US" sz="2200" dirty="0"/>
              <a:t>beneath him</a:t>
            </a:r>
            <a:r>
              <a:rPr lang="en-US" sz="2200" dirty="0" smtClean="0"/>
              <a:t>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like#v#4</a:t>
            </a:r>
            <a:r>
              <a:rPr lang="en-US" sz="2200" dirty="0"/>
              <a:t> (feel about or towards; consider, evaluate, or regard</a:t>
            </a:r>
            <a:r>
              <a:rPr lang="en-US" sz="2200" dirty="0" smtClean="0"/>
              <a:t>) “</a:t>
            </a:r>
            <a:r>
              <a:rPr lang="en-US" sz="2200" dirty="0"/>
              <a:t>How did you </a:t>
            </a:r>
            <a:r>
              <a:rPr lang="en-US" sz="2200" b="1" dirty="0">
                <a:solidFill>
                  <a:srgbClr val="FFCC00"/>
                </a:solidFill>
              </a:rPr>
              <a:t>like</a:t>
            </a:r>
            <a:r>
              <a:rPr lang="en-US" sz="2200" dirty="0"/>
              <a:t> the President’s speech last night?”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>
                <a:solidFill>
                  <a:srgbClr val="0033CC"/>
                </a:solidFill>
              </a:rPr>
              <a:t>like#a#1</a:t>
            </a:r>
            <a:r>
              <a:rPr lang="en-US" sz="2200" dirty="0"/>
              <a:t> (resembling or similar; having the same or some of </a:t>
            </a:r>
            <a:r>
              <a:rPr lang="en-US" sz="2200" dirty="0" smtClean="0"/>
              <a:t>the same </a:t>
            </a:r>
            <a:r>
              <a:rPr lang="en-US" sz="2200" dirty="0"/>
              <a:t>characteristics; often used in combination) “</a:t>
            </a:r>
            <a:r>
              <a:rPr lang="en-US" sz="2200" dirty="0" smtClean="0"/>
              <a:t>suits of </a:t>
            </a:r>
            <a:r>
              <a:rPr lang="en-US" sz="2200" dirty="0"/>
              <a:t>like design”; “a limited circle of </a:t>
            </a:r>
            <a:r>
              <a:rPr lang="en-US" sz="2200" dirty="0" err="1"/>
              <a:t>likeminds</a:t>
            </a:r>
            <a:r>
              <a:rPr lang="en-US" sz="2200" dirty="0"/>
              <a:t>”; “</a:t>
            </a:r>
            <a:r>
              <a:rPr lang="en-US" sz="2200" dirty="0" smtClean="0"/>
              <a:t>members of </a:t>
            </a:r>
            <a:r>
              <a:rPr lang="en-US" sz="2200" dirty="0"/>
              <a:t>the cat family have </a:t>
            </a:r>
            <a:r>
              <a:rPr lang="en-US" sz="2200" b="1" dirty="0">
                <a:solidFill>
                  <a:srgbClr val="FFCC00"/>
                </a:solidFill>
              </a:rPr>
              <a:t>like</a:t>
            </a:r>
            <a:r>
              <a:rPr lang="en-US" sz="2200" dirty="0"/>
              <a:t> dispositions”; “as </a:t>
            </a:r>
            <a:r>
              <a:rPr lang="en-US" sz="2200" b="1" dirty="0" smtClean="0">
                <a:solidFill>
                  <a:srgbClr val="FFCC00"/>
                </a:solidFill>
              </a:rPr>
              <a:t>like</a:t>
            </a:r>
            <a:r>
              <a:rPr lang="en-US" sz="2200" dirty="0" smtClean="0"/>
              <a:t> as </a:t>
            </a:r>
            <a:r>
              <a:rPr lang="en-US" sz="2200" b="1" dirty="0">
                <a:solidFill>
                  <a:srgbClr val="FF0000"/>
                </a:solidFill>
              </a:rPr>
              <a:t>two </a:t>
            </a:r>
            <a:r>
              <a:rPr lang="en-US" sz="2200" dirty="0"/>
              <a:t>peas in a pod”; “doglike devotion”; “a </a:t>
            </a:r>
            <a:r>
              <a:rPr lang="en-US" sz="2200" dirty="0" smtClean="0"/>
              <a:t>dreamlike quality”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00B0F0"/>
                </a:solidFill>
              </a:rPr>
              <a:t>Flies WSD: select verb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1318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Variants of WSD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181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CC"/>
                </a:solidFill>
              </a:rPr>
              <a:t>Lexical Sample task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Small pre-selected set of target words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And inventory of senses for each word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Typically supervised ML: classifier per word</a:t>
            </a:r>
          </a:p>
          <a:p>
            <a:pPr eaLnBrk="1" hangingPunct="1"/>
            <a:r>
              <a:rPr lang="en-US" dirty="0" smtClean="0">
                <a:solidFill>
                  <a:srgbClr val="0033CC"/>
                </a:solidFill>
              </a:rPr>
              <a:t>All-words task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Every word in an entire text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A lexicon with senses for each word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Data sparseness: can’t train word-specific classifiers</a:t>
            </a:r>
          </a:p>
          <a:p>
            <a:pPr lvl="1" eaLnBrk="1" hangingPunct="1">
              <a:buFontTx/>
              <a:buChar char="•"/>
            </a:pPr>
            <a:r>
              <a:rPr lang="en-US" dirty="0" smtClean="0"/>
              <a:t>~Like part-of-speech tagging</a:t>
            </a:r>
          </a:p>
          <a:p>
            <a:pPr lvl="2" eaLnBrk="1" hangingPunct="1"/>
            <a:r>
              <a:rPr lang="en-US" dirty="0" smtClean="0"/>
              <a:t>Except each lemma has its own </a:t>
            </a:r>
            <a:r>
              <a:rPr lang="en-US" dirty="0" err="1" smtClean="0"/>
              <a:t>tagset</a:t>
            </a:r>
            <a:endParaRPr lang="en-US" dirty="0" smtClean="0"/>
          </a:p>
          <a:p>
            <a:pPr lvl="2" eaLnBrk="1" hangingPunct="1"/>
            <a:r>
              <a:rPr lang="en-US" dirty="0" smtClean="0"/>
              <a:t>Less human agreement so upper bound is lower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Corpus Lesk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Add corpus examples to glosses and examples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best performing variant</a:t>
            </a:r>
          </a:p>
        </p:txBody>
      </p:sp>
    </p:spTree>
    <p:extLst>
      <p:ext uri="{BB962C8B-B14F-4D97-AF65-F5344CB8AC3E}">
        <p14:creationId xmlns:p14="http://schemas.microsoft.com/office/powerpoint/2010/main" val="4055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467600" cy="742950"/>
          </a:xfrm>
        </p:spPr>
        <p:txBody>
          <a:bodyPr/>
          <a:lstStyle/>
          <a:p>
            <a:r>
              <a:rPr lang="en-US" dirty="0" smtClean="0"/>
              <a:t>The Corpus </a:t>
            </a:r>
            <a:r>
              <a:rPr lang="en-US" dirty="0" err="1" smtClean="0"/>
              <a:t>Lesk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752600"/>
            <a:ext cx="8763000" cy="3333750"/>
          </a:xfrm>
        </p:spPr>
        <p:txBody>
          <a:bodyPr/>
          <a:lstStyle/>
          <a:p>
            <a:r>
              <a:rPr lang="en-US" dirty="0"/>
              <a:t>Assumes we have some sense-labeled data (like </a:t>
            </a:r>
            <a:r>
              <a:rPr lang="en-US" dirty="0" err="1"/>
              <a:t>SemCor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all the sentences with the relevant word sense:</a:t>
            </a:r>
          </a:p>
          <a:p>
            <a:pPr marL="457200" lvl="1" indent="0">
              <a:buNone/>
            </a:pPr>
            <a:r>
              <a:rPr lang="en-US" i="1" dirty="0"/>
              <a:t>These short, "streamlined" meetings usually are sponsored by local </a:t>
            </a:r>
            <a:r>
              <a:rPr lang="en-US" b="1" i="1" dirty="0" smtClean="0">
                <a:solidFill>
                  <a:srgbClr val="0000FF"/>
                </a:solidFill>
              </a:rPr>
              <a:t>banks</a:t>
            </a:r>
            <a:r>
              <a:rPr lang="en-US" b="1" i="1" baseline="30000" dirty="0" smtClean="0">
                <a:solidFill>
                  <a:srgbClr val="0000FF"/>
                </a:solidFill>
              </a:rPr>
              <a:t>1</a:t>
            </a:r>
            <a:r>
              <a:rPr lang="en-US" i="1" dirty="0" smtClean="0"/>
              <a:t>, </a:t>
            </a:r>
            <a:r>
              <a:rPr lang="en-US" i="1" dirty="0"/>
              <a:t>Chambers of Commerce, trade associations, or other civic organizations.</a:t>
            </a:r>
            <a:endParaRPr lang="en-US" i="1" dirty="0" smtClean="0"/>
          </a:p>
          <a:p>
            <a:r>
              <a:rPr lang="en-US" dirty="0" smtClean="0"/>
              <a:t>Now add these to the gloss + examples for each sense, call it the “signature” of a sense.</a:t>
            </a:r>
          </a:p>
          <a:p>
            <a:r>
              <a:rPr lang="en-US" dirty="0" smtClean="0"/>
              <a:t>Choose </a:t>
            </a:r>
            <a:r>
              <a:rPr lang="en-US" dirty="0"/>
              <a:t>sense with most word overlap between </a:t>
            </a:r>
            <a:r>
              <a:rPr lang="en-US" dirty="0" smtClean="0"/>
              <a:t>context and signature.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</a:t>
            </a:r>
            <a:r>
              <a:rPr lang="en-US" dirty="0" err="1" smtClean="0"/>
              <a:t>Lesk</a:t>
            </a:r>
            <a:r>
              <a:rPr lang="en-US" dirty="0" smtClean="0"/>
              <a:t>: IDF weighting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3581400"/>
          </a:xfrm>
        </p:spPr>
        <p:txBody>
          <a:bodyPr/>
          <a:lstStyle/>
          <a:p>
            <a:r>
              <a:rPr lang="en-US" dirty="0" smtClean="0"/>
              <a:t>Instead of just removing function words</a:t>
            </a:r>
          </a:p>
          <a:p>
            <a:pPr lvl="1"/>
            <a:r>
              <a:rPr lang="en-US" dirty="0" smtClean="0"/>
              <a:t>Weigh each word by its `promiscuity’ across documents</a:t>
            </a:r>
          </a:p>
          <a:p>
            <a:pPr lvl="1"/>
            <a:r>
              <a:rPr lang="en-US" dirty="0" smtClean="0"/>
              <a:t>Down-weights words that occur in every `document’ (gloss, example,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These are generally function words, but is a more fine-grained measure</a:t>
            </a:r>
          </a:p>
          <a:p>
            <a:r>
              <a:rPr lang="en-US" dirty="0" smtClean="0"/>
              <a:t>Weigh each overlapping word by </a:t>
            </a:r>
            <a:r>
              <a:rPr lang="en-US" b="1" dirty="0"/>
              <a:t>i</a:t>
            </a:r>
            <a:r>
              <a:rPr lang="en-US" b="1" dirty="0" smtClean="0"/>
              <a:t>nverse document frequency</a:t>
            </a:r>
          </a:p>
          <a:p>
            <a:pPr lvl="1"/>
            <a:endParaRPr lang="en-US" i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857" y="261556"/>
            <a:ext cx="7467600" cy="438150"/>
          </a:xfrm>
        </p:spPr>
        <p:txBody>
          <a:bodyPr/>
          <a:lstStyle/>
          <a:p>
            <a:r>
              <a:rPr lang="en-US" dirty="0" smtClean="0"/>
              <a:t>Graph-based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532"/>
            <a:ext cx="8534400" cy="3333750"/>
          </a:xfrm>
        </p:spPr>
        <p:txBody>
          <a:bodyPr/>
          <a:lstStyle/>
          <a:p>
            <a:r>
              <a:rPr lang="en-US" dirty="0" smtClean="0"/>
              <a:t>First, WordNet can be viewed as a graph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senses are nodes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relations (</a:t>
            </a:r>
            <a:r>
              <a:rPr lang="en-US" dirty="0" err="1" smtClean="0"/>
              <a:t>hypernymy</a:t>
            </a:r>
            <a:r>
              <a:rPr lang="en-US" dirty="0" smtClean="0"/>
              <a:t>, </a:t>
            </a:r>
            <a:r>
              <a:rPr lang="en-US" dirty="0" err="1" smtClean="0"/>
              <a:t>meronymy</a:t>
            </a:r>
            <a:r>
              <a:rPr lang="en-US" dirty="0" smtClean="0"/>
              <a:t>) are edges</a:t>
            </a:r>
          </a:p>
          <a:p>
            <a:pPr lvl="1"/>
            <a:r>
              <a:rPr lang="en-US" dirty="0" smtClean="0"/>
              <a:t>Also add edge between word and unambiguous gloss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5" name="Picture 4" descr="drinkw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420239"/>
            <a:ext cx="5511800" cy="259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graph for WSD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Insert target word and words in its sentential context into the graph, with directed edges to their senses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“She drank some milk”</a:t>
            </a:r>
          </a:p>
          <a:p>
            <a:r>
              <a:rPr lang="en-US" dirty="0" smtClean="0"/>
              <a:t>Now choose the</a:t>
            </a:r>
          </a:p>
          <a:p>
            <a:pPr marL="0" indent="0">
              <a:buNone/>
            </a:pPr>
            <a:r>
              <a:rPr lang="en-US" i="1" dirty="0" smtClean="0"/>
              <a:t>     most central </a:t>
            </a:r>
            <a:r>
              <a:rPr lang="en-US" dirty="0" smtClean="0"/>
              <a:t>sense</a:t>
            </a:r>
          </a:p>
          <a:p>
            <a:pPr marL="0" indent="0">
              <a:buNone/>
            </a:pPr>
            <a:r>
              <a:rPr lang="en-US" sz="2000" dirty="0"/>
              <a:t>Add some probability to</a:t>
            </a:r>
          </a:p>
          <a:p>
            <a:pPr marL="0" indent="0">
              <a:buNone/>
            </a:pPr>
            <a:r>
              <a:rPr lang="en-US" sz="2000" dirty="0"/>
              <a:t>“drink” and “milk” and </a:t>
            </a:r>
          </a:p>
          <a:p>
            <a:pPr marL="0" indent="0">
              <a:buNone/>
            </a:pPr>
            <a:r>
              <a:rPr lang="en-US" sz="2000" dirty="0"/>
              <a:t>compute node with</a:t>
            </a:r>
          </a:p>
          <a:p>
            <a:pPr marL="0" indent="0">
              <a:buNone/>
            </a:pPr>
            <a:r>
              <a:rPr lang="en-US" sz="2000" dirty="0"/>
              <a:t>highest “</a:t>
            </a:r>
            <a:r>
              <a:rPr lang="en-US" sz="2000" dirty="0" err="1"/>
              <a:t>pagerank</a:t>
            </a:r>
            <a:r>
              <a:rPr lang="en-US" sz="2000" dirty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54</a:t>
            </a:fld>
            <a:endParaRPr lang="en-US" dirty="0"/>
          </a:p>
        </p:txBody>
      </p:sp>
      <p:pic>
        <p:nvPicPr>
          <p:cNvPr id="5" name="Picture 4" descr="drinkmilk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0" y="3163248"/>
            <a:ext cx="5778500" cy="283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Disambiguation via </a:t>
            </a:r>
            <a:r>
              <a:rPr lang="en-US" dirty="0" err="1" smtClean="0"/>
              <a:t>Selectional</a:t>
            </a:r>
            <a:r>
              <a:rPr lang="en-US" dirty="0" smtClean="0"/>
              <a:t> Restrictions</a:t>
            </a:r>
          </a:p>
        </p:txBody>
      </p:sp>
      <p:sp>
        <p:nvSpPr>
          <p:cNvPr id="13209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“Verbs are known by the company they keep”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Different verbs </a:t>
            </a:r>
            <a:r>
              <a:rPr lang="en-US" smtClean="0">
                <a:solidFill>
                  <a:schemeClr val="accent2"/>
                </a:solidFill>
              </a:rPr>
              <a:t>select for </a:t>
            </a:r>
            <a:r>
              <a:rPr lang="en-US" smtClean="0"/>
              <a:t>different</a:t>
            </a:r>
            <a:r>
              <a:rPr lang="en-US" smtClean="0">
                <a:solidFill>
                  <a:schemeClr val="accent2"/>
                </a:solidFill>
              </a:rPr>
              <a:t> thematic roles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wash the </a:t>
            </a:r>
            <a:r>
              <a:rPr lang="en-US" b="1" i="1" smtClean="0">
                <a:solidFill>
                  <a:schemeClr val="hlink"/>
                </a:solidFill>
              </a:rPr>
              <a:t>dishes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(takes washable-thing as patient)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hlink"/>
                </a:solidFill>
              </a:rPr>
              <a:t>serve delicious </a:t>
            </a:r>
            <a:r>
              <a:rPr lang="en-US" b="1" i="1" smtClean="0">
                <a:solidFill>
                  <a:schemeClr val="hlink"/>
                </a:solidFill>
              </a:rPr>
              <a:t>dishes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(takes food-type as patient)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Method: another semantic attachment in grammar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Semantic attachment rules are applied as sentences are syntactically parsed, e.g.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VP --&gt; V NP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folHlink"/>
                </a:solidFill>
              </a:rPr>
              <a:t>V</a:t>
            </a:r>
            <a:r>
              <a:rPr lang="en-US" smtClean="0">
                <a:solidFill>
                  <a:schemeClr val="folHlink"/>
                </a:solidFill>
                <a:sym typeface="Wingdings" pitchFamily="2" charset="2"/>
              </a:rPr>
              <a:t> serve &lt;theme&gt; {theme:food-type}</a:t>
            </a: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Selectional restriction violation: no parse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381000"/>
            <a:ext cx="8305800" cy="6477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But this means we must: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Write </a:t>
            </a:r>
            <a:r>
              <a:rPr lang="en-US" dirty="0" err="1" smtClean="0"/>
              <a:t>selectional</a:t>
            </a:r>
            <a:r>
              <a:rPr lang="en-US" dirty="0" smtClean="0"/>
              <a:t> restrictions for each sense of each predicate – or use </a:t>
            </a:r>
            <a:r>
              <a:rPr lang="en-US" dirty="0" err="1" smtClean="0">
                <a:hlinkClick r:id="rId3"/>
              </a:rPr>
              <a:t>FrameNet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Serve alone has 15 verb senses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Obtain hierarchical type information about each argument (using </a:t>
            </a:r>
            <a:r>
              <a:rPr lang="en-US" dirty="0" err="1" smtClean="0">
                <a:hlinkClick r:id="rId4"/>
              </a:rPr>
              <a:t>WordNet</a:t>
            </a:r>
            <a:r>
              <a:rPr lang="en-US" dirty="0" smtClean="0"/>
              <a:t>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How many </a:t>
            </a:r>
            <a:r>
              <a:rPr lang="en-US" dirty="0" err="1" smtClean="0"/>
              <a:t>hypernyms</a:t>
            </a:r>
            <a:r>
              <a:rPr lang="en-US" dirty="0" smtClean="0"/>
              <a:t> does dish have?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How many words are </a:t>
            </a:r>
            <a:r>
              <a:rPr lang="en-US" dirty="0" smtClean="0">
                <a:hlinkClick r:id="rId5"/>
              </a:rPr>
              <a:t>hyponyms </a:t>
            </a:r>
            <a:r>
              <a:rPr lang="en-US" dirty="0" smtClean="0"/>
              <a:t>of dish?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But also: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Sometimes </a:t>
            </a:r>
            <a:r>
              <a:rPr lang="en-US" dirty="0" err="1" smtClean="0"/>
              <a:t>selectional</a:t>
            </a:r>
            <a:r>
              <a:rPr lang="en-US" dirty="0" smtClean="0"/>
              <a:t> restrictions don’t restrict enough (</a:t>
            </a:r>
            <a:r>
              <a:rPr lang="en-US" dirty="0" smtClean="0">
                <a:solidFill>
                  <a:schemeClr val="hlink"/>
                </a:solidFill>
              </a:rPr>
              <a:t>Which dishes do you like?)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Sometimes they restrict too much (</a:t>
            </a:r>
            <a:r>
              <a:rPr lang="en-US" dirty="0" smtClean="0">
                <a:solidFill>
                  <a:schemeClr val="hlink"/>
                </a:solidFill>
              </a:rPr>
              <a:t>Eat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hlink"/>
                </a:solidFill>
              </a:rPr>
              <a:t>dirt, worm! I’ll eat my hat!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/>
              <a:t>Resnik</a:t>
            </a:r>
            <a:r>
              <a:rPr lang="en-US" dirty="0" smtClean="0"/>
              <a:t> 1988: 44% with traditional methods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Can we take a statistical approach?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Semi-Supervised Bootstrapping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What if you don’t have enough data or hand-built resources to train a system…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Bootstrap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Pick a word that you as an analyst think will co-occur with your target word in particular sense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i="1" dirty="0" smtClean="0"/>
              <a:t>Grep</a:t>
            </a:r>
            <a:r>
              <a:rPr lang="en-US" dirty="0" smtClean="0"/>
              <a:t> through your corpus for your target word and the hypothesized word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Assume that the target tag is the right one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Generalize from a small hand-labeled seed 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Bootstrapping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For </a:t>
            </a:r>
            <a:r>
              <a:rPr lang="en-US" smtClean="0">
                <a:solidFill>
                  <a:srgbClr val="A50021"/>
                </a:solidFill>
              </a:rPr>
              <a:t>bass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Assume </a:t>
            </a:r>
            <a:r>
              <a:rPr lang="en-US" smtClean="0">
                <a:solidFill>
                  <a:srgbClr val="A50021"/>
                </a:solidFill>
              </a:rPr>
              <a:t>play</a:t>
            </a:r>
            <a:r>
              <a:rPr lang="en-US" smtClean="0"/>
              <a:t> occurs with the music sense and </a:t>
            </a:r>
            <a:r>
              <a:rPr lang="en-US" smtClean="0">
                <a:solidFill>
                  <a:srgbClr val="A50021"/>
                </a:solidFill>
              </a:rPr>
              <a:t>fish</a:t>
            </a:r>
            <a:r>
              <a:rPr lang="en-US" smtClean="0"/>
              <a:t> occurs with the fish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Sentences Extracts for </a:t>
            </a:r>
            <a:r>
              <a:rPr lang="en-US" smtClean="0">
                <a:solidFill>
                  <a:schemeClr val="accent2"/>
                </a:solidFill>
              </a:rPr>
              <a:t>bass</a:t>
            </a:r>
            <a:r>
              <a:rPr lang="en-US" smtClean="0"/>
              <a:t> and </a:t>
            </a:r>
            <a:r>
              <a:rPr lang="en-US" smtClean="0">
                <a:solidFill>
                  <a:schemeClr val="accent2"/>
                </a:solidFill>
              </a:rPr>
              <a:t>player</a:t>
            </a:r>
          </a:p>
        </p:txBody>
      </p:sp>
      <p:pic>
        <p:nvPicPr>
          <p:cNvPr id="140290" name="Picture 4" descr="bass1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860550"/>
            <a:ext cx="8229600" cy="3767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Approaches</a:t>
            </a:r>
          </a:p>
        </p:txBody>
      </p:sp>
      <p:sp>
        <p:nvSpPr>
          <p:cNvPr id="71682" name="Rectangle 8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491966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Supervised machine learning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“Unsupervised”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Thesaurus/Dictionary-based techniques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err="1" smtClean="0"/>
              <a:t>Selectional</a:t>
            </a:r>
            <a:r>
              <a:rPr lang="en-US" dirty="0" smtClean="0"/>
              <a:t> Association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Lightly supervised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Bootstrapping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/>
              <a:t>Preferred </a:t>
            </a:r>
            <a:r>
              <a:rPr lang="en-US" dirty="0" err="1" smtClean="0"/>
              <a:t>Selectional</a:t>
            </a:r>
            <a:r>
              <a:rPr lang="en-US" dirty="0" smtClean="0"/>
              <a:t> Association</a:t>
            </a:r>
          </a:p>
          <a:p>
            <a:pPr eaLnBrk="1" hangingPunct="1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do the seeds come from?</a:t>
            </a:r>
          </a:p>
        </p:txBody>
      </p:sp>
      <p:sp>
        <p:nvSpPr>
          <p:cNvPr id="14233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Hand labeling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“One sense per discourse”: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The sense of a word is highly consistent within a document  - Yarowsky (1995)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True for topic-dependent words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Not so true for other POS like adjectives and verbs, e.g. </a:t>
            </a:r>
            <a:r>
              <a:rPr lang="en-US" smtClean="0">
                <a:solidFill>
                  <a:srgbClr val="FF3300"/>
                </a:solidFill>
              </a:rPr>
              <a:t>make, take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Krovetz (1998) “More than one sense per discourse” not true at all once you move to fine-grained senses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</a:pPr>
            <a:r>
              <a:rPr lang="en-US" smtClean="0"/>
              <a:t>One sense per </a:t>
            </a:r>
            <a:r>
              <a:rPr lang="en-US" smtClean="0">
                <a:solidFill>
                  <a:srgbClr val="0033CC"/>
                </a:solidFill>
              </a:rPr>
              <a:t>collocation</a:t>
            </a:r>
            <a:r>
              <a:rPr lang="en-US" smtClean="0"/>
              <a:t>: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A word recurring in collocation with the same word will almost surely have the same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  <p:pic>
        <p:nvPicPr>
          <p:cNvPr id="144386" name="Picture 147" descr="yarowskyp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9144000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7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Stages in Yarowsky Bootstrapping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</a:t>
            </a:r>
          </a:p>
        </p:txBody>
      </p:sp>
      <p:sp>
        <p:nvSpPr>
          <p:cNvPr id="12431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Given these general ML approaches, how many classifiers do I need to perform WSD robustly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One for each ambiguous word in the language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How do you decide what set of tags/labels/senses to use for a given word?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Depends on the application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WordNet ‘</a:t>
            </a:r>
            <a:r>
              <a:rPr lang="en-US" smtClean="0">
                <a:solidFill>
                  <a:srgbClr val="FF3300"/>
                </a:solidFill>
              </a:rPr>
              <a:t>bass</a:t>
            </a:r>
            <a:r>
              <a:rPr lang="en-US" smtClean="0"/>
              <a:t>’</a:t>
            </a:r>
          </a:p>
        </p:txBody>
      </p:sp>
      <p:sp>
        <p:nvSpPr>
          <p:cNvPr id="1484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/>
              <a:t>Tagging with this set of senses is an impossibly hard task that’s probably overkill for any realistic application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bass, bass part - (the lowest part in polyphonic  music)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bass, basso - (an adult male singer with the lowest voice)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sea bass, bass - (flesh of lean-fleshed saltwater fish of the family </a:t>
            </a:r>
            <a:r>
              <a:rPr lang="en-US" sz="1800" dirty="0" err="1" smtClean="0"/>
              <a:t>Serranidae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freshwater bass, bass - (any of various North American lean-fleshed freshwater fishes especially of the genus </a:t>
            </a:r>
            <a:r>
              <a:rPr lang="en-US" sz="1800" dirty="0" err="1" smtClean="0"/>
              <a:t>Micropterus</a:t>
            </a:r>
            <a:r>
              <a:rPr lang="en-US" sz="18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bass, bass voice, basso - (the lowest adult male singing voice)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 - (the member with the lowest range of a family of musical instruments)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 -(nontechnical name for any of numerous edible  marine and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bass - (the lowest part of the musical range)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         freshwater spiny-finned fishes)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Senseval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ACL</a:t>
            </a:r>
            <a:r>
              <a:rPr lang="it-IT" dirty="0" smtClean="0"/>
              <a:t>-</a:t>
            </a:r>
            <a:r>
              <a:rPr lang="en-GB" dirty="0" smtClean="0"/>
              <a:t>SIGLEX workshop (</a:t>
            </a:r>
            <a:r>
              <a:rPr lang="it-IT" dirty="0" smtClean="0"/>
              <a:t>1997)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dirty="0" smtClean="0"/>
              <a:t>SENSEVAL</a:t>
            </a:r>
            <a:r>
              <a:rPr lang="en-GB" dirty="0" smtClean="0"/>
              <a:t>-I (</a:t>
            </a:r>
            <a:r>
              <a:rPr lang="it-IT" dirty="0" smtClean="0"/>
              <a:t>1998)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it-IT" dirty="0" smtClean="0"/>
              <a:t>Lexical</a:t>
            </a:r>
            <a:r>
              <a:rPr lang="en-GB" dirty="0" smtClean="0"/>
              <a:t> Sample for English, French, and Italian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dirty="0" smtClean="0"/>
              <a:t>SENSEVAL-II (Toulouse, 2001)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it-IT" dirty="0" smtClean="0"/>
              <a:t>Lexical Sample and All Words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dirty="0" smtClean="0"/>
              <a:t>SENSEVAL-III (2004)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it-IT" dirty="0" smtClean="0"/>
              <a:t>SENSEVAL-IV -&gt; SEMEVAL (2007)</a:t>
            </a:r>
            <a:endParaRPr lang="en-US" dirty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Newer: SEM</a:t>
            </a:r>
            <a:r>
              <a:rPr lang="en-US" dirty="0"/>
              <a:t>, First Joint Conference on Lexical </a:t>
            </a:r>
            <a:r>
              <a:rPr lang="en-US" dirty="0" smtClean="0"/>
              <a:t>and Computational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562600"/>
          </a:xfrm>
        </p:spPr>
        <p:txBody>
          <a:bodyPr/>
          <a:lstStyle/>
          <a:p>
            <a:r>
              <a:rPr lang="en-US" dirty="0" smtClean="0"/>
              <a:t>SEM: 1st Conf. </a:t>
            </a:r>
            <a:r>
              <a:rPr lang="en-US" dirty="0"/>
              <a:t>on </a:t>
            </a:r>
            <a:r>
              <a:rPr lang="en-US" dirty="0" smtClean="0"/>
              <a:t>Lexical &amp; Computational Semantics</a:t>
            </a:r>
            <a:endParaRPr lang="en-US" dirty="0"/>
          </a:p>
          <a:p>
            <a:r>
              <a:rPr lang="en-US" dirty="0" err="1" smtClean="0"/>
              <a:t>SemEval</a:t>
            </a:r>
            <a:r>
              <a:rPr lang="en-US" dirty="0"/>
              <a:t>: International Workshop on Semantic Evaluations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dirty="0"/>
              <a:t>. English Lexical Simplification</a:t>
            </a:r>
          </a:p>
          <a:p>
            <a:pPr lvl="1"/>
            <a:r>
              <a:rPr lang="en-US" sz="2400" dirty="0"/>
              <a:t>2. Measuring Degrees of Relational Similarity</a:t>
            </a:r>
          </a:p>
          <a:p>
            <a:pPr lvl="1"/>
            <a:r>
              <a:rPr lang="en-US" sz="2400" dirty="0"/>
              <a:t>3. Spatial Role Labeling</a:t>
            </a:r>
          </a:p>
          <a:p>
            <a:pPr lvl="1"/>
            <a:r>
              <a:rPr lang="en-US" sz="2400" dirty="0"/>
              <a:t>4. Evaluating Chinese Word Similarity</a:t>
            </a:r>
          </a:p>
          <a:p>
            <a:pPr lvl="1"/>
            <a:r>
              <a:rPr lang="en-US" sz="2400" dirty="0"/>
              <a:t>5. Chinese Semantic Dependency Parsing</a:t>
            </a:r>
          </a:p>
          <a:p>
            <a:pPr lvl="1"/>
            <a:r>
              <a:rPr lang="en-US" sz="2400" dirty="0"/>
              <a:t>6. Semantic Textual Similarity</a:t>
            </a:r>
          </a:p>
          <a:p>
            <a:pPr lvl="1"/>
            <a:r>
              <a:rPr lang="en-US" sz="2400" dirty="0"/>
              <a:t>7. COPA: Choice Of Plausible Alternatives An evaluation of</a:t>
            </a:r>
          </a:p>
          <a:p>
            <a:pPr lvl="1"/>
            <a:r>
              <a:rPr lang="en-US" sz="2400" dirty="0"/>
              <a:t>common-sense causal reasoning</a:t>
            </a:r>
          </a:p>
          <a:p>
            <a:pPr lvl="1"/>
            <a:r>
              <a:rPr lang="en-US" sz="2400" dirty="0"/>
              <a:t>8. Cross-lingual Textual Entailment for Content </a:t>
            </a:r>
            <a:r>
              <a:rPr lang="en-US" sz="2400" dirty="0" smtClean="0"/>
              <a:t>Synchronization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29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WSD Performance</a:t>
            </a:r>
          </a:p>
        </p:txBody>
      </p:sp>
      <p:sp>
        <p:nvSpPr>
          <p:cNvPr id="1525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Varies widely depending on how difficult the disambiguation task 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Accuracies of over 90% are commonly reported on some of the classic, often fairly easy, WSD tasks (</a:t>
            </a:r>
            <a:r>
              <a:rPr lang="en-US" smtClean="0">
                <a:solidFill>
                  <a:srgbClr val="FF3300"/>
                </a:solidFill>
              </a:rPr>
              <a:t>pike, star, interest</a:t>
            </a:r>
            <a:r>
              <a:rPr lang="en-US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Senseval brought careful evaluation of difficult WSD (many senses, different POS)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Senseval 1: more fine grained senses, wider range of types: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Overall: about 75% accuracy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Nouns: about 80% accuracy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mtClean="0"/>
              <a:t>Verbs: about 70% accuracy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29" y="17417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835252"/>
            <a:ext cx="8534400" cy="3695700"/>
          </a:xfrm>
        </p:spPr>
        <p:txBody>
          <a:bodyPr/>
          <a:lstStyle/>
          <a:p>
            <a:r>
              <a:rPr lang="en-US" dirty="0" smtClean="0"/>
              <a:t>Word Sense Disambiguation: choosing correct sense in context</a:t>
            </a:r>
          </a:p>
          <a:p>
            <a:r>
              <a:rPr lang="en-US" dirty="0" smtClean="0"/>
              <a:t>Applications: MT, QA, etc.</a:t>
            </a:r>
          </a:p>
          <a:p>
            <a:r>
              <a:rPr lang="en-US" dirty="0" smtClean="0"/>
              <a:t>Three classes of Methods</a:t>
            </a:r>
          </a:p>
          <a:p>
            <a:pPr lvl="1"/>
            <a:r>
              <a:rPr lang="en-US" dirty="0" smtClean="0"/>
              <a:t>Supervised Machine Learning: Naive Bayes classifier</a:t>
            </a:r>
          </a:p>
          <a:p>
            <a:pPr lvl="1"/>
            <a:r>
              <a:rPr lang="en-US" dirty="0" smtClean="0"/>
              <a:t>Thesaurus/Dictionary Methods</a:t>
            </a:r>
          </a:p>
          <a:p>
            <a:pPr lvl="1"/>
            <a:r>
              <a:rPr lang="en-US" dirty="0" smtClean="0"/>
              <a:t>Semi-Supervised Learning</a:t>
            </a:r>
          </a:p>
          <a:p>
            <a:r>
              <a:rPr lang="en-US" dirty="0" smtClean="0"/>
              <a:t>Main intuition</a:t>
            </a:r>
          </a:p>
          <a:p>
            <a:pPr lvl="1"/>
            <a:r>
              <a:rPr lang="en-US" dirty="0" smtClean="0"/>
              <a:t>There is lots of information in a word’s context</a:t>
            </a:r>
          </a:p>
          <a:p>
            <a:pPr lvl="1"/>
            <a:r>
              <a:rPr lang="en-US" dirty="0" smtClean="0"/>
              <a:t>Simple algorithms based just on word counts can be surprisingly good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5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Supervised Machine Learning Approaches</a:t>
            </a:r>
          </a:p>
        </p:txBody>
      </p:sp>
      <p:sp>
        <p:nvSpPr>
          <p:cNvPr id="72706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Supervised machine learning approach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Training corpus depends on task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Train a classifier that can tag words in new text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Just as we saw for part-of-speech tagging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What do we need?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Tag set (“sense inventory”)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Training corpus (words tagged in context with sense)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Set of features extracted from the training corpus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/>
              <a:t>A classifier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</a:t>
            </a:r>
            <a:r>
              <a:rPr lang="en-US" dirty="0" smtClean="0"/>
              <a:t>WSD: </a:t>
            </a:r>
            <a:r>
              <a:rPr lang="en-US" dirty="0"/>
              <a:t>WSD Tags</a:t>
            </a:r>
          </a:p>
        </p:txBody>
      </p:sp>
      <p:sp>
        <p:nvSpPr>
          <p:cNvPr id="143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/>
              <a:t>a tag?</a:t>
            </a:r>
          </a:p>
          <a:p>
            <a:pPr marL="457200" lvl="1" indent="0">
              <a:buNone/>
            </a:pPr>
            <a:r>
              <a:rPr lang="en-US" dirty="0"/>
              <a:t>A dictionary sense?</a:t>
            </a:r>
          </a:p>
          <a:p>
            <a:r>
              <a:rPr lang="en-US" dirty="0"/>
              <a:t>For example, for WordNet an instance of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bass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 a text has 8 possible tags or labels (bass1 through bass8).</a:t>
            </a:r>
          </a:p>
        </p:txBody>
      </p:sp>
    </p:spTree>
    <p:extLst>
      <p:ext uri="{BB962C8B-B14F-4D97-AF65-F5344CB8AC3E}">
        <p14:creationId xmlns:p14="http://schemas.microsoft.com/office/powerpoint/2010/main" val="36897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Bass in WordNet</a:t>
            </a:r>
          </a:p>
        </p:txBody>
      </p:sp>
      <p:sp>
        <p:nvSpPr>
          <p:cNvPr id="74754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1481138"/>
            <a:ext cx="8229600" cy="50720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smtClean="0"/>
              <a:t>The noun </a:t>
            </a:r>
            <a:r>
              <a:rPr lang="en-US" sz="2400" smtClean="0">
                <a:solidFill>
                  <a:srgbClr val="FF3300"/>
                </a:solidFill>
              </a:rPr>
              <a:t>bass</a:t>
            </a:r>
            <a:r>
              <a:rPr lang="en-US" sz="2400" smtClean="0"/>
              <a:t> has 8 senses in WordNet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 (the lowest part of the musical range)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 part - (the lowest part in polyphonic  music)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basso - (an adult male singer with the lowest voice)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sea bass, bass - (flesh of lean-fleshed saltwater fish of the family Serranidae)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freshwater bass, bass - (any of various North American lean-fleshed freshwater fishes especially of the genus Micropterus)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bass, bass voice, basso - (the lowest adult male singing voice)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 (the member with the lowest range of a family of musical instruments)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bass -(nontechnical name for any of numerous edible  marine and freshwater spiny-finned fishes)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10685</TotalTime>
  <Words>3990</Words>
  <Application>Microsoft Office PowerPoint</Application>
  <PresentationFormat>On-screen Show (4:3)</PresentationFormat>
  <Paragraphs>525</Paragraphs>
  <Slides>67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81" baseType="lpstr">
      <vt:lpstr>ＭＳ Ｐゴシック</vt:lpstr>
      <vt:lpstr>Arial</vt:lpstr>
      <vt:lpstr>Bookshelf Symbol 2</vt:lpstr>
      <vt:lpstr>Calibri</vt:lpstr>
      <vt:lpstr>Lucida Sans</vt:lpstr>
      <vt:lpstr>Symbol</vt:lpstr>
      <vt:lpstr>Times New Roman</vt:lpstr>
      <vt:lpstr>Verdana</vt:lpstr>
      <vt:lpstr>Wingdings</vt:lpstr>
      <vt:lpstr>Wingdings 2</vt:lpstr>
      <vt:lpstr>Wingdings 3</vt:lpstr>
      <vt:lpstr>Concourse</vt:lpstr>
      <vt:lpstr>Default Design</vt:lpstr>
      <vt:lpstr>Equation</vt:lpstr>
      <vt:lpstr>Word Senses and WordNet </vt:lpstr>
      <vt:lpstr>Word Sense Disambiguation (WSD)</vt:lpstr>
      <vt:lpstr>PowerPoint Presentation</vt:lpstr>
      <vt:lpstr>PowerPoint Presentation</vt:lpstr>
      <vt:lpstr>Two Variants of WSD</vt:lpstr>
      <vt:lpstr>Approaches</vt:lpstr>
      <vt:lpstr>Supervised Machine Learning Approaches</vt:lpstr>
      <vt:lpstr>Supervised WSD: WSD Tags</vt:lpstr>
      <vt:lpstr>Bass in WordNet</vt:lpstr>
      <vt:lpstr>Sense Tags for Bass</vt:lpstr>
      <vt:lpstr>What kind of Corpora?</vt:lpstr>
      <vt:lpstr>SemCor</vt:lpstr>
      <vt:lpstr>What Kind of Features?</vt:lpstr>
      <vt:lpstr>Frequency-based WSD</vt:lpstr>
      <vt:lpstr>PowerPoint Presentation</vt:lpstr>
      <vt:lpstr>S: (n) dish (a piece of dishware normally used as a container for holding or serving food) "we gave them a set of dishes for a wedding present“   S: (n) dish (a particular item of prepared food) "she prepared a special dish for dinner"   ….</vt:lpstr>
      <vt:lpstr>PowerPoint Presentation</vt:lpstr>
      <vt:lpstr>PowerPoint Presentation</vt:lpstr>
      <vt:lpstr>PowerPoint Presentation</vt:lpstr>
      <vt:lpstr>Feature Vectors</vt:lpstr>
      <vt:lpstr>What sort of Features?</vt:lpstr>
      <vt:lpstr>Example</vt:lpstr>
      <vt:lpstr>Collocations</vt:lpstr>
      <vt:lpstr>Bag of Words</vt:lpstr>
      <vt:lpstr>Co-Occurrence Example</vt:lpstr>
      <vt:lpstr>Co-Occurrence Example</vt:lpstr>
      <vt:lpstr>Classifiers</vt:lpstr>
      <vt:lpstr>Classifiers</vt:lpstr>
      <vt:lpstr>Classification Methods: Supervised Machine Learning</vt:lpstr>
      <vt:lpstr>Naïve Bayes</vt:lpstr>
      <vt:lpstr>PowerPoint Presentation</vt:lpstr>
      <vt:lpstr>PowerPoint Presentation</vt:lpstr>
      <vt:lpstr>Naïve Bayes Evaluation</vt:lpstr>
      <vt:lpstr>PowerPoint Presentation</vt:lpstr>
      <vt:lpstr>Decision Lists</vt:lpstr>
      <vt:lpstr>Learning Decision Lists</vt:lpstr>
      <vt:lpstr>Yarowsky’s Metric</vt:lpstr>
      <vt:lpstr>WSD Evaluations and Baselines</vt:lpstr>
      <vt:lpstr>Most Frequent Sense</vt:lpstr>
      <vt:lpstr>Ceiling</vt:lpstr>
      <vt:lpstr>Unsupervised Methods:  Dictionary/Thesaurus Methods</vt:lpstr>
      <vt:lpstr>Simplified Lesk</vt:lpstr>
      <vt:lpstr>Simplified Lesk</vt:lpstr>
      <vt:lpstr>Original Lesk:  pine cone</vt:lpstr>
      <vt:lpstr>Original Lesk:  pine cone</vt:lpstr>
      <vt:lpstr>PowerPoint Presentation</vt:lpstr>
      <vt:lpstr>PowerPoint Presentation</vt:lpstr>
      <vt:lpstr>PowerPoint Presentation</vt:lpstr>
      <vt:lpstr>PowerPoint Presentation</vt:lpstr>
      <vt:lpstr>Corpus Lesk</vt:lpstr>
      <vt:lpstr>The Corpus Lesk algorithm</vt:lpstr>
      <vt:lpstr>Corpus Lesk: IDF weighting</vt:lpstr>
      <vt:lpstr>Graph-based methods</vt:lpstr>
      <vt:lpstr>How to use the graph for WSD</vt:lpstr>
      <vt:lpstr>Disambiguation via Selectional Restrictions</vt:lpstr>
      <vt:lpstr>PowerPoint Presentation</vt:lpstr>
      <vt:lpstr>Semi-Supervised Bootstrapping</vt:lpstr>
      <vt:lpstr>Bootstrapping</vt:lpstr>
      <vt:lpstr>Sentences Extracts for bass and player</vt:lpstr>
      <vt:lpstr>Where do the seeds come from?</vt:lpstr>
      <vt:lpstr>Stages in Yarowsky Bootstrapping Algorithm</vt:lpstr>
      <vt:lpstr>Issues</vt:lpstr>
      <vt:lpstr>WordNet ‘bass’</vt:lpstr>
      <vt:lpstr>History of Senseval</vt:lpstr>
      <vt:lpstr>2012</vt:lpstr>
      <vt:lpstr>WSD Performance</vt:lpstr>
      <vt:lpstr>Summary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creator>Dan Jurafsky</dc:creator>
  <cp:lastModifiedBy>Litman, Diane J</cp:lastModifiedBy>
  <cp:revision>593</cp:revision>
  <dcterms:created xsi:type="dcterms:W3CDTF">2003-01-18T03:56:53Z</dcterms:created>
  <dcterms:modified xsi:type="dcterms:W3CDTF">2019-10-30T14:34:21Z</dcterms:modified>
</cp:coreProperties>
</file>