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78"/>
  </p:notesMasterIdLst>
  <p:handoutMasterIdLst>
    <p:handoutMasterId r:id="rId79"/>
  </p:handoutMasterIdLst>
  <p:sldIdLst>
    <p:sldId id="864" r:id="rId2"/>
    <p:sldId id="898" r:id="rId3"/>
    <p:sldId id="901" r:id="rId4"/>
    <p:sldId id="899" r:id="rId5"/>
    <p:sldId id="900" r:id="rId6"/>
    <p:sldId id="717" r:id="rId7"/>
    <p:sldId id="718" r:id="rId8"/>
    <p:sldId id="713" r:id="rId9"/>
    <p:sldId id="719" r:id="rId10"/>
    <p:sldId id="700" r:id="rId11"/>
    <p:sldId id="709" r:id="rId12"/>
    <p:sldId id="710" r:id="rId13"/>
    <p:sldId id="701" r:id="rId14"/>
    <p:sldId id="884" r:id="rId15"/>
    <p:sldId id="721" r:id="rId16"/>
    <p:sldId id="725" r:id="rId17"/>
    <p:sldId id="812" r:id="rId18"/>
    <p:sldId id="813" r:id="rId19"/>
    <p:sldId id="814" r:id="rId20"/>
    <p:sldId id="764" r:id="rId21"/>
    <p:sldId id="765" r:id="rId22"/>
    <p:sldId id="800" r:id="rId23"/>
    <p:sldId id="801" r:id="rId24"/>
    <p:sldId id="880" r:id="rId25"/>
    <p:sldId id="881" r:id="rId26"/>
    <p:sldId id="882" r:id="rId27"/>
    <p:sldId id="883" r:id="rId28"/>
    <p:sldId id="802" r:id="rId29"/>
    <p:sldId id="803" r:id="rId30"/>
    <p:sldId id="805" r:id="rId31"/>
    <p:sldId id="806" r:id="rId32"/>
    <p:sldId id="810" r:id="rId33"/>
    <p:sldId id="865" r:id="rId34"/>
    <p:sldId id="816" r:id="rId35"/>
    <p:sldId id="817" r:id="rId36"/>
    <p:sldId id="818" r:id="rId37"/>
    <p:sldId id="819" r:id="rId38"/>
    <p:sldId id="820" r:id="rId39"/>
    <p:sldId id="821" r:id="rId40"/>
    <p:sldId id="887" r:id="rId41"/>
    <p:sldId id="885" r:id="rId42"/>
    <p:sldId id="886" r:id="rId43"/>
    <p:sldId id="825" r:id="rId44"/>
    <p:sldId id="902" r:id="rId45"/>
    <p:sldId id="826" r:id="rId46"/>
    <p:sldId id="829" r:id="rId47"/>
    <p:sldId id="830" r:id="rId48"/>
    <p:sldId id="832" r:id="rId49"/>
    <p:sldId id="833" r:id="rId50"/>
    <p:sldId id="834" r:id="rId51"/>
    <p:sldId id="888" r:id="rId52"/>
    <p:sldId id="836" r:id="rId53"/>
    <p:sldId id="837" r:id="rId54"/>
    <p:sldId id="840" r:id="rId55"/>
    <p:sldId id="841" r:id="rId56"/>
    <p:sldId id="842" r:id="rId57"/>
    <p:sldId id="843" r:id="rId58"/>
    <p:sldId id="844" r:id="rId59"/>
    <p:sldId id="845" r:id="rId60"/>
    <p:sldId id="846" r:id="rId61"/>
    <p:sldId id="847" r:id="rId62"/>
    <p:sldId id="848" r:id="rId63"/>
    <p:sldId id="849" r:id="rId64"/>
    <p:sldId id="850" r:id="rId65"/>
    <p:sldId id="851" r:id="rId66"/>
    <p:sldId id="854" r:id="rId67"/>
    <p:sldId id="855" r:id="rId68"/>
    <p:sldId id="856" r:id="rId69"/>
    <p:sldId id="889" r:id="rId70"/>
    <p:sldId id="890" r:id="rId71"/>
    <p:sldId id="891" r:id="rId72"/>
    <p:sldId id="892" r:id="rId73"/>
    <p:sldId id="893" r:id="rId74"/>
    <p:sldId id="894" r:id="rId75"/>
    <p:sldId id="895" r:id="rId76"/>
    <p:sldId id="896" r:id="rId77"/>
  </p:sldIdLst>
  <p:sldSz cx="9144000" cy="5143500" type="screen16x9"/>
  <p:notesSz cx="7315200" cy="9601200"/>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521415D9-36F7-43E2-AB2F-B90AF26B5E84}">
      <p14:sectionLst xmlns:p14="http://schemas.microsoft.com/office/powerpoint/2010/main">
        <p14:section name="Maximum Entropy Models and Discriminative Estimation" id="{4F138930-6F7F-B44E-AF40-93E18FA63609}">
          <p14:sldIdLst/>
        </p14:section>
        <p14:section name="IE and NER" id="{EDEAD107-956F-654B-AB3F-4F3C1E6D4CB1}">
          <p14:sldIdLst>
            <p14:sldId id="864"/>
            <p14:sldId id="898"/>
            <p14:sldId id="901"/>
            <p14:sldId id="899"/>
            <p14:sldId id="900"/>
            <p14:sldId id="717"/>
            <p14:sldId id="718"/>
            <p14:sldId id="713"/>
            <p14:sldId id="719"/>
            <p14:sldId id="700"/>
            <p14:sldId id="709"/>
            <p14:sldId id="710"/>
            <p14:sldId id="701"/>
            <p14:sldId id="884"/>
            <p14:sldId id="721"/>
            <p14:sldId id="725"/>
            <p14:sldId id="812"/>
            <p14:sldId id="813"/>
            <p14:sldId id="814"/>
            <p14:sldId id="764"/>
            <p14:sldId id="765"/>
            <p14:sldId id="800"/>
            <p14:sldId id="801"/>
            <p14:sldId id="880"/>
            <p14:sldId id="881"/>
            <p14:sldId id="882"/>
            <p14:sldId id="883"/>
            <p14:sldId id="802"/>
            <p14:sldId id="803"/>
            <p14:sldId id="805"/>
            <p14:sldId id="806"/>
            <p14:sldId id="810"/>
            <p14:sldId id="865"/>
          </p14:sldIdLst>
        </p14:section>
        <p14:section name="Relation Extraction" id="{96F6A97B-7C86-FC4C-B9EA-AD149EB2B49D}">
          <p14:sldIdLst>
            <p14:sldId id="816"/>
            <p14:sldId id="817"/>
            <p14:sldId id="818"/>
            <p14:sldId id="819"/>
            <p14:sldId id="820"/>
            <p14:sldId id="821"/>
            <p14:sldId id="887"/>
            <p14:sldId id="885"/>
            <p14:sldId id="886"/>
            <p14:sldId id="825"/>
            <p14:sldId id="902"/>
            <p14:sldId id="826"/>
            <p14:sldId id="829"/>
            <p14:sldId id="830"/>
            <p14:sldId id="832"/>
            <p14:sldId id="833"/>
            <p14:sldId id="834"/>
            <p14:sldId id="888"/>
            <p14:sldId id="836"/>
            <p14:sldId id="837"/>
            <p14:sldId id="840"/>
            <p14:sldId id="841"/>
            <p14:sldId id="842"/>
            <p14:sldId id="843"/>
            <p14:sldId id="844"/>
            <p14:sldId id="845"/>
            <p14:sldId id="846"/>
            <p14:sldId id="847"/>
            <p14:sldId id="848"/>
            <p14:sldId id="849"/>
            <p14:sldId id="850"/>
            <p14:sldId id="851"/>
            <p14:sldId id="854"/>
            <p14:sldId id="855"/>
            <p14:sldId id="856"/>
            <p14:sldId id="889"/>
            <p14:sldId id="890"/>
            <p14:sldId id="891"/>
            <p14:sldId id="892"/>
            <p14:sldId id="893"/>
            <p14:sldId id="894"/>
            <p14:sldId id="895"/>
            <p14:sldId id="89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93" autoAdjust="0"/>
    <p:restoredTop sz="74379" autoAdjust="0"/>
  </p:normalViewPr>
  <p:slideViewPr>
    <p:cSldViewPr>
      <p:cViewPr>
        <p:scale>
          <a:sx n="84" d="100"/>
          <a:sy n="84" d="100"/>
        </p:scale>
        <p:origin x="784" y="20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170712" cy="480141"/>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4144489" y="0"/>
            <a:ext cx="3170711" cy="480141"/>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9121059"/>
            <a:ext cx="3170712" cy="480141"/>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4144489" y="9121059"/>
            <a:ext cx="3170711" cy="480141"/>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170712" cy="480141"/>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4144489" y="0"/>
            <a:ext cx="3170711" cy="480141"/>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0837" name="Rectangle 5"/>
          <p:cNvSpPr>
            <a:spLocks noGrp="1" noChangeArrowheads="1"/>
          </p:cNvSpPr>
          <p:nvPr>
            <p:ph type="body" sz="quarter" idx="3"/>
          </p:nvPr>
        </p:nvSpPr>
        <p:spPr bwMode="auto">
          <a:xfrm>
            <a:off x="975474" y="4561341"/>
            <a:ext cx="5364254" cy="4319648"/>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9121059"/>
            <a:ext cx="3170712" cy="480141"/>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4144489" y="9121059"/>
            <a:ext cx="3170711" cy="480141"/>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a:t>
            </a:fld>
            <a:endParaRPr lang="en-US"/>
          </a:p>
        </p:txBody>
      </p:sp>
    </p:spTree>
    <p:extLst>
      <p:ext uri="{BB962C8B-B14F-4D97-AF65-F5344CB8AC3E}">
        <p14:creationId xmlns:p14="http://schemas.microsoft.com/office/powerpoint/2010/main" val="235358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782" indent="-297609" eaLnBrk="0" hangingPunct="0">
              <a:defRPr sz="2500">
                <a:solidFill>
                  <a:schemeClr val="tx1"/>
                </a:solidFill>
                <a:latin typeface="Lucida Sans" charset="0"/>
                <a:ea typeface="ＭＳ Ｐゴシック" charset="0"/>
              </a:defRPr>
            </a:lvl2pPr>
            <a:lvl3pPr marL="1190435" indent="-238087" eaLnBrk="0" hangingPunct="0">
              <a:defRPr sz="2500">
                <a:solidFill>
                  <a:schemeClr val="tx1"/>
                </a:solidFill>
                <a:latin typeface="Lucida Sans" charset="0"/>
                <a:ea typeface="ＭＳ Ｐゴシック" charset="0"/>
              </a:defRPr>
            </a:lvl3pPr>
            <a:lvl4pPr marL="1666608" indent="-238087" eaLnBrk="0" hangingPunct="0">
              <a:defRPr sz="2500">
                <a:solidFill>
                  <a:schemeClr val="tx1"/>
                </a:solidFill>
                <a:latin typeface="Lucida Sans" charset="0"/>
                <a:ea typeface="ＭＳ Ｐゴシック" charset="0"/>
              </a:defRPr>
            </a:lvl4pPr>
            <a:lvl5pPr marL="2142782" indent="-238087" eaLnBrk="0" hangingPunct="0">
              <a:defRPr sz="2500">
                <a:solidFill>
                  <a:schemeClr val="tx1"/>
                </a:solidFill>
                <a:latin typeface="Lucida Sans" charset="0"/>
                <a:ea typeface="ＭＳ Ｐゴシック" charset="0"/>
              </a:defRPr>
            </a:lvl5pPr>
            <a:lvl6pPr marL="2618956" indent="-238087" eaLnBrk="0" fontAlgn="base" hangingPunct="0">
              <a:spcBef>
                <a:spcPct val="0"/>
              </a:spcBef>
              <a:spcAft>
                <a:spcPct val="0"/>
              </a:spcAft>
              <a:defRPr sz="2500">
                <a:solidFill>
                  <a:schemeClr val="tx1"/>
                </a:solidFill>
                <a:latin typeface="Lucida Sans" charset="0"/>
                <a:ea typeface="ＭＳ Ｐゴシック" charset="0"/>
              </a:defRPr>
            </a:lvl6pPr>
            <a:lvl7pPr marL="3095130" indent="-238087" eaLnBrk="0" fontAlgn="base" hangingPunct="0">
              <a:spcBef>
                <a:spcPct val="0"/>
              </a:spcBef>
              <a:spcAft>
                <a:spcPct val="0"/>
              </a:spcAft>
              <a:defRPr sz="2500">
                <a:solidFill>
                  <a:schemeClr val="tx1"/>
                </a:solidFill>
                <a:latin typeface="Lucida Sans" charset="0"/>
                <a:ea typeface="ＭＳ Ｐゴシック" charset="0"/>
              </a:defRPr>
            </a:lvl7pPr>
            <a:lvl8pPr marL="3571304" indent="-238087" eaLnBrk="0" fontAlgn="base" hangingPunct="0">
              <a:spcBef>
                <a:spcPct val="0"/>
              </a:spcBef>
              <a:spcAft>
                <a:spcPct val="0"/>
              </a:spcAft>
              <a:defRPr sz="2500">
                <a:solidFill>
                  <a:schemeClr val="tx1"/>
                </a:solidFill>
                <a:latin typeface="Lucida Sans" charset="0"/>
                <a:ea typeface="ＭＳ Ｐゴシック" charset="0"/>
              </a:defRPr>
            </a:lvl8pPr>
            <a:lvl9pPr marL="4047477" indent="-238087"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A88FD605-9B7E-1649-9A34-F26A8A2A45ED}" type="slidenum">
              <a:rPr lang="en-US" sz="1200"/>
              <a:pPr eaLnBrk="1" hangingPunct="1"/>
              <a:t>15</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one way to think of task: sequence labeling, label each token with ORG/PER/.../O</a:t>
            </a:r>
          </a:p>
          <a:p>
            <a:r>
              <a:rPr lang="en-US">
                <a:latin typeface="Arial" charset="0"/>
                <a:ea typeface="ＭＳ Ｐゴシック" charset="0"/>
                <a:cs typeface="ＭＳ Ｐゴシック" charset="0"/>
              </a:rPr>
              <a:t>one way you could eval is per-token, but that's not satisfactory</a:t>
            </a:r>
          </a:p>
          <a:p>
            <a:r>
              <a:rPr lang="en-US">
                <a:latin typeface="Arial" charset="0"/>
                <a:ea typeface="ＭＳ Ｐゴシック" charset="0"/>
                <a:cs typeface="ＭＳ Ｐゴシック" charset="0"/>
              </a:rPr>
              <a:t>any user wants complete entity names</a:t>
            </a:r>
          </a:p>
          <a:p>
            <a:r>
              <a:rPr lang="en-US">
                <a:latin typeface="Arial" charset="0"/>
                <a:ea typeface="ＭＳ Ｐゴシック" charset="0"/>
                <a:cs typeface="ＭＳ Ｐゴシック" charset="0"/>
              </a:rPr>
              <a:t>also, it's possible (though rare) to have adjacent entities "showed Sue Bill 's book"</a:t>
            </a:r>
          </a:p>
          <a:p>
            <a:r>
              <a:rPr lang="en-US">
                <a:latin typeface="Arial" charset="0"/>
                <a:ea typeface="ＭＳ Ｐゴシック" charset="0"/>
                <a:cs typeface="ＭＳ Ｐゴシック" charset="0"/>
              </a:rPr>
              <a:t>standard eval is, you have subsequences of tokens and assess whether those are right</a:t>
            </a:r>
          </a:p>
          <a:p>
            <a:r>
              <a:rPr lang="en-US">
                <a:latin typeface="Arial" charset="0"/>
                <a:ea typeface="ＭＳ Ｐゴシック" charset="0"/>
                <a:cs typeface="ＭＳ Ｐゴシック" charset="0"/>
              </a:rPr>
              <a:t>also, usually most tokens are O (other) -- this example not typical</a:t>
            </a:r>
          </a:p>
          <a:p>
            <a:r>
              <a:rPr lang="en-US">
                <a:latin typeface="Arial" charset="0"/>
                <a:ea typeface="ＭＳ Ｐゴシック" charset="0"/>
                <a:cs typeface="ＭＳ Ｐゴシック" charset="0"/>
              </a:rPr>
              <a:t>so it doesn't seem like you should get points for getting O right</a:t>
            </a:r>
          </a:p>
          <a:p>
            <a:r>
              <a:rPr lang="en-US">
                <a:latin typeface="Arial" charset="0"/>
                <a:ea typeface="ＭＳ Ｐゴシック" charset="0"/>
                <a:cs typeface="ＭＳ Ｐゴシック" charset="0"/>
              </a:rPr>
              <a:t>so we use the same eval metrics that are typical in IR: precision and recall</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26897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782" indent="-297609" eaLnBrk="0" hangingPunct="0">
              <a:defRPr sz="2500">
                <a:solidFill>
                  <a:schemeClr val="tx1"/>
                </a:solidFill>
                <a:latin typeface="Lucida Sans" charset="0"/>
                <a:ea typeface="ＭＳ Ｐゴシック" charset="0"/>
              </a:defRPr>
            </a:lvl2pPr>
            <a:lvl3pPr marL="1190435" indent="-238087" eaLnBrk="0" hangingPunct="0">
              <a:defRPr sz="2500">
                <a:solidFill>
                  <a:schemeClr val="tx1"/>
                </a:solidFill>
                <a:latin typeface="Lucida Sans" charset="0"/>
                <a:ea typeface="ＭＳ Ｐゴシック" charset="0"/>
              </a:defRPr>
            </a:lvl3pPr>
            <a:lvl4pPr marL="1666608" indent="-238087" eaLnBrk="0" hangingPunct="0">
              <a:defRPr sz="2500">
                <a:solidFill>
                  <a:schemeClr val="tx1"/>
                </a:solidFill>
                <a:latin typeface="Lucida Sans" charset="0"/>
                <a:ea typeface="ＭＳ Ｐゴシック" charset="0"/>
              </a:defRPr>
            </a:lvl4pPr>
            <a:lvl5pPr marL="2142782" indent="-238087" eaLnBrk="0" hangingPunct="0">
              <a:defRPr sz="2500">
                <a:solidFill>
                  <a:schemeClr val="tx1"/>
                </a:solidFill>
                <a:latin typeface="Lucida Sans" charset="0"/>
                <a:ea typeface="ＭＳ Ｐゴシック" charset="0"/>
              </a:defRPr>
            </a:lvl5pPr>
            <a:lvl6pPr marL="2618956" indent="-238087" eaLnBrk="0" fontAlgn="base" hangingPunct="0">
              <a:spcBef>
                <a:spcPct val="0"/>
              </a:spcBef>
              <a:spcAft>
                <a:spcPct val="0"/>
              </a:spcAft>
              <a:defRPr sz="2500">
                <a:solidFill>
                  <a:schemeClr val="tx1"/>
                </a:solidFill>
                <a:latin typeface="Lucida Sans" charset="0"/>
                <a:ea typeface="ＭＳ Ｐゴシック" charset="0"/>
              </a:defRPr>
            </a:lvl6pPr>
            <a:lvl7pPr marL="3095130" indent="-238087" eaLnBrk="0" fontAlgn="base" hangingPunct="0">
              <a:spcBef>
                <a:spcPct val="0"/>
              </a:spcBef>
              <a:spcAft>
                <a:spcPct val="0"/>
              </a:spcAft>
              <a:defRPr sz="2500">
                <a:solidFill>
                  <a:schemeClr val="tx1"/>
                </a:solidFill>
                <a:latin typeface="Lucida Sans" charset="0"/>
                <a:ea typeface="ＭＳ Ｐゴシック" charset="0"/>
              </a:defRPr>
            </a:lvl7pPr>
            <a:lvl8pPr marL="3571304" indent="-238087" eaLnBrk="0" fontAlgn="base" hangingPunct="0">
              <a:spcBef>
                <a:spcPct val="0"/>
              </a:spcBef>
              <a:spcAft>
                <a:spcPct val="0"/>
              </a:spcAft>
              <a:defRPr sz="2500">
                <a:solidFill>
                  <a:schemeClr val="tx1"/>
                </a:solidFill>
                <a:latin typeface="Lucida Sans" charset="0"/>
                <a:ea typeface="ＭＳ Ｐゴシック" charset="0"/>
              </a:defRPr>
            </a:lvl8pPr>
            <a:lvl9pPr marL="4047477" indent="-238087"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F99C0CFA-50CC-6D4E-82A0-11165126AA9F}" type="slidenum">
              <a:rPr lang="en-US" sz="1200"/>
              <a:pPr eaLnBrk="1" hangingPunct="1"/>
              <a:t>16</a:t>
            </a:fld>
            <a:endParaRPr 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if you're familiar with P &amp; R from IR, it actually works differently &amp; weirdly for IE</a:t>
            </a:r>
          </a:p>
          <a:p>
            <a:r>
              <a:rPr lang="en-US">
                <a:latin typeface="Arial" charset="0"/>
                <a:ea typeface="ＭＳ Ｐゴシック" charset="0"/>
                <a:cs typeface="ＭＳ Ｐゴシック" charset="0"/>
              </a:rPr>
              <a:t>in IR, there's only one unit of scale: documents</a:t>
            </a:r>
          </a:p>
          <a:p>
            <a:r>
              <a:rPr lang="en-US">
                <a:latin typeface="Arial" charset="0"/>
                <a:ea typeface="ＭＳ Ｐゴシック" charset="0"/>
                <a:cs typeface="ＭＳ Ｐゴシック" charset="0"/>
              </a:rPr>
              <a:t>but here we're dealing with subsequences</a:t>
            </a:r>
          </a:p>
          <a:p>
            <a:r>
              <a:rPr lang="en-US">
                <a:latin typeface="Arial" charset="0"/>
                <a:ea typeface="ＭＳ Ｐゴシック" charset="0"/>
                <a:cs typeface="ＭＳ Ｐゴシック" charset="0"/>
              </a:rPr>
              <a:t>in NER/IE, most common mistake is getting boundaries wrong</a:t>
            </a:r>
          </a:p>
          <a:p>
            <a:r>
              <a:rPr lang="en-US">
                <a:latin typeface="Arial" charset="0"/>
                <a:ea typeface="ＭＳ Ｐゴシック" charset="0"/>
                <a:cs typeface="ＭＳ Ｐゴシック" charset="0"/>
              </a:rPr>
              <a:t>"First [Bank of Chicago] ..." -- this is an easy mistake to make, because "First" is also regular word, and many banks are "Bank of X"</a:t>
            </a:r>
          </a:p>
          <a:p>
            <a:r>
              <a:rPr lang="en-US">
                <a:latin typeface="Arial" charset="0"/>
                <a:ea typeface="ＭＳ Ｐゴシック" charset="0"/>
                <a:cs typeface="ＭＳ Ｐゴシック" charset="0"/>
              </a:rPr>
              <a:t>but this mistake counts as BOTH FP and FN!  two demerits!</a:t>
            </a:r>
          </a:p>
          <a:p>
            <a:r>
              <a:rPr lang="en-US">
                <a:latin typeface="Arial" charset="0"/>
                <a:ea typeface="ＭＳ Ｐゴシック" charset="0"/>
                <a:cs typeface="ＭＳ Ｐゴシック" charset="0"/>
              </a:rPr>
              <a:t>would have been better to guess nothing -- would have been just FN</a:t>
            </a:r>
          </a:p>
          <a:p>
            <a:r>
              <a:rPr lang="en-US">
                <a:latin typeface="Arial" charset="0"/>
                <a:ea typeface="ＭＳ Ｐゴシック" charset="0"/>
                <a:cs typeface="ＭＳ Ｐゴシック" charset="0"/>
              </a:rPr>
              <a:t>there have been attempts to devise systems for partial credit</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87173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782" indent="-297609" eaLnBrk="0" hangingPunct="0">
              <a:defRPr sz="2500">
                <a:solidFill>
                  <a:schemeClr val="tx1"/>
                </a:solidFill>
                <a:latin typeface="Lucida Sans" charset="0"/>
                <a:ea typeface="ＭＳ Ｐゴシック" charset="0"/>
              </a:defRPr>
            </a:lvl2pPr>
            <a:lvl3pPr marL="1190435" indent="-238087" eaLnBrk="0" hangingPunct="0">
              <a:defRPr sz="2500">
                <a:solidFill>
                  <a:schemeClr val="tx1"/>
                </a:solidFill>
                <a:latin typeface="Lucida Sans" charset="0"/>
                <a:ea typeface="ＭＳ Ｐゴシック" charset="0"/>
              </a:defRPr>
            </a:lvl3pPr>
            <a:lvl4pPr marL="1666608" indent="-238087" eaLnBrk="0" hangingPunct="0">
              <a:defRPr sz="2500">
                <a:solidFill>
                  <a:schemeClr val="tx1"/>
                </a:solidFill>
                <a:latin typeface="Lucida Sans" charset="0"/>
                <a:ea typeface="ＭＳ Ｐゴシック" charset="0"/>
              </a:defRPr>
            </a:lvl4pPr>
            <a:lvl5pPr marL="2142782" indent="-238087" eaLnBrk="0" hangingPunct="0">
              <a:defRPr sz="2500">
                <a:solidFill>
                  <a:schemeClr val="tx1"/>
                </a:solidFill>
                <a:latin typeface="Lucida Sans" charset="0"/>
                <a:ea typeface="ＭＳ Ｐゴシック" charset="0"/>
              </a:defRPr>
            </a:lvl5pPr>
            <a:lvl6pPr marL="2618956" indent="-238087" eaLnBrk="0" fontAlgn="base" hangingPunct="0">
              <a:spcBef>
                <a:spcPct val="0"/>
              </a:spcBef>
              <a:spcAft>
                <a:spcPct val="0"/>
              </a:spcAft>
              <a:defRPr sz="2500">
                <a:solidFill>
                  <a:schemeClr val="tx1"/>
                </a:solidFill>
                <a:latin typeface="Lucida Sans" charset="0"/>
                <a:ea typeface="ＭＳ Ｐゴシック" charset="0"/>
              </a:defRPr>
            </a:lvl6pPr>
            <a:lvl7pPr marL="3095130" indent="-238087" eaLnBrk="0" fontAlgn="base" hangingPunct="0">
              <a:spcBef>
                <a:spcPct val="0"/>
              </a:spcBef>
              <a:spcAft>
                <a:spcPct val="0"/>
              </a:spcAft>
              <a:defRPr sz="2500">
                <a:solidFill>
                  <a:schemeClr val="tx1"/>
                </a:solidFill>
                <a:latin typeface="Lucida Sans" charset="0"/>
                <a:ea typeface="ＭＳ Ｐゴシック" charset="0"/>
              </a:defRPr>
            </a:lvl7pPr>
            <a:lvl8pPr marL="3571304" indent="-238087" eaLnBrk="0" fontAlgn="base" hangingPunct="0">
              <a:spcBef>
                <a:spcPct val="0"/>
              </a:spcBef>
              <a:spcAft>
                <a:spcPct val="0"/>
              </a:spcAft>
              <a:defRPr sz="2500">
                <a:solidFill>
                  <a:schemeClr val="tx1"/>
                </a:solidFill>
                <a:latin typeface="Lucida Sans" charset="0"/>
                <a:ea typeface="ＭＳ Ｐゴシック" charset="0"/>
              </a:defRPr>
            </a:lvl8pPr>
            <a:lvl9pPr marL="4047477" indent="-238087"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A88FD605-9B7E-1649-9A34-F26A8A2A45ED}" type="slidenum">
              <a:rPr lang="en-US" sz="1200"/>
              <a:pPr eaLnBrk="1" hangingPunct="1"/>
              <a:t>18</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c classes: c + 1 labels vs. 2c + 1 labels.</a:t>
            </a:r>
            <a:r>
              <a:rPr lang="en-US" baseline="0" dirty="0">
                <a:latin typeface="Arial" charset="0"/>
                <a:ea typeface="ＭＳ Ｐゴシック" charset="0"/>
                <a:cs typeface="ＭＳ Ｐゴシック" charset="0"/>
              </a:rPr>
              <a:t> Stanford NER uses IO encoding</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one way to think of task: sequence labeling, label each token with ORG/PER/.../O</a:t>
            </a:r>
          </a:p>
          <a:p>
            <a:r>
              <a:rPr lang="en-US" dirty="0">
                <a:latin typeface="Arial" charset="0"/>
                <a:ea typeface="ＭＳ Ｐゴシック" charset="0"/>
                <a:cs typeface="ＭＳ Ｐゴシック" charset="0"/>
              </a:rPr>
              <a:t>one way you could </a:t>
            </a:r>
            <a:r>
              <a:rPr lang="en-US" dirty="0" err="1">
                <a:latin typeface="Arial" charset="0"/>
                <a:ea typeface="ＭＳ Ｐゴシック" charset="0"/>
                <a:cs typeface="ＭＳ Ｐゴシック" charset="0"/>
              </a:rPr>
              <a:t>eval</a:t>
            </a:r>
            <a:r>
              <a:rPr lang="en-US" dirty="0">
                <a:latin typeface="Arial" charset="0"/>
                <a:ea typeface="ＭＳ Ｐゴシック" charset="0"/>
                <a:cs typeface="ＭＳ Ｐゴシック" charset="0"/>
              </a:rPr>
              <a:t> is per-token, but that's not satisfactory</a:t>
            </a:r>
          </a:p>
          <a:p>
            <a:r>
              <a:rPr lang="en-US" dirty="0">
                <a:latin typeface="Arial" charset="0"/>
                <a:ea typeface="ＭＳ Ｐゴシック" charset="0"/>
                <a:cs typeface="ＭＳ Ｐゴシック" charset="0"/>
              </a:rPr>
              <a:t>any user wants complete entity names</a:t>
            </a:r>
          </a:p>
          <a:p>
            <a:r>
              <a:rPr lang="en-US" dirty="0">
                <a:latin typeface="Arial" charset="0"/>
                <a:ea typeface="ＭＳ Ｐゴシック" charset="0"/>
                <a:cs typeface="ＭＳ Ｐゴシック" charset="0"/>
              </a:rPr>
              <a:t>also, it's possible (though rare) to have adjacent entities "showed Sue Bill 's book"</a:t>
            </a:r>
          </a:p>
          <a:p>
            <a:r>
              <a:rPr lang="en-US" dirty="0">
                <a:latin typeface="Arial" charset="0"/>
                <a:ea typeface="ＭＳ Ｐゴシック" charset="0"/>
                <a:cs typeface="ＭＳ Ｐゴシック" charset="0"/>
              </a:rPr>
              <a:t>standard </a:t>
            </a:r>
            <a:r>
              <a:rPr lang="en-US" dirty="0" err="1">
                <a:latin typeface="Arial" charset="0"/>
                <a:ea typeface="ＭＳ Ｐゴシック" charset="0"/>
                <a:cs typeface="ＭＳ Ｐゴシック" charset="0"/>
              </a:rPr>
              <a:t>eval</a:t>
            </a:r>
            <a:r>
              <a:rPr lang="en-US" dirty="0">
                <a:latin typeface="Arial" charset="0"/>
                <a:ea typeface="ＭＳ Ｐゴシック" charset="0"/>
                <a:cs typeface="ＭＳ Ｐゴシック" charset="0"/>
              </a:rPr>
              <a:t> is, you have subsequences of tokens and assess whether those are right</a:t>
            </a:r>
          </a:p>
          <a:p>
            <a:r>
              <a:rPr lang="en-US" dirty="0">
                <a:latin typeface="Arial" charset="0"/>
                <a:ea typeface="ＭＳ Ｐゴシック" charset="0"/>
                <a:cs typeface="ＭＳ Ｐゴシック" charset="0"/>
              </a:rPr>
              <a:t>also, usually most tokens are O (other) -- this example not typical</a:t>
            </a:r>
          </a:p>
          <a:p>
            <a:r>
              <a:rPr lang="en-US" dirty="0">
                <a:latin typeface="Arial" charset="0"/>
                <a:ea typeface="ＭＳ Ｐゴシック" charset="0"/>
                <a:cs typeface="ＭＳ Ｐゴシック" charset="0"/>
              </a:rPr>
              <a:t>so it doesn't seem like you should get points for getting O right</a:t>
            </a:r>
          </a:p>
          <a:p>
            <a:r>
              <a:rPr lang="en-US" dirty="0">
                <a:latin typeface="Arial" charset="0"/>
                <a:ea typeface="ＭＳ Ｐゴシック" charset="0"/>
                <a:cs typeface="ＭＳ Ｐゴシック" charset="0"/>
              </a:rPr>
              <a:t>so we use the same </a:t>
            </a:r>
            <a:r>
              <a:rPr lang="en-US" dirty="0" err="1">
                <a:latin typeface="Arial" charset="0"/>
                <a:ea typeface="ＭＳ Ｐゴシック" charset="0"/>
                <a:cs typeface="ＭＳ Ｐゴシック" charset="0"/>
              </a:rPr>
              <a:t>eval</a:t>
            </a:r>
            <a:r>
              <a:rPr lang="en-US" dirty="0">
                <a:latin typeface="Arial" charset="0"/>
                <a:ea typeface="ＭＳ Ｐゴシック" charset="0"/>
                <a:cs typeface="ＭＳ Ｐゴシック" charset="0"/>
              </a:rPr>
              <a:t> metrics that are typical in IR: precision and recall</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4986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2188">
              <a:defRPr sz="2500" b="1">
                <a:solidFill>
                  <a:schemeClr val="tx1"/>
                </a:solidFill>
                <a:latin typeface="Arial" charset="0"/>
                <a:ea typeface="ＭＳ Ｐゴシック" charset="0"/>
                <a:cs typeface="ＭＳ Ｐゴシック" charset="0"/>
              </a:defRPr>
            </a:lvl1pPr>
            <a:lvl2pPr marL="39505892" indent="-39029718" defTabSz="972188">
              <a:defRPr sz="2500" b="1">
                <a:solidFill>
                  <a:schemeClr val="tx1"/>
                </a:solidFill>
                <a:latin typeface="Arial" charset="0"/>
                <a:ea typeface="ＭＳ Ｐゴシック" charset="0"/>
              </a:defRPr>
            </a:lvl2pPr>
            <a:lvl3pPr>
              <a:defRPr sz="2500" b="1">
                <a:solidFill>
                  <a:schemeClr val="tx1"/>
                </a:solidFill>
                <a:latin typeface="Arial" charset="0"/>
                <a:ea typeface="ＭＳ Ｐゴシック" charset="0"/>
              </a:defRPr>
            </a:lvl3pPr>
            <a:lvl4pPr>
              <a:defRPr sz="2500" b="1">
                <a:solidFill>
                  <a:schemeClr val="tx1"/>
                </a:solidFill>
                <a:latin typeface="Arial" charset="0"/>
                <a:ea typeface="ＭＳ Ｐゴシック" charset="0"/>
              </a:defRPr>
            </a:lvl4pPr>
            <a:lvl5pPr>
              <a:defRPr sz="2500" b="1">
                <a:solidFill>
                  <a:schemeClr val="tx1"/>
                </a:solidFill>
                <a:latin typeface="Arial" charset="0"/>
                <a:ea typeface="ＭＳ Ｐゴシック" charset="0"/>
              </a:defRPr>
            </a:lvl5pPr>
            <a:lvl6pPr marL="476174" eaLnBrk="0" fontAlgn="base" hangingPunct="0">
              <a:spcBef>
                <a:spcPct val="0"/>
              </a:spcBef>
              <a:spcAft>
                <a:spcPct val="0"/>
              </a:spcAft>
              <a:defRPr sz="2500" b="1">
                <a:solidFill>
                  <a:schemeClr val="tx1"/>
                </a:solidFill>
                <a:latin typeface="Arial" charset="0"/>
                <a:ea typeface="ＭＳ Ｐゴシック" charset="0"/>
              </a:defRPr>
            </a:lvl6pPr>
            <a:lvl7pPr marL="952348" eaLnBrk="0" fontAlgn="base" hangingPunct="0">
              <a:spcBef>
                <a:spcPct val="0"/>
              </a:spcBef>
              <a:spcAft>
                <a:spcPct val="0"/>
              </a:spcAft>
              <a:defRPr sz="2500" b="1">
                <a:solidFill>
                  <a:schemeClr val="tx1"/>
                </a:solidFill>
                <a:latin typeface="Arial" charset="0"/>
                <a:ea typeface="ＭＳ Ｐゴシック" charset="0"/>
              </a:defRPr>
            </a:lvl7pPr>
            <a:lvl8pPr marL="1428521" eaLnBrk="0" fontAlgn="base" hangingPunct="0">
              <a:spcBef>
                <a:spcPct val="0"/>
              </a:spcBef>
              <a:spcAft>
                <a:spcPct val="0"/>
              </a:spcAft>
              <a:defRPr sz="2500" b="1">
                <a:solidFill>
                  <a:schemeClr val="tx1"/>
                </a:solidFill>
                <a:latin typeface="Arial" charset="0"/>
                <a:ea typeface="ＭＳ Ｐゴシック" charset="0"/>
              </a:defRPr>
            </a:lvl8pPr>
            <a:lvl9pPr marL="1904695" eaLnBrk="0" fontAlgn="base" hangingPunct="0">
              <a:spcBef>
                <a:spcPct val="0"/>
              </a:spcBef>
              <a:spcAft>
                <a:spcPct val="0"/>
              </a:spcAft>
              <a:defRPr sz="2500" b="1">
                <a:solidFill>
                  <a:schemeClr val="tx1"/>
                </a:solidFill>
                <a:latin typeface="Arial" charset="0"/>
                <a:ea typeface="ＭＳ Ｐゴシック" charset="0"/>
              </a:defRPr>
            </a:lvl9pPr>
          </a:lstStyle>
          <a:p>
            <a:fld id="{39C7F6B6-E150-074D-A81E-6809C746DE86}" type="slidenum">
              <a:rPr lang="en-US" sz="1200" b="0">
                <a:solidFill>
                  <a:schemeClr val="bg1"/>
                </a:solidFill>
                <a:latin typeface="Palatino" charset="0"/>
              </a:rPr>
              <a:pPr/>
              <a:t>20</a:t>
            </a:fld>
            <a:endParaRPr lang="en-US" sz="1200" b="0">
              <a:solidFill>
                <a:schemeClr val="bg1"/>
              </a:solidFill>
              <a:latin typeface="Palatino"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2208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81C1209-841C-3749-9319-3415309BA974}" type="slidenum">
              <a:rPr lang="de-DE"/>
              <a:pPr/>
              <a:t>39</a:t>
            </a:fld>
            <a:endParaRPr lang="de-DE"/>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56311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BCD4F-79C6-B840-950E-F353C35D6F19}" type="slidenum">
              <a:rPr lang="en-US"/>
              <a:pPr/>
              <a:t>46</a:t>
            </a:fld>
            <a:endParaRPr lang="en-US"/>
          </a:p>
        </p:txBody>
      </p:sp>
      <p:sp>
        <p:nvSpPr>
          <p:cNvPr id="602114" name="Rectangle 2"/>
          <p:cNvSpPr>
            <a:spLocks noGrp="1" noRot="1" noChangeAspect="1" noChangeArrowheads="1" noTextEdit="1"/>
          </p:cNvSpPr>
          <p:nvPr>
            <p:ph type="sldImg"/>
          </p:nvPr>
        </p:nvSpPr>
        <p:spPr bwMode="auto">
          <a:xfrm>
            <a:off x="457200" y="720725"/>
            <a:ext cx="6400800" cy="3600450"/>
          </a:xfrm>
          <a:prstGeom prst="rect">
            <a:avLst/>
          </a:prstGeom>
          <a:solidFill>
            <a:srgbClr val="FFFFFF"/>
          </a:solidFill>
          <a:ln>
            <a:solidFill>
              <a:srgbClr val="000000"/>
            </a:solidFill>
            <a:miter lim="800000"/>
            <a:headEnd/>
            <a:tailEnd/>
          </a:ln>
        </p:spPr>
      </p:sp>
      <p:sp>
        <p:nvSpPr>
          <p:cNvPr id="602115" name="Rectangle 3"/>
          <p:cNvSpPr>
            <a:spLocks noGrp="1"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903706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BCD4F-79C6-B840-950E-F353C35D6F19}" type="slidenum">
              <a:rPr lang="en-US"/>
              <a:pPr/>
              <a:t>47</a:t>
            </a:fld>
            <a:endParaRPr lang="en-US"/>
          </a:p>
        </p:txBody>
      </p:sp>
      <p:sp>
        <p:nvSpPr>
          <p:cNvPr id="602114" name="Rectangle 2"/>
          <p:cNvSpPr>
            <a:spLocks noGrp="1" noRot="1" noChangeAspect="1" noChangeArrowheads="1" noTextEdit="1"/>
          </p:cNvSpPr>
          <p:nvPr>
            <p:ph type="sldImg"/>
          </p:nvPr>
        </p:nvSpPr>
        <p:spPr bwMode="auto">
          <a:xfrm>
            <a:off x="457200" y="720725"/>
            <a:ext cx="6400800" cy="3600450"/>
          </a:xfrm>
          <a:prstGeom prst="rect">
            <a:avLst/>
          </a:prstGeom>
          <a:solidFill>
            <a:srgbClr val="FFFFFF"/>
          </a:solidFill>
          <a:ln>
            <a:solidFill>
              <a:srgbClr val="000000"/>
            </a:solidFill>
            <a:miter lim="800000"/>
            <a:headEnd/>
            <a:tailEnd/>
          </a:ln>
        </p:spPr>
      </p:sp>
      <p:sp>
        <p:nvSpPr>
          <p:cNvPr id="602115" name="Rectangle 3"/>
          <p:cNvSpPr>
            <a:spLocks noGrp="1"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48927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674" indent="-297567" eaLnBrk="0" hangingPunct="0">
              <a:defRPr sz="2500">
                <a:solidFill>
                  <a:schemeClr val="tx1"/>
                </a:solidFill>
                <a:latin typeface="Lucida Sans" charset="0"/>
                <a:ea typeface="ＭＳ Ｐゴシック" charset="0"/>
              </a:defRPr>
            </a:lvl2pPr>
            <a:lvl3pPr marL="1190268" indent="-238054" eaLnBrk="0" hangingPunct="0">
              <a:defRPr sz="2500">
                <a:solidFill>
                  <a:schemeClr val="tx1"/>
                </a:solidFill>
                <a:latin typeface="Lucida Sans" charset="0"/>
                <a:ea typeface="ＭＳ Ｐゴシック" charset="0"/>
              </a:defRPr>
            </a:lvl3pPr>
            <a:lvl4pPr marL="1666374" indent="-238054" eaLnBrk="0" hangingPunct="0">
              <a:defRPr sz="2500">
                <a:solidFill>
                  <a:schemeClr val="tx1"/>
                </a:solidFill>
                <a:latin typeface="Lucida Sans" charset="0"/>
                <a:ea typeface="ＭＳ Ｐゴシック" charset="0"/>
              </a:defRPr>
            </a:lvl4pPr>
            <a:lvl5pPr marL="2142481" indent="-238054" eaLnBrk="0" hangingPunct="0">
              <a:defRPr sz="2500">
                <a:solidFill>
                  <a:schemeClr val="tx1"/>
                </a:solidFill>
                <a:latin typeface="Lucida Sans" charset="0"/>
                <a:ea typeface="ＭＳ Ｐゴシック" charset="0"/>
              </a:defRPr>
            </a:lvl5pPr>
            <a:lvl6pPr marL="2618588" indent="-238054" eaLnBrk="0" fontAlgn="base" hangingPunct="0">
              <a:spcBef>
                <a:spcPct val="0"/>
              </a:spcBef>
              <a:spcAft>
                <a:spcPct val="0"/>
              </a:spcAft>
              <a:defRPr sz="2500">
                <a:solidFill>
                  <a:schemeClr val="tx1"/>
                </a:solidFill>
                <a:latin typeface="Lucida Sans" charset="0"/>
                <a:ea typeface="ＭＳ Ｐゴシック" charset="0"/>
              </a:defRPr>
            </a:lvl6pPr>
            <a:lvl7pPr marL="3094695" indent="-238054" eaLnBrk="0" fontAlgn="base" hangingPunct="0">
              <a:spcBef>
                <a:spcPct val="0"/>
              </a:spcBef>
              <a:spcAft>
                <a:spcPct val="0"/>
              </a:spcAft>
              <a:defRPr sz="2500">
                <a:solidFill>
                  <a:schemeClr val="tx1"/>
                </a:solidFill>
                <a:latin typeface="Lucida Sans" charset="0"/>
                <a:ea typeface="ＭＳ Ｐゴシック" charset="0"/>
              </a:defRPr>
            </a:lvl7pPr>
            <a:lvl8pPr marL="3570803" indent="-238054" eaLnBrk="0" fontAlgn="base" hangingPunct="0">
              <a:spcBef>
                <a:spcPct val="0"/>
              </a:spcBef>
              <a:spcAft>
                <a:spcPct val="0"/>
              </a:spcAft>
              <a:defRPr sz="2500">
                <a:solidFill>
                  <a:schemeClr val="tx1"/>
                </a:solidFill>
                <a:latin typeface="Lucida Sans" charset="0"/>
                <a:ea typeface="ＭＳ Ｐゴシック" charset="0"/>
              </a:defRPr>
            </a:lvl8pPr>
            <a:lvl9pPr marL="4046910" indent="-238054"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76327AF3-F4B9-254E-A95F-2FA9DB9ED39F}" type="slidenum">
              <a:rPr lang="en-US" sz="1200"/>
              <a:pPr eaLnBrk="1" hangingPunct="1"/>
              <a:t>49</a:t>
            </a:fld>
            <a:endParaRPr lang="en-US" sz="1200"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17853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Drug and disease pictures from Wikimedia Commons</a:t>
            </a:r>
          </a:p>
          <a:p>
            <a:endParaRPr lang="en-US" dirty="0"/>
          </a:p>
          <a:p>
            <a:r>
              <a:rPr lang="en-US" dirty="0"/>
              <a:t>http://</a:t>
            </a:r>
            <a:r>
              <a:rPr lang="en-US" dirty="0" err="1"/>
              <a:t>commons.wikimedia.org</a:t>
            </a:r>
            <a:r>
              <a:rPr lang="en-US" dirty="0"/>
              <a:t>/wiki/</a:t>
            </a:r>
            <a:r>
              <a:rPr lang="en-US" dirty="0" err="1"/>
              <a:t>File:Gnome-face-sick.svg</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50</a:t>
            </a:fld>
            <a:endParaRPr lang="en-US"/>
          </a:p>
        </p:txBody>
      </p:sp>
    </p:spTree>
    <p:extLst>
      <p:ext uri="{BB962C8B-B14F-4D97-AF65-F5344CB8AC3E}">
        <p14:creationId xmlns:p14="http://schemas.microsoft.com/office/powerpoint/2010/main" val="15728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from Wikimedia Commons</a:t>
            </a:r>
          </a:p>
          <a:p>
            <a:endParaRPr lang="en-US" dirty="0"/>
          </a:p>
          <a:p>
            <a:r>
              <a:rPr lang="en-US" dirty="0"/>
              <a:t>http://</a:t>
            </a:r>
            <a:r>
              <a:rPr lang="en-US" dirty="0" err="1"/>
              <a:t>upload.wikimedia.org</a:t>
            </a:r>
            <a:r>
              <a:rPr lang="en-US" dirty="0"/>
              <a:t>/</a:t>
            </a:r>
            <a:r>
              <a:rPr lang="en-US" dirty="0" err="1"/>
              <a:t>wikipedia</a:t>
            </a:r>
            <a:r>
              <a:rPr lang="en-US" dirty="0"/>
              <a:t>/commons/thumb/9/9a/</a:t>
            </a:r>
            <a:r>
              <a:rPr lang="en-US" dirty="0" err="1"/>
              <a:t>Sanyo_Electric_Corporation.JPG</a:t>
            </a:r>
            <a:r>
              <a:rPr lang="en-US" dirty="0"/>
              <a:t>/320px-Sanyo_Electric_Corporation.JPG</a:t>
            </a:r>
          </a:p>
        </p:txBody>
      </p:sp>
      <p:sp>
        <p:nvSpPr>
          <p:cNvPr id="4" name="Slide Number Placeholder 3"/>
          <p:cNvSpPr>
            <a:spLocks noGrp="1"/>
          </p:cNvSpPr>
          <p:nvPr>
            <p:ph type="sldNum" sz="quarter" idx="10"/>
          </p:nvPr>
        </p:nvSpPr>
        <p:spPr/>
        <p:txBody>
          <a:bodyPr/>
          <a:lstStyle/>
          <a:p>
            <a:fld id="{3EB9031F-EB71-7642-8F3C-6FDC1408CB92}" type="slidenum">
              <a:rPr lang="en-US" smtClean="0"/>
              <a:pPr/>
              <a:t>51</a:t>
            </a:fld>
            <a:endParaRPr lang="en-US"/>
          </a:p>
        </p:txBody>
      </p:sp>
    </p:spTree>
    <p:extLst>
      <p:ext uri="{BB962C8B-B14F-4D97-AF65-F5344CB8AC3E}">
        <p14:creationId xmlns:p14="http://schemas.microsoft.com/office/powerpoint/2010/main" val="170217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782" indent="-297609" eaLnBrk="0" hangingPunct="0">
              <a:defRPr sz="2500">
                <a:solidFill>
                  <a:schemeClr val="tx1"/>
                </a:solidFill>
                <a:latin typeface="Lucida Sans" charset="0"/>
                <a:ea typeface="ＭＳ Ｐゴシック" charset="0"/>
              </a:defRPr>
            </a:lvl2pPr>
            <a:lvl3pPr marL="1190435" indent="-238087" eaLnBrk="0" hangingPunct="0">
              <a:defRPr sz="2500">
                <a:solidFill>
                  <a:schemeClr val="tx1"/>
                </a:solidFill>
                <a:latin typeface="Lucida Sans" charset="0"/>
                <a:ea typeface="ＭＳ Ｐゴシック" charset="0"/>
              </a:defRPr>
            </a:lvl3pPr>
            <a:lvl4pPr marL="1666608" indent="-238087" eaLnBrk="0" hangingPunct="0">
              <a:defRPr sz="2500">
                <a:solidFill>
                  <a:schemeClr val="tx1"/>
                </a:solidFill>
                <a:latin typeface="Lucida Sans" charset="0"/>
                <a:ea typeface="ＭＳ Ｐゴシック" charset="0"/>
              </a:defRPr>
            </a:lvl4pPr>
            <a:lvl5pPr marL="2142782" indent="-238087" eaLnBrk="0" hangingPunct="0">
              <a:defRPr sz="2500">
                <a:solidFill>
                  <a:schemeClr val="tx1"/>
                </a:solidFill>
                <a:latin typeface="Lucida Sans" charset="0"/>
                <a:ea typeface="ＭＳ Ｐゴシック" charset="0"/>
              </a:defRPr>
            </a:lvl5pPr>
            <a:lvl6pPr marL="2618956" indent="-238087" eaLnBrk="0" fontAlgn="base" hangingPunct="0">
              <a:spcBef>
                <a:spcPct val="0"/>
              </a:spcBef>
              <a:spcAft>
                <a:spcPct val="0"/>
              </a:spcAft>
              <a:defRPr sz="2500">
                <a:solidFill>
                  <a:schemeClr val="tx1"/>
                </a:solidFill>
                <a:latin typeface="Lucida Sans" charset="0"/>
                <a:ea typeface="ＭＳ Ｐゴシック" charset="0"/>
              </a:defRPr>
            </a:lvl6pPr>
            <a:lvl7pPr marL="3095130" indent="-238087" eaLnBrk="0" fontAlgn="base" hangingPunct="0">
              <a:spcBef>
                <a:spcPct val="0"/>
              </a:spcBef>
              <a:spcAft>
                <a:spcPct val="0"/>
              </a:spcAft>
              <a:defRPr sz="2500">
                <a:solidFill>
                  <a:schemeClr val="tx1"/>
                </a:solidFill>
                <a:latin typeface="Lucida Sans" charset="0"/>
                <a:ea typeface="ＭＳ Ｐゴシック" charset="0"/>
              </a:defRPr>
            </a:lvl7pPr>
            <a:lvl8pPr marL="3571304" indent="-238087" eaLnBrk="0" fontAlgn="base" hangingPunct="0">
              <a:spcBef>
                <a:spcPct val="0"/>
              </a:spcBef>
              <a:spcAft>
                <a:spcPct val="0"/>
              </a:spcAft>
              <a:defRPr sz="2500">
                <a:solidFill>
                  <a:schemeClr val="tx1"/>
                </a:solidFill>
                <a:latin typeface="Lucida Sans" charset="0"/>
                <a:ea typeface="ＭＳ Ｐゴシック" charset="0"/>
              </a:defRPr>
            </a:lvl8pPr>
            <a:lvl9pPr marL="4047477" indent="-238087"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0A22D606-CF3D-F04D-B2F8-D72DEE13B199}" type="slidenum">
              <a:rPr lang="en-US" sz="1200"/>
              <a:pPr eaLnBrk="1" hangingPunct="1"/>
              <a:t>6</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Goal: get semantic information out of documents, esp. web pages</a:t>
            </a:r>
          </a:p>
          <a:p>
            <a:r>
              <a:rPr lang="en-US" dirty="0">
                <a:latin typeface="Arial" charset="0"/>
                <a:ea typeface="ＭＳ Ｐゴシック" charset="0"/>
                <a:cs typeface="ＭＳ Ｐゴシック" charset="0"/>
              </a:rPr>
              <a:t>Defined as a dumbing-down of more lofty goal of Natural Language Understanding -- more technologically manageable</a:t>
            </a:r>
          </a:p>
          <a:p>
            <a:r>
              <a:rPr lang="en-US" dirty="0">
                <a:latin typeface="Arial" charset="0"/>
                <a:ea typeface="ＭＳ Ｐゴシック" charset="0"/>
                <a:cs typeface="ＭＳ Ｐゴシック" charset="0"/>
              </a:rPr>
              <a:t>we're often interested in learning about particular relations (in DB sense)</a:t>
            </a:r>
          </a:p>
          <a:p>
            <a:r>
              <a:rPr lang="en-US" dirty="0">
                <a:latin typeface="Arial" charset="0"/>
                <a:ea typeface="ＭＳ Ｐゴシック" charset="0"/>
                <a:cs typeface="ＭＳ Ｐゴシック" charset="0"/>
              </a:rPr>
              <a:t>e.g. scouring financial news for movements of executives</a:t>
            </a:r>
          </a:p>
          <a:p>
            <a:r>
              <a:rPr lang="en-US" dirty="0">
                <a:latin typeface="Arial" charset="0"/>
                <a:ea typeface="ＭＳ Ｐゴシック" charset="0"/>
                <a:cs typeface="ＭＳ Ｐゴシック" charset="0"/>
              </a:rPr>
              <a:t>e.g. [person] [assumes/loses] [role] at [company]</a:t>
            </a:r>
          </a:p>
          <a:p>
            <a:r>
              <a:rPr lang="en-US" dirty="0">
                <a:latin typeface="Arial" charset="0"/>
                <a:ea typeface="ＭＳ Ｐゴシック" charset="0"/>
                <a:cs typeface="ＭＳ Ｐゴシック" charset="0"/>
              </a:rPr>
              <a:t>I want to scour through text, find relation instances, suck out, put in DB</a:t>
            </a:r>
          </a:p>
          <a:p>
            <a:r>
              <a:rPr lang="en-US" dirty="0">
                <a:latin typeface="Arial" charset="0"/>
                <a:ea typeface="ＭＳ Ｐゴシック" charset="0"/>
                <a:cs typeface="ＭＳ Ｐゴシック" charset="0"/>
              </a:rPr>
              <a:t>you're allowed to do domain- and problem-specific customization</a:t>
            </a:r>
          </a:p>
          <a:p>
            <a:r>
              <a:rPr lang="en-US" dirty="0">
                <a:latin typeface="Arial" charset="0"/>
                <a:ea typeface="ＭＳ Ｐゴシック" charset="0"/>
                <a:cs typeface="ＭＳ Ｐゴシック" charset="0"/>
              </a:rPr>
              <a:t>lots of potential applications</a:t>
            </a:r>
          </a:p>
          <a:p>
            <a:r>
              <a:rPr lang="en-US" dirty="0">
                <a:latin typeface="Arial" charset="0"/>
                <a:ea typeface="ＭＳ Ｐゴシック" charset="0"/>
                <a:cs typeface="ＭＳ Ｐゴシック" charset="0"/>
              </a:rPr>
              <a:t>- business/financial context</a:t>
            </a:r>
          </a:p>
          <a:p>
            <a:r>
              <a:rPr lang="en-US" dirty="0">
                <a:latin typeface="Arial" charset="0"/>
                <a:ea typeface="ＭＳ Ｐゴシック" charset="0"/>
                <a:cs typeface="ＭＳ Ｐゴシック" charset="0"/>
              </a:rPr>
              <a:t>- biomedical context, clinical medicine</a:t>
            </a:r>
          </a:p>
          <a:p>
            <a:r>
              <a:rPr lang="en-US" dirty="0">
                <a:latin typeface="Arial" charset="0"/>
                <a:ea typeface="ＭＳ Ｐゴシック" charset="0"/>
                <a:cs typeface="ＭＳ Ｐゴシック" charset="0"/>
              </a:rPr>
              <a:t>there's all this unstructured text data about research and patients -- you'd like to be able to get structured information out of it</a:t>
            </a:r>
          </a:p>
          <a:p>
            <a:r>
              <a:rPr lang="en-US" dirty="0">
                <a:latin typeface="Arial" charset="0"/>
                <a:ea typeface="ＭＳ Ｐゴシック" charset="0"/>
                <a:cs typeface="ＭＳ Ｐゴシック" charset="0"/>
              </a:rPr>
              <a:t>could lead to other automated information finding: trends, correlations, drug interactions, impact of some protein on expression of a gene, ...</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14972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674" indent="-297567" eaLnBrk="0" hangingPunct="0">
              <a:defRPr sz="2500">
                <a:solidFill>
                  <a:schemeClr val="tx1"/>
                </a:solidFill>
                <a:latin typeface="Lucida Sans" charset="0"/>
                <a:ea typeface="ＭＳ Ｐゴシック" charset="0"/>
              </a:defRPr>
            </a:lvl2pPr>
            <a:lvl3pPr marL="1190268" indent="-238054" eaLnBrk="0" hangingPunct="0">
              <a:defRPr sz="2500">
                <a:solidFill>
                  <a:schemeClr val="tx1"/>
                </a:solidFill>
                <a:latin typeface="Lucida Sans" charset="0"/>
                <a:ea typeface="ＭＳ Ｐゴシック" charset="0"/>
              </a:defRPr>
            </a:lvl3pPr>
            <a:lvl4pPr marL="1666374" indent="-238054" eaLnBrk="0" hangingPunct="0">
              <a:defRPr sz="2500">
                <a:solidFill>
                  <a:schemeClr val="tx1"/>
                </a:solidFill>
                <a:latin typeface="Lucida Sans" charset="0"/>
                <a:ea typeface="ＭＳ Ｐゴシック" charset="0"/>
              </a:defRPr>
            </a:lvl4pPr>
            <a:lvl5pPr marL="2142481" indent="-238054" eaLnBrk="0" hangingPunct="0">
              <a:defRPr sz="2500">
                <a:solidFill>
                  <a:schemeClr val="tx1"/>
                </a:solidFill>
                <a:latin typeface="Lucida Sans" charset="0"/>
                <a:ea typeface="ＭＳ Ｐゴシック" charset="0"/>
              </a:defRPr>
            </a:lvl5pPr>
            <a:lvl6pPr marL="2618588" indent="-238054" eaLnBrk="0" fontAlgn="base" hangingPunct="0">
              <a:spcBef>
                <a:spcPct val="0"/>
              </a:spcBef>
              <a:spcAft>
                <a:spcPct val="0"/>
              </a:spcAft>
              <a:defRPr sz="2500">
                <a:solidFill>
                  <a:schemeClr val="tx1"/>
                </a:solidFill>
                <a:latin typeface="Lucida Sans" charset="0"/>
                <a:ea typeface="ＭＳ Ｐゴシック" charset="0"/>
              </a:defRPr>
            </a:lvl6pPr>
            <a:lvl7pPr marL="3094695" indent="-238054" eaLnBrk="0" fontAlgn="base" hangingPunct="0">
              <a:spcBef>
                <a:spcPct val="0"/>
              </a:spcBef>
              <a:spcAft>
                <a:spcPct val="0"/>
              </a:spcAft>
              <a:defRPr sz="2500">
                <a:solidFill>
                  <a:schemeClr val="tx1"/>
                </a:solidFill>
                <a:latin typeface="Lucida Sans" charset="0"/>
                <a:ea typeface="ＭＳ Ｐゴシック" charset="0"/>
              </a:defRPr>
            </a:lvl7pPr>
            <a:lvl8pPr marL="3570803" indent="-238054" eaLnBrk="0" fontAlgn="base" hangingPunct="0">
              <a:spcBef>
                <a:spcPct val="0"/>
              </a:spcBef>
              <a:spcAft>
                <a:spcPct val="0"/>
              </a:spcAft>
              <a:defRPr sz="2500">
                <a:solidFill>
                  <a:schemeClr val="tx1"/>
                </a:solidFill>
                <a:latin typeface="Lucida Sans" charset="0"/>
                <a:ea typeface="ＭＳ Ｐゴシック" charset="0"/>
              </a:defRPr>
            </a:lvl8pPr>
            <a:lvl9pPr marL="4046910" indent="-238054"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76327AF3-F4B9-254E-A95F-2FA9DB9ED39F}" type="slidenum">
              <a:rPr lang="en-US" sz="1200"/>
              <a:pPr eaLnBrk="1" hangingPunct="1"/>
              <a:t>52</a:t>
            </a:fld>
            <a:endParaRPr lang="en-US" sz="1200"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85767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67EA257-BBC4-3B4D-BF0C-1044415BD0E4}" type="slidenum">
              <a:rPr lang="en-US"/>
              <a:pPr/>
              <a:t>55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94350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B0AFB23-ED0B-ED4A-8E61-B78B7CC2F30A}" type="slidenum">
              <a:rPr lang="en-US"/>
              <a:pPr/>
              <a:t>58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54420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B0AFB23-ED0B-ED4A-8E61-B78B7CC2F30A}" type="slidenum">
              <a:rPr lang="en-US"/>
              <a:pPr/>
              <a:t>59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3574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B0AFB23-ED0B-ED4A-8E61-B78B7CC2F30A}" type="slidenum">
              <a:rPr lang="en-US"/>
              <a:pPr/>
              <a:t>60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07827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CFC14AA-EDBF-4E41-AC82-B21356B2D980}" type="slidenum">
              <a:rPr lang="en-US"/>
              <a:pPr/>
              <a:t>62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1685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68</a:t>
            </a:fld>
            <a:endParaRPr lang="en-US"/>
          </a:p>
        </p:txBody>
      </p:sp>
    </p:spTree>
    <p:extLst>
      <p:ext uri="{BB962C8B-B14F-4D97-AF65-F5344CB8AC3E}">
        <p14:creationId xmlns:p14="http://schemas.microsoft.com/office/powerpoint/2010/main" val="1403381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0C526-2AC2-5848-A3A9-1959A581B763}" type="slidenum">
              <a:rPr lang="en-US"/>
              <a:pPr/>
              <a:t>72</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178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782" indent="-297609" eaLnBrk="0" hangingPunct="0">
              <a:defRPr sz="2500">
                <a:solidFill>
                  <a:schemeClr val="tx1"/>
                </a:solidFill>
                <a:latin typeface="Lucida Sans" charset="0"/>
                <a:ea typeface="ＭＳ Ｐゴシック" charset="0"/>
              </a:defRPr>
            </a:lvl2pPr>
            <a:lvl3pPr marL="1190435" indent="-238087" eaLnBrk="0" hangingPunct="0">
              <a:defRPr sz="2500">
                <a:solidFill>
                  <a:schemeClr val="tx1"/>
                </a:solidFill>
                <a:latin typeface="Lucida Sans" charset="0"/>
                <a:ea typeface="ＭＳ Ｐゴシック" charset="0"/>
              </a:defRPr>
            </a:lvl3pPr>
            <a:lvl4pPr marL="1666608" indent="-238087" eaLnBrk="0" hangingPunct="0">
              <a:defRPr sz="2500">
                <a:solidFill>
                  <a:schemeClr val="tx1"/>
                </a:solidFill>
                <a:latin typeface="Lucida Sans" charset="0"/>
                <a:ea typeface="ＭＳ Ｐゴシック" charset="0"/>
              </a:defRPr>
            </a:lvl4pPr>
            <a:lvl5pPr marL="2142782" indent="-238087" eaLnBrk="0" hangingPunct="0">
              <a:defRPr sz="2500">
                <a:solidFill>
                  <a:schemeClr val="tx1"/>
                </a:solidFill>
                <a:latin typeface="Lucida Sans" charset="0"/>
                <a:ea typeface="ＭＳ Ｐゴシック" charset="0"/>
              </a:defRPr>
            </a:lvl5pPr>
            <a:lvl6pPr marL="2618956" indent="-238087" eaLnBrk="0" fontAlgn="base" hangingPunct="0">
              <a:spcBef>
                <a:spcPct val="0"/>
              </a:spcBef>
              <a:spcAft>
                <a:spcPct val="0"/>
              </a:spcAft>
              <a:defRPr sz="2500">
                <a:solidFill>
                  <a:schemeClr val="tx1"/>
                </a:solidFill>
                <a:latin typeface="Lucida Sans" charset="0"/>
                <a:ea typeface="ＭＳ Ｐゴシック" charset="0"/>
              </a:defRPr>
            </a:lvl6pPr>
            <a:lvl7pPr marL="3095130" indent="-238087" eaLnBrk="0" fontAlgn="base" hangingPunct="0">
              <a:spcBef>
                <a:spcPct val="0"/>
              </a:spcBef>
              <a:spcAft>
                <a:spcPct val="0"/>
              </a:spcAft>
              <a:defRPr sz="2500">
                <a:solidFill>
                  <a:schemeClr val="tx1"/>
                </a:solidFill>
                <a:latin typeface="Lucida Sans" charset="0"/>
                <a:ea typeface="ＭＳ Ｐゴシック" charset="0"/>
              </a:defRPr>
            </a:lvl7pPr>
            <a:lvl8pPr marL="3571304" indent="-238087" eaLnBrk="0" fontAlgn="base" hangingPunct="0">
              <a:spcBef>
                <a:spcPct val="0"/>
              </a:spcBef>
              <a:spcAft>
                <a:spcPct val="0"/>
              </a:spcAft>
              <a:defRPr sz="2500">
                <a:solidFill>
                  <a:schemeClr val="tx1"/>
                </a:solidFill>
                <a:latin typeface="Lucida Sans" charset="0"/>
                <a:ea typeface="ＭＳ Ｐゴシック" charset="0"/>
              </a:defRPr>
            </a:lvl8pPr>
            <a:lvl9pPr marL="4047477" indent="-238087"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0A22D606-CF3D-F04D-B2F8-D72DEE13B199}" type="slidenum">
              <a:rPr lang="en-US" sz="1200"/>
              <a:pPr eaLnBrk="1" hangingPunct="1"/>
              <a:t>7</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5018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low-level information extraction:</a:t>
            </a:r>
          </a:p>
          <a:p>
            <a:r>
              <a:rPr lang="en-US">
                <a:latin typeface="Arial" charset="0"/>
                <a:ea typeface="ＭＳ Ｐゴシック" charset="0"/>
                <a:cs typeface="ＭＳ Ｐゴシック" charset="0"/>
              </a:rPr>
              <a:t>mail programs extracting times, dates, phone numbers, events</a:t>
            </a:r>
          </a:p>
          <a:p>
            <a:r>
              <a:rPr lang="en-US">
                <a:latin typeface="Arial" charset="0"/>
                <a:ea typeface="ＭＳ Ｐゴシック" charset="0"/>
                <a:cs typeface="ＭＳ Ｐゴシック" charset="0"/>
              </a:rPr>
              <a:t>these are specialized kinds of relations</a:t>
            </a:r>
          </a:p>
          <a:p>
            <a:r>
              <a:rPr lang="en-US">
                <a:latin typeface="Arial" charset="0"/>
                <a:ea typeface="ＭＳ Ｐゴシック" charset="0"/>
                <a:cs typeface="ＭＳ Ｐゴシック" charset="0"/>
              </a:rPr>
              <a:t>done using regular expressions</a:t>
            </a:r>
          </a:p>
          <a:p>
            <a:endParaRPr lang="en-US">
              <a:latin typeface="Arial" charset="0"/>
              <a:ea typeface="ＭＳ Ｐゴシック" charset="0"/>
              <a:cs typeface="ＭＳ Ｐゴシック"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782" indent="-297609" eaLnBrk="0" hangingPunct="0">
              <a:defRPr sz="2500">
                <a:solidFill>
                  <a:schemeClr val="tx1"/>
                </a:solidFill>
                <a:latin typeface="Lucida Sans" charset="0"/>
                <a:ea typeface="ＭＳ Ｐゴシック" charset="0"/>
              </a:defRPr>
            </a:lvl2pPr>
            <a:lvl3pPr marL="1190435" indent="-238087" eaLnBrk="0" hangingPunct="0">
              <a:defRPr sz="2500">
                <a:solidFill>
                  <a:schemeClr val="tx1"/>
                </a:solidFill>
                <a:latin typeface="Lucida Sans" charset="0"/>
                <a:ea typeface="ＭＳ Ｐゴシック" charset="0"/>
              </a:defRPr>
            </a:lvl3pPr>
            <a:lvl4pPr marL="1666608" indent="-238087" eaLnBrk="0" hangingPunct="0">
              <a:defRPr sz="2500">
                <a:solidFill>
                  <a:schemeClr val="tx1"/>
                </a:solidFill>
                <a:latin typeface="Lucida Sans" charset="0"/>
                <a:ea typeface="ＭＳ Ｐゴシック" charset="0"/>
              </a:defRPr>
            </a:lvl4pPr>
            <a:lvl5pPr marL="2142782" indent="-238087" eaLnBrk="0" hangingPunct="0">
              <a:defRPr sz="2500">
                <a:solidFill>
                  <a:schemeClr val="tx1"/>
                </a:solidFill>
                <a:latin typeface="Lucida Sans" charset="0"/>
                <a:ea typeface="ＭＳ Ｐゴシック" charset="0"/>
              </a:defRPr>
            </a:lvl5pPr>
            <a:lvl6pPr marL="2618956" indent="-238087" eaLnBrk="0" fontAlgn="base" hangingPunct="0">
              <a:spcBef>
                <a:spcPct val="0"/>
              </a:spcBef>
              <a:spcAft>
                <a:spcPct val="0"/>
              </a:spcAft>
              <a:defRPr sz="2500">
                <a:solidFill>
                  <a:schemeClr val="tx1"/>
                </a:solidFill>
                <a:latin typeface="Lucida Sans" charset="0"/>
                <a:ea typeface="ＭＳ Ｐゴシック" charset="0"/>
              </a:defRPr>
            </a:lvl6pPr>
            <a:lvl7pPr marL="3095130" indent="-238087" eaLnBrk="0" fontAlgn="base" hangingPunct="0">
              <a:spcBef>
                <a:spcPct val="0"/>
              </a:spcBef>
              <a:spcAft>
                <a:spcPct val="0"/>
              </a:spcAft>
              <a:defRPr sz="2500">
                <a:solidFill>
                  <a:schemeClr val="tx1"/>
                </a:solidFill>
                <a:latin typeface="Lucida Sans" charset="0"/>
                <a:ea typeface="ＭＳ Ｐゴシック" charset="0"/>
              </a:defRPr>
            </a:lvl7pPr>
            <a:lvl8pPr marL="3571304" indent="-238087" eaLnBrk="0" fontAlgn="base" hangingPunct="0">
              <a:spcBef>
                <a:spcPct val="0"/>
              </a:spcBef>
              <a:spcAft>
                <a:spcPct val="0"/>
              </a:spcAft>
              <a:defRPr sz="2500">
                <a:solidFill>
                  <a:schemeClr val="tx1"/>
                </a:solidFill>
                <a:latin typeface="Lucida Sans" charset="0"/>
                <a:ea typeface="ＭＳ Ｐゴシック" charset="0"/>
              </a:defRPr>
            </a:lvl8pPr>
            <a:lvl9pPr marL="4047477" indent="-238087"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ABDFA6D4-36EC-8F4A-863E-C450DF321629}" type="slidenum">
              <a:rPr lang="en-US" sz="1200"/>
              <a:pPr eaLnBrk="1" hangingPunct="1"/>
              <a:t>8</a:t>
            </a:fld>
            <a:endParaRPr lang="en-US" sz="1200"/>
          </a:p>
        </p:txBody>
      </p:sp>
    </p:spTree>
    <p:extLst>
      <p:ext uri="{BB962C8B-B14F-4D97-AF65-F5344CB8AC3E}">
        <p14:creationId xmlns:p14="http://schemas.microsoft.com/office/powerpoint/2010/main" val="266915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782" indent="-297609" eaLnBrk="0" hangingPunct="0">
              <a:defRPr sz="2500">
                <a:solidFill>
                  <a:schemeClr val="tx1"/>
                </a:solidFill>
                <a:latin typeface="Lucida Sans" charset="0"/>
                <a:ea typeface="ＭＳ Ｐゴシック" charset="0"/>
              </a:defRPr>
            </a:lvl2pPr>
            <a:lvl3pPr marL="1190435" indent="-238087" eaLnBrk="0" hangingPunct="0">
              <a:defRPr sz="2500">
                <a:solidFill>
                  <a:schemeClr val="tx1"/>
                </a:solidFill>
                <a:latin typeface="Lucida Sans" charset="0"/>
                <a:ea typeface="ＭＳ Ｐゴシック" charset="0"/>
              </a:defRPr>
            </a:lvl3pPr>
            <a:lvl4pPr marL="1666608" indent="-238087" eaLnBrk="0" hangingPunct="0">
              <a:defRPr sz="2500">
                <a:solidFill>
                  <a:schemeClr val="tx1"/>
                </a:solidFill>
                <a:latin typeface="Lucida Sans" charset="0"/>
                <a:ea typeface="ＭＳ Ｐゴシック" charset="0"/>
              </a:defRPr>
            </a:lvl4pPr>
            <a:lvl5pPr marL="2142782" indent="-238087" eaLnBrk="0" hangingPunct="0">
              <a:defRPr sz="2500">
                <a:solidFill>
                  <a:schemeClr val="tx1"/>
                </a:solidFill>
                <a:latin typeface="Lucida Sans" charset="0"/>
                <a:ea typeface="ＭＳ Ｐゴシック" charset="0"/>
              </a:defRPr>
            </a:lvl5pPr>
            <a:lvl6pPr marL="2618956" indent="-238087" eaLnBrk="0" fontAlgn="base" hangingPunct="0">
              <a:spcBef>
                <a:spcPct val="0"/>
              </a:spcBef>
              <a:spcAft>
                <a:spcPct val="0"/>
              </a:spcAft>
              <a:defRPr sz="2500">
                <a:solidFill>
                  <a:schemeClr val="tx1"/>
                </a:solidFill>
                <a:latin typeface="Lucida Sans" charset="0"/>
                <a:ea typeface="ＭＳ Ｐゴシック" charset="0"/>
              </a:defRPr>
            </a:lvl6pPr>
            <a:lvl7pPr marL="3095130" indent="-238087" eaLnBrk="0" fontAlgn="base" hangingPunct="0">
              <a:spcBef>
                <a:spcPct val="0"/>
              </a:spcBef>
              <a:spcAft>
                <a:spcPct val="0"/>
              </a:spcAft>
              <a:defRPr sz="2500">
                <a:solidFill>
                  <a:schemeClr val="tx1"/>
                </a:solidFill>
                <a:latin typeface="Lucida Sans" charset="0"/>
                <a:ea typeface="ＭＳ Ｐゴシック" charset="0"/>
              </a:defRPr>
            </a:lvl7pPr>
            <a:lvl8pPr marL="3571304" indent="-238087" eaLnBrk="0" fontAlgn="base" hangingPunct="0">
              <a:spcBef>
                <a:spcPct val="0"/>
              </a:spcBef>
              <a:spcAft>
                <a:spcPct val="0"/>
              </a:spcAft>
              <a:defRPr sz="2500">
                <a:solidFill>
                  <a:schemeClr val="tx1"/>
                </a:solidFill>
                <a:latin typeface="Lucida Sans" charset="0"/>
                <a:ea typeface="ＭＳ Ｐゴシック" charset="0"/>
              </a:defRPr>
            </a:lvl8pPr>
            <a:lvl9pPr marL="4047477" indent="-238087"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ABDFA6D4-36EC-8F4A-863E-C450DF321629}" type="slidenum">
              <a:rPr lang="en-US" sz="1200"/>
              <a:pPr eaLnBrk="1" hangingPunct="1"/>
              <a:t>9</a:t>
            </a:fld>
            <a:endParaRPr lang="en-US" sz="1200"/>
          </a:p>
        </p:txBody>
      </p:sp>
    </p:spTree>
    <p:extLst>
      <p:ext uri="{BB962C8B-B14F-4D97-AF65-F5344CB8AC3E}">
        <p14:creationId xmlns:p14="http://schemas.microsoft.com/office/powerpoint/2010/main" val="383196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782" indent="-297609" eaLnBrk="0" hangingPunct="0">
              <a:defRPr sz="2500">
                <a:solidFill>
                  <a:schemeClr val="tx1"/>
                </a:solidFill>
                <a:latin typeface="Lucida Sans" charset="0"/>
                <a:ea typeface="ＭＳ Ｐゴシック" charset="0"/>
              </a:defRPr>
            </a:lvl2pPr>
            <a:lvl3pPr marL="1190435" indent="-238087" eaLnBrk="0" hangingPunct="0">
              <a:defRPr sz="2500">
                <a:solidFill>
                  <a:schemeClr val="tx1"/>
                </a:solidFill>
                <a:latin typeface="Lucida Sans" charset="0"/>
                <a:ea typeface="ＭＳ Ｐゴシック" charset="0"/>
              </a:defRPr>
            </a:lvl3pPr>
            <a:lvl4pPr marL="1666608" indent="-238087" eaLnBrk="0" hangingPunct="0">
              <a:defRPr sz="2500">
                <a:solidFill>
                  <a:schemeClr val="tx1"/>
                </a:solidFill>
                <a:latin typeface="Lucida Sans" charset="0"/>
                <a:ea typeface="ＭＳ Ｐゴシック" charset="0"/>
              </a:defRPr>
            </a:lvl4pPr>
            <a:lvl5pPr marL="2142782" indent="-238087" eaLnBrk="0" hangingPunct="0">
              <a:defRPr sz="2500">
                <a:solidFill>
                  <a:schemeClr val="tx1"/>
                </a:solidFill>
                <a:latin typeface="Lucida Sans" charset="0"/>
                <a:ea typeface="ＭＳ Ｐゴシック" charset="0"/>
              </a:defRPr>
            </a:lvl5pPr>
            <a:lvl6pPr marL="2618956" indent="-238087" eaLnBrk="0" fontAlgn="base" hangingPunct="0">
              <a:spcBef>
                <a:spcPct val="0"/>
              </a:spcBef>
              <a:spcAft>
                <a:spcPct val="0"/>
              </a:spcAft>
              <a:defRPr sz="2500">
                <a:solidFill>
                  <a:schemeClr val="tx1"/>
                </a:solidFill>
                <a:latin typeface="Lucida Sans" charset="0"/>
                <a:ea typeface="ＭＳ Ｐゴシック" charset="0"/>
              </a:defRPr>
            </a:lvl6pPr>
            <a:lvl7pPr marL="3095130" indent="-238087" eaLnBrk="0" fontAlgn="base" hangingPunct="0">
              <a:spcBef>
                <a:spcPct val="0"/>
              </a:spcBef>
              <a:spcAft>
                <a:spcPct val="0"/>
              </a:spcAft>
              <a:defRPr sz="2500">
                <a:solidFill>
                  <a:schemeClr val="tx1"/>
                </a:solidFill>
                <a:latin typeface="Lucida Sans" charset="0"/>
                <a:ea typeface="ＭＳ Ｐゴシック" charset="0"/>
              </a:defRPr>
            </a:lvl7pPr>
            <a:lvl8pPr marL="3571304" indent="-238087" eaLnBrk="0" fontAlgn="base" hangingPunct="0">
              <a:spcBef>
                <a:spcPct val="0"/>
              </a:spcBef>
              <a:spcAft>
                <a:spcPct val="0"/>
              </a:spcAft>
              <a:defRPr sz="2500">
                <a:solidFill>
                  <a:schemeClr val="tx1"/>
                </a:solidFill>
                <a:latin typeface="Lucida Sans" charset="0"/>
                <a:ea typeface="ＭＳ Ｐゴシック" charset="0"/>
              </a:defRPr>
            </a:lvl8pPr>
            <a:lvl9pPr marL="4047477" indent="-238087"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12CA22AE-F62C-6C42-9582-0F00E0A92B38}" type="slidenum">
              <a:rPr lang="en-US" sz="1200"/>
              <a:pPr eaLnBrk="1" hangingPunct="1"/>
              <a:t>10</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so let's talk a bit more about NER and how it's evaluated, and then we'll talk about two approaches for doing it</a:t>
            </a:r>
          </a:p>
          <a:p>
            <a:r>
              <a:rPr lang="en-US">
                <a:latin typeface="Arial" charset="0"/>
                <a:ea typeface="ＭＳ Ｐゴシック" charset="0"/>
                <a:cs typeface="ＭＳ Ｐゴシック" charset="0"/>
              </a:rPr>
              <a:t>so I already defined NER.  you have a piece of text, and you want to:</a:t>
            </a:r>
          </a:p>
          <a:p>
            <a:r>
              <a:rPr lang="en-US">
                <a:latin typeface="Arial" charset="0"/>
                <a:ea typeface="ＭＳ Ｐゴシック" charset="0"/>
                <a:cs typeface="ＭＳ Ｐゴシック" charset="0"/>
              </a:rPr>
              <a:t>1. find things that are names: European Commission, John Lloyd Jones, etc.</a:t>
            </a:r>
          </a:p>
          <a:p>
            <a:r>
              <a:rPr lang="en-US">
                <a:latin typeface="Arial" charset="0"/>
                <a:ea typeface="ＭＳ Ｐゴシック" charset="0"/>
                <a:cs typeface="ＭＳ Ｐゴシック" charset="0"/>
              </a:rPr>
              <a:t>2. give them labels: ORG, PERS, etc.</a:t>
            </a:r>
          </a:p>
          <a:p>
            <a:r>
              <a:rPr lang="en-US">
                <a:latin typeface="Arial" charset="0"/>
                <a:ea typeface="ＭＳ Ｐゴシック" charset="0"/>
                <a:cs typeface="ＭＳ Ｐゴシック" charset="0"/>
              </a:rPr>
              <a:t>note that in this particular example "Thursday" was not labeled</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3034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782" indent="-297609" eaLnBrk="0" hangingPunct="0">
              <a:defRPr sz="2500">
                <a:solidFill>
                  <a:schemeClr val="tx1"/>
                </a:solidFill>
                <a:latin typeface="Lucida Sans" charset="0"/>
                <a:ea typeface="ＭＳ Ｐゴシック" charset="0"/>
              </a:defRPr>
            </a:lvl2pPr>
            <a:lvl3pPr marL="1190435" indent="-238087" eaLnBrk="0" hangingPunct="0">
              <a:defRPr sz="2500">
                <a:solidFill>
                  <a:schemeClr val="tx1"/>
                </a:solidFill>
                <a:latin typeface="Lucida Sans" charset="0"/>
                <a:ea typeface="ＭＳ Ｐゴシック" charset="0"/>
              </a:defRPr>
            </a:lvl3pPr>
            <a:lvl4pPr marL="1666608" indent="-238087" eaLnBrk="0" hangingPunct="0">
              <a:defRPr sz="2500">
                <a:solidFill>
                  <a:schemeClr val="tx1"/>
                </a:solidFill>
                <a:latin typeface="Lucida Sans" charset="0"/>
                <a:ea typeface="ＭＳ Ｐゴシック" charset="0"/>
              </a:defRPr>
            </a:lvl4pPr>
            <a:lvl5pPr marL="2142782" indent="-238087" eaLnBrk="0" hangingPunct="0">
              <a:defRPr sz="2500">
                <a:solidFill>
                  <a:schemeClr val="tx1"/>
                </a:solidFill>
                <a:latin typeface="Lucida Sans" charset="0"/>
                <a:ea typeface="ＭＳ Ｐゴシック" charset="0"/>
              </a:defRPr>
            </a:lvl5pPr>
            <a:lvl6pPr marL="2618956" indent="-238087" eaLnBrk="0" fontAlgn="base" hangingPunct="0">
              <a:spcBef>
                <a:spcPct val="0"/>
              </a:spcBef>
              <a:spcAft>
                <a:spcPct val="0"/>
              </a:spcAft>
              <a:defRPr sz="2500">
                <a:solidFill>
                  <a:schemeClr val="tx1"/>
                </a:solidFill>
                <a:latin typeface="Lucida Sans" charset="0"/>
                <a:ea typeface="ＭＳ Ｐゴシック" charset="0"/>
              </a:defRPr>
            </a:lvl6pPr>
            <a:lvl7pPr marL="3095130" indent="-238087" eaLnBrk="0" fontAlgn="base" hangingPunct="0">
              <a:spcBef>
                <a:spcPct val="0"/>
              </a:spcBef>
              <a:spcAft>
                <a:spcPct val="0"/>
              </a:spcAft>
              <a:defRPr sz="2500">
                <a:solidFill>
                  <a:schemeClr val="tx1"/>
                </a:solidFill>
                <a:latin typeface="Lucida Sans" charset="0"/>
                <a:ea typeface="ＭＳ Ｐゴシック" charset="0"/>
              </a:defRPr>
            </a:lvl7pPr>
            <a:lvl8pPr marL="3571304" indent="-238087" eaLnBrk="0" fontAlgn="base" hangingPunct="0">
              <a:spcBef>
                <a:spcPct val="0"/>
              </a:spcBef>
              <a:spcAft>
                <a:spcPct val="0"/>
              </a:spcAft>
              <a:defRPr sz="2500">
                <a:solidFill>
                  <a:schemeClr val="tx1"/>
                </a:solidFill>
                <a:latin typeface="Lucida Sans" charset="0"/>
                <a:ea typeface="ＭＳ Ｐゴシック" charset="0"/>
              </a:defRPr>
            </a:lvl8pPr>
            <a:lvl9pPr marL="4047477" indent="-238087"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12CA22AE-F62C-6C42-9582-0F00E0A92B38}" type="slidenum">
              <a:rPr lang="en-US" sz="1200"/>
              <a:pPr eaLnBrk="1" hangingPunct="1"/>
              <a:t>11</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a:r>
              <a:rPr lang="en-US" dirty="0">
                <a:latin typeface="Lucida Sans" charset="0"/>
                <a:ea typeface="ＭＳ Ｐゴシック" charset="0"/>
              </a:rPr>
              <a:t>An entity is a discrete thing like </a:t>
            </a:r>
            <a:r>
              <a:rPr lang="en-US" altLang="ja-JP" dirty="0">
                <a:latin typeface="Lucida Sans" charset="0"/>
                <a:ea typeface="ＭＳ Ｐゴシック" charset="0"/>
              </a:rPr>
              <a:t>“IBM Corporation”</a:t>
            </a:r>
          </a:p>
          <a:p>
            <a:pPr lvl="3"/>
            <a:r>
              <a:rPr lang="en-US" dirty="0">
                <a:latin typeface="Lucida Sans" charset="0"/>
                <a:ea typeface="ＭＳ Ｐゴシック" charset="0"/>
              </a:rPr>
              <a:t>But often extended in practice to things like dates, instances of products and chemical/biological substances that aren</a:t>
            </a:r>
            <a:r>
              <a:rPr lang="en-US" altLang="ja-JP" dirty="0">
                <a:latin typeface="Lucida Sans" charset="0"/>
                <a:ea typeface="ＭＳ Ｐゴシック" charset="0"/>
              </a:rPr>
              <a:t>’t really entities…</a:t>
            </a:r>
          </a:p>
          <a:p>
            <a:pPr lvl="2"/>
            <a:r>
              <a:rPr lang="en-US" altLang="ja-JP" dirty="0">
                <a:latin typeface="Lucida Sans" charset="0"/>
                <a:ea typeface="ＭＳ Ｐゴシック" charset="0"/>
              </a:rPr>
              <a:t>“Named” means called “IBM” or “Big Blue” not </a:t>
            </a:r>
            <a:r>
              <a:rPr lang="ja-JP" altLang="en-US" dirty="0">
                <a:latin typeface="Lucida Sans" charset="0"/>
                <a:ea typeface="ＭＳ Ｐゴシック" charset="0"/>
              </a:rPr>
              <a:t>“</a:t>
            </a:r>
            <a:r>
              <a:rPr lang="en-US" altLang="ja-JP" dirty="0">
                <a:latin typeface="Lucida Sans" charset="0"/>
                <a:ea typeface="ＭＳ Ｐゴシック" charset="0"/>
              </a:rPr>
              <a:t>it</a:t>
            </a:r>
            <a:r>
              <a:rPr lang="ja-JP" altLang="en-US" dirty="0">
                <a:latin typeface="Lucida Sans" charset="0"/>
                <a:ea typeface="ＭＳ Ｐゴシック" charset="0"/>
              </a:rPr>
              <a:t>”</a:t>
            </a:r>
            <a:r>
              <a:rPr lang="en-US" altLang="ja-JP" dirty="0">
                <a:latin typeface="Lucida Sans" charset="0"/>
                <a:ea typeface="ＭＳ Ｐゴシック" charset="0"/>
              </a:rPr>
              <a:t> or “the company”</a:t>
            </a:r>
          </a:p>
          <a:p>
            <a:r>
              <a:rPr lang="en-US" dirty="0">
                <a:latin typeface="Arial" charset="0"/>
                <a:ea typeface="ＭＳ Ｐゴシック" charset="0"/>
                <a:cs typeface="ＭＳ Ｐゴシック" charset="0"/>
              </a:rPr>
              <a:t>But also used for times,</a:t>
            </a:r>
            <a:r>
              <a:rPr lang="en-US" baseline="0" dirty="0">
                <a:latin typeface="Arial" charset="0"/>
                <a:ea typeface="ＭＳ Ｐゴシック" charset="0"/>
                <a:cs typeface="ＭＳ Ｐゴシック" charset="0"/>
              </a:rPr>
              <a:t> dates, proteins, etc., which aren’t entities – easy to recognize semantic classes</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so let's talk a bit more about NER and how it's evaluated, and then we'll talk about two approaches for doing it</a:t>
            </a:r>
          </a:p>
          <a:p>
            <a:r>
              <a:rPr lang="en-US" dirty="0">
                <a:latin typeface="Arial" charset="0"/>
                <a:ea typeface="ＭＳ Ｐゴシック" charset="0"/>
                <a:cs typeface="ＭＳ Ｐゴシック" charset="0"/>
              </a:rPr>
              <a:t>so I already defined NER.  you have a piece of text, and you want to:</a:t>
            </a:r>
          </a:p>
          <a:p>
            <a:r>
              <a:rPr lang="en-US" dirty="0">
                <a:latin typeface="Arial" charset="0"/>
                <a:ea typeface="ＭＳ Ｐゴシック" charset="0"/>
                <a:cs typeface="ＭＳ Ｐゴシック" charset="0"/>
              </a:rPr>
              <a:t>1. find things that are names: European Commission, John Lloyd Jones, etc.</a:t>
            </a:r>
          </a:p>
          <a:p>
            <a:r>
              <a:rPr lang="en-US" dirty="0">
                <a:latin typeface="Arial" charset="0"/>
                <a:ea typeface="ＭＳ Ｐゴシック" charset="0"/>
                <a:cs typeface="ＭＳ Ｐゴシック" charset="0"/>
              </a:rPr>
              <a:t>2. give them labels: ORG, PERS, etc.</a:t>
            </a:r>
          </a:p>
          <a:p>
            <a:r>
              <a:rPr lang="en-US" dirty="0">
                <a:latin typeface="Arial" charset="0"/>
                <a:ea typeface="ＭＳ Ｐゴシック" charset="0"/>
                <a:cs typeface="ＭＳ Ｐゴシック" charset="0"/>
              </a:rPr>
              <a:t>note that in this particular example "Thursday" was not labeled</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8600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782" indent="-297609" eaLnBrk="0" hangingPunct="0">
              <a:defRPr sz="2500">
                <a:solidFill>
                  <a:schemeClr val="tx1"/>
                </a:solidFill>
                <a:latin typeface="Lucida Sans" charset="0"/>
                <a:ea typeface="ＭＳ Ｐゴシック" charset="0"/>
              </a:defRPr>
            </a:lvl2pPr>
            <a:lvl3pPr marL="1190435" indent="-238087" eaLnBrk="0" hangingPunct="0">
              <a:defRPr sz="2500">
                <a:solidFill>
                  <a:schemeClr val="tx1"/>
                </a:solidFill>
                <a:latin typeface="Lucida Sans" charset="0"/>
                <a:ea typeface="ＭＳ Ｐゴシック" charset="0"/>
              </a:defRPr>
            </a:lvl3pPr>
            <a:lvl4pPr marL="1666608" indent="-238087" eaLnBrk="0" hangingPunct="0">
              <a:defRPr sz="2500">
                <a:solidFill>
                  <a:schemeClr val="tx1"/>
                </a:solidFill>
                <a:latin typeface="Lucida Sans" charset="0"/>
                <a:ea typeface="ＭＳ Ｐゴシック" charset="0"/>
              </a:defRPr>
            </a:lvl4pPr>
            <a:lvl5pPr marL="2142782" indent="-238087" eaLnBrk="0" hangingPunct="0">
              <a:defRPr sz="2500">
                <a:solidFill>
                  <a:schemeClr val="tx1"/>
                </a:solidFill>
                <a:latin typeface="Lucida Sans" charset="0"/>
                <a:ea typeface="ＭＳ Ｐゴシック" charset="0"/>
              </a:defRPr>
            </a:lvl5pPr>
            <a:lvl6pPr marL="2618956" indent="-238087" eaLnBrk="0" fontAlgn="base" hangingPunct="0">
              <a:spcBef>
                <a:spcPct val="0"/>
              </a:spcBef>
              <a:spcAft>
                <a:spcPct val="0"/>
              </a:spcAft>
              <a:defRPr sz="2500">
                <a:solidFill>
                  <a:schemeClr val="tx1"/>
                </a:solidFill>
                <a:latin typeface="Lucida Sans" charset="0"/>
                <a:ea typeface="ＭＳ Ｐゴシック" charset="0"/>
              </a:defRPr>
            </a:lvl6pPr>
            <a:lvl7pPr marL="3095130" indent="-238087" eaLnBrk="0" fontAlgn="base" hangingPunct="0">
              <a:spcBef>
                <a:spcPct val="0"/>
              </a:spcBef>
              <a:spcAft>
                <a:spcPct val="0"/>
              </a:spcAft>
              <a:defRPr sz="2500">
                <a:solidFill>
                  <a:schemeClr val="tx1"/>
                </a:solidFill>
                <a:latin typeface="Lucida Sans" charset="0"/>
                <a:ea typeface="ＭＳ Ｐゴシック" charset="0"/>
              </a:defRPr>
            </a:lvl7pPr>
            <a:lvl8pPr marL="3571304" indent="-238087" eaLnBrk="0" fontAlgn="base" hangingPunct="0">
              <a:spcBef>
                <a:spcPct val="0"/>
              </a:spcBef>
              <a:spcAft>
                <a:spcPct val="0"/>
              </a:spcAft>
              <a:defRPr sz="2500">
                <a:solidFill>
                  <a:schemeClr val="tx1"/>
                </a:solidFill>
                <a:latin typeface="Lucida Sans" charset="0"/>
                <a:ea typeface="ＭＳ Ｐゴシック" charset="0"/>
              </a:defRPr>
            </a:lvl8pPr>
            <a:lvl9pPr marL="4047477" indent="-238087"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12CA22AE-F62C-6C42-9582-0F00E0A92B38}" type="slidenum">
              <a:rPr lang="en-US" sz="1200"/>
              <a:pPr eaLnBrk="1" hangingPunct="1"/>
              <a:t>12</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Say how this is often a very large part of IE</a:t>
            </a:r>
            <a:r>
              <a:rPr lang="en-US" baseline="0" dirty="0">
                <a:latin typeface="Arial" charset="0"/>
                <a:ea typeface="ＭＳ Ｐゴシック" charset="0"/>
                <a:cs typeface="ＭＳ Ｐゴシック" charset="0"/>
              </a:rPr>
              <a:t> – knowing entity types takes you a long way in IE.  Biomedical example. </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so let's talk a bit more about NER and how it's evaluated, and then we'll talk about two approaches for doing it</a:t>
            </a:r>
          </a:p>
          <a:p>
            <a:r>
              <a:rPr lang="en-US" dirty="0">
                <a:latin typeface="Arial" charset="0"/>
                <a:ea typeface="ＭＳ Ｐゴシック" charset="0"/>
                <a:cs typeface="ＭＳ Ｐゴシック" charset="0"/>
              </a:rPr>
              <a:t>so I already defined NER.  you have a piece of text, and you want to:</a:t>
            </a:r>
          </a:p>
          <a:p>
            <a:r>
              <a:rPr lang="en-US" dirty="0">
                <a:latin typeface="Arial" charset="0"/>
                <a:ea typeface="ＭＳ Ｐゴシック" charset="0"/>
                <a:cs typeface="ＭＳ Ｐゴシック" charset="0"/>
              </a:rPr>
              <a:t>1. find things that are names: European Commission, John Lloyd Jones, etc.</a:t>
            </a:r>
          </a:p>
          <a:p>
            <a:r>
              <a:rPr lang="en-US" dirty="0">
                <a:latin typeface="Arial" charset="0"/>
                <a:ea typeface="ＭＳ Ｐゴシック" charset="0"/>
                <a:cs typeface="ＭＳ Ｐゴシック" charset="0"/>
              </a:rPr>
              <a:t>2. give them labels: ORG, PERS, etc.</a:t>
            </a:r>
          </a:p>
          <a:p>
            <a:r>
              <a:rPr lang="en-US" dirty="0">
                <a:latin typeface="Arial" charset="0"/>
                <a:ea typeface="ＭＳ Ｐゴシック" charset="0"/>
                <a:cs typeface="ＭＳ Ｐゴシック" charset="0"/>
              </a:rPr>
              <a:t>note that in this particular example "Thursday" was not labeled</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35707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000" dirty="0">
                <a:latin typeface="Arial" charset="0"/>
                <a:ea typeface="ＭＳ Ｐゴシック" charset="0"/>
                <a:cs typeface="ＭＳ Ｐゴシック" charset="0"/>
              </a:rPr>
              <a:t>First, let's define NER!</a:t>
            </a:r>
          </a:p>
          <a:p>
            <a:pPr>
              <a:lnSpc>
                <a:spcPct val="80000"/>
              </a:lnSpc>
            </a:pPr>
            <a:r>
              <a:rPr lang="en-US" sz="1000" dirty="0">
                <a:latin typeface="Arial" charset="0"/>
                <a:ea typeface="ＭＳ Ｐゴシック" charset="0"/>
                <a:cs typeface="ＭＳ Ｐゴシック" charset="0"/>
              </a:rPr>
              <a:t>go through pages, recognize the names of things: "Bill </a:t>
            </a:r>
            <a:r>
              <a:rPr lang="en-US" sz="1000" dirty="0" err="1">
                <a:latin typeface="Arial" charset="0"/>
                <a:ea typeface="ＭＳ Ｐゴシック" charset="0"/>
                <a:cs typeface="ＭＳ Ｐゴシック" charset="0"/>
              </a:rPr>
              <a:t>MacCartney</a:t>
            </a:r>
            <a:r>
              <a:rPr lang="en-US" sz="1000" dirty="0">
                <a:latin typeface="Arial" charset="0"/>
                <a:ea typeface="ＭＳ Ｐゴシック" charset="0"/>
                <a:cs typeface="ＭＳ Ｐゴシック" charset="0"/>
              </a:rPr>
              <a:t>", "Stanford University"</a:t>
            </a:r>
          </a:p>
          <a:p>
            <a:pPr>
              <a:lnSpc>
                <a:spcPct val="80000"/>
              </a:lnSpc>
            </a:pPr>
            <a:r>
              <a:rPr lang="en-US" sz="1000" dirty="0">
                <a:latin typeface="Arial" charset="0"/>
                <a:ea typeface="ＭＳ Ｐゴシック" charset="0"/>
                <a:cs typeface="ＭＳ Ｐゴシック" charset="0"/>
              </a:rPr>
              <a:t>the people who came up with this task had a rather precise, philosophically motivated meaning in mind</a:t>
            </a:r>
          </a:p>
          <a:p>
            <a:pPr>
              <a:lnSpc>
                <a:spcPct val="80000"/>
              </a:lnSpc>
            </a:pPr>
            <a:r>
              <a:rPr lang="en-US" sz="1000" dirty="0">
                <a:latin typeface="Arial" charset="0"/>
                <a:ea typeface="ＭＳ Ｐゴシック" charset="0"/>
                <a:cs typeface="ＭＳ Ｐゴシック" charset="0"/>
              </a:rPr>
              <a:t>entity: a discrete, actual thing: </a:t>
            </a:r>
            <a:r>
              <a:rPr lang="en-US" sz="1000" i="1" dirty="0">
                <a:latin typeface="Arial" charset="0"/>
                <a:ea typeface="ＭＳ Ｐゴシック" charset="0"/>
                <a:cs typeface="ＭＳ Ｐゴシック" charset="0"/>
              </a:rPr>
              <a:t>Bill </a:t>
            </a:r>
            <a:r>
              <a:rPr lang="en-US" sz="1000" i="1" dirty="0" err="1">
                <a:latin typeface="Arial" charset="0"/>
                <a:ea typeface="ＭＳ Ｐゴシック" charset="0"/>
                <a:cs typeface="ＭＳ Ｐゴシック" charset="0"/>
              </a:rPr>
              <a:t>MacCartney</a:t>
            </a:r>
            <a:r>
              <a:rPr lang="en-US" sz="1000" dirty="0">
                <a:latin typeface="Arial" charset="0"/>
                <a:ea typeface="ＭＳ Ｐゴシック" charset="0"/>
                <a:cs typeface="ＭＳ Ｐゴシック" charset="0"/>
              </a:rPr>
              <a:t>, but not </a:t>
            </a:r>
            <a:r>
              <a:rPr lang="en-US" sz="1000" i="1" dirty="0">
                <a:latin typeface="Arial" charset="0"/>
                <a:ea typeface="ＭＳ Ｐゴシック" charset="0"/>
                <a:cs typeface="ＭＳ Ｐゴシック" charset="0"/>
              </a:rPr>
              <a:t>calcium carbonate </a:t>
            </a:r>
            <a:r>
              <a:rPr lang="en-US" sz="1000" dirty="0">
                <a:latin typeface="Arial" charset="0"/>
                <a:ea typeface="ＭＳ Ｐゴシック" charset="0"/>
                <a:cs typeface="ＭＳ Ｐゴシック" charset="0"/>
              </a:rPr>
              <a:t>or </a:t>
            </a:r>
            <a:r>
              <a:rPr lang="en-US" sz="1000" i="1" dirty="0">
                <a:latin typeface="Arial" charset="0"/>
                <a:ea typeface="ＭＳ Ｐゴシック" charset="0"/>
                <a:cs typeface="ＭＳ Ｐゴシック" charset="0"/>
              </a:rPr>
              <a:t>Tuesday </a:t>
            </a:r>
            <a:r>
              <a:rPr lang="en-US" sz="1000" dirty="0">
                <a:latin typeface="Arial" charset="0"/>
                <a:ea typeface="ＭＳ Ｐゴシック" charset="0"/>
                <a:cs typeface="ＭＳ Ｐゴシック" charset="0"/>
              </a:rPr>
              <a:t>or </a:t>
            </a:r>
            <a:r>
              <a:rPr lang="en-US" sz="1000" i="1" dirty="0">
                <a:latin typeface="Arial" charset="0"/>
                <a:ea typeface="ＭＳ Ｐゴシック" charset="0"/>
                <a:cs typeface="ＭＳ Ｐゴシック" charset="0"/>
              </a:rPr>
              <a:t>Viagra</a:t>
            </a:r>
            <a:r>
              <a:rPr lang="en-US" sz="1000" dirty="0">
                <a:latin typeface="Arial" charset="0"/>
                <a:ea typeface="ＭＳ Ｐゴシック" charset="0"/>
                <a:cs typeface="ＭＳ Ｐゴシック" charset="0"/>
              </a:rPr>
              <a:t> </a:t>
            </a:r>
            <a:endParaRPr lang="en-US" sz="1000" i="1" dirty="0">
              <a:latin typeface="Arial" charset="0"/>
              <a:ea typeface="ＭＳ Ｐゴシック" charset="0"/>
              <a:cs typeface="ＭＳ Ｐゴシック" charset="0"/>
            </a:endParaRPr>
          </a:p>
          <a:p>
            <a:pPr>
              <a:lnSpc>
                <a:spcPct val="80000"/>
              </a:lnSpc>
            </a:pPr>
            <a:r>
              <a:rPr lang="en-US" sz="1000" dirty="0">
                <a:latin typeface="Arial" charset="0"/>
                <a:ea typeface="ＭＳ Ｐゴシック" charset="0"/>
                <a:cs typeface="ＭＳ Ｐゴシック" charset="0"/>
              </a:rPr>
              <a:t>named entity: an entity with a name, in a philosophical, </a:t>
            </a:r>
            <a:r>
              <a:rPr lang="en-US" sz="1000" dirty="0" err="1">
                <a:latin typeface="Arial" charset="0"/>
                <a:ea typeface="ＭＳ Ｐゴシック" charset="0"/>
                <a:cs typeface="ＭＳ Ｐゴシック" charset="0"/>
              </a:rPr>
              <a:t>Kripke</a:t>
            </a:r>
            <a:r>
              <a:rPr lang="en-US" sz="1000" dirty="0">
                <a:latin typeface="Arial" charset="0"/>
                <a:ea typeface="ＭＳ Ｐゴシック" charset="0"/>
                <a:cs typeface="ＭＳ Ｐゴシック" charset="0"/>
              </a:rPr>
              <a:t>-like sense</a:t>
            </a:r>
          </a:p>
          <a:p>
            <a:pPr>
              <a:lnSpc>
                <a:spcPct val="80000"/>
              </a:lnSpc>
            </a:pPr>
            <a:r>
              <a:rPr lang="en-US" sz="1000" dirty="0">
                <a:latin typeface="Arial" charset="0"/>
                <a:ea typeface="ＭＳ Ｐゴシック" charset="0"/>
                <a:cs typeface="ＭＳ Ｐゴシック" charset="0"/>
              </a:rPr>
              <a:t>(this water bottle is an entity, but not a NAMED entity)</a:t>
            </a:r>
          </a:p>
          <a:p>
            <a:pPr>
              <a:lnSpc>
                <a:spcPct val="80000"/>
              </a:lnSpc>
            </a:pPr>
            <a:r>
              <a:rPr lang="en-US" sz="1000" dirty="0">
                <a:latin typeface="Arial" charset="0"/>
                <a:ea typeface="ＭＳ Ｐゴシック" charset="0"/>
                <a:cs typeface="ＭＳ Ｐゴシック" charset="0"/>
              </a:rPr>
              <a:t>but in practice the definition has been expanded quite a bit in later work</a:t>
            </a:r>
          </a:p>
          <a:p>
            <a:pPr>
              <a:lnSpc>
                <a:spcPct val="80000"/>
              </a:lnSpc>
            </a:pPr>
            <a:r>
              <a:rPr lang="en-US" sz="1000" dirty="0">
                <a:latin typeface="Arial" charset="0"/>
                <a:ea typeface="ＭＳ Ｐゴシック" charset="0"/>
                <a:cs typeface="ＭＳ Ｐゴシック" charset="0"/>
              </a:rPr>
              <a:t>we routinely include dates &amp; times, proteins, drug names</a:t>
            </a:r>
          </a:p>
          <a:p>
            <a:pPr>
              <a:lnSpc>
                <a:spcPct val="80000"/>
              </a:lnSpc>
            </a:pPr>
            <a:r>
              <a:rPr lang="en-US" sz="1000" dirty="0">
                <a:latin typeface="Arial" charset="0"/>
                <a:ea typeface="ＭＳ Ｐゴシック" charset="0"/>
                <a:cs typeface="ＭＳ Ｐゴシック" charset="0"/>
              </a:rPr>
              <a:t>but still, loosely, things that have a name</a:t>
            </a:r>
          </a:p>
          <a:p>
            <a:pPr>
              <a:lnSpc>
                <a:spcPct val="80000"/>
              </a:lnSpc>
            </a:pPr>
            <a:r>
              <a:rPr lang="en-US" sz="1000" dirty="0">
                <a:latin typeface="Arial" charset="0"/>
                <a:ea typeface="ＭＳ Ｐゴシック" charset="0"/>
                <a:cs typeface="ＭＳ Ｐゴシック" charset="0"/>
              </a:rPr>
              <a:t>but NOT references to entities which are not names: "this university", "it</a:t>
            </a:r>
            <a:r>
              <a:rPr lang="ja-JP" altLang="en-US" sz="1000" dirty="0">
                <a:latin typeface="Arial" charset="0"/>
                <a:ea typeface="ＭＳ Ｐゴシック" charset="0"/>
                <a:cs typeface="ＭＳ Ｐゴシック" charset="0"/>
              </a:rPr>
              <a:t>”</a:t>
            </a:r>
            <a:endParaRPr lang="en-US" altLang="ja-JP" sz="1000" dirty="0">
              <a:latin typeface="Arial" charset="0"/>
              <a:ea typeface="ＭＳ Ｐゴシック" charset="0"/>
              <a:cs typeface="ＭＳ Ｐゴシック" charset="0"/>
            </a:endParaRPr>
          </a:p>
          <a:p>
            <a:pPr>
              <a:lnSpc>
                <a:spcPct val="80000"/>
              </a:lnSpc>
            </a:pPr>
            <a:r>
              <a:rPr lang="en-US" sz="1000" dirty="0">
                <a:latin typeface="Arial" charset="0"/>
                <a:ea typeface="ＭＳ Ｐゴシック" charset="0"/>
                <a:cs typeface="ＭＳ Ｐゴシック" charset="0"/>
              </a:rPr>
              <a:t>first task in NER: identifying occurrences of named entities</a:t>
            </a:r>
          </a:p>
          <a:p>
            <a:pPr>
              <a:lnSpc>
                <a:spcPct val="80000"/>
              </a:lnSpc>
            </a:pPr>
            <a:r>
              <a:rPr lang="en-US" sz="1000" dirty="0">
                <a:latin typeface="Arial" charset="0"/>
                <a:ea typeface="ＭＳ Ｐゴシック" charset="0"/>
                <a:cs typeface="ＭＳ Ｐゴシック" charset="0"/>
              </a:rPr>
              <a:t>looking for capital letters is a really good clue! at least in English!  but not so much in Hebrew, Chinese, ... non-Latinate alphabets also doesn't really work in German -- all nouns are capitalized!</a:t>
            </a:r>
          </a:p>
          <a:p>
            <a:pPr>
              <a:lnSpc>
                <a:spcPct val="80000"/>
              </a:lnSpc>
            </a:pPr>
            <a:r>
              <a:rPr lang="en-US" sz="1000" dirty="0">
                <a:latin typeface="Arial" charset="0"/>
                <a:ea typeface="ＭＳ Ｐゴシック" charset="0"/>
                <a:cs typeface="ＭＳ Ｐゴシック" charset="0"/>
              </a:rPr>
              <a:t>so that's a pretty useful base-level task -- widely deployed and used</a:t>
            </a:r>
          </a:p>
          <a:p>
            <a:pPr>
              <a:lnSpc>
                <a:spcPct val="80000"/>
              </a:lnSpc>
            </a:pPr>
            <a:r>
              <a:rPr lang="en-US" sz="1000" dirty="0">
                <a:latin typeface="Arial" charset="0"/>
                <a:ea typeface="ＭＳ Ｐゴシック" charset="0"/>
                <a:cs typeface="ＭＳ Ｐゴシック" charset="0"/>
              </a:rPr>
              <a:t>you've probably seen web pages that do this</a:t>
            </a:r>
          </a:p>
          <a:p>
            <a:pPr>
              <a:lnSpc>
                <a:spcPct val="80000"/>
              </a:lnSpc>
            </a:pPr>
            <a:r>
              <a:rPr lang="en-US" sz="1000" dirty="0">
                <a:latin typeface="Arial" charset="0"/>
                <a:ea typeface="ＭＳ Ｐゴシック" charset="0"/>
                <a:cs typeface="ＭＳ Ｐゴシック" charset="0"/>
              </a:rPr>
              <a:t>e.g. financial web sites often mark up stock symbols, names of companies</a:t>
            </a:r>
          </a:p>
          <a:p>
            <a:pPr>
              <a:lnSpc>
                <a:spcPct val="80000"/>
              </a:lnSpc>
            </a:pPr>
            <a:r>
              <a:rPr lang="en-US" sz="1000" dirty="0">
                <a:latin typeface="Arial" charset="0"/>
                <a:ea typeface="ＭＳ Ｐゴシック" charset="0"/>
                <a:cs typeface="ＭＳ Ｐゴシック" charset="0"/>
              </a:rPr>
              <a:t>Microsoft has done work with this, smart tags, entities tagged with metadata</a:t>
            </a:r>
          </a:p>
          <a:p>
            <a:pPr>
              <a:lnSpc>
                <a:spcPct val="80000"/>
              </a:lnSpc>
            </a:pPr>
            <a:r>
              <a:rPr lang="en-US" sz="1000" dirty="0">
                <a:latin typeface="Arial" charset="0"/>
                <a:ea typeface="ＭＳ Ｐゴシック" charset="0"/>
                <a:cs typeface="ＭＳ Ｐゴシック" charset="0"/>
              </a:rPr>
              <a:t>Reuters has web service </a:t>
            </a:r>
            <a:r>
              <a:rPr lang="en-US" sz="1000" dirty="0" err="1">
                <a:latin typeface="Arial" charset="0"/>
                <a:ea typeface="ＭＳ Ｐゴシック" charset="0"/>
                <a:cs typeface="ＭＳ Ｐゴシック" charset="0"/>
              </a:rPr>
              <a:t>OpenCalais</a:t>
            </a:r>
            <a:r>
              <a:rPr lang="en-US" sz="1000" dirty="0">
                <a:latin typeface="Arial" charset="0"/>
                <a:ea typeface="ＭＳ Ｐゴシック" charset="0"/>
                <a:cs typeface="ＭＳ Ｐゴシック" charset="0"/>
              </a:rPr>
              <a:t>, you send them docs, they send back NER markup</a:t>
            </a:r>
          </a:p>
          <a:p>
            <a:pPr>
              <a:lnSpc>
                <a:spcPct val="80000"/>
              </a:lnSpc>
            </a:pPr>
            <a:endParaRPr lang="en-US" sz="1000" dirty="0">
              <a:latin typeface="Arial" charset="0"/>
              <a:ea typeface="ＭＳ Ｐゴシック" charset="0"/>
              <a:cs typeface="ＭＳ Ｐゴシック"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Lucida Sans" charset="0"/>
                <a:ea typeface="ＭＳ Ｐゴシック" charset="0"/>
                <a:cs typeface="ＭＳ Ｐゴシック" charset="0"/>
              </a:defRPr>
            </a:lvl1pPr>
            <a:lvl2pPr marL="773782" indent="-297609" eaLnBrk="0" hangingPunct="0">
              <a:defRPr sz="2500">
                <a:solidFill>
                  <a:schemeClr val="tx1"/>
                </a:solidFill>
                <a:latin typeface="Lucida Sans" charset="0"/>
                <a:ea typeface="ＭＳ Ｐゴシック" charset="0"/>
              </a:defRPr>
            </a:lvl2pPr>
            <a:lvl3pPr marL="1190435" indent="-238087" eaLnBrk="0" hangingPunct="0">
              <a:defRPr sz="2500">
                <a:solidFill>
                  <a:schemeClr val="tx1"/>
                </a:solidFill>
                <a:latin typeface="Lucida Sans" charset="0"/>
                <a:ea typeface="ＭＳ Ｐゴシック" charset="0"/>
              </a:defRPr>
            </a:lvl3pPr>
            <a:lvl4pPr marL="1666608" indent="-238087" eaLnBrk="0" hangingPunct="0">
              <a:defRPr sz="2500">
                <a:solidFill>
                  <a:schemeClr val="tx1"/>
                </a:solidFill>
                <a:latin typeface="Lucida Sans" charset="0"/>
                <a:ea typeface="ＭＳ Ｐゴシック" charset="0"/>
              </a:defRPr>
            </a:lvl4pPr>
            <a:lvl5pPr marL="2142782" indent="-238087" eaLnBrk="0" hangingPunct="0">
              <a:defRPr sz="2500">
                <a:solidFill>
                  <a:schemeClr val="tx1"/>
                </a:solidFill>
                <a:latin typeface="Lucida Sans" charset="0"/>
                <a:ea typeface="ＭＳ Ｐゴシック" charset="0"/>
              </a:defRPr>
            </a:lvl5pPr>
            <a:lvl6pPr marL="2618956" indent="-238087" eaLnBrk="0" fontAlgn="base" hangingPunct="0">
              <a:spcBef>
                <a:spcPct val="0"/>
              </a:spcBef>
              <a:spcAft>
                <a:spcPct val="0"/>
              </a:spcAft>
              <a:defRPr sz="2500">
                <a:solidFill>
                  <a:schemeClr val="tx1"/>
                </a:solidFill>
                <a:latin typeface="Lucida Sans" charset="0"/>
                <a:ea typeface="ＭＳ Ｐゴシック" charset="0"/>
              </a:defRPr>
            </a:lvl6pPr>
            <a:lvl7pPr marL="3095130" indent="-238087" eaLnBrk="0" fontAlgn="base" hangingPunct="0">
              <a:spcBef>
                <a:spcPct val="0"/>
              </a:spcBef>
              <a:spcAft>
                <a:spcPct val="0"/>
              </a:spcAft>
              <a:defRPr sz="2500">
                <a:solidFill>
                  <a:schemeClr val="tx1"/>
                </a:solidFill>
                <a:latin typeface="Lucida Sans" charset="0"/>
                <a:ea typeface="ＭＳ Ｐゴシック" charset="0"/>
              </a:defRPr>
            </a:lvl7pPr>
            <a:lvl8pPr marL="3571304" indent="-238087" eaLnBrk="0" fontAlgn="base" hangingPunct="0">
              <a:spcBef>
                <a:spcPct val="0"/>
              </a:spcBef>
              <a:spcAft>
                <a:spcPct val="0"/>
              </a:spcAft>
              <a:defRPr sz="2500">
                <a:solidFill>
                  <a:schemeClr val="tx1"/>
                </a:solidFill>
                <a:latin typeface="Lucida Sans" charset="0"/>
                <a:ea typeface="ＭＳ Ｐゴシック" charset="0"/>
              </a:defRPr>
            </a:lvl8pPr>
            <a:lvl9pPr marL="4047477" indent="-238087" eaLnBrk="0" fontAlgn="base" hangingPunct="0">
              <a:spcBef>
                <a:spcPct val="0"/>
              </a:spcBef>
              <a:spcAft>
                <a:spcPct val="0"/>
              </a:spcAft>
              <a:defRPr sz="2500">
                <a:solidFill>
                  <a:schemeClr val="tx1"/>
                </a:solidFill>
                <a:latin typeface="Lucida Sans" charset="0"/>
                <a:ea typeface="ＭＳ Ｐゴシック" charset="0"/>
              </a:defRPr>
            </a:lvl9pPr>
          </a:lstStyle>
          <a:p>
            <a:pPr eaLnBrk="1" hangingPunct="1"/>
            <a:fld id="{34CD18FA-34FA-F744-A8BB-4CDE6A4606DD}" type="slidenum">
              <a:rPr lang="en-US" sz="1200"/>
              <a:pPr eaLnBrk="1" hangingPunct="1"/>
              <a:t>13</a:t>
            </a:fld>
            <a:endParaRPr lang="en-US" sz="1200"/>
          </a:p>
        </p:txBody>
      </p:sp>
    </p:spTree>
    <p:extLst>
      <p:ext uri="{BB962C8B-B14F-4D97-AF65-F5344CB8AC3E}">
        <p14:creationId xmlns:p14="http://schemas.microsoft.com/office/powerpoint/2010/main" val="1533132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438150"/>
            <a:ext cx="3890964" cy="1371600"/>
          </a:xfrm>
        </p:spPr>
        <p:txBody>
          <a:bodyPr/>
          <a:lstStyle>
            <a:lvl1pPr algn="ctr">
              <a:defRPr sz="3200" b="1"/>
            </a:lvl1pPr>
          </a:lstStyle>
          <a:p>
            <a:r>
              <a:rPr lang="en-US" dirty="0"/>
              <a:t>Click to edit Master title style</a:t>
            </a:r>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p>
        </p:txBody>
      </p:sp>
      <p:pic>
        <p:nvPicPr>
          <p:cNvPr id="9" name="Picture 8" descr="wordcloud2.jpg"/>
          <p:cNvPicPr>
            <a:picLocks noChangeAspect="1"/>
          </p:cNvPicPr>
          <p:nvPr userDrawn="1"/>
        </p:nvPicPr>
        <p:blipFill rotWithShape="1">
          <a:blip r:embed="rId2"/>
          <a:srcRect l="19740" t="8415" r="20308" b="8153"/>
          <a:stretch/>
        </p:blipFill>
        <p:spPr>
          <a:xfrm>
            <a:off x="781451" y="165818"/>
            <a:ext cx="2647549" cy="4768132"/>
          </a:xfrm>
          <a:prstGeom prst="rect">
            <a:avLst/>
          </a:prstGeom>
        </p:spPr>
      </p:pic>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285750"/>
            <a:ext cx="7543800" cy="742950"/>
          </a:xfrm>
        </p:spPr>
        <p:txBody>
          <a:bodyPr/>
          <a:lstStyle/>
          <a:p>
            <a:r>
              <a:rPr lang="en-US"/>
              <a:t>Click to edit Master title style</a:t>
            </a:r>
          </a:p>
        </p:txBody>
      </p:sp>
      <p:sp>
        <p:nvSpPr>
          <p:cNvPr id="3" name="Content Placeholder 2"/>
          <p:cNvSpPr>
            <a:spLocks noGrp="1"/>
          </p:cNvSpPr>
          <p:nvPr>
            <p:ph sz="half" idx="1"/>
          </p:nvPr>
        </p:nvSpPr>
        <p:spPr>
          <a:xfrm>
            <a:off x="304800" y="1314450"/>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5"/>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68580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85750"/>
            <a:ext cx="7772400" cy="742950"/>
          </a:xfrm>
        </p:spPr>
        <p:txBody>
          <a:bodyPr/>
          <a:lstStyle/>
          <a:p>
            <a:r>
              <a:rPr lang="en-US"/>
              <a:t>Click to edit Master title style</a:t>
            </a:r>
          </a:p>
        </p:txBody>
      </p:sp>
      <p:sp>
        <p:nvSpPr>
          <p:cNvPr id="3" name="Text Placeholder 2"/>
          <p:cNvSpPr>
            <a:spLocks noGrp="1"/>
          </p:cNvSpPr>
          <p:nvPr>
            <p:ph type="body" sz="half" idx="1"/>
          </p:nvPr>
        </p:nvSpPr>
        <p:spPr>
          <a:xfrm>
            <a:off x="685800" y="1314450"/>
            <a:ext cx="3810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4450"/>
            <a:ext cx="38100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4686300"/>
            <a:ext cx="1905000" cy="342900"/>
          </a:xfrm>
        </p:spPr>
        <p:txBody>
          <a:bodyPr/>
          <a:lstStyle>
            <a:lvl1pPr>
              <a:defRPr>
                <a:ea typeface="+mn-ea"/>
                <a:cs typeface="+mn-cs"/>
              </a:defRPr>
            </a:lvl1pPr>
          </a:lstStyle>
          <a:p>
            <a:pPr>
              <a:defRPr/>
            </a:pPr>
            <a:endParaRPr lang="en-US"/>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4686300"/>
            <a:ext cx="1905000" cy="342900"/>
          </a:xfrm>
        </p:spPr>
        <p:txBody>
          <a:bodyPr/>
          <a:lstStyle>
            <a:lvl1pPr>
              <a:defRPr>
                <a:ea typeface="ＭＳ Ｐゴシック" charset="0"/>
                <a:cs typeface="ＭＳ Ｐゴシック" charset="0"/>
              </a:defRPr>
            </a:lvl1pPr>
          </a:lstStyle>
          <a:p>
            <a:fld id="{C85ED7E3-8B3C-C24B-85CC-234A3A02ADDB}" type="slidenum">
              <a:rPr lang="en-US"/>
              <a:pPr/>
              <a:t>‹#›</a:t>
            </a:fld>
            <a:endParaRPr lang="en-US"/>
          </a:p>
        </p:txBody>
      </p:sp>
    </p:spTree>
    <p:extLst>
      <p:ext uri="{BB962C8B-B14F-4D97-AF65-F5344CB8AC3E}">
        <p14:creationId xmlns:p14="http://schemas.microsoft.com/office/powerpoint/2010/main" val="412457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85344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05979"/>
            <a:ext cx="73914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048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31156"/>
            <a:ext cx="4040188" cy="3074194"/>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1631156"/>
            <a:ext cx="4041775" cy="3074194"/>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4802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3008313" cy="871538"/>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343150"/>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sp>
        <p:nvSpPr>
          <p:cNvPr id="8" name="TextBox 7"/>
          <p:cNvSpPr txBox="1"/>
          <p:nvPr/>
        </p:nvSpPr>
        <p:spPr>
          <a:xfrm>
            <a:off x="76200" y="8750"/>
            <a:ext cx="1295400" cy="261610"/>
          </a:xfrm>
          <a:prstGeom prst="rect">
            <a:avLst/>
          </a:prstGeom>
          <a:noFill/>
        </p:spPr>
        <p:txBody>
          <a:bodyPr wrap="square" lIns="0" rIns="0" rtlCol="0">
            <a:spAutoFit/>
          </a:bodyPr>
          <a:lstStyle/>
          <a:p>
            <a:pPr algn="ctr"/>
            <a:endParaRPr lang="en-US" sz="1100" dirty="0">
              <a:solidFill>
                <a:srgbClr val="A4001D"/>
              </a:solidFill>
              <a:latin typeface="+mn-lt"/>
            </a:endParaRPr>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 id="2147483714" r:id="rId15"/>
  </p:sldLayoutIdLst>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oleObject" Target="../embeddings/oleObject6.bin"/><Relationship Id="rId4" Type="http://schemas.openxmlformats.org/officeDocument/2006/relationships/image" Target="../media/image25.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8.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a:t>
            </a:fld>
            <a:endParaRPr lang="en-US"/>
          </a:p>
        </p:txBody>
      </p:sp>
      <p:sp>
        <p:nvSpPr>
          <p:cNvPr id="5" name="Rectangle 4"/>
          <p:cNvSpPr/>
          <p:nvPr/>
        </p:nvSpPr>
        <p:spPr>
          <a:xfrm>
            <a:off x="2286000" y="2156252"/>
            <a:ext cx="4572000" cy="830997"/>
          </a:xfrm>
          <a:prstGeom prst="rect">
            <a:avLst/>
          </a:prstGeom>
        </p:spPr>
        <p:txBody>
          <a:bodyPr>
            <a:spAutoFit/>
          </a:bodyPr>
          <a:lstStyle/>
          <a:p>
            <a:r>
              <a:rPr lang="en-US" dirty="0">
                <a:solidFill>
                  <a:srgbClr val="C00000"/>
                </a:solidFill>
              </a:rPr>
              <a:t>Chapter 18:</a:t>
            </a:r>
          </a:p>
          <a:p>
            <a:r>
              <a:rPr lang="en-US" dirty="0">
                <a:solidFill>
                  <a:srgbClr val="C00000"/>
                </a:solidFill>
              </a:rPr>
              <a:t>Information Extraction</a:t>
            </a:r>
            <a:endParaRPr lang="en-US" sz="1400" dirty="0"/>
          </a:p>
        </p:txBody>
      </p:sp>
    </p:spTree>
    <p:extLst>
      <p:ext uri="{BB962C8B-B14F-4D97-AF65-F5344CB8AC3E}">
        <p14:creationId xmlns:p14="http://schemas.microsoft.com/office/powerpoint/2010/main" val="147270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title"/>
          </p:nvPr>
        </p:nvSpPr>
        <p:spPr/>
        <p:txBody>
          <a:bodyPr/>
          <a:lstStyle/>
          <a:p>
            <a:pPr eaLnBrk="1" hangingPunct="1"/>
            <a:r>
              <a:rPr lang="en-US" dirty="0">
                <a:ea typeface="ＭＳ Ｐゴシック" charset="0"/>
                <a:cs typeface="ＭＳ Ｐゴシック" charset="0"/>
              </a:rPr>
              <a:t>Named Entity Recognition (NER)</a:t>
            </a:r>
          </a:p>
        </p:txBody>
      </p:sp>
      <p:sp>
        <p:nvSpPr>
          <p:cNvPr id="61444" name="Rectangle 5"/>
          <p:cNvSpPr>
            <a:spLocks noGrp="1" noChangeArrowheads="1"/>
          </p:cNvSpPr>
          <p:nvPr>
            <p:ph idx="1"/>
          </p:nvPr>
        </p:nvSpPr>
        <p:spPr>
          <a:xfrm>
            <a:off x="304800" y="1352550"/>
            <a:ext cx="7162800" cy="3333750"/>
          </a:xfrm>
        </p:spPr>
        <p:txBody>
          <a:bodyPr/>
          <a:lstStyle/>
          <a:p>
            <a:pPr eaLnBrk="1" hangingPunct="1"/>
            <a:r>
              <a:rPr lang="en-US" dirty="0">
                <a:ea typeface="ＭＳ Ｐゴシック" charset="0"/>
                <a:cs typeface="ＭＳ Ｐゴシック" charset="0"/>
              </a:rPr>
              <a:t>A very important sub-task: </a:t>
            </a:r>
            <a:r>
              <a:rPr lang="en-US" dirty="0">
                <a:solidFill>
                  <a:schemeClr val="accent1"/>
                </a:solidFill>
                <a:ea typeface="ＭＳ Ｐゴシック" charset="0"/>
                <a:cs typeface="ＭＳ Ｐゴシック" charset="0"/>
              </a:rPr>
              <a:t>find</a:t>
            </a:r>
            <a:r>
              <a:rPr lang="en-US" dirty="0">
                <a:ea typeface="ＭＳ Ｐゴシック" charset="0"/>
                <a:cs typeface="ＭＳ Ｐゴシック" charset="0"/>
              </a:rPr>
              <a:t> and </a:t>
            </a:r>
            <a:r>
              <a:rPr lang="en-US" dirty="0">
                <a:solidFill>
                  <a:schemeClr val="accent2"/>
                </a:solidFill>
                <a:ea typeface="ＭＳ Ｐゴシック" charset="0"/>
                <a:cs typeface="ＭＳ Ｐゴシック" charset="0"/>
              </a:rPr>
              <a:t>classify</a:t>
            </a:r>
            <a:r>
              <a:rPr lang="en-US" dirty="0">
                <a:ea typeface="ＭＳ Ｐゴシック" charset="0"/>
                <a:cs typeface="ＭＳ Ｐゴシック" charset="0"/>
              </a:rPr>
              <a:t> names in text, for example:</a:t>
            </a:r>
          </a:p>
          <a:p>
            <a:pPr eaLnBrk="1" hangingPunct="1"/>
            <a:endParaRPr lang="en-US" sz="2000" dirty="0">
              <a:ea typeface="ＭＳ Ｐゴシック" charset="0"/>
              <a:cs typeface="ＭＳ Ｐゴシック" charset="0"/>
            </a:endParaRPr>
          </a:p>
          <a:p>
            <a:pPr lvl="1"/>
            <a:r>
              <a:rPr lang="en-US" dirty="0">
                <a:ea typeface="ＭＳ Ｐゴシック" charset="0"/>
                <a:cs typeface="ＭＳ Ｐゴシック" charset="0"/>
              </a:rPr>
              <a:t>The decision by the independent MP Andrew </a:t>
            </a:r>
            <a:r>
              <a:rPr lang="en-US" dirty="0" err="1">
                <a:ea typeface="ＭＳ Ｐゴシック" charset="0"/>
                <a:cs typeface="ＭＳ Ｐゴシック" charset="0"/>
              </a:rPr>
              <a:t>Wilkie</a:t>
            </a:r>
            <a:r>
              <a:rPr lang="en-US" dirty="0">
                <a:ea typeface="ＭＳ Ｐゴシック" charset="0"/>
                <a:cs typeface="ＭＳ Ｐゴシック" charset="0"/>
              </a:rPr>
              <a:t> to withdraw his support for the minority Labor government sounded dramatic but it should not further threaten its stability. When, after the 2010 election, </a:t>
            </a:r>
            <a:r>
              <a:rPr lang="en-US" dirty="0" err="1">
                <a:ea typeface="ＭＳ Ｐゴシック" charset="0"/>
                <a:cs typeface="ＭＳ Ｐゴシック" charset="0"/>
              </a:rPr>
              <a:t>Wilkie</a:t>
            </a:r>
            <a:r>
              <a:rPr lang="en-US" dirty="0">
                <a:ea typeface="ＭＳ Ｐゴシック" charset="0"/>
                <a:cs typeface="ＭＳ Ｐゴシック" charset="0"/>
              </a:rPr>
              <a:t>, Rob </a:t>
            </a:r>
            <a:r>
              <a:rPr lang="en-US" dirty="0" err="1">
                <a:ea typeface="ＭＳ Ｐゴシック" charset="0"/>
                <a:cs typeface="ＭＳ Ｐゴシック" charset="0"/>
              </a:rPr>
              <a:t>Oakeshott</a:t>
            </a:r>
            <a:r>
              <a:rPr lang="en-US" dirty="0">
                <a:ea typeface="ＭＳ Ｐゴシック" charset="0"/>
                <a:cs typeface="ＭＳ Ｐゴシック" charset="0"/>
              </a:rPr>
              <a:t>, Tony Windsor and the Greens agreed to support Labor, they gave just two guarantees: confidence and supply.</a:t>
            </a:r>
          </a:p>
        </p:txBody>
      </p:sp>
    </p:spTree>
    <p:extLst>
      <p:ext uri="{BB962C8B-B14F-4D97-AF65-F5344CB8AC3E}">
        <p14:creationId xmlns:p14="http://schemas.microsoft.com/office/powerpoint/2010/main" val="348710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038600" y="1352550"/>
            <a:ext cx="609600" cy="457200"/>
          </a:xfrm>
          <a:prstGeom prst="rect">
            <a:avLst/>
          </a:prstGeom>
          <a:solidFill>
            <a:schemeClr val="accent3">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61444" name="Rectangle 5"/>
          <p:cNvSpPr>
            <a:spLocks noGrp="1" noChangeArrowheads="1"/>
          </p:cNvSpPr>
          <p:nvPr>
            <p:ph idx="1"/>
          </p:nvPr>
        </p:nvSpPr>
        <p:spPr>
          <a:xfrm>
            <a:off x="304800" y="1352550"/>
            <a:ext cx="7162800" cy="3333750"/>
          </a:xfrm>
        </p:spPr>
        <p:txBody>
          <a:bodyPr/>
          <a:lstStyle/>
          <a:p>
            <a:r>
              <a:rPr lang="en-US" dirty="0">
                <a:ea typeface="ＭＳ Ｐゴシック" charset="0"/>
                <a:cs typeface="ＭＳ Ｐゴシック" charset="0"/>
              </a:rPr>
              <a:t>A very important sub-task: </a:t>
            </a:r>
            <a:r>
              <a:rPr lang="en-US" dirty="0">
                <a:solidFill>
                  <a:schemeClr val="accent1"/>
                </a:solidFill>
                <a:ea typeface="ＭＳ Ｐゴシック" charset="0"/>
                <a:cs typeface="ＭＳ Ｐゴシック" charset="0"/>
              </a:rPr>
              <a:t>find</a:t>
            </a:r>
            <a:r>
              <a:rPr lang="en-US" dirty="0">
                <a:ea typeface="ＭＳ Ｐゴシック" charset="0"/>
                <a:cs typeface="ＭＳ Ｐゴシック" charset="0"/>
              </a:rPr>
              <a:t> and </a:t>
            </a:r>
            <a:r>
              <a:rPr lang="en-US" dirty="0">
                <a:solidFill>
                  <a:schemeClr val="accent2"/>
                </a:solidFill>
                <a:ea typeface="ＭＳ Ｐゴシック" charset="0"/>
                <a:cs typeface="ＭＳ Ｐゴシック" charset="0"/>
              </a:rPr>
              <a:t>classify</a:t>
            </a:r>
            <a:r>
              <a:rPr lang="en-US" dirty="0">
                <a:ea typeface="ＭＳ Ｐゴシック" charset="0"/>
                <a:cs typeface="ＭＳ Ｐゴシック" charset="0"/>
              </a:rPr>
              <a:t> names in text, for example:</a:t>
            </a:r>
          </a:p>
          <a:p>
            <a:pPr eaLnBrk="1" hangingPunct="1"/>
            <a:endParaRPr lang="en-US" sz="2000" dirty="0">
              <a:ea typeface="ＭＳ Ｐゴシック" charset="0"/>
              <a:cs typeface="ＭＳ Ｐゴシック" charset="0"/>
            </a:endParaRPr>
          </a:p>
          <a:p>
            <a:pPr lvl="1"/>
            <a:r>
              <a:rPr lang="en-US" dirty="0">
                <a:ea typeface="ＭＳ Ｐゴシック" charset="0"/>
                <a:cs typeface="ＭＳ Ｐゴシック" charset="0"/>
              </a:rPr>
              <a:t>The decision by the independent MP </a:t>
            </a:r>
            <a:r>
              <a:rPr lang="en-US" dirty="0">
                <a:solidFill>
                  <a:schemeClr val="accent1"/>
                </a:solidFill>
                <a:ea typeface="ＭＳ Ｐゴシック" charset="0"/>
                <a:cs typeface="ＭＳ Ｐゴシック" charset="0"/>
              </a:rPr>
              <a:t>Andrew </a:t>
            </a:r>
            <a:r>
              <a:rPr lang="en-US" dirty="0" err="1">
                <a:solidFill>
                  <a:schemeClr val="accent1"/>
                </a:solidFill>
                <a:ea typeface="ＭＳ Ｐゴシック" charset="0"/>
                <a:cs typeface="ＭＳ Ｐゴシック" charset="0"/>
              </a:rPr>
              <a:t>Wilkie</a:t>
            </a:r>
            <a:r>
              <a:rPr lang="en-US" dirty="0">
                <a:solidFill>
                  <a:schemeClr val="accent1"/>
                </a:solidFill>
                <a:ea typeface="ＭＳ Ｐゴシック" charset="0"/>
                <a:cs typeface="ＭＳ Ｐゴシック" charset="0"/>
              </a:rPr>
              <a:t> </a:t>
            </a:r>
            <a:r>
              <a:rPr lang="en-US" dirty="0">
                <a:ea typeface="ＭＳ Ｐゴシック" charset="0"/>
                <a:cs typeface="ＭＳ Ｐゴシック" charset="0"/>
              </a:rPr>
              <a:t>to withdraw his support for the minority </a:t>
            </a:r>
            <a:r>
              <a:rPr lang="en-US" dirty="0">
                <a:solidFill>
                  <a:srgbClr val="A4001D"/>
                </a:solidFill>
                <a:ea typeface="ＭＳ Ｐゴシック" charset="0"/>
                <a:cs typeface="ＭＳ Ｐゴシック" charset="0"/>
              </a:rPr>
              <a:t>Labor</a:t>
            </a:r>
            <a:r>
              <a:rPr lang="en-US" dirty="0">
                <a:ea typeface="ＭＳ Ｐゴシック" charset="0"/>
                <a:cs typeface="ＭＳ Ｐゴシック" charset="0"/>
              </a:rPr>
              <a:t> government sounded dramatic but it should not further threaten its stability. When, after the </a:t>
            </a:r>
            <a:r>
              <a:rPr lang="en-US" dirty="0">
                <a:solidFill>
                  <a:srgbClr val="A4001D"/>
                </a:solidFill>
                <a:ea typeface="ＭＳ Ｐゴシック" charset="0"/>
                <a:cs typeface="ＭＳ Ｐゴシック" charset="0"/>
              </a:rPr>
              <a:t>2010</a:t>
            </a:r>
            <a:r>
              <a:rPr lang="en-US" dirty="0">
                <a:ea typeface="ＭＳ Ｐゴシック" charset="0"/>
                <a:cs typeface="ＭＳ Ｐゴシック" charset="0"/>
              </a:rPr>
              <a:t> election, </a:t>
            </a:r>
            <a:r>
              <a:rPr lang="en-US" dirty="0" err="1">
                <a:solidFill>
                  <a:srgbClr val="A4001D"/>
                </a:solidFill>
                <a:ea typeface="ＭＳ Ｐゴシック" charset="0"/>
                <a:cs typeface="ＭＳ Ｐゴシック" charset="0"/>
              </a:rPr>
              <a:t>Wilkie</a:t>
            </a:r>
            <a:r>
              <a:rPr lang="en-US" dirty="0">
                <a:ea typeface="ＭＳ Ｐゴシック" charset="0"/>
                <a:cs typeface="ＭＳ Ｐゴシック" charset="0"/>
              </a:rPr>
              <a:t>, </a:t>
            </a:r>
            <a:r>
              <a:rPr lang="en-US" dirty="0">
                <a:solidFill>
                  <a:srgbClr val="A4001D"/>
                </a:solidFill>
                <a:ea typeface="ＭＳ Ｐゴシック" charset="0"/>
                <a:cs typeface="ＭＳ Ｐゴシック" charset="0"/>
              </a:rPr>
              <a:t>Rob </a:t>
            </a:r>
            <a:r>
              <a:rPr lang="en-US" dirty="0" err="1">
                <a:solidFill>
                  <a:srgbClr val="A4001D"/>
                </a:solidFill>
                <a:ea typeface="ＭＳ Ｐゴシック" charset="0"/>
                <a:cs typeface="ＭＳ Ｐゴシック" charset="0"/>
              </a:rPr>
              <a:t>Oakeshott</a:t>
            </a:r>
            <a:r>
              <a:rPr lang="en-US" dirty="0">
                <a:ea typeface="ＭＳ Ｐゴシック" charset="0"/>
                <a:cs typeface="ＭＳ Ｐゴシック" charset="0"/>
              </a:rPr>
              <a:t>, </a:t>
            </a:r>
            <a:r>
              <a:rPr lang="en-US" dirty="0">
                <a:solidFill>
                  <a:srgbClr val="A4001D"/>
                </a:solidFill>
                <a:ea typeface="ＭＳ Ｐゴシック" charset="0"/>
                <a:cs typeface="ＭＳ Ｐゴシック" charset="0"/>
              </a:rPr>
              <a:t>Tony Windsor </a:t>
            </a:r>
            <a:r>
              <a:rPr lang="en-US" dirty="0">
                <a:ea typeface="ＭＳ Ｐゴシック" charset="0"/>
                <a:cs typeface="ＭＳ Ｐゴシック" charset="0"/>
              </a:rPr>
              <a:t>and the </a:t>
            </a:r>
            <a:r>
              <a:rPr lang="en-US" dirty="0">
                <a:solidFill>
                  <a:srgbClr val="A4001D"/>
                </a:solidFill>
                <a:ea typeface="ＭＳ Ｐゴシック" charset="0"/>
                <a:cs typeface="ＭＳ Ｐゴシック" charset="0"/>
              </a:rPr>
              <a:t>Greens</a:t>
            </a:r>
            <a:r>
              <a:rPr lang="en-US" dirty="0">
                <a:ea typeface="ＭＳ Ｐゴシック" charset="0"/>
                <a:cs typeface="ＭＳ Ｐゴシック" charset="0"/>
              </a:rPr>
              <a:t> agreed to support </a:t>
            </a:r>
            <a:r>
              <a:rPr lang="en-US" dirty="0">
                <a:solidFill>
                  <a:srgbClr val="A4001D"/>
                </a:solidFill>
                <a:ea typeface="ＭＳ Ｐゴシック" charset="0"/>
                <a:cs typeface="ＭＳ Ｐゴシック" charset="0"/>
              </a:rPr>
              <a:t>Labor</a:t>
            </a:r>
            <a:r>
              <a:rPr lang="en-US" dirty="0">
                <a:ea typeface="ＭＳ Ｐゴシック" charset="0"/>
                <a:cs typeface="ＭＳ Ｐゴシック" charset="0"/>
              </a:rPr>
              <a:t>, they gave just two guarantees: confidence and supply.</a:t>
            </a:r>
          </a:p>
        </p:txBody>
      </p:sp>
      <p:sp>
        <p:nvSpPr>
          <p:cNvPr id="61443" name="Rectangle 4"/>
          <p:cNvSpPr>
            <a:spLocks noGrp="1" noChangeArrowheads="1"/>
          </p:cNvSpPr>
          <p:nvPr>
            <p:ph type="title"/>
          </p:nvPr>
        </p:nvSpPr>
        <p:spPr/>
        <p:txBody>
          <a:bodyPr/>
          <a:lstStyle/>
          <a:p>
            <a:r>
              <a:rPr lang="en-US" dirty="0">
                <a:ea typeface="ＭＳ Ｐゴシック" charset="0"/>
                <a:cs typeface="ＭＳ Ｐゴシック" charset="0"/>
              </a:rPr>
              <a:t>Named Entity Recognition (NER)</a:t>
            </a:r>
          </a:p>
        </p:txBody>
      </p:sp>
    </p:spTree>
    <p:extLst>
      <p:ext uri="{BB962C8B-B14F-4D97-AF65-F5344CB8AC3E}">
        <p14:creationId xmlns:p14="http://schemas.microsoft.com/office/powerpoint/2010/main" val="44220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105400" y="1352550"/>
            <a:ext cx="990600" cy="457200"/>
          </a:xfrm>
          <a:prstGeom prst="rect">
            <a:avLst/>
          </a:prstGeom>
          <a:solidFill>
            <a:schemeClr val="accent3">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61444" name="Rectangle 5"/>
          <p:cNvSpPr>
            <a:spLocks noGrp="1" noChangeArrowheads="1"/>
          </p:cNvSpPr>
          <p:nvPr>
            <p:ph idx="1"/>
          </p:nvPr>
        </p:nvSpPr>
        <p:spPr>
          <a:xfrm>
            <a:off x="304800" y="1352550"/>
            <a:ext cx="7162800" cy="3333750"/>
          </a:xfrm>
          <a:ln>
            <a:noFill/>
          </a:ln>
        </p:spPr>
        <p:txBody>
          <a:bodyPr/>
          <a:lstStyle/>
          <a:p>
            <a:r>
              <a:rPr lang="en-US" dirty="0">
                <a:ea typeface="ＭＳ Ｐゴシック" charset="0"/>
                <a:cs typeface="ＭＳ Ｐゴシック" charset="0"/>
              </a:rPr>
              <a:t>A very important sub-task: </a:t>
            </a:r>
            <a:r>
              <a:rPr lang="en-US" dirty="0">
                <a:solidFill>
                  <a:schemeClr val="accent1"/>
                </a:solidFill>
                <a:ea typeface="ＭＳ Ｐゴシック" charset="0"/>
                <a:cs typeface="ＭＳ Ｐゴシック" charset="0"/>
              </a:rPr>
              <a:t>find</a:t>
            </a:r>
            <a:r>
              <a:rPr lang="en-US" dirty="0">
                <a:ea typeface="ＭＳ Ｐゴシック" charset="0"/>
                <a:cs typeface="ＭＳ Ｐゴシック" charset="0"/>
              </a:rPr>
              <a:t> and </a:t>
            </a:r>
            <a:r>
              <a:rPr lang="en-US" dirty="0">
                <a:solidFill>
                  <a:schemeClr val="accent2"/>
                </a:solidFill>
                <a:ea typeface="ＭＳ Ｐゴシック" charset="0"/>
                <a:cs typeface="ＭＳ Ｐゴシック" charset="0"/>
              </a:rPr>
              <a:t>classify</a:t>
            </a:r>
            <a:r>
              <a:rPr lang="en-US" dirty="0">
                <a:ea typeface="ＭＳ Ｐゴシック" charset="0"/>
                <a:cs typeface="ＭＳ Ｐゴシック" charset="0"/>
              </a:rPr>
              <a:t> names in text, for example:</a:t>
            </a:r>
          </a:p>
          <a:p>
            <a:pPr eaLnBrk="1" hangingPunct="1"/>
            <a:endParaRPr lang="en-US" sz="2000" dirty="0">
              <a:ea typeface="ＭＳ Ｐゴシック" charset="0"/>
              <a:cs typeface="ＭＳ Ｐゴシック" charset="0"/>
            </a:endParaRPr>
          </a:p>
          <a:p>
            <a:pPr lvl="1"/>
            <a:r>
              <a:rPr lang="en-US" dirty="0">
                <a:ea typeface="ＭＳ Ｐゴシック" charset="0"/>
                <a:cs typeface="ＭＳ Ｐゴシック" charset="0"/>
              </a:rPr>
              <a:t>The decision by the independent MP </a:t>
            </a:r>
            <a:r>
              <a:rPr lang="en-US" dirty="0">
                <a:solidFill>
                  <a:schemeClr val="accent2"/>
                </a:solidFill>
                <a:ea typeface="ＭＳ Ｐゴシック" charset="0"/>
                <a:cs typeface="ＭＳ Ｐゴシック" charset="0"/>
              </a:rPr>
              <a:t>Andrew </a:t>
            </a:r>
            <a:r>
              <a:rPr lang="en-US" dirty="0" err="1">
                <a:solidFill>
                  <a:schemeClr val="accent2"/>
                </a:solidFill>
                <a:ea typeface="ＭＳ Ｐゴシック" charset="0"/>
                <a:cs typeface="ＭＳ Ｐゴシック" charset="0"/>
              </a:rPr>
              <a:t>Wilkie</a:t>
            </a:r>
            <a:r>
              <a:rPr lang="en-US" dirty="0">
                <a:solidFill>
                  <a:schemeClr val="accent2"/>
                </a:solidFill>
                <a:ea typeface="ＭＳ Ｐゴシック" charset="0"/>
                <a:cs typeface="ＭＳ Ｐゴシック" charset="0"/>
              </a:rPr>
              <a:t> </a:t>
            </a:r>
            <a:r>
              <a:rPr lang="en-US" dirty="0">
                <a:ea typeface="ＭＳ Ｐゴシック" charset="0"/>
                <a:cs typeface="ＭＳ Ｐゴシック" charset="0"/>
              </a:rPr>
              <a:t>to withdraw his support for the minority </a:t>
            </a:r>
            <a:r>
              <a:rPr lang="en-US" dirty="0">
                <a:solidFill>
                  <a:srgbClr val="A4001D"/>
                </a:solidFill>
                <a:ea typeface="ＭＳ Ｐゴシック" charset="0"/>
                <a:cs typeface="ＭＳ Ｐゴシック" charset="0"/>
              </a:rPr>
              <a:t>Labor</a:t>
            </a:r>
            <a:r>
              <a:rPr lang="en-US" dirty="0">
                <a:ea typeface="ＭＳ Ｐゴシック" charset="0"/>
                <a:cs typeface="ＭＳ Ｐゴシック" charset="0"/>
              </a:rPr>
              <a:t> government sounded dramatic but it should not further threaten its stability. When, after the </a:t>
            </a:r>
            <a:r>
              <a:rPr lang="en-US" dirty="0">
                <a:solidFill>
                  <a:schemeClr val="accent3"/>
                </a:solidFill>
                <a:ea typeface="ＭＳ Ｐゴシック" charset="0"/>
                <a:cs typeface="ＭＳ Ｐゴシック" charset="0"/>
              </a:rPr>
              <a:t>2010</a:t>
            </a:r>
            <a:r>
              <a:rPr lang="en-US" dirty="0">
                <a:ea typeface="ＭＳ Ｐゴシック" charset="0"/>
                <a:cs typeface="ＭＳ Ｐゴシック" charset="0"/>
              </a:rPr>
              <a:t> election, </a:t>
            </a:r>
            <a:r>
              <a:rPr lang="en-US" dirty="0" err="1">
                <a:solidFill>
                  <a:srgbClr val="2584BB"/>
                </a:solidFill>
                <a:ea typeface="ＭＳ Ｐゴシック" charset="0"/>
                <a:cs typeface="ＭＳ Ｐゴシック" charset="0"/>
              </a:rPr>
              <a:t>Wilkie</a:t>
            </a:r>
            <a:r>
              <a:rPr lang="en-US" dirty="0">
                <a:ea typeface="ＭＳ Ｐゴシック" charset="0"/>
                <a:cs typeface="ＭＳ Ｐゴシック" charset="0"/>
              </a:rPr>
              <a:t>, </a:t>
            </a:r>
            <a:r>
              <a:rPr lang="en-US" dirty="0">
                <a:solidFill>
                  <a:srgbClr val="2584BB"/>
                </a:solidFill>
                <a:ea typeface="ＭＳ Ｐゴシック" charset="0"/>
                <a:cs typeface="ＭＳ Ｐゴシック" charset="0"/>
              </a:rPr>
              <a:t>Rob </a:t>
            </a:r>
            <a:r>
              <a:rPr lang="en-US" dirty="0" err="1">
                <a:solidFill>
                  <a:srgbClr val="2584BB"/>
                </a:solidFill>
                <a:ea typeface="ＭＳ Ｐゴシック" charset="0"/>
                <a:cs typeface="ＭＳ Ｐゴシック" charset="0"/>
              </a:rPr>
              <a:t>Oakeshott</a:t>
            </a:r>
            <a:r>
              <a:rPr lang="en-US" dirty="0">
                <a:ea typeface="ＭＳ Ｐゴシック" charset="0"/>
                <a:cs typeface="ＭＳ Ｐゴシック" charset="0"/>
              </a:rPr>
              <a:t>, </a:t>
            </a:r>
            <a:r>
              <a:rPr lang="en-US" dirty="0">
                <a:solidFill>
                  <a:srgbClr val="2584BB"/>
                </a:solidFill>
                <a:ea typeface="ＭＳ Ｐゴシック" charset="0"/>
                <a:cs typeface="ＭＳ Ｐゴシック" charset="0"/>
              </a:rPr>
              <a:t>Tony Windsor </a:t>
            </a:r>
            <a:r>
              <a:rPr lang="en-US" dirty="0">
                <a:ea typeface="ＭＳ Ｐゴシック" charset="0"/>
                <a:cs typeface="ＭＳ Ｐゴシック" charset="0"/>
              </a:rPr>
              <a:t>and the </a:t>
            </a:r>
            <a:r>
              <a:rPr lang="en-US" dirty="0">
                <a:solidFill>
                  <a:srgbClr val="A4001D"/>
                </a:solidFill>
                <a:ea typeface="ＭＳ Ｐゴシック" charset="0"/>
                <a:cs typeface="ＭＳ Ｐゴシック" charset="0"/>
              </a:rPr>
              <a:t>Greens</a:t>
            </a:r>
            <a:r>
              <a:rPr lang="en-US" dirty="0">
                <a:ea typeface="ＭＳ Ｐゴシック" charset="0"/>
                <a:cs typeface="ＭＳ Ｐゴシック" charset="0"/>
              </a:rPr>
              <a:t> agreed to support </a:t>
            </a:r>
            <a:r>
              <a:rPr lang="en-US" dirty="0">
                <a:solidFill>
                  <a:srgbClr val="A4001D"/>
                </a:solidFill>
                <a:ea typeface="ＭＳ Ｐゴシック" charset="0"/>
                <a:cs typeface="ＭＳ Ｐゴシック" charset="0"/>
              </a:rPr>
              <a:t>Labor</a:t>
            </a:r>
            <a:r>
              <a:rPr lang="en-US" dirty="0">
                <a:ea typeface="ＭＳ Ｐゴシック" charset="0"/>
                <a:cs typeface="ＭＳ Ｐゴシック" charset="0"/>
              </a:rPr>
              <a:t>, they gave just two guarantees: confidence and supply.</a:t>
            </a:r>
          </a:p>
        </p:txBody>
      </p:sp>
      <p:sp>
        <p:nvSpPr>
          <p:cNvPr id="61443" name="Rectangle 4"/>
          <p:cNvSpPr>
            <a:spLocks noGrp="1" noChangeArrowheads="1"/>
          </p:cNvSpPr>
          <p:nvPr>
            <p:ph type="title"/>
          </p:nvPr>
        </p:nvSpPr>
        <p:spPr/>
        <p:txBody>
          <a:bodyPr/>
          <a:lstStyle/>
          <a:p>
            <a:r>
              <a:rPr lang="en-US" dirty="0">
                <a:ea typeface="ＭＳ Ｐゴシック" charset="0"/>
                <a:cs typeface="ＭＳ Ｐゴシック" charset="0"/>
              </a:rPr>
              <a:t>Named Entity Recognition (NER)</a:t>
            </a:r>
          </a:p>
        </p:txBody>
      </p:sp>
      <p:sp>
        <p:nvSpPr>
          <p:cNvPr id="2" name="TextBox 1"/>
          <p:cNvSpPr txBox="1"/>
          <p:nvPr/>
        </p:nvSpPr>
        <p:spPr>
          <a:xfrm>
            <a:off x="7696200" y="2495550"/>
            <a:ext cx="1219200" cy="2431435"/>
          </a:xfrm>
          <a:prstGeom prst="rect">
            <a:avLst/>
          </a:prstGeom>
          <a:noFill/>
        </p:spPr>
        <p:txBody>
          <a:bodyPr wrap="square" rtlCol="0">
            <a:spAutoFit/>
          </a:bodyPr>
          <a:lstStyle/>
          <a:p>
            <a:r>
              <a:rPr lang="en-US" sz="2200" dirty="0">
                <a:solidFill>
                  <a:srgbClr val="2584BB"/>
                </a:solidFill>
                <a:latin typeface="+mn-lt"/>
              </a:rPr>
              <a:t>Person</a:t>
            </a:r>
          </a:p>
          <a:p>
            <a:r>
              <a:rPr lang="en-US" sz="2200" dirty="0">
                <a:solidFill>
                  <a:schemeClr val="accent3"/>
                </a:solidFill>
                <a:latin typeface="+mn-lt"/>
              </a:rPr>
              <a:t>Date</a:t>
            </a:r>
          </a:p>
          <a:p>
            <a:r>
              <a:rPr lang="en-US" sz="2200" dirty="0">
                <a:solidFill>
                  <a:schemeClr val="accent6"/>
                </a:solidFill>
                <a:latin typeface="+mn-lt"/>
              </a:rPr>
              <a:t>Location</a:t>
            </a:r>
          </a:p>
          <a:p>
            <a:pPr indent="-457200"/>
            <a:r>
              <a:rPr lang="en-US" sz="2200" dirty="0" err="1">
                <a:solidFill>
                  <a:schemeClr val="accent1"/>
                </a:solidFill>
                <a:latin typeface="+mn-lt"/>
              </a:rPr>
              <a:t>Organi</a:t>
            </a:r>
            <a:r>
              <a:rPr lang="en-US" sz="2200" dirty="0">
                <a:solidFill>
                  <a:schemeClr val="accent1"/>
                </a:solidFill>
                <a:latin typeface="+mn-lt"/>
              </a:rPr>
              <a:t>-</a:t>
            </a:r>
          </a:p>
          <a:p>
            <a:pPr indent="-457200"/>
            <a:r>
              <a:rPr lang="en-US" sz="2200" dirty="0">
                <a:solidFill>
                  <a:schemeClr val="accent1"/>
                </a:solidFill>
                <a:latin typeface="+mn-lt"/>
              </a:rPr>
              <a:t>    </a:t>
            </a:r>
            <a:r>
              <a:rPr lang="en-US" sz="2200" dirty="0" err="1">
                <a:solidFill>
                  <a:schemeClr val="accent1"/>
                </a:solidFill>
                <a:latin typeface="+mn-lt"/>
              </a:rPr>
              <a:t>zation</a:t>
            </a:r>
            <a:endParaRPr lang="en-US" sz="2200" dirty="0">
              <a:solidFill>
                <a:schemeClr val="accent1"/>
              </a:solidFill>
              <a:latin typeface="+mn-lt"/>
            </a:endParaRPr>
          </a:p>
          <a:p>
            <a:endParaRPr lang="en-US" sz="1800" dirty="0">
              <a:solidFill>
                <a:srgbClr val="2584BB"/>
              </a:solidFill>
              <a:latin typeface="+mn-lt"/>
            </a:endParaRPr>
          </a:p>
          <a:p>
            <a:endParaRPr lang="en-US" dirty="0">
              <a:solidFill>
                <a:schemeClr val="accent2"/>
              </a:solidFill>
              <a:latin typeface="+mn-lt"/>
            </a:endParaRPr>
          </a:p>
        </p:txBody>
      </p:sp>
      <p:sp>
        <p:nvSpPr>
          <p:cNvPr id="3" name="Rectangle 2"/>
          <p:cNvSpPr/>
          <p:nvPr/>
        </p:nvSpPr>
        <p:spPr bwMode="auto">
          <a:xfrm>
            <a:off x="7696200" y="2495550"/>
            <a:ext cx="1219200" cy="175260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Lucida Sans" pitchFamily="-65" charset="0"/>
            </a:endParaRPr>
          </a:p>
        </p:txBody>
      </p:sp>
    </p:spTree>
    <p:extLst>
      <p:ext uri="{BB962C8B-B14F-4D97-AF65-F5344CB8AC3E}">
        <p14:creationId xmlns:p14="http://schemas.microsoft.com/office/powerpoint/2010/main" val="126081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t>Named Entity Recognition (NER)</a:t>
            </a:r>
          </a:p>
        </p:txBody>
      </p:sp>
      <p:sp>
        <p:nvSpPr>
          <p:cNvPr id="28674" name="Content Placeholder 2"/>
          <p:cNvSpPr>
            <a:spLocks noGrp="1"/>
          </p:cNvSpPr>
          <p:nvPr>
            <p:ph idx="1"/>
          </p:nvPr>
        </p:nvSpPr>
        <p:spPr/>
        <p:txBody>
          <a:bodyPr/>
          <a:lstStyle/>
          <a:p>
            <a:r>
              <a:rPr lang="en-US" dirty="0"/>
              <a:t>The uses:</a:t>
            </a:r>
          </a:p>
          <a:p>
            <a:pPr lvl="1"/>
            <a:r>
              <a:rPr lang="en-US" dirty="0"/>
              <a:t>Named entities can be indexed, linked off, etc.</a:t>
            </a:r>
          </a:p>
          <a:p>
            <a:pPr lvl="1"/>
            <a:r>
              <a:rPr lang="en-US" dirty="0"/>
              <a:t>Sentiment can be attributed to companies or products</a:t>
            </a:r>
          </a:p>
          <a:p>
            <a:pPr lvl="1"/>
            <a:r>
              <a:rPr lang="en-US" dirty="0"/>
              <a:t>A lot of IE relations are associations between named entities</a:t>
            </a:r>
          </a:p>
          <a:p>
            <a:pPr lvl="1"/>
            <a:r>
              <a:rPr lang="en-US" dirty="0"/>
              <a:t>For question answering, answers are often named entities.</a:t>
            </a:r>
          </a:p>
          <a:p>
            <a:pPr lvl="1"/>
            <a:endParaRPr lang="en-US" sz="1050" dirty="0"/>
          </a:p>
          <a:p>
            <a:r>
              <a:rPr lang="en-US" dirty="0"/>
              <a:t>Concretely:</a:t>
            </a:r>
          </a:p>
          <a:p>
            <a:pPr lvl="1"/>
            <a:r>
              <a:rPr lang="en-US" dirty="0"/>
              <a:t>Many web pages tag various entities, with links to bio or topic pages, etc.</a:t>
            </a:r>
          </a:p>
          <a:p>
            <a:pPr lvl="2"/>
            <a:r>
              <a:rPr lang="en-US" dirty="0"/>
              <a:t>Reuters</a:t>
            </a:r>
            <a:r>
              <a:rPr lang="en-US" altLang="ja-JP" dirty="0"/>
              <a:t>’ </a:t>
            </a:r>
            <a:r>
              <a:rPr lang="en-US" altLang="ja-JP" dirty="0" err="1"/>
              <a:t>OpenCalais</a:t>
            </a:r>
            <a:r>
              <a:rPr lang="en-US" altLang="ja-JP" dirty="0"/>
              <a:t>, </a:t>
            </a:r>
            <a:r>
              <a:rPr lang="en-US" altLang="ja-JP" dirty="0" err="1"/>
              <a:t>Evri</a:t>
            </a:r>
            <a:r>
              <a:rPr lang="en-US" altLang="ja-JP" dirty="0"/>
              <a:t>, </a:t>
            </a:r>
            <a:r>
              <a:rPr lang="en-US" altLang="ja-JP" dirty="0" err="1"/>
              <a:t>AlchemyAPI</a:t>
            </a:r>
            <a:r>
              <a:rPr lang="en-US" altLang="ja-JP" dirty="0"/>
              <a:t>, Yahoo’s Term Extraction, …</a:t>
            </a:r>
            <a:endParaRPr lang="en-US" dirty="0"/>
          </a:p>
          <a:p>
            <a:pPr lvl="1"/>
            <a:r>
              <a:rPr lang="en-US" altLang="ja-JP" dirty="0"/>
              <a:t>Apple/Google/Microsoft/… smart recognizers for document content</a:t>
            </a:r>
          </a:p>
        </p:txBody>
      </p:sp>
    </p:spTree>
    <p:extLst>
      <p:ext uri="{BB962C8B-B14F-4D97-AF65-F5344CB8AC3E}">
        <p14:creationId xmlns:p14="http://schemas.microsoft.com/office/powerpoint/2010/main" val="405695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usual, the problem of ambiguity!</a:t>
            </a:r>
          </a:p>
        </p:txBody>
      </p:sp>
      <p:pic>
        <p:nvPicPr>
          <p:cNvPr id="5" name="Content Placeholder 4"/>
          <p:cNvPicPr>
            <a:picLocks noGrp="1" noChangeAspect="1"/>
          </p:cNvPicPr>
          <p:nvPr>
            <p:ph idx="1"/>
          </p:nvPr>
        </p:nvPicPr>
        <p:blipFill>
          <a:blip r:embed="rId2"/>
          <a:stretch>
            <a:fillRect/>
          </a:stretch>
        </p:blipFill>
        <p:spPr>
          <a:xfrm>
            <a:off x="15280" y="1491630"/>
            <a:ext cx="8889738" cy="2127448"/>
          </a:xfrm>
          <a:prstGeom prst="rect">
            <a:avLst/>
          </a:prstGeom>
        </p:spPr>
      </p:pic>
      <p:sp>
        <p:nvSpPr>
          <p:cNvPr id="4" name="Slide Number Placeholder 3"/>
          <p:cNvSpPr>
            <a:spLocks noGrp="1"/>
          </p:cNvSpPr>
          <p:nvPr>
            <p:ph type="sldNum" sz="quarter" idx="12"/>
          </p:nvPr>
        </p:nvSpPr>
        <p:spPr/>
        <p:txBody>
          <a:bodyPr/>
          <a:lstStyle/>
          <a:p>
            <a:fld id="{10F35DC5-7E65-8247-99AB-4E984F8A921E}" type="slidenum">
              <a:rPr lang="en-US" smtClean="0"/>
              <a:pPr/>
              <a:t>14</a:t>
            </a:fld>
            <a:endParaRPr lang="en-US"/>
          </a:p>
        </p:txBody>
      </p:sp>
    </p:spTree>
    <p:extLst>
      <p:ext uri="{BB962C8B-B14F-4D97-AF65-F5344CB8AC3E}">
        <p14:creationId xmlns:p14="http://schemas.microsoft.com/office/powerpoint/2010/main" val="1591538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The </a:t>
            </a:r>
            <a:r>
              <a:rPr lang="en-US" sz="3200" dirty="0">
                <a:ea typeface="ＭＳ Ｐゴシック" charset="0"/>
                <a:cs typeface="ＭＳ Ｐゴシック" charset="0"/>
              </a:rPr>
              <a:t>Named Entity Recognition Task</a:t>
            </a:r>
          </a:p>
        </p:txBody>
      </p:sp>
      <p:sp>
        <p:nvSpPr>
          <p:cNvPr id="63490" name="Rectangle 3"/>
          <p:cNvSpPr>
            <a:spLocks noGrp="1" noChangeArrowheads="1"/>
          </p:cNvSpPr>
          <p:nvPr>
            <p:ph type="body" idx="1"/>
          </p:nvPr>
        </p:nvSpPr>
        <p:spPr/>
        <p:txBody>
          <a:bodyPr/>
          <a:lstStyle/>
          <a:p>
            <a:pPr eaLnBrk="1" hangingPunct="1">
              <a:buFont typeface="Times" charset="0"/>
              <a:buNone/>
            </a:pPr>
            <a:r>
              <a:rPr lang="en-US" sz="2200" dirty="0">
                <a:ea typeface="ＭＳ Ｐゴシック" charset="0"/>
                <a:cs typeface="ＭＳ Ｐゴシック" charset="0"/>
              </a:rPr>
              <a:t>Task: Predict entities in a text</a:t>
            </a:r>
          </a:p>
          <a:p>
            <a:pPr eaLnBrk="1" hangingPunct="1">
              <a:buFont typeface="Times" charset="0"/>
              <a:buNone/>
            </a:pPr>
            <a:endParaRPr lang="en-US" sz="1000" dirty="0">
              <a:ea typeface="ＭＳ Ｐゴシック" charset="0"/>
              <a:cs typeface="ＭＳ Ｐゴシック" charset="0"/>
            </a:endParaRPr>
          </a:p>
          <a:p>
            <a:pPr eaLnBrk="1" hangingPunct="1">
              <a:buFont typeface="Times" charset="0"/>
              <a:buNone/>
            </a:pPr>
            <a:r>
              <a:rPr lang="en-US" dirty="0">
                <a:ea typeface="ＭＳ Ｐゴシック" charset="0"/>
                <a:cs typeface="ＭＳ Ｐゴシック" charset="0"/>
              </a:rPr>
              <a:t>	</a:t>
            </a:r>
            <a:r>
              <a:rPr lang="en-US" sz="2000" dirty="0">
                <a:ea typeface="ＭＳ Ｐゴシック" charset="0"/>
                <a:cs typeface="ＭＳ Ｐゴシック" charset="0"/>
              </a:rPr>
              <a:t>Foreign 	</a:t>
            </a:r>
            <a:r>
              <a:rPr lang="en-US" sz="2000" dirty="0">
                <a:solidFill>
                  <a:srgbClr val="A40508"/>
                </a:solidFill>
                <a:ea typeface="ＭＳ Ｐゴシック" charset="0"/>
                <a:cs typeface="ＭＳ Ｐゴシック" charset="0"/>
              </a:rPr>
              <a:t>ORG</a:t>
            </a:r>
          </a:p>
          <a:p>
            <a:pPr eaLnBrk="1" hangingPunct="1">
              <a:buFont typeface="Times" charset="0"/>
              <a:buNone/>
            </a:pPr>
            <a:r>
              <a:rPr lang="en-US" sz="2000" dirty="0">
                <a:ea typeface="ＭＳ Ｐゴシック" charset="0"/>
                <a:cs typeface="ＭＳ Ｐゴシック" charset="0"/>
              </a:rPr>
              <a:t>	Ministry 	</a:t>
            </a:r>
            <a:r>
              <a:rPr lang="en-US" sz="2000" dirty="0">
                <a:solidFill>
                  <a:srgbClr val="A40508"/>
                </a:solidFill>
                <a:ea typeface="ＭＳ Ｐゴシック" charset="0"/>
                <a:cs typeface="ＭＳ Ｐゴシック" charset="0"/>
              </a:rPr>
              <a:t>ORG</a:t>
            </a:r>
          </a:p>
          <a:p>
            <a:pPr eaLnBrk="1" hangingPunct="1">
              <a:buFont typeface="Times" charset="0"/>
              <a:buNone/>
            </a:pPr>
            <a:r>
              <a:rPr lang="en-US" sz="2000" dirty="0">
                <a:ea typeface="ＭＳ Ｐゴシック" charset="0"/>
                <a:cs typeface="ＭＳ Ｐゴシック" charset="0"/>
              </a:rPr>
              <a:t>	spokesman 	</a:t>
            </a:r>
            <a:r>
              <a:rPr lang="en-US" sz="2000" dirty="0">
                <a:solidFill>
                  <a:srgbClr val="A40508"/>
                </a:solidFill>
                <a:ea typeface="ＭＳ Ｐゴシック" charset="0"/>
                <a:cs typeface="ＭＳ Ｐゴシック" charset="0"/>
              </a:rPr>
              <a:t>O</a:t>
            </a:r>
          </a:p>
          <a:p>
            <a:pPr eaLnBrk="1" hangingPunct="1">
              <a:buFont typeface="Times" charset="0"/>
              <a:buNone/>
            </a:pPr>
            <a:r>
              <a:rPr lang="en-US" sz="2000" dirty="0">
                <a:ea typeface="ＭＳ Ｐゴシック" charset="0"/>
                <a:cs typeface="ＭＳ Ｐゴシック" charset="0"/>
              </a:rPr>
              <a:t>	</a:t>
            </a:r>
            <a:r>
              <a:rPr lang="en-US" sz="2000" dirty="0" err="1">
                <a:ea typeface="ＭＳ Ｐゴシック" charset="0"/>
                <a:cs typeface="ＭＳ Ｐゴシック" charset="0"/>
              </a:rPr>
              <a:t>Shen</a:t>
            </a:r>
            <a:r>
              <a:rPr lang="en-US" sz="2000" dirty="0">
                <a:ea typeface="ＭＳ Ｐゴシック" charset="0"/>
                <a:cs typeface="ＭＳ Ｐゴシック" charset="0"/>
              </a:rPr>
              <a:t> 		</a:t>
            </a:r>
            <a:r>
              <a:rPr lang="en-US" sz="2000" dirty="0">
                <a:solidFill>
                  <a:srgbClr val="A40508"/>
                </a:solidFill>
                <a:ea typeface="ＭＳ Ｐゴシック" charset="0"/>
                <a:cs typeface="ＭＳ Ｐゴシック" charset="0"/>
              </a:rPr>
              <a:t>PER</a:t>
            </a:r>
          </a:p>
          <a:p>
            <a:pPr eaLnBrk="1" hangingPunct="1">
              <a:buFont typeface="Times" charset="0"/>
              <a:buNone/>
            </a:pPr>
            <a:r>
              <a:rPr lang="en-US" sz="2000" dirty="0">
                <a:ea typeface="ＭＳ Ｐゴシック" charset="0"/>
                <a:cs typeface="ＭＳ Ｐゴシック" charset="0"/>
              </a:rPr>
              <a:t>	</a:t>
            </a:r>
            <a:r>
              <a:rPr lang="en-US" sz="2000" dirty="0" err="1">
                <a:ea typeface="ＭＳ Ｐゴシック" charset="0"/>
                <a:cs typeface="ＭＳ Ｐゴシック" charset="0"/>
              </a:rPr>
              <a:t>Guofang</a:t>
            </a:r>
            <a:r>
              <a:rPr lang="en-US" sz="2000" dirty="0">
                <a:ea typeface="ＭＳ Ｐゴシック" charset="0"/>
                <a:cs typeface="ＭＳ Ｐゴシック" charset="0"/>
              </a:rPr>
              <a:t> 	</a:t>
            </a:r>
            <a:r>
              <a:rPr lang="en-US" sz="2000" dirty="0">
                <a:solidFill>
                  <a:srgbClr val="A40508"/>
                </a:solidFill>
                <a:ea typeface="ＭＳ Ｐゴシック" charset="0"/>
                <a:cs typeface="ＭＳ Ｐゴシック" charset="0"/>
              </a:rPr>
              <a:t>PER</a:t>
            </a:r>
          </a:p>
          <a:p>
            <a:pPr eaLnBrk="1" hangingPunct="1">
              <a:buFont typeface="Times" charset="0"/>
              <a:buNone/>
            </a:pPr>
            <a:r>
              <a:rPr lang="en-US" sz="2000" dirty="0">
                <a:ea typeface="ＭＳ Ｐゴシック" charset="0"/>
                <a:cs typeface="ＭＳ Ｐゴシック" charset="0"/>
              </a:rPr>
              <a:t>	told 		</a:t>
            </a:r>
            <a:r>
              <a:rPr lang="en-US" sz="2000" dirty="0">
                <a:solidFill>
                  <a:srgbClr val="A40508"/>
                </a:solidFill>
                <a:ea typeface="ＭＳ Ｐゴシック" charset="0"/>
                <a:cs typeface="ＭＳ Ｐゴシック" charset="0"/>
              </a:rPr>
              <a:t>O</a:t>
            </a:r>
          </a:p>
          <a:p>
            <a:pPr eaLnBrk="1" hangingPunct="1">
              <a:buFont typeface="Times" charset="0"/>
              <a:buNone/>
            </a:pPr>
            <a:r>
              <a:rPr lang="en-US" sz="2000" dirty="0">
                <a:ea typeface="ＭＳ Ｐゴシック" charset="0"/>
                <a:cs typeface="ＭＳ Ｐゴシック" charset="0"/>
              </a:rPr>
              <a:t>	Reuters 	</a:t>
            </a:r>
            <a:r>
              <a:rPr lang="en-US" sz="2000" dirty="0">
                <a:solidFill>
                  <a:srgbClr val="A40508"/>
                </a:solidFill>
                <a:ea typeface="ＭＳ Ｐゴシック" charset="0"/>
                <a:cs typeface="ＭＳ Ｐゴシック" charset="0"/>
              </a:rPr>
              <a:t>ORG</a:t>
            </a:r>
          </a:p>
          <a:p>
            <a:pPr eaLnBrk="1" hangingPunct="1">
              <a:buFont typeface="Times" charset="0"/>
              <a:buNone/>
            </a:pPr>
            <a:r>
              <a:rPr lang="en-US" sz="2000" dirty="0">
                <a:ea typeface="ＭＳ Ｐゴシック" charset="0"/>
                <a:cs typeface="ＭＳ Ｐゴシック" charset="0"/>
              </a:rPr>
              <a:t>	: 		</a:t>
            </a:r>
            <a:r>
              <a:rPr lang="en-US" sz="2000" dirty="0">
                <a:solidFill>
                  <a:srgbClr val="A40508"/>
                </a:solidFill>
                <a:ea typeface="ＭＳ Ｐゴシック" charset="0"/>
                <a:cs typeface="ＭＳ Ｐゴシック" charset="0"/>
              </a:rPr>
              <a:t>:</a:t>
            </a:r>
          </a:p>
        </p:txBody>
      </p:sp>
      <p:sp>
        <p:nvSpPr>
          <p:cNvPr id="63491" name="Text Box 4"/>
          <p:cNvSpPr txBox="1">
            <a:spLocks noChangeArrowheads="1"/>
          </p:cNvSpPr>
          <p:nvPr/>
        </p:nvSpPr>
        <p:spPr bwMode="auto">
          <a:xfrm>
            <a:off x="2895600" y="2927687"/>
            <a:ext cx="4266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6000" dirty="0">
                <a:solidFill>
                  <a:srgbClr val="00A000"/>
                </a:solidFill>
                <a:latin typeface="+mn-lt"/>
              </a:rPr>
              <a:t>}</a:t>
            </a:r>
          </a:p>
        </p:txBody>
      </p:sp>
      <p:sp>
        <p:nvSpPr>
          <p:cNvPr id="63492" name="Text Box 5"/>
          <p:cNvSpPr txBox="1">
            <a:spLocks noChangeArrowheads="1"/>
          </p:cNvSpPr>
          <p:nvPr/>
        </p:nvSpPr>
        <p:spPr bwMode="auto">
          <a:xfrm>
            <a:off x="3352800" y="2800350"/>
            <a:ext cx="16494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2000" dirty="0">
                <a:solidFill>
                  <a:srgbClr val="00A000"/>
                </a:solidFill>
                <a:latin typeface="+mn-lt"/>
              </a:rPr>
              <a:t>Standard</a:t>
            </a:r>
            <a:r>
              <a:rPr lang="en-US" sz="2000" dirty="0">
                <a:latin typeface="+mn-lt"/>
              </a:rPr>
              <a:t>  </a:t>
            </a:r>
            <a:r>
              <a:rPr lang="en-US" sz="2000" dirty="0">
                <a:solidFill>
                  <a:srgbClr val="00A000"/>
                </a:solidFill>
                <a:latin typeface="+mn-lt"/>
              </a:rPr>
              <a:t>evaluation</a:t>
            </a:r>
          </a:p>
          <a:p>
            <a:pPr eaLnBrk="1" hangingPunct="1"/>
            <a:r>
              <a:rPr lang="en-US" sz="2000" dirty="0">
                <a:solidFill>
                  <a:srgbClr val="00A000"/>
                </a:solidFill>
                <a:latin typeface="+mn-lt"/>
              </a:rPr>
              <a:t>is per entity, </a:t>
            </a:r>
            <a:r>
              <a:rPr lang="en-US" sz="2000" i="1" dirty="0">
                <a:solidFill>
                  <a:srgbClr val="00A000"/>
                </a:solidFill>
                <a:latin typeface="+mn-lt"/>
              </a:rPr>
              <a:t>not</a:t>
            </a:r>
            <a:r>
              <a:rPr lang="en-US" sz="2000" dirty="0">
                <a:solidFill>
                  <a:srgbClr val="00A000"/>
                </a:solidFill>
                <a:latin typeface="+mn-lt"/>
              </a:rPr>
              <a:t> per token</a:t>
            </a:r>
          </a:p>
        </p:txBody>
      </p:sp>
    </p:spTree>
    <p:extLst>
      <p:ext uri="{BB962C8B-B14F-4D97-AF65-F5344CB8AC3E}">
        <p14:creationId xmlns:p14="http://schemas.microsoft.com/office/powerpoint/2010/main" val="36754430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Precision/Recall/F1 for IE/NER</a:t>
            </a:r>
          </a:p>
        </p:txBody>
      </p:sp>
      <p:sp>
        <p:nvSpPr>
          <p:cNvPr id="70658" name="Rectangle 3"/>
          <p:cNvSpPr>
            <a:spLocks noGrp="1" noChangeArrowheads="1"/>
          </p:cNvSpPr>
          <p:nvPr>
            <p:ph type="body" idx="1"/>
          </p:nvPr>
        </p:nvSpPr>
        <p:spPr/>
        <p:txBody>
          <a:bodyPr/>
          <a:lstStyle/>
          <a:p>
            <a:pPr eaLnBrk="1" hangingPunct="1"/>
            <a:r>
              <a:rPr lang="en-US" dirty="0">
                <a:ea typeface="ＭＳ Ｐゴシック" charset="0"/>
                <a:cs typeface="ＭＳ Ｐゴシック" charset="0"/>
              </a:rPr>
              <a:t>Recall and precision are straightforward for tasks where there is only one grain size </a:t>
            </a:r>
          </a:p>
          <a:p>
            <a:pPr eaLnBrk="1" hangingPunct="1"/>
            <a:r>
              <a:rPr lang="en-US" dirty="0">
                <a:ea typeface="ＭＳ Ｐゴシック" charset="0"/>
                <a:cs typeface="ＭＳ Ｐゴシック" charset="0"/>
              </a:rPr>
              <a:t>The measure behaves a bit funnily for IE/NER when there are </a:t>
            </a:r>
            <a:r>
              <a:rPr lang="en-US" i="1" dirty="0">
                <a:solidFill>
                  <a:schemeClr val="accent2"/>
                </a:solidFill>
                <a:ea typeface="ＭＳ Ｐゴシック" charset="0"/>
                <a:cs typeface="ＭＳ Ｐゴシック" charset="0"/>
              </a:rPr>
              <a:t>boundary errors </a:t>
            </a:r>
            <a:r>
              <a:rPr lang="en-US" dirty="0">
                <a:ea typeface="ＭＳ Ｐゴシック" charset="0"/>
                <a:cs typeface="ＭＳ Ｐゴシック" charset="0"/>
              </a:rPr>
              <a:t>(which are </a:t>
            </a:r>
            <a:r>
              <a:rPr lang="en-US" i="1" dirty="0">
                <a:solidFill>
                  <a:srgbClr val="2584BB"/>
                </a:solidFill>
                <a:ea typeface="ＭＳ Ｐゴシック" charset="0"/>
                <a:cs typeface="ＭＳ Ｐゴシック" charset="0"/>
              </a:rPr>
              <a:t>common</a:t>
            </a:r>
            <a:r>
              <a:rPr lang="en-US" dirty="0">
                <a:ea typeface="ＭＳ Ｐゴシック" charset="0"/>
                <a:cs typeface="ＭＳ Ｐゴシック" charset="0"/>
              </a:rPr>
              <a:t>):</a:t>
            </a:r>
          </a:p>
          <a:p>
            <a:pPr lvl="1" eaLnBrk="1" hangingPunct="1"/>
            <a:r>
              <a:rPr lang="en-US" dirty="0">
                <a:ea typeface="ＭＳ Ｐゴシック" charset="0"/>
              </a:rPr>
              <a:t>First </a:t>
            </a:r>
            <a:r>
              <a:rPr lang="en-US" dirty="0">
                <a:solidFill>
                  <a:schemeClr val="hlink"/>
                </a:solidFill>
                <a:ea typeface="ＭＳ Ｐゴシック" charset="0"/>
              </a:rPr>
              <a:t>Bank of Chicago </a:t>
            </a:r>
            <a:r>
              <a:rPr lang="en-US" dirty="0">
                <a:ea typeface="ＭＳ Ｐゴシック" charset="0"/>
              </a:rPr>
              <a:t>announced earnings …</a:t>
            </a:r>
            <a:endParaRPr lang="en-US" dirty="0">
              <a:solidFill>
                <a:schemeClr val="hlink"/>
              </a:solidFill>
              <a:ea typeface="ＭＳ Ｐゴシック" charset="0"/>
            </a:endParaRPr>
          </a:p>
          <a:p>
            <a:pPr eaLnBrk="1" hangingPunct="1"/>
            <a:r>
              <a:rPr lang="en-US" dirty="0">
                <a:ea typeface="ＭＳ Ｐゴシック" charset="0"/>
                <a:cs typeface="ＭＳ Ｐゴシック" charset="0"/>
              </a:rPr>
              <a:t>This counts as both a false positive and a false negative</a:t>
            </a:r>
          </a:p>
          <a:p>
            <a:pPr eaLnBrk="1" hangingPunct="1"/>
            <a:r>
              <a:rPr lang="en-US" dirty="0">
                <a:ea typeface="ＭＳ Ｐゴシック" charset="0"/>
                <a:cs typeface="ＭＳ Ｐゴシック" charset="0"/>
              </a:rPr>
              <a:t>Selecting </a:t>
            </a:r>
            <a:r>
              <a:rPr lang="en-US" i="1" dirty="0">
                <a:solidFill>
                  <a:schemeClr val="accent1"/>
                </a:solidFill>
                <a:ea typeface="ＭＳ Ｐゴシック" charset="0"/>
                <a:cs typeface="ＭＳ Ｐゴシック" charset="0"/>
              </a:rPr>
              <a:t>nothing</a:t>
            </a:r>
            <a:r>
              <a:rPr lang="en-US" dirty="0">
                <a:ea typeface="ＭＳ Ｐゴシック" charset="0"/>
                <a:cs typeface="ＭＳ Ｐゴシック" charset="0"/>
              </a:rPr>
              <a:t> would have been better</a:t>
            </a:r>
          </a:p>
          <a:p>
            <a:pPr eaLnBrk="1" hangingPunct="1"/>
            <a:r>
              <a:rPr lang="en-US" dirty="0">
                <a:ea typeface="ＭＳ Ｐゴシック" charset="0"/>
                <a:cs typeface="ＭＳ Ｐゴシック" charset="0"/>
              </a:rPr>
              <a:t>Some other metrics (e.g., MUC scorer) give partial credit (according to complex rules)</a:t>
            </a:r>
          </a:p>
        </p:txBody>
      </p:sp>
      <p:cxnSp>
        <p:nvCxnSpPr>
          <p:cNvPr id="4" name="Straight Connector 3"/>
          <p:cNvCxnSpPr/>
          <p:nvPr/>
        </p:nvCxnSpPr>
        <p:spPr bwMode="auto">
          <a:xfrm>
            <a:off x="1066800" y="3333750"/>
            <a:ext cx="22098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7942199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ML sequence model approach to NER</a:t>
            </a:r>
          </a:p>
        </p:txBody>
      </p:sp>
      <p:sp>
        <p:nvSpPr>
          <p:cNvPr id="3" name="Content Placeholder 2"/>
          <p:cNvSpPr>
            <a:spLocks noGrp="1"/>
          </p:cNvSpPr>
          <p:nvPr>
            <p:ph idx="1"/>
          </p:nvPr>
        </p:nvSpPr>
        <p:spPr/>
        <p:txBody>
          <a:bodyPr/>
          <a:lstStyle/>
          <a:p>
            <a:pPr marL="0" indent="0">
              <a:buNone/>
            </a:pPr>
            <a:r>
              <a:rPr lang="en-US" sz="2000" dirty="0">
                <a:solidFill>
                  <a:schemeClr val="accent2"/>
                </a:solidFill>
              </a:rPr>
              <a:t>Training</a:t>
            </a:r>
          </a:p>
          <a:p>
            <a:pPr marL="457200" indent="-457200">
              <a:buFont typeface="+mj-lt"/>
              <a:buAutoNum type="arabicPeriod"/>
            </a:pPr>
            <a:r>
              <a:rPr lang="en-US" sz="2000" dirty="0"/>
              <a:t>Collect a set of representative training documents</a:t>
            </a:r>
          </a:p>
          <a:p>
            <a:pPr marL="457200" indent="-457200">
              <a:buFont typeface="+mj-lt"/>
              <a:buAutoNum type="arabicPeriod"/>
            </a:pPr>
            <a:r>
              <a:rPr lang="en-US" sz="2000" dirty="0"/>
              <a:t>Label each token for its entity class or other (O)</a:t>
            </a:r>
          </a:p>
          <a:p>
            <a:pPr marL="457200" indent="-457200">
              <a:buFont typeface="+mj-lt"/>
              <a:buAutoNum type="arabicPeriod"/>
            </a:pPr>
            <a:r>
              <a:rPr lang="en-US" sz="2000" dirty="0"/>
              <a:t>Design feature extractors appropriate to the text and classes</a:t>
            </a:r>
          </a:p>
          <a:p>
            <a:pPr marL="457200" indent="-457200">
              <a:buFont typeface="+mj-lt"/>
              <a:buAutoNum type="arabicPeriod"/>
            </a:pPr>
            <a:r>
              <a:rPr lang="en-US" sz="2000" dirty="0"/>
              <a:t>Train a sequence classifier to predict the labels from the data</a:t>
            </a:r>
          </a:p>
          <a:p>
            <a:pPr marL="0" indent="0">
              <a:buNone/>
            </a:pPr>
            <a:endParaRPr lang="en-US" sz="1000" dirty="0"/>
          </a:p>
          <a:p>
            <a:pPr marL="0" indent="0">
              <a:buNone/>
            </a:pPr>
            <a:r>
              <a:rPr lang="en-US" sz="2000" dirty="0">
                <a:solidFill>
                  <a:srgbClr val="2584BB"/>
                </a:solidFill>
              </a:rPr>
              <a:t>Testing</a:t>
            </a:r>
          </a:p>
          <a:p>
            <a:pPr marL="457200" indent="-457200">
              <a:buFont typeface="+mj-lt"/>
              <a:buAutoNum type="arabicPeriod"/>
            </a:pPr>
            <a:r>
              <a:rPr lang="en-US" sz="2000" dirty="0">
                <a:solidFill>
                  <a:srgbClr val="000000"/>
                </a:solidFill>
              </a:rPr>
              <a:t>Receive a set of testing documents</a:t>
            </a:r>
          </a:p>
          <a:p>
            <a:pPr marL="457200" indent="-457200">
              <a:buFont typeface="+mj-lt"/>
              <a:buAutoNum type="arabicPeriod"/>
            </a:pPr>
            <a:r>
              <a:rPr lang="en-US" sz="2000" dirty="0">
                <a:solidFill>
                  <a:srgbClr val="000000"/>
                </a:solidFill>
              </a:rPr>
              <a:t>Run sequence model inference to label each token</a:t>
            </a:r>
          </a:p>
          <a:p>
            <a:pPr marL="457200" indent="-457200">
              <a:buFont typeface="+mj-lt"/>
              <a:buAutoNum type="arabicPeriod"/>
            </a:pPr>
            <a:r>
              <a:rPr lang="en-US" sz="2000" dirty="0">
                <a:solidFill>
                  <a:srgbClr val="000000"/>
                </a:solidFill>
              </a:rPr>
              <a:t>Appropriately output the recognized entities</a:t>
            </a:r>
          </a:p>
          <a:p>
            <a:pPr marL="0" indent="0">
              <a:buNone/>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73028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Encoding classes for sequence labeling</a:t>
            </a:r>
            <a:endParaRPr lang="en-US" sz="3200" dirty="0">
              <a:ea typeface="ＭＳ Ｐゴシック" charset="0"/>
              <a:cs typeface="ＭＳ Ｐゴシック" charset="0"/>
            </a:endParaRPr>
          </a:p>
        </p:txBody>
      </p:sp>
      <p:sp>
        <p:nvSpPr>
          <p:cNvPr id="63490" name="Rectangle 3"/>
          <p:cNvSpPr>
            <a:spLocks noGrp="1" noChangeArrowheads="1"/>
          </p:cNvSpPr>
          <p:nvPr>
            <p:ph type="body" idx="1"/>
          </p:nvPr>
        </p:nvSpPr>
        <p:spPr>
          <a:xfrm>
            <a:off x="251520" y="1131590"/>
            <a:ext cx="8534400" cy="3333750"/>
          </a:xfrm>
        </p:spPr>
        <p:txBody>
          <a:bodyPr/>
          <a:lstStyle/>
          <a:p>
            <a:pPr eaLnBrk="1" hangingPunct="1">
              <a:buFont typeface="Times" charset="0"/>
              <a:buNone/>
            </a:pPr>
            <a:r>
              <a:rPr lang="en-US" sz="2000" dirty="0">
                <a:ea typeface="ＭＳ Ｐゴシック" charset="0"/>
                <a:cs typeface="ＭＳ Ｐゴシック" charset="0"/>
              </a:rPr>
              <a:t>			IO encoding	IOB encoding</a:t>
            </a:r>
          </a:p>
          <a:p>
            <a:pPr>
              <a:buNone/>
            </a:pPr>
            <a:r>
              <a:rPr lang="en-US" sz="2000" dirty="0">
                <a:ea typeface="ＭＳ Ｐゴシック" charset="0"/>
                <a:cs typeface="ＭＳ Ｐゴシック" charset="0"/>
              </a:rPr>
              <a:t>			(Stanford)</a:t>
            </a:r>
            <a:endParaRPr lang="en-US" sz="1000" dirty="0">
              <a:ea typeface="ＭＳ Ｐゴシック" charset="0"/>
              <a:cs typeface="ＭＳ Ｐゴシック" charset="0"/>
            </a:endParaRPr>
          </a:p>
          <a:p>
            <a:pPr eaLnBrk="1" hangingPunct="1">
              <a:buFont typeface="Times" charset="0"/>
              <a:buNone/>
            </a:pPr>
            <a:r>
              <a:rPr lang="en-US" dirty="0">
                <a:ea typeface="ＭＳ Ｐゴシック" charset="0"/>
                <a:cs typeface="ＭＳ Ｐゴシック" charset="0"/>
              </a:rPr>
              <a:t>	</a:t>
            </a:r>
            <a:r>
              <a:rPr lang="en-US" sz="2000" dirty="0">
                <a:ea typeface="ＭＳ Ｐゴシック" charset="0"/>
                <a:cs typeface="ＭＳ Ｐゴシック" charset="0"/>
              </a:rPr>
              <a:t>Fred	 	</a:t>
            </a:r>
            <a:r>
              <a:rPr lang="en-US" sz="2000" dirty="0">
                <a:solidFill>
                  <a:schemeClr val="accent1"/>
                </a:solidFill>
                <a:ea typeface="ＭＳ Ｐゴシック" charset="0"/>
                <a:cs typeface="ＭＳ Ｐゴシック" charset="0"/>
              </a:rPr>
              <a:t>PER		B-PER</a:t>
            </a:r>
          </a:p>
          <a:p>
            <a:pPr eaLnBrk="1" hangingPunct="1">
              <a:buFont typeface="Times" charset="0"/>
              <a:buNone/>
            </a:pPr>
            <a:r>
              <a:rPr lang="en-US" sz="2000" dirty="0">
                <a:ea typeface="ＭＳ Ｐゴシック" charset="0"/>
                <a:cs typeface="ＭＳ Ｐゴシック" charset="0"/>
              </a:rPr>
              <a:t>	showed 	</a:t>
            </a:r>
            <a:r>
              <a:rPr lang="en-US" sz="2000" dirty="0">
                <a:solidFill>
                  <a:srgbClr val="A40508"/>
                </a:solidFill>
                <a:ea typeface="ＭＳ Ｐゴシック" charset="0"/>
                <a:cs typeface="ＭＳ Ｐゴシック" charset="0"/>
              </a:rPr>
              <a:t>O		O</a:t>
            </a:r>
          </a:p>
          <a:p>
            <a:pPr eaLnBrk="1" hangingPunct="1">
              <a:buFont typeface="Times" charset="0"/>
              <a:buNone/>
            </a:pPr>
            <a:r>
              <a:rPr lang="en-US" sz="2000" dirty="0">
                <a:ea typeface="ＭＳ Ｐゴシック" charset="0"/>
                <a:cs typeface="ＭＳ Ｐゴシック" charset="0"/>
              </a:rPr>
              <a:t>	Sue	 	</a:t>
            </a:r>
            <a:r>
              <a:rPr lang="en-US" sz="2000" dirty="0">
                <a:solidFill>
                  <a:srgbClr val="A40508"/>
                </a:solidFill>
                <a:ea typeface="ＭＳ Ｐゴシック" charset="0"/>
                <a:cs typeface="ＭＳ Ｐゴシック" charset="0"/>
              </a:rPr>
              <a:t>PER		B-PER</a:t>
            </a:r>
          </a:p>
          <a:p>
            <a:pPr eaLnBrk="1" hangingPunct="1">
              <a:buFont typeface="Times" charset="0"/>
              <a:buNone/>
            </a:pPr>
            <a:r>
              <a:rPr lang="en-US" sz="2000" dirty="0">
                <a:ea typeface="ＭＳ Ｐゴシック" charset="0"/>
                <a:cs typeface="ＭＳ Ｐゴシック" charset="0"/>
              </a:rPr>
              <a:t>	</a:t>
            </a:r>
            <a:r>
              <a:rPr lang="en-US" sz="2000" dirty="0" err="1">
                <a:ea typeface="ＭＳ Ｐゴシック" charset="0"/>
                <a:cs typeface="ＭＳ Ｐゴシック" charset="0"/>
              </a:rPr>
              <a:t>Mengqiu</a:t>
            </a:r>
            <a:r>
              <a:rPr lang="en-US" sz="2000" dirty="0">
                <a:ea typeface="ＭＳ Ｐゴシック" charset="0"/>
                <a:cs typeface="ＭＳ Ｐゴシック" charset="0"/>
              </a:rPr>
              <a:t> 	</a:t>
            </a:r>
            <a:r>
              <a:rPr lang="en-US" sz="2000" dirty="0">
                <a:solidFill>
                  <a:srgbClr val="A40508"/>
                </a:solidFill>
                <a:ea typeface="ＭＳ Ｐゴシック" charset="0"/>
                <a:cs typeface="ＭＳ Ｐゴシック" charset="0"/>
              </a:rPr>
              <a:t>PER	</a:t>
            </a:r>
            <a:r>
              <a:rPr lang="en-US" sz="2000">
                <a:solidFill>
                  <a:srgbClr val="A40508"/>
                </a:solidFill>
                <a:ea typeface="ＭＳ Ｐゴシック" charset="0"/>
                <a:cs typeface="ＭＳ Ｐゴシック" charset="0"/>
              </a:rPr>
              <a:t>	B-PER</a:t>
            </a:r>
            <a:endParaRPr lang="en-US" sz="2000" dirty="0">
              <a:solidFill>
                <a:srgbClr val="A40508"/>
              </a:solidFill>
              <a:ea typeface="ＭＳ Ｐゴシック" charset="0"/>
              <a:cs typeface="ＭＳ Ｐゴシック" charset="0"/>
            </a:endParaRPr>
          </a:p>
          <a:p>
            <a:pPr eaLnBrk="1" hangingPunct="1">
              <a:buFont typeface="Times" charset="0"/>
              <a:buNone/>
            </a:pPr>
            <a:r>
              <a:rPr lang="en-US" sz="2000" dirty="0">
                <a:ea typeface="ＭＳ Ｐゴシック" charset="0"/>
                <a:cs typeface="ＭＳ Ｐゴシック" charset="0"/>
              </a:rPr>
              <a:t>	Huang 	</a:t>
            </a:r>
            <a:r>
              <a:rPr lang="en-US" sz="2000" dirty="0">
                <a:solidFill>
                  <a:srgbClr val="A40508"/>
                </a:solidFill>
                <a:ea typeface="ＭＳ Ｐゴシック" charset="0"/>
                <a:cs typeface="ＭＳ Ｐゴシック" charset="0"/>
              </a:rPr>
              <a:t>PER		I-PER</a:t>
            </a:r>
          </a:p>
          <a:p>
            <a:pPr eaLnBrk="1" hangingPunct="1">
              <a:buFont typeface="Times" charset="0"/>
              <a:buNone/>
            </a:pPr>
            <a:r>
              <a:rPr lang="en-US" sz="2000" dirty="0">
                <a:ea typeface="ＭＳ Ｐゴシック" charset="0"/>
                <a:cs typeface="ＭＳ Ｐゴシック" charset="0"/>
              </a:rPr>
              <a:t>	‘s 		</a:t>
            </a:r>
            <a:r>
              <a:rPr lang="en-US" sz="2000" dirty="0">
                <a:solidFill>
                  <a:srgbClr val="A40508"/>
                </a:solidFill>
                <a:ea typeface="ＭＳ Ｐゴシック" charset="0"/>
                <a:cs typeface="ＭＳ Ｐゴシック" charset="0"/>
              </a:rPr>
              <a:t>O		O</a:t>
            </a:r>
          </a:p>
          <a:p>
            <a:pPr eaLnBrk="1" hangingPunct="1">
              <a:buFont typeface="Times" charset="0"/>
              <a:buNone/>
            </a:pPr>
            <a:r>
              <a:rPr lang="en-US" sz="2000" dirty="0">
                <a:ea typeface="ＭＳ Ｐゴシック" charset="0"/>
                <a:cs typeface="ＭＳ Ｐゴシック" charset="0"/>
              </a:rPr>
              <a:t>	new 		</a:t>
            </a:r>
            <a:r>
              <a:rPr lang="en-US" sz="2000" dirty="0">
                <a:solidFill>
                  <a:srgbClr val="A40508"/>
                </a:solidFill>
                <a:ea typeface="ＭＳ Ｐゴシック" charset="0"/>
                <a:cs typeface="ＭＳ Ｐゴシック" charset="0"/>
              </a:rPr>
              <a:t>O		O</a:t>
            </a:r>
          </a:p>
          <a:p>
            <a:pPr eaLnBrk="1" hangingPunct="1">
              <a:buFont typeface="Times" charset="0"/>
              <a:buNone/>
            </a:pPr>
            <a:r>
              <a:rPr lang="en-US" sz="2000" dirty="0">
                <a:ea typeface="ＭＳ Ｐゴシック" charset="0"/>
                <a:cs typeface="ＭＳ Ｐゴシック" charset="0"/>
              </a:rPr>
              <a:t>	painting	</a:t>
            </a:r>
            <a:r>
              <a:rPr lang="en-US" sz="2000" dirty="0">
                <a:solidFill>
                  <a:srgbClr val="A40508"/>
                </a:solidFill>
                <a:ea typeface="ＭＳ Ｐゴシック" charset="0"/>
                <a:cs typeface="ＭＳ Ｐゴシック" charset="0"/>
              </a:rPr>
              <a:t>O		O</a:t>
            </a:r>
          </a:p>
        </p:txBody>
      </p:sp>
    </p:spTree>
    <p:extLst>
      <p:ext uri="{BB962C8B-B14F-4D97-AF65-F5344CB8AC3E}">
        <p14:creationId xmlns:p14="http://schemas.microsoft.com/office/powerpoint/2010/main" val="37073536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for sequence labeling</a:t>
            </a:r>
          </a:p>
        </p:txBody>
      </p:sp>
      <p:sp>
        <p:nvSpPr>
          <p:cNvPr id="3" name="Content Placeholder 2"/>
          <p:cNvSpPr>
            <a:spLocks noGrp="1"/>
          </p:cNvSpPr>
          <p:nvPr>
            <p:ph idx="1"/>
          </p:nvPr>
        </p:nvSpPr>
        <p:spPr/>
        <p:txBody>
          <a:bodyPr/>
          <a:lstStyle/>
          <a:p>
            <a:r>
              <a:rPr lang="en-US" dirty="0"/>
              <a:t>Words</a:t>
            </a:r>
          </a:p>
          <a:p>
            <a:pPr lvl="1"/>
            <a:r>
              <a:rPr lang="en-US" dirty="0"/>
              <a:t>Current word (essentially like a learned dictionary)</a:t>
            </a:r>
          </a:p>
          <a:p>
            <a:pPr lvl="1"/>
            <a:r>
              <a:rPr lang="en-US" dirty="0"/>
              <a:t>Previous/next word (context)</a:t>
            </a:r>
          </a:p>
          <a:p>
            <a:r>
              <a:rPr lang="en-US" dirty="0"/>
              <a:t>Other kinds of inferred linguistic classification</a:t>
            </a:r>
          </a:p>
          <a:p>
            <a:pPr lvl="1"/>
            <a:r>
              <a:rPr lang="en-US" dirty="0"/>
              <a:t>Part-of-speech tags</a:t>
            </a:r>
          </a:p>
          <a:p>
            <a:r>
              <a:rPr lang="en-US" dirty="0"/>
              <a:t>Label context</a:t>
            </a:r>
          </a:p>
          <a:p>
            <a:pPr lvl="1"/>
            <a:r>
              <a:rPr lang="en-US" dirty="0"/>
              <a:t>Previous (and perhaps next) label</a:t>
            </a:r>
          </a:p>
        </p:txBody>
      </p:sp>
      <p:sp>
        <p:nvSpPr>
          <p:cNvPr id="4" name="Slide Number Placeholder 3"/>
          <p:cNvSpPr>
            <a:spLocks noGrp="1"/>
          </p:cNvSpPr>
          <p:nvPr>
            <p:ph type="sldNum" sz="quarter" idx="12"/>
          </p:nvPr>
        </p:nvSpPr>
        <p:spPr/>
        <p:txBody>
          <a:bodyPr/>
          <a:lstStyle/>
          <a:p>
            <a:fld id="{10F35DC5-7E65-8247-99AB-4E984F8A921E}" type="slidenum">
              <a:rPr lang="en-US" smtClean="0"/>
              <a:pPr/>
              <a:t>19</a:t>
            </a:fld>
            <a:endParaRPr lang="en-US"/>
          </a:p>
        </p:txBody>
      </p:sp>
    </p:spTree>
    <p:extLst>
      <p:ext uri="{BB962C8B-B14F-4D97-AF65-F5344CB8AC3E}">
        <p14:creationId xmlns:p14="http://schemas.microsoft.com/office/powerpoint/2010/main" val="18089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67600" cy="742950"/>
          </a:xfrm>
        </p:spPr>
        <p:txBody>
          <a:bodyPr/>
          <a:lstStyle/>
          <a:p>
            <a:r>
              <a:rPr lang="en-US" dirty="0"/>
              <a:t>Review and Pointers</a:t>
            </a:r>
          </a:p>
        </p:txBody>
      </p:sp>
      <p:sp>
        <p:nvSpPr>
          <p:cNvPr id="3" name="Content Placeholder 2"/>
          <p:cNvSpPr>
            <a:spLocks noGrp="1"/>
          </p:cNvSpPr>
          <p:nvPr>
            <p:ph idx="1"/>
          </p:nvPr>
        </p:nvSpPr>
        <p:spPr>
          <a:xfrm>
            <a:off x="228600" y="742950"/>
            <a:ext cx="8534400" cy="3333750"/>
          </a:xfrm>
        </p:spPr>
        <p:txBody>
          <a:bodyPr/>
          <a:lstStyle/>
          <a:p>
            <a:r>
              <a:rPr lang="en-US" dirty="0"/>
              <a:t>From logistic regression to neural nets (Chapter 7)</a:t>
            </a:r>
          </a:p>
          <a:p>
            <a:pPr lvl="1"/>
            <a:r>
              <a:rPr lang="en-US" dirty="0"/>
              <a:t>Each neural unit multiplies input values by a weight vector, adds a bias, and then applies a non-linear activation function (e.g., sigmoid, etc.)</a:t>
            </a:r>
          </a:p>
          <a:p>
            <a:pPr lvl="1"/>
            <a:r>
              <a:rPr lang="en-US" dirty="0"/>
              <a:t>Early layers learn representations that can be utilized by later layers </a:t>
            </a:r>
          </a:p>
          <a:p>
            <a:pPr lvl="1"/>
            <a:endParaRPr lang="en-US" dirty="0"/>
          </a:p>
          <a:p>
            <a:r>
              <a:rPr lang="en-US" dirty="0"/>
              <a:t>More recent developments</a:t>
            </a:r>
          </a:p>
          <a:p>
            <a:pPr lvl="1"/>
            <a:r>
              <a:rPr lang="en-US" dirty="0"/>
              <a:t>Unassigned chapters 9, 10</a:t>
            </a:r>
          </a:p>
          <a:p>
            <a:pPr lvl="2"/>
            <a:r>
              <a:rPr lang="en-US" dirty="0"/>
              <a:t>Sequence processing with recurrent networks</a:t>
            </a:r>
          </a:p>
          <a:p>
            <a:pPr lvl="2"/>
            <a:r>
              <a:rPr lang="en-US" dirty="0"/>
              <a:t>Encoder-decoder models, attention, and contextual </a:t>
            </a:r>
            <a:r>
              <a:rPr lang="en-US" dirty="0" err="1"/>
              <a:t>embeddings</a:t>
            </a:r>
            <a:endParaRPr lang="en-US" dirty="0"/>
          </a:p>
          <a:p>
            <a:pPr lvl="1"/>
            <a:r>
              <a:rPr lang="en-US" dirty="0"/>
              <a:t>From simple word </a:t>
            </a:r>
            <a:r>
              <a:rPr lang="en-US" dirty="0" err="1"/>
              <a:t>embeddings</a:t>
            </a:r>
            <a:r>
              <a:rPr lang="en-US" dirty="0"/>
              <a:t> to BERT (linked article)</a:t>
            </a:r>
          </a:p>
          <a:p>
            <a:pPr lvl="2"/>
            <a:r>
              <a:rPr lang="en-US" sz="1800" dirty="0"/>
              <a:t>GLUE: A MULTI-TASK BENCHMARK AND ANALYSIS PLATFORM FOR NATURAL LANGUAGE UNDERSTANDING</a:t>
            </a:r>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2</a:t>
            </a:fld>
            <a:endParaRPr lang="en-US"/>
          </a:p>
        </p:txBody>
      </p:sp>
    </p:spTree>
    <p:extLst>
      <p:ext uri="{BB962C8B-B14F-4D97-AF65-F5344CB8AC3E}">
        <p14:creationId xmlns:p14="http://schemas.microsoft.com/office/powerpoint/2010/main" val="1704839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2"/>
          <p:cNvSpPr>
            <a:spLocks noGrp="1" noChangeArrowheads="1"/>
          </p:cNvSpPr>
          <p:nvPr>
            <p:ph type="title"/>
          </p:nvPr>
        </p:nvSpPr>
        <p:spPr/>
        <p:txBody>
          <a:bodyPr/>
          <a:lstStyle/>
          <a:p>
            <a:r>
              <a:rPr lang="en-US" dirty="0">
                <a:ea typeface="ＭＳ Ｐゴシック" charset="0"/>
                <a:cs typeface="ＭＳ Ｐゴシック" charset="0"/>
              </a:rPr>
              <a:t>Features: Word substrings</a:t>
            </a:r>
          </a:p>
        </p:txBody>
      </p:sp>
      <p:graphicFrame>
        <p:nvGraphicFramePr>
          <p:cNvPr id="358403" name="Object 2"/>
          <p:cNvGraphicFramePr>
            <a:graphicFrameLocks noChangeAspect="1"/>
          </p:cNvGraphicFramePr>
          <p:nvPr>
            <p:extLst>
              <p:ext uri="{D42A27DB-BD31-4B8C-83A1-F6EECF244321}">
                <p14:modId xmlns:p14="http://schemas.microsoft.com/office/powerpoint/2010/main" val="1371344082"/>
              </p:ext>
            </p:extLst>
          </p:nvPr>
        </p:nvGraphicFramePr>
        <p:xfrm>
          <a:off x="338139" y="3168253"/>
          <a:ext cx="1690687" cy="1689497"/>
        </p:xfrm>
        <a:graphic>
          <a:graphicData uri="http://schemas.openxmlformats.org/presentationml/2006/ole">
            <mc:AlternateContent xmlns:mc="http://schemas.openxmlformats.org/markup-compatibility/2006">
              <mc:Choice xmlns:v="urn:schemas-microsoft-com:vml" Requires="v">
                <p:oleObj spid="_x0000_s207198" name="Chart" r:id="rId4" imgW="84223800" imgH="61165440" progId="Excel.Chart.8">
                  <p:embed/>
                </p:oleObj>
              </mc:Choice>
              <mc:Fallback>
                <p:oleObj name="Chart" r:id="rId4" imgW="84223800" imgH="61165440" progId="Excel.Chart.8">
                  <p:embed/>
                  <p:pic>
                    <p:nvPicPr>
                      <p:cNvPr id="0" name="Picture 118"/>
                      <p:cNvPicPr>
                        <a:picLocks noChangeAspect="1" noChangeArrowheads="1"/>
                      </p:cNvPicPr>
                      <p:nvPr/>
                    </p:nvPicPr>
                    <p:blipFill>
                      <a:blip r:embed="rId5">
                        <a:extLst>
                          <a:ext uri="{28A0092B-C50C-407E-A947-70E740481C1C}">
                            <a14:useLocalDpi xmlns:a14="http://schemas.microsoft.com/office/drawing/2010/main" val="0"/>
                          </a:ext>
                        </a:extLst>
                      </a:blip>
                      <a:srcRect l="81676" t="35597" r="842" b="35597"/>
                      <a:stretch>
                        <a:fillRect/>
                      </a:stretch>
                    </p:blipFill>
                    <p:spPr bwMode="auto">
                      <a:xfrm>
                        <a:off x="338139" y="3168253"/>
                        <a:ext cx="1690687" cy="168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58413" name="Rectangle 13"/>
          <p:cNvSpPr>
            <a:spLocks noChangeArrowheads="1"/>
          </p:cNvSpPr>
          <p:nvPr/>
        </p:nvSpPr>
        <p:spPr bwMode="auto">
          <a:xfrm>
            <a:off x="2619376" y="3657601"/>
            <a:ext cx="2267919" cy="523220"/>
          </a:xfrm>
          <a:prstGeom prst="rect">
            <a:avLst/>
          </a:prstGeom>
          <a:solidFill>
            <a:srgbClr val="FFFF99"/>
          </a:solidFill>
          <a:ln w="9525">
            <a:solidFill>
              <a:schemeClr val="tx1"/>
            </a:solidFill>
            <a:miter lim="800000"/>
            <a:headEnd/>
            <a:tailEnd/>
          </a:ln>
          <a:effectLst>
            <a:outerShdw blurRad="63500" dist="38099" dir="2700000" algn="ctr" rotWithShape="0">
              <a:schemeClr val="bg2">
                <a:alpha val="74998"/>
              </a:schemeClr>
            </a:outerShdw>
          </a:effectLst>
        </p:spPr>
        <p:txBody>
          <a:bodyPr wrap="none">
            <a:spAutoFit/>
          </a:bodyPr>
          <a:lstStyle/>
          <a:p>
            <a:pPr eaLnBrk="1" hangingPunct="1"/>
            <a:r>
              <a:rPr lang="en-US" sz="2800" dirty="0" err="1">
                <a:latin typeface="+mn-lt"/>
              </a:rPr>
              <a:t>Cotrimoxazole</a:t>
            </a:r>
            <a:endParaRPr lang="en-US" sz="3200" dirty="0">
              <a:latin typeface="+mn-lt"/>
            </a:endParaRPr>
          </a:p>
        </p:txBody>
      </p:sp>
      <p:sp>
        <p:nvSpPr>
          <p:cNvPr id="358414" name="Rectangle 14"/>
          <p:cNvSpPr>
            <a:spLocks noChangeArrowheads="1"/>
          </p:cNvSpPr>
          <p:nvPr/>
        </p:nvSpPr>
        <p:spPr bwMode="auto">
          <a:xfrm>
            <a:off x="5715000" y="3657601"/>
            <a:ext cx="2051213" cy="523220"/>
          </a:xfrm>
          <a:prstGeom prst="rect">
            <a:avLst/>
          </a:prstGeom>
          <a:solidFill>
            <a:srgbClr val="99FF99"/>
          </a:solidFill>
          <a:ln w="9525">
            <a:solidFill>
              <a:schemeClr val="tx1"/>
            </a:solidFill>
            <a:miter lim="800000"/>
            <a:headEnd/>
            <a:tailEnd/>
          </a:ln>
          <a:effectLst>
            <a:outerShdw blurRad="63500" dist="38099" dir="2700000" algn="ctr" rotWithShape="0">
              <a:schemeClr val="bg2">
                <a:alpha val="74998"/>
              </a:schemeClr>
            </a:outerShdw>
          </a:effectLst>
        </p:spPr>
        <p:txBody>
          <a:bodyPr wrap="none">
            <a:spAutoFit/>
          </a:bodyPr>
          <a:lstStyle/>
          <a:p>
            <a:pPr eaLnBrk="1" hangingPunct="1">
              <a:defRPr/>
            </a:pPr>
            <a:r>
              <a:rPr lang="en-US" sz="2800" dirty="0">
                <a:latin typeface="+mn-lt"/>
                <a:ea typeface="+mn-ea"/>
                <a:cs typeface="+mn-cs"/>
              </a:rPr>
              <a:t>Wethersfield</a:t>
            </a:r>
          </a:p>
        </p:txBody>
      </p:sp>
      <p:sp>
        <p:nvSpPr>
          <p:cNvPr id="358415" name="Rectangle 15"/>
          <p:cNvSpPr>
            <a:spLocks noChangeArrowheads="1"/>
          </p:cNvSpPr>
          <p:nvPr/>
        </p:nvSpPr>
        <p:spPr bwMode="auto">
          <a:xfrm>
            <a:off x="2590800" y="4244579"/>
            <a:ext cx="5190468" cy="523220"/>
          </a:xfrm>
          <a:prstGeom prst="rect">
            <a:avLst/>
          </a:prstGeom>
          <a:solidFill>
            <a:srgbClr val="CCECFF"/>
          </a:solidFill>
          <a:ln w="9525">
            <a:solidFill>
              <a:schemeClr val="tx1"/>
            </a:solidFill>
            <a:miter lim="800000"/>
            <a:headEnd/>
            <a:tailEnd/>
          </a:ln>
          <a:effectLst>
            <a:outerShdw blurRad="63500" dist="38099" dir="2700000" algn="ctr" rotWithShape="0">
              <a:schemeClr val="bg2">
                <a:alpha val="74998"/>
              </a:schemeClr>
            </a:outerShdw>
          </a:effectLst>
        </p:spPr>
        <p:txBody>
          <a:bodyPr wrap="none">
            <a:spAutoFit/>
          </a:bodyPr>
          <a:lstStyle/>
          <a:p>
            <a:pPr eaLnBrk="1" hangingPunct="1">
              <a:defRPr/>
            </a:pPr>
            <a:r>
              <a:rPr lang="en-US" sz="2800" dirty="0">
                <a:latin typeface="+mn-lt"/>
                <a:ea typeface="+mn-ea"/>
                <a:cs typeface="+mn-cs"/>
              </a:rPr>
              <a:t>Alien Fury: Countdown to Invasion</a:t>
            </a:r>
          </a:p>
        </p:txBody>
      </p:sp>
      <p:grpSp>
        <p:nvGrpSpPr>
          <p:cNvPr id="17" name="Group 4"/>
          <p:cNvGrpSpPr>
            <a:grpSpLocks/>
          </p:cNvGrpSpPr>
          <p:nvPr/>
        </p:nvGrpSpPr>
        <p:grpSpPr bwMode="auto">
          <a:xfrm>
            <a:off x="990600" y="1123950"/>
            <a:ext cx="1828800" cy="2973388"/>
            <a:chOff x="96" y="864"/>
            <a:chExt cx="1152" cy="1873"/>
          </a:xfrm>
        </p:grpSpPr>
        <p:graphicFrame>
          <p:nvGraphicFramePr>
            <p:cNvPr id="18" name="Object 5"/>
            <p:cNvGraphicFramePr>
              <a:graphicFrameLocks noChangeAspect="1"/>
            </p:cNvGraphicFramePr>
            <p:nvPr/>
          </p:nvGraphicFramePr>
          <p:xfrm>
            <a:off x="96" y="1079"/>
            <a:ext cx="1152" cy="1658"/>
          </p:xfrm>
          <a:graphic>
            <a:graphicData uri="http://schemas.openxmlformats.org/presentationml/2006/ole">
              <mc:AlternateContent xmlns:mc="http://schemas.openxmlformats.org/markup-compatibility/2006">
                <mc:Choice xmlns:v="urn:schemas-microsoft-com:vml" Requires="v">
                  <p:oleObj spid="_x0000_s207199" name="Chart" r:id="rId6" imgW="3282120" imgH="3291120" progId="Excel.Chart.8">
                    <p:embed/>
                  </p:oleObj>
                </mc:Choice>
                <mc:Fallback>
                  <p:oleObj name="Chart" r:id="rId6" imgW="3282120" imgH="3291120" progId="Excel.Chart.8">
                    <p:embed/>
                    <p:pic>
                      <p:nvPicPr>
                        <p:cNvPr id="0" name="Picture 119"/>
                        <p:cNvPicPr>
                          <a:picLocks noChangeAspect="1" noChangeArrowheads="1"/>
                        </p:cNvPicPr>
                        <p:nvPr/>
                      </p:nvPicPr>
                      <p:blipFill>
                        <a:blip r:embed="rId7">
                          <a:extLst>
                            <a:ext uri="{28A0092B-C50C-407E-A947-70E740481C1C}">
                              <a14:useLocalDpi xmlns:a14="http://schemas.microsoft.com/office/drawing/2010/main" val="0"/>
                            </a:ext>
                          </a:extLst>
                        </a:blip>
                        <a:srcRect l="20209" r="20209"/>
                        <a:stretch>
                          <a:fillRect/>
                        </a:stretch>
                      </p:blipFill>
                      <p:spPr bwMode="auto">
                        <a:xfrm>
                          <a:off x="96" y="1079"/>
                          <a:ext cx="1152" cy="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9" name="Text Box 6"/>
            <p:cNvSpPr txBox="1">
              <a:spLocks noChangeArrowheads="1"/>
            </p:cNvSpPr>
            <p:nvPr/>
          </p:nvSpPr>
          <p:spPr bwMode="auto">
            <a:xfrm>
              <a:off x="424" y="864"/>
              <a:ext cx="453"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800"/>
                <a:t>oxa</a:t>
              </a:r>
            </a:p>
          </p:txBody>
        </p:sp>
      </p:grpSp>
      <p:grpSp>
        <p:nvGrpSpPr>
          <p:cNvPr id="20" name="Group 7"/>
          <p:cNvGrpSpPr>
            <a:grpSpLocks/>
          </p:cNvGrpSpPr>
          <p:nvPr/>
        </p:nvGrpSpPr>
        <p:grpSpPr bwMode="auto">
          <a:xfrm>
            <a:off x="3810000" y="1123950"/>
            <a:ext cx="1828800" cy="3048000"/>
            <a:chOff x="2304" y="864"/>
            <a:chExt cx="1152" cy="1920"/>
          </a:xfrm>
        </p:grpSpPr>
        <p:graphicFrame>
          <p:nvGraphicFramePr>
            <p:cNvPr id="21" name="Object 4"/>
            <p:cNvGraphicFramePr>
              <a:graphicFrameLocks noChangeAspect="1"/>
            </p:cNvGraphicFramePr>
            <p:nvPr/>
          </p:nvGraphicFramePr>
          <p:xfrm>
            <a:off x="2304" y="1079"/>
            <a:ext cx="1152" cy="1705"/>
          </p:xfrm>
          <a:graphic>
            <a:graphicData uri="http://schemas.openxmlformats.org/presentationml/2006/ole">
              <mc:AlternateContent xmlns:mc="http://schemas.openxmlformats.org/markup-compatibility/2006">
                <mc:Choice xmlns:v="urn:schemas-microsoft-com:vml" Requires="v">
                  <p:oleObj spid="_x0000_s207200" name="Chart" r:id="rId8" imgW="3282120" imgH="3291120" progId="Excel.Chart.8">
                    <p:embed/>
                  </p:oleObj>
                </mc:Choice>
                <mc:Fallback>
                  <p:oleObj name="Chart" r:id="rId8" imgW="3282120" imgH="3291120" progId="Excel.Chart.8">
                    <p:embed/>
                    <p:pic>
                      <p:nvPicPr>
                        <p:cNvPr id="0" name="Picture 120"/>
                        <p:cNvPicPr>
                          <a:picLocks noChangeAspect="1" noChangeArrowheads="1"/>
                        </p:cNvPicPr>
                        <p:nvPr/>
                      </p:nvPicPr>
                      <p:blipFill>
                        <a:blip r:embed="rId9">
                          <a:extLst>
                            <a:ext uri="{28A0092B-C50C-407E-A947-70E740481C1C}">
                              <a14:useLocalDpi xmlns:a14="http://schemas.microsoft.com/office/drawing/2010/main" val="0"/>
                            </a:ext>
                          </a:extLst>
                        </a:blip>
                        <a:srcRect l="21051" r="21051"/>
                        <a:stretch>
                          <a:fillRect/>
                        </a:stretch>
                      </p:blipFill>
                      <p:spPr bwMode="auto">
                        <a:xfrm>
                          <a:off x="2304" y="1079"/>
                          <a:ext cx="1152" cy="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2" name="Text Box 9"/>
            <p:cNvSpPr txBox="1">
              <a:spLocks noChangeArrowheads="1"/>
            </p:cNvSpPr>
            <p:nvPr/>
          </p:nvSpPr>
          <p:spPr bwMode="auto">
            <a:xfrm>
              <a:off x="2781" y="864"/>
              <a:ext cx="18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800"/>
                <a:t>:</a:t>
              </a:r>
            </a:p>
          </p:txBody>
        </p:sp>
      </p:grpSp>
      <p:grpSp>
        <p:nvGrpSpPr>
          <p:cNvPr id="23" name="Group 10"/>
          <p:cNvGrpSpPr>
            <a:grpSpLocks/>
          </p:cNvGrpSpPr>
          <p:nvPr/>
        </p:nvGrpSpPr>
        <p:grpSpPr bwMode="auto">
          <a:xfrm>
            <a:off x="6705600" y="1123950"/>
            <a:ext cx="1828800" cy="2970213"/>
            <a:chOff x="3456" y="2352"/>
            <a:chExt cx="1152" cy="1871"/>
          </a:xfrm>
        </p:grpSpPr>
        <p:graphicFrame>
          <p:nvGraphicFramePr>
            <p:cNvPr id="24" name="Object 3"/>
            <p:cNvGraphicFramePr>
              <a:graphicFrameLocks noChangeAspect="1"/>
            </p:cNvGraphicFramePr>
            <p:nvPr/>
          </p:nvGraphicFramePr>
          <p:xfrm>
            <a:off x="3456" y="2518"/>
            <a:ext cx="1152" cy="1705"/>
          </p:xfrm>
          <a:graphic>
            <a:graphicData uri="http://schemas.openxmlformats.org/presentationml/2006/ole">
              <mc:AlternateContent xmlns:mc="http://schemas.openxmlformats.org/markup-compatibility/2006">
                <mc:Choice xmlns:v="urn:schemas-microsoft-com:vml" Requires="v">
                  <p:oleObj spid="_x0000_s207201" name="Chart" r:id="rId10" imgW="3282120" imgH="3291120" progId="Excel.Chart.8">
                    <p:embed/>
                  </p:oleObj>
                </mc:Choice>
                <mc:Fallback>
                  <p:oleObj name="Chart" r:id="rId10" imgW="3282120" imgH="3291120" progId="Excel.Chart.8">
                    <p:embed/>
                    <p:pic>
                      <p:nvPicPr>
                        <p:cNvPr id="0" name="Picture 121"/>
                        <p:cNvPicPr>
                          <a:picLocks noChangeAspect="1" noChangeArrowheads="1"/>
                        </p:cNvPicPr>
                        <p:nvPr/>
                      </p:nvPicPr>
                      <p:blipFill>
                        <a:blip r:embed="rId11">
                          <a:extLst>
                            <a:ext uri="{28A0092B-C50C-407E-A947-70E740481C1C}">
                              <a14:useLocalDpi xmlns:a14="http://schemas.microsoft.com/office/drawing/2010/main" val="0"/>
                            </a:ext>
                          </a:extLst>
                        </a:blip>
                        <a:srcRect l="21051" r="21051"/>
                        <a:stretch>
                          <a:fillRect/>
                        </a:stretch>
                      </p:blipFill>
                      <p:spPr bwMode="auto">
                        <a:xfrm>
                          <a:off x="3456" y="2518"/>
                          <a:ext cx="1152" cy="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25" name="Text Box 12"/>
            <p:cNvSpPr txBox="1">
              <a:spLocks noChangeArrowheads="1"/>
            </p:cNvSpPr>
            <p:nvPr/>
          </p:nvSpPr>
          <p:spPr bwMode="auto">
            <a:xfrm>
              <a:off x="3727" y="2352"/>
              <a:ext cx="517"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800"/>
                <a:t>field</a:t>
              </a:r>
            </a:p>
          </p:txBody>
        </p:sp>
      </p:grpSp>
    </p:spTree>
    <p:extLst>
      <p:ext uri="{BB962C8B-B14F-4D97-AF65-F5344CB8AC3E}">
        <p14:creationId xmlns:p14="http://schemas.microsoft.com/office/powerpoint/2010/main" val="3387189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3" grpId="0" animBg="1" autoUpdateAnimBg="0"/>
      <p:bldP spid="358414" grpId="0" animBg="1" autoUpdateAnimBg="0"/>
      <p:bldP spid="35841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a:latin typeface="Arial" charset="0"/>
                <a:ea typeface="ＭＳ Ｐゴシック" charset="0"/>
                <a:cs typeface="ＭＳ Ｐゴシック" charset="0"/>
              </a:rPr>
              <a:t>Features: Word shapes</a:t>
            </a:r>
          </a:p>
        </p:txBody>
      </p:sp>
      <p:sp>
        <p:nvSpPr>
          <p:cNvPr id="75779" name="Rectangle 3"/>
          <p:cNvSpPr>
            <a:spLocks noGrp="1" noChangeArrowheads="1"/>
          </p:cNvSpPr>
          <p:nvPr>
            <p:ph type="body" sz="half" idx="1"/>
          </p:nvPr>
        </p:nvSpPr>
        <p:spPr>
          <a:xfrm>
            <a:off x="685801" y="1314450"/>
            <a:ext cx="7980363" cy="3657600"/>
          </a:xfrm>
        </p:spPr>
        <p:txBody>
          <a:bodyPr/>
          <a:lstStyle/>
          <a:p>
            <a:r>
              <a:rPr lang="en-US" dirty="0">
                <a:latin typeface="Arial" charset="0"/>
                <a:ea typeface="ＭＳ Ｐゴシック" charset="0"/>
              </a:rPr>
              <a:t>Word Shapes </a:t>
            </a:r>
          </a:p>
          <a:p>
            <a:pPr lvl="1"/>
            <a:r>
              <a:rPr lang="en-US" dirty="0">
                <a:latin typeface="Arial" charset="0"/>
                <a:ea typeface="ＭＳ Ｐゴシック" charset="0"/>
              </a:rPr>
              <a:t>Map words to simplified representation that encodes attributes such as length, capitalization, numerals, Greek letters, internal punctuation, etc.</a:t>
            </a:r>
          </a:p>
          <a:p>
            <a:pPr lvl="1">
              <a:buClr>
                <a:srgbClr val="CC0000"/>
              </a:buClr>
              <a:buFont typeface="Wingdings" charset="0"/>
              <a:buNone/>
            </a:pPr>
            <a:endParaRPr lang="en-US" dirty="0">
              <a:latin typeface="Arial" charset="0"/>
              <a:ea typeface="ＭＳ Ｐゴシック" charset="0"/>
            </a:endParaRPr>
          </a:p>
          <a:p>
            <a:pPr lvl="1">
              <a:buClr>
                <a:srgbClr val="CC0000"/>
              </a:buClr>
            </a:pPr>
            <a:endParaRPr lang="en-US" dirty="0">
              <a:latin typeface="Arial" charset="0"/>
              <a:ea typeface="ＭＳ Ｐゴシック" charset="0"/>
            </a:endParaRPr>
          </a:p>
          <a:p>
            <a:pPr marL="457200" lvl="1" indent="0">
              <a:buClr>
                <a:srgbClr val="CC0000"/>
              </a:buClr>
              <a:buNone/>
            </a:pPr>
            <a:endParaRPr lang="en-US" dirty="0">
              <a:latin typeface="Arial" charset="0"/>
              <a:ea typeface="ＭＳ Ｐゴシック" charset="0"/>
            </a:endParaRPr>
          </a:p>
          <a:p>
            <a:pPr lvl="2"/>
            <a:endParaRPr lang="en-US" sz="2400" dirty="0">
              <a:latin typeface="Arial" charset="0"/>
              <a:ea typeface="ＭＳ Ｐゴシック" charset="0"/>
            </a:endParaRPr>
          </a:p>
          <a:p>
            <a:pPr lvl="2"/>
            <a:endParaRPr lang="en-US" sz="1800" dirty="0">
              <a:latin typeface="Arial" charset="0"/>
              <a:ea typeface="ＭＳ Ｐゴシック" charset="0"/>
            </a:endParaRPr>
          </a:p>
          <a:p>
            <a:pPr lvl="2"/>
            <a:endParaRPr lang="en-US" sz="1800" dirty="0">
              <a:latin typeface="Arial" charset="0"/>
              <a:ea typeface="ＭＳ Ｐゴシック" charset="0"/>
            </a:endParaRPr>
          </a:p>
        </p:txBody>
      </p:sp>
      <p:graphicFrame>
        <p:nvGraphicFramePr>
          <p:cNvPr id="256008" name="Group 8"/>
          <p:cNvGraphicFramePr>
            <a:graphicFrameLocks noGrp="1"/>
          </p:cNvGraphicFramePr>
          <p:nvPr>
            <p:ph sz="half" idx="2"/>
            <p:extLst>
              <p:ext uri="{D42A27DB-BD31-4B8C-83A1-F6EECF244321}">
                <p14:modId xmlns:p14="http://schemas.microsoft.com/office/powerpoint/2010/main" val="155828868"/>
              </p:ext>
            </p:extLst>
          </p:nvPr>
        </p:nvGraphicFramePr>
        <p:xfrm>
          <a:off x="2740026" y="3145629"/>
          <a:ext cx="3440113" cy="746760"/>
        </p:xfrm>
        <a:graphic>
          <a:graphicData uri="http://schemas.openxmlformats.org/drawingml/2006/table">
            <a:tbl>
              <a:tblPr/>
              <a:tblGrid>
                <a:gridCol w="2193925">
                  <a:extLst>
                    <a:ext uri="{9D8B030D-6E8A-4147-A177-3AD203B41FA5}">
                      <a16:colId xmlns:a16="http://schemas.microsoft.com/office/drawing/2014/main" val="20000"/>
                    </a:ext>
                  </a:extLst>
                </a:gridCol>
                <a:gridCol w="1246188">
                  <a:extLst>
                    <a:ext uri="{9D8B030D-6E8A-4147-A177-3AD203B41FA5}">
                      <a16:colId xmlns:a16="http://schemas.microsoft.com/office/drawing/2014/main" val="20001"/>
                    </a:ext>
                  </a:extLst>
                </a:gridCol>
              </a:tblGrid>
              <a:tr h="290513">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2000" b="0" i="0" u="none" strike="noStrike" cap="none" normalizeH="0" baseline="0" dirty="0">
                          <a:ln>
                            <a:noFill/>
                          </a:ln>
                          <a:solidFill>
                            <a:schemeClr val="tx1"/>
                          </a:solidFill>
                          <a:effectLst/>
                          <a:latin typeface="Lucida Sans" charset="0"/>
                        </a:rPr>
                        <a:t>mRNA</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2000" b="0" i="0" u="none" strike="noStrike" cap="none" normalizeH="0" baseline="0">
                          <a:ln>
                            <a:noFill/>
                          </a:ln>
                          <a:solidFill>
                            <a:schemeClr val="tx1"/>
                          </a:solidFill>
                          <a:effectLst/>
                          <a:latin typeface="Lucida Sans" charset="0"/>
                        </a:rPr>
                        <a:t>xXXX</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291704">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2000" b="0" i="0" u="none" strike="noStrike" cap="none" normalizeH="0" baseline="0" dirty="0">
                          <a:ln>
                            <a:noFill/>
                          </a:ln>
                          <a:solidFill>
                            <a:schemeClr val="tx1"/>
                          </a:solidFill>
                          <a:effectLst/>
                          <a:latin typeface="Lucida Sans" charset="0"/>
                        </a:rPr>
                        <a:t>CPA1</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2000" b="0" i="0" u="none" strike="noStrike" cap="none" normalizeH="0" baseline="0" dirty="0" err="1">
                          <a:ln>
                            <a:noFill/>
                          </a:ln>
                          <a:solidFill>
                            <a:schemeClr val="tx1"/>
                          </a:solidFill>
                          <a:effectLst/>
                          <a:latin typeface="Lucida Sans" charset="0"/>
                        </a:rPr>
                        <a:t>XXXd</a:t>
                      </a:r>
                      <a:endParaRPr kumimoji="0" lang="en-US" sz="2000" b="0" i="0" u="none" strike="noStrike" cap="none" normalizeH="0" baseline="0" dirty="0">
                        <a:ln>
                          <a:noFill/>
                        </a:ln>
                        <a:solidFill>
                          <a:schemeClr val="tx1"/>
                        </a:solidFill>
                        <a:effectLst/>
                        <a:latin typeface="Lucida Sans"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9391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problems</a:t>
            </a:r>
          </a:p>
        </p:txBody>
      </p:sp>
      <p:sp>
        <p:nvSpPr>
          <p:cNvPr id="3" name="Content Placeholder 2"/>
          <p:cNvSpPr>
            <a:spLocks noGrp="1"/>
          </p:cNvSpPr>
          <p:nvPr>
            <p:ph idx="1"/>
          </p:nvPr>
        </p:nvSpPr>
        <p:spPr/>
        <p:txBody>
          <a:bodyPr/>
          <a:lstStyle/>
          <a:p>
            <a:r>
              <a:rPr lang="en-US" dirty="0"/>
              <a:t>Many problems in NLP have data which is a sequence of characters, words, phrases, lines, or sentences …</a:t>
            </a:r>
          </a:p>
          <a:p>
            <a:r>
              <a:rPr lang="en-US" dirty="0"/>
              <a:t>We can think of our task as one of labeling each item</a:t>
            </a:r>
          </a:p>
        </p:txBody>
      </p:sp>
      <p:graphicFrame>
        <p:nvGraphicFramePr>
          <p:cNvPr id="5" name="Table 4"/>
          <p:cNvGraphicFramePr>
            <a:graphicFrameLocks noGrp="1"/>
          </p:cNvGraphicFramePr>
          <p:nvPr>
            <p:extLst>
              <p:ext uri="{D42A27DB-BD31-4B8C-83A1-F6EECF244321}">
                <p14:modId xmlns:p14="http://schemas.microsoft.com/office/powerpoint/2010/main" val="4224292466"/>
              </p:ext>
            </p:extLst>
          </p:nvPr>
        </p:nvGraphicFramePr>
        <p:xfrm>
          <a:off x="533400" y="2647950"/>
          <a:ext cx="4343401" cy="697599"/>
        </p:xfrm>
        <a:graphic>
          <a:graphicData uri="http://schemas.openxmlformats.org/drawingml/2006/table">
            <a:tbl>
              <a:tblPr firstRow="1" bandRow="1">
                <a:tableStyleId>{5C22544A-7EE6-4342-B048-85BDC9FD1C3A}</a:tableStyleId>
              </a:tblPr>
              <a:tblGrid>
                <a:gridCol w="631768">
                  <a:extLst>
                    <a:ext uri="{9D8B030D-6E8A-4147-A177-3AD203B41FA5}">
                      <a16:colId xmlns:a16="http://schemas.microsoft.com/office/drawing/2014/main" val="20000"/>
                    </a:ext>
                  </a:extLst>
                </a:gridCol>
                <a:gridCol w="892232">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00744">
                  <a:extLst>
                    <a:ext uri="{9D8B030D-6E8A-4147-A177-3AD203B41FA5}">
                      <a16:colId xmlns:a16="http://schemas.microsoft.com/office/drawing/2014/main" val="20003"/>
                    </a:ext>
                  </a:extLst>
                </a:gridCol>
                <a:gridCol w="620486">
                  <a:extLst>
                    <a:ext uri="{9D8B030D-6E8A-4147-A177-3AD203B41FA5}">
                      <a16:colId xmlns:a16="http://schemas.microsoft.com/office/drawing/2014/main" val="20004"/>
                    </a:ext>
                  </a:extLst>
                </a:gridCol>
                <a:gridCol w="530235">
                  <a:extLst>
                    <a:ext uri="{9D8B030D-6E8A-4147-A177-3AD203B41FA5}">
                      <a16:colId xmlns:a16="http://schemas.microsoft.com/office/drawing/2014/main" val="20005"/>
                    </a:ext>
                  </a:extLst>
                </a:gridCol>
                <a:gridCol w="710736">
                  <a:extLst>
                    <a:ext uri="{9D8B030D-6E8A-4147-A177-3AD203B41FA5}">
                      <a16:colId xmlns:a16="http://schemas.microsoft.com/office/drawing/2014/main" val="20006"/>
                    </a:ext>
                  </a:extLst>
                </a:gridCol>
              </a:tblGrid>
              <a:tr h="353961">
                <a:tc>
                  <a:txBody>
                    <a:bodyPr/>
                    <a:lstStyle/>
                    <a:p>
                      <a:r>
                        <a:rPr lang="en-US" dirty="0"/>
                        <a:t>VBG</a:t>
                      </a:r>
                    </a:p>
                  </a:txBody>
                  <a:tcPr/>
                </a:tc>
                <a:tc>
                  <a:txBody>
                    <a:bodyPr/>
                    <a:lstStyle/>
                    <a:p>
                      <a:r>
                        <a:rPr lang="en-US" dirty="0"/>
                        <a:t>NN</a:t>
                      </a:r>
                    </a:p>
                  </a:txBody>
                  <a:tcPr/>
                </a:tc>
                <a:tc>
                  <a:txBody>
                    <a:bodyPr/>
                    <a:lstStyle/>
                    <a:p>
                      <a:r>
                        <a:rPr lang="en-US" dirty="0"/>
                        <a:t>IN</a:t>
                      </a:r>
                    </a:p>
                  </a:txBody>
                  <a:tcPr/>
                </a:tc>
                <a:tc>
                  <a:txBody>
                    <a:bodyPr/>
                    <a:lstStyle/>
                    <a:p>
                      <a:r>
                        <a:rPr lang="en-US" dirty="0"/>
                        <a:t>DT</a:t>
                      </a:r>
                    </a:p>
                  </a:txBody>
                  <a:tcPr/>
                </a:tc>
                <a:tc>
                  <a:txBody>
                    <a:bodyPr/>
                    <a:lstStyle/>
                    <a:p>
                      <a:r>
                        <a:rPr lang="en-US" dirty="0"/>
                        <a:t>NN</a:t>
                      </a:r>
                    </a:p>
                  </a:txBody>
                  <a:tcPr/>
                </a:tc>
                <a:tc>
                  <a:txBody>
                    <a:bodyPr/>
                    <a:lstStyle/>
                    <a:p>
                      <a:r>
                        <a:rPr lang="en-US" dirty="0"/>
                        <a:t>IN</a:t>
                      </a:r>
                    </a:p>
                  </a:txBody>
                  <a:tcPr/>
                </a:tc>
                <a:tc>
                  <a:txBody>
                    <a:bodyPr/>
                    <a:lstStyle/>
                    <a:p>
                      <a:r>
                        <a:rPr lang="en-US" dirty="0"/>
                        <a:t>NN</a:t>
                      </a:r>
                    </a:p>
                  </a:txBody>
                  <a:tcPr/>
                </a:tc>
                <a:extLst>
                  <a:ext uri="{0D108BD9-81ED-4DB2-BD59-A6C34878D82A}">
                    <a16:rowId xmlns:a16="http://schemas.microsoft.com/office/drawing/2014/main" val="10000"/>
                  </a:ext>
                </a:extLst>
              </a:tr>
              <a:tr h="331839">
                <a:tc>
                  <a:txBody>
                    <a:bodyPr/>
                    <a:lstStyle/>
                    <a:p>
                      <a:r>
                        <a:rPr lang="en-US" sz="1100" dirty="0"/>
                        <a:t>Chasing</a:t>
                      </a:r>
                    </a:p>
                  </a:txBody>
                  <a:tcPr/>
                </a:tc>
                <a:tc>
                  <a:txBody>
                    <a:bodyPr/>
                    <a:lstStyle/>
                    <a:p>
                      <a:r>
                        <a:rPr lang="en-US" sz="1100" dirty="0"/>
                        <a:t>opportunity</a:t>
                      </a:r>
                    </a:p>
                  </a:txBody>
                  <a:tcPr/>
                </a:tc>
                <a:tc>
                  <a:txBody>
                    <a:bodyPr/>
                    <a:lstStyle/>
                    <a:p>
                      <a:r>
                        <a:rPr lang="en-US" sz="1100" dirty="0"/>
                        <a:t>in</a:t>
                      </a:r>
                    </a:p>
                  </a:txBody>
                  <a:tcPr/>
                </a:tc>
                <a:tc>
                  <a:txBody>
                    <a:bodyPr/>
                    <a:lstStyle/>
                    <a:p>
                      <a:r>
                        <a:rPr lang="en-US" sz="1100" dirty="0"/>
                        <a:t>an</a:t>
                      </a:r>
                    </a:p>
                  </a:txBody>
                  <a:tcPr/>
                </a:tc>
                <a:tc>
                  <a:txBody>
                    <a:bodyPr/>
                    <a:lstStyle/>
                    <a:p>
                      <a:r>
                        <a:rPr lang="en-US" sz="1100" dirty="0"/>
                        <a:t>age</a:t>
                      </a:r>
                    </a:p>
                  </a:txBody>
                  <a:tcPr/>
                </a:tc>
                <a:tc>
                  <a:txBody>
                    <a:bodyPr/>
                    <a:lstStyle/>
                    <a:p>
                      <a:r>
                        <a:rPr lang="en-US" sz="1100" dirty="0"/>
                        <a:t>of</a:t>
                      </a:r>
                    </a:p>
                  </a:txBody>
                  <a:tcPr/>
                </a:tc>
                <a:tc>
                  <a:txBody>
                    <a:bodyPr/>
                    <a:lstStyle/>
                    <a:p>
                      <a:r>
                        <a:rPr lang="en-US" sz="1100" dirty="0"/>
                        <a:t>upheaval</a:t>
                      </a:r>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533400" y="3333750"/>
            <a:ext cx="1338828" cy="369332"/>
          </a:xfrm>
          <a:prstGeom prst="rect">
            <a:avLst/>
          </a:prstGeom>
          <a:noFill/>
        </p:spPr>
        <p:txBody>
          <a:bodyPr wrap="none" rtlCol="0">
            <a:spAutoFit/>
          </a:bodyPr>
          <a:lstStyle/>
          <a:p>
            <a:r>
              <a:rPr lang="en-US" sz="1800" b="1" dirty="0">
                <a:latin typeface="+mn-lt"/>
              </a:rPr>
              <a:t>POS tagging</a:t>
            </a:r>
          </a:p>
        </p:txBody>
      </p:sp>
      <p:graphicFrame>
        <p:nvGraphicFramePr>
          <p:cNvPr id="7" name="Table 6"/>
          <p:cNvGraphicFramePr>
            <a:graphicFrameLocks noGrp="1"/>
          </p:cNvGraphicFramePr>
          <p:nvPr>
            <p:extLst>
              <p:ext uri="{D42A27DB-BD31-4B8C-83A1-F6EECF244321}">
                <p14:modId xmlns:p14="http://schemas.microsoft.com/office/powerpoint/2010/main" val="1363857429"/>
              </p:ext>
            </p:extLst>
          </p:nvPr>
        </p:nvGraphicFramePr>
        <p:xfrm>
          <a:off x="5486400" y="2647950"/>
          <a:ext cx="3200400" cy="731520"/>
        </p:xfrm>
        <a:graphic>
          <a:graphicData uri="http://schemas.openxmlformats.org/drawingml/2006/table">
            <a:tbl>
              <a:tblPr firstRow="1" bandRow="1">
                <a:tableStyleId>{5C22544A-7EE6-4342-B048-85BDC9FD1C3A}</a:tableStyleId>
              </a:tblPr>
              <a:tblGrid>
                <a:gridCol w="320040">
                  <a:extLst>
                    <a:ext uri="{9D8B030D-6E8A-4147-A177-3AD203B41FA5}">
                      <a16:colId xmlns:a16="http://schemas.microsoft.com/office/drawing/2014/main" val="20000"/>
                    </a:ext>
                  </a:extLst>
                </a:gridCol>
                <a:gridCol w="320040">
                  <a:extLst>
                    <a:ext uri="{9D8B030D-6E8A-4147-A177-3AD203B41FA5}">
                      <a16:colId xmlns:a16="http://schemas.microsoft.com/office/drawing/2014/main" val="20001"/>
                    </a:ext>
                  </a:extLst>
                </a:gridCol>
                <a:gridCol w="320040">
                  <a:extLst>
                    <a:ext uri="{9D8B030D-6E8A-4147-A177-3AD203B41FA5}">
                      <a16:colId xmlns:a16="http://schemas.microsoft.com/office/drawing/2014/main" val="20002"/>
                    </a:ext>
                  </a:extLst>
                </a:gridCol>
                <a:gridCol w="320040">
                  <a:extLst>
                    <a:ext uri="{9D8B030D-6E8A-4147-A177-3AD203B41FA5}">
                      <a16:colId xmlns:a16="http://schemas.microsoft.com/office/drawing/2014/main" val="20003"/>
                    </a:ext>
                  </a:extLst>
                </a:gridCol>
                <a:gridCol w="320040">
                  <a:extLst>
                    <a:ext uri="{9D8B030D-6E8A-4147-A177-3AD203B41FA5}">
                      <a16:colId xmlns:a16="http://schemas.microsoft.com/office/drawing/2014/main" val="20004"/>
                    </a:ext>
                  </a:extLst>
                </a:gridCol>
                <a:gridCol w="320040">
                  <a:extLst>
                    <a:ext uri="{9D8B030D-6E8A-4147-A177-3AD203B41FA5}">
                      <a16:colId xmlns:a16="http://schemas.microsoft.com/office/drawing/2014/main" val="20005"/>
                    </a:ext>
                  </a:extLst>
                </a:gridCol>
                <a:gridCol w="320040">
                  <a:extLst>
                    <a:ext uri="{9D8B030D-6E8A-4147-A177-3AD203B41FA5}">
                      <a16:colId xmlns:a16="http://schemas.microsoft.com/office/drawing/2014/main" val="20006"/>
                    </a:ext>
                  </a:extLst>
                </a:gridCol>
                <a:gridCol w="320040">
                  <a:extLst>
                    <a:ext uri="{9D8B030D-6E8A-4147-A177-3AD203B41FA5}">
                      <a16:colId xmlns:a16="http://schemas.microsoft.com/office/drawing/2014/main" val="20007"/>
                    </a:ext>
                  </a:extLst>
                </a:gridCol>
                <a:gridCol w="320040">
                  <a:extLst>
                    <a:ext uri="{9D8B030D-6E8A-4147-A177-3AD203B41FA5}">
                      <a16:colId xmlns:a16="http://schemas.microsoft.com/office/drawing/2014/main" val="20008"/>
                    </a:ext>
                  </a:extLst>
                </a:gridCol>
                <a:gridCol w="320040">
                  <a:extLst>
                    <a:ext uri="{9D8B030D-6E8A-4147-A177-3AD203B41FA5}">
                      <a16:colId xmlns:a16="http://schemas.microsoft.com/office/drawing/2014/main" val="20009"/>
                    </a:ext>
                  </a:extLst>
                </a:gridCol>
              </a:tblGrid>
              <a:tr h="304800">
                <a:tc>
                  <a:txBody>
                    <a:bodyPr/>
                    <a:lstStyle/>
                    <a:p>
                      <a:r>
                        <a:rPr lang="en-US" dirty="0"/>
                        <a:t>B</a:t>
                      </a:r>
                    </a:p>
                  </a:txBody>
                  <a:tcPr/>
                </a:tc>
                <a:tc>
                  <a:txBody>
                    <a:bodyPr/>
                    <a:lstStyle/>
                    <a:p>
                      <a:r>
                        <a:rPr lang="en-US" dirty="0"/>
                        <a:t>B</a:t>
                      </a:r>
                    </a:p>
                  </a:txBody>
                  <a:tcPr/>
                </a:tc>
                <a:tc>
                  <a:txBody>
                    <a:bodyPr/>
                    <a:lstStyle/>
                    <a:p>
                      <a:r>
                        <a:rPr lang="en-US" dirty="0"/>
                        <a:t>I</a:t>
                      </a:r>
                    </a:p>
                  </a:txBody>
                  <a:tcPr/>
                </a:tc>
                <a:tc>
                  <a:txBody>
                    <a:bodyPr/>
                    <a:lstStyle/>
                    <a:p>
                      <a:r>
                        <a:rPr lang="en-US" dirty="0"/>
                        <a:t>I</a:t>
                      </a:r>
                    </a:p>
                  </a:txBody>
                  <a:tcPr/>
                </a:tc>
                <a:tc>
                  <a:txBody>
                    <a:bodyPr/>
                    <a:lstStyle/>
                    <a:p>
                      <a:r>
                        <a:rPr lang="en-US" dirty="0"/>
                        <a:t>B</a:t>
                      </a:r>
                    </a:p>
                  </a:txBody>
                  <a:tcPr/>
                </a:tc>
                <a:tc>
                  <a:txBody>
                    <a:bodyPr/>
                    <a:lstStyle/>
                    <a:p>
                      <a:r>
                        <a:rPr lang="en-US" dirty="0"/>
                        <a:t>I</a:t>
                      </a:r>
                    </a:p>
                  </a:txBody>
                  <a:tcPr/>
                </a:tc>
                <a:tc>
                  <a:txBody>
                    <a:bodyPr/>
                    <a:lstStyle/>
                    <a:p>
                      <a:r>
                        <a:rPr lang="en-US" dirty="0"/>
                        <a:t>B</a:t>
                      </a:r>
                    </a:p>
                  </a:txBody>
                  <a:tcPr/>
                </a:tc>
                <a:tc>
                  <a:txBody>
                    <a:bodyPr/>
                    <a:lstStyle/>
                    <a:p>
                      <a:r>
                        <a:rPr lang="en-US" dirty="0"/>
                        <a:t>I</a:t>
                      </a:r>
                    </a:p>
                  </a:txBody>
                  <a:tcPr/>
                </a:tc>
                <a:tc>
                  <a:txBody>
                    <a:bodyPr/>
                    <a:lstStyle/>
                    <a:p>
                      <a:r>
                        <a:rPr lang="en-US" dirty="0"/>
                        <a:t>B</a:t>
                      </a:r>
                    </a:p>
                  </a:txBody>
                  <a:tcPr/>
                </a:tc>
                <a:tc>
                  <a:txBody>
                    <a:bodyPr/>
                    <a:lstStyle/>
                    <a:p>
                      <a:r>
                        <a:rPr lang="en-US" dirty="0"/>
                        <a:t>B</a:t>
                      </a:r>
                    </a:p>
                  </a:txBody>
                  <a:tcPr/>
                </a:tc>
                <a:extLst>
                  <a:ext uri="{0D108BD9-81ED-4DB2-BD59-A6C34878D82A}">
                    <a16:rowId xmlns:a16="http://schemas.microsoft.com/office/drawing/2014/main" val="10000"/>
                  </a:ext>
                </a:extLst>
              </a:tr>
              <a:tr h="304800">
                <a:tc>
                  <a:txBody>
                    <a:bodyPr/>
                    <a:lstStyle/>
                    <a:p>
                      <a:r>
                        <a:rPr lang="zh-Hant" altLang="en-US">
                          <a:latin typeface="新細明體"/>
                          <a:ea typeface="新細明體"/>
                          <a:cs typeface="新細明體"/>
                        </a:rPr>
                        <a:t>而</a:t>
                      </a:r>
                      <a:endParaRPr lang="en-US" dirty="0">
                        <a:latin typeface="新細明體"/>
                        <a:ea typeface="新細明體"/>
                        <a:cs typeface="新細明體"/>
                      </a:endParaRPr>
                    </a:p>
                  </a:txBody>
                  <a:tcPr/>
                </a:tc>
                <a:tc>
                  <a:txBody>
                    <a:bodyPr/>
                    <a:lstStyle/>
                    <a:p>
                      <a:r>
                        <a:rPr lang="en-US">
                          <a:latin typeface="新細明體"/>
                          <a:ea typeface="新細明體"/>
                          <a:cs typeface="新細明體"/>
                        </a:rPr>
                        <a:t>相</a:t>
                      </a:r>
                      <a:endParaRPr lang="en-US" dirty="0">
                        <a:latin typeface="新細明體"/>
                        <a:ea typeface="新細明體"/>
                        <a:cs typeface="新細明體"/>
                      </a:endParaRPr>
                    </a:p>
                  </a:txBody>
                  <a:tcPr/>
                </a:tc>
                <a:tc>
                  <a:txBody>
                    <a:bodyPr/>
                    <a:lstStyle/>
                    <a:p>
                      <a:r>
                        <a:rPr lang="zh-TW" altLang="en-US">
                          <a:latin typeface="新細明體"/>
                          <a:ea typeface="新細明體"/>
                          <a:cs typeface="新細明體"/>
                        </a:rPr>
                        <a:t>对</a:t>
                      </a:r>
                      <a:endParaRPr lang="en-US" dirty="0">
                        <a:latin typeface="新細明體"/>
                        <a:ea typeface="新細明體"/>
                        <a:cs typeface="新細明體"/>
                      </a:endParaRPr>
                    </a:p>
                  </a:txBody>
                  <a:tcPr/>
                </a:tc>
                <a:tc>
                  <a:txBody>
                    <a:bodyPr/>
                    <a:lstStyle/>
                    <a:p>
                      <a:r>
                        <a:rPr lang="zh-TW" altLang="en-US">
                          <a:latin typeface="新細明體"/>
                          <a:ea typeface="新細明體"/>
                          <a:cs typeface="新細明體"/>
                        </a:rPr>
                        <a:t>于</a:t>
                      </a:r>
                      <a:endParaRPr lang="en-US" dirty="0">
                        <a:latin typeface="新細明體"/>
                        <a:ea typeface="新細明體"/>
                        <a:cs typeface="新細明體"/>
                      </a:endParaRPr>
                    </a:p>
                  </a:txBody>
                  <a:tcPr/>
                </a:tc>
                <a:tc>
                  <a:txBody>
                    <a:bodyPr/>
                    <a:lstStyle/>
                    <a:p>
                      <a:r>
                        <a:rPr lang="zh-TW" altLang="en-US">
                          <a:latin typeface="新細明體"/>
                          <a:ea typeface="新細明體"/>
                          <a:cs typeface="新細明體"/>
                        </a:rPr>
                        <a:t>这</a:t>
                      </a:r>
                      <a:endParaRPr lang="en-US" dirty="0">
                        <a:latin typeface="新細明體"/>
                        <a:ea typeface="新細明體"/>
                        <a:cs typeface="新細明體"/>
                      </a:endParaRPr>
                    </a:p>
                  </a:txBody>
                  <a:tcPr/>
                </a:tc>
                <a:tc>
                  <a:txBody>
                    <a:bodyPr/>
                    <a:lstStyle/>
                    <a:p>
                      <a:r>
                        <a:rPr lang="zh-TW" altLang="en-US">
                          <a:latin typeface="新細明體"/>
                          <a:ea typeface="新細明體"/>
                          <a:cs typeface="新細明體"/>
                        </a:rPr>
                        <a:t>些</a:t>
                      </a:r>
                      <a:endParaRPr lang="en-US" dirty="0">
                        <a:latin typeface="新細明體"/>
                        <a:ea typeface="新細明體"/>
                        <a:cs typeface="新細明體"/>
                      </a:endParaRPr>
                    </a:p>
                  </a:txBody>
                  <a:tcPr/>
                </a:tc>
                <a:tc>
                  <a:txBody>
                    <a:bodyPr/>
                    <a:lstStyle/>
                    <a:p>
                      <a:r>
                        <a:rPr lang="en-US">
                          <a:latin typeface="新細明體"/>
                          <a:ea typeface="新細明體"/>
                          <a:cs typeface="新細明體"/>
                        </a:rPr>
                        <a:t>品</a:t>
                      </a:r>
                      <a:endParaRPr lang="en-US" dirty="0">
                        <a:latin typeface="新細明體"/>
                        <a:ea typeface="新細明體"/>
                        <a:cs typeface="新細明體"/>
                      </a:endParaRPr>
                    </a:p>
                  </a:txBody>
                  <a:tcPr/>
                </a:tc>
                <a:tc>
                  <a:txBody>
                    <a:bodyPr/>
                    <a:lstStyle/>
                    <a:p>
                      <a:r>
                        <a:rPr lang="zh-TW" altLang="en-US" dirty="0">
                          <a:latin typeface="新細明體"/>
                          <a:ea typeface="新細明體"/>
                          <a:cs typeface="新細明體"/>
                        </a:rPr>
                        <a:t>牌</a:t>
                      </a:r>
                      <a:endParaRPr lang="en-US" dirty="0">
                        <a:latin typeface="新細明體"/>
                        <a:ea typeface="新細明體"/>
                        <a:cs typeface="新細明體"/>
                      </a:endParaRPr>
                    </a:p>
                  </a:txBody>
                  <a:tcPr/>
                </a:tc>
                <a:tc>
                  <a:txBody>
                    <a:bodyPr/>
                    <a:lstStyle/>
                    <a:p>
                      <a:r>
                        <a:rPr lang="zh-TW" altLang="en-US">
                          <a:latin typeface="新細明體"/>
                          <a:ea typeface="新細明體"/>
                          <a:cs typeface="新細明體"/>
                        </a:rPr>
                        <a:t>的</a:t>
                      </a:r>
                      <a:endParaRPr lang="en-US" dirty="0">
                        <a:latin typeface="新細明體"/>
                        <a:ea typeface="新細明體"/>
                        <a:cs typeface="新細明體"/>
                      </a:endParaRPr>
                    </a:p>
                  </a:txBody>
                  <a:tcPr/>
                </a:tc>
                <a:tc>
                  <a:txBody>
                    <a:bodyPr/>
                    <a:lstStyle/>
                    <a:p>
                      <a:r>
                        <a:rPr lang="zh-TW" altLang="en-US" dirty="0">
                          <a:latin typeface="新細明體"/>
                          <a:ea typeface="新細明體"/>
                          <a:cs typeface="新細明體"/>
                        </a:rPr>
                        <a:t>价</a:t>
                      </a:r>
                      <a:endParaRPr lang="en-US" dirty="0">
                        <a:latin typeface="新細明體"/>
                        <a:ea typeface="新細明體"/>
                        <a:cs typeface="新細明體"/>
                      </a:endParaRPr>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5486400" y="3409950"/>
            <a:ext cx="2082496" cy="369332"/>
          </a:xfrm>
          <a:prstGeom prst="rect">
            <a:avLst/>
          </a:prstGeom>
          <a:noFill/>
        </p:spPr>
        <p:txBody>
          <a:bodyPr wrap="none" rtlCol="0">
            <a:spAutoFit/>
          </a:bodyPr>
          <a:lstStyle/>
          <a:p>
            <a:r>
              <a:rPr lang="en-US" sz="1800" b="1" dirty="0">
                <a:latin typeface="+mn-lt"/>
              </a:rPr>
              <a:t>Word segmentation</a:t>
            </a:r>
          </a:p>
        </p:txBody>
      </p:sp>
      <p:graphicFrame>
        <p:nvGraphicFramePr>
          <p:cNvPr id="9" name="Table 8"/>
          <p:cNvGraphicFramePr>
            <a:graphicFrameLocks noGrp="1"/>
          </p:cNvGraphicFramePr>
          <p:nvPr>
            <p:extLst>
              <p:ext uri="{D42A27DB-BD31-4B8C-83A1-F6EECF244321}">
                <p14:modId xmlns:p14="http://schemas.microsoft.com/office/powerpoint/2010/main" val="2749400457"/>
              </p:ext>
            </p:extLst>
          </p:nvPr>
        </p:nvGraphicFramePr>
        <p:xfrm>
          <a:off x="533400" y="3867150"/>
          <a:ext cx="4343400" cy="697599"/>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452939">
                  <a:extLst>
                    <a:ext uri="{9D8B030D-6E8A-4147-A177-3AD203B41FA5}">
                      <a16:colId xmlns:a16="http://schemas.microsoft.com/office/drawing/2014/main" val="20003"/>
                    </a:ext>
                  </a:extLst>
                </a:gridCol>
                <a:gridCol w="741885">
                  <a:extLst>
                    <a:ext uri="{9D8B030D-6E8A-4147-A177-3AD203B41FA5}">
                      <a16:colId xmlns:a16="http://schemas.microsoft.com/office/drawing/2014/main" val="20004"/>
                    </a:ext>
                  </a:extLst>
                </a:gridCol>
                <a:gridCol w="633976">
                  <a:extLst>
                    <a:ext uri="{9D8B030D-6E8A-4147-A177-3AD203B41FA5}">
                      <a16:colId xmlns:a16="http://schemas.microsoft.com/office/drawing/2014/main" val="20005"/>
                    </a:ext>
                  </a:extLst>
                </a:gridCol>
              </a:tblGrid>
              <a:tr h="353961">
                <a:tc>
                  <a:txBody>
                    <a:bodyPr/>
                    <a:lstStyle/>
                    <a:p>
                      <a:r>
                        <a:rPr lang="en-US" dirty="0"/>
                        <a:t>PERS</a:t>
                      </a:r>
                    </a:p>
                  </a:txBody>
                  <a:tcPr/>
                </a:tc>
                <a:tc>
                  <a:txBody>
                    <a:bodyPr/>
                    <a:lstStyle/>
                    <a:p>
                      <a:r>
                        <a:rPr lang="en-US" dirty="0"/>
                        <a:t>O</a:t>
                      </a:r>
                    </a:p>
                  </a:txBody>
                  <a:tcPr/>
                </a:tc>
                <a:tc>
                  <a:txBody>
                    <a:bodyPr/>
                    <a:lstStyle/>
                    <a:p>
                      <a:r>
                        <a:rPr lang="en-US" dirty="0"/>
                        <a:t>O</a:t>
                      </a:r>
                    </a:p>
                  </a:txBody>
                  <a:tcPr/>
                </a:tc>
                <a:tc>
                  <a:txBody>
                    <a:bodyPr/>
                    <a:lstStyle/>
                    <a:p>
                      <a:r>
                        <a:rPr lang="en-US" dirty="0"/>
                        <a:t>O</a:t>
                      </a:r>
                    </a:p>
                  </a:txBody>
                  <a:tcPr/>
                </a:tc>
                <a:tc>
                  <a:txBody>
                    <a:bodyPr/>
                    <a:lstStyle/>
                    <a:p>
                      <a:r>
                        <a:rPr lang="en-US" dirty="0"/>
                        <a:t>ORG</a:t>
                      </a:r>
                    </a:p>
                  </a:txBody>
                  <a:tcPr/>
                </a:tc>
                <a:tc>
                  <a:txBody>
                    <a:bodyPr/>
                    <a:lstStyle/>
                    <a:p>
                      <a:r>
                        <a:rPr lang="en-US" dirty="0"/>
                        <a:t>ORG</a:t>
                      </a:r>
                    </a:p>
                  </a:txBody>
                  <a:tcPr/>
                </a:tc>
                <a:extLst>
                  <a:ext uri="{0D108BD9-81ED-4DB2-BD59-A6C34878D82A}">
                    <a16:rowId xmlns:a16="http://schemas.microsoft.com/office/drawing/2014/main" val="10000"/>
                  </a:ext>
                </a:extLst>
              </a:tr>
              <a:tr h="331839">
                <a:tc>
                  <a:txBody>
                    <a:bodyPr/>
                    <a:lstStyle/>
                    <a:p>
                      <a:r>
                        <a:rPr lang="en-US" sz="1400" dirty="0"/>
                        <a:t>Murdoch</a:t>
                      </a:r>
                    </a:p>
                  </a:txBody>
                  <a:tcPr/>
                </a:tc>
                <a:tc>
                  <a:txBody>
                    <a:bodyPr/>
                    <a:lstStyle/>
                    <a:p>
                      <a:r>
                        <a:rPr lang="en-US" sz="1400" dirty="0"/>
                        <a:t>discusses</a:t>
                      </a:r>
                    </a:p>
                  </a:txBody>
                  <a:tcPr/>
                </a:tc>
                <a:tc>
                  <a:txBody>
                    <a:bodyPr/>
                    <a:lstStyle/>
                    <a:p>
                      <a:r>
                        <a:rPr lang="en-US" sz="1400" dirty="0"/>
                        <a:t>future</a:t>
                      </a:r>
                    </a:p>
                  </a:txBody>
                  <a:tcPr/>
                </a:tc>
                <a:tc>
                  <a:txBody>
                    <a:bodyPr/>
                    <a:lstStyle/>
                    <a:p>
                      <a:r>
                        <a:rPr lang="en-US" sz="1400" dirty="0"/>
                        <a:t>of</a:t>
                      </a:r>
                    </a:p>
                  </a:txBody>
                  <a:tcPr/>
                </a:tc>
                <a:tc>
                  <a:txBody>
                    <a:bodyPr/>
                    <a:lstStyle/>
                    <a:p>
                      <a:r>
                        <a:rPr lang="en-US" sz="1400" dirty="0"/>
                        <a:t>News</a:t>
                      </a:r>
                    </a:p>
                  </a:txBody>
                  <a:tcPr/>
                </a:tc>
                <a:tc>
                  <a:txBody>
                    <a:bodyPr/>
                    <a:lstStyle/>
                    <a:p>
                      <a:r>
                        <a:rPr lang="en-US" sz="1400" dirty="0"/>
                        <a:t>Corp.</a:t>
                      </a:r>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533400" y="4552950"/>
            <a:ext cx="2635795" cy="369332"/>
          </a:xfrm>
          <a:prstGeom prst="rect">
            <a:avLst/>
          </a:prstGeom>
          <a:noFill/>
        </p:spPr>
        <p:txBody>
          <a:bodyPr wrap="none" rtlCol="0">
            <a:spAutoFit/>
          </a:bodyPr>
          <a:lstStyle/>
          <a:p>
            <a:r>
              <a:rPr lang="en-US" sz="1800" b="1" dirty="0">
                <a:latin typeface="+mn-lt"/>
              </a:rPr>
              <a:t>Named entity recognition</a:t>
            </a:r>
          </a:p>
        </p:txBody>
      </p:sp>
      <p:sp>
        <p:nvSpPr>
          <p:cNvPr id="11" name="TextBox 10"/>
          <p:cNvSpPr txBox="1"/>
          <p:nvPr/>
        </p:nvSpPr>
        <p:spPr>
          <a:xfrm>
            <a:off x="7696200" y="3867150"/>
            <a:ext cx="990600" cy="923330"/>
          </a:xfrm>
          <a:prstGeom prst="rect">
            <a:avLst/>
          </a:prstGeom>
          <a:noFill/>
        </p:spPr>
        <p:txBody>
          <a:bodyPr wrap="square" rtlCol="0">
            <a:spAutoFit/>
          </a:bodyPr>
          <a:lstStyle/>
          <a:p>
            <a:r>
              <a:rPr lang="en-US" sz="1800" b="1" dirty="0">
                <a:latin typeface="+mn-lt"/>
              </a:rPr>
              <a:t>Text </a:t>
            </a:r>
            <a:r>
              <a:rPr lang="en-US" sz="1800" b="1" dirty="0" err="1">
                <a:latin typeface="+mn-lt"/>
              </a:rPr>
              <a:t>segmen-tation</a:t>
            </a:r>
            <a:endParaRPr lang="en-US" sz="1800" b="1" dirty="0">
              <a:latin typeface="+mn-lt"/>
            </a:endParaRPr>
          </a:p>
        </p:txBody>
      </p:sp>
      <p:cxnSp>
        <p:nvCxnSpPr>
          <p:cNvPr id="13" name="Straight Connector 12"/>
          <p:cNvCxnSpPr/>
          <p:nvPr/>
        </p:nvCxnSpPr>
        <p:spPr bwMode="auto">
          <a:xfrm>
            <a:off x="5562600" y="3867150"/>
            <a:ext cx="1676400" cy="0"/>
          </a:xfrm>
          <a:prstGeom prst="line">
            <a:avLst/>
          </a:prstGeom>
          <a:gradFill rotWithShape="0">
            <a:gsLst>
              <a:gs pos="0">
                <a:srgbClr val="A50021"/>
              </a:gs>
              <a:gs pos="100000">
                <a:schemeClr val="tx1"/>
              </a:gs>
            </a:gsLst>
            <a:lin ang="0" scaled="1"/>
          </a:gradFill>
          <a:ln w="38100" cap="flat" cmpd="sng" algn="ctr">
            <a:solidFill>
              <a:schemeClr val="accent4"/>
            </a:solidFill>
            <a:prstDash val="solid"/>
            <a:miter lim="800000"/>
            <a:headEnd type="none" w="med" len="med"/>
            <a:tailEnd type="none" w="med" len="med"/>
          </a:ln>
          <a:effectLst/>
        </p:spPr>
      </p:cxnSp>
      <p:cxnSp>
        <p:nvCxnSpPr>
          <p:cNvPr id="14" name="Straight Connector 13"/>
          <p:cNvCxnSpPr/>
          <p:nvPr/>
        </p:nvCxnSpPr>
        <p:spPr bwMode="auto">
          <a:xfrm>
            <a:off x="5562600" y="4019550"/>
            <a:ext cx="1676400" cy="0"/>
          </a:xfrm>
          <a:prstGeom prst="line">
            <a:avLst/>
          </a:prstGeom>
          <a:gradFill rotWithShape="0">
            <a:gsLst>
              <a:gs pos="0">
                <a:srgbClr val="A50021"/>
              </a:gs>
              <a:gs pos="100000">
                <a:schemeClr val="tx1"/>
              </a:gs>
            </a:gsLst>
            <a:lin ang="0" scaled="1"/>
          </a:gradFill>
          <a:ln w="38100" cap="flat" cmpd="sng" algn="ctr">
            <a:solidFill>
              <a:schemeClr val="accent3"/>
            </a:solidFill>
            <a:prstDash val="solid"/>
            <a:miter lim="800000"/>
            <a:headEnd type="none" w="med" len="med"/>
            <a:tailEnd type="none" w="med" len="med"/>
          </a:ln>
          <a:effectLst/>
        </p:spPr>
      </p:cxnSp>
      <p:cxnSp>
        <p:nvCxnSpPr>
          <p:cNvPr id="15" name="Straight Connector 14"/>
          <p:cNvCxnSpPr/>
          <p:nvPr/>
        </p:nvCxnSpPr>
        <p:spPr bwMode="auto">
          <a:xfrm>
            <a:off x="5562600" y="4171950"/>
            <a:ext cx="1676400" cy="0"/>
          </a:xfrm>
          <a:prstGeom prst="line">
            <a:avLst/>
          </a:prstGeom>
          <a:gradFill rotWithShape="0">
            <a:gsLst>
              <a:gs pos="0">
                <a:srgbClr val="A50021"/>
              </a:gs>
              <a:gs pos="100000">
                <a:schemeClr val="tx1"/>
              </a:gs>
            </a:gsLst>
            <a:lin ang="0" scaled="1"/>
          </a:gradFill>
          <a:ln w="38100" cap="flat" cmpd="sng" algn="ctr">
            <a:solidFill>
              <a:schemeClr val="accent4"/>
            </a:solidFill>
            <a:prstDash val="solid"/>
            <a:miter lim="800000"/>
            <a:headEnd type="none" w="med" len="med"/>
            <a:tailEnd type="none" w="med" len="med"/>
          </a:ln>
          <a:effectLst/>
        </p:spPr>
      </p:cxnSp>
      <p:cxnSp>
        <p:nvCxnSpPr>
          <p:cNvPr id="16" name="Straight Connector 15"/>
          <p:cNvCxnSpPr/>
          <p:nvPr/>
        </p:nvCxnSpPr>
        <p:spPr bwMode="auto">
          <a:xfrm>
            <a:off x="5562600" y="4324350"/>
            <a:ext cx="1676400" cy="0"/>
          </a:xfrm>
          <a:prstGeom prst="line">
            <a:avLst/>
          </a:prstGeom>
          <a:gradFill rotWithShape="0">
            <a:gsLst>
              <a:gs pos="0">
                <a:srgbClr val="A50021"/>
              </a:gs>
              <a:gs pos="100000">
                <a:schemeClr val="tx1"/>
              </a:gs>
            </a:gsLst>
            <a:lin ang="0" scaled="1"/>
          </a:gradFill>
          <a:ln w="38100" cap="flat" cmpd="sng" algn="ctr">
            <a:solidFill>
              <a:srgbClr val="BB57BE"/>
            </a:solidFill>
            <a:prstDash val="solid"/>
            <a:miter lim="800000"/>
            <a:headEnd type="none" w="med" len="med"/>
            <a:tailEnd type="none" w="med" len="med"/>
          </a:ln>
          <a:effectLst/>
        </p:spPr>
      </p:cxnSp>
      <p:cxnSp>
        <p:nvCxnSpPr>
          <p:cNvPr id="17" name="Straight Connector 16"/>
          <p:cNvCxnSpPr/>
          <p:nvPr/>
        </p:nvCxnSpPr>
        <p:spPr bwMode="auto">
          <a:xfrm>
            <a:off x="5562600" y="4476750"/>
            <a:ext cx="1676400" cy="0"/>
          </a:xfrm>
          <a:prstGeom prst="line">
            <a:avLst/>
          </a:prstGeom>
          <a:gradFill rotWithShape="0">
            <a:gsLst>
              <a:gs pos="0">
                <a:srgbClr val="A50021"/>
              </a:gs>
              <a:gs pos="100000">
                <a:schemeClr val="tx1"/>
              </a:gs>
            </a:gsLst>
            <a:lin ang="0" scaled="1"/>
          </a:gradFill>
          <a:ln w="38100" cap="flat" cmpd="sng" algn="ctr">
            <a:solidFill>
              <a:srgbClr val="BB57BE"/>
            </a:solidFill>
            <a:prstDash val="solid"/>
            <a:miter lim="800000"/>
            <a:headEnd type="none" w="med" len="med"/>
            <a:tailEnd type="none" w="med" len="med"/>
          </a:ln>
          <a:effectLst/>
        </p:spPr>
      </p:cxnSp>
      <p:cxnSp>
        <p:nvCxnSpPr>
          <p:cNvPr id="18" name="Straight Connector 17"/>
          <p:cNvCxnSpPr/>
          <p:nvPr/>
        </p:nvCxnSpPr>
        <p:spPr bwMode="auto">
          <a:xfrm>
            <a:off x="5562600" y="4629150"/>
            <a:ext cx="1676400" cy="0"/>
          </a:xfrm>
          <a:prstGeom prst="line">
            <a:avLst/>
          </a:prstGeom>
          <a:gradFill rotWithShape="0">
            <a:gsLst>
              <a:gs pos="0">
                <a:srgbClr val="A50021"/>
              </a:gs>
              <a:gs pos="100000">
                <a:schemeClr val="tx1"/>
              </a:gs>
            </a:gsLst>
            <a:lin ang="0" scaled="1"/>
          </a:gradFill>
          <a:ln w="38100" cap="flat" cmpd="sng" algn="ctr">
            <a:solidFill>
              <a:srgbClr val="BB57BE"/>
            </a:solidFill>
            <a:prstDash val="solid"/>
            <a:miter lim="800000"/>
            <a:headEnd type="none" w="med" len="med"/>
            <a:tailEnd type="none" w="med" len="med"/>
          </a:ln>
          <a:effectLst/>
        </p:spPr>
      </p:cxnSp>
      <p:cxnSp>
        <p:nvCxnSpPr>
          <p:cNvPr id="19" name="Straight Connector 18"/>
          <p:cNvCxnSpPr/>
          <p:nvPr/>
        </p:nvCxnSpPr>
        <p:spPr bwMode="auto">
          <a:xfrm>
            <a:off x="5562600" y="4781550"/>
            <a:ext cx="1676400" cy="0"/>
          </a:xfrm>
          <a:prstGeom prst="line">
            <a:avLst/>
          </a:prstGeom>
          <a:gradFill rotWithShape="0">
            <a:gsLst>
              <a:gs pos="0">
                <a:srgbClr val="A50021"/>
              </a:gs>
              <a:gs pos="100000">
                <a:schemeClr val="tx1"/>
              </a:gs>
            </a:gsLst>
            <a:lin ang="0" scaled="1"/>
          </a:gradFill>
          <a:ln w="38100" cap="flat" cmpd="sng" algn="ctr">
            <a:solidFill>
              <a:schemeClr val="accent4"/>
            </a:solidFill>
            <a:prstDash val="solid"/>
            <a:miter lim="800000"/>
            <a:headEnd type="none" w="med" len="med"/>
            <a:tailEnd type="none" w="med" len="med"/>
          </a:ln>
          <a:effectLst/>
        </p:spPr>
      </p:cxnSp>
      <p:sp>
        <p:nvSpPr>
          <p:cNvPr id="20" name="TextBox 19"/>
          <p:cNvSpPr txBox="1"/>
          <p:nvPr/>
        </p:nvSpPr>
        <p:spPr>
          <a:xfrm>
            <a:off x="7315200" y="3714750"/>
            <a:ext cx="304800" cy="1323439"/>
          </a:xfrm>
          <a:prstGeom prst="rect">
            <a:avLst/>
          </a:prstGeom>
          <a:noFill/>
        </p:spPr>
        <p:txBody>
          <a:bodyPr wrap="square" rtlCol="0">
            <a:spAutoFit/>
          </a:bodyPr>
          <a:lstStyle/>
          <a:p>
            <a:r>
              <a:rPr lang="en-US" sz="1000" dirty="0">
                <a:latin typeface="+mn-lt"/>
              </a:rPr>
              <a:t>Q</a:t>
            </a:r>
          </a:p>
          <a:p>
            <a:r>
              <a:rPr lang="en-US" sz="1000" dirty="0">
                <a:latin typeface="+mn-lt"/>
              </a:rPr>
              <a:t>A</a:t>
            </a:r>
          </a:p>
          <a:p>
            <a:r>
              <a:rPr lang="en-US" sz="1000" dirty="0">
                <a:latin typeface="+mn-lt"/>
              </a:rPr>
              <a:t>Q</a:t>
            </a:r>
          </a:p>
          <a:p>
            <a:r>
              <a:rPr lang="en-US" sz="1000" dirty="0">
                <a:latin typeface="+mn-lt"/>
              </a:rPr>
              <a:t>A</a:t>
            </a:r>
          </a:p>
          <a:p>
            <a:r>
              <a:rPr lang="en-US" sz="1000" dirty="0">
                <a:latin typeface="+mn-lt"/>
              </a:rPr>
              <a:t>A</a:t>
            </a:r>
          </a:p>
          <a:p>
            <a:r>
              <a:rPr lang="en-US" sz="1000" dirty="0">
                <a:latin typeface="+mn-lt"/>
              </a:rPr>
              <a:t>A</a:t>
            </a:r>
          </a:p>
          <a:p>
            <a:r>
              <a:rPr lang="en-US" sz="1000" dirty="0">
                <a:latin typeface="+mn-lt"/>
              </a:rPr>
              <a:t>Q</a:t>
            </a:r>
          </a:p>
          <a:p>
            <a:r>
              <a:rPr lang="en-US" sz="1000" dirty="0">
                <a:latin typeface="+mn-lt"/>
              </a:rPr>
              <a:t>A</a:t>
            </a:r>
          </a:p>
        </p:txBody>
      </p:sp>
      <p:cxnSp>
        <p:nvCxnSpPr>
          <p:cNvPr id="21" name="Straight Connector 20"/>
          <p:cNvCxnSpPr/>
          <p:nvPr/>
        </p:nvCxnSpPr>
        <p:spPr bwMode="auto">
          <a:xfrm>
            <a:off x="5562600" y="4933950"/>
            <a:ext cx="1676400" cy="0"/>
          </a:xfrm>
          <a:prstGeom prst="line">
            <a:avLst/>
          </a:prstGeom>
          <a:gradFill rotWithShape="0">
            <a:gsLst>
              <a:gs pos="0">
                <a:srgbClr val="A50021"/>
              </a:gs>
              <a:gs pos="100000">
                <a:schemeClr val="tx1"/>
              </a:gs>
            </a:gsLst>
            <a:lin ang="0" scaled="1"/>
          </a:gradFill>
          <a:ln w="38100" cap="flat" cmpd="sng" algn="ctr">
            <a:solidFill>
              <a:srgbClr val="BB57BE"/>
            </a:solidFill>
            <a:prstDash val="solid"/>
            <a:miter lim="800000"/>
            <a:headEnd type="none" w="med" len="med"/>
            <a:tailEnd type="none" w="med" len="med"/>
          </a:ln>
          <a:effectLst/>
        </p:spPr>
      </p:cxnSp>
    </p:spTree>
    <p:extLst>
      <p:ext uri="{BB962C8B-B14F-4D97-AF65-F5344CB8AC3E}">
        <p14:creationId xmlns:p14="http://schemas.microsoft.com/office/powerpoint/2010/main" val="2251424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ea typeface="ＭＳ Ｐゴシック" charset="0"/>
                <a:cs typeface="ＭＳ Ｐゴシック" charset="0"/>
              </a:rPr>
              <a:t>MEMM inference in systems</a:t>
            </a:r>
          </a:p>
        </p:txBody>
      </p:sp>
      <p:sp>
        <p:nvSpPr>
          <p:cNvPr id="26627" name="Rectangle 3"/>
          <p:cNvSpPr>
            <a:spLocks noGrp="1" noChangeArrowheads="1"/>
          </p:cNvSpPr>
          <p:nvPr>
            <p:ph idx="1"/>
          </p:nvPr>
        </p:nvSpPr>
        <p:spPr>
          <a:xfrm>
            <a:off x="304800" y="1352550"/>
            <a:ext cx="8001000" cy="3333750"/>
          </a:xfrm>
        </p:spPr>
        <p:txBody>
          <a:bodyPr/>
          <a:lstStyle/>
          <a:p>
            <a:r>
              <a:rPr lang="en-US" sz="2000" dirty="0">
                <a:ea typeface="ＭＳ Ｐゴシック" charset="0"/>
                <a:cs typeface="ＭＳ Ｐゴシック" charset="0"/>
              </a:rPr>
              <a:t>For a Maximum Entropy Markov Model (MEMM), the classifier makes a single decision at a time, conditioned on evidence from observations </a:t>
            </a:r>
            <a:r>
              <a:rPr lang="en-US" sz="2000" dirty="0">
                <a:solidFill>
                  <a:schemeClr val="accent3"/>
                </a:solidFill>
                <a:ea typeface="ＭＳ Ｐゴシック" charset="0"/>
                <a:cs typeface="ＭＳ Ｐゴシック" charset="0"/>
              </a:rPr>
              <a:t>and previous decisions</a:t>
            </a:r>
          </a:p>
          <a:p>
            <a:r>
              <a:rPr lang="en-US" sz="2000" dirty="0">
                <a:ea typeface="ＭＳ Ｐゴシック" charset="0"/>
                <a:cs typeface="ＭＳ Ｐゴシック" charset="0"/>
              </a:rPr>
              <a:t>Maximum entropy is an outdated name for logistic regression</a:t>
            </a:r>
            <a:endParaRPr lang="en-US" sz="2000" dirty="0">
              <a:ea typeface="ＭＳ Ｐゴシック" charset="0"/>
            </a:endParaRPr>
          </a:p>
        </p:txBody>
      </p:sp>
      <p:graphicFrame>
        <p:nvGraphicFramePr>
          <p:cNvPr id="219140" name="Group 4"/>
          <p:cNvGraphicFramePr>
            <a:graphicFrameLocks noGrp="1"/>
          </p:cNvGraphicFramePr>
          <p:nvPr/>
        </p:nvGraphicFramePr>
        <p:xfrm>
          <a:off x="533400" y="3486150"/>
          <a:ext cx="3810000" cy="84576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27430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-3</a:t>
                      </a:r>
                    </a:p>
                  </a:txBody>
                  <a:tcPr marT="34280" marB="3428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-2</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-1</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0</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+1</a:t>
                      </a:r>
                    </a:p>
                  </a:txBody>
                  <a:tcPr marT="34280" marB="34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0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DT</a:t>
                      </a:r>
                    </a:p>
                  </a:txBody>
                  <a:tcPr marT="34280" marB="3428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NNP</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VBD</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a:t>
                      </a:r>
                    </a:p>
                  </a:txBody>
                  <a:tcPr marT="34280" marB="34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0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The</a:t>
                      </a:r>
                    </a:p>
                  </a:txBody>
                  <a:tcPr marT="34280" marB="3428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Dow</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fell</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22.6</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a:t>
                      </a:r>
                    </a:p>
                  </a:txBody>
                  <a:tcPr marT="34280" marB="34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6654" name="Text Box 30"/>
          <p:cNvSpPr txBox="1">
            <a:spLocks noChangeArrowheads="1"/>
          </p:cNvSpPr>
          <p:nvPr/>
        </p:nvSpPr>
        <p:spPr bwMode="auto">
          <a:xfrm>
            <a:off x="1066800" y="3028950"/>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spcBef>
                <a:spcPct val="50000"/>
              </a:spcBef>
            </a:pPr>
            <a:r>
              <a:rPr lang="en-US" dirty="0">
                <a:solidFill>
                  <a:srgbClr val="008000"/>
                </a:solidFill>
                <a:latin typeface="+mn-lt"/>
              </a:rPr>
              <a:t>Local Context</a:t>
            </a:r>
          </a:p>
        </p:txBody>
      </p:sp>
      <p:sp>
        <p:nvSpPr>
          <p:cNvPr id="26655" name="Text Box 31"/>
          <p:cNvSpPr txBox="1">
            <a:spLocks noChangeArrowheads="1"/>
          </p:cNvSpPr>
          <p:nvPr/>
        </p:nvSpPr>
        <p:spPr bwMode="auto">
          <a:xfrm>
            <a:off x="6477000" y="2686050"/>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spcBef>
                <a:spcPct val="50000"/>
              </a:spcBef>
            </a:pPr>
            <a:r>
              <a:rPr lang="en-US" dirty="0">
                <a:solidFill>
                  <a:srgbClr val="008000"/>
                </a:solidFill>
                <a:latin typeface="+mn-lt"/>
              </a:rPr>
              <a:t>Features</a:t>
            </a:r>
          </a:p>
        </p:txBody>
      </p:sp>
      <p:graphicFrame>
        <p:nvGraphicFramePr>
          <p:cNvPr id="219168" name="Group 32"/>
          <p:cNvGraphicFramePr>
            <a:graphicFrameLocks noGrp="1"/>
          </p:cNvGraphicFramePr>
          <p:nvPr>
            <p:extLst>
              <p:ext uri="{D42A27DB-BD31-4B8C-83A1-F6EECF244321}">
                <p14:modId xmlns:p14="http://schemas.microsoft.com/office/powerpoint/2010/main" val="3921562314"/>
              </p:ext>
            </p:extLst>
          </p:nvPr>
        </p:nvGraphicFramePr>
        <p:xfrm>
          <a:off x="5867400" y="3124199"/>
          <a:ext cx="2514600" cy="1885951"/>
        </p:xfrm>
        <a:graphic>
          <a:graphicData uri="http://schemas.openxmlformats.org/drawingml/2006/table">
            <a:tbl>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tblGrid>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W</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0</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rgbClr val="CC0000"/>
                          </a:solidFill>
                          <a:effectLst/>
                          <a:latin typeface="Lucida Sans" charset="0"/>
                          <a:ea typeface="ＭＳ Ｐゴシック" charset="0"/>
                          <a:cs typeface="ＭＳ Ｐゴシック" charset="0"/>
                        </a:rPr>
                        <a:t>22.6</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89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W</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rgbClr val="CC0000"/>
                          </a:solidFill>
                          <a:effectLst/>
                          <a:latin typeface="Lucida Sans" charset="0"/>
                          <a:ea typeface="ＭＳ Ｐゴシック" charset="0"/>
                          <a:cs typeface="ＭＳ Ｐゴシック" charset="0"/>
                        </a:rPr>
                        <a: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W</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rgbClr val="CC0000"/>
                          </a:solidFill>
                          <a:effectLst/>
                          <a:latin typeface="Lucida Sans" charset="0"/>
                          <a:ea typeface="ＭＳ Ｐゴシック" charset="0"/>
                          <a:cs typeface="ＭＳ Ｐゴシック" charset="0"/>
                        </a:rPr>
                        <a:t>fell</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08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T</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2"/>
                          </a:solidFill>
                          <a:effectLst/>
                          <a:latin typeface="Lucida Sans" charset="0"/>
                          <a:ea typeface="ＭＳ Ｐゴシック" charset="0"/>
                          <a:cs typeface="ＭＳ Ｐゴシック" charset="0"/>
                        </a:rPr>
                        <a:t>VBD</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789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T</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-T</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-2</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2"/>
                          </a:solidFill>
                          <a:effectLst/>
                          <a:latin typeface="Lucida Sans" charset="0"/>
                          <a:ea typeface="ＭＳ Ｐゴシック" charset="0"/>
                          <a:cs typeface="ＭＳ Ｐゴシック" charset="0"/>
                        </a:rPr>
                        <a:t>NNP-VBD</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hasDigit?</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dirty="0">
                          <a:ln>
                            <a:noFill/>
                          </a:ln>
                          <a:solidFill>
                            <a:srgbClr val="FF0000"/>
                          </a:solidFill>
                          <a:effectLst/>
                          <a:latin typeface="Lucida Sans" charset="0"/>
                          <a:ea typeface="ＭＳ Ｐゴシック" charset="0"/>
                          <a:cs typeface="ＭＳ Ｐゴシック" charset="0"/>
                        </a:rPr>
                        <a:t>true</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dirty="0">
                          <a:ln>
                            <a:noFill/>
                          </a:ln>
                          <a:solidFill>
                            <a:schemeClr val="tx1"/>
                          </a:solidFill>
                          <a:effectLst/>
                          <a:latin typeface="Lucida Sans" charset="0"/>
                          <a:ea typeface="ＭＳ Ｐゴシック" charset="0"/>
                          <a:cs typeface="ＭＳ Ｐゴシック" charset="0"/>
                        </a:rPr>
                        <a: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6684" name="Text Box 60"/>
          <p:cNvSpPr txBox="1">
            <a:spLocks noChangeArrowheads="1"/>
          </p:cNvSpPr>
          <p:nvPr/>
        </p:nvSpPr>
        <p:spPr bwMode="auto">
          <a:xfrm>
            <a:off x="152400" y="4629150"/>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r>
              <a:rPr lang="en-US" sz="1800" dirty="0">
                <a:solidFill>
                  <a:srgbClr val="CC0000"/>
                </a:solidFill>
                <a:latin typeface="+mn-lt"/>
              </a:rPr>
              <a:t>(</a:t>
            </a:r>
            <a:r>
              <a:rPr lang="en-US" sz="1800" dirty="0" err="1">
                <a:solidFill>
                  <a:srgbClr val="CC0000"/>
                </a:solidFill>
                <a:latin typeface="+mn-lt"/>
              </a:rPr>
              <a:t>Ratnaparkhi</a:t>
            </a:r>
            <a:r>
              <a:rPr lang="en-US" sz="1800" dirty="0">
                <a:solidFill>
                  <a:srgbClr val="CC0000"/>
                </a:solidFill>
                <a:latin typeface="+mn-lt"/>
              </a:rPr>
              <a:t> 1996; Toutanova et al. 2003, etc.)</a:t>
            </a:r>
          </a:p>
        </p:txBody>
      </p:sp>
      <p:grpSp>
        <p:nvGrpSpPr>
          <p:cNvPr id="11" name="Group 10"/>
          <p:cNvGrpSpPr/>
          <p:nvPr/>
        </p:nvGrpSpPr>
        <p:grpSpPr>
          <a:xfrm>
            <a:off x="3429000" y="2872085"/>
            <a:ext cx="2209800" cy="956965"/>
            <a:chOff x="3429000" y="2872085"/>
            <a:chExt cx="2209800" cy="956965"/>
          </a:xfrm>
        </p:grpSpPr>
        <p:sp>
          <p:nvSpPr>
            <p:cNvPr id="12" name="Line 58"/>
            <p:cNvSpPr>
              <a:spLocks noChangeShapeType="1"/>
            </p:cNvSpPr>
            <p:nvPr/>
          </p:nvSpPr>
          <p:spPr bwMode="auto">
            <a:xfrm flipH="1">
              <a:off x="3429000" y="3333750"/>
              <a:ext cx="1143000" cy="495300"/>
            </a:xfrm>
            <a:prstGeom prst="line">
              <a:avLst/>
            </a:prstGeom>
            <a:noFill/>
            <a:ln w="3810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59"/>
            <p:cNvSpPr txBox="1">
              <a:spLocks noChangeArrowheads="1"/>
            </p:cNvSpPr>
            <p:nvPr/>
          </p:nvSpPr>
          <p:spPr bwMode="auto">
            <a:xfrm>
              <a:off x="3581400" y="2872085"/>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spcBef>
                  <a:spcPct val="50000"/>
                </a:spcBef>
              </a:pPr>
              <a:r>
                <a:rPr lang="en-US" dirty="0">
                  <a:solidFill>
                    <a:srgbClr val="008000"/>
                  </a:solidFill>
                  <a:latin typeface="+mn-lt"/>
                </a:rPr>
                <a:t>Decision Point</a:t>
              </a:r>
            </a:p>
          </p:txBody>
        </p:sp>
      </p:grpSp>
    </p:spTree>
    <p:extLst>
      <p:ext uri="{BB962C8B-B14F-4D97-AF65-F5344CB8AC3E}">
        <p14:creationId xmlns:p14="http://schemas.microsoft.com/office/powerpoint/2010/main" val="2744515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MEMMs</a:t>
            </a:r>
          </a:p>
        </p:txBody>
      </p:sp>
      <p:sp>
        <p:nvSpPr>
          <p:cNvPr id="3" name="Content Placeholder 2"/>
          <p:cNvSpPr>
            <a:spLocks noGrp="1"/>
          </p:cNvSpPr>
          <p:nvPr>
            <p:ph idx="1"/>
          </p:nvPr>
        </p:nvSpPr>
        <p:spPr/>
        <p:txBody>
          <a:bodyPr/>
          <a:lstStyle/>
          <a:p>
            <a:r>
              <a:rPr lang="en-US" dirty="0"/>
              <a:t>Turn logistic regression onto a discriminative sequence model</a:t>
            </a:r>
          </a:p>
          <a:p>
            <a:pPr lvl="1"/>
            <a:r>
              <a:rPr lang="en-US" dirty="0"/>
              <a:t>HMM was generative</a:t>
            </a:r>
          </a:p>
          <a:p>
            <a:pPr lvl="2"/>
            <a:r>
              <a:rPr lang="en-US" dirty="0"/>
              <a:t>Easier to add arbitrary features into discriminative models</a:t>
            </a:r>
          </a:p>
          <a:p>
            <a:pPr lvl="1"/>
            <a:r>
              <a:rPr lang="en-US" dirty="0"/>
              <a:t>Logistic regression was not a sequence model</a:t>
            </a:r>
          </a:p>
          <a:p>
            <a:pPr lvl="1"/>
            <a:r>
              <a:rPr lang="en-US" dirty="0"/>
              <a:t>Optional details in Section 8.5</a:t>
            </a:r>
          </a:p>
          <a:p>
            <a:r>
              <a:rPr lang="en-US" b="1" dirty="0"/>
              <a:t>Run logistic regression on successive words, using the class assigned to the prior word as a feature in the classification of the next word</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24</a:t>
            </a:fld>
            <a:endParaRPr lang="en-US"/>
          </a:p>
        </p:txBody>
      </p:sp>
    </p:spTree>
    <p:extLst>
      <p:ext uri="{BB962C8B-B14F-4D97-AF65-F5344CB8AC3E}">
        <p14:creationId xmlns:p14="http://schemas.microsoft.com/office/powerpoint/2010/main" val="907664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72807" y="267494"/>
            <a:ext cx="8843840" cy="2232248"/>
          </a:xfrm>
          <a:prstGeom prst="rect">
            <a:avLst/>
          </a:prstGeom>
        </p:spPr>
      </p:pic>
      <p:sp>
        <p:nvSpPr>
          <p:cNvPr id="4" name="Slide Number Placeholder 3"/>
          <p:cNvSpPr>
            <a:spLocks noGrp="1"/>
          </p:cNvSpPr>
          <p:nvPr>
            <p:ph type="sldNum" sz="quarter" idx="12"/>
          </p:nvPr>
        </p:nvSpPr>
        <p:spPr/>
        <p:txBody>
          <a:bodyPr/>
          <a:lstStyle/>
          <a:p>
            <a:fld id="{10F35DC5-7E65-8247-99AB-4E984F8A921E}" type="slidenum">
              <a:rPr lang="en-US" smtClean="0"/>
              <a:pPr/>
              <a:t>25</a:t>
            </a:fld>
            <a:endParaRPr lang="en-US"/>
          </a:p>
        </p:txBody>
      </p:sp>
      <p:pic>
        <p:nvPicPr>
          <p:cNvPr id="6" name="Picture 5"/>
          <p:cNvPicPr>
            <a:picLocks noChangeAspect="1"/>
          </p:cNvPicPr>
          <p:nvPr/>
        </p:nvPicPr>
        <p:blipFill>
          <a:blip r:embed="rId3"/>
          <a:stretch>
            <a:fillRect/>
          </a:stretch>
        </p:blipFill>
        <p:spPr>
          <a:xfrm>
            <a:off x="1979712" y="3300248"/>
            <a:ext cx="5130593" cy="1378024"/>
          </a:xfrm>
          <a:prstGeom prst="rect">
            <a:avLst/>
          </a:prstGeom>
        </p:spPr>
      </p:pic>
      <p:sp>
        <p:nvSpPr>
          <p:cNvPr id="7" name="TextBox 6"/>
          <p:cNvSpPr txBox="1"/>
          <p:nvPr/>
        </p:nvSpPr>
        <p:spPr>
          <a:xfrm>
            <a:off x="584804" y="438150"/>
            <a:ext cx="1394908" cy="3785652"/>
          </a:xfrm>
          <a:prstGeom prst="rect">
            <a:avLst/>
          </a:prstGeom>
          <a:noFill/>
        </p:spPr>
        <p:txBody>
          <a:bodyPr wrap="square" rtlCol="0">
            <a:spAutoFit/>
          </a:bodyPr>
          <a:lstStyle/>
          <a:p>
            <a:r>
              <a:rPr lang="en-US" dirty="0"/>
              <a:t>HMM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MEMM</a:t>
            </a:r>
          </a:p>
        </p:txBody>
      </p:sp>
    </p:spTree>
    <p:extLst>
      <p:ext uri="{BB962C8B-B14F-4D97-AF65-F5344CB8AC3E}">
        <p14:creationId xmlns:p14="http://schemas.microsoft.com/office/powerpoint/2010/main" val="1760912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81000"/>
            <a:ext cx="7467600" cy="742950"/>
          </a:xfrm>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0F35DC5-7E65-8247-99AB-4E984F8A921E}" type="slidenum">
              <a:rPr lang="en-US" smtClean="0"/>
              <a:pPr/>
              <a:t>26</a:t>
            </a:fld>
            <a:endParaRPr lang="en-US"/>
          </a:p>
        </p:txBody>
      </p:sp>
      <p:pic>
        <p:nvPicPr>
          <p:cNvPr id="5" name="Picture 4"/>
          <p:cNvPicPr>
            <a:picLocks noChangeAspect="1"/>
          </p:cNvPicPr>
          <p:nvPr/>
        </p:nvPicPr>
        <p:blipFill>
          <a:blip r:embed="rId2"/>
          <a:stretch>
            <a:fillRect/>
          </a:stretch>
        </p:blipFill>
        <p:spPr>
          <a:xfrm>
            <a:off x="342795" y="381000"/>
            <a:ext cx="9010044" cy="4667250"/>
          </a:xfrm>
          <a:prstGeom prst="rect">
            <a:avLst/>
          </a:prstGeom>
        </p:spPr>
      </p:pic>
    </p:spTree>
    <p:extLst>
      <p:ext uri="{BB962C8B-B14F-4D97-AF65-F5344CB8AC3E}">
        <p14:creationId xmlns:p14="http://schemas.microsoft.com/office/powerpoint/2010/main" val="1390918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in a MEMM</a:t>
            </a:r>
          </a:p>
        </p:txBody>
      </p:sp>
      <p:pic>
        <p:nvPicPr>
          <p:cNvPr id="5" name="Content Placeholder 4"/>
          <p:cNvPicPr>
            <a:picLocks noGrp="1" noChangeAspect="1"/>
          </p:cNvPicPr>
          <p:nvPr>
            <p:ph idx="1"/>
          </p:nvPr>
        </p:nvPicPr>
        <p:blipFill>
          <a:blip r:embed="rId2"/>
          <a:stretch>
            <a:fillRect/>
          </a:stretch>
        </p:blipFill>
        <p:spPr>
          <a:xfrm>
            <a:off x="429905" y="1563638"/>
            <a:ext cx="8938991" cy="3141712"/>
          </a:xfrm>
          <a:prstGeom prst="rect">
            <a:avLst/>
          </a:prstGeom>
        </p:spPr>
      </p:pic>
      <p:sp>
        <p:nvSpPr>
          <p:cNvPr id="4" name="Slide Number Placeholder 3"/>
          <p:cNvSpPr>
            <a:spLocks noGrp="1"/>
          </p:cNvSpPr>
          <p:nvPr>
            <p:ph type="sldNum" sz="quarter" idx="12"/>
          </p:nvPr>
        </p:nvSpPr>
        <p:spPr/>
        <p:txBody>
          <a:bodyPr/>
          <a:lstStyle/>
          <a:p>
            <a:fld id="{10F35DC5-7E65-8247-99AB-4E984F8A921E}" type="slidenum">
              <a:rPr lang="en-US" smtClean="0"/>
              <a:pPr/>
              <a:t>27</a:t>
            </a:fld>
            <a:endParaRPr lang="en-US"/>
          </a:p>
        </p:txBody>
      </p:sp>
    </p:spTree>
    <p:extLst>
      <p:ext uri="{BB962C8B-B14F-4D97-AF65-F5344CB8AC3E}">
        <p14:creationId xmlns:p14="http://schemas.microsoft.com/office/powerpoint/2010/main" val="1671831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Example: POS Tagging</a:t>
            </a:r>
          </a:p>
        </p:txBody>
      </p:sp>
      <p:sp>
        <p:nvSpPr>
          <p:cNvPr id="26627" name="Rectangle 3"/>
          <p:cNvSpPr>
            <a:spLocks noGrp="1" noChangeArrowheads="1"/>
          </p:cNvSpPr>
          <p:nvPr>
            <p:ph idx="1"/>
          </p:nvPr>
        </p:nvSpPr>
        <p:spPr>
          <a:xfrm>
            <a:off x="304800" y="1352550"/>
            <a:ext cx="8001000" cy="3333750"/>
          </a:xfrm>
        </p:spPr>
        <p:txBody>
          <a:bodyPr/>
          <a:lstStyle/>
          <a:p>
            <a:pPr eaLnBrk="1" hangingPunct="1"/>
            <a:r>
              <a:rPr lang="en-US" sz="2000" dirty="0">
                <a:ea typeface="ＭＳ Ｐゴシック" charset="0"/>
                <a:cs typeface="ＭＳ Ｐゴシック" charset="0"/>
              </a:rPr>
              <a:t>Scoring individual labeling decisions is no more complex than standard classification decisions</a:t>
            </a:r>
          </a:p>
          <a:p>
            <a:pPr lvl="1"/>
            <a:r>
              <a:rPr lang="en-US" sz="1800" dirty="0">
                <a:ea typeface="ＭＳ Ｐゴシック" charset="0"/>
                <a:cs typeface="ＭＳ Ｐゴシック" charset="0"/>
              </a:rPr>
              <a:t>We have some assumed labels to use for prior positions</a:t>
            </a:r>
          </a:p>
          <a:p>
            <a:pPr lvl="1"/>
            <a:r>
              <a:rPr lang="en-US" sz="1800" dirty="0">
                <a:ea typeface="ＭＳ Ｐゴシック" charset="0"/>
                <a:cs typeface="ＭＳ Ｐゴシック" charset="0"/>
              </a:rPr>
              <a:t>We use features of those and the observed data (which can include current, previous, and next words) to predict the current label</a:t>
            </a:r>
            <a:endParaRPr lang="en-US" sz="1600" dirty="0">
              <a:ea typeface="ＭＳ Ｐゴシック" charset="0"/>
              <a:cs typeface="ＭＳ Ｐゴシック" charset="0"/>
            </a:endParaRPr>
          </a:p>
        </p:txBody>
      </p:sp>
      <p:graphicFrame>
        <p:nvGraphicFramePr>
          <p:cNvPr id="219140" name="Group 4"/>
          <p:cNvGraphicFramePr>
            <a:graphicFrameLocks noGrp="1"/>
          </p:cNvGraphicFramePr>
          <p:nvPr/>
        </p:nvGraphicFramePr>
        <p:xfrm>
          <a:off x="533400" y="3486150"/>
          <a:ext cx="3810000" cy="84576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27430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-3</a:t>
                      </a:r>
                    </a:p>
                  </a:txBody>
                  <a:tcPr marT="34280" marB="3428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-2</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-1</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0</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+1</a:t>
                      </a:r>
                    </a:p>
                  </a:txBody>
                  <a:tcPr marT="34280" marB="34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0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DT</a:t>
                      </a:r>
                    </a:p>
                  </a:txBody>
                  <a:tcPr marT="34280" marB="3428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NNP</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VBD</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a:t>
                      </a:r>
                    </a:p>
                  </a:txBody>
                  <a:tcPr marT="34280" marB="34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0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The</a:t>
                      </a:r>
                    </a:p>
                  </a:txBody>
                  <a:tcPr marT="34280" marB="3428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Dow</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fell</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22.6</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a:t>
                      </a:r>
                    </a:p>
                  </a:txBody>
                  <a:tcPr marT="34280" marB="34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6654" name="Text Box 30"/>
          <p:cNvSpPr txBox="1">
            <a:spLocks noChangeArrowheads="1"/>
          </p:cNvSpPr>
          <p:nvPr/>
        </p:nvSpPr>
        <p:spPr bwMode="auto">
          <a:xfrm>
            <a:off x="1066800" y="3028950"/>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spcBef>
                <a:spcPct val="50000"/>
              </a:spcBef>
            </a:pPr>
            <a:r>
              <a:rPr lang="en-US" dirty="0">
                <a:solidFill>
                  <a:srgbClr val="008000"/>
                </a:solidFill>
                <a:latin typeface="+mn-lt"/>
              </a:rPr>
              <a:t>Local Context</a:t>
            </a:r>
          </a:p>
        </p:txBody>
      </p:sp>
      <p:sp>
        <p:nvSpPr>
          <p:cNvPr id="26655" name="Text Box 31"/>
          <p:cNvSpPr txBox="1">
            <a:spLocks noChangeArrowheads="1"/>
          </p:cNvSpPr>
          <p:nvPr/>
        </p:nvSpPr>
        <p:spPr bwMode="auto">
          <a:xfrm>
            <a:off x="6477000" y="2686050"/>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spcBef>
                <a:spcPct val="50000"/>
              </a:spcBef>
            </a:pPr>
            <a:r>
              <a:rPr lang="en-US" dirty="0">
                <a:solidFill>
                  <a:srgbClr val="008000"/>
                </a:solidFill>
                <a:latin typeface="+mn-lt"/>
              </a:rPr>
              <a:t>Features</a:t>
            </a:r>
          </a:p>
        </p:txBody>
      </p:sp>
      <p:graphicFrame>
        <p:nvGraphicFramePr>
          <p:cNvPr id="219168" name="Group 32"/>
          <p:cNvGraphicFramePr>
            <a:graphicFrameLocks noGrp="1"/>
          </p:cNvGraphicFramePr>
          <p:nvPr>
            <p:extLst>
              <p:ext uri="{D42A27DB-BD31-4B8C-83A1-F6EECF244321}">
                <p14:modId xmlns:p14="http://schemas.microsoft.com/office/powerpoint/2010/main" val="1991913821"/>
              </p:ext>
            </p:extLst>
          </p:nvPr>
        </p:nvGraphicFramePr>
        <p:xfrm>
          <a:off x="5867400" y="3124199"/>
          <a:ext cx="2514600" cy="1885951"/>
        </p:xfrm>
        <a:graphic>
          <a:graphicData uri="http://schemas.openxmlformats.org/drawingml/2006/table">
            <a:tbl>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tblGrid>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W</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0</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rgbClr val="CC0000"/>
                          </a:solidFill>
                          <a:effectLst/>
                          <a:latin typeface="Lucida Sans" charset="0"/>
                          <a:ea typeface="ＭＳ Ｐゴシック" charset="0"/>
                          <a:cs typeface="ＭＳ Ｐゴシック" charset="0"/>
                        </a:rPr>
                        <a:t>22.6</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89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W</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rgbClr val="CC0000"/>
                          </a:solidFill>
                          <a:effectLst/>
                          <a:latin typeface="Lucida Sans" charset="0"/>
                          <a:ea typeface="ＭＳ Ｐゴシック" charset="0"/>
                          <a:cs typeface="ＭＳ Ｐゴシック" charset="0"/>
                        </a:rPr>
                        <a: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W</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rgbClr val="CC0000"/>
                          </a:solidFill>
                          <a:effectLst/>
                          <a:latin typeface="Lucida Sans" charset="0"/>
                          <a:ea typeface="ＭＳ Ｐゴシック" charset="0"/>
                          <a:cs typeface="ＭＳ Ｐゴシック" charset="0"/>
                        </a:rPr>
                        <a:t>fell</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08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T</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2"/>
                          </a:solidFill>
                          <a:effectLst/>
                          <a:latin typeface="Lucida Sans" charset="0"/>
                          <a:ea typeface="ＭＳ Ｐゴシック" charset="0"/>
                          <a:cs typeface="ＭＳ Ｐゴシック" charset="0"/>
                        </a:rPr>
                        <a:t>VBD</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789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T</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-T</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-2</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2"/>
                          </a:solidFill>
                          <a:effectLst/>
                          <a:latin typeface="Lucida Sans" charset="0"/>
                          <a:ea typeface="ＭＳ Ｐゴシック" charset="0"/>
                          <a:cs typeface="ＭＳ Ｐゴシック" charset="0"/>
                        </a:rPr>
                        <a:t>NNP-VBD</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hasDigit?</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dirty="0">
                          <a:ln>
                            <a:noFill/>
                          </a:ln>
                          <a:solidFill>
                            <a:srgbClr val="FF0000"/>
                          </a:solidFill>
                          <a:effectLst/>
                          <a:latin typeface="Lucida Sans" charset="0"/>
                          <a:ea typeface="ＭＳ Ｐゴシック" charset="0"/>
                          <a:cs typeface="ＭＳ Ｐゴシック" charset="0"/>
                        </a:rPr>
                        <a:t>true</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dirty="0">
                          <a:ln>
                            <a:noFill/>
                          </a:ln>
                          <a:solidFill>
                            <a:schemeClr val="tx1"/>
                          </a:solidFill>
                          <a:effectLst/>
                          <a:latin typeface="Lucida Sans" charset="0"/>
                          <a:ea typeface="ＭＳ Ｐゴシック" charset="0"/>
                          <a:cs typeface="ＭＳ Ｐゴシック" charset="0"/>
                        </a:rPr>
                        <a: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3" name="Group 2"/>
          <p:cNvGrpSpPr/>
          <p:nvPr/>
        </p:nvGrpSpPr>
        <p:grpSpPr>
          <a:xfrm>
            <a:off x="3429000" y="2872085"/>
            <a:ext cx="2209800" cy="956965"/>
            <a:chOff x="3429000" y="2872085"/>
            <a:chExt cx="2209800" cy="956965"/>
          </a:xfrm>
        </p:grpSpPr>
        <p:sp>
          <p:nvSpPr>
            <p:cNvPr id="26682" name="Line 58"/>
            <p:cNvSpPr>
              <a:spLocks noChangeShapeType="1"/>
            </p:cNvSpPr>
            <p:nvPr/>
          </p:nvSpPr>
          <p:spPr bwMode="auto">
            <a:xfrm flipH="1">
              <a:off x="3429000" y="3333750"/>
              <a:ext cx="1143000" cy="495300"/>
            </a:xfrm>
            <a:prstGeom prst="line">
              <a:avLst/>
            </a:prstGeom>
            <a:noFill/>
            <a:ln w="3810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83" name="Text Box 59"/>
            <p:cNvSpPr txBox="1">
              <a:spLocks noChangeArrowheads="1"/>
            </p:cNvSpPr>
            <p:nvPr/>
          </p:nvSpPr>
          <p:spPr bwMode="auto">
            <a:xfrm>
              <a:off x="3581400" y="2872085"/>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spcBef>
                  <a:spcPct val="50000"/>
                </a:spcBef>
              </a:pPr>
              <a:r>
                <a:rPr lang="en-US" dirty="0">
                  <a:solidFill>
                    <a:srgbClr val="008000"/>
                  </a:solidFill>
                  <a:latin typeface="+mn-lt"/>
                </a:rPr>
                <a:t>Decision Point</a:t>
              </a:r>
            </a:p>
          </p:txBody>
        </p:sp>
      </p:grpSp>
      <p:sp>
        <p:nvSpPr>
          <p:cNvPr id="26684" name="Text Box 60"/>
          <p:cNvSpPr txBox="1">
            <a:spLocks noChangeArrowheads="1"/>
          </p:cNvSpPr>
          <p:nvPr/>
        </p:nvSpPr>
        <p:spPr bwMode="auto">
          <a:xfrm>
            <a:off x="152400" y="4629150"/>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r>
              <a:rPr lang="en-US" sz="1800" dirty="0">
                <a:solidFill>
                  <a:srgbClr val="CC0000"/>
                </a:solidFill>
                <a:latin typeface="+mn-lt"/>
              </a:rPr>
              <a:t>(</a:t>
            </a:r>
            <a:r>
              <a:rPr lang="en-US" sz="1800" dirty="0" err="1">
                <a:solidFill>
                  <a:srgbClr val="CC0000"/>
                </a:solidFill>
                <a:latin typeface="+mn-lt"/>
              </a:rPr>
              <a:t>Ratnaparkhi</a:t>
            </a:r>
            <a:r>
              <a:rPr lang="en-US" sz="1800" dirty="0">
                <a:solidFill>
                  <a:srgbClr val="CC0000"/>
                </a:solidFill>
                <a:latin typeface="+mn-lt"/>
              </a:rPr>
              <a:t> 1996; Toutanova et al. 2003, etc.)</a:t>
            </a:r>
          </a:p>
        </p:txBody>
      </p:sp>
    </p:spTree>
    <p:extLst>
      <p:ext uri="{BB962C8B-B14F-4D97-AF65-F5344CB8AC3E}">
        <p14:creationId xmlns:p14="http://schemas.microsoft.com/office/powerpoint/2010/main" val="1145587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Example: POS Tagging</a:t>
            </a:r>
          </a:p>
        </p:txBody>
      </p:sp>
      <p:sp>
        <p:nvSpPr>
          <p:cNvPr id="26627" name="Rectangle 3"/>
          <p:cNvSpPr>
            <a:spLocks noGrp="1" noChangeArrowheads="1"/>
          </p:cNvSpPr>
          <p:nvPr>
            <p:ph idx="1"/>
          </p:nvPr>
        </p:nvSpPr>
        <p:spPr>
          <a:xfrm>
            <a:off x="304800" y="1352550"/>
            <a:ext cx="8001000" cy="3333750"/>
          </a:xfrm>
        </p:spPr>
        <p:txBody>
          <a:bodyPr/>
          <a:lstStyle/>
          <a:p>
            <a:pPr eaLnBrk="1" hangingPunct="1"/>
            <a:r>
              <a:rPr lang="en-US" sz="2000" dirty="0">
                <a:ea typeface="ＭＳ Ｐゴシック" charset="0"/>
                <a:cs typeface="ＭＳ Ｐゴシック" charset="0"/>
              </a:rPr>
              <a:t>POS tagging Features can include:</a:t>
            </a:r>
          </a:p>
          <a:p>
            <a:pPr lvl="1"/>
            <a:r>
              <a:rPr lang="en-US" dirty="0">
                <a:ea typeface="ＭＳ Ｐゴシック" charset="0"/>
              </a:rPr>
              <a:t>Current, previous, next words in isolation or together.</a:t>
            </a:r>
          </a:p>
          <a:p>
            <a:pPr lvl="1" eaLnBrk="1" hangingPunct="1"/>
            <a:r>
              <a:rPr lang="en-US" sz="2000" dirty="0">
                <a:ea typeface="ＭＳ Ｐゴシック" charset="0"/>
              </a:rPr>
              <a:t>Previous one, two, three tags.</a:t>
            </a:r>
          </a:p>
          <a:p>
            <a:pPr lvl="1" eaLnBrk="1" hangingPunct="1"/>
            <a:r>
              <a:rPr lang="en-US" sz="2000" dirty="0">
                <a:ea typeface="ＭＳ Ｐゴシック" charset="0"/>
              </a:rPr>
              <a:t>Word-internal features: word types, suffixes, dashes, etc.</a:t>
            </a:r>
          </a:p>
        </p:txBody>
      </p:sp>
      <p:graphicFrame>
        <p:nvGraphicFramePr>
          <p:cNvPr id="219140" name="Group 4"/>
          <p:cNvGraphicFramePr>
            <a:graphicFrameLocks noGrp="1"/>
          </p:cNvGraphicFramePr>
          <p:nvPr/>
        </p:nvGraphicFramePr>
        <p:xfrm>
          <a:off x="533400" y="3486150"/>
          <a:ext cx="3810000" cy="84576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27430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-3</a:t>
                      </a:r>
                    </a:p>
                  </a:txBody>
                  <a:tcPr marT="34280" marB="3428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-2</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-1</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0</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1"/>
                          </a:solidFill>
                          <a:effectLst/>
                          <a:latin typeface="Lucida Sans" charset="0"/>
                        </a:rPr>
                        <a:t>+1</a:t>
                      </a:r>
                    </a:p>
                  </a:txBody>
                  <a:tcPr marT="34280" marB="34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0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DT</a:t>
                      </a:r>
                    </a:p>
                  </a:txBody>
                  <a:tcPr marT="34280" marB="3428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NNP</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VBD</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chemeClr val="tx2"/>
                          </a:solidFill>
                          <a:effectLst/>
                          <a:latin typeface="Lucida Sans" charset="0"/>
                        </a:rPr>
                        <a:t>???</a:t>
                      </a:r>
                    </a:p>
                  </a:txBody>
                  <a:tcPr marT="34280" marB="34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0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The</a:t>
                      </a:r>
                    </a:p>
                  </a:txBody>
                  <a:tcPr marT="34280" marB="3428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Dow</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fell</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22.6</a:t>
                      </a:r>
                    </a:p>
                  </a:txBody>
                  <a:tcPr marT="34280" marB="3428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2"/>
                        <a:buNone/>
                        <a:tabLst/>
                      </a:pPr>
                      <a:r>
                        <a:rPr kumimoji="0" lang="en-US" sz="1400" b="0" i="0" u="none" strike="noStrike" cap="none" normalizeH="0" baseline="0">
                          <a:ln>
                            <a:noFill/>
                          </a:ln>
                          <a:solidFill>
                            <a:srgbClr val="CC0000"/>
                          </a:solidFill>
                          <a:effectLst/>
                          <a:latin typeface="Lucida Sans" charset="0"/>
                        </a:rPr>
                        <a:t>%</a:t>
                      </a:r>
                    </a:p>
                  </a:txBody>
                  <a:tcPr marT="34280" marB="3428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6654" name="Text Box 30"/>
          <p:cNvSpPr txBox="1">
            <a:spLocks noChangeArrowheads="1"/>
          </p:cNvSpPr>
          <p:nvPr/>
        </p:nvSpPr>
        <p:spPr bwMode="auto">
          <a:xfrm>
            <a:off x="1066800" y="3028950"/>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spcBef>
                <a:spcPct val="50000"/>
              </a:spcBef>
            </a:pPr>
            <a:r>
              <a:rPr lang="en-US" dirty="0">
                <a:solidFill>
                  <a:srgbClr val="008000"/>
                </a:solidFill>
                <a:latin typeface="+mn-lt"/>
              </a:rPr>
              <a:t>Local Context</a:t>
            </a:r>
          </a:p>
        </p:txBody>
      </p:sp>
      <p:sp>
        <p:nvSpPr>
          <p:cNvPr id="26655" name="Text Box 31"/>
          <p:cNvSpPr txBox="1">
            <a:spLocks noChangeArrowheads="1"/>
          </p:cNvSpPr>
          <p:nvPr/>
        </p:nvSpPr>
        <p:spPr bwMode="auto">
          <a:xfrm>
            <a:off x="6477000" y="2686050"/>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spcBef>
                <a:spcPct val="50000"/>
              </a:spcBef>
            </a:pPr>
            <a:r>
              <a:rPr lang="en-US" dirty="0">
                <a:solidFill>
                  <a:srgbClr val="008000"/>
                </a:solidFill>
                <a:latin typeface="+mn-lt"/>
              </a:rPr>
              <a:t>Features</a:t>
            </a:r>
          </a:p>
        </p:txBody>
      </p:sp>
      <p:graphicFrame>
        <p:nvGraphicFramePr>
          <p:cNvPr id="219168" name="Group 32"/>
          <p:cNvGraphicFramePr>
            <a:graphicFrameLocks noGrp="1"/>
          </p:cNvGraphicFramePr>
          <p:nvPr>
            <p:extLst>
              <p:ext uri="{D42A27DB-BD31-4B8C-83A1-F6EECF244321}">
                <p14:modId xmlns:p14="http://schemas.microsoft.com/office/powerpoint/2010/main" val="340789790"/>
              </p:ext>
            </p:extLst>
          </p:nvPr>
        </p:nvGraphicFramePr>
        <p:xfrm>
          <a:off x="5867400" y="3124199"/>
          <a:ext cx="2514600" cy="1885951"/>
        </p:xfrm>
        <a:graphic>
          <a:graphicData uri="http://schemas.openxmlformats.org/drawingml/2006/table">
            <a:tbl>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tblGrid>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W</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0</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rgbClr val="CC0000"/>
                          </a:solidFill>
                          <a:effectLst/>
                          <a:latin typeface="Lucida Sans" charset="0"/>
                          <a:ea typeface="ＭＳ Ｐゴシック" charset="0"/>
                          <a:cs typeface="ＭＳ Ｐゴシック" charset="0"/>
                        </a:rPr>
                        <a:t>22.6</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89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W</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rgbClr val="CC0000"/>
                          </a:solidFill>
                          <a:effectLst/>
                          <a:latin typeface="Lucida Sans" charset="0"/>
                          <a:ea typeface="ＭＳ Ｐゴシック" charset="0"/>
                          <a:cs typeface="ＭＳ Ｐゴシック" charset="0"/>
                        </a:rPr>
                        <a: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W</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rgbClr val="CC0000"/>
                          </a:solidFill>
                          <a:effectLst/>
                          <a:latin typeface="Lucida Sans" charset="0"/>
                          <a:ea typeface="ＭＳ Ｐゴシック" charset="0"/>
                          <a:cs typeface="ＭＳ Ｐゴシック" charset="0"/>
                        </a:rPr>
                        <a:t>fell</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08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T</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2"/>
                          </a:solidFill>
                          <a:effectLst/>
                          <a:latin typeface="Lucida Sans" charset="0"/>
                          <a:ea typeface="ＭＳ Ｐゴシック" charset="0"/>
                          <a:cs typeface="ＭＳ Ｐゴシック" charset="0"/>
                        </a:rPr>
                        <a:t>VBD</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7891">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T</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-1</a:t>
                      </a: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-T</a:t>
                      </a:r>
                      <a:r>
                        <a:rPr kumimoji="0" lang="en-US" sz="1200" b="0" i="0" u="none" strike="noStrike" cap="none" normalizeH="0" baseline="-25000">
                          <a:ln>
                            <a:noFill/>
                          </a:ln>
                          <a:solidFill>
                            <a:schemeClr val="tx1"/>
                          </a:solidFill>
                          <a:effectLst/>
                          <a:latin typeface="Lucida Sans" charset="0"/>
                          <a:ea typeface="ＭＳ Ｐゴシック" charset="0"/>
                          <a:cs typeface="ＭＳ Ｐゴシック" charset="0"/>
                        </a:rPr>
                        <a:t>-2</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2"/>
                          </a:solidFill>
                          <a:effectLst/>
                          <a:latin typeface="Lucida Sans" charset="0"/>
                          <a:ea typeface="ＭＳ Ｐゴシック" charset="0"/>
                          <a:cs typeface="ＭＳ Ｐゴシック" charset="0"/>
                        </a:rPr>
                        <a:t>NNP-VBD</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hasDigit?</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dirty="0">
                          <a:ln>
                            <a:noFill/>
                          </a:ln>
                          <a:solidFill>
                            <a:srgbClr val="FF0000"/>
                          </a:solidFill>
                          <a:effectLst/>
                          <a:latin typeface="Lucida Sans" charset="0"/>
                          <a:ea typeface="ＭＳ Ｐゴシック" charset="0"/>
                          <a:cs typeface="ＭＳ Ｐゴシック" charset="0"/>
                        </a:rPr>
                        <a:t>true</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0272">
                <a:tc>
                  <a:txBody>
                    <a:bodyPr/>
                    <a:lstStyle/>
                    <a:p>
                      <a:pPr marL="0" marR="0" lvl="0" indent="0" algn="l"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a:ln>
                            <a:noFill/>
                          </a:ln>
                          <a:solidFill>
                            <a:schemeClr val="tx1"/>
                          </a:solidFill>
                          <a:effectLst/>
                          <a:latin typeface="Lucida Sans" charset="0"/>
                          <a:ea typeface="ＭＳ Ｐゴシック" charset="0"/>
                          <a:cs typeface="ＭＳ Ｐゴシック" charset="0"/>
                        </a:rPr>
                        <a:t>…</a:t>
                      </a:r>
                    </a:p>
                  </a:txBody>
                  <a:tcPr marT="34290" marB="3429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0000"/>
                        <a:buFont typeface="Wingdings" charset="0"/>
                        <a:buNone/>
                        <a:tabLst/>
                      </a:pPr>
                      <a:r>
                        <a:rPr kumimoji="0" lang="en-US" sz="1200" b="0" i="0" u="none" strike="noStrike" cap="none" normalizeH="0" baseline="0" dirty="0">
                          <a:ln>
                            <a:noFill/>
                          </a:ln>
                          <a:solidFill>
                            <a:schemeClr val="tx1"/>
                          </a:solidFill>
                          <a:effectLst/>
                          <a:latin typeface="Lucida Sans" charset="0"/>
                          <a:ea typeface="ＭＳ Ｐゴシック" charset="0"/>
                          <a:cs typeface="ＭＳ Ｐゴシック" charset="0"/>
                        </a:rPr>
                        <a:t>…</a:t>
                      </a:r>
                    </a:p>
                  </a:txBody>
                  <a:tcPr marT="34290" marB="3429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6684" name="Text Box 60"/>
          <p:cNvSpPr txBox="1">
            <a:spLocks noChangeArrowheads="1"/>
          </p:cNvSpPr>
          <p:nvPr/>
        </p:nvSpPr>
        <p:spPr bwMode="auto">
          <a:xfrm>
            <a:off x="152400" y="4629150"/>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r>
              <a:rPr lang="en-US" sz="1800" dirty="0">
                <a:solidFill>
                  <a:srgbClr val="CC0000"/>
                </a:solidFill>
                <a:latin typeface="+mn-lt"/>
              </a:rPr>
              <a:t>(</a:t>
            </a:r>
            <a:r>
              <a:rPr lang="en-US" sz="1800" dirty="0" err="1">
                <a:solidFill>
                  <a:srgbClr val="CC0000"/>
                </a:solidFill>
                <a:latin typeface="+mn-lt"/>
              </a:rPr>
              <a:t>Ratnaparkhi</a:t>
            </a:r>
            <a:r>
              <a:rPr lang="en-US" sz="1800" dirty="0">
                <a:solidFill>
                  <a:srgbClr val="CC0000"/>
                </a:solidFill>
                <a:latin typeface="+mn-lt"/>
              </a:rPr>
              <a:t> 1996; Toutanova et al. 2003, etc.)</a:t>
            </a:r>
          </a:p>
        </p:txBody>
      </p:sp>
      <p:grpSp>
        <p:nvGrpSpPr>
          <p:cNvPr id="11" name="Group 10"/>
          <p:cNvGrpSpPr/>
          <p:nvPr/>
        </p:nvGrpSpPr>
        <p:grpSpPr>
          <a:xfrm>
            <a:off x="3429000" y="2872085"/>
            <a:ext cx="2209800" cy="956965"/>
            <a:chOff x="3429000" y="2872085"/>
            <a:chExt cx="2209800" cy="956965"/>
          </a:xfrm>
        </p:grpSpPr>
        <p:sp>
          <p:nvSpPr>
            <p:cNvPr id="12" name="Line 58"/>
            <p:cNvSpPr>
              <a:spLocks noChangeShapeType="1"/>
            </p:cNvSpPr>
            <p:nvPr/>
          </p:nvSpPr>
          <p:spPr bwMode="auto">
            <a:xfrm flipH="1">
              <a:off x="3429000" y="3333750"/>
              <a:ext cx="1143000" cy="495300"/>
            </a:xfrm>
            <a:prstGeom prst="line">
              <a:avLst/>
            </a:prstGeom>
            <a:noFill/>
            <a:ln w="3810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59"/>
            <p:cNvSpPr txBox="1">
              <a:spLocks noChangeArrowheads="1"/>
            </p:cNvSpPr>
            <p:nvPr/>
          </p:nvSpPr>
          <p:spPr bwMode="auto">
            <a:xfrm>
              <a:off x="3581400" y="2872085"/>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l" eaLnBrk="1" hangingPunct="1">
                <a:spcBef>
                  <a:spcPct val="50000"/>
                </a:spcBef>
              </a:pPr>
              <a:r>
                <a:rPr lang="en-US" dirty="0">
                  <a:solidFill>
                    <a:srgbClr val="008000"/>
                  </a:solidFill>
                  <a:latin typeface="+mn-lt"/>
                </a:rPr>
                <a:t>Decision Point</a:t>
              </a:r>
            </a:p>
          </p:txBody>
        </p:sp>
      </p:grpSp>
    </p:spTree>
    <p:extLst>
      <p:ext uri="{BB962C8B-B14F-4D97-AF65-F5344CB8AC3E}">
        <p14:creationId xmlns:p14="http://schemas.microsoft.com/office/powerpoint/2010/main" val="265031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18"/>
            <a:ext cx="9252520" cy="400692"/>
          </a:xfrm>
        </p:spPr>
        <p:txBody>
          <a:bodyPr/>
          <a:lstStyle/>
          <a:p>
            <a:r>
              <a:rPr lang="en-US" sz="2000" dirty="0"/>
              <a:t>Machines Beat Humans on a Reading Test. But Do They Understand?  (article cont.)</a:t>
            </a:r>
          </a:p>
        </p:txBody>
      </p:sp>
      <p:sp>
        <p:nvSpPr>
          <p:cNvPr id="3" name="Content Placeholder 2"/>
          <p:cNvSpPr>
            <a:spLocks noGrp="1"/>
          </p:cNvSpPr>
          <p:nvPr>
            <p:ph idx="1"/>
          </p:nvPr>
        </p:nvSpPr>
        <p:spPr>
          <a:xfrm>
            <a:off x="107504" y="411510"/>
            <a:ext cx="9036496" cy="3333750"/>
          </a:xfrm>
        </p:spPr>
        <p:txBody>
          <a:bodyPr/>
          <a:lstStyle/>
          <a:p>
            <a:r>
              <a:rPr lang="en-US" sz="2000" dirty="0"/>
              <a:t>“Before 2018, one of NLP’s main </a:t>
            </a:r>
            <a:r>
              <a:rPr lang="en-US" sz="2000" dirty="0" err="1"/>
              <a:t>pretraining</a:t>
            </a:r>
            <a:r>
              <a:rPr lang="en-US" sz="2000" dirty="0"/>
              <a:t> tools was something like a dictionary. </a:t>
            </a:r>
            <a:r>
              <a:rPr lang="en-US" sz="2000" dirty="0">
                <a:solidFill>
                  <a:srgbClr val="FF0000"/>
                </a:solidFill>
              </a:rPr>
              <a:t>Known as word </a:t>
            </a:r>
            <a:r>
              <a:rPr lang="en-US" sz="2000" dirty="0" err="1">
                <a:solidFill>
                  <a:srgbClr val="FF0000"/>
                </a:solidFill>
              </a:rPr>
              <a:t>embeddings</a:t>
            </a:r>
            <a:r>
              <a:rPr lang="en-US" sz="2000" dirty="0">
                <a:solidFill>
                  <a:srgbClr val="FF0000"/>
                </a:solidFill>
              </a:rPr>
              <a:t>, this dictionary encoded associations between words as numbers in a way that deep neural networks could accept as input </a:t>
            </a:r>
            <a:r>
              <a:rPr lang="en-US" sz="2000" dirty="0"/>
              <a:t>….But a neural network </a:t>
            </a:r>
            <a:r>
              <a:rPr lang="en-US" sz="2000" dirty="0" err="1"/>
              <a:t>pretrained</a:t>
            </a:r>
            <a:r>
              <a:rPr lang="en-US" sz="2000" dirty="0"/>
              <a:t> with word </a:t>
            </a:r>
            <a:r>
              <a:rPr lang="en-US" sz="2000" dirty="0" err="1"/>
              <a:t>embeddings</a:t>
            </a:r>
            <a:r>
              <a:rPr lang="en-US" sz="2000" dirty="0"/>
              <a:t> is still blind to the meaning of words at the sentence level. “It would think that ‘a man bit the dog’ and ‘a dog bit the man’ are exactly the same thing,”…</a:t>
            </a:r>
          </a:p>
          <a:p>
            <a:r>
              <a:rPr lang="en-US" sz="2000" dirty="0">
                <a:solidFill>
                  <a:srgbClr val="FF0000"/>
                </a:solidFill>
              </a:rPr>
              <a:t>A better method would use </a:t>
            </a:r>
            <a:r>
              <a:rPr lang="en-US" sz="2000" dirty="0" err="1">
                <a:solidFill>
                  <a:srgbClr val="FF0000"/>
                </a:solidFill>
              </a:rPr>
              <a:t>pretraining</a:t>
            </a:r>
            <a:r>
              <a:rPr lang="en-US" sz="2000" dirty="0">
                <a:solidFill>
                  <a:srgbClr val="FF0000"/>
                </a:solidFill>
              </a:rPr>
              <a:t> to equip the network with richer rulebooks — not just for vocabulary, but for syntax and context as well </a:t>
            </a:r>
            <a:r>
              <a:rPr lang="en-US" sz="2000" dirty="0"/>
              <a:t>— before training it to perform a specific NLP task…</a:t>
            </a:r>
          </a:p>
          <a:p>
            <a:r>
              <a:rPr lang="en-US" sz="2000" dirty="0"/>
              <a:t>.. Each of these three ingredients — </a:t>
            </a:r>
            <a:r>
              <a:rPr lang="en-US" sz="2000" dirty="0">
                <a:solidFill>
                  <a:srgbClr val="FF0000"/>
                </a:solidFill>
              </a:rPr>
              <a:t>a deep </a:t>
            </a:r>
            <a:r>
              <a:rPr lang="en-US" sz="2000" dirty="0" err="1">
                <a:solidFill>
                  <a:srgbClr val="FF0000"/>
                </a:solidFill>
              </a:rPr>
              <a:t>pretrained</a:t>
            </a:r>
            <a:r>
              <a:rPr lang="en-US" sz="2000" dirty="0">
                <a:solidFill>
                  <a:srgbClr val="FF0000"/>
                </a:solidFill>
              </a:rPr>
              <a:t> language model, attention and </a:t>
            </a:r>
            <a:r>
              <a:rPr lang="en-US" sz="2000" dirty="0" err="1">
                <a:solidFill>
                  <a:srgbClr val="FF0000"/>
                </a:solidFill>
              </a:rPr>
              <a:t>bidirectionality</a:t>
            </a:r>
            <a:r>
              <a:rPr lang="en-US" sz="2000" dirty="0">
                <a:solidFill>
                  <a:srgbClr val="FF0000"/>
                </a:solidFill>
              </a:rPr>
              <a:t> </a:t>
            </a:r>
            <a:r>
              <a:rPr lang="en-US" sz="2000" dirty="0"/>
              <a:t>— existed independently before BERT. But until Google released its recipe in late 2018, no one had combined them in such a powerful way.”</a:t>
            </a:r>
          </a:p>
          <a:p>
            <a:pPr lvl="1"/>
            <a:endParaRPr lang="en-US" sz="1800" dirty="0">
              <a:solidFill>
                <a:srgbClr val="FF0000"/>
              </a:solidFill>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3</a:t>
            </a:fld>
            <a:endParaRPr lang="en-US" dirty="0"/>
          </a:p>
        </p:txBody>
      </p:sp>
    </p:spTree>
    <p:extLst>
      <p:ext uri="{BB962C8B-B14F-4D97-AF65-F5344CB8AC3E}">
        <p14:creationId xmlns:p14="http://schemas.microsoft.com/office/powerpoint/2010/main" val="273568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Greedy Inference</a:t>
            </a:r>
          </a:p>
        </p:txBody>
      </p:sp>
      <p:sp>
        <p:nvSpPr>
          <p:cNvPr id="87043" name="Rectangle 3"/>
          <p:cNvSpPr>
            <a:spLocks noGrp="1" noChangeArrowheads="1"/>
          </p:cNvSpPr>
          <p:nvPr>
            <p:ph type="body" idx="1"/>
          </p:nvPr>
        </p:nvSpPr>
        <p:spPr>
          <a:xfrm>
            <a:off x="395536" y="1635646"/>
            <a:ext cx="8534400" cy="2514600"/>
          </a:xfrm>
        </p:spPr>
        <p:txBody>
          <a:bodyPr/>
          <a:lstStyle/>
          <a:p>
            <a:pPr eaLnBrk="1" hangingPunct="1">
              <a:lnSpc>
                <a:spcPct val="90000"/>
              </a:lnSpc>
            </a:pPr>
            <a:r>
              <a:rPr lang="en-US" sz="1700" dirty="0">
                <a:latin typeface="Lucida Sans" charset="0"/>
                <a:ea typeface="ＭＳ Ｐゴシック" charset="0"/>
                <a:cs typeface="ＭＳ Ｐゴシック" charset="0"/>
              </a:rPr>
              <a:t>Greedy inference:</a:t>
            </a:r>
          </a:p>
          <a:p>
            <a:pPr lvl="1" eaLnBrk="1" hangingPunct="1">
              <a:lnSpc>
                <a:spcPct val="90000"/>
              </a:lnSpc>
            </a:pPr>
            <a:r>
              <a:rPr lang="en-US" sz="1500" dirty="0">
                <a:latin typeface="Lucida Sans" charset="0"/>
                <a:ea typeface="ＭＳ Ｐゴシック" charset="0"/>
              </a:rPr>
              <a:t>We just start at the left, and use our classifier at each position to assign a label</a:t>
            </a:r>
          </a:p>
          <a:p>
            <a:pPr lvl="1" eaLnBrk="1" hangingPunct="1">
              <a:lnSpc>
                <a:spcPct val="90000"/>
              </a:lnSpc>
            </a:pPr>
            <a:r>
              <a:rPr lang="en-US" sz="1500" dirty="0">
                <a:latin typeface="Lucida Sans" charset="0"/>
                <a:ea typeface="ＭＳ Ｐゴシック" charset="0"/>
              </a:rPr>
              <a:t>The classifier can depend on previous labeling decisions as well as observed data</a:t>
            </a:r>
          </a:p>
          <a:p>
            <a:pPr eaLnBrk="1" hangingPunct="1">
              <a:lnSpc>
                <a:spcPct val="90000"/>
              </a:lnSpc>
            </a:pPr>
            <a:r>
              <a:rPr lang="en-US" sz="1700" dirty="0">
                <a:latin typeface="Lucida Sans" charset="0"/>
                <a:ea typeface="ＭＳ Ｐゴシック" charset="0"/>
                <a:cs typeface="ＭＳ Ｐゴシック" charset="0"/>
              </a:rPr>
              <a:t>Advantages:</a:t>
            </a:r>
          </a:p>
          <a:p>
            <a:pPr lvl="1" eaLnBrk="1" hangingPunct="1">
              <a:lnSpc>
                <a:spcPct val="90000"/>
              </a:lnSpc>
            </a:pPr>
            <a:r>
              <a:rPr lang="en-US" sz="1500" dirty="0">
                <a:latin typeface="Lucida Sans" charset="0"/>
                <a:ea typeface="ＭＳ Ｐゴシック" charset="0"/>
              </a:rPr>
              <a:t>Fast, no extra memory requirements</a:t>
            </a:r>
          </a:p>
          <a:p>
            <a:pPr lvl="1" eaLnBrk="1" hangingPunct="1">
              <a:lnSpc>
                <a:spcPct val="90000"/>
              </a:lnSpc>
            </a:pPr>
            <a:r>
              <a:rPr lang="en-US" sz="1500" dirty="0">
                <a:latin typeface="Lucida Sans" charset="0"/>
                <a:ea typeface="ＭＳ Ｐゴシック" charset="0"/>
              </a:rPr>
              <a:t>Very easy to implement</a:t>
            </a:r>
          </a:p>
          <a:p>
            <a:pPr lvl="1" eaLnBrk="1" hangingPunct="1">
              <a:lnSpc>
                <a:spcPct val="90000"/>
              </a:lnSpc>
            </a:pPr>
            <a:r>
              <a:rPr lang="en-US" sz="1500" dirty="0">
                <a:latin typeface="Lucida Sans" charset="0"/>
                <a:ea typeface="ＭＳ Ｐゴシック" charset="0"/>
              </a:rPr>
              <a:t>With rich features including observations to the right, it may perform quite well</a:t>
            </a:r>
          </a:p>
          <a:p>
            <a:pPr>
              <a:lnSpc>
                <a:spcPct val="90000"/>
              </a:lnSpc>
            </a:pPr>
            <a:r>
              <a:rPr lang="en-US" sz="1700" dirty="0">
                <a:latin typeface="Lucida Sans" charset="0"/>
                <a:ea typeface="ＭＳ Ｐゴシック" charset="0"/>
                <a:cs typeface="ＭＳ Ｐゴシック" charset="0"/>
              </a:rPr>
              <a:t>Disadvantage:</a:t>
            </a:r>
          </a:p>
          <a:p>
            <a:pPr lvl="1" eaLnBrk="1" hangingPunct="1">
              <a:lnSpc>
                <a:spcPct val="90000"/>
              </a:lnSpc>
            </a:pPr>
            <a:r>
              <a:rPr lang="en-US" sz="1500" dirty="0">
                <a:latin typeface="Lucida Sans" charset="0"/>
                <a:ea typeface="ＭＳ Ｐゴシック" charset="0"/>
              </a:rPr>
              <a:t>Greedy. We make commit errors we cannot recover from</a:t>
            </a:r>
          </a:p>
        </p:txBody>
      </p:sp>
    </p:spTree>
    <p:extLst>
      <p:ext uri="{BB962C8B-B14F-4D97-AF65-F5344CB8AC3E}">
        <p14:creationId xmlns:p14="http://schemas.microsoft.com/office/powerpoint/2010/main" val="3283780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Beam Inference</a:t>
            </a:r>
          </a:p>
        </p:txBody>
      </p:sp>
      <p:sp>
        <p:nvSpPr>
          <p:cNvPr id="87043" name="Rectangle 3"/>
          <p:cNvSpPr>
            <a:spLocks noGrp="1" noChangeArrowheads="1"/>
          </p:cNvSpPr>
          <p:nvPr>
            <p:ph type="body" idx="1"/>
          </p:nvPr>
        </p:nvSpPr>
        <p:spPr>
          <a:xfrm>
            <a:off x="395536" y="1275606"/>
            <a:ext cx="8534400" cy="2514600"/>
          </a:xfrm>
        </p:spPr>
        <p:txBody>
          <a:bodyPr/>
          <a:lstStyle/>
          <a:p>
            <a:pPr eaLnBrk="1" hangingPunct="1">
              <a:lnSpc>
                <a:spcPct val="90000"/>
              </a:lnSpc>
            </a:pPr>
            <a:r>
              <a:rPr lang="en-US" sz="1700" dirty="0">
                <a:latin typeface="Lucida Sans" charset="0"/>
                <a:ea typeface="ＭＳ Ｐゴシック" charset="0"/>
                <a:cs typeface="ＭＳ Ｐゴシック" charset="0"/>
              </a:rPr>
              <a:t>Beam inference:</a:t>
            </a:r>
          </a:p>
          <a:p>
            <a:pPr lvl="1" eaLnBrk="1" hangingPunct="1">
              <a:lnSpc>
                <a:spcPct val="90000"/>
              </a:lnSpc>
            </a:pPr>
            <a:r>
              <a:rPr lang="en-US" sz="1500" dirty="0">
                <a:latin typeface="Lucida Sans" charset="0"/>
                <a:ea typeface="ＭＳ Ｐゴシック" charset="0"/>
              </a:rPr>
              <a:t>At each position keep the top </a:t>
            </a:r>
            <a:r>
              <a:rPr lang="en-US" i="1" dirty="0">
                <a:latin typeface="Times New Roman" charset="0"/>
                <a:ea typeface="ＭＳ Ｐゴシック" charset="0"/>
              </a:rPr>
              <a:t>k</a:t>
            </a:r>
            <a:r>
              <a:rPr lang="en-US" sz="1500" dirty="0">
                <a:latin typeface="Lucida Sans" charset="0"/>
                <a:ea typeface="ＭＳ Ｐゴシック" charset="0"/>
              </a:rPr>
              <a:t> complete sequences.</a:t>
            </a:r>
          </a:p>
          <a:p>
            <a:pPr lvl="1" eaLnBrk="1" hangingPunct="1">
              <a:lnSpc>
                <a:spcPct val="90000"/>
              </a:lnSpc>
            </a:pPr>
            <a:r>
              <a:rPr lang="en-US" sz="1500" dirty="0">
                <a:latin typeface="Lucida Sans" charset="0"/>
                <a:ea typeface="ＭＳ Ｐゴシック" charset="0"/>
              </a:rPr>
              <a:t>Extend each sequence in each local way.</a:t>
            </a:r>
          </a:p>
          <a:p>
            <a:pPr lvl="1" eaLnBrk="1" hangingPunct="1">
              <a:lnSpc>
                <a:spcPct val="90000"/>
              </a:lnSpc>
            </a:pPr>
            <a:r>
              <a:rPr lang="en-US" sz="1500" dirty="0">
                <a:latin typeface="Lucida Sans" charset="0"/>
                <a:ea typeface="ＭＳ Ｐゴシック" charset="0"/>
              </a:rPr>
              <a:t>The extensions compete for the </a:t>
            </a:r>
            <a:r>
              <a:rPr lang="en-US" i="1" dirty="0">
                <a:latin typeface="Times New Roman" charset="0"/>
                <a:ea typeface="ＭＳ Ｐゴシック" charset="0"/>
              </a:rPr>
              <a:t>k</a:t>
            </a:r>
            <a:r>
              <a:rPr lang="en-US" sz="1500" dirty="0">
                <a:latin typeface="Lucida Sans" charset="0"/>
                <a:ea typeface="ＭＳ Ｐゴシック" charset="0"/>
              </a:rPr>
              <a:t> slots at the next position.</a:t>
            </a:r>
          </a:p>
          <a:p>
            <a:pPr eaLnBrk="1" hangingPunct="1">
              <a:lnSpc>
                <a:spcPct val="90000"/>
              </a:lnSpc>
            </a:pPr>
            <a:r>
              <a:rPr lang="en-US" sz="1700" dirty="0">
                <a:latin typeface="Lucida Sans" charset="0"/>
                <a:ea typeface="ＭＳ Ｐゴシック" charset="0"/>
                <a:cs typeface="ＭＳ Ｐゴシック" charset="0"/>
              </a:rPr>
              <a:t>Advantages:</a:t>
            </a:r>
          </a:p>
          <a:p>
            <a:pPr lvl="1" eaLnBrk="1" hangingPunct="1">
              <a:lnSpc>
                <a:spcPct val="90000"/>
              </a:lnSpc>
            </a:pPr>
            <a:r>
              <a:rPr lang="en-US" sz="1500" dirty="0">
                <a:latin typeface="Lucida Sans" charset="0"/>
                <a:ea typeface="ＭＳ Ｐゴシック" charset="0"/>
              </a:rPr>
              <a:t>Fast; beam sizes of 3–5 are almost as good as exact inference in many cases.</a:t>
            </a:r>
          </a:p>
          <a:p>
            <a:pPr lvl="1" eaLnBrk="1" hangingPunct="1">
              <a:lnSpc>
                <a:spcPct val="90000"/>
              </a:lnSpc>
            </a:pPr>
            <a:r>
              <a:rPr lang="en-US" sz="1500" dirty="0">
                <a:latin typeface="Lucida Sans" charset="0"/>
                <a:ea typeface="ＭＳ Ｐゴシック" charset="0"/>
              </a:rPr>
              <a:t>Easy to implement (no dynamic programming required).</a:t>
            </a:r>
          </a:p>
          <a:p>
            <a:pPr eaLnBrk="1" hangingPunct="1">
              <a:lnSpc>
                <a:spcPct val="90000"/>
              </a:lnSpc>
            </a:pPr>
            <a:r>
              <a:rPr lang="en-US" sz="1700" dirty="0">
                <a:latin typeface="Lucida Sans" charset="0"/>
                <a:ea typeface="ＭＳ Ｐゴシック" charset="0"/>
                <a:cs typeface="ＭＳ Ｐゴシック" charset="0"/>
              </a:rPr>
              <a:t>Disadvantage:</a:t>
            </a:r>
          </a:p>
          <a:p>
            <a:pPr lvl="1" eaLnBrk="1" hangingPunct="1">
              <a:lnSpc>
                <a:spcPct val="90000"/>
              </a:lnSpc>
            </a:pPr>
            <a:r>
              <a:rPr lang="en-US" sz="1500" dirty="0">
                <a:latin typeface="Lucida Sans" charset="0"/>
                <a:ea typeface="ＭＳ Ｐゴシック" charset="0"/>
              </a:rPr>
              <a:t>Inexact: the globally best sequence can fall off the beam.</a:t>
            </a:r>
          </a:p>
        </p:txBody>
      </p:sp>
    </p:spTree>
    <p:extLst>
      <p:ext uri="{BB962C8B-B14F-4D97-AF65-F5344CB8AC3E}">
        <p14:creationId xmlns:p14="http://schemas.microsoft.com/office/powerpoint/2010/main" val="341818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p:txBody>
          <a:bodyPr/>
          <a:lstStyle/>
          <a:p>
            <a:pPr eaLnBrk="1" hangingPunct="1"/>
            <a:r>
              <a:rPr lang="en-US">
                <a:latin typeface="Lucida Sans" charset="0"/>
                <a:ea typeface="ＭＳ Ｐゴシック" charset="0"/>
                <a:cs typeface="ＭＳ Ｐゴシック" charset="0"/>
              </a:rPr>
              <a:t>CRFs</a:t>
            </a:r>
            <a:r>
              <a:rPr lang="en-US" sz="1800">
                <a:solidFill>
                  <a:srgbClr val="0000FF"/>
                </a:solidFill>
                <a:latin typeface="Lucida Sans" charset="0"/>
                <a:ea typeface="ＭＳ Ｐゴシック" charset="0"/>
                <a:cs typeface="ＭＳ Ｐゴシック" charset="0"/>
              </a:rPr>
              <a:t> [Lafferty, Pereira, and McCallum 2001]</a:t>
            </a:r>
            <a:endParaRPr lang="en-US">
              <a:solidFill>
                <a:srgbClr val="0000FF"/>
              </a:solidFill>
              <a:latin typeface="Lucida Sans" charset="0"/>
              <a:ea typeface="ＭＳ Ｐゴシック" charset="0"/>
              <a:cs typeface="ＭＳ Ｐゴシック" charset="0"/>
            </a:endParaRPr>
          </a:p>
        </p:txBody>
      </p:sp>
      <p:sp>
        <p:nvSpPr>
          <p:cNvPr id="91142" name="Rectangle 3"/>
          <p:cNvSpPr>
            <a:spLocks noGrp="1" noChangeArrowheads="1"/>
          </p:cNvSpPr>
          <p:nvPr>
            <p:ph type="body" idx="1"/>
          </p:nvPr>
        </p:nvSpPr>
        <p:spPr>
          <a:xfrm>
            <a:off x="214313" y="1389460"/>
            <a:ext cx="8686800" cy="3657600"/>
          </a:xfrm>
        </p:spPr>
        <p:txBody>
          <a:bodyPr/>
          <a:lstStyle/>
          <a:p>
            <a:pPr eaLnBrk="1" hangingPunct="1"/>
            <a:r>
              <a:rPr lang="en-US" sz="1700" dirty="0">
                <a:latin typeface="Lucida Sans" charset="0"/>
                <a:ea typeface="ＭＳ Ｐゴシック" charset="0"/>
                <a:cs typeface="ＭＳ Ｐゴシック" charset="0"/>
              </a:rPr>
              <a:t>Another sequence model: Conditional Random Fields (CRFs)</a:t>
            </a:r>
          </a:p>
          <a:p>
            <a:pPr eaLnBrk="1" hangingPunct="1"/>
            <a:r>
              <a:rPr lang="en-US" sz="1700" dirty="0">
                <a:latin typeface="Lucida Sans" charset="0"/>
                <a:ea typeface="ＭＳ Ｐゴシック" charset="0"/>
                <a:cs typeface="ＭＳ Ｐゴシック" charset="0"/>
              </a:rPr>
              <a:t>A whole-sequence conditional model rather than a chaining of local models</a:t>
            </a:r>
          </a:p>
          <a:p>
            <a:pPr eaLnBrk="1" hangingPunct="1">
              <a:buFont typeface="Wingdings" charset="0"/>
              <a:buNone/>
            </a:pPr>
            <a:endParaRPr lang="en-US" sz="1700" dirty="0">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1538499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Recently also Neural Methods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0F35DC5-7E65-8247-99AB-4E984F8A921E}" type="slidenum">
              <a:rPr lang="en-US" smtClean="0"/>
              <a:pPr/>
              <a:t>33</a:t>
            </a:fld>
            <a:endParaRPr lang="en-US"/>
          </a:p>
        </p:txBody>
      </p:sp>
    </p:spTree>
    <p:extLst>
      <p:ext uri="{BB962C8B-B14F-4D97-AF65-F5344CB8AC3E}">
        <p14:creationId xmlns:p14="http://schemas.microsoft.com/office/powerpoint/2010/main" val="2967874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Extracting </a:t>
            </a:r>
            <a:r>
              <a:rPr lang="en-US" i="1" dirty="0"/>
              <a:t>relations </a:t>
            </a:r>
            <a:r>
              <a:rPr lang="en-US" dirty="0"/>
              <a:t>from text</a:t>
            </a:r>
          </a:p>
        </p:txBody>
      </p:sp>
      <p:sp>
        <p:nvSpPr>
          <p:cNvPr id="3" name="Content Placeholder 2"/>
          <p:cNvSpPr>
            <a:spLocks noGrp="1"/>
          </p:cNvSpPr>
          <p:nvPr>
            <p:ph idx="1"/>
          </p:nvPr>
        </p:nvSpPr>
        <p:spPr>
          <a:xfrm>
            <a:off x="304800" y="1352550"/>
            <a:ext cx="8686800" cy="3790950"/>
          </a:xfrm>
        </p:spPr>
        <p:txBody>
          <a:bodyPr/>
          <a:lstStyle/>
          <a:p>
            <a:pPr>
              <a:lnSpc>
                <a:spcPct val="80000"/>
              </a:lnSpc>
            </a:pPr>
            <a:r>
              <a:rPr lang="en-AU" dirty="0">
                <a:ea typeface="ＭＳ Ｐゴシック" charset="0"/>
              </a:rPr>
              <a:t>Company report:</a:t>
            </a:r>
            <a:r>
              <a:rPr lang="en-US" dirty="0">
                <a:ea typeface="ＭＳ Ｐゴシック" charset="0"/>
              </a:rPr>
              <a:t> </a:t>
            </a:r>
            <a:r>
              <a:rPr lang="en-US" sz="2000" dirty="0">
                <a:ea typeface="ＭＳ Ｐゴシック" charset="0"/>
              </a:rPr>
              <a:t>“</a:t>
            </a:r>
            <a:r>
              <a:rPr lang="en-US" sz="2000" dirty="0">
                <a:solidFill>
                  <a:schemeClr val="bg1">
                    <a:lumMod val="50000"/>
                  </a:schemeClr>
                </a:solidFill>
                <a:ea typeface="ＭＳ Ｐゴシック" charset="0"/>
              </a:rPr>
              <a:t>International Business Machines Corporation (IBM or the company) was incorporated in the State of New York on June 16, 1911, as the Computing-Tabulating-Recording Co. (C-T-R)…”</a:t>
            </a:r>
          </a:p>
          <a:p>
            <a:r>
              <a:rPr lang="en-US" dirty="0">
                <a:ea typeface="ＭＳ Ｐゴシック" charset="0"/>
              </a:rPr>
              <a:t>Extracted Complex Relation:</a:t>
            </a:r>
          </a:p>
          <a:p>
            <a:pPr marL="1485900" lvl="4" indent="0">
              <a:lnSpc>
                <a:spcPct val="70000"/>
              </a:lnSpc>
              <a:buNone/>
            </a:pPr>
            <a:r>
              <a:rPr lang="en-US" sz="2000" dirty="0">
                <a:solidFill>
                  <a:srgbClr val="0000FF"/>
                </a:solidFill>
                <a:ea typeface="ＭＳ Ｐゴシック" charset="0"/>
              </a:rPr>
              <a:t>Company-Founding</a:t>
            </a:r>
          </a:p>
          <a:p>
            <a:pPr marL="1943100" lvl="5" indent="0">
              <a:lnSpc>
                <a:spcPct val="70000"/>
              </a:lnSpc>
              <a:buNone/>
            </a:pPr>
            <a:r>
              <a:rPr lang="en-US" sz="1800" dirty="0">
                <a:solidFill>
                  <a:srgbClr val="0000FF"/>
                </a:solidFill>
                <a:ea typeface="ＭＳ Ｐゴシック" charset="0"/>
              </a:rPr>
              <a:t>  Company 	IBM</a:t>
            </a:r>
          </a:p>
          <a:p>
            <a:pPr marL="1943100" lvl="5" indent="0">
              <a:lnSpc>
                <a:spcPct val="70000"/>
              </a:lnSpc>
              <a:buNone/>
            </a:pPr>
            <a:r>
              <a:rPr lang="en-US" sz="1800" dirty="0">
                <a:solidFill>
                  <a:srgbClr val="0000FF"/>
                </a:solidFill>
                <a:ea typeface="ＭＳ Ｐゴシック" charset="0"/>
              </a:rPr>
              <a:t>  Location  	New York</a:t>
            </a:r>
          </a:p>
          <a:p>
            <a:pPr marL="1943100" lvl="5" indent="0">
              <a:lnSpc>
                <a:spcPct val="70000"/>
              </a:lnSpc>
              <a:buNone/>
            </a:pPr>
            <a:r>
              <a:rPr lang="en-US" sz="1800" dirty="0">
                <a:solidFill>
                  <a:srgbClr val="0000FF"/>
                </a:solidFill>
                <a:ea typeface="ＭＳ Ｐゴシック" charset="0"/>
              </a:rPr>
              <a:t>  Date 		June 16, 1911</a:t>
            </a:r>
          </a:p>
          <a:p>
            <a:pPr marL="1943100" lvl="5" indent="0">
              <a:lnSpc>
                <a:spcPct val="70000"/>
              </a:lnSpc>
              <a:buNone/>
            </a:pPr>
            <a:r>
              <a:rPr lang="en-US" sz="1800" dirty="0">
                <a:solidFill>
                  <a:srgbClr val="0000FF"/>
                </a:solidFill>
                <a:ea typeface="ＭＳ Ｐゴシック" charset="0"/>
              </a:rPr>
              <a:t>  Original-Name  	Computing-Tabulating-Recording Co.</a:t>
            </a:r>
          </a:p>
          <a:p>
            <a:pPr>
              <a:lnSpc>
                <a:spcPct val="90000"/>
              </a:lnSpc>
            </a:pPr>
            <a:r>
              <a:rPr lang="en-US" dirty="0">
                <a:ea typeface="ＭＳ Ｐゴシック" charset="0"/>
              </a:rPr>
              <a:t>But we will focus on the simpler task of extracting relation </a:t>
            </a:r>
            <a:r>
              <a:rPr lang="en-US" b="1" dirty="0">
                <a:ea typeface="ＭＳ Ｐゴシック" charset="0"/>
              </a:rPr>
              <a:t>triples</a:t>
            </a:r>
          </a:p>
          <a:p>
            <a:pPr marL="1485900" lvl="4" indent="0">
              <a:lnSpc>
                <a:spcPct val="90000"/>
              </a:lnSpc>
              <a:buNone/>
            </a:pPr>
            <a:r>
              <a:rPr lang="en-US" sz="2000" dirty="0">
                <a:solidFill>
                  <a:srgbClr val="3366FF"/>
                </a:solidFill>
                <a:ea typeface="ＭＳ Ｐゴシック" charset="0"/>
              </a:rPr>
              <a:t>Founding-year(IBM,1911)</a:t>
            </a:r>
          </a:p>
          <a:p>
            <a:pPr marL="1485900" lvl="4" indent="0">
              <a:lnSpc>
                <a:spcPct val="90000"/>
              </a:lnSpc>
              <a:buNone/>
            </a:pPr>
            <a:r>
              <a:rPr lang="en-US" sz="2000" dirty="0">
                <a:solidFill>
                  <a:srgbClr val="3366FF"/>
                </a:solidFill>
                <a:ea typeface="ＭＳ Ｐゴシック" charset="0"/>
              </a:rPr>
              <a:t>Founding-location(</a:t>
            </a:r>
            <a:r>
              <a:rPr lang="en-US" sz="2000" dirty="0" err="1">
                <a:solidFill>
                  <a:srgbClr val="3366FF"/>
                </a:solidFill>
                <a:ea typeface="ＭＳ Ｐゴシック" charset="0"/>
              </a:rPr>
              <a:t>IBM,New</a:t>
            </a:r>
            <a:r>
              <a:rPr lang="en-US" sz="2000" dirty="0">
                <a:solidFill>
                  <a:srgbClr val="3366FF"/>
                </a:solidFill>
                <a:ea typeface="ＭＳ Ｐゴシック" charset="0"/>
              </a:rPr>
              <a:t> York)</a:t>
            </a:r>
          </a:p>
        </p:txBody>
      </p:sp>
    </p:spTree>
    <p:extLst>
      <p:ext uri="{BB962C8B-B14F-4D97-AF65-F5344CB8AC3E}">
        <p14:creationId xmlns:p14="http://schemas.microsoft.com/office/powerpoint/2010/main" val="403135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1"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7500" y="1276350"/>
            <a:ext cx="4020082" cy="2590800"/>
          </a:xfrm>
          <a:prstGeom prst="rect">
            <a:avLst/>
          </a:prstGeom>
          <a:noFill/>
          <a:ln w="12700" cap="flat">
            <a:solidFill>
              <a:schemeClr val="tx1"/>
            </a:solidFill>
            <a:prstDash val="solid"/>
            <a:round/>
            <a:headEnd/>
            <a:tailEnd/>
          </a:ln>
        </p:spPr>
      </p:pic>
      <p:sp>
        <p:nvSpPr>
          <p:cNvPr id="256005" name="Rectangle 5"/>
          <p:cNvSpPr>
            <a:spLocks noGrp="1" noChangeArrowheads="1"/>
          </p:cNvSpPr>
          <p:nvPr>
            <p:ph type="title"/>
          </p:nvPr>
        </p:nvSpPr>
        <p:spPr>
          <a:xfrm>
            <a:off x="1371600" y="209550"/>
            <a:ext cx="7924800" cy="685800"/>
          </a:xfrm>
          <a:ln/>
        </p:spPr>
        <p:txBody>
          <a:bodyPr rIns="132080"/>
          <a:lstStyle/>
          <a:p>
            <a:r>
              <a:rPr lang="en-US" dirty="0"/>
              <a:t>Extracting Relation Triples from Text</a:t>
            </a:r>
          </a:p>
        </p:txBody>
      </p:sp>
      <p:sp>
        <p:nvSpPr>
          <p:cNvPr id="256008" name="Rectangle 8"/>
          <p:cNvSpPr>
            <a:spLocks/>
          </p:cNvSpPr>
          <p:nvPr/>
        </p:nvSpPr>
        <p:spPr bwMode="auto">
          <a:xfrm>
            <a:off x="5054600" y="1514475"/>
            <a:ext cx="3733800" cy="1066800"/>
          </a:xfrm>
          <a:prstGeom prst="rect">
            <a:avLst/>
          </a:prstGeom>
          <a:noFill/>
          <a:ln w="12700" cap="flat">
            <a:noFill/>
            <a:miter lim="800000"/>
            <a:headEnd type="none" w="med" len="med"/>
            <a:tailEnd type="none" w="med" len="med"/>
          </a:ln>
        </p:spPr>
        <p:txBody>
          <a:bodyPr lIns="0" tIns="0" rIns="40639" bIns="0">
            <a:prstTxWarp prst="textNoShape">
              <a:avLst/>
            </a:prstTxWarp>
          </a:bodyPr>
          <a:lstStyle/>
          <a:p>
            <a:pPr marL="39688" algn="ctr"/>
            <a:endParaRPr lang="en-US" dirty="0">
              <a:solidFill>
                <a:schemeClr val="tx1"/>
              </a:solidFill>
              <a:ea typeface="Arial" charset="0"/>
              <a:cs typeface="Arial" charset="0"/>
            </a:endParaRPr>
          </a:p>
        </p:txBody>
      </p:sp>
      <p:sp>
        <p:nvSpPr>
          <p:cNvPr id="256009" name="AutoShape 9"/>
          <p:cNvSpPr>
            <a:spLocks/>
          </p:cNvSpPr>
          <p:nvPr/>
        </p:nvSpPr>
        <p:spPr bwMode="auto">
          <a:xfrm rot="5407130">
            <a:off x="6820531" y="3143327"/>
            <a:ext cx="304324" cy="228444"/>
          </a:xfrm>
          <a:prstGeom prst="rightArrow">
            <a:avLst>
              <a:gd name="adj1" fmla="val 20000"/>
              <a:gd name="adj2" fmla="val 96003"/>
            </a:avLst>
          </a:prstGeom>
          <a:solidFill>
            <a:srgbClr val="000000"/>
          </a:solidFill>
          <a:ln w="25400" cap="flat">
            <a:solidFill>
              <a:srgbClr val="000000"/>
            </a:solidFill>
            <a:prstDash val="solid"/>
            <a:round/>
            <a:headEnd type="none" w="med" len="med"/>
            <a:tailEnd type="none" w="med" len="med"/>
          </a:ln>
        </p:spPr>
        <p:txBody>
          <a:bodyPr lIns="0" tIns="0" rIns="0" bIns="0">
            <a:prstTxWarp prst="textNoShape">
              <a:avLst/>
            </a:prstTxWarp>
          </a:bodyPr>
          <a:lstStyle/>
          <a:p>
            <a:endParaRPr lang="en-US"/>
          </a:p>
        </p:txBody>
      </p:sp>
      <p:sp>
        <p:nvSpPr>
          <p:cNvPr id="2" name="TextBox 1"/>
          <p:cNvSpPr txBox="1"/>
          <p:nvPr/>
        </p:nvSpPr>
        <p:spPr>
          <a:xfrm>
            <a:off x="4648200" y="895350"/>
            <a:ext cx="4191000" cy="2246769"/>
          </a:xfrm>
          <a:prstGeom prst="rect">
            <a:avLst/>
          </a:prstGeom>
          <a:noFill/>
        </p:spPr>
        <p:txBody>
          <a:bodyPr wrap="square" rtlCol="0">
            <a:spAutoFit/>
          </a:bodyPr>
          <a:lstStyle/>
          <a:p>
            <a:r>
              <a:rPr lang="en-US" sz="1800" dirty="0">
                <a:latin typeface="+mn-lt"/>
              </a:rPr>
              <a:t> </a:t>
            </a:r>
            <a:r>
              <a:rPr lang="en-US" sz="2000" dirty="0">
                <a:latin typeface="+mn-lt"/>
              </a:rPr>
              <a:t>The </a:t>
            </a:r>
            <a:r>
              <a:rPr lang="en-US" sz="2000" dirty="0">
                <a:solidFill>
                  <a:srgbClr val="0000FF"/>
                </a:solidFill>
                <a:latin typeface="+mn-lt"/>
              </a:rPr>
              <a:t>Leland Stanford Junior University, commonly referred to as Stanford University or Stanford</a:t>
            </a:r>
            <a:r>
              <a:rPr lang="en-US" sz="2000" dirty="0">
                <a:latin typeface="+mn-lt"/>
              </a:rPr>
              <a:t>, is an American private </a:t>
            </a:r>
            <a:r>
              <a:rPr lang="en-US" sz="2000" dirty="0">
                <a:solidFill>
                  <a:srgbClr val="660066"/>
                </a:solidFill>
                <a:latin typeface="+mn-lt"/>
              </a:rPr>
              <a:t>research university </a:t>
            </a:r>
            <a:r>
              <a:rPr lang="en-US" sz="2000" dirty="0">
                <a:solidFill>
                  <a:srgbClr val="008000"/>
                </a:solidFill>
                <a:latin typeface="+mn-lt"/>
              </a:rPr>
              <a:t>located in Stanford, California</a:t>
            </a:r>
            <a:r>
              <a:rPr lang="en-US" sz="2000" dirty="0">
                <a:latin typeface="+mn-lt"/>
              </a:rPr>
              <a:t> </a:t>
            </a:r>
            <a:r>
              <a:rPr lang="en-US" sz="2000" dirty="0">
                <a:solidFill>
                  <a:srgbClr val="FF0000"/>
                </a:solidFill>
                <a:latin typeface="+mn-lt"/>
              </a:rPr>
              <a:t>… near Palo Alto, California</a:t>
            </a:r>
            <a:r>
              <a:rPr lang="en-US" sz="2000" dirty="0">
                <a:solidFill>
                  <a:srgbClr val="FF6600"/>
                </a:solidFill>
                <a:latin typeface="+mn-lt"/>
              </a:rPr>
              <a:t>… Leland Stanford…founded the university in 1891</a:t>
            </a:r>
          </a:p>
        </p:txBody>
      </p:sp>
      <p:pic>
        <p:nvPicPr>
          <p:cNvPr id="10"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 y="895350"/>
            <a:ext cx="6159500" cy="3969579"/>
          </a:xfrm>
          <a:prstGeom prst="rect">
            <a:avLst/>
          </a:prstGeom>
          <a:noFill/>
          <a:ln w="12700" cap="flat">
            <a:solidFill>
              <a:schemeClr val="tx1"/>
            </a:solidFill>
            <a:prstDash val="solid"/>
            <a:round/>
            <a:headEnd/>
            <a:tailEnd/>
          </a:ln>
        </p:spPr>
      </p:pic>
      <p:sp>
        <p:nvSpPr>
          <p:cNvPr id="256006" name="Rectangle 6"/>
          <p:cNvSpPr>
            <a:spLocks/>
          </p:cNvSpPr>
          <p:nvPr/>
        </p:nvSpPr>
        <p:spPr bwMode="auto">
          <a:xfrm>
            <a:off x="4495800" y="3486150"/>
            <a:ext cx="4572000" cy="1504950"/>
          </a:xfrm>
          <a:prstGeom prst="rect">
            <a:avLst/>
          </a:prstGeom>
          <a:noFill/>
          <a:ln w="12700" cap="flat">
            <a:solidFill>
              <a:srgbClr val="000000"/>
            </a:solidFill>
            <a:prstDash val="solid"/>
            <a:miter lim="800000"/>
            <a:headEnd type="none" w="med" len="med"/>
            <a:tailEnd type="none" w="med" len="med"/>
          </a:ln>
        </p:spPr>
        <p:txBody>
          <a:bodyPr lIns="0" tIns="0" rIns="40639" bIns="0">
            <a:prstTxWarp prst="textNoShape">
              <a:avLst/>
            </a:prstTxWarp>
          </a:bodyPr>
          <a:lstStyle/>
          <a:p>
            <a:pPr marL="39688"/>
            <a:r>
              <a:rPr lang="en-US" sz="1600" dirty="0">
                <a:solidFill>
                  <a:srgbClr val="0000FF"/>
                </a:solidFill>
                <a:ea typeface="Arial" charset="0"/>
                <a:cs typeface="Arial" charset="0"/>
              </a:rPr>
              <a:t>Stanford</a:t>
            </a:r>
            <a:r>
              <a:rPr lang="en-US" sz="1600" i="1" dirty="0">
                <a:solidFill>
                  <a:srgbClr val="0000FF"/>
                </a:solidFill>
                <a:ea typeface="Arial" charset="0"/>
                <a:cs typeface="Arial" charset="0"/>
              </a:rPr>
              <a:t> </a:t>
            </a:r>
            <a:r>
              <a:rPr lang="en-US" sz="1600" dirty="0">
                <a:solidFill>
                  <a:srgbClr val="0000FF"/>
                </a:solidFill>
                <a:ea typeface="Arial" charset="0"/>
                <a:cs typeface="Arial" charset="0"/>
              </a:rPr>
              <a:t>EQ Leland Stanford Junior University</a:t>
            </a:r>
          </a:p>
          <a:p>
            <a:pPr marL="39688"/>
            <a:r>
              <a:rPr lang="en-US" sz="1600" dirty="0">
                <a:solidFill>
                  <a:srgbClr val="008000"/>
                </a:solidFill>
                <a:ea typeface="Arial" charset="0"/>
                <a:cs typeface="Arial" charset="0"/>
              </a:rPr>
              <a:t>Stanford</a:t>
            </a:r>
            <a:r>
              <a:rPr lang="en-US" sz="1600" i="1" dirty="0">
                <a:solidFill>
                  <a:srgbClr val="008000"/>
                </a:solidFill>
                <a:ea typeface="Arial" charset="0"/>
                <a:cs typeface="Arial" charset="0"/>
              </a:rPr>
              <a:t> </a:t>
            </a:r>
            <a:r>
              <a:rPr lang="en-US" sz="1600" dirty="0">
                <a:solidFill>
                  <a:srgbClr val="008000"/>
                </a:solidFill>
                <a:ea typeface="Arial" charset="0"/>
                <a:cs typeface="Arial" charset="0"/>
              </a:rPr>
              <a:t>LOC-IN California</a:t>
            </a:r>
          </a:p>
          <a:p>
            <a:pPr marL="39688"/>
            <a:r>
              <a:rPr lang="en-US" sz="1600" dirty="0">
                <a:solidFill>
                  <a:srgbClr val="660066"/>
                </a:solidFill>
                <a:ea typeface="Arial" charset="0"/>
                <a:cs typeface="Arial" charset="0"/>
              </a:rPr>
              <a:t>Stanford</a:t>
            </a:r>
            <a:r>
              <a:rPr lang="en-US" sz="1600" i="1" dirty="0">
                <a:solidFill>
                  <a:srgbClr val="660066"/>
                </a:solidFill>
                <a:ea typeface="Arial" charset="0"/>
                <a:cs typeface="Arial" charset="0"/>
              </a:rPr>
              <a:t> </a:t>
            </a:r>
            <a:r>
              <a:rPr lang="en-US" sz="1600" dirty="0">
                <a:solidFill>
                  <a:srgbClr val="660066"/>
                </a:solidFill>
                <a:ea typeface="Arial" charset="0"/>
                <a:cs typeface="Arial" charset="0"/>
              </a:rPr>
              <a:t>IS-A research university</a:t>
            </a:r>
          </a:p>
          <a:p>
            <a:pPr marL="39688"/>
            <a:r>
              <a:rPr lang="en-US" sz="1600" dirty="0">
                <a:solidFill>
                  <a:srgbClr val="FF0000"/>
                </a:solidFill>
                <a:ea typeface="Arial" charset="0"/>
                <a:cs typeface="Arial" charset="0"/>
              </a:rPr>
              <a:t>Stanford</a:t>
            </a:r>
            <a:r>
              <a:rPr lang="en-US" sz="1600" i="1" dirty="0">
                <a:solidFill>
                  <a:srgbClr val="FF0000"/>
                </a:solidFill>
                <a:ea typeface="Arial" charset="0"/>
                <a:cs typeface="Arial" charset="0"/>
              </a:rPr>
              <a:t> </a:t>
            </a:r>
            <a:r>
              <a:rPr lang="en-US" sz="1600" dirty="0">
                <a:solidFill>
                  <a:srgbClr val="FF0000"/>
                </a:solidFill>
                <a:ea typeface="Arial" charset="0"/>
                <a:cs typeface="Arial" charset="0"/>
              </a:rPr>
              <a:t>LOC-NEAR Palo Alto</a:t>
            </a:r>
          </a:p>
          <a:p>
            <a:pPr marL="39688"/>
            <a:r>
              <a:rPr lang="en-US" sz="1600" dirty="0">
                <a:solidFill>
                  <a:srgbClr val="FF6600"/>
                </a:solidFill>
                <a:ea typeface="Arial" charset="0"/>
                <a:cs typeface="Arial" charset="0"/>
              </a:rPr>
              <a:t>Stanford</a:t>
            </a:r>
            <a:r>
              <a:rPr lang="en-US" sz="1600" i="1" dirty="0">
                <a:solidFill>
                  <a:srgbClr val="FF6600"/>
                </a:solidFill>
                <a:ea typeface="Arial" charset="0"/>
                <a:cs typeface="Arial" charset="0"/>
              </a:rPr>
              <a:t> </a:t>
            </a:r>
            <a:r>
              <a:rPr lang="en-US" sz="1600" dirty="0">
                <a:solidFill>
                  <a:srgbClr val="FF6600"/>
                </a:solidFill>
                <a:ea typeface="Arial" charset="0"/>
                <a:cs typeface="Arial" charset="0"/>
              </a:rPr>
              <a:t>FOUNDED-IN 1891</a:t>
            </a:r>
          </a:p>
          <a:p>
            <a:pPr marL="39688"/>
            <a:r>
              <a:rPr lang="en-US" sz="1600" dirty="0">
                <a:solidFill>
                  <a:srgbClr val="FF6600"/>
                </a:solidFill>
                <a:ea typeface="Arial" charset="0"/>
                <a:cs typeface="Arial" charset="0"/>
              </a:rPr>
              <a:t>Stanford FOUNDER Leland Stanford</a:t>
            </a:r>
          </a:p>
        </p:txBody>
      </p:sp>
    </p:spTree>
    <p:extLst>
      <p:ext uri="{BB962C8B-B14F-4D97-AF65-F5344CB8AC3E}">
        <p14:creationId xmlns:p14="http://schemas.microsoft.com/office/powerpoint/2010/main" val="3907437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60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9" grpId="0" animBg="1"/>
      <p:bldP spid="2" grpId="0"/>
      <p:bldP spid="2560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Relation Extraction?</a:t>
            </a:r>
          </a:p>
        </p:txBody>
      </p:sp>
      <p:sp>
        <p:nvSpPr>
          <p:cNvPr id="3" name="Content Placeholder 2"/>
          <p:cNvSpPr>
            <a:spLocks noGrp="1"/>
          </p:cNvSpPr>
          <p:nvPr>
            <p:ph idx="1"/>
          </p:nvPr>
        </p:nvSpPr>
        <p:spPr>
          <a:xfrm>
            <a:off x="304800" y="1352550"/>
            <a:ext cx="8763000" cy="3333750"/>
          </a:xfrm>
        </p:spPr>
        <p:txBody>
          <a:bodyPr/>
          <a:lstStyle/>
          <a:p>
            <a:r>
              <a:rPr lang="en-US" dirty="0"/>
              <a:t>Create new structured knowledge bases, useful for any app</a:t>
            </a:r>
          </a:p>
          <a:p>
            <a:r>
              <a:rPr lang="en-US" dirty="0"/>
              <a:t>Augment current knowledge bases</a:t>
            </a:r>
          </a:p>
          <a:p>
            <a:pPr lvl="1"/>
            <a:r>
              <a:rPr lang="en-US" dirty="0"/>
              <a:t>Adding words to </a:t>
            </a:r>
            <a:r>
              <a:rPr lang="en-US" dirty="0" err="1"/>
              <a:t>WordNet</a:t>
            </a:r>
            <a:r>
              <a:rPr lang="en-US" dirty="0"/>
              <a:t> thesaurus</a:t>
            </a:r>
          </a:p>
          <a:p>
            <a:r>
              <a:rPr lang="en-US" dirty="0"/>
              <a:t>But which relations should we extract?</a:t>
            </a:r>
          </a:p>
          <a:p>
            <a:pPr marL="457200" lvl="1" indent="0">
              <a:buNone/>
            </a:pPr>
            <a:endParaRPr lang="en-US" sz="1800" dirty="0">
              <a:latin typeface="Courier"/>
              <a:cs typeface="Courier"/>
            </a:endParaRPr>
          </a:p>
          <a:p>
            <a:pPr lvl="1"/>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36</a:t>
            </a:fld>
            <a:endParaRPr lang="en-US"/>
          </a:p>
        </p:txBody>
      </p:sp>
    </p:spTree>
    <p:extLst>
      <p:ext uri="{BB962C8B-B14F-4D97-AF65-F5344CB8AC3E}">
        <p14:creationId xmlns:p14="http://schemas.microsoft.com/office/powerpoint/2010/main" val="184695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533400"/>
          </a:xfrm>
        </p:spPr>
        <p:txBody>
          <a:bodyPr/>
          <a:lstStyle/>
          <a:p>
            <a:r>
              <a:rPr lang="en-US" dirty="0"/>
              <a:t>Automated Content Extraction (ACE)</a:t>
            </a:r>
          </a:p>
        </p:txBody>
      </p:sp>
      <p:sp>
        <p:nvSpPr>
          <p:cNvPr id="3" name="Content Placeholder 2"/>
          <p:cNvSpPr>
            <a:spLocks noGrp="1"/>
          </p:cNvSpPr>
          <p:nvPr>
            <p:ph sz="half" idx="1"/>
          </p:nvPr>
        </p:nvSpPr>
        <p:spPr/>
        <p:txBody>
          <a:bodyPr/>
          <a:lstStyle/>
          <a:p>
            <a:pPr marL="514350" indent="-514350">
              <a:buFont typeface="+mj-lt"/>
              <a:buAutoNum type="arabicPeriod"/>
            </a:pPr>
            <a:endParaRPr lang="en-US"/>
          </a:p>
          <a:p>
            <a:endParaRPr lang="en-US"/>
          </a:p>
          <a:p>
            <a:endParaRPr lang="en-US"/>
          </a:p>
          <a:p>
            <a:endParaRPr lang="en-US"/>
          </a:p>
          <a:p>
            <a:endParaRPr lang="en-US"/>
          </a:p>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51523"/>
            <a:ext cx="8343900" cy="3662853"/>
          </a:xfrm>
          <a:prstGeom prst="rect">
            <a:avLst/>
          </a:prstGeom>
        </p:spPr>
      </p:pic>
      <p:sp>
        <p:nvSpPr>
          <p:cNvPr id="7" name="TextBox 6"/>
          <p:cNvSpPr txBox="1"/>
          <p:nvPr/>
        </p:nvSpPr>
        <p:spPr>
          <a:xfrm>
            <a:off x="2743200" y="666750"/>
            <a:ext cx="5744932" cy="369332"/>
          </a:xfrm>
          <a:prstGeom prst="rect">
            <a:avLst/>
          </a:prstGeom>
          <a:noFill/>
        </p:spPr>
        <p:txBody>
          <a:bodyPr wrap="none" rtlCol="0">
            <a:spAutoFit/>
          </a:bodyPr>
          <a:lstStyle/>
          <a:p>
            <a:r>
              <a:rPr lang="en-US" sz="1800" dirty="0"/>
              <a:t>17 relations from 2008 “Relation Extraction Task”</a:t>
            </a:r>
          </a:p>
        </p:txBody>
      </p:sp>
    </p:spTree>
    <p:extLst>
      <p:ext uri="{BB962C8B-B14F-4D97-AF65-F5344CB8AC3E}">
        <p14:creationId xmlns:p14="http://schemas.microsoft.com/office/powerpoint/2010/main" val="2825063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Content Extraction (ACE)</a:t>
            </a:r>
          </a:p>
        </p:txBody>
      </p:sp>
      <p:sp>
        <p:nvSpPr>
          <p:cNvPr id="6" name="Content Placeholder 5"/>
          <p:cNvSpPr>
            <a:spLocks noGrp="1"/>
          </p:cNvSpPr>
          <p:nvPr>
            <p:ph idx="1"/>
          </p:nvPr>
        </p:nvSpPr>
        <p:spPr/>
        <p:txBody>
          <a:bodyPr/>
          <a:lstStyle/>
          <a:p>
            <a:r>
              <a:rPr lang="en-US" dirty="0"/>
              <a:t>Part-Whole-Subsidiary  </a:t>
            </a:r>
            <a:r>
              <a:rPr lang="en-US" dirty="0">
                <a:solidFill>
                  <a:srgbClr val="008000"/>
                </a:solidFill>
              </a:rPr>
              <a:t>ORG-ORG</a:t>
            </a:r>
          </a:p>
          <a:p>
            <a:pPr marL="457200" lvl="1" indent="0">
              <a:buNone/>
            </a:pPr>
            <a:r>
              <a:rPr lang="en-US" dirty="0">
                <a:cs typeface="Courier"/>
              </a:rPr>
              <a:t> 	 </a:t>
            </a:r>
            <a:r>
              <a:rPr lang="en-US" dirty="0">
                <a:solidFill>
                  <a:srgbClr val="0000FF"/>
                </a:solidFill>
                <a:latin typeface="Courier"/>
                <a:cs typeface="Courier"/>
              </a:rPr>
              <a:t>XYZ</a:t>
            </a:r>
            <a:r>
              <a:rPr lang="en-US" dirty="0">
                <a:latin typeface="Courier"/>
                <a:cs typeface="Courier"/>
              </a:rPr>
              <a:t>, the parent company of </a:t>
            </a:r>
            <a:r>
              <a:rPr lang="en-US" dirty="0">
                <a:solidFill>
                  <a:srgbClr val="0000FF"/>
                </a:solidFill>
                <a:latin typeface="Courier"/>
                <a:cs typeface="Courier"/>
              </a:rPr>
              <a:t>ABC</a:t>
            </a:r>
            <a:endParaRPr lang="en-US" dirty="0">
              <a:latin typeface="Courier"/>
              <a:cs typeface="Courier"/>
            </a:endParaRPr>
          </a:p>
          <a:p>
            <a:r>
              <a:rPr lang="en-US" dirty="0"/>
              <a:t>Person-Social-Family     </a:t>
            </a:r>
            <a:r>
              <a:rPr lang="en-US" dirty="0">
                <a:solidFill>
                  <a:srgbClr val="008000"/>
                </a:solidFill>
              </a:rPr>
              <a:t>PER-PER</a:t>
            </a:r>
          </a:p>
          <a:p>
            <a:pPr marL="457200" lvl="1" indent="0">
              <a:buNone/>
            </a:pPr>
            <a:r>
              <a:rPr lang="en-US" dirty="0">
                <a:latin typeface="Courier"/>
                <a:cs typeface="Courier"/>
              </a:rPr>
              <a:t>   </a:t>
            </a:r>
            <a:r>
              <a:rPr lang="en-US" dirty="0">
                <a:solidFill>
                  <a:srgbClr val="0000FF"/>
                </a:solidFill>
                <a:latin typeface="Courier"/>
                <a:cs typeface="Courier"/>
              </a:rPr>
              <a:t>John’s</a:t>
            </a:r>
            <a:r>
              <a:rPr lang="en-US" dirty="0">
                <a:latin typeface="Courier"/>
                <a:cs typeface="Courier"/>
              </a:rPr>
              <a:t> wife </a:t>
            </a:r>
            <a:r>
              <a:rPr lang="en-US" dirty="0">
                <a:solidFill>
                  <a:srgbClr val="0000FF"/>
                </a:solidFill>
                <a:latin typeface="Courier"/>
                <a:cs typeface="Courier"/>
              </a:rPr>
              <a:t>Yoko</a:t>
            </a:r>
            <a:endParaRPr lang="en-US" dirty="0">
              <a:latin typeface="Courier"/>
              <a:cs typeface="Courier"/>
            </a:endParaRPr>
          </a:p>
          <a:p>
            <a:r>
              <a:rPr lang="en-US" dirty="0"/>
              <a:t>Org-AFF-Founder           </a:t>
            </a:r>
            <a:r>
              <a:rPr lang="en-US" dirty="0">
                <a:solidFill>
                  <a:srgbClr val="008000"/>
                </a:solidFill>
              </a:rPr>
              <a:t>PER-ORG</a:t>
            </a:r>
          </a:p>
          <a:p>
            <a:pPr marL="457200" lvl="1" indent="0">
              <a:buNone/>
            </a:pPr>
            <a:r>
              <a:rPr lang="en-US" dirty="0">
                <a:solidFill>
                  <a:srgbClr val="0000FF"/>
                </a:solidFill>
                <a:latin typeface="Courier"/>
                <a:cs typeface="Courier"/>
              </a:rPr>
              <a:t>	Steve Jobs</a:t>
            </a:r>
            <a:r>
              <a:rPr lang="en-US" dirty="0">
                <a:latin typeface="Courier"/>
                <a:cs typeface="Courier"/>
              </a:rPr>
              <a:t>, co-founder of </a:t>
            </a:r>
            <a:r>
              <a:rPr lang="en-US" dirty="0">
                <a:solidFill>
                  <a:srgbClr val="0000FF"/>
                </a:solidFill>
                <a:latin typeface="Courier"/>
                <a:cs typeface="Courier"/>
              </a:rPr>
              <a:t>Apple</a:t>
            </a:r>
            <a:r>
              <a:rPr lang="en-US" dirty="0">
                <a:latin typeface="Courier"/>
                <a:cs typeface="Courier"/>
              </a:rPr>
              <a:t>…</a:t>
            </a:r>
          </a:p>
          <a:p>
            <a:r>
              <a:rPr lang="en-US" dirty="0"/>
              <a:t> </a:t>
            </a:r>
          </a:p>
        </p:txBody>
      </p:sp>
      <p:sp>
        <p:nvSpPr>
          <p:cNvPr id="5" name="Slide Number Placeholder 4"/>
          <p:cNvSpPr>
            <a:spLocks noGrp="1"/>
          </p:cNvSpPr>
          <p:nvPr>
            <p:ph type="sldNum" sz="quarter" idx="12"/>
          </p:nvPr>
        </p:nvSpPr>
        <p:spPr/>
        <p:txBody>
          <a:bodyPr/>
          <a:lstStyle/>
          <a:p>
            <a:fld id="{BAC7A63A-31A1-2C4C-95AA-A445DBCAB174}" type="slidenum">
              <a:rPr lang="en-US" smtClean="0"/>
              <a:pPr/>
              <a:t>38</a:t>
            </a:fld>
            <a:endParaRPr lang="en-US"/>
          </a:p>
        </p:txBody>
      </p:sp>
    </p:spTree>
    <p:extLst>
      <p:ext uri="{BB962C8B-B14F-4D97-AF65-F5344CB8AC3E}">
        <p14:creationId xmlns:p14="http://schemas.microsoft.com/office/powerpoint/2010/main" val="248357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371600" y="133350"/>
            <a:ext cx="7696200" cy="742950"/>
          </a:xfrm>
        </p:spPr>
        <p:txBody>
          <a:bodyPr/>
          <a:lstStyle/>
          <a:p>
            <a:r>
              <a:rPr lang="en-US" dirty="0"/>
              <a:t>UMLS: Unified Medical Language System</a:t>
            </a:r>
          </a:p>
        </p:txBody>
      </p:sp>
      <p:sp>
        <p:nvSpPr>
          <p:cNvPr id="57347" name="Rectangle 3"/>
          <p:cNvSpPr>
            <a:spLocks noGrp="1" noChangeArrowheads="1"/>
          </p:cNvSpPr>
          <p:nvPr>
            <p:ph sz="quarter" idx="1"/>
          </p:nvPr>
        </p:nvSpPr>
        <p:spPr>
          <a:xfrm>
            <a:off x="250825" y="1323975"/>
            <a:ext cx="8713788" cy="638175"/>
          </a:xfrm>
        </p:spPr>
        <p:txBody>
          <a:bodyPr/>
          <a:lstStyle/>
          <a:p>
            <a:r>
              <a:rPr lang="en-US" sz="2600" dirty="0"/>
              <a:t>134 entity types, 54 relations</a:t>
            </a:r>
          </a:p>
        </p:txBody>
      </p:sp>
      <p:sp>
        <p:nvSpPr>
          <p:cNvPr id="57348" name="Rectangle 4"/>
          <p:cNvSpPr>
            <a:spLocks noChangeArrowheads="1"/>
          </p:cNvSpPr>
          <p:nvPr/>
        </p:nvSpPr>
        <p:spPr bwMode="auto">
          <a:xfrm>
            <a:off x="304800" y="2190750"/>
            <a:ext cx="8763000" cy="1938992"/>
          </a:xfrm>
          <a:prstGeom prst="rect">
            <a:avLst/>
          </a:prstGeom>
          <a:solidFill>
            <a:schemeClr val="accent6">
              <a:lumMod val="20000"/>
              <a:lumOff val="80000"/>
            </a:schemeClr>
          </a:solidFill>
          <a:ln w="9525">
            <a:noFill/>
            <a:miter lim="800000"/>
            <a:headEnd/>
            <a:tailEnd/>
          </a:ln>
        </p:spPr>
        <p:txBody>
          <a:bodyPr wrap="square">
            <a:prstTxWarp prst="textNoShape">
              <a:avLst/>
            </a:prstTxWarp>
            <a:spAutoFit/>
          </a:bodyPr>
          <a:lstStyle/>
          <a:p>
            <a:r>
              <a:rPr lang="en-US" dirty="0">
                <a:latin typeface="Calibri"/>
                <a:cs typeface="Calibri"/>
              </a:rPr>
              <a:t>Injury			          </a:t>
            </a:r>
            <a:r>
              <a:rPr lang="en-US" dirty="0">
                <a:solidFill>
                  <a:srgbClr val="0000FF"/>
                </a:solidFill>
                <a:latin typeface="Calibri"/>
                <a:cs typeface="Calibri"/>
              </a:rPr>
              <a:t>disrupts</a:t>
            </a:r>
            <a:r>
              <a:rPr lang="en-US" dirty="0">
                <a:latin typeface="Calibri"/>
                <a:cs typeface="Calibri"/>
              </a:rPr>
              <a:t>		Physiological Function</a:t>
            </a:r>
          </a:p>
          <a:p>
            <a:r>
              <a:rPr lang="en-US" dirty="0">
                <a:latin typeface="Calibri"/>
                <a:cs typeface="Calibri"/>
              </a:rPr>
              <a:t>Bodily Location	          </a:t>
            </a:r>
            <a:r>
              <a:rPr lang="en-US" dirty="0">
                <a:solidFill>
                  <a:srgbClr val="0000FF"/>
                </a:solidFill>
                <a:latin typeface="Calibri"/>
                <a:cs typeface="Calibri"/>
              </a:rPr>
              <a:t>location-of</a:t>
            </a:r>
            <a:r>
              <a:rPr lang="en-US" dirty="0">
                <a:latin typeface="Calibri"/>
                <a:cs typeface="Calibri"/>
              </a:rPr>
              <a:t>	Biologic Function</a:t>
            </a:r>
          </a:p>
          <a:p>
            <a:r>
              <a:rPr lang="en-US" dirty="0">
                <a:latin typeface="Calibri"/>
                <a:cs typeface="Calibri"/>
              </a:rPr>
              <a:t>Anatomical Structure	          </a:t>
            </a:r>
            <a:r>
              <a:rPr lang="en-US" dirty="0">
                <a:solidFill>
                  <a:srgbClr val="0000FF"/>
                </a:solidFill>
                <a:latin typeface="Calibri"/>
                <a:cs typeface="Calibri"/>
              </a:rPr>
              <a:t>part-of</a:t>
            </a:r>
            <a:r>
              <a:rPr lang="en-US" dirty="0">
                <a:latin typeface="Calibri"/>
                <a:cs typeface="Calibri"/>
              </a:rPr>
              <a:t>		Organism</a:t>
            </a:r>
          </a:p>
          <a:p>
            <a:r>
              <a:rPr lang="en-US" dirty="0">
                <a:latin typeface="Calibri"/>
                <a:cs typeface="Calibri"/>
              </a:rPr>
              <a:t>Pharmacologic Substance    </a:t>
            </a:r>
            <a:r>
              <a:rPr lang="en-US" dirty="0">
                <a:solidFill>
                  <a:srgbClr val="0000FF"/>
                </a:solidFill>
                <a:latin typeface="Calibri"/>
                <a:cs typeface="Calibri"/>
              </a:rPr>
              <a:t>causes</a:t>
            </a:r>
            <a:r>
              <a:rPr lang="en-US" dirty="0">
                <a:latin typeface="Calibri"/>
                <a:cs typeface="Calibri"/>
              </a:rPr>
              <a:t>		Pathological Function</a:t>
            </a:r>
          </a:p>
          <a:p>
            <a:r>
              <a:rPr lang="en-US" dirty="0">
                <a:latin typeface="Calibri"/>
                <a:cs typeface="Calibri"/>
              </a:rPr>
              <a:t>Pharmacologic Substance    </a:t>
            </a:r>
            <a:r>
              <a:rPr lang="en-US" dirty="0">
                <a:solidFill>
                  <a:srgbClr val="0000FF"/>
                </a:solidFill>
                <a:latin typeface="Calibri"/>
                <a:cs typeface="Calibri"/>
              </a:rPr>
              <a:t>treats</a:t>
            </a:r>
            <a:r>
              <a:rPr lang="en-US" dirty="0">
                <a:latin typeface="Calibri"/>
                <a:cs typeface="Calibri"/>
              </a:rPr>
              <a:t> 		Pathologic Function</a:t>
            </a:r>
          </a:p>
        </p:txBody>
      </p:sp>
    </p:spTree>
    <p:extLst>
      <p:ext uri="{BB962C8B-B14F-4D97-AF65-F5344CB8AC3E}">
        <p14:creationId xmlns:p14="http://schemas.microsoft.com/office/powerpoint/2010/main" val="33775972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Exam and </a:t>
            </a:r>
            <a:r>
              <a:rPr lang="en-US"/>
              <a:t>project </a:t>
            </a:r>
          </a:p>
          <a:p>
            <a:r>
              <a:rPr lang="en-US"/>
              <a:t>Homework </a:t>
            </a:r>
            <a:r>
              <a:rPr lang="en-US" dirty="0"/>
              <a:t>3</a:t>
            </a:r>
          </a:p>
        </p:txBody>
      </p:sp>
      <p:sp>
        <p:nvSpPr>
          <p:cNvPr id="4" name="Slide Number Placeholder 3"/>
          <p:cNvSpPr>
            <a:spLocks noGrp="1"/>
          </p:cNvSpPr>
          <p:nvPr>
            <p:ph type="sldNum" sz="quarter" idx="12"/>
          </p:nvPr>
        </p:nvSpPr>
        <p:spPr/>
        <p:txBody>
          <a:bodyPr/>
          <a:lstStyle/>
          <a:p>
            <a:fld id="{10F35DC5-7E65-8247-99AB-4E984F8A921E}" type="slidenum">
              <a:rPr lang="en-US" smtClean="0"/>
              <a:pPr/>
              <a:t>4</a:t>
            </a:fld>
            <a:endParaRPr lang="en-US"/>
          </a:p>
        </p:txBody>
      </p:sp>
    </p:spTree>
    <p:extLst>
      <p:ext uri="{BB962C8B-B14F-4D97-AF65-F5344CB8AC3E}">
        <p14:creationId xmlns:p14="http://schemas.microsoft.com/office/powerpoint/2010/main" val="4006870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Extracting UMLS relations from a sentence</a:t>
            </a:r>
          </a:p>
        </p:txBody>
      </p:sp>
      <p:sp>
        <p:nvSpPr>
          <p:cNvPr id="3" name="Content Placeholder 2"/>
          <p:cNvSpPr>
            <a:spLocks noGrp="1"/>
          </p:cNvSpPr>
          <p:nvPr>
            <p:ph idx="1"/>
          </p:nvPr>
        </p:nvSpPr>
        <p:spPr>
          <a:xfrm>
            <a:off x="304800" y="1447800"/>
            <a:ext cx="8534400" cy="3333750"/>
          </a:xfrm>
        </p:spPr>
        <p:txBody>
          <a:bodyPr/>
          <a:lstStyle/>
          <a:p>
            <a:pPr marL="0" indent="0">
              <a:buNone/>
            </a:pPr>
            <a:r>
              <a:rPr lang="en-US" dirty="0"/>
              <a:t> </a:t>
            </a:r>
            <a:r>
              <a:rPr lang="en-US" dirty="0">
                <a:latin typeface="Courier"/>
                <a:cs typeface="Courier"/>
              </a:rPr>
              <a:t>Doppler echocardiography can be used to diagnose left anterior descending artery stenosis in patients with type 2 diabetes</a:t>
            </a:r>
          </a:p>
          <a:p>
            <a:pPr marL="0" indent="0">
              <a:buNone/>
            </a:pPr>
            <a:r>
              <a:rPr lang="en-US" dirty="0">
                <a:latin typeface="Wingdings"/>
                <a:ea typeface="Wingdings"/>
                <a:cs typeface="Wingdings"/>
                <a:sym typeface="Wingdings"/>
              </a:rPr>
              <a:t>				</a:t>
            </a:r>
            <a:endParaRPr lang="en-US" dirty="0"/>
          </a:p>
          <a:p>
            <a:pPr marL="0" indent="0">
              <a:buNone/>
            </a:pPr>
            <a:r>
              <a:rPr lang="en-US" dirty="0"/>
              <a:t> </a:t>
            </a:r>
            <a:r>
              <a:rPr lang="en-US" dirty="0">
                <a:solidFill>
                  <a:srgbClr val="008000"/>
                </a:solidFill>
              </a:rPr>
              <a:t>Echocardiography, Doppler </a:t>
            </a:r>
            <a:r>
              <a:rPr lang="en-US" dirty="0">
                <a:solidFill>
                  <a:srgbClr val="0000FF"/>
                </a:solidFill>
              </a:rPr>
              <a:t>DIAGNOSES</a:t>
            </a:r>
            <a:r>
              <a:rPr lang="en-US" dirty="0"/>
              <a:t> </a:t>
            </a:r>
            <a:r>
              <a:rPr lang="en-US" dirty="0">
                <a:solidFill>
                  <a:srgbClr val="008000"/>
                </a:solidFill>
              </a:rPr>
              <a:t>Acquired stenosis</a:t>
            </a:r>
          </a:p>
        </p:txBody>
      </p:sp>
      <p:sp>
        <p:nvSpPr>
          <p:cNvPr id="4" name="Slide Number Placeholder 3"/>
          <p:cNvSpPr>
            <a:spLocks noGrp="1"/>
          </p:cNvSpPr>
          <p:nvPr>
            <p:ph type="sldNum" sz="quarter" idx="12"/>
          </p:nvPr>
        </p:nvSpPr>
        <p:spPr/>
        <p:txBody>
          <a:bodyPr/>
          <a:lstStyle/>
          <a:p>
            <a:fld id="{10F35DC5-7E65-8247-99AB-4E984F8A921E}" type="slidenum">
              <a:rPr lang="en-US" smtClean="0"/>
              <a:pPr/>
              <a:t>40</a:t>
            </a:fld>
            <a:endParaRPr lang="en-US"/>
          </a:p>
        </p:txBody>
      </p:sp>
    </p:spTree>
    <p:extLst>
      <p:ext uri="{BB962C8B-B14F-4D97-AF65-F5344CB8AC3E}">
        <p14:creationId xmlns:p14="http://schemas.microsoft.com/office/powerpoint/2010/main" val="2858496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3350"/>
            <a:ext cx="7467600" cy="609600"/>
          </a:xfrm>
        </p:spPr>
        <p:txBody>
          <a:bodyPr/>
          <a:lstStyle/>
          <a:p>
            <a:r>
              <a:rPr lang="en-US" dirty="0"/>
              <a:t>Databases of Wikipedia Relations</a:t>
            </a:r>
          </a:p>
        </p:txBody>
      </p:sp>
      <p:sp>
        <p:nvSpPr>
          <p:cNvPr id="4" name="Slide Number Placeholder 3"/>
          <p:cNvSpPr>
            <a:spLocks noGrp="1"/>
          </p:cNvSpPr>
          <p:nvPr>
            <p:ph type="sldNum" sz="quarter" idx="12"/>
          </p:nvPr>
        </p:nvSpPr>
        <p:spPr/>
        <p:txBody>
          <a:bodyPr/>
          <a:lstStyle/>
          <a:p>
            <a:fld id="{10F35DC5-7E65-8247-99AB-4E984F8A921E}" type="slidenum">
              <a:rPr lang="en-US" smtClean="0"/>
              <a:pPr/>
              <a:t>41</a:t>
            </a:fld>
            <a:endParaRPr lang="en-US"/>
          </a:p>
        </p:txBody>
      </p:sp>
      <p:pic>
        <p:nvPicPr>
          <p:cNvPr id="5" name="Picture 4" descr="stanfordwiki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00150"/>
            <a:ext cx="4267200" cy="3833418"/>
          </a:xfrm>
          <a:prstGeom prst="rect">
            <a:avLst/>
          </a:prstGeom>
        </p:spPr>
      </p:pic>
      <p:pic>
        <p:nvPicPr>
          <p:cNvPr id="7" name="Picture 6" descr="infobo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87264"/>
            <a:ext cx="6303992" cy="3949886"/>
          </a:xfrm>
          <a:prstGeom prst="rect">
            <a:avLst/>
          </a:prstGeom>
        </p:spPr>
      </p:pic>
      <p:sp>
        <p:nvSpPr>
          <p:cNvPr id="8" name="TextBox 7"/>
          <p:cNvSpPr txBox="1"/>
          <p:nvPr/>
        </p:nvSpPr>
        <p:spPr>
          <a:xfrm>
            <a:off x="4870774" y="1047750"/>
            <a:ext cx="4260526" cy="1200329"/>
          </a:xfrm>
          <a:prstGeom prst="rect">
            <a:avLst/>
          </a:prstGeom>
          <a:noFill/>
        </p:spPr>
        <p:txBody>
          <a:bodyPr wrap="none" rtlCol="0">
            <a:spAutoFit/>
          </a:bodyPr>
          <a:lstStyle/>
          <a:p>
            <a:r>
              <a:rPr lang="en-US" sz="1800" dirty="0">
                <a:latin typeface="+mn-lt"/>
              </a:rPr>
              <a:t>Relations extracted from </a:t>
            </a:r>
            <a:r>
              <a:rPr lang="en-US" sz="1800" dirty="0" err="1">
                <a:latin typeface="+mn-lt"/>
              </a:rPr>
              <a:t>Infobox</a:t>
            </a:r>
            <a:endParaRPr lang="en-US" sz="1800" dirty="0">
              <a:latin typeface="+mn-lt"/>
            </a:endParaRPr>
          </a:p>
          <a:p>
            <a:r>
              <a:rPr lang="en-US" sz="1800" dirty="0">
                <a:latin typeface="+mn-lt"/>
              </a:rPr>
              <a:t>Stanford </a:t>
            </a:r>
            <a:r>
              <a:rPr lang="en-US" sz="1800" dirty="0">
                <a:solidFill>
                  <a:srgbClr val="0000FF"/>
                </a:solidFill>
                <a:latin typeface="+mn-lt"/>
              </a:rPr>
              <a:t>state </a:t>
            </a:r>
            <a:r>
              <a:rPr lang="en-US" sz="1800" dirty="0">
                <a:latin typeface="+mn-lt"/>
              </a:rPr>
              <a:t>California</a:t>
            </a:r>
          </a:p>
          <a:p>
            <a:r>
              <a:rPr lang="en-US" sz="1800" dirty="0">
                <a:latin typeface="+mn-lt"/>
              </a:rPr>
              <a:t>Stanford </a:t>
            </a:r>
            <a:r>
              <a:rPr lang="en-US" sz="1800" dirty="0">
                <a:solidFill>
                  <a:srgbClr val="0000FF"/>
                </a:solidFill>
                <a:latin typeface="+mn-lt"/>
              </a:rPr>
              <a:t>motto</a:t>
            </a:r>
            <a:r>
              <a:rPr lang="en-US" sz="1800" dirty="0">
                <a:latin typeface="+mn-lt"/>
              </a:rPr>
              <a:t> “Die </a:t>
            </a:r>
            <a:r>
              <a:rPr lang="en-US" sz="1800" dirty="0" err="1">
                <a:latin typeface="+mn-lt"/>
              </a:rPr>
              <a:t>Luft</a:t>
            </a:r>
            <a:r>
              <a:rPr lang="en-US" sz="1800" dirty="0">
                <a:latin typeface="+mn-lt"/>
              </a:rPr>
              <a:t> der </a:t>
            </a:r>
            <a:r>
              <a:rPr lang="en-US" sz="1800" dirty="0" err="1">
                <a:latin typeface="+mn-lt"/>
              </a:rPr>
              <a:t>Freiheit</a:t>
            </a:r>
            <a:r>
              <a:rPr lang="en-US" sz="1800" dirty="0">
                <a:latin typeface="+mn-lt"/>
              </a:rPr>
              <a:t> </a:t>
            </a:r>
            <a:r>
              <a:rPr lang="en-US" sz="1800" dirty="0" err="1">
                <a:latin typeface="+mn-lt"/>
              </a:rPr>
              <a:t>weht</a:t>
            </a:r>
            <a:r>
              <a:rPr lang="en-US" sz="1800" dirty="0">
                <a:latin typeface="+mn-lt"/>
              </a:rPr>
              <a:t>”</a:t>
            </a:r>
          </a:p>
          <a:p>
            <a:r>
              <a:rPr lang="en-US" sz="1800" dirty="0">
                <a:latin typeface="+mn-lt"/>
              </a:rPr>
              <a:t>…</a:t>
            </a:r>
          </a:p>
        </p:txBody>
      </p:sp>
      <p:sp>
        <p:nvSpPr>
          <p:cNvPr id="9" name="Rectangle 8"/>
          <p:cNvSpPr/>
          <p:nvPr/>
        </p:nvSpPr>
        <p:spPr bwMode="auto">
          <a:xfrm>
            <a:off x="3276600" y="1733550"/>
            <a:ext cx="1295400" cy="3276600"/>
          </a:xfrm>
          <a:prstGeom prst="rect">
            <a:avLst/>
          </a:prstGeom>
          <a:noFill/>
          <a:ln w="508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0" name="TextBox 9"/>
          <p:cNvSpPr txBox="1"/>
          <p:nvPr/>
        </p:nvSpPr>
        <p:spPr>
          <a:xfrm>
            <a:off x="2514600" y="895350"/>
            <a:ext cx="2531462" cy="461665"/>
          </a:xfrm>
          <a:prstGeom prst="rect">
            <a:avLst/>
          </a:prstGeom>
          <a:noFill/>
        </p:spPr>
        <p:txBody>
          <a:bodyPr wrap="none" rtlCol="0">
            <a:spAutoFit/>
          </a:bodyPr>
          <a:lstStyle/>
          <a:p>
            <a:r>
              <a:rPr lang="en-US" b="1" dirty="0">
                <a:solidFill>
                  <a:srgbClr val="CC0000"/>
                </a:solidFill>
                <a:latin typeface="+mn-lt"/>
              </a:rPr>
              <a:t>Wikipedia </a:t>
            </a:r>
            <a:r>
              <a:rPr lang="en-US" b="1" dirty="0" err="1">
                <a:solidFill>
                  <a:srgbClr val="CC0000"/>
                </a:solidFill>
                <a:latin typeface="+mn-lt"/>
              </a:rPr>
              <a:t>Infobox</a:t>
            </a:r>
            <a:endParaRPr lang="en-US" b="1" dirty="0">
              <a:solidFill>
                <a:srgbClr val="CC0000"/>
              </a:solidFill>
              <a:latin typeface="+mn-lt"/>
            </a:endParaRPr>
          </a:p>
        </p:txBody>
      </p:sp>
      <p:pic>
        <p:nvPicPr>
          <p:cNvPr id="6" name="Content Placeholder 5" descr="stanford3.png"/>
          <p:cNvPicPr>
            <a:picLocks noGrp="1" noChangeAspect="1"/>
          </p:cNvPicPr>
          <p:nvPr>
            <p:ph idx="1"/>
          </p:nvPr>
        </p:nvPicPr>
        <p:blipFill>
          <a:blip r:embed="rId4">
            <a:extLst>
              <a:ext uri="{28A0092B-C50C-407E-A947-70E740481C1C}">
                <a14:useLocalDpi xmlns:a14="http://schemas.microsoft.com/office/drawing/2010/main" val="0"/>
              </a:ext>
            </a:extLst>
          </a:blip>
          <a:srcRect t="21955" b="21955"/>
          <a:stretch>
            <a:fillRect/>
          </a:stretch>
        </p:blipFill>
        <p:spPr>
          <a:xfrm>
            <a:off x="2743200" y="1790700"/>
            <a:ext cx="2971800" cy="3333750"/>
          </a:xfrm>
        </p:spPr>
      </p:pic>
    </p:spTree>
    <p:extLst>
      <p:ext uri="{BB962C8B-B14F-4D97-AF65-F5344CB8AC3E}">
        <p14:creationId xmlns:p14="http://schemas.microsoft.com/office/powerpoint/2010/main" val="147614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400" fill="hold"/>
                                        <p:tgtEl>
                                          <p:spTgt spid="6"/>
                                        </p:tgtEl>
                                        <p:attrNameLst>
                                          <p:attrName>ppt_w</p:attrName>
                                        </p:attrNameLst>
                                      </p:cBhvr>
                                      <p:tavLst>
                                        <p:tav tm="0">
                                          <p:val>
                                            <p:strVal val="#ppt_w*0.70"/>
                                          </p:val>
                                        </p:tav>
                                        <p:tav tm="100000">
                                          <p:val>
                                            <p:strVal val="#ppt_w"/>
                                          </p:val>
                                        </p:tav>
                                      </p:tavLst>
                                    </p:anim>
                                    <p:anim calcmode="lin" valueType="num">
                                      <p:cBhvr>
                                        <p:cTn id="14" dur="400" fill="hold"/>
                                        <p:tgtEl>
                                          <p:spTgt spid="6"/>
                                        </p:tgtEl>
                                        <p:attrNameLst>
                                          <p:attrName>ppt_h</p:attrName>
                                        </p:attrNameLst>
                                      </p:cBhvr>
                                      <p:tavLst>
                                        <p:tav tm="0">
                                          <p:val>
                                            <p:strVal val="#ppt_h"/>
                                          </p:val>
                                        </p:tav>
                                        <p:tav tm="100000">
                                          <p:val>
                                            <p:strVal val="#ppt_h"/>
                                          </p:val>
                                        </p:tav>
                                      </p:tavLst>
                                    </p:anim>
                                    <p:animEffect transition="in" filter="fade">
                                      <p:cBhvr>
                                        <p:cTn id="15" dur="400"/>
                                        <p:tgtEl>
                                          <p:spTgt spid="6"/>
                                        </p:tgtEl>
                                      </p:cBhvr>
                                    </p:animEffect>
                                  </p:childTnLst>
                                </p:cTn>
                              </p:par>
                            </p:childTnLst>
                          </p:cTn>
                        </p:par>
                        <p:par>
                          <p:cTn id="16" fill="hold">
                            <p:stCondLst>
                              <p:cond delay="400"/>
                            </p:stCondLst>
                            <p:childTnLst>
                              <p:par>
                                <p:cTn id="17" presetID="1" presetClass="exit" presetSubtype="0" fill="hold" grpId="1" nodeType="after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par>
                          <p:cTn id="19" fill="hold">
                            <p:stCondLst>
                              <p:cond delay="400"/>
                            </p:stCondLst>
                            <p:childTnLst>
                              <p:par>
                                <p:cTn id="20" presetID="1" presetClass="exit" presetSubtype="0" fill="hold" grpId="1" nodeType="after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par>
                          <p:cTn id="22" fill="hold">
                            <p:stCondLst>
                              <p:cond delay="400"/>
                            </p:stCondLst>
                            <p:childTnLst>
                              <p:par>
                                <p:cTn id="23" presetID="1" presetClass="exit" presetSubtype="0" fill="hold" nodeType="after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0" grpId="0"/>
      <p:bldP spid="10"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 databases </a:t>
            </a:r>
            <a:br>
              <a:rPr lang="en-US" dirty="0"/>
            </a:br>
            <a:r>
              <a:rPr lang="en-US" dirty="0"/>
              <a:t>that draw from Wikipedia</a:t>
            </a:r>
          </a:p>
        </p:txBody>
      </p:sp>
      <p:sp>
        <p:nvSpPr>
          <p:cNvPr id="3" name="Content Placeholder 2"/>
          <p:cNvSpPr>
            <a:spLocks noGrp="1"/>
          </p:cNvSpPr>
          <p:nvPr>
            <p:ph idx="1"/>
          </p:nvPr>
        </p:nvSpPr>
        <p:spPr>
          <a:xfrm>
            <a:off x="304800" y="1352550"/>
            <a:ext cx="8839200" cy="3333750"/>
          </a:xfrm>
        </p:spPr>
        <p:txBody>
          <a:bodyPr/>
          <a:lstStyle/>
          <a:p>
            <a:r>
              <a:rPr lang="en-US" dirty="0"/>
              <a:t>Resource Description Framework (RDF) triples</a:t>
            </a:r>
          </a:p>
          <a:p>
            <a:pPr marL="457200" lvl="1" indent="0">
              <a:buNone/>
            </a:pPr>
            <a:r>
              <a:rPr lang="en-US" dirty="0"/>
              <a:t>subject predicate object</a:t>
            </a:r>
          </a:p>
          <a:p>
            <a:pPr marL="457200" lvl="1" indent="0">
              <a:buNone/>
            </a:pPr>
            <a:r>
              <a:rPr lang="en-US" dirty="0">
                <a:latin typeface="Courier"/>
                <a:cs typeface="Courier"/>
              </a:rPr>
              <a:t>Golden Gate Park </a:t>
            </a:r>
            <a:r>
              <a:rPr lang="en-US" dirty="0">
                <a:solidFill>
                  <a:srgbClr val="0000FF"/>
                </a:solidFill>
                <a:latin typeface="Courier"/>
                <a:cs typeface="Courier"/>
              </a:rPr>
              <a:t>location </a:t>
            </a:r>
            <a:r>
              <a:rPr lang="en-US" dirty="0">
                <a:latin typeface="Courier"/>
                <a:cs typeface="Courier"/>
              </a:rPr>
              <a:t>San Francisco</a:t>
            </a:r>
          </a:p>
          <a:p>
            <a:pPr marL="457200" lvl="1" indent="0">
              <a:buNone/>
            </a:pPr>
            <a:r>
              <a:rPr lang="en-US" dirty="0" err="1">
                <a:latin typeface="Calibri"/>
                <a:cs typeface="Calibri"/>
              </a:rPr>
              <a:t>dbpedia:Golden_Gate_Park</a:t>
            </a:r>
            <a:r>
              <a:rPr lang="en-US" dirty="0">
                <a:latin typeface="Calibri"/>
                <a:cs typeface="Calibri"/>
              </a:rPr>
              <a:t>   </a:t>
            </a:r>
            <a:r>
              <a:rPr lang="en-US" dirty="0" err="1">
                <a:solidFill>
                  <a:srgbClr val="0000FF"/>
                </a:solidFill>
                <a:latin typeface="Calibri"/>
                <a:cs typeface="Calibri"/>
              </a:rPr>
              <a:t>dbpedia-owl:location</a:t>
            </a:r>
            <a:r>
              <a:rPr lang="en-US" dirty="0">
                <a:solidFill>
                  <a:srgbClr val="0000FF"/>
                </a:solidFill>
                <a:latin typeface="Calibri"/>
                <a:cs typeface="Calibri"/>
              </a:rPr>
              <a:t>   </a:t>
            </a:r>
            <a:r>
              <a:rPr lang="en-US" dirty="0" err="1">
                <a:latin typeface="Calibri"/>
                <a:cs typeface="Calibri"/>
              </a:rPr>
              <a:t>dbpedia:San_Francisco</a:t>
            </a:r>
            <a:endParaRPr lang="en-US" dirty="0">
              <a:latin typeface="Courier"/>
              <a:cs typeface="Courier"/>
            </a:endParaRPr>
          </a:p>
          <a:p>
            <a:r>
              <a:rPr lang="en-US" dirty="0" err="1"/>
              <a:t>DBPedia</a:t>
            </a:r>
            <a:r>
              <a:rPr lang="en-US" dirty="0"/>
              <a:t>: 1 billion RDF triples, 385 from English Wikipedia</a:t>
            </a:r>
          </a:p>
          <a:p>
            <a:r>
              <a:rPr lang="en-US" dirty="0"/>
              <a:t>Frequent Freebase relations:</a:t>
            </a:r>
          </a:p>
          <a:p>
            <a:pPr marL="800100" lvl="2" indent="0">
              <a:lnSpc>
                <a:spcPct val="80000"/>
              </a:lnSpc>
              <a:buNone/>
            </a:pPr>
            <a:r>
              <a:rPr lang="en-US" sz="1800" dirty="0"/>
              <a:t>people/person/nationality,                                location/location/contains	</a:t>
            </a:r>
          </a:p>
          <a:p>
            <a:pPr marL="800100" lvl="2" indent="0">
              <a:lnSpc>
                <a:spcPct val="80000"/>
              </a:lnSpc>
              <a:buNone/>
            </a:pPr>
            <a:r>
              <a:rPr lang="en-US" sz="1800" dirty="0"/>
              <a:t>people/person/profession,                                 people/person/place-of-birth	</a:t>
            </a:r>
          </a:p>
          <a:p>
            <a:pPr marL="800100" lvl="2" indent="0">
              <a:lnSpc>
                <a:spcPct val="80000"/>
              </a:lnSpc>
              <a:buNone/>
            </a:pPr>
            <a:r>
              <a:rPr lang="en-US" sz="1800" dirty="0"/>
              <a:t>biology/</a:t>
            </a:r>
            <a:r>
              <a:rPr lang="en-US" sz="1800" dirty="0" err="1"/>
              <a:t>organism_higher_classification</a:t>
            </a:r>
            <a:r>
              <a:rPr lang="en-US" sz="1800" dirty="0"/>
              <a:t>           film/film/genre</a:t>
            </a:r>
          </a:p>
        </p:txBody>
      </p:sp>
      <p:sp>
        <p:nvSpPr>
          <p:cNvPr id="4" name="Slide Number Placeholder 3"/>
          <p:cNvSpPr>
            <a:spLocks noGrp="1"/>
          </p:cNvSpPr>
          <p:nvPr>
            <p:ph type="sldNum" sz="quarter" idx="12"/>
          </p:nvPr>
        </p:nvSpPr>
        <p:spPr/>
        <p:txBody>
          <a:bodyPr/>
          <a:lstStyle/>
          <a:p>
            <a:fld id="{10F35DC5-7E65-8247-99AB-4E984F8A921E}" type="slidenum">
              <a:rPr lang="en-US" smtClean="0"/>
              <a:pPr/>
              <a:t>42</a:t>
            </a:fld>
            <a:endParaRPr lang="en-US"/>
          </a:p>
        </p:txBody>
      </p:sp>
    </p:spTree>
    <p:extLst>
      <p:ext uri="{BB962C8B-B14F-4D97-AF65-F5344CB8AC3E}">
        <p14:creationId xmlns:p14="http://schemas.microsoft.com/office/powerpoint/2010/main" val="1596279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67600" cy="590550"/>
          </a:xfrm>
        </p:spPr>
        <p:txBody>
          <a:bodyPr/>
          <a:lstStyle/>
          <a:p>
            <a:r>
              <a:rPr lang="en-US" dirty="0"/>
              <a:t>Ontological relations</a:t>
            </a:r>
          </a:p>
        </p:txBody>
      </p:sp>
      <p:sp>
        <p:nvSpPr>
          <p:cNvPr id="3" name="Content Placeholder 2"/>
          <p:cNvSpPr>
            <a:spLocks noGrp="1"/>
          </p:cNvSpPr>
          <p:nvPr>
            <p:ph sz="quarter" idx="1"/>
          </p:nvPr>
        </p:nvSpPr>
        <p:spPr>
          <a:xfrm>
            <a:off x="304800" y="1352550"/>
            <a:ext cx="8534400" cy="3657600"/>
          </a:xfrm>
        </p:spPr>
        <p:txBody>
          <a:bodyPr/>
          <a:lstStyle/>
          <a:p>
            <a:r>
              <a:rPr lang="en-US" sz="2800" dirty="0">
                <a:solidFill>
                  <a:srgbClr val="0000FF"/>
                </a:solidFill>
              </a:rPr>
              <a:t>IS-A (</a:t>
            </a:r>
            <a:r>
              <a:rPr lang="en-US" sz="2800" dirty="0" err="1">
                <a:solidFill>
                  <a:srgbClr val="0000FF"/>
                </a:solidFill>
              </a:rPr>
              <a:t>hypernym</a:t>
            </a:r>
            <a:r>
              <a:rPr lang="en-US" sz="2800" dirty="0">
                <a:solidFill>
                  <a:srgbClr val="0000FF"/>
                </a:solidFill>
              </a:rPr>
              <a:t>): </a:t>
            </a:r>
            <a:r>
              <a:rPr lang="en-US" sz="2800" dirty="0" err="1">
                <a:solidFill>
                  <a:srgbClr val="0000FF"/>
                </a:solidFill>
              </a:rPr>
              <a:t>subsumption</a:t>
            </a:r>
            <a:r>
              <a:rPr lang="en-US" sz="2800" dirty="0">
                <a:solidFill>
                  <a:srgbClr val="0000FF"/>
                </a:solidFill>
              </a:rPr>
              <a:t> between classes</a:t>
            </a:r>
          </a:p>
          <a:p>
            <a:pPr lvl="1"/>
            <a:r>
              <a:rPr lang="en-US" sz="2800" dirty="0">
                <a:latin typeface="Courier"/>
                <a:cs typeface="Courier"/>
              </a:rPr>
              <a:t>Giraffe</a:t>
            </a:r>
            <a:r>
              <a:rPr lang="en-US" sz="2800" dirty="0"/>
              <a:t> </a:t>
            </a:r>
            <a:r>
              <a:rPr lang="en-US" sz="2800" dirty="0">
                <a:solidFill>
                  <a:srgbClr val="0000FF"/>
                </a:solidFill>
              </a:rPr>
              <a:t>IS-A </a:t>
            </a:r>
            <a:r>
              <a:rPr lang="en-US" sz="2800" dirty="0">
                <a:latin typeface="Courier"/>
                <a:cs typeface="Courier"/>
              </a:rPr>
              <a:t>ruminant</a:t>
            </a:r>
            <a:r>
              <a:rPr lang="en-US" sz="2800" dirty="0"/>
              <a:t> </a:t>
            </a:r>
            <a:r>
              <a:rPr lang="en-US" sz="2800" dirty="0">
                <a:solidFill>
                  <a:srgbClr val="0000FF"/>
                </a:solidFill>
              </a:rPr>
              <a:t>IS-A</a:t>
            </a:r>
            <a:r>
              <a:rPr lang="en-US" sz="2800" dirty="0"/>
              <a:t> </a:t>
            </a:r>
            <a:r>
              <a:rPr lang="en-US" sz="2800" dirty="0">
                <a:latin typeface="Courier"/>
                <a:cs typeface="Courier"/>
              </a:rPr>
              <a:t>ungulate</a:t>
            </a:r>
            <a:r>
              <a:rPr lang="en-US" sz="2800" dirty="0"/>
              <a:t> </a:t>
            </a:r>
            <a:r>
              <a:rPr lang="en-US" sz="2800" dirty="0">
                <a:solidFill>
                  <a:srgbClr val="0000FF"/>
                </a:solidFill>
              </a:rPr>
              <a:t>IS-A</a:t>
            </a:r>
            <a:r>
              <a:rPr lang="en-US" sz="2800" dirty="0"/>
              <a:t> </a:t>
            </a:r>
            <a:r>
              <a:rPr lang="en-US" sz="2800" dirty="0">
                <a:latin typeface="Courier"/>
                <a:cs typeface="Courier"/>
              </a:rPr>
              <a:t>mammal</a:t>
            </a:r>
            <a:r>
              <a:rPr lang="en-US" sz="2800" dirty="0"/>
              <a:t> </a:t>
            </a:r>
            <a:r>
              <a:rPr lang="en-US" sz="2800" dirty="0">
                <a:solidFill>
                  <a:srgbClr val="0000FF"/>
                </a:solidFill>
              </a:rPr>
              <a:t>IS-A </a:t>
            </a:r>
            <a:r>
              <a:rPr lang="en-US" sz="2800" dirty="0">
                <a:latin typeface="Courier"/>
                <a:cs typeface="Courier"/>
              </a:rPr>
              <a:t>vertebrate</a:t>
            </a:r>
            <a:r>
              <a:rPr lang="en-US" sz="2800" dirty="0"/>
              <a:t> </a:t>
            </a:r>
            <a:r>
              <a:rPr lang="en-US" sz="2800" dirty="0">
                <a:solidFill>
                  <a:srgbClr val="0000FF"/>
                </a:solidFill>
              </a:rPr>
              <a:t>IS-A </a:t>
            </a:r>
            <a:r>
              <a:rPr lang="en-US" sz="2800" dirty="0">
                <a:latin typeface="Courier"/>
                <a:cs typeface="Courier"/>
              </a:rPr>
              <a:t>animal</a:t>
            </a:r>
            <a:r>
              <a:rPr lang="en-US" sz="2800" dirty="0"/>
              <a:t>… </a:t>
            </a:r>
          </a:p>
          <a:p>
            <a:pPr lvl="2"/>
            <a:endParaRPr lang="en-US" sz="2400" dirty="0">
              <a:solidFill>
                <a:srgbClr val="0000FF"/>
              </a:solidFill>
            </a:endParaRPr>
          </a:p>
          <a:p>
            <a:r>
              <a:rPr lang="en-US" sz="2800" dirty="0">
                <a:solidFill>
                  <a:srgbClr val="0000FF"/>
                </a:solidFill>
              </a:rPr>
              <a:t>Instance-of: relation between individual and class</a:t>
            </a:r>
          </a:p>
          <a:p>
            <a:pPr lvl="1"/>
            <a:r>
              <a:rPr lang="en-US" sz="2800" dirty="0">
                <a:latin typeface="Courier"/>
                <a:cs typeface="Courier"/>
              </a:rPr>
              <a:t>San Francisco </a:t>
            </a:r>
            <a:r>
              <a:rPr lang="en-US" sz="2800" dirty="0">
                <a:solidFill>
                  <a:srgbClr val="0000FF"/>
                </a:solidFill>
              </a:rPr>
              <a:t>instance-of    </a:t>
            </a:r>
            <a:r>
              <a:rPr lang="en-US" sz="2800" dirty="0">
                <a:latin typeface="Courier"/>
                <a:cs typeface="Courier"/>
              </a:rPr>
              <a:t>city</a:t>
            </a:r>
          </a:p>
          <a:p>
            <a:pPr marL="114300" indent="0">
              <a:buNone/>
            </a:pPr>
            <a:endParaRPr lang="en-US" sz="2800" dirty="0">
              <a:solidFill>
                <a:srgbClr val="0000FF"/>
              </a:solidFill>
            </a:endParaRPr>
          </a:p>
        </p:txBody>
      </p:sp>
      <p:sp>
        <p:nvSpPr>
          <p:cNvPr id="4" name="TextBox 3"/>
          <p:cNvSpPr txBox="1"/>
          <p:nvPr/>
        </p:nvSpPr>
        <p:spPr>
          <a:xfrm>
            <a:off x="2159000" y="907018"/>
            <a:ext cx="3883733" cy="369332"/>
          </a:xfrm>
          <a:prstGeom prst="rect">
            <a:avLst/>
          </a:prstGeom>
          <a:noFill/>
        </p:spPr>
        <p:txBody>
          <a:bodyPr wrap="none" rtlCol="0">
            <a:spAutoFit/>
          </a:bodyPr>
          <a:lstStyle/>
          <a:p>
            <a:r>
              <a:rPr lang="en-US" sz="1800" dirty="0">
                <a:latin typeface="+mn-lt"/>
              </a:rPr>
              <a:t>Examples from the </a:t>
            </a:r>
            <a:r>
              <a:rPr lang="en-US" sz="1800" dirty="0" err="1">
                <a:latin typeface="+mn-lt"/>
              </a:rPr>
              <a:t>WordNet</a:t>
            </a:r>
            <a:r>
              <a:rPr lang="en-US" sz="1800" dirty="0">
                <a:latin typeface="+mn-lt"/>
              </a:rPr>
              <a:t> Thesaurus</a:t>
            </a:r>
          </a:p>
        </p:txBody>
      </p:sp>
    </p:spTree>
    <p:extLst>
      <p:ext uri="{BB962C8B-B14F-4D97-AF65-F5344CB8AC3E}">
        <p14:creationId xmlns:p14="http://schemas.microsoft.com/office/powerpoint/2010/main" val="1410392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538F-5289-AE4A-9F53-C87AB046B06F}"/>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B5909A57-A280-574E-91E6-659AC521BA86}"/>
              </a:ext>
            </a:extLst>
          </p:cNvPr>
          <p:cNvSpPr>
            <a:spLocks noGrp="1"/>
          </p:cNvSpPr>
          <p:nvPr>
            <p:ph idx="1"/>
          </p:nvPr>
        </p:nvSpPr>
        <p:spPr/>
        <p:txBody>
          <a:bodyPr/>
          <a:lstStyle/>
          <a:p>
            <a:r>
              <a:rPr lang="en-US" dirty="0"/>
              <a:t>Admin Questions?</a:t>
            </a:r>
          </a:p>
          <a:p>
            <a:pPr lvl="1"/>
            <a:r>
              <a:rPr lang="en-US" dirty="0"/>
              <a:t>Hw3</a:t>
            </a:r>
          </a:p>
          <a:p>
            <a:pPr lvl="1"/>
            <a:r>
              <a:rPr lang="en-US" dirty="0"/>
              <a:t>Project (groups, schedule, details)?</a:t>
            </a:r>
          </a:p>
          <a:p>
            <a:r>
              <a:rPr lang="en-US" dirty="0"/>
              <a:t>Introduction to Information Extraction</a:t>
            </a:r>
          </a:p>
          <a:p>
            <a:r>
              <a:rPr lang="en-US" dirty="0"/>
              <a:t>Named Entity Recognition</a:t>
            </a:r>
          </a:p>
          <a:p>
            <a:pPr lvl="1"/>
            <a:r>
              <a:rPr lang="en-US" dirty="0"/>
              <a:t>What?</a:t>
            </a:r>
          </a:p>
          <a:p>
            <a:pPr lvl="1"/>
            <a:r>
              <a:rPr lang="en-US" dirty="0"/>
              <a:t>How?</a:t>
            </a:r>
          </a:p>
          <a:p>
            <a:r>
              <a:rPr lang="en-US" dirty="0"/>
              <a:t>Relation Extractors</a:t>
            </a:r>
          </a:p>
        </p:txBody>
      </p:sp>
      <p:sp>
        <p:nvSpPr>
          <p:cNvPr id="4" name="Slide Number Placeholder 3">
            <a:extLst>
              <a:ext uri="{FF2B5EF4-FFF2-40B4-BE49-F238E27FC236}">
                <a16:creationId xmlns:a16="http://schemas.microsoft.com/office/drawing/2014/main" id="{56E3DDB0-76AA-1E49-90B0-B71200199EF2}"/>
              </a:ext>
            </a:extLst>
          </p:cNvPr>
          <p:cNvSpPr>
            <a:spLocks noGrp="1"/>
          </p:cNvSpPr>
          <p:nvPr>
            <p:ph type="sldNum" sz="quarter" idx="12"/>
          </p:nvPr>
        </p:nvSpPr>
        <p:spPr/>
        <p:txBody>
          <a:bodyPr/>
          <a:lstStyle/>
          <a:p>
            <a:fld id="{10F35DC5-7E65-8247-99AB-4E984F8A921E}" type="slidenum">
              <a:rPr lang="en-US" smtClean="0"/>
              <a:pPr/>
              <a:t>44</a:t>
            </a:fld>
            <a:endParaRPr lang="en-US"/>
          </a:p>
        </p:txBody>
      </p:sp>
    </p:spTree>
    <p:extLst>
      <p:ext uri="{BB962C8B-B14F-4D97-AF65-F5344CB8AC3E}">
        <p14:creationId xmlns:p14="http://schemas.microsoft.com/office/powerpoint/2010/main" val="424227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
            <a:ext cx="7543800" cy="857250"/>
          </a:xfrm>
        </p:spPr>
        <p:txBody>
          <a:bodyPr/>
          <a:lstStyle/>
          <a:p>
            <a:r>
              <a:rPr lang="en-US" sz="3600" dirty="0"/>
              <a:t>How to build relation extractors</a:t>
            </a:r>
          </a:p>
        </p:txBody>
      </p:sp>
      <p:sp>
        <p:nvSpPr>
          <p:cNvPr id="3" name="Content Placeholder 2"/>
          <p:cNvSpPr>
            <a:spLocks noGrp="1"/>
          </p:cNvSpPr>
          <p:nvPr>
            <p:ph sz="quarter" idx="1"/>
          </p:nvPr>
        </p:nvSpPr>
        <p:spPr/>
        <p:txBody>
          <a:bodyPr/>
          <a:lstStyle/>
          <a:p>
            <a:pPr marL="742950" indent="-742950">
              <a:lnSpc>
                <a:spcPct val="90000"/>
              </a:lnSpc>
              <a:buFont typeface="+mj-lt"/>
              <a:buAutoNum type="arabicPeriod"/>
            </a:pPr>
            <a:r>
              <a:rPr lang="en-US" sz="3600" dirty="0">
                <a:latin typeface="Calibri"/>
                <a:cs typeface="Calibri"/>
              </a:rPr>
              <a:t>Hand-written patterns</a:t>
            </a:r>
          </a:p>
          <a:p>
            <a:pPr marL="742950" indent="-742950">
              <a:lnSpc>
                <a:spcPct val="90000"/>
              </a:lnSpc>
              <a:buFont typeface="+mj-lt"/>
              <a:buAutoNum type="arabicPeriod"/>
            </a:pPr>
            <a:r>
              <a:rPr lang="en-US" sz="3600" dirty="0"/>
              <a:t>Supervised machine learning</a:t>
            </a:r>
          </a:p>
          <a:p>
            <a:pPr marL="742950" indent="-742950">
              <a:lnSpc>
                <a:spcPct val="90000"/>
              </a:lnSpc>
              <a:buFont typeface="+mj-lt"/>
              <a:buAutoNum type="arabicPeriod"/>
            </a:pPr>
            <a:r>
              <a:rPr lang="en-US" sz="3600" dirty="0"/>
              <a:t>Semi-supervised and unsupervised </a:t>
            </a:r>
          </a:p>
          <a:p>
            <a:pPr marL="1085850" lvl="1" indent="-742950">
              <a:lnSpc>
                <a:spcPct val="90000"/>
              </a:lnSpc>
            </a:pPr>
            <a:r>
              <a:rPr lang="en-US" sz="3200" dirty="0"/>
              <a:t>Bootstrapping (using seeds)</a:t>
            </a:r>
          </a:p>
          <a:p>
            <a:pPr marL="1085850" lvl="1" indent="-742950">
              <a:lnSpc>
                <a:spcPct val="90000"/>
              </a:lnSpc>
            </a:pPr>
            <a:r>
              <a:rPr lang="en-US" sz="3200" dirty="0"/>
              <a:t>Distant supervision</a:t>
            </a:r>
          </a:p>
          <a:p>
            <a:pPr marL="1085850" lvl="1" indent="-742950">
              <a:lnSpc>
                <a:spcPct val="90000"/>
              </a:lnSpc>
            </a:pPr>
            <a:r>
              <a:rPr lang="en-US" sz="3200" dirty="0"/>
              <a:t>Unsupervised learning from the web</a:t>
            </a:r>
          </a:p>
          <a:p>
            <a:pPr marL="0" indent="0">
              <a:buNone/>
            </a:pPr>
            <a:endParaRPr lang="en-US" sz="4000" dirty="0">
              <a:latin typeface="Calibri"/>
              <a:cs typeface="Calibri"/>
            </a:endParaRPr>
          </a:p>
        </p:txBody>
      </p:sp>
    </p:spTree>
    <p:extLst>
      <p:ext uri="{BB962C8B-B14F-4D97-AF65-F5344CB8AC3E}">
        <p14:creationId xmlns:p14="http://schemas.microsoft.com/office/powerpoint/2010/main" val="535300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AutoShape 2"/>
          <p:cNvSpPr>
            <a:spLocks noGrp="1" noChangeArrowheads="1"/>
          </p:cNvSpPr>
          <p:nvPr>
            <p:ph type="title"/>
          </p:nvPr>
        </p:nvSpPr>
        <p:spPr>
          <a:xfrm>
            <a:off x="1600200" y="571500"/>
            <a:ext cx="7467600" cy="514350"/>
          </a:xfrm>
        </p:spPr>
        <p:txBody>
          <a:bodyPr/>
          <a:lstStyle/>
          <a:p>
            <a:r>
              <a:rPr lang="en-US" sz="3200" dirty="0"/>
              <a:t>Rules for extracting </a:t>
            </a:r>
            <a:r>
              <a:rPr lang="en-US" dirty="0"/>
              <a:t>IS-A relation</a:t>
            </a:r>
            <a:endParaRPr lang="en-US" sz="3200" dirty="0"/>
          </a:p>
        </p:txBody>
      </p:sp>
      <p:sp>
        <p:nvSpPr>
          <p:cNvPr id="601091" name="Rectangle 3"/>
          <p:cNvSpPr>
            <a:spLocks noGrp="1" noChangeArrowheads="1"/>
          </p:cNvSpPr>
          <p:nvPr>
            <p:ph sz="quarter" idx="1"/>
          </p:nvPr>
        </p:nvSpPr>
        <p:spPr>
          <a:xfrm>
            <a:off x="838200" y="1428750"/>
            <a:ext cx="8001000" cy="2571750"/>
          </a:xfrm>
        </p:spPr>
        <p:txBody>
          <a:bodyPr/>
          <a:lstStyle/>
          <a:p>
            <a:pPr>
              <a:lnSpc>
                <a:spcPct val="80000"/>
              </a:lnSpc>
              <a:buFont typeface="Wingdings" pitchFamily="-112" charset="2"/>
              <a:buNone/>
            </a:pPr>
            <a:endParaRPr lang="en-US" dirty="0">
              <a:latin typeface="Calibri"/>
              <a:cs typeface="Calibri"/>
            </a:endParaRPr>
          </a:p>
          <a:p>
            <a:pPr marL="0" indent="0">
              <a:buNone/>
            </a:pPr>
            <a:r>
              <a:rPr lang="en-US" dirty="0">
                <a:latin typeface="Calibri"/>
                <a:cs typeface="Calibri"/>
              </a:rPr>
              <a:t>Early intuition from </a:t>
            </a:r>
            <a:r>
              <a:rPr lang="en-US" b="1" dirty="0">
                <a:latin typeface="Calibri"/>
                <a:cs typeface="Calibri"/>
              </a:rPr>
              <a:t>Hearst (1992) </a:t>
            </a:r>
          </a:p>
          <a:p>
            <a:pPr lvl="1"/>
            <a:r>
              <a:rPr lang="en-US" dirty="0">
                <a:solidFill>
                  <a:srgbClr val="0000FF"/>
                </a:solidFill>
                <a:latin typeface="Calibri"/>
                <a:cs typeface="Calibri"/>
              </a:rPr>
              <a:t>“</a:t>
            </a:r>
            <a:r>
              <a:rPr lang="en-US" sz="2800" dirty="0">
                <a:solidFill>
                  <a:srgbClr val="0000FF"/>
                </a:solidFill>
                <a:latin typeface="Calibri"/>
                <a:cs typeface="Calibri"/>
              </a:rPr>
              <a:t>Agar is a substance prepared from a mixture of red algae, such as </a:t>
            </a:r>
            <a:r>
              <a:rPr lang="en-US" sz="2800" dirty="0" err="1">
                <a:solidFill>
                  <a:srgbClr val="0000FF"/>
                </a:solidFill>
                <a:latin typeface="Calibri"/>
                <a:cs typeface="Calibri"/>
              </a:rPr>
              <a:t>Gelidium</a:t>
            </a:r>
            <a:r>
              <a:rPr lang="en-US" sz="2800" dirty="0">
                <a:solidFill>
                  <a:srgbClr val="0000FF"/>
                </a:solidFill>
                <a:latin typeface="Calibri"/>
                <a:cs typeface="Calibri"/>
              </a:rPr>
              <a:t>, for laboratory or industrial use</a:t>
            </a:r>
            <a:r>
              <a:rPr lang="en-US" sz="2800" dirty="0">
                <a:solidFill>
                  <a:srgbClr val="000090"/>
                </a:solidFill>
                <a:latin typeface="Calibri"/>
                <a:cs typeface="Calibri"/>
              </a:rPr>
              <a:t>”</a:t>
            </a:r>
            <a:endParaRPr lang="en-US" dirty="0">
              <a:solidFill>
                <a:srgbClr val="000090"/>
              </a:solidFill>
              <a:latin typeface="Calibri"/>
              <a:cs typeface="Calibri"/>
            </a:endParaRPr>
          </a:p>
          <a:p>
            <a:r>
              <a:rPr lang="en-US" dirty="0">
                <a:latin typeface="Calibri"/>
                <a:cs typeface="Calibri"/>
              </a:rPr>
              <a:t>What does </a:t>
            </a:r>
            <a:r>
              <a:rPr lang="en-US" i="1" dirty="0" err="1">
                <a:latin typeface="Calibri"/>
                <a:cs typeface="Calibri"/>
              </a:rPr>
              <a:t>Gelidium</a:t>
            </a:r>
            <a:r>
              <a:rPr lang="en-US" dirty="0">
                <a:latin typeface="Calibri"/>
                <a:cs typeface="Calibri"/>
              </a:rPr>
              <a:t> mean? </a:t>
            </a:r>
          </a:p>
          <a:p>
            <a:r>
              <a:rPr lang="en-US" dirty="0">
                <a:latin typeface="Calibri"/>
                <a:cs typeface="Calibri"/>
              </a:rPr>
              <a:t>How do you know?`</a:t>
            </a:r>
          </a:p>
        </p:txBody>
      </p:sp>
    </p:spTree>
    <p:extLst>
      <p:ext uri="{BB962C8B-B14F-4D97-AF65-F5344CB8AC3E}">
        <p14:creationId xmlns:p14="http://schemas.microsoft.com/office/powerpoint/2010/main" val="188490020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AutoShape 2"/>
          <p:cNvSpPr>
            <a:spLocks noGrp="1" noChangeArrowheads="1"/>
          </p:cNvSpPr>
          <p:nvPr>
            <p:ph type="title"/>
          </p:nvPr>
        </p:nvSpPr>
        <p:spPr>
          <a:xfrm>
            <a:off x="1600200" y="571500"/>
            <a:ext cx="7391400" cy="514350"/>
          </a:xfrm>
        </p:spPr>
        <p:txBody>
          <a:bodyPr/>
          <a:lstStyle/>
          <a:p>
            <a:r>
              <a:rPr lang="en-US" dirty="0"/>
              <a:t>Rules for extracting IS-A relation</a:t>
            </a:r>
            <a:endParaRPr lang="en-US" sz="3200" dirty="0"/>
          </a:p>
        </p:txBody>
      </p:sp>
      <p:sp>
        <p:nvSpPr>
          <p:cNvPr id="601091" name="Rectangle 3"/>
          <p:cNvSpPr>
            <a:spLocks noGrp="1" noChangeArrowheads="1"/>
          </p:cNvSpPr>
          <p:nvPr>
            <p:ph sz="quarter" idx="1"/>
          </p:nvPr>
        </p:nvSpPr>
        <p:spPr>
          <a:xfrm>
            <a:off x="838200" y="1428750"/>
            <a:ext cx="8001000" cy="2571750"/>
          </a:xfrm>
        </p:spPr>
        <p:txBody>
          <a:bodyPr/>
          <a:lstStyle/>
          <a:p>
            <a:pPr>
              <a:lnSpc>
                <a:spcPct val="80000"/>
              </a:lnSpc>
              <a:buFont typeface="Wingdings" pitchFamily="-112" charset="2"/>
              <a:buNone/>
            </a:pPr>
            <a:endParaRPr lang="en-US" dirty="0">
              <a:latin typeface="Calibri"/>
              <a:cs typeface="Calibri"/>
            </a:endParaRPr>
          </a:p>
          <a:p>
            <a:pPr marL="0" indent="0">
              <a:buNone/>
            </a:pPr>
            <a:r>
              <a:rPr lang="en-US" dirty="0">
                <a:latin typeface="Calibri"/>
                <a:cs typeface="Calibri"/>
              </a:rPr>
              <a:t>Early intuition from </a:t>
            </a:r>
            <a:r>
              <a:rPr lang="en-US" b="1" dirty="0">
                <a:latin typeface="Calibri"/>
                <a:cs typeface="Calibri"/>
              </a:rPr>
              <a:t>Hearst (1992) </a:t>
            </a:r>
          </a:p>
          <a:p>
            <a:pPr lvl="1"/>
            <a:r>
              <a:rPr lang="en-US" dirty="0">
                <a:solidFill>
                  <a:srgbClr val="0000FF"/>
                </a:solidFill>
                <a:latin typeface="Calibri"/>
                <a:cs typeface="Calibri"/>
              </a:rPr>
              <a:t>“</a:t>
            </a:r>
            <a:r>
              <a:rPr lang="en-US" sz="2800" dirty="0">
                <a:solidFill>
                  <a:srgbClr val="0000FF"/>
                </a:solidFill>
                <a:latin typeface="Calibri"/>
                <a:cs typeface="Calibri"/>
              </a:rPr>
              <a:t>Agar is a substance prepared from a mixture of </a:t>
            </a:r>
            <a:r>
              <a:rPr lang="en-US" sz="2800" b="1" dirty="0">
                <a:solidFill>
                  <a:srgbClr val="0000FF"/>
                </a:solidFill>
                <a:latin typeface="Calibri"/>
                <a:cs typeface="Calibri"/>
              </a:rPr>
              <a:t>red algae, such as </a:t>
            </a:r>
            <a:r>
              <a:rPr lang="en-US" sz="2800" b="1" dirty="0" err="1">
                <a:solidFill>
                  <a:srgbClr val="0000FF"/>
                </a:solidFill>
                <a:latin typeface="Calibri"/>
                <a:cs typeface="Calibri"/>
              </a:rPr>
              <a:t>Gelidium</a:t>
            </a:r>
            <a:r>
              <a:rPr lang="en-US" sz="2800" b="1" dirty="0">
                <a:solidFill>
                  <a:srgbClr val="0000FF"/>
                </a:solidFill>
                <a:latin typeface="Calibri"/>
                <a:cs typeface="Calibri"/>
              </a:rPr>
              <a:t>, </a:t>
            </a:r>
            <a:r>
              <a:rPr lang="en-US" sz="2800" dirty="0">
                <a:solidFill>
                  <a:srgbClr val="0000FF"/>
                </a:solidFill>
                <a:latin typeface="Calibri"/>
                <a:cs typeface="Calibri"/>
              </a:rPr>
              <a:t>for laboratory or industrial use”</a:t>
            </a:r>
            <a:endParaRPr lang="en-US" dirty="0">
              <a:solidFill>
                <a:srgbClr val="0000FF"/>
              </a:solidFill>
              <a:latin typeface="Calibri"/>
              <a:cs typeface="Calibri"/>
            </a:endParaRPr>
          </a:p>
          <a:p>
            <a:r>
              <a:rPr lang="en-US" dirty="0">
                <a:latin typeface="Calibri"/>
                <a:cs typeface="Calibri"/>
              </a:rPr>
              <a:t>What does </a:t>
            </a:r>
            <a:r>
              <a:rPr lang="en-US" i="1" dirty="0" err="1">
                <a:latin typeface="Calibri"/>
                <a:cs typeface="Calibri"/>
              </a:rPr>
              <a:t>Gelidium</a:t>
            </a:r>
            <a:r>
              <a:rPr lang="en-US" dirty="0">
                <a:latin typeface="Calibri"/>
                <a:cs typeface="Calibri"/>
              </a:rPr>
              <a:t> mean? </a:t>
            </a:r>
          </a:p>
          <a:p>
            <a:r>
              <a:rPr lang="en-US" dirty="0">
                <a:latin typeface="Calibri"/>
                <a:cs typeface="Calibri"/>
              </a:rPr>
              <a:t>How do you know?</a:t>
            </a:r>
            <a:r>
              <a:rPr lang="en-US" dirty="0"/>
              <a:t>`</a:t>
            </a:r>
          </a:p>
        </p:txBody>
      </p:sp>
      <p:sp>
        <p:nvSpPr>
          <p:cNvPr id="4" name="Rounded Rectangle 3"/>
          <p:cNvSpPr/>
          <p:nvPr/>
        </p:nvSpPr>
        <p:spPr>
          <a:xfrm>
            <a:off x="1524000" y="2780030"/>
            <a:ext cx="4267200" cy="388620"/>
          </a:xfrm>
          <a:prstGeom prst="roundRect">
            <a:avLst/>
          </a:prstGeom>
          <a:noFill/>
          <a:ln w="22225">
            <a:solidFill>
              <a:srgbClr val="660066"/>
            </a:solid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196390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550"/>
            <a:ext cx="7696200" cy="685800"/>
          </a:xfrm>
        </p:spPr>
        <p:txBody>
          <a:bodyPr/>
          <a:lstStyle/>
          <a:p>
            <a:r>
              <a:rPr lang="en-US" sz="3000" dirty="0"/>
              <a:t>Hearst’s Patterns for extracting IS-A relations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69873769"/>
              </p:ext>
            </p:extLst>
          </p:nvPr>
        </p:nvGraphicFramePr>
        <p:xfrm>
          <a:off x="381000" y="1466932"/>
          <a:ext cx="8534400" cy="3543218"/>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62237">
                <a:tc>
                  <a:txBody>
                    <a:bodyPr/>
                    <a:lstStyle/>
                    <a:p>
                      <a:r>
                        <a:rPr lang="en-US" sz="2100">
                          <a:latin typeface="Calibri"/>
                          <a:cs typeface="Calibri"/>
                        </a:rPr>
                        <a:t>Hearst pattern</a:t>
                      </a:r>
                    </a:p>
                  </a:txBody>
                  <a:tcPr marT="34290" marB="34290"/>
                </a:tc>
                <a:tc>
                  <a:txBody>
                    <a:bodyPr/>
                    <a:lstStyle/>
                    <a:p>
                      <a:r>
                        <a:rPr lang="en-US" sz="2100">
                          <a:latin typeface="Calibri"/>
                          <a:cs typeface="Calibri"/>
                        </a:rPr>
                        <a:t>Example occurrences</a:t>
                      </a:r>
                    </a:p>
                  </a:txBody>
                  <a:tcPr marT="34290" marB="34290"/>
                </a:tc>
                <a:extLst>
                  <a:ext uri="{0D108BD9-81ED-4DB2-BD59-A6C34878D82A}">
                    <a16:rowId xmlns:a16="http://schemas.microsoft.com/office/drawing/2014/main" val="10000"/>
                  </a:ext>
                </a:extLst>
              </a:tr>
              <a:tr h="534536">
                <a:tc>
                  <a:txBody>
                    <a:bodyPr/>
                    <a:lstStyle/>
                    <a:p>
                      <a:r>
                        <a:rPr lang="en-US" sz="2000" dirty="0">
                          <a:latin typeface="Calibri"/>
                          <a:cs typeface="Calibri"/>
                        </a:rPr>
                        <a:t>X and other </a:t>
                      </a:r>
                      <a:r>
                        <a:rPr lang="en-US" sz="2000" baseline="0" dirty="0">
                          <a:latin typeface="Calibri"/>
                          <a:cs typeface="Calibri"/>
                        </a:rPr>
                        <a:t> </a:t>
                      </a:r>
                      <a:r>
                        <a:rPr lang="en-US" sz="2000" dirty="0">
                          <a:latin typeface="Calibri"/>
                          <a:cs typeface="Calibri"/>
                        </a:rPr>
                        <a:t>Y</a:t>
                      </a:r>
                    </a:p>
                  </a:txBody>
                  <a:tcPr marT="34290" marB="34290"/>
                </a:tc>
                <a:tc>
                  <a:txBody>
                    <a:bodyPr/>
                    <a:lstStyle/>
                    <a:p>
                      <a:r>
                        <a:rPr lang="en-US" sz="2000" dirty="0">
                          <a:latin typeface="Calibri"/>
                          <a:cs typeface="Calibri"/>
                        </a:rPr>
                        <a:t>...temples, treasuries, </a:t>
                      </a:r>
                      <a:r>
                        <a:rPr lang="en-US" sz="2000" dirty="0">
                          <a:solidFill>
                            <a:srgbClr val="0000FF"/>
                          </a:solidFill>
                          <a:latin typeface="Calibri"/>
                          <a:cs typeface="Calibri"/>
                        </a:rPr>
                        <a:t>and other </a:t>
                      </a:r>
                      <a:r>
                        <a:rPr lang="en-US" sz="2000" dirty="0">
                          <a:latin typeface="Calibri"/>
                          <a:cs typeface="Calibri"/>
                        </a:rPr>
                        <a:t>important civic buildings.</a:t>
                      </a:r>
                    </a:p>
                  </a:txBody>
                  <a:tcPr marT="34290" marB="34290"/>
                </a:tc>
                <a:extLst>
                  <a:ext uri="{0D108BD9-81ED-4DB2-BD59-A6C34878D82A}">
                    <a16:rowId xmlns:a16="http://schemas.microsoft.com/office/drawing/2014/main" val="10001"/>
                  </a:ext>
                </a:extLst>
              </a:tr>
              <a:tr h="534536">
                <a:tc>
                  <a:txBody>
                    <a:bodyPr/>
                    <a:lstStyle/>
                    <a:p>
                      <a:r>
                        <a:rPr lang="en-US" sz="2000" dirty="0">
                          <a:latin typeface="Calibri"/>
                          <a:cs typeface="Calibri"/>
                        </a:rPr>
                        <a:t>X or other  Y</a:t>
                      </a:r>
                    </a:p>
                  </a:txBody>
                  <a:tcPr marT="34290" marB="34290"/>
                </a:tc>
                <a:tc>
                  <a:txBody>
                    <a:bodyPr/>
                    <a:lstStyle/>
                    <a:p>
                      <a:r>
                        <a:rPr lang="en-US" sz="2000" dirty="0">
                          <a:latin typeface="Calibri"/>
                          <a:cs typeface="Calibri"/>
                        </a:rPr>
                        <a:t>Bruises, wounds, broken bones </a:t>
                      </a:r>
                      <a:r>
                        <a:rPr lang="en-US" sz="2000" dirty="0">
                          <a:solidFill>
                            <a:srgbClr val="0000FF"/>
                          </a:solidFill>
                          <a:latin typeface="Calibri"/>
                          <a:cs typeface="Calibri"/>
                        </a:rPr>
                        <a:t>or other </a:t>
                      </a:r>
                      <a:r>
                        <a:rPr lang="en-US" sz="2000" dirty="0">
                          <a:latin typeface="Calibri"/>
                          <a:cs typeface="Calibri"/>
                        </a:rPr>
                        <a:t>injuries...</a:t>
                      </a:r>
                    </a:p>
                  </a:txBody>
                  <a:tcPr marT="34290" marB="34290"/>
                </a:tc>
                <a:extLst>
                  <a:ext uri="{0D108BD9-81ED-4DB2-BD59-A6C34878D82A}">
                    <a16:rowId xmlns:a16="http://schemas.microsoft.com/office/drawing/2014/main" val="10002"/>
                  </a:ext>
                </a:extLst>
              </a:tr>
              <a:tr h="481918">
                <a:tc>
                  <a:txBody>
                    <a:bodyPr/>
                    <a:lstStyle/>
                    <a:p>
                      <a:r>
                        <a:rPr lang="en-US" sz="2000" dirty="0">
                          <a:latin typeface="Calibri"/>
                          <a:cs typeface="Calibri"/>
                        </a:rPr>
                        <a:t>Y such as X</a:t>
                      </a:r>
                    </a:p>
                  </a:txBody>
                  <a:tcPr marT="34290" marB="34290"/>
                </a:tc>
                <a:tc>
                  <a:txBody>
                    <a:bodyPr/>
                    <a:lstStyle/>
                    <a:p>
                      <a:r>
                        <a:rPr lang="en-US" sz="2000" dirty="0">
                          <a:latin typeface="Calibri"/>
                          <a:cs typeface="Calibri"/>
                        </a:rPr>
                        <a:t>The bow lute, </a:t>
                      </a:r>
                      <a:r>
                        <a:rPr lang="en-US" sz="2000" dirty="0">
                          <a:solidFill>
                            <a:srgbClr val="0000FF"/>
                          </a:solidFill>
                          <a:latin typeface="Calibri"/>
                          <a:cs typeface="Calibri"/>
                        </a:rPr>
                        <a:t>such as </a:t>
                      </a:r>
                      <a:r>
                        <a:rPr lang="en-US" sz="2000" dirty="0">
                          <a:latin typeface="Calibri"/>
                          <a:cs typeface="Calibri"/>
                        </a:rPr>
                        <a:t>the Bambara </a:t>
                      </a:r>
                      <a:r>
                        <a:rPr lang="en-US" sz="2000" dirty="0" err="1">
                          <a:latin typeface="Calibri"/>
                          <a:cs typeface="Calibri"/>
                        </a:rPr>
                        <a:t>ndang</a:t>
                      </a:r>
                      <a:r>
                        <a:rPr lang="en-US" sz="2000" dirty="0">
                          <a:latin typeface="Calibri"/>
                          <a:cs typeface="Calibri"/>
                        </a:rPr>
                        <a:t>...</a:t>
                      </a:r>
                    </a:p>
                  </a:txBody>
                  <a:tcPr marT="34290" marB="34290"/>
                </a:tc>
                <a:extLst>
                  <a:ext uri="{0D108BD9-81ED-4DB2-BD59-A6C34878D82A}">
                    <a16:rowId xmlns:a16="http://schemas.microsoft.com/office/drawing/2014/main" val="10003"/>
                  </a:ext>
                </a:extLst>
              </a:tr>
              <a:tr h="534536">
                <a:tc>
                  <a:txBody>
                    <a:bodyPr/>
                    <a:lstStyle/>
                    <a:p>
                      <a:r>
                        <a:rPr lang="en-US" sz="2000" dirty="0">
                          <a:latin typeface="Calibri"/>
                          <a:cs typeface="Calibri"/>
                        </a:rPr>
                        <a:t>Such </a:t>
                      </a:r>
                      <a:r>
                        <a:rPr lang="en-US" sz="2000" baseline="0" dirty="0">
                          <a:latin typeface="Calibri"/>
                          <a:cs typeface="Calibri"/>
                        </a:rPr>
                        <a:t> </a:t>
                      </a:r>
                      <a:r>
                        <a:rPr lang="en-US" sz="2000" dirty="0">
                          <a:latin typeface="Calibri"/>
                          <a:cs typeface="Calibri"/>
                        </a:rPr>
                        <a:t>Y as X</a:t>
                      </a:r>
                    </a:p>
                  </a:txBody>
                  <a:tcPr marT="34290" marB="34290"/>
                </a:tc>
                <a:tc>
                  <a:txBody>
                    <a:bodyPr/>
                    <a:lstStyle/>
                    <a:p>
                      <a:r>
                        <a:rPr lang="en-US" sz="2000" dirty="0">
                          <a:latin typeface="Calibri"/>
                          <a:cs typeface="Calibri"/>
                        </a:rPr>
                        <a:t>...</a:t>
                      </a:r>
                      <a:r>
                        <a:rPr lang="en-US" sz="2000" dirty="0">
                          <a:solidFill>
                            <a:srgbClr val="0000FF"/>
                          </a:solidFill>
                          <a:latin typeface="Calibri"/>
                          <a:cs typeface="Calibri"/>
                        </a:rPr>
                        <a:t>such</a:t>
                      </a:r>
                      <a:r>
                        <a:rPr lang="en-US" sz="2000" dirty="0">
                          <a:latin typeface="Calibri"/>
                          <a:cs typeface="Calibri"/>
                        </a:rPr>
                        <a:t> authors </a:t>
                      </a:r>
                      <a:r>
                        <a:rPr lang="en-US" sz="2000" dirty="0">
                          <a:solidFill>
                            <a:srgbClr val="0000FF"/>
                          </a:solidFill>
                          <a:latin typeface="Calibri"/>
                          <a:cs typeface="Calibri"/>
                        </a:rPr>
                        <a:t>as</a:t>
                      </a:r>
                      <a:r>
                        <a:rPr lang="en-US" sz="2000" dirty="0">
                          <a:latin typeface="Calibri"/>
                          <a:cs typeface="Calibri"/>
                        </a:rPr>
                        <a:t> Herrick, Goldsmith, and Shakespeare.</a:t>
                      </a:r>
                    </a:p>
                  </a:txBody>
                  <a:tcPr marT="34290" marB="34290"/>
                </a:tc>
                <a:extLst>
                  <a:ext uri="{0D108BD9-81ED-4DB2-BD59-A6C34878D82A}">
                    <a16:rowId xmlns:a16="http://schemas.microsoft.com/office/drawing/2014/main" val="10004"/>
                  </a:ext>
                </a:extLst>
              </a:tr>
              <a:tr h="534536">
                <a:tc>
                  <a:txBody>
                    <a:bodyPr/>
                    <a:lstStyle/>
                    <a:p>
                      <a:r>
                        <a:rPr lang="en-US" sz="2000" dirty="0">
                          <a:latin typeface="Calibri"/>
                          <a:cs typeface="Calibri"/>
                        </a:rPr>
                        <a:t>Y including X</a:t>
                      </a:r>
                    </a:p>
                  </a:txBody>
                  <a:tcPr marT="34290" marB="34290"/>
                </a:tc>
                <a:tc>
                  <a:txBody>
                    <a:bodyPr/>
                    <a:lstStyle/>
                    <a:p>
                      <a:r>
                        <a:rPr lang="en-US" sz="2000" dirty="0">
                          <a:latin typeface="Calibri"/>
                          <a:cs typeface="Calibri"/>
                        </a:rPr>
                        <a:t>...common-law countries, </a:t>
                      </a:r>
                      <a:r>
                        <a:rPr lang="en-US" sz="2000" dirty="0">
                          <a:solidFill>
                            <a:srgbClr val="0000FF"/>
                          </a:solidFill>
                          <a:latin typeface="Calibri"/>
                          <a:cs typeface="Calibri"/>
                        </a:rPr>
                        <a:t>including</a:t>
                      </a:r>
                      <a:r>
                        <a:rPr lang="en-US" sz="2000" dirty="0">
                          <a:latin typeface="Calibri"/>
                          <a:cs typeface="Calibri"/>
                        </a:rPr>
                        <a:t> Canada and England...</a:t>
                      </a:r>
                    </a:p>
                  </a:txBody>
                  <a:tcPr marT="34290" marB="34290"/>
                </a:tc>
                <a:extLst>
                  <a:ext uri="{0D108BD9-81ED-4DB2-BD59-A6C34878D82A}">
                    <a16:rowId xmlns:a16="http://schemas.microsoft.com/office/drawing/2014/main" val="10005"/>
                  </a:ext>
                </a:extLst>
              </a:tr>
              <a:tr h="534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a:cs typeface="Calibri"/>
                        </a:rPr>
                        <a:t>Y , especially X</a:t>
                      </a:r>
                    </a:p>
                  </a:txBody>
                  <a:tcPr marT="34290" marB="34290"/>
                </a:tc>
                <a:tc>
                  <a:txBody>
                    <a:bodyPr/>
                    <a:lstStyle/>
                    <a:p>
                      <a:r>
                        <a:rPr lang="en-US" sz="2000" dirty="0">
                          <a:latin typeface="Calibri"/>
                          <a:cs typeface="Calibri"/>
                        </a:rPr>
                        <a:t>European countries, </a:t>
                      </a:r>
                      <a:r>
                        <a:rPr lang="en-US" sz="2000" dirty="0">
                          <a:solidFill>
                            <a:srgbClr val="0000FF"/>
                          </a:solidFill>
                          <a:latin typeface="Calibri"/>
                          <a:cs typeface="Calibri"/>
                        </a:rPr>
                        <a:t>especially</a:t>
                      </a:r>
                      <a:r>
                        <a:rPr lang="en-US" sz="2000" dirty="0">
                          <a:latin typeface="Calibri"/>
                          <a:cs typeface="Calibri"/>
                        </a:rPr>
                        <a:t> France, England, and Spain...</a:t>
                      </a:r>
                    </a:p>
                  </a:txBody>
                  <a:tcPr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3364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1371600" y="400050"/>
            <a:ext cx="7543800" cy="628650"/>
          </a:xfrm>
        </p:spPr>
        <p:txBody>
          <a:bodyPr/>
          <a:lstStyle/>
          <a:p>
            <a:pPr eaLnBrk="1" hangingPunct="1"/>
            <a:r>
              <a:rPr lang="en-US" dirty="0">
                <a:ea typeface="ＭＳ Ｐゴシック" charset="0"/>
                <a:cs typeface="ＭＳ Ｐゴシック" charset="0"/>
              </a:rPr>
              <a:t>Extracting Richer Relations Using Rules</a:t>
            </a:r>
          </a:p>
        </p:txBody>
      </p:sp>
      <p:sp>
        <p:nvSpPr>
          <p:cNvPr id="89090" name="Rectangle 3"/>
          <p:cNvSpPr>
            <a:spLocks noGrp="1" noChangeArrowheads="1"/>
          </p:cNvSpPr>
          <p:nvPr>
            <p:ph type="body" idx="1"/>
          </p:nvPr>
        </p:nvSpPr>
        <p:spPr/>
        <p:txBody>
          <a:bodyPr/>
          <a:lstStyle/>
          <a:p>
            <a:pPr marL="400050" indent="-285750"/>
            <a:r>
              <a:rPr lang="en-US" sz="2800" dirty="0">
                <a:ea typeface="ＭＳ Ｐゴシック" charset="0"/>
              </a:rPr>
              <a:t>Intuition: relations often hold between specific entities</a:t>
            </a:r>
          </a:p>
          <a:p>
            <a:pPr marL="742950" lvl="1" indent="-285750"/>
            <a:r>
              <a:rPr lang="en-US" sz="2800" dirty="0">
                <a:solidFill>
                  <a:srgbClr val="0000FF"/>
                </a:solidFill>
                <a:cs typeface="Calibri"/>
              </a:rPr>
              <a:t>located-in </a:t>
            </a:r>
            <a:r>
              <a:rPr lang="en-US" sz="2800" dirty="0">
                <a:cs typeface="Calibri"/>
              </a:rPr>
              <a:t>(ORGANIZATION, LOCATION)</a:t>
            </a:r>
          </a:p>
          <a:p>
            <a:pPr marL="742950" lvl="1" indent="-285750"/>
            <a:r>
              <a:rPr lang="en-US" sz="2800" dirty="0">
                <a:solidFill>
                  <a:srgbClr val="0000FF"/>
                </a:solidFill>
                <a:cs typeface="Calibri"/>
              </a:rPr>
              <a:t>founded</a:t>
            </a:r>
            <a:r>
              <a:rPr lang="en-US" sz="2800" dirty="0">
                <a:cs typeface="Calibri"/>
              </a:rPr>
              <a:t> (PERSON, ORGANIZATION)</a:t>
            </a:r>
          </a:p>
          <a:p>
            <a:pPr marL="742950" lvl="1" indent="-285750"/>
            <a:r>
              <a:rPr lang="en-US" sz="2800" dirty="0">
                <a:solidFill>
                  <a:srgbClr val="0000FF"/>
                </a:solidFill>
                <a:cs typeface="Calibri"/>
              </a:rPr>
              <a:t>cures </a:t>
            </a:r>
            <a:r>
              <a:rPr lang="en-US" sz="2800" dirty="0">
                <a:cs typeface="Calibri"/>
              </a:rPr>
              <a:t>(DRUG, DISEASE)</a:t>
            </a:r>
          </a:p>
          <a:p>
            <a:pPr marL="400050" indent="-285750"/>
            <a:r>
              <a:rPr lang="en-US" sz="2800" dirty="0">
                <a:cs typeface="Calibri"/>
              </a:rPr>
              <a:t>Start with Named Entity tags to help extract relation!</a:t>
            </a:r>
          </a:p>
          <a:p>
            <a:pPr marL="400050" indent="-285750"/>
            <a:r>
              <a:rPr lang="en-US" sz="2800" dirty="0">
                <a:cs typeface="Calibri"/>
              </a:rPr>
              <a:t>(Maps well to logical representations)</a:t>
            </a:r>
          </a:p>
        </p:txBody>
      </p:sp>
    </p:spTree>
    <p:extLst>
      <p:ext uri="{BB962C8B-B14F-4D97-AF65-F5344CB8AC3E}">
        <p14:creationId xmlns:p14="http://schemas.microsoft.com/office/powerpoint/2010/main" val="2035785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09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09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09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09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90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Extraction</a:t>
            </a:r>
          </a:p>
        </p:txBody>
      </p:sp>
      <p:sp>
        <p:nvSpPr>
          <p:cNvPr id="3" name="Content Placeholder 2"/>
          <p:cNvSpPr>
            <a:spLocks noGrp="1"/>
          </p:cNvSpPr>
          <p:nvPr>
            <p:ph idx="1"/>
          </p:nvPr>
        </p:nvSpPr>
        <p:spPr/>
        <p:txBody>
          <a:bodyPr/>
          <a:lstStyle/>
          <a:p>
            <a:r>
              <a:rPr lang="en-US" dirty="0"/>
              <a:t>A “dumbing down” of more lofty goal of true Natural Language Understanding (i.e., semantics)</a:t>
            </a:r>
          </a:p>
          <a:p>
            <a:pPr lvl="1"/>
            <a:r>
              <a:rPr lang="en-US" dirty="0"/>
              <a:t>more technologically manageable</a:t>
            </a:r>
          </a:p>
          <a:p>
            <a:pPr lvl="2"/>
            <a:r>
              <a:rPr lang="en-US" dirty="0"/>
              <a:t>often domain and application specific </a:t>
            </a:r>
          </a:p>
          <a:p>
            <a:pPr lvl="1"/>
            <a:r>
              <a:rPr lang="en-US" dirty="0"/>
              <a:t>useful practical applications</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a:t>
            </a:fld>
            <a:endParaRPr lang="en-US"/>
          </a:p>
        </p:txBody>
      </p:sp>
    </p:spTree>
    <p:extLst>
      <p:ext uri="{BB962C8B-B14F-4D97-AF65-F5344CB8AC3E}">
        <p14:creationId xmlns:p14="http://schemas.microsoft.com/office/powerpoint/2010/main" val="3672516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95400" y="285750"/>
            <a:ext cx="7696200" cy="857250"/>
          </a:xfrm>
        </p:spPr>
        <p:txBody>
          <a:bodyPr/>
          <a:lstStyle/>
          <a:p>
            <a:r>
              <a:rPr lang="en-US" dirty="0"/>
              <a:t>Named Entities aren’t quite enough.</a:t>
            </a:r>
            <a:br>
              <a:rPr lang="en-US" dirty="0"/>
            </a:br>
            <a:r>
              <a:rPr lang="en-US" dirty="0"/>
              <a:t>Which relations hold between 2 entities?</a:t>
            </a:r>
          </a:p>
        </p:txBody>
      </p:sp>
      <p:pic>
        <p:nvPicPr>
          <p:cNvPr id="4" name="Content Placeholder 3" descr="200px-Pill.png"/>
          <p:cNvPicPr>
            <a:picLocks noGrp="1" noChangeAspect="1"/>
          </p:cNvPicPr>
          <p:nvPr>
            <p:ph sz="quarter" idx="1"/>
          </p:nvPr>
        </p:nvPicPr>
        <p:blipFill>
          <a:blip r:embed="rId3">
            <a:extLst>
              <a:ext uri="{28A0092B-C50C-407E-A947-70E740481C1C}">
                <a14:useLocalDpi xmlns:a14="http://schemas.microsoft.com/office/drawing/2010/main" val="0"/>
              </a:ext>
            </a:extLst>
          </a:blip>
          <a:srcRect t="5101" b="5101"/>
          <a:stretch>
            <a:fillRect/>
          </a:stretch>
        </p:blipFill>
        <p:spPr>
          <a:xfrm>
            <a:off x="838200" y="2495550"/>
            <a:ext cx="1676400" cy="654844"/>
          </a:xfrm>
        </p:spPr>
      </p:pic>
      <p:sp>
        <p:nvSpPr>
          <p:cNvPr id="45067" name="Rectangle 6"/>
          <p:cNvSpPr>
            <a:spLocks noChangeArrowheads="1"/>
          </p:cNvSpPr>
          <p:nvPr/>
        </p:nvSpPr>
        <p:spPr bwMode="auto">
          <a:xfrm>
            <a:off x="1143000" y="3333750"/>
            <a:ext cx="1219200" cy="609600"/>
          </a:xfrm>
          <a:prstGeom prst="rect">
            <a:avLst/>
          </a:prstGeom>
          <a:noFill/>
          <a:ln w="9525">
            <a:noFill/>
            <a:miter lim="800000"/>
            <a:headEnd/>
            <a:tailEnd/>
          </a:ln>
        </p:spPr>
        <p:txBody>
          <a:bodyPr>
            <a:prstTxWarp prst="textNoShape">
              <a:avLst/>
            </a:prstTxWarp>
          </a:bodyPr>
          <a:lstStyle/>
          <a:p>
            <a:pPr>
              <a:spcBef>
                <a:spcPct val="20000"/>
              </a:spcBef>
              <a:buClr>
                <a:srgbClr val="008000"/>
              </a:buClr>
              <a:buSzPct val="60000"/>
              <a:buFont typeface="Wingdings" charset="2"/>
              <a:buNone/>
            </a:pPr>
            <a:r>
              <a:rPr lang="en-US" sz="3200" dirty="0">
                <a:solidFill>
                  <a:srgbClr val="008000"/>
                </a:solidFill>
                <a:latin typeface="Calibri"/>
                <a:cs typeface="Calibri"/>
              </a:rPr>
              <a:t>Drug</a:t>
            </a:r>
          </a:p>
        </p:txBody>
      </p:sp>
      <p:sp>
        <p:nvSpPr>
          <p:cNvPr id="45065" name="Rectangle 10"/>
          <p:cNvSpPr>
            <a:spLocks noChangeArrowheads="1"/>
          </p:cNvSpPr>
          <p:nvPr/>
        </p:nvSpPr>
        <p:spPr bwMode="auto">
          <a:xfrm>
            <a:off x="6181726" y="3486150"/>
            <a:ext cx="2362200" cy="685800"/>
          </a:xfrm>
          <a:prstGeom prst="rect">
            <a:avLst/>
          </a:prstGeom>
          <a:noFill/>
          <a:ln w="9525">
            <a:noFill/>
            <a:miter lim="800000"/>
            <a:headEnd/>
            <a:tailEnd/>
          </a:ln>
        </p:spPr>
        <p:txBody>
          <a:bodyPr>
            <a:prstTxWarp prst="textNoShape">
              <a:avLst/>
            </a:prstTxWarp>
          </a:bodyPr>
          <a:lstStyle/>
          <a:p>
            <a:pPr>
              <a:spcBef>
                <a:spcPct val="20000"/>
              </a:spcBef>
              <a:buClr>
                <a:srgbClr val="008000"/>
              </a:buClr>
              <a:buSzPct val="60000"/>
              <a:buFont typeface="Wingdings" charset="2"/>
              <a:buNone/>
            </a:pPr>
            <a:r>
              <a:rPr lang="en-US" sz="3200" dirty="0">
                <a:solidFill>
                  <a:srgbClr val="008000"/>
                </a:solidFill>
                <a:latin typeface="Calibri"/>
                <a:cs typeface="Calibri"/>
              </a:rPr>
              <a:t>Disease</a:t>
            </a:r>
          </a:p>
        </p:txBody>
      </p:sp>
      <p:sp>
        <p:nvSpPr>
          <p:cNvPr id="128013" name="Rectangle 13"/>
          <p:cNvSpPr>
            <a:spLocks noChangeArrowheads="1"/>
          </p:cNvSpPr>
          <p:nvPr/>
        </p:nvSpPr>
        <p:spPr bwMode="auto">
          <a:xfrm>
            <a:off x="3124200" y="2171700"/>
            <a:ext cx="2362200" cy="514350"/>
          </a:xfrm>
          <a:prstGeom prst="rect">
            <a:avLst/>
          </a:prstGeom>
          <a:noFill/>
          <a:ln w="9525">
            <a:noFill/>
            <a:miter lim="800000"/>
            <a:headEnd/>
            <a:tailEnd/>
          </a:ln>
        </p:spPr>
        <p:txBody>
          <a:bodyPr>
            <a:prstTxWarp prst="textNoShape">
              <a:avLst/>
            </a:prstTxWarp>
          </a:bodyPr>
          <a:lstStyle/>
          <a:p>
            <a:pPr algn="ctr">
              <a:spcBef>
                <a:spcPct val="20000"/>
              </a:spcBef>
              <a:buClr>
                <a:srgbClr val="008000"/>
              </a:buClr>
              <a:buSzPct val="60000"/>
              <a:buFont typeface="Wingdings" charset="2"/>
              <a:buNone/>
            </a:pPr>
            <a:r>
              <a:rPr lang="en-US" sz="3200" dirty="0">
                <a:solidFill>
                  <a:srgbClr val="0000FF"/>
                </a:solidFill>
                <a:latin typeface="Calibri"/>
                <a:cs typeface="Calibri"/>
              </a:rPr>
              <a:t>Cure?</a:t>
            </a:r>
          </a:p>
        </p:txBody>
      </p:sp>
      <p:sp>
        <p:nvSpPr>
          <p:cNvPr id="128014" name="Rectangle 14"/>
          <p:cNvSpPr>
            <a:spLocks noChangeArrowheads="1"/>
          </p:cNvSpPr>
          <p:nvPr/>
        </p:nvSpPr>
        <p:spPr bwMode="auto">
          <a:xfrm>
            <a:off x="3200400" y="2800350"/>
            <a:ext cx="2362200" cy="514350"/>
          </a:xfrm>
          <a:prstGeom prst="rect">
            <a:avLst/>
          </a:prstGeom>
          <a:noFill/>
          <a:ln w="9525">
            <a:noFill/>
            <a:miter lim="800000"/>
            <a:headEnd/>
            <a:tailEnd/>
          </a:ln>
        </p:spPr>
        <p:txBody>
          <a:bodyPr>
            <a:prstTxWarp prst="textNoShape">
              <a:avLst/>
            </a:prstTxWarp>
          </a:bodyPr>
          <a:lstStyle/>
          <a:p>
            <a:pPr algn="ctr">
              <a:spcBef>
                <a:spcPct val="20000"/>
              </a:spcBef>
              <a:buClr>
                <a:srgbClr val="008000"/>
              </a:buClr>
              <a:buSzPct val="60000"/>
              <a:buFont typeface="Wingdings" charset="2"/>
              <a:buNone/>
            </a:pPr>
            <a:r>
              <a:rPr lang="en-US" sz="3200" dirty="0">
                <a:solidFill>
                  <a:srgbClr val="0000FF"/>
                </a:solidFill>
                <a:latin typeface="Calibri"/>
                <a:cs typeface="Calibri"/>
              </a:rPr>
              <a:t>Prevent?</a:t>
            </a:r>
          </a:p>
        </p:txBody>
      </p:sp>
      <p:sp>
        <p:nvSpPr>
          <p:cNvPr id="128015" name="Rectangle 15"/>
          <p:cNvSpPr>
            <a:spLocks noChangeArrowheads="1"/>
          </p:cNvSpPr>
          <p:nvPr/>
        </p:nvSpPr>
        <p:spPr bwMode="auto">
          <a:xfrm>
            <a:off x="3200400" y="3486150"/>
            <a:ext cx="2362200" cy="514350"/>
          </a:xfrm>
          <a:prstGeom prst="rect">
            <a:avLst/>
          </a:prstGeom>
          <a:noFill/>
          <a:ln w="9525">
            <a:noFill/>
            <a:miter lim="800000"/>
            <a:headEnd/>
            <a:tailEnd/>
          </a:ln>
        </p:spPr>
        <p:txBody>
          <a:bodyPr>
            <a:prstTxWarp prst="textNoShape">
              <a:avLst/>
            </a:prstTxWarp>
          </a:bodyPr>
          <a:lstStyle/>
          <a:p>
            <a:pPr algn="ctr">
              <a:spcBef>
                <a:spcPct val="20000"/>
              </a:spcBef>
              <a:buClr>
                <a:srgbClr val="008000"/>
              </a:buClr>
              <a:buSzPct val="60000"/>
              <a:buFont typeface="Wingdings" charset="2"/>
              <a:buNone/>
            </a:pPr>
            <a:r>
              <a:rPr lang="en-US" sz="3200" dirty="0">
                <a:solidFill>
                  <a:srgbClr val="0000FF"/>
                </a:solidFill>
                <a:latin typeface="Calibri"/>
                <a:cs typeface="Calibri"/>
              </a:rPr>
              <a:t>Cause?</a:t>
            </a:r>
          </a:p>
        </p:txBody>
      </p:sp>
      <p:pic>
        <p:nvPicPr>
          <p:cNvPr id="5" name="Picture 4" descr="200px-Gnome-face-si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038350"/>
            <a:ext cx="1416050" cy="1416050"/>
          </a:xfrm>
          <a:prstGeom prst="rect">
            <a:avLst/>
          </a:prstGeom>
        </p:spPr>
      </p:pic>
    </p:spTree>
    <p:extLst>
      <p:ext uri="{BB962C8B-B14F-4D97-AF65-F5344CB8AC3E}">
        <p14:creationId xmlns:p14="http://schemas.microsoft.com/office/powerpoint/2010/main" val="1535785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80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80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8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3" grpId="0" autoUpdateAnimBg="0"/>
      <p:bldP spid="128014" grpId="0" autoUpdateAnimBg="0"/>
      <p:bldP spid="128015"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95400" y="285750"/>
            <a:ext cx="7696200" cy="857250"/>
          </a:xfrm>
        </p:spPr>
        <p:txBody>
          <a:bodyPr/>
          <a:lstStyle/>
          <a:p>
            <a:r>
              <a:rPr lang="en-US" dirty="0"/>
              <a:t>What relations hold between 2 entities?</a:t>
            </a:r>
          </a:p>
        </p:txBody>
      </p:sp>
      <p:sp>
        <p:nvSpPr>
          <p:cNvPr id="45067" name="Rectangle 6"/>
          <p:cNvSpPr>
            <a:spLocks noChangeArrowheads="1"/>
          </p:cNvSpPr>
          <p:nvPr/>
        </p:nvSpPr>
        <p:spPr bwMode="auto">
          <a:xfrm>
            <a:off x="685800" y="3333750"/>
            <a:ext cx="1676400" cy="609600"/>
          </a:xfrm>
          <a:prstGeom prst="rect">
            <a:avLst/>
          </a:prstGeom>
          <a:noFill/>
          <a:ln w="9525">
            <a:noFill/>
            <a:miter lim="800000"/>
            <a:headEnd/>
            <a:tailEnd/>
          </a:ln>
        </p:spPr>
        <p:txBody>
          <a:bodyPr>
            <a:prstTxWarp prst="textNoShape">
              <a:avLst/>
            </a:prstTxWarp>
          </a:bodyPr>
          <a:lstStyle/>
          <a:p>
            <a:pPr>
              <a:spcBef>
                <a:spcPct val="20000"/>
              </a:spcBef>
              <a:buClr>
                <a:srgbClr val="008000"/>
              </a:buClr>
              <a:buSzPct val="60000"/>
              <a:buFont typeface="Wingdings" charset="2"/>
              <a:buNone/>
            </a:pPr>
            <a:r>
              <a:rPr lang="en-US" sz="3200" dirty="0">
                <a:solidFill>
                  <a:srgbClr val="008000"/>
                </a:solidFill>
                <a:latin typeface="Calibri"/>
                <a:cs typeface="Calibri"/>
              </a:rPr>
              <a:t>PERSON</a:t>
            </a:r>
          </a:p>
        </p:txBody>
      </p:sp>
      <p:sp>
        <p:nvSpPr>
          <p:cNvPr id="45065" name="Rectangle 10"/>
          <p:cNvSpPr>
            <a:spLocks noChangeArrowheads="1"/>
          </p:cNvSpPr>
          <p:nvPr/>
        </p:nvSpPr>
        <p:spPr bwMode="auto">
          <a:xfrm>
            <a:off x="6086474" y="3409950"/>
            <a:ext cx="2828926" cy="685800"/>
          </a:xfrm>
          <a:prstGeom prst="rect">
            <a:avLst/>
          </a:prstGeom>
          <a:noFill/>
          <a:ln w="9525">
            <a:noFill/>
            <a:miter lim="800000"/>
            <a:headEnd/>
            <a:tailEnd/>
          </a:ln>
        </p:spPr>
        <p:txBody>
          <a:bodyPr>
            <a:prstTxWarp prst="textNoShape">
              <a:avLst/>
            </a:prstTxWarp>
          </a:bodyPr>
          <a:lstStyle/>
          <a:p>
            <a:pPr>
              <a:spcBef>
                <a:spcPct val="20000"/>
              </a:spcBef>
              <a:buClr>
                <a:srgbClr val="008000"/>
              </a:buClr>
              <a:buSzPct val="60000"/>
              <a:buFont typeface="Wingdings" charset="2"/>
              <a:buNone/>
            </a:pPr>
            <a:r>
              <a:rPr lang="en-US" sz="3200" dirty="0">
                <a:solidFill>
                  <a:srgbClr val="008000"/>
                </a:solidFill>
                <a:latin typeface="Calibri"/>
                <a:cs typeface="Calibri"/>
              </a:rPr>
              <a:t>ORGANIZATION</a:t>
            </a:r>
          </a:p>
        </p:txBody>
      </p:sp>
      <p:sp>
        <p:nvSpPr>
          <p:cNvPr id="128013" name="Rectangle 13"/>
          <p:cNvSpPr>
            <a:spLocks noChangeArrowheads="1"/>
          </p:cNvSpPr>
          <p:nvPr/>
        </p:nvSpPr>
        <p:spPr bwMode="auto">
          <a:xfrm>
            <a:off x="3124200" y="1657350"/>
            <a:ext cx="2362200" cy="514350"/>
          </a:xfrm>
          <a:prstGeom prst="rect">
            <a:avLst/>
          </a:prstGeom>
          <a:noFill/>
          <a:ln w="9525">
            <a:noFill/>
            <a:miter lim="800000"/>
            <a:headEnd/>
            <a:tailEnd/>
          </a:ln>
        </p:spPr>
        <p:txBody>
          <a:bodyPr>
            <a:prstTxWarp prst="textNoShape">
              <a:avLst/>
            </a:prstTxWarp>
          </a:bodyPr>
          <a:lstStyle/>
          <a:p>
            <a:pPr algn="ctr">
              <a:spcBef>
                <a:spcPct val="20000"/>
              </a:spcBef>
              <a:buClr>
                <a:srgbClr val="008000"/>
              </a:buClr>
              <a:buSzPct val="60000"/>
              <a:buFont typeface="Wingdings" charset="2"/>
              <a:buNone/>
            </a:pPr>
            <a:r>
              <a:rPr lang="en-US" sz="3200" dirty="0">
                <a:solidFill>
                  <a:srgbClr val="0000FF"/>
                </a:solidFill>
                <a:latin typeface="Calibri"/>
                <a:cs typeface="Calibri"/>
              </a:rPr>
              <a:t>Founder?</a:t>
            </a:r>
          </a:p>
        </p:txBody>
      </p:sp>
      <p:sp>
        <p:nvSpPr>
          <p:cNvPr id="128014" name="Rectangle 14"/>
          <p:cNvSpPr>
            <a:spLocks noChangeArrowheads="1"/>
          </p:cNvSpPr>
          <p:nvPr/>
        </p:nvSpPr>
        <p:spPr bwMode="auto">
          <a:xfrm>
            <a:off x="3124200" y="2319338"/>
            <a:ext cx="2362200" cy="514350"/>
          </a:xfrm>
          <a:prstGeom prst="rect">
            <a:avLst/>
          </a:prstGeom>
          <a:noFill/>
          <a:ln w="9525">
            <a:noFill/>
            <a:miter lim="800000"/>
            <a:headEnd/>
            <a:tailEnd/>
          </a:ln>
        </p:spPr>
        <p:txBody>
          <a:bodyPr>
            <a:prstTxWarp prst="textNoShape">
              <a:avLst/>
            </a:prstTxWarp>
          </a:bodyPr>
          <a:lstStyle/>
          <a:p>
            <a:pPr algn="ctr">
              <a:spcBef>
                <a:spcPct val="20000"/>
              </a:spcBef>
              <a:buClr>
                <a:srgbClr val="008000"/>
              </a:buClr>
              <a:buSzPct val="60000"/>
              <a:buFont typeface="Wingdings" charset="2"/>
              <a:buNone/>
            </a:pPr>
            <a:r>
              <a:rPr lang="en-US" sz="3200" dirty="0">
                <a:solidFill>
                  <a:srgbClr val="0000FF"/>
                </a:solidFill>
                <a:latin typeface="Calibri"/>
                <a:cs typeface="Calibri"/>
              </a:rPr>
              <a:t>Investor?</a:t>
            </a:r>
          </a:p>
        </p:txBody>
      </p:sp>
      <p:sp>
        <p:nvSpPr>
          <p:cNvPr id="128015" name="Rectangle 15"/>
          <p:cNvSpPr>
            <a:spLocks noChangeArrowheads="1"/>
          </p:cNvSpPr>
          <p:nvPr/>
        </p:nvSpPr>
        <p:spPr bwMode="auto">
          <a:xfrm>
            <a:off x="3124200" y="2981326"/>
            <a:ext cx="2362200" cy="514350"/>
          </a:xfrm>
          <a:prstGeom prst="rect">
            <a:avLst/>
          </a:prstGeom>
          <a:noFill/>
          <a:ln w="9525">
            <a:noFill/>
            <a:miter lim="800000"/>
            <a:headEnd/>
            <a:tailEnd/>
          </a:ln>
        </p:spPr>
        <p:txBody>
          <a:bodyPr>
            <a:prstTxWarp prst="textNoShape">
              <a:avLst/>
            </a:prstTxWarp>
          </a:bodyPr>
          <a:lstStyle/>
          <a:p>
            <a:pPr algn="ctr">
              <a:spcBef>
                <a:spcPct val="20000"/>
              </a:spcBef>
              <a:buClr>
                <a:srgbClr val="008000"/>
              </a:buClr>
              <a:buSzPct val="60000"/>
              <a:buFont typeface="Wingdings" charset="2"/>
              <a:buNone/>
            </a:pPr>
            <a:r>
              <a:rPr lang="en-US" sz="3200" dirty="0">
                <a:solidFill>
                  <a:srgbClr val="0000FF"/>
                </a:solidFill>
                <a:latin typeface="Calibri"/>
                <a:cs typeface="Calibri"/>
              </a:rPr>
              <a:t>Member?</a:t>
            </a:r>
          </a:p>
        </p:txBody>
      </p:sp>
      <p:sp>
        <p:nvSpPr>
          <p:cNvPr id="10" name="Rectangle 15"/>
          <p:cNvSpPr>
            <a:spLocks noChangeArrowheads="1"/>
          </p:cNvSpPr>
          <p:nvPr/>
        </p:nvSpPr>
        <p:spPr bwMode="auto">
          <a:xfrm>
            <a:off x="3124200" y="3643314"/>
            <a:ext cx="2362200" cy="514350"/>
          </a:xfrm>
          <a:prstGeom prst="rect">
            <a:avLst/>
          </a:prstGeom>
          <a:noFill/>
          <a:ln w="9525">
            <a:noFill/>
            <a:miter lim="800000"/>
            <a:headEnd/>
            <a:tailEnd/>
          </a:ln>
        </p:spPr>
        <p:txBody>
          <a:bodyPr>
            <a:prstTxWarp prst="textNoShape">
              <a:avLst/>
            </a:prstTxWarp>
          </a:bodyPr>
          <a:lstStyle/>
          <a:p>
            <a:pPr algn="ctr">
              <a:spcBef>
                <a:spcPct val="20000"/>
              </a:spcBef>
              <a:buClr>
                <a:srgbClr val="008000"/>
              </a:buClr>
              <a:buSzPct val="60000"/>
              <a:buFont typeface="Wingdings" charset="2"/>
              <a:buNone/>
            </a:pPr>
            <a:r>
              <a:rPr lang="en-US" sz="3200" dirty="0">
                <a:solidFill>
                  <a:srgbClr val="0000FF"/>
                </a:solidFill>
                <a:latin typeface="Calibri"/>
                <a:cs typeface="Calibri"/>
              </a:rPr>
              <a:t>Employee?</a:t>
            </a:r>
          </a:p>
        </p:txBody>
      </p:sp>
      <p:pic>
        <p:nvPicPr>
          <p:cNvPr id="8" name="Picture 7" descr="200px-Emblem-person-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038350"/>
            <a:ext cx="1371600" cy="1371600"/>
          </a:xfrm>
          <a:prstGeom prst="rect">
            <a:avLst/>
          </a:prstGeom>
        </p:spPr>
      </p:pic>
      <p:pic>
        <p:nvPicPr>
          <p:cNvPr id="9" name="Picture 8" descr="320px-Sanyo_Electric_Corpora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1600" y="1885950"/>
            <a:ext cx="1930400" cy="1447800"/>
          </a:xfrm>
          <a:prstGeom prst="rect">
            <a:avLst/>
          </a:prstGeom>
        </p:spPr>
      </p:pic>
      <p:sp>
        <p:nvSpPr>
          <p:cNvPr id="11" name="Rectangle 15"/>
          <p:cNvSpPr>
            <a:spLocks noChangeArrowheads="1"/>
          </p:cNvSpPr>
          <p:nvPr/>
        </p:nvSpPr>
        <p:spPr bwMode="auto">
          <a:xfrm>
            <a:off x="3124200" y="4305300"/>
            <a:ext cx="2362200" cy="514350"/>
          </a:xfrm>
          <a:prstGeom prst="rect">
            <a:avLst/>
          </a:prstGeom>
          <a:noFill/>
          <a:ln w="9525">
            <a:noFill/>
            <a:miter lim="800000"/>
            <a:headEnd/>
            <a:tailEnd/>
          </a:ln>
        </p:spPr>
        <p:txBody>
          <a:bodyPr>
            <a:prstTxWarp prst="textNoShape">
              <a:avLst/>
            </a:prstTxWarp>
          </a:bodyPr>
          <a:lstStyle/>
          <a:p>
            <a:pPr algn="ctr">
              <a:spcBef>
                <a:spcPct val="20000"/>
              </a:spcBef>
              <a:buClr>
                <a:srgbClr val="008000"/>
              </a:buClr>
              <a:buSzPct val="60000"/>
              <a:buFont typeface="Wingdings" charset="2"/>
              <a:buNone/>
            </a:pPr>
            <a:r>
              <a:rPr lang="en-US" sz="3200" dirty="0">
                <a:solidFill>
                  <a:srgbClr val="0000FF"/>
                </a:solidFill>
                <a:latin typeface="Calibri"/>
                <a:cs typeface="Calibri"/>
              </a:rPr>
              <a:t>President?</a:t>
            </a:r>
          </a:p>
        </p:txBody>
      </p:sp>
    </p:spTree>
    <p:extLst>
      <p:ext uri="{BB962C8B-B14F-4D97-AF65-F5344CB8AC3E}">
        <p14:creationId xmlns:p14="http://schemas.microsoft.com/office/powerpoint/2010/main" val="1262176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80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80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80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3" grpId="0" autoUpdateAnimBg="0"/>
      <p:bldP spid="128014" grpId="0" autoUpdateAnimBg="0"/>
      <p:bldP spid="128015" grpId="0" autoUpdateAnimBg="0"/>
      <p:bldP spid="10" grpId="0" autoUpdateAnimBg="0"/>
      <p:bldP spid="1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1371600" y="133350"/>
            <a:ext cx="7543800" cy="895350"/>
          </a:xfrm>
        </p:spPr>
        <p:txBody>
          <a:bodyPr/>
          <a:lstStyle/>
          <a:p>
            <a:pPr eaLnBrk="1" hangingPunct="1"/>
            <a:r>
              <a:rPr lang="en-US" dirty="0">
                <a:ea typeface="ＭＳ Ｐゴシック" charset="0"/>
                <a:cs typeface="ＭＳ Ｐゴシック" charset="0"/>
              </a:rPr>
              <a:t>Extracting Richer Relations Using Rules and</a:t>
            </a:r>
            <a:br>
              <a:rPr lang="en-US" dirty="0">
                <a:ea typeface="ＭＳ Ｐゴシック" charset="0"/>
                <a:cs typeface="ＭＳ Ｐゴシック" charset="0"/>
              </a:rPr>
            </a:br>
            <a:r>
              <a:rPr lang="en-US" dirty="0">
                <a:ea typeface="ＭＳ Ｐゴシック" charset="0"/>
                <a:cs typeface="ＭＳ Ｐゴシック" charset="0"/>
              </a:rPr>
              <a:t>Named Entities</a:t>
            </a:r>
          </a:p>
        </p:txBody>
      </p:sp>
      <p:sp>
        <p:nvSpPr>
          <p:cNvPr id="89090" name="Rectangle 3"/>
          <p:cNvSpPr>
            <a:spLocks noGrp="1" noChangeArrowheads="1"/>
          </p:cNvSpPr>
          <p:nvPr>
            <p:ph type="body" idx="1"/>
          </p:nvPr>
        </p:nvSpPr>
        <p:spPr>
          <a:xfrm>
            <a:off x="304800" y="1352550"/>
            <a:ext cx="8991600" cy="3333750"/>
          </a:xfrm>
        </p:spPr>
        <p:txBody>
          <a:bodyPr/>
          <a:lstStyle/>
          <a:p>
            <a:pPr eaLnBrk="1" hangingPunct="1">
              <a:buFont typeface="Times" charset="0"/>
              <a:buNone/>
            </a:pPr>
            <a:r>
              <a:rPr lang="en-US" dirty="0">
                <a:ea typeface="ＭＳ Ｐゴシック" charset="0"/>
                <a:cs typeface="ＭＳ Ｐゴシック" charset="0"/>
              </a:rPr>
              <a:t>Who holds what office in what organization?</a:t>
            </a:r>
            <a:endParaRPr lang="en-US" sz="2800" dirty="0">
              <a:ea typeface="ＭＳ Ｐゴシック" charset="0"/>
              <a:cs typeface="ＭＳ Ｐゴシック" charset="0"/>
            </a:endParaRPr>
          </a:p>
          <a:p>
            <a:pPr marL="457200" lvl="1" indent="0" eaLnBrk="1" hangingPunct="1">
              <a:lnSpc>
                <a:spcPct val="110000"/>
              </a:lnSpc>
              <a:buNone/>
            </a:pPr>
            <a:r>
              <a:rPr lang="en-US" sz="2200" dirty="0">
                <a:solidFill>
                  <a:srgbClr val="0000FF"/>
                </a:solidFill>
                <a:latin typeface="Calibri"/>
                <a:ea typeface="ＭＳ Ｐゴシック" charset="0"/>
                <a:cs typeface="Calibri"/>
              </a:rPr>
              <a:t>PERSON</a:t>
            </a:r>
            <a:r>
              <a:rPr lang="en-US" sz="2400" dirty="0">
                <a:latin typeface="Courier"/>
                <a:ea typeface="ＭＳ Ｐゴシック" charset="0"/>
                <a:cs typeface="Courier"/>
              </a:rPr>
              <a:t>, </a:t>
            </a:r>
            <a:r>
              <a:rPr lang="en-US" sz="2200" dirty="0">
                <a:solidFill>
                  <a:srgbClr val="008000"/>
                </a:solidFill>
                <a:latin typeface="Calibri"/>
                <a:ea typeface="ＭＳ Ｐゴシック" charset="0"/>
                <a:cs typeface="Calibri"/>
              </a:rPr>
              <a:t>POSITION</a:t>
            </a:r>
            <a:r>
              <a:rPr lang="en-US" dirty="0">
                <a:latin typeface="Calibri"/>
                <a:ea typeface="ＭＳ Ｐゴシック" charset="0"/>
                <a:cs typeface="Calibri"/>
              </a:rPr>
              <a:t> </a:t>
            </a:r>
            <a:r>
              <a:rPr lang="en-US" sz="2400" dirty="0">
                <a:latin typeface="Courier"/>
                <a:ea typeface="ＭＳ Ｐゴシック" charset="0"/>
                <a:cs typeface="Courier"/>
              </a:rPr>
              <a:t>of</a:t>
            </a:r>
            <a:r>
              <a:rPr lang="en-US" sz="2400" dirty="0">
                <a:latin typeface="Calibri"/>
                <a:ea typeface="ＭＳ Ｐゴシック" charset="0"/>
                <a:cs typeface="Calibri"/>
              </a:rPr>
              <a:t> </a:t>
            </a:r>
            <a:r>
              <a:rPr lang="en-US" sz="2200" dirty="0">
                <a:solidFill>
                  <a:srgbClr val="FF0000"/>
                </a:solidFill>
                <a:latin typeface="Calibri"/>
                <a:ea typeface="ＭＳ Ｐゴシック" charset="0"/>
                <a:cs typeface="Calibri"/>
              </a:rPr>
              <a:t>ORG</a:t>
            </a:r>
          </a:p>
          <a:p>
            <a:pPr marL="1143000" lvl="2" eaLnBrk="1" hangingPunct="1"/>
            <a:r>
              <a:rPr lang="en-US" dirty="0">
                <a:solidFill>
                  <a:srgbClr val="0000FF"/>
                </a:solidFill>
                <a:ea typeface="ＭＳ Ｐゴシック" charset="0"/>
              </a:rPr>
              <a:t>George Marshall</a:t>
            </a:r>
            <a:r>
              <a:rPr lang="en-US" dirty="0">
                <a:ea typeface="ＭＳ Ｐゴシック" charset="0"/>
              </a:rPr>
              <a:t>, </a:t>
            </a:r>
            <a:r>
              <a:rPr lang="en-US" dirty="0">
                <a:solidFill>
                  <a:srgbClr val="008000"/>
                </a:solidFill>
                <a:ea typeface="ＭＳ Ｐゴシック" charset="0"/>
              </a:rPr>
              <a:t>Secretary of State </a:t>
            </a:r>
            <a:r>
              <a:rPr lang="en-US" dirty="0">
                <a:ea typeface="ＭＳ Ｐゴシック" charset="0"/>
              </a:rPr>
              <a:t>of </a:t>
            </a:r>
            <a:r>
              <a:rPr lang="en-US" dirty="0">
                <a:solidFill>
                  <a:srgbClr val="FF0000"/>
                </a:solidFill>
                <a:ea typeface="ＭＳ Ｐゴシック" charset="0"/>
              </a:rPr>
              <a:t>the United States</a:t>
            </a:r>
          </a:p>
          <a:p>
            <a:pPr marL="457200" lvl="1" indent="0" eaLnBrk="1" hangingPunct="1">
              <a:buNone/>
            </a:pPr>
            <a:r>
              <a:rPr lang="en-US" sz="2200" dirty="0">
                <a:solidFill>
                  <a:srgbClr val="0000FF"/>
                </a:solidFill>
                <a:ea typeface="ＭＳ Ｐゴシック" charset="0"/>
              </a:rPr>
              <a:t>PERSON</a:t>
            </a:r>
            <a:r>
              <a:rPr lang="en-US" dirty="0">
                <a:latin typeface="Courier"/>
                <a:ea typeface="ＭＳ Ｐゴシック" charset="0"/>
                <a:cs typeface="Courier"/>
              </a:rPr>
              <a:t>(</a:t>
            </a:r>
            <a:r>
              <a:rPr lang="en-US" dirty="0" err="1">
                <a:latin typeface="Courier"/>
                <a:ea typeface="ＭＳ Ｐゴシック" charset="0"/>
                <a:cs typeface="Courier"/>
              </a:rPr>
              <a:t>named|appointed|chose|</a:t>
            </a:r>
            <a:r>
              <a:rPr lang="en-US" i="1" dirty="0" err="1">
                <a:latin typeface="Calibri"/>
                <a:ea typeface="ＭＳ Ｐゴシック" charset="0"/>
                <a:cs typeface="Calibri"/>
              </a:rPr>
              <a:t>etc</a:t>
            </a:r>
            <a:r>
              <a:rPr lang="en-US" i="1" dirty="0">
                <a:latin typeface="Calibri"/>
                <a:ea typeface="ＭＳ Ｐゴシック" charset="0"/>
                <a:cs typeface="Calibri"/>
              </a:rPr>
              <a:t>.</a:t>
            </a:r>
            <a:r>
              <a:rPr lang="en-US" dirty="0">
                <a:latin typeface="Courier"/>
                <a:ea typeface="ＭＳ Ｐゴシック" charset="0"/>
                <a:cs typeface="Courier"/>
              </a:rPr>
              <a:t>) </a:t>
            </a:r>
            <a:r>
              <a:rPr lang="en-US" sz="2200" dirty="0">
                <a:solidFill>
                  <a:srgbClr val="0000FF"/>
                </a:solidFill>
                <a:ea typeface="ＭＳ Ｐゴシック" charset="0"/>
              </a:rPr>
              <a:t>PERSON</a:t>
            </a:r>
            <a:r>
              <a:rPr lang="en-US" sz="2400" dirty="0">
                <a:solidFill>
                  <a:srgbClr val="0000FF"/>
                </a:solidFill>
                <a:ea typeface="ＭＳ Ｐゴシック" charset="0"/>
              </a:rPr>
              <a:t> </a:t>
            </a:r>
            <a:r>
              <a:rPr lang="en-US" sz="2400" dirty="0">
                <a:ea typeface="ＭＳ Ｐゴシック" charset="0"/>
              </a:rPr>
              <a:t>Prep? </a:t>
            </a:r>
            <a:r>
              <a:rPr lang="en-US" sz="2200" dirty="0">
                <a:solidFill>
                  <a:srgbClr val="008000"/>
                </a:solidFill>
                <a:ea typeface="ＭＳ Ｐゴシック" charset="0"/>
              </a:rPr>
              <a:t>POSITION</a:t>
            </a:r>
          </a:p>
          <a:p>
            <a:pPr marL="1085850" lvl="2" indent="-285750"/>
            <a:r>
              <a:rPr lang="en-US" dirty="0">
                <a:solidFill>
                  <a:srgbClr val="0000FF"/>
                </a:solidFill>
                <a:ea typeface="ＭＳ Ｐゴシック" charset="0"/>
              </a:rPr>
              <a:t>Truman </a:t>
            </a:r>
            <a:r>
              <a:rPr lang="en-US" dirty="0">
                <a:ea typeface="ＭＳ Ｐゴシック" charset="0"/>
              </a:rPr>
              <a:t>appointed </a:t>
            </a:r>
            <a:r>
              <a:rPr lang="en-US" dirty="0">
                <a:solidFill>
                  <a:srgbClr val="0000FF"/>
                </a:solidFill>
                <a:ea typeface="ＭＳ Ｐゴシック" charset="0"/>
              </a:rPr>
              <a:t>Marshall </a:t>
            </a:r>
            <a:r>
              <a:rPr lang="en-US" dirty="0">
                <a:ea typeface="ＭＳ Ｐゴシック" charset="0"/>
              </a:rPr>
              <a:t>Secretary of State</a:t>
            </a:r>
          </a:p>
          <a:p>
            <a:pPr marL="457200" lvl="1" indent="0">
              <a:lnSpc>
                <a:spcPct val="110000"/>
              </a:lnSpc>
              <a:buNone/>
            </a:pPr>
            <a:r>
              <a:rPr lang="en-US" sz="2200" dirty="0">
                <a:solidFill>
                  <a:srgbClr val="0000FF"/>
                </a:solidFill>
                <a:latin typeface="Calibri"/>
                <a:ea typeface="ＭＳ Ｐゴシック" charset="0"/>
                <a:cs typeface="Calibri"/>
              </a:rPr>
              <a:t>PERSON</a:t>
            </a:r>
            <a:r>
              <a:rPr lang="en-US" sz="2400" dirty="0">
                <a:latin typeface="Calibri"/>
                <a:ea typeface="ＭＳ Ｐゴシック" charset="0"/>
                <a:cs typeface="Calibri"/>
              </a:rPr>
              <a:t> [be]? (</a:t>
            </a:r>
            <a:r>
              <a:rPr lang="en-US" dirty="0" err="1">
                <a:latin typeface="Courier"/>
                <a:ea typeface="ＭＳ Ｐゴシック" charset="0"/>
                <a:cs typeface="Courier"/>
              </a:rPr>
              <a:t>named|appointed|</a:t>
            </a:r>
            <a:r>
              <a:rPr lang="en-US" i="1" dirty="0" err="1">
                <a:ea typeface="ＭＳ Ｐゴシック" charset="0"/>
                <a:cs typeface="Calibri"/>
              </a:rPr>
              <a:t>etc</a:t>
            </a:r>
            <a:r>
              <a:rPr lang="en-US" i="1" dirty="0">
                <a:ea typeface="ＭＳ Ｐゴシック" charset="0"/>
                <a:cs typeface="Calibri"/>
              </a:rPr>
              <a:t>.</a:t>
            </a:r>
            <a:r>
              <a:rPr lang="en-US" sz="2400" dirty="0">
                <a:latin typeface="Calibri"/>
                <a:ea typeface="ＭＳ Ｐゴシック" charset="0"/>
                <a:cs typeface="Calibri"/>
              </a:rPr>
              <a:t>) Prep? </a:t>
            </a:r>
            <a:r>
              <a:rPr lang="en-US" sz="2200" dirty="0">
                <a:solidFill>
                  <a:srgbClr val="FF0000"/>
                </a:solidFill>
                <a:ea typeface="ＭＳ Ｐゴシック" charset="0"/>
                <a:cs typeface="Calibri"/>
              </a:rPr>
              <a:t>ORG</a:t>
            </a:r>
            <a:r>
              <a:rPr lang="en-US" sz="2200" dirty="0">
                <a:solidFill>
                  <a:srgbClr val="008000"/>
                </a:solidFill>
                <a:ea typeface="ＭＳ Ｐゴシック" charset="0"/>
                <a:cs typeface="Calibri"/>
              </a:rPr>
              <a:t> POSITION</a:t>
            </a:r>
            <a:r>
              <a:rPr lang="en-US" sz="2400" dirty="0">
                <a:ea typeface="ＭＳ Ｐゴシック" charset="0"/>
                <a:cs typeface="Calibri"/>
              </a:rPr>
              <a:t> </a:t>
            </a:r>
          </a:p>
          <a:p>
            <a:pPr lvl="2">
              <a:lnSpc>
                <a:spcPct val="110000"/>
              </a:lnSpc>
            </a:pPr>
            <a:r>
              <a:rPr lang="en-US" dirty="0">
                <a:solidFill>
                  <a:srgbClr val="0000FF"/>
                </a:solidFill>
                <a:ea typeface="ＭＳ Ｐゴシック" charset="0"/>
              </a:rPr>
              <a:t>George Marshall </a:t>
            </a:r>
            <a:r>
              <a:rPr lang="en-US" dirty="0">
                <a:ea typeface="ＭＳ Ｐゴシック" charset="0"/>
              </a:rPr>
              <a:t>was named </a:t>
            </a:r>
            <a:r>
              <a:rPr lang="en-US" dirty="0">
                <a:solidFill>
                  <a:srgbClr val="FF0000"/>
                </a:solidFill>
                <a:ea typeface="ＭＳ Ｐゴシック" charset="0"/>
              </a:rPr>
              <a:t>US </a:t>
            </a:r>
            <a:r>
              <a:rPr lang="en-US" dirty="0">
                <a:solidFill>
                  <a:srgbClr val="008000"/>
                </a:solidFill>
                <a:ea typeface="ＭＳ Ｐゴシック" charset="0"/>
              </a:rPr>
              <a:t>Secretary of State</a:t>
            </a:r>
          </a:p>
          <a:p>
            <a:pPr marL="742950" lvl="1" indent="-285750"/>
            <a:endParaRPr lang="en-US" dirty="0">
              <a:ea typeface="ＭＳ Ｐゴシック" charset="0"/>
            </a:endParaRPr>
          </a:p>
        </p:txBody>
      </p:sp>
    </p:spTree>
    <p:extLst>
      <p:ext uri="{BB962C8B-B14F-4D97-AF65-F5344CB8AC3E}">
        <p14:creationId xmlns:p14="http://schemas.microsoft.com/office/powerpoint/2010/main" val="642318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90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0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09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0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Hand-built patterns for relations</a:t>
            </a:r>
          </a:p>
        </p:txBody>
      </p:sp>
      <p:sp>
        <p:nvSpPr>
          <p:cNvPr id="3" name="Content Placeholder 2"/>
          <p:cNvSpPr>
            <a:spLocks noGrp="1"/>
          </p:cNvSpPr>
          <p:nvPr>
            <p:ph sz="quarter" idx="1"/>
          </p:nvPr>
        </p:nvSpPr>
        <p:spPr>
          <a:xfrm>
            <a:off x="304800" y="1200150"/>
            <a:ext cx="8534400" cy="3333750"/>
          </a:xfrm>
        </p:spPr>
        <p:txBody>
          <a:bodyPr/>
          <a:lstStyle/>
          <a:p>
            <a:r>
              <a:rPr lang="en-US" sz="2600" dirty="0">
                <a:latin typeface="Calibri (Body)"/>
                <a:cs typeface="Calibri (Body)"/>
              </a:rPr>
              <a:t>Plus:</a:t>
            </a:r>
          </a:p>
          <a:p>
            <a:pPr lvl="1"/>
            <a:r>
              <a:rPr lang="en-US" sz="2600" dirty="0">
                <a:latin typeface="Calibri (Body)"/>
                <a:cs typeface="Calibri (Body)"/>
              </a:rPr>
              <a:t>Human patterns tend to be high-precision</a:t>
            </a:r>
          </a:p>
          <a:p>
            <a:pPr lvl="1"/>
            <a:r>
              <a:rPr lang="en-US" sz="2600" dirty="0">
                <a:latin typeface="Calibri (Body)"/>
                <a:cs typeface="Calibri (Body)"/>
              </a:rPr>
              <a:t>Can be tailored to specific domains</a:t>
            </a:r>
          </a:p>
          <a:p>
            <a:r>
              <a:rPr lang="en-US" sz="2600" dirty="0">
                <a:latin typeface="Calibri (Body)"/>
                <a:cs typeface="Calibri (Body)"/>
              </a:rPr>
              <a:t>Minus</a:t>
            </a:r>
          </a:p>
          <a:p>
            <a:pPr lvl="1"/>
            <a:r>
              <a:rPr lang="en-US" sz="2600" dirty="0">
                <a:latin typeface="Calibri (Body)"/>
                <a:cs typeface="Calibri (Body)"/>
              </a:rPr>
              <a:t>Human patterns are often low-recall</a:t>
            </a:r>
          </a:p>
          <a:p>
            <a:pPr lvl="1"/>
            <a:r>
              <a:rPr lang="en-US" sz="2600" dirty="0">
                <a:latin typeface="Calibri (Body)"/>
                <a:cs typeface="Calibri (Body)"/>
              </a:rPr>
              <a:t>A lot of work to think of all possible patterns!</a:t>
            </a:r>
          </a:p>
          <a:p>
            <a:pPr lvl="1"/>
            <a:r>
              <a:rPr lang="en-US" sz="2600" dirty="0">
                <a:latin typeface="Calibri (Body)"/>
                <a:cs typeface="Calibri (Body)"/>
              </a:rPr>
              <a:t>Don’t want to have to do this for every relation!</a:t>
            </a:r>
          </a:p>
          <a:p>
            <a:pPr lvl="1"/>
            <a:r>
              <a:rPr lang="en-US" sz="2600" dirty="0">
                <a:latin typeface="Calibri (Body)"/>
                <a:cs typeface="Calibri (Body)"/>
              </a:rPr>
              <a:t>We’d like better accuracy</a:t>
            </a:r>
          </a:p>
        </p:txBody>
      </p:sp>
    </p:spTree>
    <p:extLst>
      <p:ext uri="{BB962C8B-B14F-4D97-AF65-F5344CB8AC3E}">
        <p14:creationId xmlns:p14="http://schemas.microsoft.com/office/powerpoint/2010/main" val="302779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machine learning for relations</a:t>
            </a:r>
          </a:p>
        </p:txBody>
      </p:sp>
      <p:sp>
        <p:nvSpPr>
          <p:cNvPr id="3" name="Content Placeholder 2"/>
          <p:cNvSpPr>
            <a:spLocks noGrp="1"/>
          </p:cNvSpPr>
          <p:nvPr>
            <p:ph idx="1"/>
          </p:nvPr>
        </p:nvSpPr>
        <p:spPr/>
        <p:txBody>
          <a:bodyPr/>
          <a:lstStyle/>
          <a:p>
            <a:r>
              <a:rPr lang="en-US" dirty="0"/>
              <a:t>Choose a set of relations we’d like to extract</a:t>
            </a:r>
          </a:p>
          <a:p>
            <a:r>
              <a:rPr lang="en-US" dirty="0"/>
              <a:t>Choose a set of relevant named entities</a:t>
            </a:r>
          </a:p>
          <a:p>
            <a:r>
              <a:rPr lang="en-US" dirty="0"/>
              <a:t>Find and label data</a:t>
            </a:r>
          </a:p>
          <a:p>
            <a:pPr lvl="1"/>
            <a:r>
              <a:rPr lang="en-US" dirty="0"/>
              <a:t>Choose a representative corpus</a:t>
            </a:r>
          </a:p>
          <a:p>
            <a:pPr lvl="1"/>
            <a:r>
              <a:rPr lang="en-US" dirty="0"/>
              <a:t>Label the named entities in the corpus</a:t>
            </a:r>
          </a:p>
          <a:p>
            <a:pPr lvl="1"/>
            <a:r>
              <a:rPr lang="en-US" dirty="0"/>
              <a:t>Hand-label the relations between these entities</a:t>
            </a:r>
          </a:p>
          <a:p>
            <a:pPr lvl="1"/>
            <a:r>
              <a:rPr lang="en-US" dirty="0"/>
              <a:t>Break into training, development, and test</a:t>
            </a:r>
          </a:p>
          <a:p>
            <a:r>
              <a:rPr lang="en-US" dirty="0"/>
              <a:t>Train a classifier on the training set</a:t>
            </a:r>
          </a:p>
        </p:txBody>
      </p:sp>
      <p:sp>
        <p:nvSpPr>
          <p:cNvPr id="4" name="Slide Number Placeholder 3"/>
          <p:cNvSpPr>
            <a:spLocks noGrp="1"/>
          </p:cNvSpPr>
          <p:nvPr>
            <p:ph type="sldNum" sz="quarter" idx="12"/>
          </p:nvPr>
        </p:nvSpPr>
        <p:spPr/>
        <p:txBody>
          <a:bodyPr/>
          <a:lstStyle/>
          <a:p>
            <a:fld id="{10F35DC5-7E65-8247-99AB-4E984F8A921E}" type="slidenum">
              <a:rPr lang="en-US" smtClean="0"/>
              <a:pPr/>
              <a:t>54</a:t>
            </a:fld>
            <a:endParaRPr lang="en-US"/>
          </a:p>
        </p:txBody>
      </p:sp>
    </p:spTree>
    <p:extLst>
      <p:ext uri="{BB962C8B-B14F-4D97-AF65-F5344CB8AC3E}">
        <p14:creationId xmlns:p14="http://schemas.microsoft.com/office/powerpoint/2010/main" val="356202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p:cNvSpPr>
            <a:spLocks noGrp="1" noChangeArrowheads="1"/>
          </p:cNvSpPr>
          <p:nvPr>
            <p:ph type="title"/>
          </p:nvPr>
        </p:nvSpPr>
        <p:spPr>
          <a:xfrm>
            <a:off x="1371600" y="152400"/>
            <a:ext cx="7467600" cy="1123950"/>
          </a:xfrm>
        </p:spPr>
        <p:txBody>
          <a:bodyPr/>
          <a:lstStyle/>
          <a:p>
            <a:r>
              <a:rPr lang="en-US" sz="3600" dirty="0"/>
              <a:t>How to do classification in supervised relation extraction</a:t>
            </a:r>
          </a:p>
        </p:txBody>
      </p:sp>
      <p:sp>
        <p:nvSpPr>
          <p:cNvPr id="53254" name="Rectangle 3"/>
          <p:cNvSpPr>
            <a:spLocks noGrp="1" noChangeArrowheads="1"/>
          </p:cNvSpPr>
          <p:nvPr>
            <p:ph sz="quarter" idx="1"/>
          </p:nvPr>
        </p:nvSpPr>
        <p:spPr>
          <a:xfrm>
            <a:off x="304800" y="1352550"/>
            <a:ext cx="8763000" cy="3657600"/>
          </a:xfrm>
        </p:spPr>
        <p:txBody>
          <a:bodyPr/>
          <a:lstStyle/>
          <a:p>
            <a:pPr marL="490538" indent="-514350">
              <a:buFont typeface="+mj-lt"/>
              <a:buAutoNum type="arabicPeriod"/>
            </a:pPr>
            <a:r>
              <a:rPr lang="en-US" sz="3200" dirty="0">
                <a:latin typeface="Calibri"/>
                <a:cs typeface="Calibri"/>
              </a:rPr>
              <a:t>Find all pairs of named entities </a:t>
            </a:r>
            <a:r>
              <a:rPr lang="en-US" sz="2000" dirty="0">
                <a:latin typeface="Calibri"/>
                <a:cs typeface="Calibri"/>
              </a:rPr>
              <a:t>(usually in same sentence)</a:t>
            </a:r>
            <a:endParaRPr lang="en-US" sz="3200" dirty="0">
              <a:latin typeface="Calibri"/>
              <a:cs typeface="Calibri"/>
            </a:endParaRPr>
          </a:p>
          <a:p>
            <a:pPr marL="490538" indent="-514350">
              <a:buFont typeface="+mj-lt"/>
              <a:buAutoNum type="arabicPeriod"/>
            </a:pPr>
            <a:r>
              <a:rPr lang="en-US" sz="3200" dirty="0">
                <a:latin typeface="Calibri"/>
                <a:cs typeface="Calibri"/>
              </a:rPr>
              <a:t>Decide if 2 entities are related</a:t>
            </a:r>
          </a:p>
          <a:p>
            <a:pPr marL="490538" indent="-514350">
              <a:buFont typeface="+mj-lt"/>
              <a:buAutoNum type="arabicPeriod"/>
            </a:pPr>
            <a:r>
              <a:rPr lang="en-US" sz="3200" dirty="0">
                <a:latin typeface="Calibri"/>
                <a:cs typeface="Calibri"/>
              </a:rPr>
              <a:t>If yes, classify the relation</a:t>
            </a:r>
          </a:p>
          <a:p>
            <a:pPr>
              <a:lnSpc>
                <a:spcPct val="110000"/>
              </a:lnSpc>
            </a:pPr>
            <a:r>
              <a:rPr lang="en-US" sz="2800" dirty="0">
                <a:latin typeface="Calibri"/>
                <a:cs typeface="Calibri"/>
              </a:rPr>
              <a:t>Why the extra step?</a:t>
            </a:r>
          </a:p>
          <a:p>
            <a:pPr lvl="1"/>
            <a:r>
              <a:rPr lang="en-US" sz="2400" dirty="0">
                <a:latin typeface="Calibri"/>
                <a:cs typeface="Calibri"/>
              </a:rPr>
              <a:t>Faster classification training by eliminating most pairs</a:t>
            </a:r>
          </a:p>
          <a:p>
            <a:pPr lvl="1"/>
            <a:r>
              <a:rPr lang="en-US" sz="2400" dirty="0">
                <a:latin typeface="Calibri"/>
                <a:cs typeface="Calibri"/>
              </a:rPr>
              <a:t>Can use distinct feature-sets appropriate for each task.</a:t>
            </a:r>
          </a:p>
        </p:txBody>
      </p:sp>
      <p:sp>
        <p:nvSpPr>
          <p:cNvPr id="53252" name="Slide Number Placeholder 5"/>
          <p:cNvSpPr>
            <a:spLocks noGrp="1"/>
          </p:cNvSpPr>
          <p:nvPr>
            <p:ph type="sldNum" sz="quarter" idx="12"/>
          </p:nvPr>
        </p:nvSpPr>
        <p:spPr>
          <a:noFill/>
        </p:spPr>
        <p:txBody>
          <a:bodyPr/>
          <a:lstStyle/>
          <a:p>
            <a:fld id="{763A600D-5103-8D45-A2C3-1551A77309D9}" type="slidenum">
              <a:rPr lang="en-US"/>
              <a:pPr/>
              <a:t>55</a:t>
            </a:fld>
            <a:endParaRPr lang="en-US"/>
          </a:p>
        </p:txBody>
      </p:sp>
    </p:spTree>
    <p:extLst>
      <p:ext uri="{BB962C8B-B14F-4D97-AF65-F5344CB8AC3E}">
        <p14:creationId xmlns:p14="http://schemas.microsoft.com/office/powerpoint/2010/main" val="111111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533400"/>
          </a:xfrm>
        </p:spPr>
        <p:txBody>
          <a:bodyPr/>
          <a:lstStyle/>
          <a:p>
            <a:r>
              <a:rPr lang="en-US" dirty="0"/>
              <a:t>Automated Content Extraction (ACE)</a:t>
            </a:r>
          </a:p>
        </p:txBody>
      </p:sp>
      <p:sp>
        <p:nvSpPr>
          <p:cNvPr id="3" name="Content Placeholder 2"/>
          <p:cNvSpPr>
            <a:spLocks noGrp="1"/>
          </p:cNvSpPr>
          <p:nvPr>
            <p:ph sz="half" idx="1"/>
          </p:nvPr>
        </p:nvSpPr>
        <p:spPr/>
        <p:txBody>
          <a:bodyPr/>
          <a:lstStyle/>
          <a:p>
            <a:pPr marL="514350" indent="-514350">
              <a:buFont typeface="+mj-lt"/>
              <a:buAutoNum type="arabicPeriod"/>
            </a:pPr>
            <a:endParaRPr lang="en-US"/>
          </a:p>
          <a:p>
            <a:endParaRPr lang="en-US"/>
          </a:p>
          <a:p>
            <a:endParaRPr lang="en-US"/>
          </a:p>
          <a:p>
            <a:endParaRPr lang="en-US"/>
          </a:p>
          <a:p>
            <a:endParaRPr lang="en-US"/>
          </a:p>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51523"/>
            <a:ext cx="8343900" cy="3662853"/>
          </a:xfrm>
          <a:prstGeom prst="rect">
            <a:avLst/>
          </a:prstGeom>
        </p:spPr>
      </p:pic>
      <p:sp>
        <p:nvSpPr>
          <p:cNvPr id="7" name="TextBox 6"/>
          <p:cNvSpPr txBox="1"/>
          <p:nvPr/>
        </p:nvSpPr>
        <p:spPr>
          <a:xfrm>
            <a:off x="1524000" y="666750"/>
            <a:ext cx="7715912" cy="369332"/>
          </a:xfrm>
          <a:prstGeom prst="rect">
            <a:avLst/>
          </a:prstGeom>
          <a:noFill/>
        </p:spPr>
        <p:txBody>
          <a:bodyPr wrap="none" rtlCol="0">
            <a:spAutoFit/>
          </a:bodyPr>
          <a:lstStyle/>
          <a:p>
            <a:r>
              <a:rPr lang="en-US" sz="1800" dirty="0"/>
              <a:t>17 sub-relations of 6 relations from 2008 “Relation Extraction Task”</a:t>
            </a:r>
          </a:p>
        </p:txBody>
      </p:sp>
    </p:spTree>
    <p:extLst>
      <p:ext uri="{BB962C8B-B14F-4D97-AF65-F5344CB8AC3E}">
        <p14:creationId xmlns:p14="http://schemas.microsoft.com/office/powerpoint/2010/main" val="827424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209550"/>
            <a:ext cx="7467600" cy="742950"/>
          </a:xfrm>
        </p:spPr>
        <p:txBody>
          <a:bodyPr/>
          <a:lstStyle/>
          <a:p>
            <a:r>
              <a:rPr lang="en-US" dirty="0"/>
              <a:t>Relation Extraction</a:t>
            </a:r>
          </a:p>
        </p:txBody>
      </p:sp>
      <p:sp>
        <p:nvSpPr>
          <p:cNvPr id="7171" name="Rectangle 3"/>
          <p:cNvSpPr>
            <a:spLocks noGrp="1" noChangeArrowheads="1"/>
          </p:cNvSpPr>
          <p:nvPr>
            <p:ph type="body" idx="1"/>
          </p:nvPr>
        </p:nvSpPr>
        <p:spPr>
          <a:xfrm>
            <a:off x="457200" y="1276350"/>
            <a:ext cx="8534400" cy="533400"/>
          </a:xfrm>
        </p:spPr>
        <p:txBody>
          <a:bodyPr/>
          <a:lstStyle/>
          <a:p>
            <a:pPr marL="0" indent="0">
              <a:lnSpc>
                <a:spcPct val="90000"/>
              </a:lnSpc>
              <a:buNone/>
            </a:pPr>
            <a:r>
              <a:rPr lang="en-US" sz="2800" dirty="0"/>
              <a:t>Classify the relation between two entities in a sentence</a:t>
            </a:r>
          </a:p>
        </p:txBody>
      </p:sp>
      <p:sp>
        <p:nvSpPr>
          <p:cNvPr id="7172" name="Text Box 4"/>
          <p:cNvSpPr txBox="1">
            <a:spLocks noChangeArrowheads="1"/>
          </p:cNvSpPr>
          <p:nvPr/>
        </p:nvSpPr>
        <p:spPr bwMode="auto">
          <a:xfrm>
            <a:off x="457200" y="2121753"/>
            <a:ext cx="8001000" cy="830997"/>
          </a:xfrm>
          <a:prstGeom prst="rect">
            <a:avLst/>
          </a:prstGeom>
          <a:solidFill>
            <a:srgbClr val="BA9359"/>
          </a:solidFill>
          <a:ln w="9525">
            <a:noFill/>
            <a:miter lim="800000"/>
            <a:headEnd/>
            <a:tailEnd/>
          </a:ln>
          <a:effectLst/>
        </p:spPr>
        <p:txBody>
          <a:bodyPr>
            <a:prstTxWarp prst="textNoShape">
              <a:avLst/>
            </a:prstTxWarp>
            <a:spAutoFit/>
          </a:bodyPr>
          <a:lstStyle/>
          <a:p>
            <a:pPr algn="ctr">
              <a:spcBef>
                <a:spcPct val="50000"/>
              </a:spcBef>
            </a:pPr>
            <a:r>
              <a:rPr lang="en-US" b="1" i="1" dirty="0">
                <a:solidFill>
                  <a:srgbClr val="0000FF"/>
                </a:solidFill>
                <a:latin typeface="Calibri"/>
                <a:cs typeface="Calibri"/>
              </a:rPr>
              <a:t>American Airlines</a:t>
            </a:r>
            <a:r>
              <a:rPr lang="en-US" i="1" dirty="0">
                <a:solidFill>
                  <a:srgbClr val="000000"/>
                </a:solidFill>
                <a:latin typeface="Calibri"/>
                <a:cs typeface="Calibri"/>
              </a:rPr>
              <a:t>, a unit of AMR, immediately matched the move, spokesman </a:t>
            </a:r>
            <a:r>
              <a:rPr lang="en-US" b="1" i="1" dirty="0">
                <a:solidFill>
                  <a:srgbClr val="0000FF"/>
                </a:solidFill>
                <a:latin typeface="Calibri"/>
                <a:cs typeface="Calibri"/>
              </a:rPr>
              <a:t>Tim Wagner </a:t>
            </a:r>
            <a:r>
              <a:rPr lang="en-US" i="1" dirty="0">
                <a:solidFill>
                  <a:srgbClr val="000000"/>
                </a:solidFill>
                <a:latin typeface="Calibri"/>
                <a:cs typeface="Calibri"/>
              </a:rPr>
              <a:t>said.</a:t>
            </a:r>
            <a:endParaRPr lang="en-US" dirty="0"/>
          </a:p>
        </p:txBody>
      </p:sp>
      <p:sp>
        <p:nvSpPr>
          <p:cNvPr id="7184" name="AutoShape 16"/>
          <p:cNvSpPr>
            <a:spLocks noChangeArrowheads="1"/>
          </p:cNvSpPr>
          <p:nvPr/>
        </p:nvSpPr>
        <p:spPr bwMode="auto">
          <a:xfrm>
            <a:off x="228600" y="3333750"/>
            <a:ext cx="1447800" cy="685800"/>
          </a:xfrm>
          <a:prstGeom prst="homePlate">
            <a:avLst>
              <a:gd name="adj" fmla="val 0"/>
            </a:avLst>
          </a:prstGeom>
          <a:solidFill>
            <a:srgbClr val="99CC00"/>
          </a:solidFill>
          <a:ln w="19050">
            <a:solidFill>
              <a:schemeClr val="tx1"/>
            </a:solidFill>
            <a:miter lim="800000"/>
            <a:headEnd/>
            <a:tailEnd/>
          </a:ln>
          <a:effectLst/>
        </p:spPr>
        <p:txBody>
          <a:bodyPr wrap="none" anchor="ctr">
            <a:prstTxWarp prst="textNoShape">
              <a:avLst/>
            </a:prstTxWarp>
          </a:bodyPr>
          <a:lstStyle/>
          <a:p>
            <a:pPr algn="ctr"/>
            <a:r>
              <a:rPr lang="en-US" sz="2000" b="1" dirty="0"/>
              <a:t>FAMILY</a:t>
            </a:r>
          </a:p>
        </p:txBody>
      </p:sp>
      <p:sp>
        <p:nvSpPr>
          <p:cNvPr id="7185" name="AutoShape 17"/>
          <p:cNvSpPr>
            <a:spLocks noChangeArrowheads="1"/>
          </p:cNvSpPr>
          <p:nvPr/>
        </p:nvSpPr>
        <p:spPr bwMode="auto">
          <a:xfrm>
            <a:off x="6781800" y="3105150"/>
            <a:ext cx="1981200" cy="685800"/>
          </a:xfrm>
          <a:prstGeom prst="homePlate">
            <a:avLst>
              <a:gd name="adj" fmla="val 0"/>
            </a:avLst>
          </a:prstGeom>
          <a:solidFill>
            <a:srgbClr val="FFFF00"/>
          </a:solidFill>
          <a:ln w="19050">
            <a:solidFill>
              <a:schemeClr val="tx1"/>
            </a:solidFill>
            <a:miter lim="800000"/>
            <a:headEnd/>
            <a:tailEnd/>
          </a:ln>
          <a:effectLst/>
        </p:spPr>
        <p:txBody>
          <a:bodyPr wrap="none" anchor="ctr">
            <a:prstTxWarp prst="textNoShape">
              <a:avLst/>
            </a:prstTxWarp>
          </a:bodyPr>
          <a:lstStyle/>
          <a:p>
            <a:pPr algn="ctr"/>
            <a:r>
              <a:rPr lang="en-US" sz="2000" b="1" dirty="0"/>
              <a:t>EMPLOYMENT</a:t>
            </a:r>
          </a:p>
        </p:txBody>
      </p:sp>
      <p:sp>
        <p:nvSpPr>
          <p:cNvPr id="7187" name="AutoShape 19"/>
          <p:cNvSpPr>
            <a:spLocks noChangeArrowheads="1"/>
          </p:cNvSpPr>
          <p:nvPr/>
        </p:nvSpPr>
        <p:spPr bwMode="auto">
          <a:xfrm>
            <a:off x="6096000" y="3333750"/>
            <a:ext cx="609600" cy="685800"/>
          </a:xfrm>
          <a:prstGeom prst="homePlate">
            <a:avLst>
              <a:gd name="adj" fmla="val 746"/>
            </a:avLst>
          </a:prstGeom>
          <a:solidFill>
            <a:schemeClr val="bg1"/>
          </a:solidFill>
          <a:ln w="19050">
            <a:solidFill>
              <a:schemeClr val="tx1"/>
            </a:solidFill>
            <a:miter lim="800000"/>
            <a:headEnd/>
            <a:tailEnd/>
          </a:ln>
          <a:effectLst/>
        </p:spPr>
        <p:txBody>
          <a:bodyPr wrap="none" anchor="ctr">
            <a:prstTxWarp prst="textNoShape">
              <a:avLst/>
            </a:prstTxWarp>
          </a:bodyPr>
          <a:lstStyle/>
          <a:p>
            <a:pPr algn="ctr"/>
            <a:r>
              <a:rPr lang="en-US" sz="2000" b="1" dirty="0"/>
              <a:t>NIL</a:t>
            </a:r>
          </a:p>
        </p:txBody>
      </p:sp>
      <p:sp>
        <p:nvSpPr>
          <p:cNvPr id="30" name="AutoShape 17"/>
          <p:cNvSpPr>
            <a:spLocks noChangeArrowheads="1"/>
          </p:cNvSpPr>
          <p:nvPr/>
        </p:nvSpPr>
        <p:spPr bwMode="auto">
          <a:xfrm>
            <a:off x="1752600" y="3486150"/>
            <a:ext cx="1219200" cy="685800"/>
          </a:xfrm>
          <a:prstGeom prst="homePlate">
            <a:avLst>
              <a:gd name="adj" fmla="val 0"/>
            </a:avLst>
          </a:prstGeom>
          <a:solidFill>
            <a:schemeClr val="accent3">
              <a:lumMod val="40000"/>
              <a:lumOff val="60000"/>
            </a:schemeClr>
          </a:solidFill>
          <a:ln w="19050">
            <a:solidFill>
              <a:schemeClr val="tx1"/>
            </a:solidFill>
            <a:miter lim="800000"/>
            <a:headEnd/>
            <a:tailEnd/>
          </a:ln>
          <a:effectLst/>
        </p:spPr>
        <p:txBody>
          <a:bodyPr wrap="none" anchor="ctr">
            <a:prstTxWarp prst="textNoShape">
              <a:avLst/>
            </a:prstTxWarp>
          </a:bodyPr>
          <a:lstStyle/>
          <a:p>
            <a:pPr algn="ctr"/>
            <a:r>
              <a:rPr lang="en-US" sz="2000" b="1" dirty="0"/>
              <a:t>CITIZEN</a:t>
            </a:r>
          </a:p>
        </p:txBody>
      </p:sp>
      <p:sp>
        <p:nvSpPr>
          <p:cNvPr id="17" name="Rounded Rectangle 16"/>
          <p:cNvSpPr/>
          <p:nvPr/>
        </p:nvSpPr>
        <p:spPr bwMode="auto">
          <a:xfrm>
            <a:off x="685800" y="2114550"/>
            <a:ext cx="2362200" cy="457200"/>
          </a:xfrm>
          <a:prstGeom prst="roundRect">
            <a:avLst/>
          </a:prstGeom>
          <a:noFill/>
          <a:ln w="57150" cap="flat" cmpd="sng" algn="ctr">
            <a:solidFill>
              <a:srgbClr val="A4001D"/>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36" name="Rounded Rectangle 35"/>
          <p:cNvSpPr/>
          <p:nvPr/>
        </p:nvSpPr>
        <p:spPr bwMode="auto">
          <a:xfrm>
            <a:off x="4495800" y="2495550"/>
            <a:ext cx="1600200" cy="457200"/>
          </a:xfrm>
          <a:prstGeom prst="roundRect">
            <a:avLst/>
          </a:prstGeom>
          <a:noFill/>
          <a:ln w="57150" cap="flat" cmpd="sng" algn="ctr">
            <a:solidFill>
              <a:srgbClr val="A4001D"/>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6" name="Freeform 25"/>
          <p:cNvSpPr/>
          <p:nvPr/>
        </p:nvSpPr>
        <p:spPr>
          <a:xfrm>
            <a:off x="3008895" y="1943100"/>
            <a:ext cx="626424" cy="381000"/>
          </a:xfrm>
          <a:custGeom>
            <a:avLst/>
            <a:gdLst>
              <a:gd name="connsiteX0" fmla="*/ 39105 w 626424"/>
              <a:gd name="connsiteY0" fmla="*/ 330200 h 381000"/>
              <a:gd name="connsiteX1" fmla="*/ 39105 w 626424"/>
              <a:gd name="connsiteY1" fmla="*/ 266700 h 381000"/>
              <a:gd name="connsiteX2" fmla="*/ 445505 w 626424"/>
              <a:gd name="connsiteY2" fmla="*/ 0 h 381000"/>
              <a:gd name="connsiteX3" fmla="*/ 445505 w 626424"/>
              <a:gd name="connsiteY3" fmla="*/ 0 h 381000"/>
              <a:gd name="connsiteX4" fmla="*/ 623305 w 626424"/>
              <a:gd name="connsiteY4" fmla="*/ 114300 h 381000"/>
              <a:gd name="connsiteX5" fmla="*/ 559805 w 626424"/>
              <a:gd name="connsiteY5"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424" h="381000">
                <a:moveTo>
                  <a:pt x="39105" y="330200"/>
                </a:moveTo>
                <a:cubicBezTo>
                  <a:pt x="5238" y="325966"/>
                  <a:pt x="-28628" y="321733"/>
                  <a:pt x="39105" y="266700"/>
                </a:cubicBezTo>
                <a:cubicBezTo>
                  <a:pt x="106838" y="211667"/>
                  <a:pt x="445505" y="0"/>
                  <a:pt x="445505" y="0"/>
                </a:cubicBezTo>
                <a:lnTo>
                  <a:pt x="445505" y="0"/>
                </a:lnTo>
                <a:cubicBezTo>
                  <a:pt x="475138" y="19050"/>
                  <a:pt x="604255" y="50800"/>
                  <a:pt x="623305" y="114300"/>
                </a:cubicBezTo>
                <a:cubicBezTo>
                  <a:pt x="642355" y="177800"/>
                  <a:pt x="568272" y="342900"/>
                  <a:pt x="559805" y="381000"/>
                </a:cubicBezTo>
              </a:path>
            </a:pathLst>
          </a:custGeom>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cxnSp>
        <p:nvCxnSpPr>
          <p:cNvPr id="7168" name="Straight Connector 7167"/>
          <p:cNvCxnSpPr/>
          <p:nvPr/>
        </p:nvCxnSpPr>
        <p:spPr bwMode="auto">
          <a:xfrm>
            <a:off x="1524000" y="2571750"/>
            <a:ext cx="3009900" cy="1752600"/>
          </a:xfrm>
          <a:prstGeom prst="line">
            <a:avLst/>
          </a:prstGeom>
          <a:gradFill rotWithShape="0">
            <a:gsLst>
              <a:gs pos="0">
                <a:srgbClr val="A50021"/>
              </a:gs>
              <a:gs pos="100000">
                <a:schemeClr val="tx1"/>
              </a:gs>
            </a:gsLst>
            <a:lin ang="0" scaled="1"/>
          </a:gradFill>
          <a:ln w="57150" cap="flat" cmpd="sng" algn="ctr">
            <a:solidFill>
              <a:srgbClr val="A4001D"/>
            </a:solidFill>
            <a:prstDash val="solid"/>
            <a:miter lim="800000"/>
            <a:headEnd type="none" w="med" len="med"/>
            <a:tailEnd type="none" w="med" len="med"/>
          </a:ln>
          <a:effectLst/>
        </p:spPr>
      </p:cxnSp>
      <p:cxnSp>
        <p:nvCxnSpPr>
          <p:cNvPr id="7174" name="Straight Connector 7173"/>
          <p:cNvCxnSpPr/>
          <p:nvPr/>
        </p:nvCxnSpPr>
        <p:spPr bwMode="auto">
          <a:xfrm flipH="1">
            <a:off x="4953000" y="2952750"/>
            <a:ext cx="342900" cy="1600200"/>
          </a:xfrm>
          <a:prstGeom prst="line">
            <a:avLst/>
          </a:prstGeom>
          <a:gradFill rotWithShape="0">
            <a:gsLst>
              <a:gs pos="0">
                <a:srgbClr val="A50021"/>
              </a:gs>
              <a:gs pos="100000">
                <a:schemeClr val="tx1"/>
              </a:gs>
            </a:gsLst>
            <a:lin ang="0" scaled="1"/>
          </a:gradFill>
          <a:ln w="57150" cap="flat" cmpd="sng" algn="ctr">
            <a:solidFill>
              <a:srgbClr val="A4001D"/>
            </a:solidFill>
            <a:prstDash val="solid"/>
            <a:miter lim="800000"/>
            <a:headEnd type="none" w="med" len="med"/>
            <a:tailEnd type="none" w="med" len="med"/>
          </a:ln>
          <a:effectLst/>
        </p:spPr>
      </p:cxnSp>
      <p:pic>
        <p:nvPicPr>
          <p:cNvPr id="15" name="Picture 14" descr="200px-Gtk-dialog-ques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943350"/>
            <a:ext cx="1035050" cy="1035050"/>
          </a:xfrm>
          <a:prstGeom prst="rect">
            <a:avLst/>
          </a:prstGeom>
        </p:spPr>
      </p:pic>
    </p:spTree>
    <p:extLst>
      <p:ext uri="{BB962C8B-B14F-4D97-AF65-F5344CB8AC3E}">
        <p14:creationId xmlns:p14="http://schemas.microsoft.com/office/powerpoint/2010/main" val="37280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animBg="1"/>
      <p:bldP spid="7185" grpId="0" animBg="1"/>
      <p:bldP spid="7187" grpId="0" animBg="1"/>
      <p:bldP spid="30" grpId="0" animBg="1"/>
      <p:bldP spid="17" grpId="0" animBg="1"/>
      <p:bldP spid="3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1371600" y="133350"/>
            <a:ext cx="7467600" cy="742950"/>
          </a:xfrm>
        </p:spPr>
        <p:txBody>
          <a:bodyPr/>
          <a:lstStyle/>
          <a:p>
            <a:r>
              <a:rPr lang="en-US" dirty="0"/>
              <a:t>Word Features for Relation Extraction</a:t>
            </a:r>
          </a:p>
        </p:txBody>
      </p:sp>
      <p:sp>
        <p:nvSpPr>
          <p:cNvPr id="64516" name="Rectangle 3"/>
          <p:cNvSpPr>
            <a:spLocks noGrp="1" noChangeArrowheads="1"/>
          </p:cNvSpPr>
          <p:nvPr>
            <p:ph sz="quarter" idx="1"/>
          </p:nvPr>
        </p:nvSpPr>
        <p:spPr>
          <a:xfrm>
            <a:off x="304800" y="1657350"/>
            <a:ext cx="8839200" cy="3409950"/>
          </a:xfrm>
        </p:spPr>
        <p:txBody>
          <a:bodyPr/>
          <a:lstStyle/>
          <a:p>
            <a:r>
              <a:rPr lang="en-US" dirty="0">
                <a:latin typeface="Calibri"/>
                <a:cs typeface="Calibri"/>
              </a:rPr>
              <a:t>Headwords of M1 and M2, and combination</a:t>
            </a:r>
          </a:p>
          <a:p>
            <a:pPr marL="800100" lvl="2" indent="0">
              <a:lnSpc>
                <a:spcPct val="80000"/>
              </a:lnSpc>
              <a:buNone/>
            </a:pPr>
            <a:r>
              <a:rPr lang="en-US" dirty="0">
                <a:solidFill>
                  <a:srgbClr val="0000FF"/>
                </a:solidFill>
                <a:latin typeface="Calibri"/>
                <a:cs typeface="Calibri"/>
              </a:rPr>
              <a:t>Airlines             Wagner               Airlines-Wagner</a:t>
            </a:r>
          </a:p>
          <a:p>
            <a:r>
              <a:rPr lang="en-US" dirty="0">
                <a:latin typeface="Calibri"/>
                <a:cs typeface="Calibri"/>
              </a:rPr>
              <a:t>Bag of words and bigrams in M1 and M2</a:t>
            </a:r>
          </a:p>
          <a:p>
            <a:pPr marL="0" indent="0">
              <a:buNone/>
            </a:pPr>
            <a:r>
              <a:rPr lang="en-US" sz="2000" dirty="0">
                <a:solidFill>
                  <a:srgbClr val="0000FF"/>
                </a:solidFill>
                <a:latin typeface="Calibri"/>
                <a:cs typeface="Calibri"/>
              </a:rPr>
              <a:t>          {American, Airlines, Tim, Wagner, American Airlines, Tim Wagner}</a:t>
            </a:r>
          </a:p>
          <a:p>
            <a:r>
              <a:rPr lang="en-US" dirty="0">
                <a:latin typeface="Calibri"/>
                <a:cs typeface="Calibri"/>
              </a:rPr>
              <a:t>Words or bigrams in particular positions left and right of M1/M2</a:t>
            </a:r>
          </a:p>
          <a:p>
            <a:pPr marL="800100" lvl="2" indent="0">
              <a:buNone/>
            </a:pPr>
            <a:r>
              <a:rPr lang="en-US" i="1" dirty="0">
                <a:latin typeface="Calibri"/>
                <a:cs typeface="Calibri"/>
              </a:rPr>
              <a:t>M2: -1 </a:t>
            </a:r>
            <a:r>
              <a:rPr lang="en-US" i="1" dirty="0">
                <a:solidFill>
                  <a:srgbClr val="0000FF"/>
                </a:solidFill>
                <a:latin typeface="Calibri"/>
                <a:cs typeface="Calibri"/>
              </a:rPr>
              <a:t>spokesman</a:t>
            </a:r>
          </a:p>
          <a:p>
            <a:pPr marL="800100" lvl="2" indent="0">
              <a:buNone/>
            </a:pPr>
            <a:r>
              <a:rPr lang="en-US" i="1" dirty="0">
                <a:latin typeface="Calibri"/>
                <a:cs typeface="Calibri"/>
              </a:rPr>
              <a:t>M2: +1 </a:t>
            </a:r>
            <a:r>
              <a:rPr lang="en-US" i="1" dirty="0">
                <a:solidFill>
                  <a:srgbClr val="0000FF"/>
                </a:solidFill>
                <a:latin typeface="Calibri"/>
                <a:cs typeface="Calibri"/>
              </a:rPr>
              <a:t>said</a:t>
            </a:r>
          </a:p>
          <a:p>
            <a:r>
              <a:rPr lang="en-US" dirty="0">
                <a:latin typeface="Calibri"/>
                <a:cs typeface="Calibri"/>
              </a:rPr>
              <a:t>Bag of words or bigrams between the two entities</a:t>
            </a:r>
          </a:p>
          <a:p>
            <a:pPr marL="457200" lvl="1" indent="0">
              <a:buNone/>
            </a:pPr>
            <a:r>
              <a:rPr lang="en-US" dirty="0">
                <a:solidFill>
                  <a:srgbClr val="0000FF"/>
                </a:solidFill>
                <a:latin typeface="Calibri"/>
                <a:cs typeface="Calibri"/>
              </a:rPr>
              <a:t>{a, AMR, of, immediately, matched, move, spokesman, the, unit}</a:t>
            </a:r>
          </a:p>
        </p:txBody>
      </p:sp>
      <p:sp>
        <p:nvSpPr>
          <p:cNvPr id="2" name="TextBox 1"/>
          <p:cNvSpPr txBox="1"/>
          <p:nvPr/>
        </p:nvSpPr>
        <p:spPr>
          <a:xfrm>
            <a:off x="76200" y="1123950"/>
            <a:ext cx="9187143" cy="369332"/>
          </a:xfrm>
          <a:prstGeom prst="rect">
            <a:avLst/>
          </a:prstGeom>
          <a:noFill/>
        </p:spPr>
        <p:txBody>
          <a:bodyPr wrap="none" rtlCol="0">
            <a:spAutoFit/>
          </a:bodyPr>
          <a:lstStyle/>
          <a:p>
            <a:r>
              <a:rPr lang="en-US" sz="1800" b="1" i="1" dirty="0">
                <a:solidFill>
                  <a:srgbClr val="0000FF"/>
                </a:solidFill>
                <a:latin typeface="Calibri"/>
                <a:cs typeface="Calibri"/>
              </a:rPr>
              <a:t>American Airlines</a:t>
            </a:r>
            <a:r>
              <a:rPr lang="en-US" sz="1800" i="1" dirty="0">
                <a:solidFill>
                  <a:srgbClr val="000000"/>
                </a:solidFill>
                <a:latin typeface="Calibri"/>
                <a:cs typeface="Calibri"/>
              </a:rPr>
              <a:t>, a unit of AMR, immediately matched the move, spokesman </a:t>
            </a:r>
            <a:r>
              <a:rPr lang="en-US" sz="1800" b="1" i="1" dirty="0">
                <a:solidFill>
                  <a:srgbClr val="0000FF"/>
                </a:solidFill>
                <a:latin typeface="Calibri"/>
                <a:cs typeface="Calibri"/>
              </a:rPr>
              <a:t>Tim Wagner </a:t>
            </a:r>
            <a:r>
              <a:rPr lang="en-US" sz="1800" i="1" dirty="0">
                <a:solidFill>
                  <a:srgbClr val="000000"/>
                </a:solidFill>
                <a:latin typeface="Calibri"/>
                <a:cs typeface="Calibri"/>
              </a:rPr>
              <a:t>said</a:t>
            </a:r>
            <a:endParaRPr lang="en-US" sz="1800" dirty="0">
              <a:latin typeface="+mn-lt"/>
            </a:endParaRPr>
          </a:p>
        </p:txBody>
      </p:sp>
      <p:sp>
        <p:nvSpPr>
          <p:cNvPr id="3" name="TextBox 2"/>
          <p:cNvSpPr txBox="1"/>
          <p:nvPr/>
        </p:nvSpPr>
        <p:spPr>
          <a:xfrm>
            <a:off x="457200" y="1352550"/>
            <a:ext cx="1158941" cy="369332"/>
          </a:xfrm>
          <a:prstGeom prst="rect">
            <a:avLst/>
          </a:prstGeom>
          <a:noFill/>
        </p:spPr>
        <p:txBody>
          <a:bodyPr wrap="none" rtlCol="0">
            <a:spAutoFit/>
          </a:bodyPr>
          <a:lstStyle/>
          <a:p>
            <a:r>
              <a:rPr lang="en-US" sz="1800" dirty="0">
                <a:latin typeface="+mn-lt"/>
              </a:rPr>
              <a:t>Mention 1</a:t>
            </a:r>
          </a:p>
        </p:txBody>
      </p:sp>
      <p:sp>
        <p:nvSpPr>
          <p:cNvPr id="6" name="TextBox 5"/>
          <p:cNvSpPr txBox="1"/>
          <p:nvPr/>
        </p:nvSpPr>
        <p:spPr>
          <a:xfrm>
            <a:off x="7527859" y="1352550"/>
            <a:ext cx="1158941" cy="369332"/>
          </a:xfrm>
          <a:prstGeom prst="rect">
            <a:avLst/>
          </a:prstGeom>
          <a:noFill/>
        </p:spPr>
        <p:txBody>
          <a:bodyPr wrap="none" rtlCol="0">
            <a:spAutoFit/>
          </a:bodyPr>
          <a:lstStyle/>
          <a:p>
            <a:r>
              <a:rPr lang="en-US" sz="1800" dirty="0">
                <a:latin typeface="+mn-lt"/>
              </a:rPr>
              <a:t>Mention 2</a:t>
            </a:r>
          </a:p>
        </p:txBody>
      </p:sp>
    </p:spTree>
    <p:extLst>
      <p:ext uri="{BB962C8B-B14F-4D97-AF65-F5344CB8AC3E}">
        <p14:creationId xmlns:p14="http://schemas.microsoft.com/office/powerpoint/2010/main" val="19609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5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1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51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5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dirty="0"/>
              <a:t>Named Entity Type and Mention Level</a:t>
            </a:r>
            <a:br>
              <a:rPr lang="en-US" dirty="0"/>
            </a:br>
            <a:r>
              <a:rPr lang="en-US" dirty="0"/>
              <a:t>Features for Relation Extraction</a:t>
            </a:r>
          </a:p>
        </p:txBody>
      </p:sp>
      <p:sp>
        <p:nvSpPr>
          <p:cNvPr id="64516" name="Rectangle 3"/>
          <p:cNvSpPr>
            <a:spLocks noGrp="1" noChangeArrowheads="1"/>
          </p:cNvSpPr>
          <p:nvPr>
            <p:ph sz="quarter" idx="1"/>
          </p:nvPr>
        </p:nvSpPr>
        <p:spPr>
          <a:xfrm>
            <a:off x="304800" y="1962150"/>
            <a:ext cx="8534400" cy="3028950"/>
          </a:xfrm>
        </p:spPr>
        <p:txBody>
          <a:bodyPr/>
          <a:lstStyle/>
          <a:p>
            <a:r>
              <a:rPr lang="en-US" dirty="0">
                <a:latin typeface="Calibri"/>
                <a:cs typeface="Calibri"/>
              </a:rPr>
              <a:t>Named-entity types</a:t>
            </a:r>
          </a:p>
          <a:p>
            <a:pPr lvl="1"/>
            <a:r>
              <a:rPr lang="en-US" dirty="0">
                <a:latin typeface="Calibri"/>
                <a:cs typeface="Calibri"/>
              </a:rPr>
              <a:t>M1:  </a:t>
            </a:r>
            <a:r>
              <a:rPr lang="en-US" dirty="0">
                <a:solidFill>
                  <a:srgbClr val="0000FF"/>
                </a:solidFill>
                <a:latin typeface="Calibri"/>
                <a:cs typeface="Calibri"/>
              </a:rPr>
              <a:t>ORG</a:t>
            </a:r>
          </a:p>
          <a:p>
            <a:pPr lvl="1"/>
            <a:r>
              <a:rPr lang="en-US" dirty="0">
                <a:latin typeface="Calibri"/>
                <a:cs typeface="Calibri"/>
              </a:rPr>
              <a:t>M2:  </a:t>
            </a:r>
            <a:r>
              <a:rPr lang="en-US" dirty="0">
                <a:solidFill>
                  <a:srgbClr val="0000FF"/>
                </a:solidFill>
                <a:latin typeface="Calibri"/>
                <a:cs typeface="Calibri"/>
              </a:rPr>
              <a:t>PERSON</a:t>
            </a:r>
          </a:p>
          <a:p>
            <a:r>
              <a:rPr lang="en-US" dirty="0">
                <a:latin typeface="Calibri"/>
                <a:cs typeface="Calibri"/>
              </a:rPr>
              <a:t>Concatenation of the two named-entity types</a:t>
            </a:r>
          </a:p>
          <a:p>
            <a:pPr lvl="1"/>
            <a:r>
              <a:rPr lang="en-US" dirty="0">
                <a:solidFill>
                  <a:srgbClr val="0000FF"/>
                </a:solidFill>
                <a:latin typeface="Calibri"/>
                <a:cs typeface="Calibri"/>
              </a:rPr>
              <a:t>ORG-PERSON</a:t>
            </a:r>
          </a:p>
          <a:p>
            <a:r>
              <a:rPr lang="en-US" dirty="0">
                <a:latin typeface="Calibri"/>
                <a:cs typeface="Calibri"/>
              </a:rPr>
              <a:t>Entity Level of M1 and M2  (NAME, NOMINAL, PRONOUN)</a:t>
            </a:r>
          </a:p>
          <a:p>
            <a:pPr lvl="1"/>
            <a:r>
              <a:rPr lang="en-US" dirty="0">
                <a:latin typeface="Calibri"/>
                <a:cs typeface="Calibri"/>
              </a:rPr>
              <a:t>M1: </a:t>
            </a:r>
            <a:r>
              <a:rPr lang="en-US" dirty="0">
                <a:solidFill>
                  <a:srgbClr val="0000FF"/>
                </a:solidFill>
                <a:latin typeface="Calibri"/>
                <a:cs typeface="Calibri"/>
              </a:rPr>
              <a:t>NAME		[it  </a:t>
            </a:r>
            <a:r>
              <a:rPr lang="en-US" dirty="0">
                <a:latin typeface="Calibri"/>
                <a:cs typeface="Calibri"/>
              </a:rPr>
              <a:t>or</a:t>
            </a:r>
            <a:r>
              <a:rPr lang="en-US" dirty="0">
                <a:solidFill>
                  <a:srgbClr val="0000FF"/>
                </a:solidFill>
                <a:latin typeface="Calibri"/>
                <a:cs typeface="Calibri"/>
              </a:rPr>
              <a:t> he </a:t>
            </a:r>
            <a:r>
              <a:rPr lang="en-US" dirty="0">
                <a:solidFill>
                  <a:srgbClr val="000000"/>
                </a:solidFill>
                <a:latin typeface="Calibri"/>
                <a:cs typeface="Calibri"/>
              </a:rPr>
              <a:t>would be </a:t>
            </a:r>
            <a:r>
              <a:rPr lang="en-US" dirty="0">
                <a:solidFill>
                  <a:srgbClr val="0000FF"/>
                </a:solidFill>
                <a:latin typeface="Calibri"/>
                <a:cs typeface="Calibri"/>
              </a:rPr>
              <a:t>PRONOUN]</a:t>
            </a:r>
          </a:p>
          <a:p>
            <a:pPr lvl="1"/>
            <a:r>
              <a:rPr lang="en-US" dirty="0">
                <a:latin typeface="Calibri"/>
                <a:cs typeface="Calibri"/>
              </a:rPr>
              <a:t>M2: </a:t>
            </a:r>
            <a:r>
              <a:rPr lang="en-US" dirty="0">
                <a:solidFill>
                  <a:srgbClr val="0000FF"/>
                </a:solidFill>
                <a:latin typeface="Calibri"/>
                <a:cs typeface="Calibri"/>
              </a:rPr>
              <a:t>NAME		[the company  </a:t>
            </a:r>
            <a:r>
              <a:rPr lang="en-US" dirty="0">
                <a:solidFill>
                  <a:srgbClr val="000000"/>
                </a:solidFill>
                <a:latin typeface="Calibri"/>
                <a:cs typeface="Calibri"/>
              </a:rPr>
              <a:t>would be </a:t>
            </a:r>
            <a:r>
              <a:rPr lang="en-US" dirty="0">
                <a:solidFill>
                  <a:srgbClr val="0000FF"/>
                </a:solidFill>
                <a:latin typeface="Calibri"/>
                <a:cs typeface="Calibri"/>
              </a:rPr>
              <a:t>NOMINAL]</a:t>
            </a:r>
          </a:p>
        </p:txBody>
      </p:sp>
      <p:sp>
        <p:nvSpPr>
          <p:cNvPr id="4" name="TextBox 3"/>
          <p:cNvSpPr txBox="1"/>
          <p:nvPr/>
        </p:nvSpPr>
        <p:spPr>
          <a:xfrm>
            <a:off x="76200" y="1288018"/>
            <a:ext cx="9187143" cy="369332"/>
          </a:xfrm>
          <a:prstGeom prst="rect">
            <a:avLst/>
          </a:prstGeom>
          <a:noFill/>
        </p:spPr>
        <p:txBody>
          <a:bodyPr wrap="none" rtlCol="0">
            <a:spAutoFit/>
          </a:bodyPr>
          <a:lstStyle/>
          <a:p>
            <a:r>
              <a:rPr lang="en-US" sz="1800" b="1" i="1" dirty="0">
                <a:solidFill>
                  <a:srgbClr val="0000FF"/>
                </a:solidFill>
                <a:latin typeface="Calibri"/>
                <a:cs typeface="Calibri"/>
              </a:rPr>
              <a:t>American Airlines</a:t>
            </a:r>
            <a:r>
              <a:rPr lang="en-US" sz="1800" i="1" dirty="0">
                <a:solidFill>
                  <a:srgbClr val="000000"/>
                </a:solidFill>
                <a:latin typeface="Calibri"/>
                <a:cs typeface="Calibri"/>
              </a:rPr>
              <a:t>, a unit of AMR, immediately matched the move, spokesman </a:t>
            </a:r>
            <a:r>
              <a:rPr lang="en-US" sz="1800" b="1" i="1" dirty="0">
                <a:solidFill>
                  <a:srgbClr val="0000FF"/>
                </a:solidFill>
                <a:latin typeface="Calibri"/>
                <a:cs typeface="Calibri"/>
              </a:rPr>
              <a:t>Tim Wagner </a:t>
            </a:r>
            <a:r>
              <a:rPr lang="en-US" sz="1800" i="1" dirty="0">
                <a:solidFill>
                  <a:srgbClr val="000000"/>
                </a:solidFill>
                <a:latin typeface="Calibri"/>
                <a:cs typeface="Calibri"/>
              </a:rPr>
              <a:t>said</a:t>
            </a:r>
            <a:endParaRPr lang="en-US" sz="1800" dirty="0">
              <a:latin typeface="+mn-lt"/>
            </a:endParaRPr>
          </a:p>
        </p:txBody>
      </p:sp>
      <p:sp>
        <p:nvSpPr>
          <p:cNvPr id="5" name="TextBox 4"/>
          <p:cNvSpPr txBox="1"/>
          <p:nvPr/>
        </p:nvSpPr>
        <p:spPr>
          <a:xfrm>
            <a:off x="457200" y="1516618"/>
            <a:ext cx="1158941" cy="369332"/>
          </a:xfrm>
          <a:prstGeom prst="rect">
            <a:avLst/>
          </a:prstGeom>
          <a:noFill/>
        </p:spPr>
        <p:txBody>
          <a:bodyPr wrap="none" rtlCol="0">
            <a:spAutoFit/>
          </a:bodyPr>
          <a:lstStyle/>
          <a:p>
            <a:r>
              <a:rPr lang="en-US" sz="1800" dirty="0">
                <a:latin typeface="+mn-lt"/>
              </a:rPr>
              <a:t>Mention 1</a:t>
            </a:r>
          </a:p>
        </p:txBody>
      </p:sp>
      <p:sp>
        <p:nvSpPr>
          <p:cNvPr id="6" name="TextBox 5"/>
          <p:cNvSpPr txBox="1"/>
          <p:nvPr/>
        </p:nvSpPr>
        <p:spPr>
          <a:xfrm>
            <a:off x="7527859" y="1516618"/>
            <a:ext cx="1158941" cy="369332"/>
          </a:xfrm>
          <a:prstGeom prst="rect">
            <a:avLst/>
          </a:prstGeom>
          <a:noFill/>
        </p:spPr>
        <p:txBody>
          <a:bodyPr wrap="none" rtlCol="0">
            <a:spAutoFit/>
          </a:bodyPr>
          <a:lstStyle/>
          <a:p>
            <a:r>
              <a:rPr lang="en-US" sz="1800" dirty="0">
                <a:latin typeface="+mn-lt"/>
              </a:rPr>
              <a:t>Mention 2</a:t>
            </a:r>
          </a:p>
        </p:txBody>
      </p:sp>
    </p:spTree>
    <p:extLst>
      <p:ext uri="{BB962C8B-B14F-4D97-AF65-F5344CB8AC3E}">
        <p14:creationId xmlns:p14="http://schemas.microsoft.com/office/powerpoint/2010/main" val="81179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51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z="3200" dirty="0">
                <a:ea typeface="ＭＳ Ｐゴシック" charset="0"/>
                <a:cs typeface="ＭＳ Ｐゴシック" charset="0"/>
              </a:rPr>
              <a:t>Information Extraction</a:t>
            </a:r>
          </a:p>
        </p:txBody>
      </p:sp>
      <p:sp>
        <p:nvSpPr>
          <p:cNvPr id="30722" name="Rectangle 3"/>
          <p:cNvSpPr>
            <a:spLocks noGrp="1" noChangeArrowheads="1"/>
          </p:cNvSpPr>
          <p:nvPr>
            <p:ph type="body" idx="1"/>
          </p:nvPr>
        </p:nvSpPr>
        <p:spPr/>
        <p:txBody>
          <a:bodyPr/>
          <a:lstStyle/>
          <a:p>
            <a:pPr eaLnBrk="1" hangingPunct="1">
              <a:lnSpc>
                <a:spcPct val="90000"/>
              </a:lnSpc>
            </a:pPr>
            <a:r>
              <a:rPr lang="en-US" dirty="0">
                <a:ea typeface="ＭＳ Ｐゴシック" charset="0"/>
                <a:cs typeface="ＭＳ Ｐゴシック" charset="0"/>
              </a:rPr>
              <a:t>Information extraction (IE) systems</a:t>
            </a:r>
          </a:p>
          <a:p>
            <a:pPr lvl="1" eaLnBrk="1" hangingPunct="1">
              <a:lnSpc>
                <a:spcPct val="90000"/>
              </a:lnSpc>
            </a:pPr>
            <a:r>
              <a:rPr lang="en-US" dirty="0">
                <a:ea typeface="ＭＳ Ｐゴシック" charset="0"/>
              </a:rPr>
              <a:t>Find and understand limited relevant parts of texts</a:t>
            </a:r>
          </a:p>
          <a:p>
            <a:pPr lvl="1" eaLnBrk="1" hangingPunct="1">
              <a:lnSpc>
                <a:spcPct val="90000"/>
              </a:lnSpc>
            </a:pPr>
            <a:r>
              <a:rPr lang="en-US" dirty="0">
                <a:ea typeface="ＭＳ Ｐゴシック" charset="0"/>
              </a:rPr>
              <a:t>Gather information from many pieces of text</a:t>
            </a:r>
          </a:p>
          <a:p>
            <a:pPr lvl="1" eaLnBrk="1" hangingPunct="1">
              <a:lnSpc>
                <a:spcPct val="90000"/>
              </a:lnSpc>
            </a:pPr>
            <a:r>
              <a:rPr lang="en-US" dirty="0">
                <a:ea typeface="ＭＳ Ｐゴシック" charset="0"/>
              </a:rPr>
              <a:t>Produce a structured representation of relevant information: </a:t>
            </a:r>
          </a:p>
          <a:p>
            <a:pPr lvl="2">
              <a:lnSpc>
                <a:spcPct val="90000"/>
              </a:lnSpc>
            </a:pPr>
            <a:r>
              <a:rPr lang="en-US" i="1" dirty="0">
                <a:ea typeface="ＭＳ Ｐゴシック" charset="0"/>
              </a:rPr>
              <a:t>relations</a:t>
            </a:r>
            <a:r>
              <a:rPr lang="en-US" dirty="0">
                <a:ea typeface="ＭＳ Ｐゴシック" charset="0"/>
              </a:rPr>
              <a:t> (in the database sense)</a:t>
            </a:r>
          </a:p>
          <a:p>
            <a:pPr lvl="2">
              <a:lnSpc>
                <a:spcPct val="90000"/>
              </a:lnSpc>
            </a:pPr>
            <a:r>
              <a:rPr lang="en-US" dirty="0">
                <a:ea typeface="ＭＳ Ｐゴシック" charset="0"/>
              </a:rPr>
              <a:t>a </a:t>
            </a:r>
            <a:r>
              <a:rPr lang="en-US" i="1" dirty="0">
                <a:ea typeface="ＭＳ Ｐゴシック" charset="0"/>
              </a:rPr>
              <a:t>knowledge base</a:t>
            </a:r>
          </a:p>
          <a:p>
            <a:pPr lvl="1">
              <a:lnSpc>
                <a:spcPct val="90000"/>
              </a:lnSpc>
            </a:pPr>
            <a:r>
              <a:rPr lang="en-US" dirty="0">
                <a:ea typeface="ＭＳ Ｐゴシック" charset="0"/>
              </a:rPr>
              <a:t>Goals:</a:t>
            </a:r>
          </a:p>
          <a:p>
            <a:pPr marL="1257300" lvl="2" indent="-457200">
              <a:lnSpc>
                <a:spcPct val="90000"/>
              </a:lnSpc>
              <a:buFont typeface="+mj-lt"/>
              <a:buAutoNum type="arabicPeriod"/>
            </a:pPr>
            <a:r>
              <a:rPr lang="en-US" dirty="0">
                <a:ea typeface="ＭＳ Ｐゴシック" charset="0"/>
              </a:rPr>
              <a:t>Organize information so that it is useful to people</a:t>
            </a:r>
          </a:p>
          <a:p>
            <a:pPr marL="1257300" lvl="2" indent="-457200">
              <a:lnSpc>
                <a:spcPct val="90000"/>
              </a:lnSpc>
              <a:buFont typeface="+mj-lt"/>
              <a:buAutoNum type="arabicPeriod"/>
            </a:pPr>
            <a:r>
              <a:rPr lang="en-US" dirty="0">
                <a:ea typeface="ＭＳ Ｐゴシック" charset="0"/>
              </a:rPr>
              <a:t>Put information in a semantically precise form that allows further inferences to be made by computer algorithms</a:t>
            </a:r>
          </a:p>
          <a:p>
            <a:pPr marL="3314700" lvl="8" indent="0">
              <a:lnSpc>
                <a:spcPct val="90000"/>
              </a:lnSpc>
              <a:buNone/>
            </a:pPr>
            <a:r>
              <a:rPr lang="en-US" i="1" dirty="0">
                <a:ea typeface="ＭＳ Ｐゴシック" charset="0"/>
              </a:rPr>
              <a:t>Slides based on </a:t>
            </a:r>
            <a:r>
              <a:rPr lang="en-US" i="1" dirty="0" err="1">
                <a:ea typeface="ＭＳ Ｐゴシック" charset="0"/>
              </a:rPr>
              <a:t>Jurafsky</a:t>
            </a:r>
            <a:r>
              <a:rPr lang="en-US" i="1" dirty="0">
                <a:ea typeface="ＭＳ Ｐゴシック" charset="0"/>
              </a:rPr>
              <a:t> and Manning</a:t>
            </a:r>
          </a:p>
        </p:txBody>
      </p:sp>
    </p:spTree>
    <p:extLst>
      <p:ext uri="{BB962C8B-B14F-4D97-AF65-F5344CB8AC3E}">
        <p14:creationId xmlns:p14="http://schemas.microsoft.com/office/powerpoint/2010/main" val="2540841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2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2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2">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dirty="0"/>
              <a:t>Parse Features for Relation Extraction</a:t>
            </a:r>
          </a:p>
        </p:txBody>
      </p:sp>
      <p:sp>
        <p:nvSpPr>
          <p:cNvPr id="64516" name="Rectangle 3"/>
          <p:cNvSpPr>
            <a:spLocks noGrp="1" noChangeArrowheads="1"/>
          </p:cNvSpPr>
          <p:nvPr>
            <p:ph sz="quarter" idx="1"/>
          </p:nvPr>
        </p:nvSpPr>
        <p:spPr>
          <a:xfrm>
            <a:off x="304800" y="1962150"/>
            <a:ext cx="8534400" cy="3028950"/>
          </a:xfrm>
        </p:spPr>
        <p:txBody>
          <a:bodyPr/>
          <a:lstStyle/>
          <a:p>
            <a:r>
              <a:rPr lang="en-US" dirty="0">
                <a:cs typeface="Calibri"/>
              </a:rPr>
              <a:t>Base syntactic chunk sequence from one to the other</a:t>
            </a:r>
          </a:p>
          <a:p>
            <a:pPr marL="457200" lvl="1" indent="0">
              <a:buNone/>
            </a:pPr>
            <a:r>
              <a:rPr lang="en-US" dirty="0">
                <a:solidFill>
                  <a:srgbClr val="0000FF"/>
                </a:solidFill>
                <a:cs typeface="Calibri"/>
              </a:rPr>
              <a:t>NP     NP    PP   VP    NP    NP</a:t>
            </a:r>
          </a:p>
          <a:p>
            <a:r>
              <a:rPr lang="en-US" dirty="0">
                <a:cs typeface="Calibri"/>
              </a:rPr>
              <a:t>Constituent path through the tree from one to the other</a:t>
            </a:r>
          </a:p>
          <a:p>
            <a:pPr marL="457200" lvl="1" indent="0">
              <a:buNone/>
            </a:pPr>
            <a:r>
              <a:rPr lang="en-US" dirty="0">
                <a:solidFill>
                  <a:srgbClr val="0000FF"/>
                </a:solidFill>
                <a:cs typeface="Calibri"/>
              </a:rPr>
              <a:t>NP   </a:t>
            </a:r>
            <a:r>
              <a:rPr lang="en-US" dirty="0">
                <a:solidFill>
                  <a:srgbClr val="0000FF"/>
                </a:solidFill>
                <a:latin typeface="Wingdings"/>
                <a:ea typeface="Wingdings"/>
                <a:cs typeface="Wingdings"/>
                <a:sym typeface="Wingdings"/>
              </a:rPr>
              <a:t> </a:t>
            </a:r>
            <a:r>
              <a:rPr lang="en-US" dirty="0">
                <a:solidFill>
                  <a:srgbClr val="0000FF"/>
                </a:solidFill>
                <a:cs typeface="Calibri"/>
              </a:rPr>
              <a:t>NP   </a:t>
            </a:r>
            <a:r>
              <a:rPr lang="en-US" dirty="0">
                <a:solidFill>
                  <a:srgbClr val="0000FF"/>
                </a:solidFill>
                <a:latin typeface="Wingdings"/>
                <a:ea typeface="Wingdings"/>
                <a:cs typeface="Wingdings"/>
                <a:sym typeface="Wingdings"/>
              </a:rPr>
              <a:t></a:t>
            </a:r>
            <a:r>
              <a:rPr lang="en-US" dirty="0">
                <a:solidFill>
                  <a:srgbClr val="0000FF"/>
                </a:solidFill>
                <a:cs typeface="Calibri"/>
              </a:rPr>
              <a:t>    S    </a:t>
            </a:r>
            <a:r>
              <a:rPr lang="en-US" dirty="0">
                <a:solidFill>
                  <a:srgbClr val="0000FF"/>
                </a:solidFill>
                <a:latin typeface="Wingdings"/>
                <a:ea typeface="Wingdings"/>
                <a:cs typeface="Wingdings"/>
                <a:sym typeface="Wingdings"/>
              </a:rPr>
              <a:t> </a:t>
            </a:r>
            <a:r>
              <a:rPr lang="en-US" dirty="0">
                <a:solidFill>
                  <a:srgbClr val="0000FF"/>
                </a:solidFill>
                <a:cs typeface="Calibri"/>
              </a:rPr>
              <a:t>S    </a:t>
            </a:r>
            <a:r>
              <a:rPr lang="en-US" dirty="0">
                <a:solidFill>
                  <a:srgbClr val="0000FF"/>
                </a:solidFill>
                <a:latin typeface="Wingdings"/>
                <a:ea typeface="Wingdings"/>
                <a:cs typeface="Wingdings"/>
                <a:sym typeface="Wingdings"/>
              </a:rPr>
              <a:t> </a:t>
            </a:r>
            <a:r>
              <a:rPr lang="en-US" dirty="0">
                <a:solidFill>
                  <a:srgbClr val="0000FF"/>
                </a:solidFill>
                <a:cs typeface="Calibri"/>
              </a:rPr>
              <a:t>NP</a:t>
            </a:r>
          </a:p>
          <a:p>
            <a:r>
              <a:rPr lang="en-US" dirty="0">
                <a:cs typeface="Calibri"/>
              </a:rPr>
              <a:t>Dependency path</a:t>
            </a:r>
          </a:p>
          <a:p>
            <a:pPr marL="0" indent="0">
              <a:buNone/>
            </a:pPr>
            <a:r>
              <a:rPr lang="en-US" dirty="0">
                <a:solidFill>
                  <a:srgbClr val="0000FF"/>
                </a:solidFill>
                <a:cs typeface="Calibri"/>
              </a:rPr>
              <a:t>         Airlines    matched      Wagner   said</a:t>
            </a:r>
          </a:p>
        </p:txBody>
      </p:sp>
      <p:sp>
        <p:nvSpPr>
          <p:cNvPr id="4" name="TextBox 3"/>
          <p:cNvSpPr txBox="1"/>
          <p:nvPr/>
        </p:nvSpPr>
        <p:spPr>
          <a:xfrm>
            <a:off x="76200" y="1288018"/>
            <a:ext cx="9187143" cy="369332"/>
          </a:xfrm>
          <a:prstGeom prst="rect">
            <a:avLst/>
          </a:prstGeom>
          <a:noFill/>
        </p:spPr>
        <p:txBody>
          <a:bodyPr wrap="none" rtlCol="0">
            <a:spAutoFit/>
          </a:bodyPr>
          <a:lstStyle/>
          <a:p>
            <a:r>
              <a:rPr lang="en-US" sz="1800" b="1" i="1" dirty="0">
                <a:solidFill>
                  <a:srgbClr val="0000FF"/>
                </a:solidFill>
                <a:latin typeface="Calibri"/>
                <a:cs typeface="Calibri"/>
              </a:rPr>
              <a:t>American Airlines</a:t>
            </a:r>
            <a:r>
              <a:rPr lang="en-US" sz="1800" i="1" dirty="0">
                <a:solidFill>
                  <a:srgbClr val="000000"/>
                </a:solidFill>
                <a:latin typeface="Calibri"/>
                <a:cs typeface="Calibri"/>
              </a:rPr>
              <a:t>, a unit of AMR, immediately matched the move, spokesman </a:t>
            </a:r>
            <a:r>
              <a:rPr lang="en-US" sz="1800" b="1" i="1" dirty="0">
                <a:solidFill>
                  <a:srgbClr val="0000FF"/>
                </a:solidFill>
                <a:latin typeface="Calibri"/>
                <a:cs typeface="Calibri"/>
              </a:rPr>
              <a:t>Tim Wagner </a:t>
            </a:r>
            <a:r>
              <a:rPr lang="en-US" sz="1800" i="1" dirty="0">
                <a:solidFill>
                  <a:srgbClr val="000000"/>
                </a:solidFill>
                <a:latin typeface="Calibri"/>
                <a:cs typeface="Calibri"/>
              </a:rPr>
              <a:t>said</a:t>
            </a:r>
            <a:endParaRPr lang="en-US" sz="1800" dirty="0">
              <a:latin typeface="+mn-lt"/>
            </a:endParaRPr>
          </a:p>
        </p:txBody>
      </p:sp>
      <p:sp>
        <p:nvSpPr>
          <p:cNvPr id="5" name="TextBox 4"/>
          <p:cNvSpPr txBox="1"/>
          <p:nvPr/>
        </p:nvSpPr>
        <p:spPr>
          <a:xfrm>
            <a:off x="457200" y="1516618"/>
            <a:ext cx="1158941" cy="369332"/>
          </a:xfrm>
          <a:prstGeom prst="rect">
            <a:avLst/>
          </a:prstGeom>
          <a:noFill/>
        </p:spPr>
        <p:txBody>
          <a:bodyPr wrap="none" rtlCol="0">
            <a:spAutoFit/>
          </a:bodyPr>
          <a:lstStyle/>
          <a:p>
            <a:r>
              <a:rPr lang="en-US" sz="1800" dirty="0">
                <a:latin typeface="+mn-lt"/>
              </a:rPr>
              <a:t>Mention 1</a:t>
            </a:r>
          </a:p>
        </p:txBody>
      </p:sp>
      <p:sp>
        <p:nvSpPr>
          <p:cNvPr id="6" name="TextBox 5"/>
          <p:cNvSpPr txBox="1"/>
          <p:nvPr/>
        </p:nvSpPr>
        <p:spPr>
          <a:xfrm>
            <a:off x="7527859" y="1516618"/>
            <a:ext cx="1158941" cy="369332"/>
          </a:xfrm>
          <a:prstGeom prst="rect">
            <a:avLst/>
          </a:prstGeom>
          <a:noFill/>
        </p:spPr>
        <p:txBody>
          <a:bodyPr wrap="none" rtlCol="0">
            <a:spAutoFit/>
          </a:bodyPr>
          <a:lstStyle/>
          <a:p>
            <a:r>
              <a:rPr lang="en-US" sz="1800" dirty="0">
                <a:latin typeface="+mn-lt"/>
              </a:rPr>
              <a:t>Mention 2</a:t>
            </a:r>
          </a:p>
        </p:txBody>
      </p:sp>
    </p:spTree>
    <p:extLst>
      <p:ext uri="{BB962C8B-B14F-4D97-AF65-F5344CB8AC3E}">
        <p14:creationId xmlns:p14="http://schemas.microsoft.com/office/powerpoint/2010/main" val="359173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5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Gazeteer</a:t>
            </a:r>
            <a:r>
              <a:rPr lang="en-US" dirty="0"/>
              <a:t> and trigger word features for relation extraction</a:t>
            </a:r>
          </a:p>
        </p:txBody>
      </p:sp>
      <p:sp>
        <p:nvSpPr>
          <p:cNvPr id="3" name="Content Placeholder 2"/>
          <p:cNvSpPr>
            <a:spLocks noGrp="1"/>
          </p:cNvSpPr>
          <p:nvPr>
            <p:ph sz="quarter" idx="1"/>
          </p:nvPr>
        </p:nvSpPr>
        <p:spPr/>
        <p:txBody>
          <a:bodyPr/>
          <a:lstStyle/>
          <a:p>
            <a:r>
              <a:rPr lang="en-US" dirty="0"/>
              <a:t>Trigger list for family: kinship terms</a:t>
            </a:r>
          </a:p>
          <a:p>
            <a:pPr lvl="1"/>
            <a:r>
              <a:rPr lang="en-US" dirty="0">
                <a:solidFill>
                  <a:srgbClr val="0000FF"/>
                </a:solidFill>
              </a:rPr>
              <a:t>parent, wife, husband, grandparent, etc. </a:t>
            </a:r>
            <a:r>
              <a:rPr lang="en-US" dirty="0"/>
              <a:t>[from </a:t>
            </a:r>
            <a:r>
              <a:rPr lang="en-US" dirty="0" err="1"/>
              <a:t>WordNet</a:t>
            </a:r>
            <a:r>
              <a:rPr lang="en-US" dirty="0"/>
              <a:t>]</a:t>
            </a:r>
          </a:p>
          <a:p>
            <a:r>
              <a:rPr lang="en-US" dirty="0" err="1"/>
              <a:t>Gazeteer</a:t>
            </a:r>
            <a:r>
              <a:rPr lang="en-US" dirty="0"/>
              <a:t>:</a:t>
            </a:r>
          </a:p>
          <a:p>
            <a:pPr lvl="1"/>
            <a:r>
              <a:rPr lang="en-US" dirty="0"/>
              <a:t>Lists of useful geo or geopolitical words</a:t>
            </a:r>
          </a:p>
          <a:p>
            <a:pPr lvl="2"/>
            <a:r>
              <a:rPr lang="en-US" dirty="0"/>
              <a:t>Country name list</a:t>
            </a:r>
          </a:p>
          <a:p>
            <a:pPr lvl="2"/>
            <a:r>
              <a:rPr lang="en-US" dirty="0"/>
              <a:t>Other sub-entities</a:t>
            </a:r>
          </a:p>
        </p:txBody>
      </p:sp>
    </p:spTree>
    <p:extLst>
      <p:ext uri="{BB962C8B-B14F-4D97-AF65-F5344CB8AC3E}">
        <p14:creationId xmlns:p14="http://schemas.microsoft.com/office/powerpoint/2010/main" val="381123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1"/>
            <a:r>
              <a:rPr lang="en-US" sz="2800" b="1" i="1" dirty="0">
                <a:solidFill>
                  <a:srgbClr val="0000FF"/>
                </a:solidFill>
                <a:latin typeface="Calibri"/>
                <a:cs typeface="Calibri"/>
              </a:rPr>
              <a:t>American Airlines</a:t>
            </a:r>
            <a:r>
              <a:rPr lang="en-US" sz="2800" i="1" dirty="0">
                <a:solidFill>
                  <a:srgbClr val="000000"/>
                </a:solidFill>
                <a:latin typeface="Calibri"/>
                <a:cs typeface="Calibri"/>
              </a:rPr>
              <a:t>, a unit of AMR, immediately matched the move, spokesman </a:t>
            </a:r>
            <a:r>
              <a:rPr lang="en-US" sz="2800" b="1" i="1" dirty="0">
                <a:solidFill>
                  <a:srgbClr val="0000FF"/>
                </a:solidFill>
                <a:latin typeface="Calibri"/>
                <a:cs typeface="Calibri"/>
              </a:rPr>
              <a:t>Tim Wagner </a:t>
            </a:r>
            <a:r>
              <a:rPr lang="en-US" sz="2800" i="1" dirty="0">
                <a:solidFill>
                  <a:srgbClr val="000000"/>
                </a:solidFill>
                <a:latin typeface="Calibri"/>
                <a:cs typeface="Calibri"/>
              </a:rPr>
              <a:t>said.</a:t>
            </a:r>
            <a:endParaRPr lang="en-US" sz="3200" dirty="0"/>
          </a:p>
        </p:txBody>
      </p:sp>
      <p:pic>
        <p:nvPicPr>
          <p:cNvPr id="6861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596" y="1267697"/>
            <a:ext cx="8219955" cy="3763874"/>
          </a:xfrm>
          <a:prstGeom prst="rect">
            <a:avLst/>
          </a:prstGeom>
          <a:noFill/>
          <a:ln w="9525">
            <a:noFill/>
            <a:miter lim="800000"/>
            <a:headEnd/>
            <a:tailEnd/>
          </a:ln>
          <a:effectLst>
            <a:outerShdw blurRad="57150" dist="76200" dir="2700000" algn="tl" rotWithShape="0">
              <a:srgbClr val="000000">
                <a:alpha val="43000"/>
              </a:srgbClr>
            </a:outerShdw>
          </a:effectLst>
        </p:spPr>
      </p:pic>
    </p:spTree>
    <p:extLst>
      <p:ext uri="{BB962C8B-B14F-4D97-AF65-F5344CB8AC3E}">
        <p14:creationId xmlns:p14="http://schemas.microsoft.com/office/powerpoint/2010/main" val="3667987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Classifiers for supervised methods</a:t>
            </a:r>
          </a:p>
        </p:txBody>
      </p:sp>
      <p:sp>
        <p:nvSpPr>
          <p:cNvPr id="3" name="Content Placeholder 2"/>
          <p:cNvSpPr>
            <a:spLocks noGrp="1"/>
          </p:cNvSpPr>
          <p:nvPr>
            <p:ph sz="quarter" idx="1"/>
          </p:nvPr>
        </p:nvSpPr>
        <p:spPr/>
        <p:txBody>
          <a:bodyPr/>
          <a:lstStyle/>
          <a:p>
            <a:r>
              <a:rPr lang="en-US" dirty="0"/>
              <a:t>Now you can use any classifier you like</a:t>
            </a:r>
          </a:p>
          <a:p>
            <a:pPr lvl="1"/>
            <a:r>
              <a:rPr lang="en-US" sz="2400" dirty="0" err="1"/>
              <a:t>MaxEnt</a:t>
            </a:r>
            <a:endParaRPr lang="en-US" sz="2400" dirty="0"/>
          </a:p>
          <a:p>
            <a:pPr lvl="1"/>
            <a:r>
              <a:rPr lang="en-US" sz="2400" dirty="0"/>
              <a:t>Naïve Bayes</a:t>
            </a:r>
          </a:p>
          <a:p>
            <a:pPr lvl="1"/>
            <a:r>
              <a:rPr lang="en-US" sz="2400" dirty="0"/>
              <a:t>SVM</a:t>
            </a:r>
          </a:p>
          <a:p>
            <a:pPr lvl="1"/>
            <a:r>
              <a:rPr lang="en-US" sz="2400" dirty="0"/>
              <a:t>...</a:t>
            </a:r>
          </a:p>
          <a:p>
            <a:r>
              <a:rPr lang="en-US" dirty="0"/>
              <a:t>Train it on the training set, tune on the </a:t>
            </a:r>
            <a:r>
              <a:rPr lang="en-US" dirty="0" err="1"/>
              <a:t>dev</a:t>
            </a:r>
            <a:r>
              <a:rPr lang="en-US" dirty="0"/>
              <a:t> set, test on the test set</a:t>
            </a:r>
          </a:p>
        </p:txBody>
      </p:sp>
    </p:spTree>
    <p:extLst>
      <p:ext uri="{BB962C8B-B14F-4D97-AF65-F5344CB8AC3E}">
        <p14:creationId xmlns:p14="http://schemas.microsoft.com/office/powerpoint/2010/main" val="261061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Supervised Relation Extraction</a:t>
            </a:r>
          </a:p>
        </p:txBody>
      </p:sp>
      <p:sp>
        <p:nvSpPr>
          <p:cNvPr id="3" name="Content Placeholder 2"/>
          <p:cNvSpPr>
            <a:spLocks noGrp="1"/>
          </p:cNvSpPr>
          <p:nvPr>
            <p:ph idx="1"/>
          </p:nvPr>
        </p:nvSpPr>
        <p:spPr>
          <a:xfrm>
            <a:off x="304800" y="1133475"/>
            <a:ext cx="8686800" cy="3790950"/>
          </a:xfrm>
        </p:spPr>
        <p:txBody>
          <a:bodyPr/>
          <a:lstStyle/>
          <a:p>
            <a:r>
              <a:rPr lang="en-US" sz="2800" dirty="0"/>
              <a:t>Compute P/R/F</a:t>
            </a:r>
            <a:r>
              <a:rPr lang="en-US" sz="2800" baseline="-25000" dirty="0"/>
              <a:t>1</a:t>
            </a:r>
            <a:r>
              <a:rPr lang="en-US" sz="2800" dirty="0"/>
              <a:t> for each relation (both labeled and unlabeled versions, like with parsing)</a:t>
            </a:r>
          </a:p>
          <a:p>
            <a:pPr lvl="1"/>
            <a:endParaRPr lang="en-US"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23516059"/>
              </p:ext>
            </p:extLst>
          </p:nvPr>
        </p:nvGraphicFramePr>
        <p:xfrm>
          <a:off x="1219200" y="2114550"/>
          <a:ext cx="4412876" cy="838200"/>
        </p:xfrm>
        <a:graphic>
          <a:graphicData uri="http://schemas.openxmlformats.org/presentationml/2006/ole">
            <mc:AlternateContent xmlns:mc="http://schemas.openxmlformats.org/markup-compatibility/2006">
              <mc:Choice xmlns:v="urn:schemas-microsoft-com:vml" Requires="v">
                <p:oleObj spid="_x0000_s208012" name="Equation" r:id="rId3" imgW="2273300" imgH="431800" progId="Equation.3">
                  <p:embed/>
                </p:oleObj>
              </mc:Choice>
              <mc:Fallback>
                <p:oleObj name="Equation" r:id="rId3" imgW="2273300" imgH="431800" progId="Equation.3">
                  <p:embed/>
                  <p:pic>
                    <p:nvPicPr>
                      <p:cNvPr id="0" name=""/>
                      <p:cNvPicPr/>
                      <p:nvPr/>
                    </p:nvPicPr>
                    <p:blipFill>
                      <a:blip r:embed="rId4"/>
                      <a:stretch>
                        <a:fillRect/>
                      </a:stretch>
                    </p:blipFill>
                    <p:spPr>
                      <a:xfrm>
                        <a:off x="1219200" y="2114550"/>
                        <a:ext cx="4412876" cy="838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52493652"/>
              </p:ext>
            </p:extLst>
          </p:nvPr>
        </p:nvGraphicFramePr>
        <p:xfrm>
          <a:off x="1219200" y="3409950"/>
          <a:ext cx="4437530" cy="838200"/>
        </p:xfrm>
        <a:graphic>
          <a:graphicData uri="http://schemas.openxmlformats.org/presentationml/2006/ole">
            <mc:AlternateContent xmlns:mc="http://schemas.openxmlformats.org/markup-compatibility/2006">
              <mc:Choice xmlns:v="urn:schemas-microsoft-com:vml" Requires="v">
                <p:oleObj spid="_x0000_s208013" name="Equation" r:id="rId5" imgW="2286000" imgH="431800" progId="Equation.3">
                  <p:embed/>
                </p:oleObj>
              </mc:Choice>
              <mc:Fallback>
                <p:oleObj name="Equation" r:id="rId5" imgW="2286000" imgH="431800" progId="Equation.3">
                  <p:embed/>
                  <p:pic>
                    <p:nvPicPr>
                      <p:cNvPr id="0" name=""/>
                      <p:cNvPicPr/>
                      <p:nvPr/>
                    </p:nvPicPr>
                    <p:blipFill>
                      <a:blip r:embed="rId6"/>
                      <a:stretch>
                        <a:fillRect/>
                      </a:stretch>
                    </p:blipFill>
                    <p:spPr>
                      <a:xfrm>
                        <a:off x="1219200" y="3409950"/>
                        <a:ext cx="4437530" cy="838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9273782"/>
              </p:ext>
            </p:extLst>
          </p:nvPr>
        </p:nvGraphicFramePr>
        <p:xfrm>
          <a:off x="6553200" y="2571750"/>
          <a:ext cx="1563329" cy="914400"/>
        </p:xfrm>
        <a:graphic>
          <a:graphicData uri="http://schemas.openxmlformats.org/presentationml/2006/ole">
            <mc:AlternateContent xmlns:mc="http://schemas.openxmlformats.org/markup-compatibility/2006">
              <mc:Choice xmlns:v="urn:schemas-microsoft-com:vml" Requires="v">
                <p:oleObj spid="_x0000_s208014" name="Equation" r:id="rId7" imgW="673100" imgH="393700" progId="Equation.3">
                  <p:embed/>
                </p:oleObj>
              </mc:Choice>
              <mc:Fallback>
                <p:oleObj name="Equation" r:id="rId7" imgW="673100" imgH="393700" progId="Equation.3">
                  <p:embed/>
                  <p:pic>
                    <p:nvPicPr>
                      <p:cNvPr id="0" name=""/>
                      <p:cNvPicPr/>
                      <p:nvPr/>
                    </p:nvPicPr>
                    <p:blipFill>
                      <a:blip r:embed="rId8"/>
                      <a:stretch>
                        <a:fillRect/>
                      </a:stretch>
                    </p:blipFill>
                    <p:spPr>
                      <a:xfrm>
                        <a:off x="6553200" y="2571750"/>
                        <a:ext cx="1563329" cy="914400"/>
                      </a:xfrm>
                      <a:prstGeom prst="rect">
                        <a:avLst/>
                      </a:prstGeom>
                    </p:spPr>
                  </p:pic>
                </p:oleObj>
              </mc:Fallback>
            </mc:AlternateContent>
          </a:graphicData>
        </a:graphic>
      </p:graphicFrame>
    </p:spTree>
    <p:extLst>
      <p:ext uri="{BB962C8B-B14F-4D97-AF65-F5344CB8AC3E}">
        <p14:creationId xmlns:p14="http://schemas.microsoft.com/office/powerpoint/2010/main" val="12025809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Supervised Relation Extraction</a:t>
            </a:r>
          </a:p>
        </p:txBody>
      </p:sp>
      <p:sp>
        <p:nvSpPr>
          <p:cNvPr id="3" name="Content Placeholder 2"/>
          <p:cNvSpPr>
            <a:spLocks noGrp="1"/>
          </p:cNvSpPr>
          <p:nvPr>
            <p:ph sz="quarter" idx="1"/>
          </p:nvPr>
        </p:nvSpPr>
        <p:spPr>
          <a:xfrm>
            <a:off x="533400" y="1428750"/>
            <a:ext cx="8153400" cy="3943350"/>
          </a:xfrm>
        </p:spPr>
        <p:txBody>
          <a:bodyPr/>
          <a:lstStyle/>
          <a:p>
            <a:pPr marL="0" indent="0">
              <a:buNone/>
            </a:pPr>
            <a:r>
              <a:rPr lang="en-US" sz="3600" b="1" dirty="0"/>
              <a:t>+</a:t>
            </a:r>
            <a:r>
              <a:rPr lang="en-US" sz="2800" dirty="0"/>
              <a:t>  Can get high accuracies with enough hand-labeled training data, if test similar enough to training</a:t>
            </a:r>
          </a:p>
          <a:p>
            <a:pPr marL="0" indent="0">
              <a:buNone/>
            </a:pPr>
            <a:r>
              <a:rPr lang="en-US" sz="3600" b="1" dirty="0"/>
              <a:t>- </a:t>
            </a:r>
            <a:r>
              <a:rPr lang="en-US" sz="2800" dirty="0"/>
              <a:t>  Labeling a large training set is expensive</a:t>
            </a:r>
          </a:p>
          <a:p>
            <a:pPr marL="0" indent="0">
              <a:buNone/>
            </a:pPr>
            <a:r>
              <a:rPr lang="en-US" sz="3600" b="1" dirty="0"/>
              <a:t>- </a:t>
            </a:r>
            <a:r>
              <a:rPr lang="en-US" sz="2800" dirty="0"/>
              <a:t>  Supervised models are brittle, don’t generalize well to different genres</a:t>
            </a:r>
            <a:endParaRPr lang="en-US" dirty="0"/>
          </a:p>
          <a:p>
            <a:pPr marL="457200" lvl="1" indent="0">
              <a:buNone/>
            </a:pPr>
            <a:endParaRPr lang="en-US" dirty="0"/>
          </a:p>
        </p:txBody>
      </p:sp>
    </p:spTree>
    <p:extLst>
      <p:ext uri="{BB962C8B-B14F-4D97-AF65-F5344CB8AC3E}">
        <p14:creationId xmlns:p14="http://schemas.microsoft.com/office/powerpoint/2010/main" val="6657186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r>
              <a:rPr lang="en-US" dirty="0"/>
              <a:t>Seed-based or bootstrapping approaches to relation extraction</a:t>
            </a:r>
          </a:p>
        </p:txBody>
      </p:sp>
      <p:sp>
        <p:nvSpPr>
          <p:cNvPr id="93188" name="Rectangle 3"/>
          <p:cNvSpPr>
            <a:spLocks noGrp="1" noChangeArrowheads="1"/>
          </p:cNvSpPr>
          <p:nvPr>
            <p:ph type="body" idx="1"/>
          </p:nvPr>
        </p:nvSpPr>
        <p:spPr>
          <a:xfrm>
            <a:off x="304800" y="1352550"/>
            <a:ext cx="8763000" cy="3333750"/>
          </a:xfrm>
        </p:spPr>
        <p:txBody>
          <a:bodyPr/>
          <a:lstStyle/>
          <a:p>
            <a:r>
              <a:rPr lang="en-US" sz="2800" dirty="0"/>
              <a:t>No training set? Maybe you have:</a:t>
            </a:r>
          </a:p>
          <a:p>
            <a:pPr lvl="1"/>
            <a:r>
              <a:rPr lang="en-US" sz="2400" dirty="0"/>
              <a:t>A few seed tuples  or</a:t>
            </a:r>
          </a:p>
          <a:p>
            <a:pPr lvl="1"/>
            <a:r>
              <a:rPr lang="en-US" sz="2400" dirty="0"/>
              <a:t>A few high-precision patterns</a:t>
            </a:r>
          </a:p>
          <a:p>
            <a:r>
              <a:rPr lang="en-US" sz="2800" dirty="0"/>
              <a:t>Can you use those seeds to do something useful?</a:t>
            </a:r>
          </a:p>
          <a:p>
            <a:pPr lvl="1"/>
            <a:r>
              <a:rPr lang="en-US" sz="2400" dirty="0"/>
              <a:t>Bootstrapping: use the seeds to directly learn to populate a relation</a:t>
            </a:r>
          </a:p>
        </p:txBody>
      </p:sp>
    </p:spTree>
    <p:extLst>
      <p:ext uri="{BB962C8B-B14F-4D97-AF65-F5344CB8AC3E}">
        <p14:creationId xmlns:p14="http://schemas.microsoft.com/office/powerpoint/2010/main" val="3928026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 Bootstrapping (Hearst 1992)</a:t>
            </a:r>
          </a:p>
        </p:txBody>
      </p:sp>
      <p:sp>
        <p:nvSpPr>
          <p:cNvPr id="3" name="Content Placeholder 2"/>
          <p:cNvSpPr>
            <a:spLocks noGrp="1"/>
          </p:cNvSpPr>
          <p:nvPr>
            <p:ph sz="quarter" idx="1"/>
          </p:nvPr>
        </p:nvSpPr>
        <p:spPr/>
        <p:txBody>
          <a:bodyPr/>
          <a:lstStyle/>
          <a:p>
            <a:r>
              <a:rPr lang="en-US" sz="2800" dirty="0"/>
              <a:t>Gather a set of seed pairs that have relation R</a:t>
            </a:r>
          </a:p>
          <a:p>
            <a:r>
              <a:rPr lang="en-US" sz="2800" dirty="0"/>
              <a:t>Iterate:</a:t>
            </a:r>
          </a:p>
          <a:p>
            <a:pPr marL="857250" lvl="1" indent="-514350">
              <a:buFont typeface="+mj-lt"/>
              <a:buAutoNum type="arabicPeriod"/>
            </a:pPr>
            <a:r>
              <a:rPr lang="en-US" sz="2800" dirty="0"/>
              <a:t>Find sentences with these pairs</a:t>
            </a:r>
          </a:p>
          <a:p>
            <a:pPr marL="857250" lvl="1" indent="-514350">
              <a:buFont typeface="+mj-lt"/>
              <a:buAutoNum type="arabicPeriod"/>
            </a:pPr>
            <a:r>
              <a:rPr lang="en-US" sz="2800" dirty="0"/>
              <a:t>Look at the context between or around the pair and generalize the context to create patterns</a:t>
            </a:r>
          </a:p>
          <a:p>
            <a:pPr marL="857250" lvl="1" indent="-514350">
              <a:buFont typeface="+mj-lt"/>
              <a:buAutoNum type="arabicPeriod"/>
            </a:pPr>
            <a:r>
              <a:rPr lang="en-US" sz="2800" dirty="0"/>
              <a:t>Use the patterns for </a:t>
            </a:r>
            <a:r>
              <a:rPr lang="en-US" sz="2800" dirty="0" err="1"/>
              <a:t>grep</a:t>
            </a:r>
            <a:r>
              <a:rPr lang="en-US" sz="2800" dirty="0"/>
              <a:t> for more pairs</a:t>
            </a:r>
          </a:p>
          <a:p>
            <a:pPr marL="342900" lvl="1" indent="0">
              <a:buNone/>
            </a:pPr>
            <a:endParaRPr lang="en-US" sz="2800" dirty="0"/>
          </a:p>
        </p:txBody>
      </p:sp>
    </p:spTree>
    <p:extLst>
      <p:ext uri="{BB962C8B-B14F-4D97-AF65-F5344CB8AC3E}">
        <p14:creationId xmlns:p14="http://schemas.microsoft.com/office/powerpoint/2010/main" val="6839287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1356079" y="0"/>
            <a:ext cx="7467600" cy="742950"/>
          </a:xfrm>
        </p:spPr>
        <p:txBody>
          <a:bodyPr/>
          <a:lstStyle/>
          <a:p>
            <a:r>
              <a:rPr lang="en-US" dirty="0"/>
              <a:t>Bootstrapping </a:t>
            </a:r>
          </a:p>
        </p:txBody>
      </p:sp>
      <p:sp>
        <p:nvSpPr>
          <p:cNvPr id="94212" name="Rectangle 3"/>
          <p:cNvSpPr>
            <a:spLocks noGrp="1" noChangeArrowheads="1"/>
          </p:cNvSpPr>
          <p:nvPr>
            <p:ph type="body" idx="1"/>
          </p:nvPr>
        </p:nvSpPr>
        <p:spPr>
          <a:xfrm>
            <a:off x="179512" y="742950"/>
            <a:ext cx="8534400" cy="3505200"/>
          </a:xfrm>
        </p:spPr>
        <p:txBody>
          <a:bodyPr/>
          <a:lstStyle/>
          <a:p>
            <a:r>
              <a:rPr lang="en-US" sz="2400" dirty="0"/>
              <a:t>&lt;Mark Twain, Elmira&gt;  </a:t>
            </a:r>
            <a:r>
              <a:rPr lang="en-US" sz="2400" dirty="0">
                <a:solidFill>
                  <a:srgbClr val="008000"/>
                </a:solidFill>
              </a:rPr>
              <a:t>Seed tuple</a:t>
            </a:r>
            <a:endParaRPr lang="en-US" sz="2400" dirty="0"/>
          </a:p>
          <a:p>
            <a:pPr lvl="1"/>
            <a:r>
              <a:rPr lang="en-US" dirty="0" err="1"/>
              <a:t>Grep</a:t>
            </a:r>
            <a:r>
              <a:rPr lang="en-US" dirty="0"/>
              <a:t> (</a:t>
            </a:r>
            <a:r>
              <a:rPr lang="en-US" dirty="0" err="1"/>
              <a:t>google</a:t>
            </a:r>
            <a:r>
              <a:rPr lang="en-US" dirty="0"/>
              <a:t>) for the environments of the seed tuple</a:t>
            </a:r>
          </a:p>
          <a:p>
            <a:pPr marL="457200" lvl="1" indent="0">
              <a:buNone/>
            </a:pPr>
            <a:r>
              <a:rPr lang="en-US" dirty="0"/>
              <a:t>“Mark Twain is buried in Elmira, NY.”</a:t>
            </a:r>
          </a:p>
          <a:p>
            <a:pPr marL="800100" lvl="2" indent="0">
              <a:buNone/>
            </a:pPr>
            <a:r>
              <a:rPr lang="en-US" dirty="0">
                <a:solidFill>
                  <a:srgbClr val="FF8000"/>
                </a:solidFill>
              </a:rPr>
              <a:t>X is buried in Y</a:t>
            </a:r>
            <a:endParaRPr lang="en-US" dirty="0"/>
          </a:p>
          <a:p>
            <a:pPr marL="457200" lvl="1" indent="0">
              <a:buNone/>
            </a:pPr>
            <a:r>
              <a:rPr lang="en-US" dirty="0"/>
              <a:t>“The grave of Mark Twain is in Elmira”</a:t>
            </a:r>
          </a:p>
          <a:p>
            <a:pPr marL="800100" lvl="2" indent="0">
              <a:buNone/>
            </a:pPr>
            <a:r>
              <a:rPr lang="en-US" dirty="0">
                <a:solidFill>
                  <a:srgbClr val="FF8000"/>
                </a:solidFill>
              </a:rPr>
              <a:t>The grave of X is in Y</a:t>
            </a:r>
            <a:endParaRPr lang="en-US" dirty="0"/>
          </a:p>
          <a:p>
            <a:pPr marL="457200" lvl="1" indent="0">
              <a:buNone/>
            </a:pPr>
            <a:r>
              <a:rPr lang="en-US" dirty="0"/>
              <a:t>“Elmira is Mark Twain’s final resting place”</a:t>
            </a:r>
          </a:p>
          <a:p>
            <a:pPr marL="800100" lvl="2" indent="0">
              <a:buNone/>
            </a:pPr>
            <a:r>
              <a:rPr lang="en-US" dirty="0">
                <a:solidFill>
                  <a:srgbClr val="FF8000"/>
                </a:solidFill>
              </a:rPr>
              <a:t>Y is X’s final resting place.</a:t>
            </a:r>
          </a:p>
          <a:p>
            <a:r>
              <a:rPr lang="en-US" sz="2400" dirty="0"/>
              <a:t>Use those patterns to grep for new tuples</a:t>
            </a:r>
          </a:p>
          <a:p>
            <a:pPr lvl="1"/>
            <a:r>
              <a:rPr lang="en-US" sz="2000" dirty="0"/>
              <a:t>Often use confidence values to avoid drift</a:t>
            </a:r>
          </a:p>
          <a:p>
            <a:r>
              <a:rPr lang="en-US" dirty="0"/>
              <a:t>Iterate</a:t>
            </a:r>
            <a:endParaRPr lang="en-US" sz="2400" dirty="0"/>
          </a:p>
        </p:txBody>
      </p:sp>
    </p:spTree>
    <p:extLst>
      <p:ext uri="{BB962C8B-B14F-4D97-AF65-F5344CB8AC3E}">
        <p14:creationId xmlns:p14="http://schemas.microsoft.com/office/powerpoint/2010/main" val="5537525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590550"/>
          </a:xfrm>
        </p:spPr>
        <p:txBody>
          <a:bodyPr/>
          <a:lstStyle/>
          <a:p>
            <a:r>
              <a:rPr lang="en-US" i="1" dirty="0" err="1"/>
              <a:t>Dipre</a:t>
            </a:r>
            <a:r>
              <a:rPr lang="en-US" dirty="0"/>
              <a:t>: Extract &lt;</a:t>
            </a:r>
            <a:r>
              <a:rPr lang="en-US" dirty="0" err="1"/>
              <a:t>author,book</a:t>
            </a:r>
            <a:r>
              <a:rPr lang="en-US" dirty="0"/>
              <a:t>&gt; pairs</a:t>
            </a:r>
          </a:p>
        </p:txBody>
      </p:sp>
      <p:sp>
        <p:nvSpPr>
          <p:cNvPr id="3" name="Content Placeholder 2"/>
          <p:cNvSpPr>
            <a:spLocks noGrp="1"/>
          </p:cNvSpPr>
          <p:nvPr>
            <p:ph sz="quarter" idx="1"/>
          </p:nvPr>
        </p:nvSpPr>
        <p:spPr>
          <a:xfrm>
            <a:off x="609600" y="1047750"/>
            <a:ext cx="8686800" cy="3333750"/>
          </a:xfrm>
        </p:spPr>
        <p:txBody>
          <a:bodyPr/>
          <a:lstStyle/>
          <a:p>
            <a:r>
              <a:rPr lang="en-US" sz="2000" dirty="0"/>
              <a:t>Start with 5 seeds:</a:t>
            </a:r>
          </a:p>
          <a:p>
            <a:pPr marL="0" indent="0">
              <a:buNone/>
            </a:pPr>
            <a:endParaRPr lang="en-US" sz="2000" dirty="0"/>
          </a:p>
          <a:p>
            <a:pPr>
              <a:buNone/>
            </a:pPr>
            <a:endParaRPr lang="en-US" sz="1800" dirty="0"/>
          </a:p>
          <a:p>
            <a:r>
              <a:rPr lang="en-US" sz="2000" dirty="0"/>
              <a:t>Find Instances:</a:t>
            </a:r>
          </a:p>
          <a:p>
            <a:pPr marL="457200" lvl="1" indent="0">
              <a:buNone/>
            </a:pPr>
            <a:r>
              <a:rPr lang="en-US" sz="1400" dirty="0">
                <a:solidFill>
                  <a:srgbClr val="0000FF"/>
                </a:solidFill>
              </a:rPr>
              <a:t>The Comedy of Errors</a:t>
            </a:r>
            <a:r>
              <a:rPr lang="en-US" sz="1400" dirty="0">
                <a:solidFill>
                  <a:srgbClr val="000000"/>
                </a:solidFill>
              </a:rPr>
              <a:t>, by </a:t>
            </a:r>
            <a:r>
              <a:rPr lang="en-US" sz="1400" dirty="0">
                <a:solidFill>
                  <a:srgbClr val="0000FF"/>
                </a:solidFill>
              </a:rPr>
              <a:t> William Shakespeare</a:t>
            </a:r>
            <a:r>
              <a:rPr lang="en-US" sz="1400" dirty="0">
                <a:solidFill>
                  <a:srgbClr val="000000"/>
                </a:solidFill>
              </a:rPr>
              <a:t>, was</a:t>
            </a:r>
          </a:p>
          <a:p>
            <a:pPr marL="457200" lvl="1" indent="0">
              <a:buNone/>
            </a:pPr>
            <a:r>
              <a:rPr lang="en-US" sz="1400" dirty="0">
                <a:solidFill>
                  <a:srgbClr val="0000FF"/>
                </a:solidFill>
              </a:rPr>
              <a:t>The Comedy of Errors</a:t>
            </a:r>
            <a:r>
              <a:rPr lang="en-US" sz="1400" dirty="0">
                <a:solidFill>
                  <a:srgbClr val="000000"/>
                </a:solidFill>
              </a:rPr>
              <a:t>, by  </a:t>
            </a:r>
            <a:r>
              <a:rPr lang="en-US" sz="1400" dirty="0">
                <a:solidFill>
                  <a:srgbClr val="0000FF"/>
                </a:solidFill>
              </a:rPr>
              <a:t>William Shakespeare</a:t>
            </a:r>
            <a:r>
              <a:rPr lang="en-US" sz="1400" dirty="0">
                <a:solidFill>
                  <a:srgbClr val="000000"/>
                </a:solidFill>
              </a:rPr>
              <a:t>, is</a:t>
            </a:r>
          </a:p>
          <a:p>
            <a:pPr marL="457200" lvl="1" indent="0">
              <a:buNone/>
            </a:pPr>
            <a:r>
              <a:rPr lang="en-US" sz="1400" dirty="0">
                <a:solidFill>
                  <a:srgbClr val="0000FF"/>
                </a:solidFill>
              </a:rPr>
              <a:t>The Comedy of Errors</a:t>
            </a:r>
            <a:r>
              <a:rPr lang="en-US" sz="1400" dirty="0">
                <a:solidFill>
                  <a:srgbClr val="000000"/>
                </a:solidFill>
              </a:rPr>
              <a:t>, one of </a:t>
            </a:r>
            <a:r>
              <a:rPr lang="en-US" sz="1400" dirty="0">
                <a:solidFill>
                  <a:srgbClr val="0000FF"/>
                </a:solidFill>
              </a:rPr>
              <a:t>William Shakespeare</a:t>
            </a:r>
            <a:r>
              <a:rPr lang="en-US" sz="1400" dirty="0">
                <a:solidFill>
                  <a:srgbClr val="000000"/>
                </a:solidFill>
              </a:rPr>
              <a:t>'s earliest attempts</a:t>
            </a:r>
          </a:p>
          <a:p>
            <a:pPr marL="457200" lvl="1" indent="0">
              <a:buNone/>
            </a:pPr>
            <a:r>
              <a:rPr lang="en-US" sz="1400" dirty="0">
                <a:solidFill>
                  <a:srgbClr val="0000FF"/>
                </a:solidFill>
              </a:rPr>
              <a:t>The Comedy of Errors</a:t>
            </a:r>
            <a:r>
              <a:rPr lang="en-US" sz="1400" dirty="0">
                <a:solidFill>
                  <a:srgbClr val="000000"/>
                </a:solidFill>
              </a:rPr>
              <a:t>, one of </a:t>
            </a:r>
            <a:r>
              <a:rPr lang="en-US" sz="1400" dirty="0">
                <a:solidFill>
                  <a:srgbClr val="0000FF"/>
                </a:solidFill>
              </a:rPr>
              <a:t>William Shakespeare</a:t>
            </a:r>
            <a:r>
              <a:rPr lang="en-US" sz="1400" dirty="0">
                <a:solidFill>
                  <a:srgbClr val="000000"/>
                </a:solidFill>
              </a:rPr>
              <a:t>'s most</a:t>
            </a:r>
          </a:p>
          <a:p>
            <a:r>
              <a:rPr lang="en-US" sz="2000" dirty="0"/>
              <a:t>Extract patterns</a:t>
            </a:r>
            <a:endParaRPr lang="en-US" sz="2400" dirty="0"/>
          </a:p>
          <a:p>
            <a:pPr marL="457200" lvl="1" indent="0">
              <a:buNone/>
            </a:pPr>
            <a:r>
              <a:rPr lang="en-US" dirty="0">
                <a:solidFill>
                  <a:srgbClr val="0000FF"/>
                </a:solidFill>
                <a:latin typeface="Courier"/>
                <a:cs typeface="Courier"/>
              </a:rPr>
              <a:t>?x </a:t>
            </a:r>
            <a:r>
              <a:rPr lang="en-US" dirty="0">
                <a:latin typeface="Courier"/>
                <a:cs typeface="Courier"/>
              </a:rPr>
              <a:t>, by </a:t>
            </a:r>
            <a:r>
              <a:rPr lang="en-US" dirty="0">
                <a:solidFill>
                  <a:srgbClr val="0000FF"/>
                </a:solidFill>
                <a:latin typeface="Courier"/>
                <a:cs typeface="Courier"/>
              </a:rPr>
              <a:t>?y</a:t>
            </a:r>
            <a:r>
              <a:rPr lang="en-US" b="1" dirty="0">
                <a:solidFill>
                  <a:srgbClr val="0000FF"/>
                </a:solidFill>
                <a:latin typeface="Courier"/>
                <a:cs typeface="Courier"/>
              </a:rPr>
              <a:t> </a:t>
            </a:r>
            <a:r>
              <a:rPr lang="en-US" b="1" dirty="0">
                <a:latin typeface="Courier"/>
                <a:cs typeface="Courier"/>
              </a:rPr>
              <a:t>,           </a:t>
            </a:r>
            <a:r>
              <a:rPr lang="en-US" dirty="0">
                <a:solidFill>
                  <a:srgbClr val="0000FF"/>
                </a:solidFill>
                <a:latin typeface="Courier"/>
                <a:cs typeface="Courier"/>
              </a:rPr>
              <a:t>?x </a:t>
            </a:r>
            <a:r>
              <a:rPr lang="en-US" dirty="0">
                <a:latin typeface="Courier"/>
                <a:cs typeface="Courier"/>
              </a:rPr>
              <a:t>, one of </a:t>
            </a:r>
            <a:r>
              <a:rPr lang="en-US" dirty="0">
                <a:solidFill>
                  <a:srgbClr val="0000FF"/>
                </a:solidFill>
                <a:latin typeface="Courier"/>
                <a:cs typeface="Courier"/>
              </a:rPr>
              <a:t>?y</a:t>
            </a:r>
            <a:r>
              <a:rPr lang="en-US" b="1" dirty="0">
                <a:solidFill>
                  <a:srgbClr val="0000FF"/>
                </a:solidFill>
                <a:latin typeface="Courier"/>
                <a:cs typeface="Courier"/>
              </a:rPr>
              <a:t> </a:t>
            </a:r>
            <a:r>
              <a:rPr lang="en-US" b="1" dirty="0">
                <a:latin typeface="Courier"/>
                <a:cs typeface="Courier"/>
              </a:rPr>
              <a:t>‘s   </a:t>
            </a:r>
          </a:p>
          <a:p>
            <a:r>
              <a:rPr lang="en-US" sz="2000" dirty="0">
                <a:latin typeface="Calibri"/>
                <a:cs typeface="Calibri"/>
              </a:rPr>
              <a:t>Now iterate, finding new seeds that match the pattern</a:t>
            </a:r>
          </a:p>
          <a:p>
            <a:pPr marL="457200" lvl="1" indent="0">
              <a:buNone/>
            </a:pPr>
            <a:endParaRPr lang="en-US" b="1" dirty="0">
              <a:latin typeface="Courier"/>
              <a:cs typeface="Courier"/>
            </a:endParaRPr>
          </a:p>
        </p:txBody>
      </p:sp>
      <p:sp>
        <p:nvSpPr>
          <p:cNvPr id="7" name="TextBox 6"/>
          <p:cNvSpPr txBox="1"/>
          <p:nvPr/>
        </p:nvSpPr>
        <p:spPr>
          <a:xfrm>
            <a:off x="2209800" y="694551"/>
            <a:ext cx="6705599" cy="276999"/>
          </a:xfrm>
          <a:prstGeom prst="rect">
            <a:avLst/>
          </a:prstGeom>
          <a:noFill/>
        </p:spPr>
        <p:txBody>
          <a:bodyPr wrap="square" rtlCol="0">
            <a:spAutoFit/>
          </a:bodyPr>
          <a:lstStyle/>
          <a:p>
            <a:r>
              <a:rPr lang="en-US" sz="1200" dirty="0" err="1"/>
              <a:t>Brin</a:t>
            </a:r>
            <a:r>
              <a:rPr lang="en-US" sz="1200" dirty="0"/>
              <a:t>, Sergei. 1998. Extracting Patterns and Relations from the World Wide Web.</a:t>
            </a:r>
          </a:p>
        </p:txBody>
      </p:sp>
      <p:graphicFrame>
        <p:nvGraphicFramePr>
          <p:cNvPr id="8" name="Table 7"/>
          <p:cNvGraphicFramePr>
            <a:graphicFrameLocks noGrp="1"/>
          </p:cNvGraphicFramePr>
          <p:nvPr>
            <p:extLst/>
          </p:nvPr>
        </p:nvGraphicFramePr>
        <p:xfrm>
          <a:off x="3200400" y="1098550"/>
          <a:ext cx="4800600" cy="1407886"/>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0">
                <a:tc>
                  <a:txBody>
                    <a:bodyPr/>
                    <a:lstStyle/>
                    <a:p>
                      <a:pPr>
                        <a:lnSpc>
                          <a:spcPct val="60000"/>
                        </a:lnSpc>
                      </a:pPr>
                      <a:r>
                        <a:rPr lang="en-US" sz="1400" dirty="0"/>
                        <a:t>Author</a:t>
                      </a:r>
                    </a:p>
                  </a:txBody>
                  <a:tcPr/>
                </a:tc>
                <a:tc>
                  <a:txBody>
                    <a:bodyPr/>
                    <a:lstStyle/>
                    <a:p>
                      <a:pPr>
                        <a:lnSpc>
                          <a:spcPct val="60000"/>
                        </a:lnSpc>
                      </a:pPr>
                      <a:r>
                        <a:rPr lang="en-US" sz="1400" dirty="0"/>
                        <a:t>Book</a:t>
                      </a:r>
                    </a:p>
                  </a:txBody>
                  <a:tcPr/>
                </a:tc>
                <a:extLst>
                  <a:ext uri="{0D108BD9-81ED-4DB2-BD59-A6C34878D82A}">
                    <a16:rowId xmlns:a16="http://schemas.microsoft.com/office/drawing/2014/main" val="10000"/>
                  </a:ext>
                </a:extLst>
              </a:tr>
              <a:tr h="192700">
                <a:tc>
                  <a:txBody>
                    <a:bodyPr/>
                    <a:lstStyle/>
                    <a:p>
                      <a:pPr>
                        <a:lnSpc>
                          <a:spcPct val="60000"/>
                        </a:lnSpc>
                      </a:pPr>
                      <a:r>
                        <a:rPr lang="en-US" sz="1400" dirty="0"/>
                        <a:t>Isaac Asimov</a:t>
                      </a:r>
                    </a:p>
                  </a:txBody>
                  <a:tcPr/>
                </a:tc>
                <a:tc>
                  <a:txBody>
                    <a:bodyPr/>
                    <a:lstStyle/>
                    <a:p>
                      <a:pPr>
                        <a:lnSpc>
                          <a:spcPct val="60000"/>
                        </a:lnSpc>
                      </a:pPr>
                      <a:r>
                        <a:rPr lang="en-US" sz="1400" dirty="0"/>
                        <a:t>The Robots</a:t>
                      </a:r>
                      <a:r>
                        <a:rPr lang="en-US" sz="1400" baseline="0" dirty="0"/>
                        <a:t> of Dawn</a:t>
                      </a:r>
                      <a:endParaRPr lang="en-US" sz="1400" dirty="0"/>
                    </a:p>
                  </a:txBody>
                  <a:tcPr/>
                </a:tc>
                <a:extLst>
                  <a:ext uri="{0D108BD9-81ED-4DB2-BD59-A6C34878D82A}">
                    <a16:rowId xmlns:a16="http://schemas.microsoft.com/office/drawing/2014/main" val="10001"/>
                  </a:ext>
                </a:extLst>
              </a:tr>
              <a:tr h="192700">
                <a:tc>
                  <a:txBody>
                    <a:bodyPr/>
                    <a:lstStyle/>
                    <a:p>
                      <a:pPr>
                        <a:lnSpc>
                          <a:spcPct val="60000"/>
                        </a:lnSpc>
                      </a:pPr>
                      <a:r>
                        <a:rPr lang="en-US" sz="1400" dirty="0"/>
                        <a:t>David </a:t>
                      </a:r>
                      <a:r>
                        <a:rPr lang="en-US" sz="1400" dirty="0" err="1"/>
                        <a:t>Brin</a:t>
                      </a:r>
                      <a:endParaRPr lang="en-US" sz="1400" dirty="0"/>
                    </a:p>
                  </a:txBody>
                  <a:tcPr/>
                </a:tc>
                <a:tc>
                  <a:txBody>
                    <a:bodyPr/>
                    <a:lstStyle/>
                    <a:p>
                      <a:pPr>
                        <a:lnSpc>
                          <a:spcPct val="60000"/>
                        </a:lnSpc>
                      </a:pPr>
                      <a:r>
                        <a:rPr lang="en-US" sz="1400" dirty="0" err="1"/>
                        <a:t>Startide</a:t>
                      </a:r>
                      <a:r>
                        <a:rPr lang="en-US" sz="1400" dirty="0"/>
                        <a:t> Rising</a:t>
                      </a:r>
                    </a:p>
                  </a:txBody>
                  <a:tcPr/>
                </a:tc>
                <a:extLst>
                  <a:ext uri="{0D108BD9-81ED-4DB2-BD59-A6C34878D82A}">
                    <a16:rowId xmlns:a16="http://schemas.microsoft.com/office/drawing/2014/main" val="10002"/>
                  </a:ext>
                </a:extLst>
              </a:tr>
              <a:tr h="192700">
                <a:tc>
                  <a:txBody>
                    <a:bodyPr/>
                    <a:lstStyle/>
                    <a:p>
                      <a:pPr>
                        <a:lnSpc>
                          <a:spcPct val="60000"/>
                        </a:lnSpc>
                      </a:pPr>
                      <a:r>
                        <a:rPr lang="en-US" sz="1400" dirty="0"/>
                        <a:t>James </a:t>
                      </a:r>
                      <a:r>
                        <a:rPr lang="en-US" sz="1400" dirty="0" err="1"/>
                        <a:t>Gleick</a:t>
                      </a:r>
                      <a:endParaRPr lang="en-US" sz="1400" dirty="0"/>
                    </a:p>
                  </a:txBody>
                  <a:tcPr/>
                </a:tc>
                <a:tc>
                  <a:txBody>
                    <a:bodyPr/>
                    <a:lstStyle/>
                    <a:p>
                      <a:pPr>
                        <a:lnSpc>
                          <a:spcPct val="60000"/>
                        </a:lnSpc>
                      </a:pPr>
                      <a:r>
                        <a:rPr lang="en-US" sz="1400" dirty="0"/>
                        <a:t>Chaos: Making a New Science</a:t>
                      </a:r>
                    </a:p>
                  </a:txBody>
                  <a:tcPr/>
                </a:tc>
                <a:extLst>
                  <a:ext uri="{0D108BD9-81ED-4DB2-BD59-A6C34878D82A}">
                    <a16:rowId xmlns:a16="http://schemas.microsoft.com/office/drawing/2014/main" val="10003"/>
                  </a:ext>
                </a:extLst>
              </a:tr>
              <a:tr h="235991">
                <a:tc>
                  <a:txBody>
                    <a:bodyPr/>
                    <a:lstStyle/>
                    <a:p>
                      <a:pPr>
                        <a:lnSpc>
                          <a:spcPct val="60000"/>
                        </a:lnSpc>
                      </a:pPr>
                      <a:r>
                        <a:rPr lang="en-US" sz="1400" dirty="0"/>
                        <a:t>Charles Dickens</a:t>
                      </a:r>
                    </a:p>
                  </a:txBody>
                  <a:tcPr/>
                </a:tc>
                <a:tc>
                  <a:txBody>
                    <a:bodyPr/>
                    <a:lstStyle/>
                    <a:p>
                      <a:pPr>
                        <a:lnSpc>
                          <a:spcPct val="60000"/>
                        </a:lnSpc>
                      </a:pPr>
                      <a:r>
                        <a:rPr lang="en-US" sz="1400" dirty="0"/>
                        <a:t>Great Expectations</a:t>
                      </a:r>
                    </a:p>
                  </a:txBody>
                  <a:tcPr/>
                </a:tc>
                <a:extLst>
                  <a:ext uri="{0D108BD9-81ED-4DB2-BD59-A6C34878D82A}">
                    <a16:rowId xmlns:a16="http://schemas.microsoft.com/office/drawing/2014/main" val="10004"/>
                  </a:ext>
                </a:extLst>
              </a:tr>
              <a:tr h="0">
                <a:tc>
                  <a:txBody>
                    <a:bodyPr/>
                    <a:lstStyle/>
                    <a:p>
                      <a:pPr>
                        <a:lnSpc>
                          <a:spcPct val="60000"/>
                        </a:lnSpc>
                      </a:pPr>
                      <a:r>
                        <a:rPr lang="en-US" sz="1400" dirty="0"/>
                        <a:t>William Shakespeare</a:t>
                      </a:r>
                    </a:p>
                  </a:txBody>
                  <a:tcPr/>
                </a:tc>
                <a:tc>
                  <a:txBody>
                    <a:bodyPr/>
                    <a:lstStyle/>
                    <a:p>
                      <a:pPr>
                        <a:lnSpc>
                          <a:spcPct val="60000"/>
                        </a:lnSpc>
                      </a:pPr>
                      <a:r>
                        <a:rPr lang="en-US" sz="1400" dirty="0"/>
                        <a:t>The Comedy of Errors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140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z="3200" dirty="0">
                <a:ea typeface="ＭＳ Ｐゴシック" charset="0"/>
                <a:cs typeface="ＭＳ Ｐゴシック" charset="0"/>
              </a:rPr>
              <a:t>Information Extraction (IE)</a:t>
            </a:r>
          </a:p>
        </p:txBody>
      </p:sp>
      <p:sp>
        <p:nvSpPr>
          <p:cNvPr id="30722" name="Rectangle 3"/>
          <p:cNvSpPr>
            <a:spLocks noGrp="1" noChangeArrowheads="1"/>
          </p:cNvSpPr>
          <p:nvPr>
            <p:ph type="body" idx="1"/>
          </p:nvPr>
        </p:nvSpPr>
        <p:spPr/>
        <p:txBody>
          <a:bodyPr/>
          <a:lstStyle/>
          <a:p>
            <a:pPr eaLnBrk="1" hangingPunct="1">
              <a:lnSpc>
                <a:spcPct val="90000"/>
              </a:lnSpc>
            </a:pPr>
            <a:r>
              <a:rPr lang="en-US" dirty="0">
                <a:ea typeface="ＭＳ Ｐゴシック" charset="0"/>
                <a:cs typeface="ＭＳ Ｐゴシック" charset="0"/>
              </a:rPr>
              <a:t>IE systems extract clear, factual information</a:t>
            </a:r>
          </a:p>
          <a:p>
            <a:pPr lvl="1">
              <a:lnSpc>
                <a:spcPct val="90000"/>
              </a:lnSpc>
            </a:pPr>
            <a:r>
              <a:rPr lang="en-US" dirty="0">
                <a:ea typeface="ＭＳ Ｐゴシック" charset="0"/>
                <a:cs typeface="ＭＳ Ｐゴシック" charset="0"/>
              </a:rPr>
              <a:t>Roughly: </a:t>
            </a:r>
            <a:r>
              <a:rPr lang="en-US" i="1" dirty="0">
                <a:ea typeface="ＭＳ Ｐゴシック" charset="0"/>
                <a:cs typeface="ＭＳ Ｐゴシック" charset="0"/>
              </a:rPr>
              <a:t>Who did what to whom when?</a:t>
            </a:r>
          </a:p>
          <a:p>
            <a:pPr>
              <a:lnSpc>
                <a:spcPct val="90000"/>
              </a:lnSpc>
            </a:pPr>
            <a:r>
              <a:rPr lang="en-US" dirty="0">
                <a:ea typeface="ＭＳ Ｐゴシック" charset="0"/>
                <a:cs typeface="ＭＳ Ｐゴシック" charset="0"/>
              </a:rPr>
              <a:t>E.g.,</a:t>
            </a:r>
            <a:endParaRPr lang="en-US" sz="1800" dirty="0">
              <a:ea typeface="ＭＳ Ｐゴシック" charset="0"/>
            </a:endParaRPr>
          </a:p>
          <a:p>
            <a:pPr lvl="1">
              <a:lnSpc>
                <a:spcPct val="90000"/>
              </a:lnSpc>
            </a:pPr>
            <a:r>
              <a:rPr lang="en-AU" dirty="0">
                <a:ea typeface="ＭＳ Ｐゴシック" charset="0"/>
              </a:rPr>
              <a:t>Gathering earnings, profits, board members, headquarters, etc. from company reports </a:t>
            </a:r>
          </a:p>
          <a:p>
            <a:pPr lvl="2">
              <a:lnSpc>
                <a:spcPct val="90000"/>
              </a:lnSpc>
            </a:pPr>
            <a:r>
              <a:rPr lang="en-US" dirty="0">
                <a:ea typeface="ＭＳ Ｐゴシック" charset="0"/>
              </a:rPr>
              <a:t>The headquarters of BHP Billiton Limited, and the global headquarters of the combined BHP Billiton Group, are located in Melbourne, Australia. </a:t>
            </a:r>
          </a:p>
          <a:p>
            <a:pPr lvl="2">
              <a:lnSpc>
                <a:spcPct val="90000"/>
              </a:lnSpc>
            </a:pPr>
            <a:r>
              <a:rPr lang="en-US" dirty="0">
                <a:solidFill>
                  <a:schemeClr val="accent3"/>
                </a:solidFill>
                <a:ea typeface="ＭＳ Ｐゴシック" charset="0"/>
              </a:rPr>
              <a:t>headquarters(“BHP </a:t>
            </a:r>
            <a:r>
              <a:rPr lang="en-US" dirty="0" err="1">
                <a:solidFill>
                  <a:schemeClr val="accent3"/>
                </a:solidFill>
                <a:ea typeface="ＭＳ Ｐゴシック" charset="0"/>
              </a:rPr>
              <a:t>Biliton</a:t>
            </a:r>
            <a:r>
              <a:rPr lang="en-US" dirty="0">
                <a:solidFill>
                  <a:schemeClr val="accent3"/>
                </a:solidFill>
                <a:ea typeface="ＭＳ Ｐゴシック" charset="0"/>
              </a:rPr>
              <a:t> Limited”, “Melbourne, Australia”)</a:t>
            </a:r>
          </a:p>
          <a:p>
            <a:pPr lvl="1">
              <a:lnSpc>
                <a:spcPct val="90000"/>
              </a:lnSpc>
            </a:pPr>
            <a:r>
              <a:rPr lang="en-US" dirty="0">
                <a:ea typeface="ＭＳ Ｐゴシック" charset="0"/>
              </a:rPr>
              <a:t>Learn drug-gene product interactions from medical research literature</a:t>
            </a:r>
          </a:p>
        </p:txBody>
      </p:sp>
    </p:spTree>
    <p:extLst>
      <p:ext uri="{BB962C8B-B14F-4D97-AF65-F5344CB8AC3E}">
        <p14:creationId xmlns:p14="http://schemas.microsoft.com/office/powerpoint/2010/main" val="3344652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742950"/>
          </a:xfrm>
        </p:spPr>
        <p:txBody>
          <a:bodyPr/>
          <a:lstStyle/>
          <a:p>
            <a:r>
              <a:rPr lang="en-US" dirty="0"/>
              <a:t>Distant Supervision</a:t>
            </a:r>
          </a:p>
        </p:txBody>
      </p:sp>
      <p:sp>
        <p:nvSpPr>
          <p:cNvPr id="3" name="Content Placeholder 2"/>
          <p:cNvSpPr>
            <a:spLocks noGrp="1"/>
          </p:cNvSpPr>
          <p:nvPr>
            <p:ph sz="quarter" idx="1"/>
          </p:nvPr>
        </p:nvSpPr>
        <p:spPr>
          <a:xfrm>
            <a:off x="304800" y="1347614"/>
            <a:ext cx="8534400" cy="2800350"/>
          </a:xfrm>
        </p:spPr>
        <p:txBody>
          <a:bodyPr/>
          <a:lstStyle/>
          <a:p>
            <a:r>
              <a:rPr lang="en-US" sz="2800" dirty="0"/>
              <a:t>Combine bootstrapping with supervised learning</a:t>
            </a:r>
            <a:endParaRPr lang="en-US" sz="2800" b="1" dirty="0"/>
          </a:p>
          <a:p>
            <a:pPr lvl="1"/>
            <a:r>
              <a:rPr lang="en-US" sz="2800" dirty="0"/>
              <a:t>Instead of 5 seeds,</a:t>
            </a:r>
          </a:p>
          <a:p>
            <a:pPr lvl="2"/>
            <a:r>
              <a:rPr lang="en-US" sz="2400" dirty="0"/>
              <a:t>Use a large database to get huge # of seed examples</a:t>
            </a:r>
          </a:p>
          <a:p>
            <a:pPr lvl="1"/>
            <a:r>
              <a:rPr lang="en-US" sz="2800" dirty="0"/>
              <a:t>Create lots of features from all these examples</a:t>
            </a:r>
          </a:p>
          <a:p>
            <a:pPr lvl="1"/>
            <a:r>
              <a:rPr lang="en-US" sz="2800" dirty="0"/>
              <a:t>Combine in a supervised classifier</a:t>
            </a:r>
          </a:p>
          <a:p>
            <a:pPr lvl="1"/>
            <a:r>
              <a:rPr lang="en-US" sz="2800" dirty="0"/>
              <a:t>Need to also create negative examples via random sampling</a:t>
            </a:r>
            <a:endParaRPr lang="en-US" dirty="0"/>
          </a:p>
        </p:txBody>
      </p:sp>
    </p:spTree>
    <p:extLst>
      <p:ext uri="{BB962C8B-B14F-4D97-AF65-F5344CB8AC3E}">
        <p14:creationId xmlns:p14="http://schemas.microsoft.com/office/powerpoint/2010/main" val="16132922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Distant supervision paradigm</a:t>
            </a:r>
          </a:p>
        </p:txBody>
      </p:sp>
      <p:sp>
        <p:nvSpPr>
          <p:cNvPr id="3" name="Content Placeholder 2"/>
          <p:cNvSpPr>
            <a:spLocks noGrp="1"/>
          </p:cNvSpPr>
          <p:nvPr>
            <p:ph sz="quarter" idx="1"/>
          </p:nvPr>
        </p:nvSpPr>
        <p:spPr>
          <a:xfrm>
            <a:off x="304800" y="1352550"/>
            <a:ext cx="8534400" cy="3124200"/>
          </a:xfrm>
        </p:spPr>
        <p:txBody>
          <a:bodyPr/>
          <a:lstStyle/>
          <a:p>
            <a:r>
              <a:rPr lang="en-US" sz="2800" dirty="0"/>
              <a:t>Like supervised classification:</a:t>
            </a:r>
          </a:p>
          <a:p>
            <a:pPr lvl="2"/>
            <a:r>
              <a:rPr lang="en-US" sz="2400" dirty="0"/>
              <a:t>Uses a classifier with lots of features</a:t>
            </a:r>
          </a:p>
          <a:p>
            <a:pPr lvl="2"/>
            <a:r>
              <a:rPr lang="en-US" sz="2400" dirty="0"/>
              <a:t>Supervised by detailed hand-created knowledge</a:t>
            </a:r>
          </a:p>
          <a:p>
            <a:pPr lvl="2"/>
            <a:r>
              <a:rPr lang="en-US" sz="2400" dirty="0"/>
              <a:t>Doesn’t require iteratively expanding patterns</a:t>
            </a:r>
          </a:p>
          <a:p>
            <a:r>
              <a:rPr lang="en-US" sz="2800" dirty="0"/>
              <a:t>Like unsupervised classification:</a:t>
            </a:r>
          </a:p>
          <a:p>
            <a:pPr lvl="2"/>
            <a:r>
              <a:rPr lang="en-US" sz="2400" dirty="0"/>
              <a:t>Uses very large amounts of unlabeled data</a:t>
            </a:r>
          </a:p>
          <a:p>
            <a:pPr lvl="2"/>
            <a:r>
              <a:rPr lang="en-US" sz="2400" dirty="0"/>
              <a:t>Not sensitive to genre issues in training corpus</a:t>
            </a:r>
          </a:p>
          <a:p>
            <a:pPr lvl="1"/>
            <a:endParaRPr lang="en-US" dirty="0"/>
          </a:p>
        </p:txBody>
      </p:sp>
    </p:spTree>
    <p:extLst>
      <p:ext uri="{BB962C8B-B14F-4D97-AF65-F5344CB8AC3E}">
        <p14:creationId xmlns:p14="http://schemas.microsoft.com/office/powerpoint/2010/main" val="41534387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AutoShape 2"/>
          <p:cNvSpPr>
            <a:spLocks noGrp="1" noChangeArrowheads="1"/>
          </p:cNvSpPr>
          <p:nvPr>
            <p:ph type="title"/>
          </p:nvPr>
        </p:nvSpPr>
        <p:spPr>
          <a:xfrm>
            <a:off x="1447800" y="476250"/>
            <a:ext cx="7620000" cy="571500"/>
          </a:xfrm>
        </p:spPr>
        <p:txBody>
          <a:bodyPr/>
          <a:lstStyle/>
          <a:p>
            <a:r>
              <a:rPr lang="en-US" dirty="0"/>
              <a:t>Distantly supervised learning </a:t>
            </a:r>
            <a:br>
              <a:rPr lang="en-US" dirty="0"/>
            </a:br>
            <a:r>
              <a:rPr lang="en-US" dirty="0"/>
              <a:t>of relation extraction patterns</a:t>
            </a:r>
          </a:p>
        </p:txBody>
      </p:sp>
      <p:sp>
        <p:nvSpPr>
          <p:cNvPr id="634884" name="Rectangle 4"/>
          <p:cNvSpPr>
            <a:spLocks noGrp="1" noChangeArrowheads="1"/>
          </p:cNvSpPr>
          <p:nvPr>
            <p:ph sz="quarter" idx="1"/>
          </p:nvPr>
        </p:nvSpPr>
        <p:spPr>
          <a:xfrm>
            <a:off x="762000" y="1162050"/>
            <a:ext cx="4114800" cy="3771900"/>
          </a:xfrm>
        </p:spPr>
        <p:txBody>
          <a:bodyPr/>
          <a:lstStyle/>
          <a:p>
            <a:pPr>
              <a:lnSpc>
                <a:spcPct val="90000"/>
              </a:lnSpc>
              <a:buNone/>
            </a:pPr>
            <a:endParaRPr lang="en-US" sz="100" dirty="0"/>
          </a:p>
          <a:p>
            <a:pPr>
              <a:lnSpc>
                <a:spcPct val="90000"/>
              </a:lnSpc>
              <a:buNone/>
            </a:pPr>
            <a:r>
              <a:rPr lang="en-US" dirty="0"/>
              <a:t>For each relation</a:t>
            </a:r>
          </a:p>
          <a:p>
            <a:pPr>
              <a:lnSpc>
                <a:spcPct val="90000"/>
              </a:lnSpc>
              <a:buNone/>
            </a:pPr>
            <a:endParaRPr lang="en-US" sz="1100" dirty="0"/>
          </a:p>
          <a:p>
            <a:pPr>
              <a:lnSpc>
                <a:spcPct val="90000"/>
              </a:lnSpc>
              <a:buNone/>
            </a:pPr>
            <a:r>
              <a:rPr lang="en-US" dirty="0"/>
              <a:t>For each tuple in big database</a:t>
            </a:r>
          </a:p>
          <a:p>
            <a:pPr>
              <a:lnSpc>
                <a:spcPct val="90000"/>
              </a:lnSpc>
              <a:buNone/>
            </a:pPr>
            <a:endParaRPr lang="en-US" sz="1200" dirty="0"/>
          </a:p>
          <a:p>
            <a:pPr>
              <a:lnSpc>
                <a:spcPct val="90000"/>
              </a:lnSpc>
              <a:buNone/>
            </a:pPr>
            <a:r>
              <a:rPr lang="en-US" dirty="0"/>
              <a:t>Find sentences in large corpus with both entities</a:t>
            </a:r>
            <a:endParaRPr lang="en-US" sz="2000" dirty="0">
              <a:solidFill>
                <a:schemeClr val="accent6">
                  <a:lumMod val="60000"/>
                  <a:lumOff val="40000"/>
                </a:schemeClr>
              </a:solidFill>
            </a:endParaRPr>
          </a:p>
          <a:p>
            <a:pPr>
              <a:lnSpc>
                <a:spcPct val="90000"/>
              </a:lnSpc>
              <a:buNone/>
            </a:pPr>
            <a:endParaRPr lang="en-US" sz="1800" dirty="0"/>
          </a:p>
          <a:p>
            <a:pPr>
              <a:lnSpc>
                <a:spcPct val="90000"/>
              </a:lnSpc>
              <a:buNone/>
            </a:pPr>
            <a:r>
              <a:rPr lang="en-US" dirty="0"/>
              <a:t>Extract frequent features (parse, words, </a:t>
            </a:r>
            <a:r>
              <a:rPr lang="en-US" dirty="0" err="1"/>
              <a:t>etc</a:t>
            </a:r>
            <a:r>
              <a:rPr lang="en-US" dirty="0"/>
              <a:t>)</a:t>
            </a:r>
          </a:p>
          <a:p>
            <a:pPr>
              <a:lnSpc>
                <a:spcPct val="90000"/>
              </a:lnSpc>
              <a:buNone/>
            </a:pPr>
            <a:endParaRPr lang="en-US" sz="800" dirty="0"/>
          </a:p>
          <a:p>
            <a:pPr>
              <a:lnSpc>
                <a:spcPct val="90000"/>
              </a:lnSpc>
              <a:buNone/>
            </a:pPr>
            <a:r>
              <a:rPr lang="en-US" dirty="0"/>
              <a:t>Train supervised classifier using thousands of patterns</a:t>
            </a:r>
          </a:p>
          <a:p>
            <a:pPr>
              <a:lnSpc>
                <a:spcPct val="90000"/>
              </a:lnSpc>
              <a:buNone/>
            </a:pPr>
            <a:endParaRPr lang="en-US" dirty="0"/>
          </a:p>
        </p:txBody>
      </p:sp>
      <p:sp>
        <p:nvSpPr>
          <p:cNvPr id="43" name="Oval 10"/>
          <p:cNvSpPr>
            <a:spLocks noChangeArrowheads="1"/>
          </p:cNvSpPr>
          <p:nvPr/>
        </p:nvSpPr>
        <p:spPr bwMode="auto">
          <a:xfrm>
            <a:off x="228600" y="3581400"/>
            <a:ext cx="381000" cy="285750"/>
          </a:xfrm>
          <a:prstGeom prst="ellipse">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r>
              <a:rPr lang="en-US" sz="1800" b="1" dirty="0">
                <a:solidFill>
                  <a:schemeClr val="tx2"/>
                </a:solidFill>
              </a:rPr>
              <a:t>4</a:t>
            </a:r>
            <a:endParaRPr lang="en-US" dirty="0">
              <a:solidFill>
                <a:schemeClr val="tx2"/>
              </a:solidFill>
            </a:endParaRPr>
          </a:p>
        </p:txBody>
      </p:sp>
      <p:sp>
        <p:nvSpPr>
          <p:cNvPr id="44" name="Oval 11"/>
          <p:cNvSpPr>
            <a:spLocks noChangeArrowheads="1"/>
          </p:cNvSpPr>
          <p:nvPr/>
        </p:nvSpPr>
        <p:spPr bwMode="auto">
          <a:xfrm>
            <a:off x="228600" y="1276350"/>
            <a:ext cx="381000" cy="285750"/>
          </a:xfrm>
          <a:prstGeom prst="ellipse">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r>
              <a:rPr lang="en-US" sz="1800" b="1" dirty="0">
                <a:solidFill>
                  <a:schemeClr val="tx2"/>
                </a:solidFill>
              </a:rPr>
              <a:t>1</a:t>
            </a:r>
            <a:endParaRPr lang="en-US" dirty="0">
              <a:solidFill>
                <a:schemeClr val="tx2"/>
              </a:solidFill>
            </a:endParaRPr>
          </a:p>
        </p:txBody>
      </p:sp>
      <p:sp>
        <p:nvSpPr>
          <p:cNvPr id="45" name="Oval 12"/>
          <p:cNvSpPr>
            <a:spLocks noChangeArrowheads="1"/>
          </p:cNvSpPr>
          <p:nvPr/>
        </p:nvSpPr>
        <p:spPr bwMode="auto">
          <a:xfrm>
            <a:off x="228600" y="1885950"/>
            <a:ext cx="381000" cy="285750"/>
          </a:xfrm>
          <a:prstGeom prst="ellipse">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r>
              <a:rPr lang="en-US" sz="1800" b="1" dirty="0">
                <a:solidFill>
                  <a:schemeClr val="tx2"/>
                </a:solidFill>
              </a:rPr>
              <a:t>2</a:t>
            </a:r>
            <a:endParaRPr lang="en-US" dirty="0">
              <a:solidFill>
                <a:schemeClr val="tx2"/>
              </a:solidFill>
            </a:endParaRPr>
          </a:p>
        </p:txBody>
      </p:sp>
      <p:sp>
        <p:nvSpPr>
          <p:cNvPr id="46" name="Oval 13"/>
          <p:cNvSpPr>
            <a:spLocks noChangeArrowheads="1"/>
          </p:cNvSpPr>
          <p:nvPr/>
        </p:nvSpPr>
        <p:spPr bwMode="auto">
          <a:xfrm>
            <a:off x="228600" y="2495550"/>
            <a:ext cx="381000" cy="285750"/>
          </a:xfrm>
          <a:prstGeom prst="ellipse">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r>
              <a:rPr lang="en-US" sz="1800" b="1" dirty="0">
                <a:solidFill>
                  <a:schemeClr val="tx2"/>
                </a:solidFill>
              </a:rPr>
              <a:t>3</a:t>
            </a:r>
            <a:endParaRPr lang="en-US" dirty="0">
              <a:solidFill>
                <a:schemeClr val="tx2"/>
              </a:solidFill>
            </a:endParaRPr>
          </a:p>
        </p:txBody>
      </p:sp>
      <p:sp>
        <p:nvSpPr>
          <p:cNvPr id="47" name="Oval 10"/>
          <p:cNvSpPr>
            <a:spLocks noChangeArrowheads="1"/>
          </p:cNvSpPr>
          <p:nvPr/>
        </p:nvSpPr>
        <p:spPr bwMode="auto">
          <a:xfrm>
            <a:off x="228600" y="4552950"/>
            <a:ext cx="381000" cy="285750"/>
          </a:xfrm>
          <a:prstGeom prst="ellipse">
            <a:avLst/>
          </a:prstGeom>
          <a:solidFill>
            <a:schemeClr val="bg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r>
              <a:rPr lang="en-US" sz="1800" b="1" dirty="0">
                <a:solidFill>
                  <a:schemeClr val="tx2"/>
                </a:solidFill>
              </a:rPr>
              <a:t>5</a:t>
            </a:r>
          </a:p>
        </p:txBody>
      </p:sp>
      <p:sp>
        <p:nvSpPr>
          <p:cNvPr id="49" name="Rectangle 4"/>
          <p:cNvSpPr txBox="1">
            <a:spLocks noChangeArrowheads="1"/>
          </p:cNvSpPr>
          <p:nvPr/>
        </p:nvSpPr>
        <p:spPr bwMode="auto">
          <a:xfrm>
            <a:off x="5562600" y="3486150"/>
            <a:ext cx="2971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ts val="575"/>
              </a:spcBef>
              <a:spcAft>
                <a:spcPct val="0"/>
              </a:spcAft>
              <a:buClr>
                <a:schemeClr val="accent1"/>
              </a:buClr>
              <a:buSzPct val="85000"/>
              <a:tabLst/>
              <a:defRPr/>
            </a:pPr>
            <a:r>
              <a:rPr kumimoji="0" lang="en-US" sz="1800" b="0" i="0" u="none" strike="noStrike" kern="1200" cap="none" spc="0" normalizeH="0" baseline="0" noProof="0" dirty="0">
                <a:ln>
                  <a:noFill/>
                </a:ln>
                <a:solidFill>
                  <a:srgbClr val="0000FF"/>
                </a:solidFill>
                <a:effectLst/>
                <a:uLnTx/>
                <a:uFillTx/>
                <a:latin typeface="Calibri"/>
                <a:ea typeface="+mn-ea"/>
                <a:cs typeface="Calibri"/>
              </a:rPr>
              <a:t>PER was born in LOC</a:t>
            </a:r>
          </a:p>
          <a:p>
            <a:pPr marL="273050" marR="0" lvl="0" indent="-273050" algn="l" defTabSz="914400" rtl="0" eaLnBrk="1" fontAlgn="base" latinLnBrk="0" hangingPunct="1">
              <a:lnSpc>
                <a:spcPct val="90000"/>
              </a:lnSpc>
              <a:spcBef>
                <a:spcPts val="575"/>
              </a:spcBef>
              <a:spcAft>
                <a:spcPct val="0"/>
              </a:spcAft>
              <a:buClr>
                <a:schemeClr val="accent1"/>
              </a:buClr>
              <a:buSzPct val="85000"/>
              <a:tabLst/>
              <a:defRPr/>
            </a:pPr>
            <a:r>
              <a:rPr lang="en-US" sz="1800" dirty="0">
                <a:solidFill>
                  <a:srgbClr val="0000FF"/>
                </a:solidFill>
                <a:latin typeface="Calibri"/>
                <a:ea typeface="+mn-ea"/>
                <a:cs typeface="Calibri"/>
              </a:rPr>
              <a:t>PER, born (XXXX), LOC</a:t>
            </a:r>
          </a:p>
          <a:p>
            <a:pPr marL="273050" marR="0" lvl="0" indent="-273050" algn="l" defTabSz="914400" rtl="0" eaLnBrk="1" fontAlgn="base" latinLnBrk="0" hangingPunct="1">
              <a:lnSpc>
                <a:spcPct val="90000"/>
              </a:lnSpc>
              <a:spcBef>
                <a:spcPts val="575"/>
              </a:spcBef>
              <a:spcAft>
                <a:spcPct val="0"/>
              </a:spcAft>
              <a:buClr>
                <a:schemeClr val="accent1"/>
              </a:buClr>
              <a:buSzPct val="85000"/>
              <a:tabLst/>
              <a:defRPr/>
            </a:pPr>
            <a:r>
              <a:rPr kumimoji="0" lang="en-US" sz="1800" b="0" i="0" u="none" strike="noStrike" kern="1200" cap="none" spc="0" normalizeH="0" baseline="0" noProof="0" dirty="0">
                <a:ln>
                  <a:noFill/>
                </a:ln>
                <a:solidFill>
                  <a:srgbClr val="0000FF"/>
                </a:solidFill>
                <a:effectLst/>
                <a:uLnTx/>
                <a:uFillTx/>
                <a:latin typeface="Calibri"/>
                <a:ea typeface="+mn-ea"/>
                <a:cs typeface="Calibri"/>
              </a:rPr>
              <a:t>PER’s</a:t>
            </a:r>
            <a:r>
              <a:rPr kumimoji="0" lang="en-US" sz="1800" b="0" i="0" u="none" strike="noStrike" kern="1200" cap="none" spc="0" normalizeH="0" noProof="0" dirty="0">
                <a:ln>
                  <a:noFill/>
                </a:ln>
                <a:solidFill>
                  <a:srgbClr val="0000FF"/>
                </a:solidFill>
                <a:effectLst/>
                <a:uLnTx/>
                <a:uFillTx/>
                <a:latin typeface="Calibri"/>
                <a:ea typeface="+mn-ea"/>
                <a:cs typeface="Calibri"/>
              </a:rPr>
              <a:t> birthplace in </a:t>
            </a:r>
            <a:r>
              <a:rPr kumimoji="0" lang="en-US" sz="1800" b="0" i="0" u="none" strike="noStrike" kern="1200" cap="none" spc="0" normalizeH="0" baseline="0" noProof="0" dirty="0">
                <a:ln>
                  <a:noFill/>
                </a:ln>
                <a:solidFill>
                  <a:srgbClr val="0000FF"/>
                </a:solidFill>
                <a:effectLst/>
                <a:uLnTx/>
                <a:uFillTx/>
                <a:latin typeface="Calibri"/>
                <a:ea typeface="+mn-ea"/>
                <a:cs typeface="Calibri"/>
              </a:rPr>
              <a:t>LOC</a:t>
            </a:r>
          </a:p>
          <a:p>
            <a:pPr marL="273050" marR="0" lvl="0" indent="-273050" algn="l" defTabSz="914400" rtl="0" eaLnBrk="1" fontAlgn="base" latinLnBrk="0" hangingPunct="1">
              <a:lnSpc>
                <a:spcPct val="90000"/>
              </a:lnSpc>
              <a:spcBef>
                <a:spcPts val="575"/>
              </a:spcBef>
              <a:spcAft>
                <a:spcPct val="0"/>
              </a:spcAft>
              <a:buClr>
                <a:schemeClr val="accent1"/>
              </a:buClr>
              <a:buSzPct val="85000"/>
              <a:tabLst/>
              <a:defRPr/>
            </a:pPr>
            <a:endParaRPr kumimoji="0" lang="en-US" sz="2400" b="0" i="0" u="none" strike="noStrike" kern="1200" cap="none" spc="0" normalizeH="0" baseline="0" noProof="0" dirty="0">
              <a:ln>
                <a:noFill/>
              </a:ln>
              <a:solidFill>
                <a:schemeClr val="tx1"/>
              </a:solidFill>
              <a:effectLst/>
              <a:uLnTx/>
              <a:uFillTx/>
              <a:latin typeface="Calibri"/>
              <a:ea typeface="+mn-ea"/>
              <a:cs typeface="Calibri"/>
            </a:endParaRPr>
          </a:p>
          <a:p>
            <a:pPr marL="273050" marR="0" lvl="0" indent="-273050" algn="l" defTabSz="914400" rtl="0" eaLnBrk="1" fontAlgn="base" latinLnBrk="0" hangingPunct="1">
              <a:lnSpc>
                <a:spcPct val="90000"/>
              </a:lnSpc>
              <a:spcBef>
                <a:spcPts val="575"/>
              </a:spcBef>
              <a:spcAft>
                <a:spcPct val="0"/>
              </a:spcAft>
              <a:buClr>
                <a:schemeClr val="accent1"/>
              </a:buClr>
              <a:buSzPct val="85000"/>
              <a:tabLst/>
              <a:defRPr/>
            </a:pPr>
            <a:endParaRPr lang="en-US" sz="2400" dirty="0">
              <a:latin typeface="Calibri"/>
              <a:cs typeface="Calibri"/>
            </a:endParaRPr>
          </a:p>
          <a:p>
            <a:pPr marL="273050" marR="0" lvl="0" indent="-273050" algn="l" defTabSz="914400" rtl="0" eaLnBrk="1" fontAlgn="base" latinLnBrk="0" hangingPunct="1">
              <a:lnSpc>
                <a:spcPct val="90000"/>
              </a:lnSpc>
              <a:spcBef>
                <a:spcPts val="575"/>
              </a:spcBef>
              <a:spcAft>
                <a:spcPct val="0"/>
              </a:spcAft>
              <a:buClr>
                <a:schemeClr val="accent1"/>
              </a:buClr>
              <a:buSzPct val="85000"/>
              <a:tabLst/>
              <a:defRPr/>
            </a:pPr>
            <a:endParaRPr kumimoji="0" lang="en-US" sz="2400" b="0" i="0" u="none" strike="noStrike" kern="1200" cap="none" spc="0" normalizeH="0" baseline="0" noProof="0" dirty="0">
              <a:ln>
                <a:noFill/>
              </a:ln>
              <a:solidFill>
                <a:schemeClr val="tx1"/>
              </a:solidFill>
              <a:effectLst/>
              <a:uLnTx/>
              <a:uFillTx/>
              <a:latin typeface="Calibri"/>
              <a:ea typeface="+mn-ea"/>
              <a:cs typeface="Calibri"/>
            </a:endParaRPr>
          </a:p>
          <a:p>
            <a:pPr marL="273050" marR="0" lvl="0" indent="-273050" algn="l" defTabSz="914400" rtl="0" eaLnBrk="1" fontAlgn="base" latinLnBrk="0" hangingPunct="1">
              <a:lnSpc>
                <a:spcPct val="90000"/>
              </a:lnSpc>
              <a:spcBef>
                <a:spcPts val="575"/>
              </a:spcBef>
              <a:spcAft>
                <a:spcPct val="0"/>
              </a:spcAft>
              <a:buClr>
                <a:schemeClr val="accent1"/>
              </a:buClr>
              <a:buSzPct val="85000"/>
              <a:tabLst/>
              <a:defRPr/>
            </a:pPr>
            <a:endParaRPr kumimoji="0" lang="en-US" sz="2400" b="0" i="0" u="none" strike="noStrike" kern="1200" cap="none" spc="0" normalizeH="0" baseline="0" noProof="0" dirty="0">
              <a:ln>
                <a:noFill/>
              </a:ln>
              <a:solidFill>
                <a:schemeClr val="tx1"/>
              </a:solidFill>
              <a:effectLst/>
              <a:uLnTx/>
              <a:uFillTx/>
              <a:latin typeface="Calibri"/>
              <a:ea typeface="+mn-ea"/>
              <a:cs typeface="Calibri"/>
            </a:endParaRPr>
          </a:p>
          <a:p>
            <a:pPr marL="273050" marR="0" lvl="0" indent="-273050" algn="l" defTabSz="914400" rtl="0" eaLnBrk="1" fontAlgn="base" latinLnBrk="0" hangingPunct="1">
              <a:lnSpc>
                <a:spcPct val="90000"/>
              </a:lnSpc>
              <a:spcBef>
                <a:spcPts val="575"/>
              </a:spcBef>
              <a:spcAft>
                <a:spcPct val="0"/>
              </a:spcAft>
              <a:buClr>
                <a:schemeClr val="accent1"/>
              </a:buClr>
              <a:buSzPct val="85000"/>
              <a:buFont typeface="Wingdings 2" pitchFamily="18" charset="2"/>
              <a:buChar char=""/>
              <a:tabLst/>
              <a:defRPr/>
            </a:pPr>
            <a:endParaRPr kumimoji="0" lang="en-US" sz="2400" b="0" i="0" u="none" strike="noStrike" kern="1200" cap="none" spc="0" normalizeH="0" baseline="0" noProof="0" dirty="0">
              <a:ln>
                <a:noFill/>
              </a:ln>
              <a:solidFill>
                <a:schemeClr val="tx1"/>
              </a:solidFill>
              <a:effectLst/>
              <a:uLnTx/>
              <a:uFillTx/>
              <a:latin typeface="Calibri"/>
              <a:ea typeface="+mn-ea"/>
              <a:cs typeface="Calibri"/>
            </a:endParaRPr>
          </a:p>
        </p:txBody>
      </p:sp>
      <p:sp>
        <p:nvSpPr>
          <p:cNvPr id="2" name="TextBox 1"/>
          <p:cNvSpPr txBox="1"/>
          <p:nvPr/>
        </p:nvSpPr>
        <p:spPr>
          <a:xfrm>
            <a:off x="5390361" y="1696819"/>
            <a:ext cx="2839239" cy="646331"/>
          </a:xfrm>
          <a:prstGeom prst="rect">
            <a:avLst/>
          </a:prstGeom>
          <a:noFill/>
        </p:spPr>
        <p:txBody>
          <a:bodyPr wrap="none" rtlCol="0">
            <a:spAutoFit/>
          </a:bodyPr>
          <a:lstStyle/>
          <a:p>
            <a:r>
              <a:rPr lang="en-US" sz="1800" dirty="0">
                <a:latin typeface="+mn-lt"/>
              </a:rPr>
              <a:t>&lt;Edwin Hubble, Marshfield&gt;</a:t>
            </a:r>
          </a:p>
          <a:p>
            <a:r>
              <a:rPr lang="en-US" sz="1800" dirty="0">
                <a:latin typeface="+mn-lt"/>
              </a:rPr>
              <a:t>&lt;Albert Einstein, Ulm&gt;</a:t>
            </a:r>
          </a:p>
        </p:txBody>
      </p:sp>
      <p:sp>
        <p:nvSpPr>
          <p:cNvPr id="3" name="TextBox 2"/>
          <p:cNvSpPr txBox="1"/>
          <p:nvPr/>
        </p:nvSpPr>
        <p:spPr>
          <a:xfrm>
            <a:off x="6202787" y="1211818"/>
            <a:ext cx="883813" cy="369332"/>
          </a:xfrm>
          <a:prstGeom prst="rect">
            <a:avLst/>
          </a:prstGeom>
          <a:noFill/>
        </p:spPr>
        <p:txBody>
          <a:bodyPr wrap="none" rtlCol="0">
            <a:spAutoFit/>
          </a:bodyPr>
          <a:lstStyle/>
          <a:p>
            <a:r>
              <a:rPr lang="en-US" sz="1800" dirty="0">
                <a:solidFill>
                  <a:srgbClr val="0000FF"/>
                </a:solidFill>
                <a:latin typeface="+mn-lt"/>
              </a:rPr>
              <a:t>Born-In</a:t>
            </a:r>
            <a:endParaRPr lang="en-US" sz="1800" dirty="0">
              <a:latin typeface="+mn-lt"/>
            </a:endParaRPr>
          </a:p>
        </p:txBody>
      </p:sp>
      <p:sp>
        <p:nvSpPr>
          <p:cNvPr id="19" name="Rectangle 4"/>
          <p:cNvSpPr txBox="1">
            <a:spLocks noChangeArrowheads="1"/>
          </p:cNvSpPr>
          <p:nvPr/>
        </p:nvSpPr>
        <p:spPr bwMode="auto">
          <a:xfrm>
            <a:off x="5257800" y="2419350"/>
            <a:ext cx="3810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ts val="575"/>
              </a:spcBef>
              <a:spcAft>
                <a:spcPct val="0"/>
              </a:spcAft>
              <a:buClr>
                <a:schemeClr val="accent1"/>
              </a:buClr>
              <a:buSzPct val="85000"/>
              <a:tabLst/>
              <a:defRPr/>
            </a:pPr>
            <a:r>
              <a:rPr lang="en-US" sz="1800" dirty="0">
                <a:solidFill>
                  <a:srgbClr val="FF0000"/>
                </a:solidFill>
                <a:latin typeface="Calibri"/>
                <a:ea typeface="+mn-ea"/>
                <a:cs typeface="Calibri"/>
              </a:rPr>
              <a:t>Hubble</a:t>
            </a:r>
            <a:r>
              <a:rPr kumimoji="0" lang="en-US" sz="1800" b="0" i="0" u="none" strike="noStrike" kern="1200" cap="none" spc="0" normalizeH="0" baseline="0" noProof="0" dirty="0">
                <a:ln>
                  <a:noFill/>
                </a:ln>
                <a:solidFill>
                  <a:srgbClr val="FF0000"/>
                </a:solidFill>
                <a:effectLst/>
                <a:uLnTx/>
                <a:uFillTx/>
                <a:latin typeface="Calibri"/>
                <a:ea typeface="+mn-ea"/>
                <a:cs typeface="Calibri"/>
              </a:rPr>
              <a:t> was born in Marshfield</a:t>
            </a:r>
          </a:p>
          <a:p>
            <a:pPr marL="273050" marR="0" lvl="0" indent="-273050" algn="l" defTabSz="914400" rtl="0" eaLnBrk="1" fontAlgn="base" latinLnBrk="0" hangingPunct="1">
              <a:lnSpc>
                <a:spcPct val="90000"/>
              </a:lnSpc>
              <a:spcBef>
                <a:spcPts val="575"/>
              </a:spcBef>
              <a:spcAft>
                <a:spcPct val="0"/>
              </a:spcAft>
              <a:buClr>
                <a:schemeClr val="accent1"/>
              </a:buClr>
              <a:buSzPct val="85000"/>
              <a:tabLst/>
              <a:defRPr/>
            </a:pPr>
            <a:r>
              <a:rPr lang="en-US" sz="1800" dirty="0">
                <a:solidFill>
                  <a:srgbClr val="FF0000"/>
                </a:solidFill>
                <a:latin typeface="Calibri"/>
                <a:ea typeface="+mn-ea"/>
                <a:cs typeface="Calibri"/>
              </a:rPr>
              <a:t>Einstein, born (1879),  Ulm</a:t>
            </a:r>
          </a:p>
          <a:p>
            <a:pPr marL="273050" marR="0" lvl="0" indent="-273050" algn="l" defTabSz="914400" rtl="0" eaLnBrk="1" fontAlgn="base" latinLnBrk="0" hangingPunct="1">
              <a:lnSpc>
                <a:spcPct val="90000"/>
              </a:lnSpc>
              <a:spcBef>
                <a:spcPts val="575"/>
              </a:spcBef>
              <a:spcAft>
                <a:spcPct val="0"/>
              </a:spcAft>
              <a:buClr>
                <a:schemeClr val="accent1"/>
              </a:buClr>
              <a:buSzPct val="85000"/>
              <a:tabLst/>
              <a:defRPr/>
            </a:pPr>
            <a:r>
              <a:rPr kumimoji="0" lang="en-US" sz="1800" b="0" i="0" u="none" strike="noStrike" kern="1200" cap="none" spc="0" normalizeH="0" baseline="0" noProof="0" dirty="0">
                <a:ln>
                  <a:noFill/>
                </a:ln>
                <a:solidFill>
                  <a:srgbClr val="FF0000"/>
                </a:solidFill>
                <a:effectLst/>
                <a:uLnTx/>
                <a:uFillTx/>
                <a:latin typeface="Calibri"/>
                <a:ea typeface="+mn-ea"/>
                <a:cs typeface="Calibri"/>
              </a:rPr>
              <a:t>Hubble’s birthplace in Marshfield</a:t>
            </a:r>
            <a:endParaRPr kumimoji="0" lang="en-US" sz="2000" b="0" i="0" u="none" strike="noStrike" kern="1200" cap="none" spc="0" normalizeH="0" baseline="0" noProof="0" dirty="0">
              <a:ln>
                <a:noFill/>
              </a:ln>
              <a:solidFill>
                <a:srgbClr val="FF0000"/>
              </a:solidFill>
              <a:effectLst/>
              <a:uLnTx/>
              <a:uFillTx/>
              <a:latin typeface="Calibri"/>
              <a:ea typeface="+mn-ea"/>
              <a:cs typeface="Calibri"/>
            </a:endParaRPr>
          </a:p>
        </p:txBody>
      </p:sp>
      <p:sp>
        <p:nvSpPr>
          <p:cNvPr id="21" name="TextBox 20"/>
          <p:cNvSpPr txBox="1"/>
          <p:nvPr/>
        </p:nvSpPr>
        <p:spPr>
          <a:xfrm>
            <a:off x="5638800" y="4629150"/>
            <a:ext cx="2692639" cy="369332"/>
          </a:xfrm>
          <a:prstGeom prst="rect">
            <a:avLst/>
          </a:prstGeom>
          <a:noFill/>
        </p:spPr>
        <p:txBody>
          <a:bodyPr wrap="none" rtlCol="0">
            <a:spAutoFit/>
          </a:bodyPr>
          <a:lstStyle/>
          <a:p>
            <a:r>
              <a:rPr lang="en-US" sz="1800" dirty="0">
                <a:solidFill>
                  <a:srgbClr val="000000"/>
                </a:solidFill>
                <a:latin typeface="Times New Roman"/>
                <a:cs typeface="Times New Roman"/>
              </a:rPr>
              <a:t>P(born-in | f</a:t>
            </a:r>
            <a:r>
              <a:rPr lang="en-US" sz="1800" baseline="-25000" dirty="0">
                <a:solidFill>
                  <a:srgbClr val="000000"/>
                </a:solidFill>
                <a:latin typeface="Times New Roman"/>
                <a:cs typeface="Times New Roman"/>
              </a:rPr>
              <a:t>1</a:t>
            </a:r>
            <a:r>
              <a:rPr lang="en-US" sz="1800" dirty="0">
                <a:solidFill>
                  <a:srgbClr val="000000"/>
                </a:solidFill>
                <a:latin typeface="Times New Roman"/>
                <a:cs typeface="Times New Roman"/>
              </a:rPr>
              <a:t>,f</a:t>
            </a:r>
            <a:r>
              <a:rPr lang="en-US" sz="1800" baseline="-25000" dirty="0">
                <a:solidFill>
                  <a:srgbClr val="000000"/>
                </a:solidFill>
                <a:latin typeface="Times New Roman"/>
                <a:cs typeface="Times New Roman"/>
              </a:rPr>
              <a:t>2</a:t>
            </a:r>
            <a:r>
              <a:rPr lang="en-US" sz="1800" dirty="0">
                <a:solidFill>
                  <a:srgbClr val="000000"/>
                </a:solidFill>
                <a:latin typeface="Times New Roman"/>
                <a:cs typeface="Times New Roman"/>
              </a:rPr>
              <a:t>,f</a:t>
            </a:r>
            <a:r>
              <a:rPr lang="en-US" sz="1800" baseline="-25000" dirty="0">
                <a:solidFill>
                  <a:srgbClr val="000000"/>
                </a:solidFill>
                <a:latin typeface="Times New Roman"/>
                <a:cs typeface="Times New Roman"/>
              </a:rPr>
              <a:t>3</a:t>
            </a:r>
            <a:r>
              <a:rPr lang="en-US" sz="1800" dirty="0">
                <a:solidFill>
                  <a:srgbClr val="000000"/>
                </a:solidFill>
                <a:latin typeface="Times New Roman"/>
                <a:cs typeface="Times New Roman"/>
              </a:rPr>
              <a:t>,…,f</a:t>
            </a:r>
            <a:r>
              <a:rPr lang="en-US" sz="1800" baseline="-25000" dirty="0">
                <a:solidFill>
                  <a:srgbClr val="000000"/>
                </a:solidFill>
                <a:latin typeface="Times New Roman"/>
                <a:cs typeface="Times New Roman"/>
              </a:rPr>
              <a:t>70000</a:t>
            </a:r>
            <a:r>
              <a:rPr lang="en-US" sz="1800" dirty="0">
                <a:solidFill>
                  <a:srgbClr val="000000"/>
                </a:solidFill>
                <a:latin typeface="Times New Roman"/>
                <a:cs typeface="Times New Roman"/>
              </a:rPr>
              <a:t>)</a:t>
            </a:r>
          </a:p>
        </p:txBody>
      </p:sp>
    </p:spTree>
    <p:extLst>
      <p:ext uri="{BB962C8B-B14F-4D97-AF65-F5344CB8AC3E}">
        <p14:creationId xmlns:p14="http://schemas.microsoft.com/office/powerpoint/2010/main" val="2605248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88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8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488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488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4884">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build="p"/>
      <p:bldP spid="43" grpId="0" animBg="1"/>
      <p:bldP spid="44" grpId="0" animBg="1"/>
      <p:bldP spid="45" grpId="0" animBg="1"/>
      <p:bldP spid="46" grpId="0" animBg="1"/>
      <p:bldP spid="4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7150"/>
            <a:ext cx="7467600" cy="742950"/>
          </a:xfrm>
        </p:spPr>
        <p:txBody>
          <a:bodyPr/>
          <a:lstStyle/>
          <a:p>
            <a:r>
              <a:rPr lang="en-US" dirty="0"/>
              <a:t>Unsupervised relation extraction</a:t>
            </a:r>
          </a:p>
        </p:txBody>
      </p:sp>
      <p:sp>
        <p:nvSpPr>
          <p:cNvPr id="3" name="Content Placeholder 2"/>
          <p:cNvSpPr>
            <a:spLocks noGrp="1"/>
          </p:cNvSpPr>
          <p:nvPr>
            <p:ph idx="1"/>
          </p:nvPr>
        </p:nvSpPr>
        <p:spPr>
          <a:xfrm>
            <a:off x="304800" y="1524000"/>
            <a:ext cx="8686800" cy="3333750"/>
          </a:xfrm>
        </p:spPr>
        <p:txBody>
          <a:bodyPr/>
          <a:lstStyle/>
          <a:p>
            <a:r>
              <a:rPr lang="en-US" dirty="0"/>
              <a:t>Open Information Extraction: </a:t>
            </a:r>
          </a:p>
          <a:p>
            <a:pPr lvl="1"/>
            <a:r>
              <a:rPr lang="en-US" dirty="0"/>
              <a:t>extract relations from the web with no training data, no list of relations</a:t>
            </a:r>
          </a:p>
          <a:p>
            <a:endParaRPr lang="en-US" sz="1600" dirty="0"/>
          </a:p>
          <a:p>
            <a:pPr marL="0" indent="0">
              <a:buNone/>
            </a:pPr>
            <a:endParaRPr lang="en-US" dirty="0"/>
          </a:p>
          <a:p>
            <a:pPr lvl="1"/>
            <a:endParaRPr lang="en-US" dirty="0"/>
          </a:p>
        </p:txBody>
      </p:sp>
      <p:sp>
        <p:nvSpPr>
          <p:cNvPr id="4" name="Slide Number Placeholder 3"/>
          <p:cNvSpPr>
            <a:spLocks noGrp="1"/>
          </p:cNvSpPr>
          <p:nvPr>
            <p:ph type="sldNum" sz="quarter" idx="12"/>
          </p:nvPr>
        </p:nvSpPr>
        <p:spPr>
          <a:xfrm>
            <a:off x="7162800" y="4800600"/>
            <a:ext cx="1981200" cy="342900"/>
          </a:xfrm>
        </p:spPr>
        <p:txBody>
          <a:bodyPr/>
          <a:lstStyle/>
          <a:p>
            <a:fld id="{10F35DC5-7E65-8247-99AB-4E984F8A921E}" type="slidenum">
              <a:rPr lang="en-US" smtClean="0"/>
              <a:pPr/>
              <a:t>73</a:t>
            </a:fld>
            <a:endParaRPr lang="en-US" dirty="0"/>
          </a:p>
        </p:txBody>
      </p:sp>
    </p:spTree>
    <p:extLst>
      <p:ext uri="{BB962C8B-B14F-4D97-AF65-F5344CB8AC3E}">
        <p14:creationId xmlns:p14="http://schemas.microsoft.com/office/powerpoint/2010/main" val="3977852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3350"/>
            <a:ext cx="7467600" cy="990600"/>
          </a:xfrm>
        </p:spPr>
        <p:txBody>
          <a:bodyPr/>
          <a:lstStyle/>
          <a:p>
            <a:r>
              <a:rPr lang="en-US" dirty="0"/>
              <a:t>Evaluation of Semi-supervised and</a:t>
            </a:r>
            <a:br>
              <a:rPr lang="en-US" dirty="0"/>
            </a:br>
            <a:r>
              <a:rPr lang="en-US" dirty="0"/>
              <a:t>Unsupervised Relation Extraction</a:t>
            </a:r>
          </a:p>
        </p:txBody>
      </p:sp>
      <p:sp>
        <p:nvSpPr>
          <p:cNvPr id="3" name="Content Placeholder 2"/>
          <p:cNvSpPr>
            <a:spLocks noGrp="1"/>
          </p:cNvSpPr>
          <p:nvPr>
            <p:ph idx="1"/>
          </p:nvPr>
        </p:nvSpPr>
        <p:spPr>
          <a:xfrm>
            <a:off x="304800" y="1276350"/>
            <a:ext cx="8686800" cy="3790950"/>
          </a:xfrm>
        </p:spPr>
        <p:txBody>
          <a:bodyPr/>
          <a:lstStyle/>
          <a:p>
            <a:r>
              <a:rPr lang="en-US" sz="2000" dirty="0"/>
              <a:t>Since it extracts totally new relations from the web </a:t>
            </a:r>
          </a:p>
          <a:p>
            <a:pPr lvl="1"/>
            <a:r>
              <a:rPr lang="en-US" sz="1800" dirty="0"/>
              <a:t>There is no gold set of correct instances of relations!</a:t>
            </a:r>
          </a:p>
          <a:p>
            <a:pPr lvl="2"/>
            <a:r>
              <a:rPr lang="en-US" sz="1800" dirty="0"/>
              <a:t>Can’t compute precision (don’t know which ones are correct)</a:t>
            </a:r>
          </a:p>
          <a:p>
            <a:pPr lvl="2"/>
            <a:r>
              <a:rPr lang="en-US" sz="1800" dirty="0"/>
              <a:t>Can’t compute recall (don’t know which ones were missed)</a:t>
            </a:r>
          </a:p>
          <a:p>
            <a:r>
              <a:rPr lang="en-US" sz="2000" dirty="0"/>
              <a:t>Instead, we can approximate precision (only)</a:t>
            </a:r>
          </a:p>
          <a:p>
            <a:pPr lvl="1"/>
            <a:r>
              <a:rPr lang="en-US" sz="1800" dirty="0"/>
              <a:t> Draw a random sample of relations from output, check precision manually</a:t>
            </a:r>
          </a:p>
          <a:p>
            <a:pPr lvl="1"/>
            <a:endParaRPr lang="en-US" sz="2400" dirty="0"/>
          </a:p>
          <a:p>
            <a:pPr marL="347472" indent="-347472">
              <a:spcBef>
                <a:spcPts val="480"/>
              </a:spcBef>
              <a:spcAft>
                <a:spcPts val="0"/>
              </a:spcAft>
              <a:buSzPts val="2000"/>
              <a:buFont typeface="Times" panose="02020603050405020304" pitchFamily="18" charset="0"/>
              <a:buChar char="•"/>
            </a:pPr>
            <a:r>
              <a:rPr lang="en-US" sz="2000" dirty="0">
                <a:solidFill>
                  <a:srgbClr val="000000"/>
                </a:solidFill>
                <a:latin typeface="Calibri" panose="020F0502020204030204" pitchFamily="34" charset="0"/>
                <a:ea typeface="ＭＳ Ｐゴシック" panose="020B0600070205080204" pitchFamily="34" charset="-128"/>
                <a:cs typeface="ＭＳ Ｐゴシック" panose="020B0600070205080204" pitchFamily="34" charset="-128"/>
              </a:rPr>
              <a:t>Can also compute precision at different levels of recall.</a:t>
            </a:r>
            <a:endParaRPr lang="en-US" sz="2000" dirty="0"/>
          </a:p>
          <a:p>
            <a:pPr marL="685800" indent="-228600">
              <a:lnSpc>
                <a:spcPct val="80000"/>
              </a:lnSpc>
              <a:spcBef>
                <a:spcPts val="432"/>
              </a:spcBef>
              <a:spcAft>
                <a:spcPts val="0"/>
              </a:spcAft>
            </a:pPr>
            <a:r>
              <a:rPr lang="en-US" sz="1800" dirty="0">
                <a:solidFill>
                  <a:srgbClr val="000000"/>
                </a:solidFill>
                <a:latin typeface="Calibri" panose="020F0502020204030204" pitchFamily="34" charset="0"/>
                <a:ea typeface="ＭＳ Ｐゴシック" panose="020B0600070205080204" pitchFamily="34" charset="-128"/>
              </a:rPr>
              <a:t>Precision for top 1000 new relations, top 10,000 new relations, top 100,000</a:t>
            </a:r>
            <a:endParaRPr lang="en-US" sz="1800" dirty="0"/>
          </a:p>
          <a:p>
            <a:pPr marL="685800" indent="-228600">
              <a:lnSpc>
                <a:spcPct val="80000"/>
              </a:lnSpc>
              <a:spcBef>
                <a:spcPts val="432"/>
              </a:spcBef>
              <a:spcAft>
                <a:spcPts val="0"/>
              </a:spcAft>
            </a:pPr>
            <a:r>
              <a:rPr lang="en-US" sz="1800" dirty="0">
                <a:solidFill>
                  <a:srgbClr val="000000"/>
                </a:solidFill>
                <a:latin typeface="Calibri" panose="020F0502020204030204" pitchFamily="34" charset="0"/>
                <a:ea typeface="ＭＳ Ｐゴシック" panose="020B0600070205080204" pitchFamily="34" charset="-128"/>
              </a:rPr>
              <a:t>In each case taking a random sample of that set</a:t>
            </a:r>
            <a:endParaRPr lang="en-US" sz="1800" dirty="0"/>
          </a:p>
          <a:p>
            <a:pPr marL="347472" indent="-347472">
              <a:spcBef>
                <a:spcPts val="480"/>
              </a:spcBef>
              <a:spcAft>
                <a:spcPts val="0"/>
              </a:spcAft>
            </a:pPr>
            <a:r>
              <a:rPr lang="en-US" sz="2000" dirty="0">
                <a:solidFill>
                  <a:srgbClr val="000000"/>
                </a:solidFill>
                <a:latin typeface="Calibri" panose="020F0502020204030204" pitchFamily="34" charset="0"/>
                <a:ea typeface="ＭＳ Ｐゴシック" panose="020B0600070205080204" pitchFamily="34" charset="-128"/>
                <a:cs typeface="ＭＳ Ｐゴシック" panose="020B0600070205080204" pitchFamily="34" charset="-128"/>
              </a:rPr>
              <a:t>But no way to evaluate recall</a:t>
            </a:r>
            <a:endParaRPr lang="en-US" sz="1800"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74</a:t>
            </a:fld>
            <a:endParaRPr lang="en-US" dirty="0"/>
          </a:p>
        </p:txBody>
      </p:sp>
      <p:graphicFrame>
        <p:nvGraphicFramePr>
          <p:cNvPr id="5" name="Object 4"/>
          <p:cNvGraphicFramePr>
            <a:graphicFrameLocks noChangeAspect="1"/>
          </p:cNvGraphicFramePr>
          <p:nvPr>
            <p:extLst/>
          </p:nvPr>
        </p:nvGraphicFramePr>
        <p:xfrm>
          <a:off x="2438401" y="3333750"/>
          <a:ext cx="3733800" cy="516168"/>
        </p:xfrm>
        <a:graphic>
          <a:graphicData uri="http://schemas.openxmlformats.org/presentationml/2006/ole">
            <mc:AlternateContent xmlns:mc="http://schemas.openxmlformats.org/markup-compatibility/2006">
              <mc:Choice xmlns:v="urn:schemas-microsoft-com:vml" Requires="v">
                <p:oleObj spid="_x0000_s209947" name="Equation" r:id="rId3" imgW="3124200" imgH="431800" progId="Equation.3">
                  <p:embed/>
                </p:oleObj>
              </mc:Choice>
              <mc:Fallback>
                <p:oleObj name="Equation" r:id="rId3" imgW="3124200" imgH="431800" progId="Equation.3">
                  <p:embed/>
                  <p:pic>
                    <p:nvPicPr>
                      <p:cNvPr id="0" name=""/>
                      <p:cNvPicPr/>
                      <p:nvPr/>
                    </p:nvPicPr>
                    <p:blipFill>
                      <a:blip r:embed="rId4"/>
                      <a:stretch>
                        <a:fillRect/>
                      </a:stretch>
                    </p:blipFill>
                    <p:spPr>
                      <a:xfrm>
                        <a:off x="2438401" y="3333750"/>
                        <a:ext cx="3733800" cy="516168"/>
                      </a:xfrm>
                      <a:prstGeom prst="rect">
                        <a:avLst/>
                      </a:prstGeom>
                    </p:spPr>
                  </p:pic>
                </p:oleObj>
              </mc:Fallback>
            </mc:AlternateContent>
          </a:graphicData>
        </a:graphic>
      </p:graphicFrame>
    </p:spTree>
    <p:extLst>
      <p:ext uri="{BB962C8B-B14F-4D97-AF65-F5344CB8AC3E}">
        <p14:creationId xmlns:p14="http://schemas.microsoft.com/office/powerpoint/2010/main" val="451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 IE for </a:t>
            </a:r>
            <a:r>
              <a:rPr lang="en-US"/>
              <a:t>Temporal Reasoning</a:t>
            </a:r>
            <a:endParaRPr lang="en-US" dirty="0"/>
          </a:p>
        </p:txBody>
      </p:sp>
      <p:sp>
        <p:nvSpPr>
          <p:cNvPr id="3" name="Content Placeholder 2"/>
          <p:cNvSpPr>
            <a:spLocks noGrp="1"/>
          </p:cNvSpPr>
          <p:nvPr>
            <p:ph idx="1"/>
          </p:nvPr>
        </p:nvSpPr>
        <p:spPr/>
        <p:txBody>
          <a:bodyPr/>
          <a:lstStyle/>
          <a:p>
            <a:r>
              <a:rPr lang="en-US" dirty="0"/>
              <a:t>Another area, optional</a:t>
            </a:r>
          </a:p>
        </p:txBody>
      </p:sp>
      <p:sp>
        <p:nvSpPr>
          <p:cNvPr id="4" name="Slide Number Placeholder 3"/>
          <p:cNvSpPr>
            <a:spLocks noGrp="1"/>
          </p:cNvSpPr>
          <p:nvPr>
            <p:ph type="sldNum" sz="quarter" idx="12"/>
          </p:nvPr>
        </p:nvSpPr>
        <p:spPr/>
        <p:txBody>
          <a:bodyPr/>
          <a:lstStyle/>
          <a:p>
            <a:fld id="{10F35DC5-7E65-8247-99AB-4E984F8A921E}" type="slidenum">
              <a:rPr lang="en-US" smtClean="0"/>
              <a:pPr/>
              <a:t>75</a:t>
            </a:fld>
            <a:endParaRPr lang="en-US"/>
          </a:p>
        </p:txBody>
      </p:sp>
    </p:spTree>
    <p:extLst>
      <p:ext uri="{BB962C8B-B14F-4D97-AF65-F5344CB8AC3E}">
        <p14:creationId xmlns:p14="http://schemas.microsoft.com/office/powerpoint/2010/main" val="26910960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lstStyle/>
          <a:p>
            <a:r>
              <a:rPr lang="en-US" dirty="0"/>
              <a:t>IE involves techniques for extracting limited forms of semantic content, e.g.,</a:t>
            </a:r>
          </a:p>
          <a:p>
            <a:pPr lvl="1"/>
            <a:r>
              <a:rPr lang="en-US" dirty="0"/>
              <a:t>Named entities</a:t>
            </a:r>
          </a:p>
          <a:p>
            <a:pPr lvl="1"/>
            <a:r>
              <a:rPr lang="en-US" dirty="0"/>
              <a:t>Relations among entities</a:t>
            </a:r>
          </a:p>
          <a:p>
            <a:r>
              <a:rPr lang="en-US" dirty="0"/>
              <a:t>Methods included various types of machine learning as well as hand crafted methods</a:t>
            </a:r>
          </a:p>
        </p:txBody>
      </p:sp>
      <p:sp>
        <p:nvSpPr>
          <p:cNvPr id="4" name="Slide Number Placeholder 3"/>
          <p:cNvSpPr>
            <a:spLocks noGrp="1"/>
          </p:cNvSpPr>
          <p:nvPr>
            <p:ph type="sldNum" sz="quarter" idx="12"/>
          </p:nvPr>
        </p:nvSpPr>
        <p:spPr/>
        <p:txBody>
          <a:bodyPr/>
          <a:lstStyle/>
          <a:p>
            <a:fld id="{10F35DC5-7E65-8247-99AB-4E984F8A921E}" type="slidenum">
              <a:rPr lang="en-US" smtClean="0"/>
              <a:pPr/>
              <a:t>76</a:t>
            </a:fld>
            <a:endParaRPr lang="en-US"/>
          </a:p>
        </p:txBody>
      </p:sp>
    </p:spTree>
    <p:extLst>
      <p:ext uri="{BB962C8B-B14F-4D97-AF65-F5344CB8AC3E}">
        <p14:creationId xmlns:p14="http://schemas.microsoft.com/office/powerpoint/2010/main" val="109615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ea typeface="ＭＳ Ｐゴシック" charset="0"/>
                <a:cs typeface="ＭＳ Ｐゴシック" charset="0"/>
              </a:rPr>
              <a:t>Low-level information extraction</a:t>
            </a:r>
          </a:p>
        </p:txBody>
      </p:sp>
      <p:sp>
        <p:nvSpPr>
          <p:cNvPr id="43010" name="Content Placeholder 5"/>
          <p:cNvSpPr>
            <a:spLocks noGrp="1"/>
          </p:cNvSpPr>
          <p:nvPr>
            <p:ph idx="1"/>
          </p:nvPr>
        </p:nvSpPr>
        <p:spPr/>
        <p:txBody>
          <a:bodyPr/>
          <a:lstStyle/>
          <a:p>
            <a:r>
              <a:rPr lang="en-US" dirty="0">
                <a:ea typeface="ＭＳ Ｐゴシック" charset="0"/>
                <a:cs typeface="ＭＳ Ｐゴシック" charset="0"/>
              </a:rPr>
              <a:t>Is now available in applications like Apple or Google mail, and web indexing</a:t>
            </a:r>
          </a:p>
          <a:p>
            <a:endParaRPr lang="en-US" dirty="0">
              <a:ea typeface="ＭＳ Ｐゴシック" charset="0"/>
              <a:cs typeface="ＭＳ Ｐゴシック" charset="0"/>
            </a:endParaRPr>
          </a:p>
          <a:p>
            <a:endParaRPr lang="en-US" sz="3200" dirty="0">
              <a:ea typeface="ＭＳ Ｐゴシック" charset="0"/>
              <a:cs typeface="ＭＳ Ｐゴシック" charset="0"/>
            </a:endParaRPr>
          </a:p>
          <a:p>
            <a:endParaRPr lang="en-US" dirty="0">
              <a:ea typeface="ＭＳ Ｐゴシック" charset="0"/>
              <a:cs typeface="ＭＳ Ｐゴシック" charset="0"/>
            </a:endParaRPr>
          </a:p>
          <a:p>
            <a:endParaRPr lang="en-US" dirty="0">
              <a:ea typeface="ＭＳ Ｐゴシック" charset="0"/>
              <a:cs typeface="ＭＳ Ｐゴシック" charset="0"/>
            </a:endParaRPr>
          </a:p>
          <a:p>
            <a:r>
              <a:rPr lang="en-US" dirty="0">
                <a:ea typeface="ＭＳ Ｐゴシック" charset="0"/>
                <a:cs typeface="ＭＳ Ｐゴシック" charset="0"/>
              </a:rPr>
              <a:t>Often seems to be based on regular expressions and name lists</a:t>
            </a:r>
          </a:p>
        </p:txBody>
      </p:sp>
      <p:pic>
        <p:nvPicPr>
          <p:cNvPr id="2" name="Picture 1"/>
          <p:cNvPicPr>
            <a:picLocks noChangeAspect="1"/>
          </p:cNvPicPr>
          <p:nvPr/>
        </p:nvPicPr>
        <p:blipFill rotWithShape="1">
          <a:blip r:embed="rId3"/>
          <a:srcRect b="2902"/>
          <a:stretch/>
        </p:blipFill>
        <p:spPr>
          <a:xfrm>
            <a:off x="533400" y="2266950"/>
            <a:ext cx="8268551" cy="1732570"/>
          </a:xfrm>
          <a:prstGeom prst="rect">
            <a:avLst/>
          </a:prstGeom>
        </p:spPr>
      </p:pic>
    </p:spTree>
    <p:extLst>
      <p:ext uri="{BB962C8B-B14F-4D97-AF65-F5344CB8AC3E}">
        <p14:creationId xmlns:p14="http://schemas.microsoft.com/office/powerpoint/2010/main" val="268772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ea typeface="ＭＳ Ｐゴシック" charset="0"/>
                <a:cs typeface="ＭＳ Ｐゴシック" charset="0"/>
              </a:rPr>
              <a:t>Low-level information extraction</a:t>
            </a:r>
          </a:p>
        </p:txBody>
      </p:sp>
      <p:pic>
        <p:nvPicPr>
          <p:cNvPr id="7" name="Picture 6"/>
          <p:cNvPicPr>
            <a:picLocks noChangeAspect="1"/>
          </p:cNvPicPr>
          <p:nvPr/>
        </p:nvPicPr>
        <p:blipFill>
          <a:blip r:embed="rId3"/>
          <a:stretch>
            <a:fillRect/>
          </a:stretch>
        </p:blipFill>
        <p:spPr>
          <a:xfrm>
            <a:off x="381000" y="1447800"/>
            <a:ext cx="6937117" cy="3409950"/>
          </a:xfrm>
          <a:prstGeom prst="rect">
            <a:avLst/>
          </a:prstGeom>
        </p:spPr>
      </p:pic>
      <p:sp>
        <p:nvSpPr>
          <p:cNvPr id="9" name="Left Arrow 8"/>
          <p:cNvSpPr/>
          <p:nvPr/>
        </p:nvSpPr>
        <p:spPr bwMode="auto">
          <a:xfrm>
            <a:off x="7467600" y="2876550"/>
            <a:ext cx="1295400" cy="609600"/>
          </a:xfrm>
          <a:prstGeom prst="leftArrow">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Tree>
    <p:extLst>
      <p:ext uri="{BB962C8B-B14F-4D97-AF65-F5344CB8AC3E}">
        <p14:creationId xmlns:p14="http://schemas.microsoft.com/office/powerpoint/2010/main" val="1039224385"/>
      </p:ext>
    </p:extLst>
  </p:cSld>
  <p:clrMapOvr>
    <a:masterClrMapping/>
  </p:clrMapOvr>
</p:sld>
</file>

<file path=ppt/theme/theme1.xml><?xml version="1.0" encoding="utf-8"?>
<a:theme xmlns:a="http://schemas.openxmlformats.org/drawingml/2006/main" name="NLP-class">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NLP-class.potx</Template>
  <TotalTime>52920</TotalTime>
  <Words>5042</Words>
  <Application>Microsoft Macintosh PowerPoint</Application>
  <PresentationFormat>On-screen Show (16:9)</PresentationFormat>
  <Paragraphs>857</Paragraphs>
  <Slides>76</Slides>
  <Notes>27</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92" baseType="lpstr">
      <vt:lpstr>ＭＳ Ｐゴシック</vt:lpstr>
      <vt:lpstr>新細明體</vt:lpstr>
      <vt:lpstr>Arial</vt:lpstr>
      <vt:lpstr>Calibri</vt:lpstr>
      <vt:lpstr>Calibri (Body)</vt:lpstr>
      <vt:lpstr>Courier</vt:lpstr>
      <vt:lpstr>Lucida Sans</vt:lpstr>
      <vt:lpstr>Palatino</vt:lpstr>
      <vt:lpstr>Tahoma</vt:lpstr>
      <vt:lpstr>Times</vt:lpstr>
      <vt:lpstr>Times New Roman</vt:lpstr>
      <vt:lpstr>Wingdings</vt:lpstr>
      <vt:lpstr>Wingdings 2</vt:lpstr>
      <vt:lpstr>NLP-class</vt:lpstr>
      <vt:lpstr>Chart</vt:lpstr>
      <vt:lpstr>Equation</vt:lpstr>
      <vt:lpstr>PowerPoint Presentation</vt:lpstr>
      <vt:lpstr>Review and Pointers</vt:lpstr>
      <vt:lpstr>Machines Beat Humans on a Reading Test. But Do They Understand?  (article cont.)</vt:lpstr>
      <vt:lpstr>Administrivia</vt:lpstr>
      <vt:lpstr>Information Extraction</vt:lpstr>
      <vt:lpstr>Information Extraction</vt:lpstr>
      <vt:lpstr>Information Extraction (IE)</vt:lpstr>
      <vt:lpstr>Low-level information extraction</vt:lpstr>
      <vt:lpstr>Low-level information extraction</vt:lpstr>
      <vt:lpstr>Named Entity Recognition (NER)</vt:lpstr>
      <vt:lpstr>Named Entity Recognition (NER)</vt:lpstr>
      <vt:lpstr>Named Entity Recognition (NER)</vt:lpstr>
      <vt:lpstr>Named Entity Recognition (NER)</vt:lpstr>
      <vt:lpstr>As usual, the problem of ambiguity!</vt:lpstr>
      <vt:lpstr>The Named Entity Recognition Task</vt:lpstr>
      <vt:lpstr>Precision/Recall/F1 for IE/NER</vt:lpstr>
      <vt:lpstr>The ML sequence model approach to NER</vt:lpstr>
      <vt:lpstr>Encoding classes for sequence labeling</vt:lpstr>
      <vt:lpstr>Features for sequence labeling</vt:lpstr>
      <vt:lpstr>Features: Word substrings</vt:lpstr>
      <vt:lpstr>Features: Word shapes</vt:lpstr>
      <vt:lpstr>Sequence problems</vt:lpstr>
      <vt:lpstr>MEMM inference in systems</vt:lpstr>
      <vt:lpstr>MEMMs</vt:lpstr>
      <vt:lpstr>PowerPoint Presentation</vt:lpstr>
      <vt:lpstr>PowerPoint Presentation</vt:lpstr>
      <vt:lpstr>Features in a MEMM</vt:lpstr>
      <vt:lpstr>Example: POS Tagging</vt:lpstr>
      <vt:lpstr>Example: POS Tagging</vt:lpstr>
      <vt:lpstr>Greedy Inference</vt:lpstr>
      <vt:lpstr>Beam Inference</vt:lpstr>
      <vt:lpstr>CRFs [Lafferty, Pereira, and McCallum 2001]</vt:lpstr>
      <vt:lpstr>Recently also Neural Methods</vt:lpstr>
      <vt:lpstr>Extracting relations from text</vt:lpstr>
      <vt:lpstr>Extracting Relation Triples from Text</vt:lpstr>
      <vt:lpstr>Why Relation Extraction?</vt:lpstr>
      <vt:lpstr>Automated Content Extraction (ACE)</vt:lpstr>
      <vt:lpstr>Automated Content Extraction (ACE)</vt:lpstr>
      <vt:lpstr>UMLS: Unified Medical Language System</vt:lpstr>
      <vt:lpstr>Extracting UMLS relations from a sentence</vt:lpstr>
      <vt:lpstr>Databases of Wikipedia Relations</vt:lpstr>
      <vt:lpstr>Relation databases  that draw from Wikipedia</vt:lpstr>
      <vt:lpstr>Ontological relations</vt:lpstr>
      <vt:lpstr>Review</vt:lpstr>
      <vt:lpstr>How to build relation extractors</vt:lpstr>
      <vt:lpstr>Rules for extracting IS-A relation</vt:lpstr>
      <vt:lpstr>Rules for extracting IS-A relation</vt:lpstr>
      <vt:lpstr>Hearst’s Patterns for extracting IS-A relations</vt:lpstr>
      <vt:lpstr>Extracting Richer Relations Using Rules</vt:lpstr>
      <vt:lpstr>Named Entities aren’t quite enough. Which relations hold between 2 entities?</vt:lpstr>
      <vt:lpstr>What relations hold between 2 entities?</vt:lpstr>
      <vt:lpstr>Extracting Richer Relations Using Rules and Named Entities</vt:lpstr>
      <vt:lpstr>Hand-built patterns for relations</vt:lpstr>
      <vt:lpstr>Supervised machine learning for relations</vt:lpstr>
      <vt:lpstr>How to do classification in supervised relation extraction</vt:lpstr>
      <vt:lpstr>Automated Content Extraction (ACE)</vt:lpstr>
      <vt:lpstr>Relation Extraction</vt:lpstr>
      <vt:lpstr>Word Features for Relation Extraction</vt:lpstr>
      <vt:lpstr>Named Entity Type and Mention Level Features for Relation Extraction</vt:lpstr>
      <vt:lpstr>Parse Features for Relation Extraction</vt:lpstr>
      <vt:lpstr>Gazeteer and trigger word features for relation extraction</vt:lpstr>
      <vt:lpstr>American Airlines, a unit of AMR, immediately matched the move, spokesman Tim Wagner said.</vt:lpstr>
      <vt:lpstr>Classifiers for supervised methods</vt:lpstr>
      <vt:lpstr>Evaluation of Supervised Relation Extraction</vt:lpstr>
      <vt:lpstr>Summary: Supervised Relation Extraction</vt:lpstr>
      <vt:lpstr>Seed-based or bootstrapping approaches to relation extraction</vt:lpstr>
      <vt:lpstr>Relation Bootstrapping (Hearst 1992)</vt:lpstr>
      <vt:lpstr>Bootstrapping </vt:lpstr>
      <vt:lpstr>Dipre: Extract &lt;author,book&gt; pairs</vt:lpstr>
      <vt:lpstr>Distant Supervision</vt:lpstr>
      <vt:lpstr>Distant supervision paradigm</vt:lpstr>
      <vt:lpstr>Distantly supervised learning  of relation extraction patterns</vt:lpstr>
      <vt:lpstr>Unsupervised relation extraction</vt:lpstr>
      <vt:lpstr>Evaluation of Semi-supervised and Unsupervised Relation Extraction</vt:lpstr>
      <vt:lpstr>Temporal IE for Temporal Reasoning</vt:lpstr>
      <vt:lpstr>Chapter Summary</vt:lpstr>
    </vt:vector>
  </TitlesOfParts>
  <Company>Stanford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Microsoft Office User</cp:lastModifiedBy>
  <cp:revision>284</cp:revision>
  <cp:lastPrinted>2018-11-13T14:49:38Z</cp:lastPrinted>
  <dcterms:created xsi:type="dcterms:W3CDTF">2010-04-19T15:31:24Z</dcterms:created>
  <dcterms:modified xsi:type="dcterms:W3CDTF">2019-10-31T15:31:57Z</dcterms:modified>
</cp:coreProperties>
</file>