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66"/>
  </p:notesMasterIdLst>
  <p:handoutMasterIdLst>
    <p:handoutMasterId r:id="rId67"/>
  </p:handoutMasterIdLst>
  <p:sldIdLst>
    <p:sldId id="256" r:id="rId2"/>
    <p:sldId id="686" r:id="rId3"/>
    <p:sldId id="685" r:id="rId4"/>
    <p:sldId id="687" r:id="rId5"/>
    <p:sldId id="340" r:id="rId6"/>
    <p:sldId id="341" r:id="rId7"/>
    <p:sldId id="342" r:id="rId8"/>
    <p:sldId id="344" r:id="rId9"/>
    <p:sldId id="430" r:id="rId10"/>
    <p:sldId id="431" r:id="rId11"/>
    <p:sldId id="432" r:id="rId12"/>
    <p:sldId id="479" r:id="rId13"/>
    <p:sldId id="434" r:id="rId14"/>
    <p:sldId id="446" r:id="rId15"/>
    <p:sldId id="480" r:id="rId16"/>
    <p:sldId id="455" r:id="rId17"/>
    <p:sldId id="481" r:id="rId18"/>
    <p:sldId id="447" r:id="rId19"/>
    <p:sldId id="448" r:id="rId20"/>
    <p:sldId id="449" r:id="rId21"/>
    <p:sldId id="450" r:id="rId22"/>
    <p:sldId id="451" r:id="rId23"/>
    <p:sldId id="452" r:id="rId24"/>
    <p:sldId id="482" r:id="rId25"/>
    <p:sldId id="456" r:id="rId26"/>
    <p:sldId id="348" r:id="rId27"/>
    <p:sldId id="350" r:id="rId28"/>
    <p:sldId id="351" r:id="rId29"/>
    <p:sldId id="684" r:id="rId30"/>
    <p:sldId id="352" r:id="rId31"/>
    <p:sldId id="353" r:id="rId32"/>
    <p:sldId id="354" r:id="rId33"/>
    <p:sldId id="478" r:id="rId34"/>
    <p:sldId id="429" r:id="rId35"/>
    <p:sldId id="453" r:id="rId36"/>
    <p:sldId id="359" r:id="rId37"/>
    <p:sldId id="360" r:id="rId38"/>
    <p:sldId id="454" r:id="rId39"/>
    <p:sldId id="361" r:id="rId40"/>
    <p:sldId id="457" r:id="rId41"/>
    <p:sldId id="483" r:id="rId42"/>
    <p:sldId id="484" r:id="rId43"/>
    <p:sldId id="459" r:id="rId44"/>
    <p:sldId id="461" r:id="rId45"/>
    <p:sldId id="485" r:id="rId46"/>
    <p:sldId id="486" r:id="rId47"/>
    <p:sldId id="487" r:id="rId48"/>
    <p:sldId id="488" r:id="rId49"/>
    <p:sldId id="489" r:id="rId50"/>
    <p:sldId id="490" r:id="rId51"/>
    <p:sldId id="388" r:id="rId52"/>
    <p:sldId id="491" r:id="rId53"/>
    <p:sldId id="492" r:id="rId54"/>
    <p:sldId id="390" r:id="rId55"/>
    <p:sldId id="391" r:id="rId56"/>
    <p:sldId id="392" r:id="rId57"/>
    <p:sldId id="493" r:id="rId58"/>
    <p:sldId id="494" r:id="rId59"/>
    <p:sldId id="495" r:id="rId60"/>
    <p:sldId id="496" r:id="rId61"/>
    <p:sldId id="670" r:id="rId62"/>
    <p:sldId id="671" r:id="rId63"/>
    <p:sldId id="675" r:id="rId64"/>
    <p:sldId id="681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8000"/>
    <a:srgbClr val="D60093"/>
    <a:srgbClr val="33CC33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44" autoAdjust="0"/>
    <p:restoredTop sz="88368" autoAdjust="0"/>
  </p:normalViewPr>
  <p:slideViewPr>
    <p:cSldViewPr>
      <p:cViewPr varScale="1">
        <p:scale>
          <a:sx n="79" d="100"/>
          <a:sy n="79" d="100"/>
        </p:scale>
        <p:origin x="8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95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8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31D9D-3987-4743-ACA8-3340374092C6}" type="slidenum">
              <a:rPr lang="en-US"/>
              <a:pPr/>
              <a:t>10</a:t>
            </a:fld>
            <a:endParaRPr lang="en-US"/>
          </a:p>
        </p:txBody>
      </p:sp>
      <p:sp>
        <p:nvSpPr>
          <p:cNvPr id="4301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4EB77-EF9A-D548-A1B8-FC40CBAEA682}" type="slidenum">
              <a:rPr lang="en-US"/>
              <a:pPr/>
              <a:t>11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8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4EB77-EF9A-D548-A1B8-FC40CBAEA682}" type="slidenum">
              <a:rPr lang="en-US"/>
              <a:pPr/>
              <a:t>12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F7090-B501-694D-8635-028277A3FDB6}" type="slidenum">
              <a:rPr lang="en-US"/>
              <a:pPr/>
              <a:t>13</a:t>
            </a:fld>
            <a:endParaRPr lang="en-US"/>
          </a:p>
        </p:txBody>
      </p:sp>
      <p:sp>
        <p:nvSpPr>
          <p:cNvPr id="4915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7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6A17-8CE6-F84F-A9EC-C05920D725B4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74EF021-3440-0F4A-9CFD-E3E2802C1E76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So if you look at the  hierarchical category structure for, say, furniture.</a:t>
            </a:r>
          </a:p>
          <a:p>
            <a:pPr eaLnBrk="1" hangingPunct="1">
              <a:buFontTx/>
              <a:buChar char="•"/>
            </a:pPr>
            <a:endParaRPr lang="en-US" altLang="en-US">
              <a:latin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At one end, have furniture, and at the other end, very specific types of furniture {read}. 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In between, in the middle level – e.g. chair, table, lamp – are basic-level categories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The other levels can be named too: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Times New Roman" charset="0"/>
                <a:ea typeface="ＭＳ Ｐゴシック" charset="-128"/>
              </a:rPr>
              <a:t>Superordinate –  the level above the basic-level category, contains basic level categories 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Times New Roman" charset="0"/>
                <a:ea typeface="ＭＳ Ｐゴシック" charset="-128"/>
              </a:rPr>
              <a:t>Subordinate is the level below</a:t>
            </a:r>
          </a:p>
          <a:p>
            <a:pPr eaLnBrk="1" hangingPunct="1">
              <a:buFontTx/>
              <a:buChar char="•"/>
            </a:pPr>
            <a:endParaRPr lang="en-US" altLang="en-US">
              <a:latin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charset="0"/>
              </a:rPr>
              <a:t>But in what respects are these basic-level categories considered psychologically or cognitively basic? [next slide]</a:t>
            </a:r>
          </a:p>
        </p:txBody>
      </p:sp>
    </p:spTree>
    <p:extLst>
      <p:ext uri="{BB962C8B-B14F-4D97-AF65-F5344CB8AC3E}">
        <p14:creationId xmlns:p14="http://schemas.microsoft.com/office/powerpoint/2010/main" val="284784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See Law of Cosines (Cosine Rule) wikipedia page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BE09E-F152-7744-8C90-5FE0EE9195E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A096E-88F7-E74A-8F4C-E0212635BD33}" type="slidenum">
              <a:rPr lang="en-US"/>
              <a:pPr/>
              <a:t>62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3406514" y="3331563"/>
            <a:ext cx="6858002" cy="194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41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705600"/>
            <a:ext cx="3617103" cy="11931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7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6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rot="16200000">
            <a:off x="-3414009" y="3339058"/>
            <a:ext cx="6858002" cy="17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rot="16200000" flipV="1">
            <a:off x="-3329835" y="340613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628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0CDC23-E565-C848-9AF6-12BD09C53D91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10/11/19</a:t>
            </a:fld>
            <a:r>
              <a:rPr lang="en-US" dirty="0" err="1"/>
              <a:t>sss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3375856" y="3330886"/>
            <a:ext cx="6858002" cy="19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0CDC23-E565-C848-9AF6-12BD09C53D91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8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d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7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emf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45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42798"/>
            <a:ext cx="6324600" cy="348762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691426"/>
            <a:ext cx="7205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Representation Learning </a:t>
            </a:r>
          </a:p>
          <a:p>
            <a:r>
              <a:rPr lang="en-US" sz="4000" dirty="0">
                <a:solidFill>
                  <a:srgbClr val="C00000"/>
                </a:solidFill>
              </a:rPr>
              <a:t>(and Vector Semantics)</a:t>
            </a:r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>
                <a:solidFill>
                  <a:srgbClr val="C00000"/>
                </a:solidFill>
              </a:rPr>
              <a:t>Chapter 6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7467600" cy="1524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Relation: </a:t>
            </a:r>
            <a:r>
              <a:rPr lang="en-US" dirty="0" err="1"/>
              <a:t>Synonymity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8534400" cy="3333750"/>
          </a:xfrm>
        </p:spPr>
        <p:txBody>
          <a:bodyPr>
            <a:noAutofit/>
          </a:bodyPr>
          <a:lstStyle/>
          <a:p>
            <a:r>
              <a:rPr lang="en-US" sz="3600" dirty="0"/>
              <a:t>Synonyms have the same meaning in some or all contexts.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filbert / hazelnut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couch / sofa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big / large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automobile / car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vomit / throw up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Water / H</a:t>
            </a:r>
            <a:r>
              <a:rPr lang="en-US" sz="3200" baseline="-25000" dirty="0"/>
              <a:t>2</a:t>
            </a:r>
            <a:r>
              <a:rPr lang="en-US" sz="32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5771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Relation: </a:t>
            </a:r>
            <a:r>
              <a:rPr lang="en-US" dirty="0" err="1"/>
              <a:t>Synonymity</a:t>
            </a:r>
            <a:endParaRPr lang="en-US" dirty="0"/>
          </a:p>
        </p:txBody>
      </p:sp>
      <p:sp>
        <p:nvSpPr>
          <p:cNvPr id="1458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Note that there are probably no examples of perfect synonymy.</a:t>
            </a:r>
          </a:p>
          <a:p>
            <a:pPr lvl="1"/>
            <a:r>
              <a:rPr lang="en-US" sz="2800" dirty="0"/>
              <a:t>Even if many aspects of meaning are identical</a:t>
            </a:r>
          </a:p>
          <a:p>
            <a:pPr lvl="1"/>
            <a:r>
              <a:rPr lang="en-US" sz="2800" dirty="0"/>
              <a:t>Still may not preserve the acceptability based on notions of politeness, slang, register, genre, etc.</a:t>
            </a:r>
          </a:p>
          <a:p>
            <a:r>
              <a:rPr lang="en-US" sz="3200" dirty="0"/>
              <a:t>The Linguistic Principle of Contrast:</a:t>
            </a:r>
          </a:p>
          <a:p>
            <a:pPr lvl="1"/>
            <a:r>
              <a:rPr lang="en-US" sz="2600" dirty="0"/>
              <a:t>Difference in form -&gt; difference in meaning</a:t>
            </a:r>
          </a:p>
        </p:txBody>
      </p:sp>
    </p:spTree>
    <p:extLst>
      <p:ext uri="{BB962C8B-B14F-4D97-AF65-F5344CB8AC3E}">
        <p14:creationId xmlns:p14="http://schemas.microsoft.com/office/powerpoint/2010/main" val="65646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Relation: </a:t>
            </a:r>
            <a:r>
              <a:rPr lang="en-US" dirty="0" err="1"/>
              <a:t>Synonymity</a:t>
            </a:r>
            <a:r>
              <a:rPr lang="en-US" dirty="0"/>
              <a:t>?</a:t>
            </a:r>
          </a:p>
        </p:txBody>
      </p:sp>
      <p:sp>
        <p:nvSpPr>
          <p:cNvPr id="1458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01168" lvl="1" indent="0">
              <a:buNone/>
            </a:pPr>
            <a:r>
              <a:rPr lang="en-US" sz="4000" dirty="0"/>
              <a:t>Water/H</a:t>
            </a:r>
            <a:r>
              <a:rPr lang="en-US" sz="4000" baseline="-25000" dirty="0"/>
              <a:t>2</a:t>
            </a:r>
            <a:r>
              <a:rPr lang="en-US" sz="4000" dirty="0"/>
              <a:t>0</a:t>
            </a:r>
          </a:p>
          <a:p>
            <a:pPr marL="201168" lvl="1" indent="0">
              <a:buNone/>
            </a:pPr>
            <a:r>
              <a:rPr lang="en-US" sz="4000" dirty="0"/>
              <a:t>Big/large</a:t>
            </a:r>
          </a:p>
          <a:p>
            <a:pPr marL="201168" lvl="1" indent="0">
              <a:buNone/>
            </a:pPr>
            <a:r>
              <a:rPr lang="en-US" sz="4000" dirty="0"/>
              <a:t>Brave/courageous</a:t>
            </a:r>
          </a:p>
        </p:txBody>
      </p:sp>
    </p:spTree>
    <p:extLst>
      <p:ext uri="{BB962C8B-B14F-4D97-AF65-F5344CB8AC3E}">
        <p14:creationId xmlns:p14="http://schemas.microsoft.com/office/powerpoint/2010/main" val="39188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/>
              <a:t>Relation: </a:t>
            </a:r>
            <a:r>
              <a:rPr lang="en-US" dirty="0" err="1"/>
              <a:t>Antonymy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37361"/>
            <a:ext cx="9144000" cy="4130039"/>
          </a:xfrm>
        </p:spPr>
        <p:txBody>
          <a:bodyPr>
            <a:noAutofit/>
          </a:bodyPr>
          <a:lstStyle/>
          <a:p>
            <a:r>
              <a:rPr lang="en-US" sz="2800" dirty="0"/>
              <a:t>Senses that are opposites with respect to one feature of meaning</a:t>
            </a:r>
          </a:p>
          <a:p>
            <a:r>
              <a:rPr lang="en-US" sz="2800" dirty="0"/>
              <a:t>Otherwise, they are very similar!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dark/light   short/long	fast/slow	rise/fall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hot/cold	    up/down	      in/out</a:t>
            </a:r>
          </a:p>
          <a:p>
            <a:r>
              <a:rPr lang="en-US" sz="2800" dirty="0"/>
              <a:t>More formally: antonyms can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define a binary opposition</a:t>
            </a:r>
          </a:p>
          <a:p>
            <a:pPr marL="800100" lvl="2" indent="0">
              <a:lnSpc>
                <a:spcPct val="70000"/>
              </a:lnSpc>
              <a:buNone/>
            </a:pPr>
            <a:r>
              <a:rPr lang="en-US" sz="2800" dirty="0"/>
              <a:t> or be at opposite ends of a scale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latin typeface="Courier"/>
                <a:cs typeface="Courier"/>
              </a:rPr>
              <a:t>long/short, fast/slow</a:t>
            </a:r>
          </a:p>
          <a:p>
            <a:pPr lvl="1"/>
            <a:r>
              <a:rPr lang="en-US" sz="2800" dirty="0"/>
              <a:t>Be </a:t>
            </a:r>
            <a:r>
              <a:rPr lang="en-US" sz="2800" i="1" dirty="0" err="1"/>
              <a:t>reversives</a:t>
            </a:r>
            <a:r>
              <a:rPr lang="en-US" sz="2800" dirty="0"/>
              <a:t>:</a:t>
            </a:r>
          </a:p>
          <a:p>
            <a:pPr lvl="2"/>
            <a:r>
              <a:rPr lang="en-US" sz="2400" dirty="0">
                <a:latin typeface="Courier"/>
                <a:cs typeface="Courier"/>
              </a:rPr>
              <a:t> rise/fall, up/down</a:t>
            </a:r>
            <a:endParaRPr lang="en-US" sz="4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936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Relation: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Words with similar meanings.  Not synonyms, but sharing some element of meaning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US" sz="2400" dirty="0">
              <a:latin typeface="Courier"/>
              <a:cs typeface="Courier"/>
            </a:endParaRP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car, bicycle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cow, horse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5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3F85-09BA-164B-8C1A-C230ABE4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humans how similar 2 words 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5544A2-008D-E345-808D-5AE802E8E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688062"/>
              </p:ext>
            </p:extLst>
          </p:nvPr>
        </p:nvGraphicFramePr>
        <p:xfrm>
          <a:off x="1447800" y="1846262"/>
          <a:ext cx="6918325" cy="394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125">
                  <a:extLst>
                    <a:ext uri="{9D8B030D-6E8A-4147-A177-3AD203B41FA5}">
                      <a16:colId xmlns:a16="http://schemas.microsoft.com/office/drawing/2014/main" val="406917263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1378641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592160975"/>
                    </a:ext>
                  </a:extLst>
                </a:gridCol>
              </a:tblGrid>
              <a:tr h="466990">
                <a:tc>
                  <a:txBody>
                    <a:bodyPr/>
                    <a:lstStyle/>
                    <a:p>
                      <a:r>
                        <a:rPr lang="en-US" sz="2400" dirty="0"/>
                        <a:t>word1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word2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similarity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492860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vanish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disappear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8428773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behave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obey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566929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belief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impression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5.95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51455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muscle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bone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697757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modest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flexible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53346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hole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agreement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</a:t>
                      </a:r>
                      <a:endParaRPr lang="en-US" sz="6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8444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DD254D-28BE-7E43-89B0-7BDDC061A516}"/>
              </a:ext>
            </a:extLst>
          </p:cNvPr>
          <p:cNvSpPr txBox="1"/>
          <p:nvPr/>
        </p:nvSpPr>
        <p:spPr>
          <a:xfrm>
            <a:off x="2514600" y="6248400"/>
            <a:ext cx="364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SimLex-999 dataset (Hill et al., 2015) </a:t>
            </a:r>
          </a:p>
        </p:txBody>
      </p:sp>
    </p:spTree>
    <p:extLst>
      <p:ext uri="{BB962C8B-B14F-4D97-AF65-F5344CB8AC3E}">
        <p14:creationId xmlns:p14="http://schemas.microsoft.com/office/powerpoint/2010/main" val="228214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780196"/>
          </a:xfrm>
        </p:spPr>
        <p:txBody>
          <a:bodyPr/>
          <a:lstStyle/>
          <a:p>
            <a:r>
              <a:rPr lang="en-US" dirty="0"/>
              <a:t>Relation: Word relatedness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Also called "word association"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Words be related in any way, perhaps via a semantic frame or field</a:t>
            </a:r>
            <a:endParaRPr lang="en-US" sz="3200" b="1" dirty="0"/>
          </a:p>
          <a:p>
            <a:pPr lvl="2">
              <a:lnSpc>
                <a:spcPct val="90000"/>
              </a:lnSpc>
            </a:pPr>
            <a:endParaRPr lang="en-US" sz="2800" dirty="0">
              <a:latin typeface="Courier"/>
              <a:cs typeface="Courier"/>
            </a:endParaRP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Courier"/>
                <a:cs typeface="Courier"/>
              </a:rPr>
              <a:t>car, bicycle</a:t>
            </a:r>
            <a:r>
              <a:rPr lang="en-US" sz="2800" dirty="0"/>
              <a:t>:    </a:t>
            </a:r>
            <a:r>
              <a:rPr lang="en-US" sz="2800" b="1" dirty="0"/>
              <a:t>similar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Courier"/>
                <a:cs typeface="Courier"/>
              </a:rPr>
              <a:t>car, gasoline</a:t>
            </a:r>
            <a:r>
              <a:rPr lang="en-US" sz="2800" dirty="0"/>
              <a:t>:   </a:t>
            </a:r>
            <a:r>
              <a:rPr lang="en-US" sz="2800" b="1" dirty="0"/>
              <a:t>related</a:t>
            </a:r>
            <a:r>
              <a:rPr lang="en-US" sz="2800" dirty="0"/>
              <a:t>, not similar</a:t>
            </a:r>
          </a:p>
        </p:txBody>
      </p:sp>
    </p:spTree>
    <p:extLst>
      <p:ext uri="{BB962C8B-B14F-4D97-AF65-F5344CB8AC3E}">
        <p14:creationId xmlns:p14="http://schemas.microsoft.com/office/powerpoint/2010/main" val="101039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B46D-E5D5-824F-B603-A61C517E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/>
              <a:t>Semantic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6519E-6C4A-B147-A367-F9B7C4EE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63841" cy="455506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Words that </a:t>
            </a:r>
          </a:p>
          <a:p>
            <a:pPr lvl="1"/>
            <a:r>
              <a:rPr lang="en-US" sz="3200" dirty="0"/>
              <a:t>cover a particular semantic domain </a:t>
            </a:r>
          </a:p>
          <a:p>
            <a:pPr lvl="1"/>
            <a:r>
              <a:rPr lang="en-US" sz="3200" dirty="0"/>
              <a:t>bear structured relations with each other. </a:t>
            </a:r>
          </a:p>
          <a:p>
            <a:pPr lvl="1"/>
            <a:endParaRPr lang="en-US" sz="3200" dirty="0"/>
          </a:p>
          <a:p>
            <a:pPr marL="292608" lvl="1" indent="0">
              <a:buNone/>
            </a:pPr>
            <a:r>
              <a:rPr lang="en-US" sz="3200" b="1" dirty="0"/>
              <a:t>hospitals</a:t>
            </a:r>
          </a:p>
          <a:p>
            <a:pPr marL="292608" lvl="1" indent="0">
              <a:buNone/>
            </a:pPr>
            <a:r>
              <a:rPr lang="en-US" sz="3200" i="1" dirty="0"/>
              <a:t>	surgeon</a:t>
            </a:r>
            <a:r>
              <a:rPr lang="en-US" sz="3200" dirty="0"/>
              <a:t>, </a:t>
            </a:r>
            <a:r>
              <a:rPr lang="en-US" sz="3200" i="1" dirty="0"/>
              <a:t>scalpel</a:t>
            </a:r>
            <a:r>
              <a:rPr lang="en-US" sz="3200" dirty="0"/>
              <a:t>, </a:t>
            </a:r>
            <a:r>
              <a:rPr lang="en-US" sz="3200" i="1" dirty="0"/>
              <a:t>nurse</a:t>
            </a:r>
            <a:r>
              <a:rPr lang="en-US" sz="3200" dirty="0"/>
              <a:t>, </a:t>
            </a:r>
            <a:r>
              <a:rPr lang="en-US" sz="3200" i="1" dirty="0" err="1"/>
              <a:t>anaesthetic</a:t>
            </a:r>
            <a:r>
              <a:rPr lang="en-US" sz="3200" dirty="0"/>
              <a:t>, </a:t>
            </a:r>
            <a:r>
              <a:rPr lang="en-US" sz="3200" i="1" dirty="0"/>
              <a:t>hospital</a:t>
            </a:r>
            <a:endParaRPr lang="en-US" sz="3200" dirty="0"/>
          </a:p>
          <a:p>
            <a:pPr marL="292608" lvl="1" indent="0">
              <a:buNone/>
            </a:pPr>
            <a:r>
              <a:rPr lang="en-US" sz="3200" b="1" dirty="0"/>
              <a:t>restaurants</a:t>
            </a:r>
            <a:r>
              <a:rPr lang="en-US" sz="3200" dirty="0"/>
              <a:t> </a:t>
            </a:r>
          </a:p>
          <a:p>
            <a:pPr marL="292608" lvl="1" indent="0">
              <a:buNone/>
            </a:pPr>
            <a:r>
              <a:rPr lang="en-US" sz="3200" i="1" dirty="0"/>
              <a:t>	waiter</a:t>
            </a:r>
            <a:r>
              <a:rPr lang="en-US" sz="3200" dirty="0"/>
              <a:t>, </a:t>
            </a:r>
            <a:r>
              <a:rPr lang="en-US" sz="3200" i="1" dirty="0"/>
              <a:t>menu</a:t>
            </a:r>
            <a:r>
              <a:rPr lang="en-US" sz="3200" dirty="0"/>
              <a:t>, </a:t>
            </a:r>
            <a:r>
              <a:rPr lang="en-US" sz="3200" i="1" dirty="0"/>
              <a:t>plate</a:t>
            </a:r>
            <a:r>
              <a:rPr lang="en-US" sz="3200" dirty="0"/>
              <a:t>, </a:t>
            </a:r>
            <a:r>
              <a:rPr lang="en-US" sz="3200" i="1" dirty="0"/>
              <a:t>food</a:t>
            </a:r>
            <a:r>
              <a:rPr lang="en-US" sz="3200" dirty="0"/>
              <a:t>, </a:t>
            </a:r>
            <a:r>
              <a:rPr lang="en-US" sz="3200" i="1" dirty="0"/>
              <a:t>menu,</a:t>
            </a:r>
            <a:r>
              <a:rPr lang="en-US" sz="3200" dirty="0"/>
              <a:t> </a:t>
            </a:r>
            <a:r>
              <a:rPr lang="en-US" sz="3200" i="1" dirty="0"/>
              <a:t>chef</a:t>
            </a:r>
            <a:endParaRPr lang="en-US" sz="3200" dirty="0"/>
          </a:p>
          <a:p>
            <a:pPr marL="292608" lvl="1" indent="0">
              <a:buNone/>
            </a:pPr>
            <a:r>
              <a:rPr lang="en-US" sz="3200" b="1" dirty="0"/>
              <a:t>houses</a:t>
            </a:r>
          </a:p>
          <a:p>
            <a:pPr marL="292608" lvl="1" indent="0">
              <a:buNone/>
            </a:pPr>
            <a:r>
              <a:rPr lang="en-US" sz="3200" i="1" dirty="0"/>
              <a:t>	door</a:t>
            </a:r>
            <a:r>
              <a:rPr lang="en-US" sz="3200" dirty="0"/>
              <a:t>, </a:t>
            </a:r>
            <a:r>
              <a:rPr lang="en-US" sz="3200" i="1" dirty="0"/>
              <a:t>roof</a:t>
            </a:r>
            <a:r>
              <a:rPr lang="en-US" sz="3200" dirty="0"/>
              <a:t>, </a:t>
            </a:r>
            <a:r>
              <a:rPr lang="en-US" sz="3200" i="1" dirty="0"/>
              <a:t>kitchen</a:t>
            </a:r>
            <a:r>
              <a:rPr lang="en-US" sz="3200" dirty="0"/>
              <a:t>, </a:t>
            </a:r>
            <a:r>
              <a:rPr lang="en-US" sz="3200" i="1" dirty="0"/>
              <a:t>family</a:t>
            </a:r>
            <a:r>
              <a:rPr lang="en-US" sz="3200" dirty="0"/>
              <a:t>, </a:t>
            </a:r>
            <a:r>
              <a:rPr lang="en-US" sz="3200" i="1" dirty="0"/>
              <a:t>bed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2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Relation: Superordinate/ subordinate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One sense is a </a:t>
            </a:r>
            <a:r>
              <a:rPr lang="en-US" sz="2800" b="1" dirty="0">
                <a:solidFill>
                  <a:srgbClr val="0000FF"/>
                </a:solidFill>
              </a:rPr>
              <a:t>subordinate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of another if the first sense is more specific, denoting a subclass of the other</a:t>
            </a:r>
          </a:p>
          <a:p>
            <a:pPr lvl="1"/>
            <a:r>
              <a:rPr lang="en-US" sz="2400" i="1" dirty="0">
                <a:latin typeface="Calibri (Body)"/>
                <a:cs typeface="Calibri (Body)"/>
              </a:rPr>
              <a:t>car</a:t>
            </a:r>
            <a:r>
              <a:rPr lang="en-US" sz="2400" dirty="0"/>
              <a:t> is a subordinate of </a:t>
            </a:r>
            <a:r>
              <a:rPr lang="en-US" sz="2400" i="1" dirty="0"/>
              <a:t>vehicle</a:t>
            </a:r>
            <a:endParaRPr lang="en-US" sz="2400" dirty="0"/>
          </a:p>
          <a:p>
            <a:pPr lvl="1"/>
            <a:r>
              <a:rPr lang="en-US" sz="2400" i="1" dirty="0"/>
              <a:t>mango</a:t>
            </a:r>
            <a:r>
              <a:rPr lang="en-US" sz="2400" dirty="0"/>
              <a:t> is a subordinate of </a:t>
            </a:r>
            <a:r>
              <a:rPr lang="en-US" sz="2400" i="1" dirty="0"/>
              <a:t>fruit</a:t>
            </a:r>
          </a:p>
          <a:p>
            <a:pPr marL="0" indent="0">
              <a:buNone/>
            </a:pPr>
            <a:r>
              <a:rPr lang="en-US" sz="2800" dirty="0"/>
              <a:t>Conversely </a:t>
            </a:r>
            <a:r>
              <a:rPr lang="en-US" sz="2800" b="1" dirty="0">
                <a:solidFill>
                  <a:srgbClr val="0000FF"/>
                </a:solidFill>
              </a:rPr>
              <a:t>superordinate</a:t>
            </a:r>
            <a:endParaRPr lang="en-US" sz="2800" dirty="0"/>
          </a:p>
          <a:p>
            <a:pPr lvl="1"/>
            <a:r>
              <a:rPr lang="en-US" sz="2400" i="1" dirty="0"/>
              <a:t>vehicle</a:t>
            </a:r>
            <a:r>
              <a:rPr lang="en-US" sz="2400" dirty="0"/>
              <a:t> is a superordinate of </a:t>
            </a:r>
            <a:r>
              <a:rPr lang="en-US" sz="2400" i="1" dirty="0"/>
              <a:t>car</a:t>
            </a:r>
            <a:endParaRPr lang="en-US" sz="2400" dirty="0"/>
          </a:p>
          <a:p>
            <a:pPr lvl="1"/>
            <a:r>
              <a:rPr lang="en-US" sz="2400" i="1" dirty="0"/>
              <a:t>fruit</a:t>
            </a:r>
            <a:r>
              <a:rPr lang="en-US" sz="2400" dirty="0"/>
              <a:t> is a </a:t>
            </a:r>
            <a:r>
              <a:rPr lang="en-US" sz="2400" dirty="0" err="1"/>
              <a:t>subodinate</a:t>
            </a:r>
            <a:r>
              <a:rPr lang="en-US" sz="2400" dirty="0"/>
              <a:t> of </a:t>
            </a:r>
            <a:r>
              <a:rPr lang="en-US" sz="2400" i="1" dirty="0"/>
              <a:t>mango</a:t>
            </a:r>
            <a:endParaRPr lang="en-US" sz="2400" dirty="0"/>
          </a:p>
          <a:p>
            <a:endParaRPr lang="en-US" sz="1500" dirty="0">
              <a:solidFill>
                <a:srgbClr val="008000"/>
              </a:solidFill>
            </a:endParaRPr>
          </a:p>
        </p:txBody>
      </p:sp>
      <p:graphicFrame>
        <p:nvGraphicFramePr>
          <p:cNvPr id="1466372" name="Group 1028"/>
          <p:cNvGraphicFramePr>
            <a:graphicFrameLocks noGrp="1"/>
          </p:cNvGraphicFramePr>
          <p:nvPr>
            <p:extLst/>
          </p:nvPr>
        </p:nvGraphicFramePr>
        <p:xfrm>
          <a:off x="1219199" y="5638799"/>
          <a:ext cx="7010400" cy="966172"/>
        </p:xfrm>
        <a:graphic>
          <a:graphicData uri="http://schemas.openxmlformats.org/drawingml/2006/table">
            <a:tbl>
              <a:tblPr/>
              <a:tblGrid>
                <a:gridCol w="266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Superordinate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</a:endParaRP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vehicle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fruit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furniture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Subordinate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</a:endParaRPr>
                    </a:p>
                  </a:txBody>
                  <a:tcPr marL="68580" marR="68580" marT="25718" marB="2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car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mango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chair</a:t>
                      </a:r>
                    </a:p>
                  </a:txBody>
                  <a:tcPr marL="68580" marR="68580" marT="25718" marB="2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711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063229"/>
            <a:ext cx="7617542" cy="857250"/>
          </a:xfrm>
        </p:spPr>
        <p:txBody>
          <a:bodyPr>
            <a:noAutofit/>
          </a:bodyPr>
          <a:lstStyle/>
          <a:p>
            <a:r>
              <a:rPr lang="en-US" sz="4400" dirty="0"/>
              <a:t>These levels are </a:t>
            </a:r>
            <a:r>
              <a:rPr lang="en-US" sz="4400"/>
              <a:t>not symmetric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90534" y="2109020"/>
            <a:ext cx="5829300" cy="3429000"/>
          </a:xfrm>
        </p:spPr>
        <p:txBody>
          <a:bodyPr>
            <a:normAutofit/>
          </a:bodyPr>
          <a:lstStyle/>
          <a:p>
            <a:r>
              <a:rPr lang="en-US" sz="3200" dirty="0"/>
              <a:t>One level of category is distinguished from the others</a:t>
            </a:r>
          </a:p>
          <a:p>
            <a:r>
              <a:rPr lang="en-US" sz="3200" dirty="0"/>
              <a:t>The "basic level"</a:t>
            </a:r>
          </a:p>
        </p:txBody>
      </p:sp>
    </p:spTree>
    <p:extLst>
      <p:ext uri="{BB962C8B-B14F-4D97-AF65-F5344CB8AC3E}">
        <p14:creationId xmlns:p14="http://schemas.microsoft.com/office/powerpoint/2010/main" val="55941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5F66-2B46-EC4C-BD3B-E630C7F6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2E94F4-E70F-E047-9685-2045A09306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960" y="2133600"/>
          <a:ext cx="3105150" cy="701040"/>
        </p:xfrm>
        <a:graphic>
          <a:graphicData uri="http://schemas.openxmlformats.org/drawingml/2006/table">
            <a:tbl>
              <a:tblPr/>
              <a:tblGrid>
                <a:gridCol w="1552575">
                  <a:extLst>
                    <a:ext uri="{9D8B030D-6E8A-4147-A177-3AD203B41FA5}">
                      <a16:colId xmlns:a16="http://schemas.microsoft.com/office/drawing/2014/main" val="20943919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3245044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Average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inherit"/>
                        </a:rPr>
                        <a:t>83.375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68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Median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inherit"/>
                        </a:rPr>
                        <a:t>94.00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516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B914FF-A181-0E4D-BDFE-5C5836EC2503}"/>
              </a:ext>
            </a:extLst>
          </p:cNvPr>
          <p:cNvGraphicFramePr>
            <a:graphicFrameLocks noGrp="1"/>
          </p:cNvGraphicFramePr>
          <p:nvPr/>
        </p:nvGraphicFramePr>
        <p:xfrm>
          <a:off x="4594860" y="2133600"/>
          <a:ext cx="3105150" cy="3505200"/>
        </p:xfrm>
        <a:graphic>
          <a:graphicData uri="http://schemas.openxmlformats.org/drawingml/2006/table">
            <a:tbl>
              <a:tblPr/>
              <a:tblGrid>
                <a:gridCol w="1552575">
                  <a:extLst>
                    <a:ext uri="{9D8B030D-6E8A-4147-A177-3AD203B41FA5}">
                      <a16:colId xmlns:a16="http://schemas.microsoft.com/office/drawing/2014/main" val="2729585913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3836739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90 - 100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26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97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80 - 89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62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70 - 79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0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60 - 69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57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50 - 59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0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40 - 49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14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30 - 39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821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20 - 29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70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10 - 19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81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0 - 9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5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825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Name these items</a:t>
            </a:r>
          </a:p>
        </p:txBody>
      </p:sp>
      <p:pic>
        <p:nvPicPr>
          <p:cNvPr id="1525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608" y="2245490"/>
            <a:ext cx="2442426" cy="153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1434" y="3794965"/>
            <a:ext cx="1974056" cy="197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195" y="953595"/>
            <a:ext cx="2386805" cy="179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826" y="3417746"/>
            <a:ext cx="2351274" cy="235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4094" y="2072438"/>
            <a:ext cx="2517763" cy="18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82" y="1166531"/>
            <a:ext cx="8298611" cy="9944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36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312" y="929516"/>
            <a:ext cx="84582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3200" b="1" dirty="0">
                <a:solidFill>
                  <a:srgbClr val="A50021"/>
                </a:solidFill>
              </a:rPr>
              <a:t>Superordinate        Basic	           Subordinate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			        chair		   office chair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					               piano chair 					  	            rocking chair	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furniture	           lamp	         torchiere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						    desk lamp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dirty="0"/>
              <a:t>	 		            table 	   end table					  		      coffee table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200" dirty="0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059608" y="2743200"/>
            <a:ext cx="988392" cy="1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 flipV="1">
            <a:off x="2133364" y="4076950"/>
            <a:ext cx="1348213" cy="13447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>
            <a:off x="2099505" y="4076950"/>
            <a:ext cx="11171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4051635" y="2398021"/>
            <a:ext cx="13565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4472067" y="4076950"/>
            <a:ext cx="11171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4354039" y="5257800"/>
            <a:ext cx="11171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 flipV="1">
            <a:off x="4254851" y="4129680"/>
            <a:ext cx="1117122" cy="6328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992137" y="2382662"/>
            <a:ext cx="1353179" cy="5424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4000508" y="2398021"/>
            <a:ext cx="1371465" cy="10848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354039" y="5386056"/>
            <a:ext cx="1353179" cy="4520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21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of Interactional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59" y="1845734"/>
            <a:ext cx="7543801" cy="470746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Basic level things are “human-sized”</a:t>
            </a:r>
          </a:p>
          <a:p>
            <a:r>
              <a:rPr lang="en-US" sz="3600" dirty="0"/>
              <a:t>Consider chairs</a:t>
            </a:r>
          </a:p>
          <a:p>
            <a:pPr lvl="1"/>
            <a:r>
              <a:rPr lang="en-US" sz="3600" dirty="0"/>
              <a:t>We know how to interact with a chair (sitting)</a:t>
            </a:r>
          </a:p>
          <a:p>
            <a:pPr lvl="1"/>
            <a:r>
              <a:rPr lang="en-US" sz="3600" dirty="0"/>
              <a:t>Not so clear for superordinate categories like furniture</a:t>
            </a:r>
          </a:p>
          <a:p>
            <a:pPr lvl="2"/>
            <a:r>
              <a:rPr lang="en-US" sz="3200" dirty="0"/>
              <a:t>“Imagine a furniture without thinking of a bed/table/chair/specific basic-level category”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15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/>
              <a:t>basic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Is the level of distinctive actions</a:t>
            </a:r>
          </a:p>
          <a:p>
            <a:r>
              <a:rPr lang="en-US" sz="3200" dirty="0"/>
              <a:t>Is the level which is learned earliest and at which things are first named</a:t>
            </a:r>
          </a:p>
          <a:p>
            <a:r>
              <a:rPr lang="en-US" sz="3200" dirty="0"/>
              <a:t>It is the level at which names are shortest and used most frequently</a:t>
            </a:r>
          </a:p>
        </p:txBody>
      </p:sp>
    </p:spTree>
    <p:extLst>
      <p:ext uri="{BB962C8B-B14F-4D97-AF65-F5344CB8AC3E}">
        <p14:creationId xmlns:p14="http://schemas.microsoft.com/office/powerpoint/2010/main" val="167700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B6AD-E8AA-7441-9B5A-E80FE4F3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62CD6-C9E4-9A4D-A9C2-7F3B39DD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Words have </a:t>
            </a:r>
            <a:r>
              <a:rPr lang="en-US" sz="3600" b="1" dirty="0"/>
              <a:t>affective</a:t>
            </a:r>
            <a:r>
              <a:rPr lang="en-US" sz="3600" dirty="0"/>
              <a:t> meanings</a:t>
            </a:r>
          </a:p>
          <a:p>
            <a:r>
              <a:rPr lang="en-US" sz="3200" dirty="0"/>
              <a:t>positive connotations (</a:t>
            </a:r>
            <a:r>
              <a:rPr lang="en-US" sz="3200" i="1" dirty="0"/>
              <a:t>happy</a:t>
            </a:r>
            <a:r>
              <a:rPr lang="en-US" sz="3200" dirty="0"/>
              <a:t>) </a:t>
            </a:r>
          </a:p>
          <a:p>
            <a:r>
              <a:rPr lang="en-US" sz="3200" dirty="0"/>
              <a:t>negative connotations (</a:t>
            </a:r>
            <a:r>
              <a:rPr lang="en-US" sz="3200" i="1" dirty="0"/>
              <a:t>sad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dirty="0"/>
              <a:t>positive evaluation (</a:t>
            </a:r>
            <a:r>
              <a:rPr lang="en-US" sz="3200" i="1" dirty="0"/>
              <a:t>great</a:t>
            </a:r>
            <a:r>
              <a:rPr lang="en-US" sz="3200" dirty="0"/>
              <a:t>, </a:t>
            </a:r>
            <a:r>
              <a:rPr lang="en-US" sz="3200" i="1" dirty="0"/>
              <a:t>love</a:t>
            </a:r>
            <a:r>
              <a:rPr lang="en-US" sz="3200" dirty="0"/>
              <a:t>) </a:t>
            </a:r>
          </a:p>
          <a:p>
            <a:r>
              <a:rPr lang="en-US" sz="3200" dirty="0"/>
              <a:t>negative evaluation (</a:t>
            </a:r>
            <a:r>
              <a:rPr lang="en-US" sz="3200" i="1" dirty="0"/>
              <a:t>terrible</a:t>
            </a:r>
            <a:r>
              <a:rPr lang="en-US" sz="3200" dirty="0"/>
              <a:t>, </a:t>
            </a:r>
            <a:r>
              <a:rPr lang="en-US" sz="3200" i="1" dirty="0"/>
              <a:t>hate</a:t>
            </a:r>
            <a:r>
              <a:rPr lang="en-US" sz="3200" dirty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63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605"/>
            <a:ext cx="8214360" cy="7039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Concepts</a:t>
            </a:r>
            <a:r>
              <a:rPr lang="en-US" dirty="0"/>
              <a:t> or word senses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599" cy="5562600"/>
          </a:xfrm>
        </p:spPr>
        <p:txBody>
          <a:bodyPr>
            <a:noAutofit/>
          </a:bodyPr>
          <a:lstStyle/>
          <a:p>
            <a:r>
              <a:rPr lang="en-US" sz="1800" dirty="0"/>
              <a:t>Have a complex many-to-many association with </a:t>
            </a:r>
            <a:r>
              <a:rPr lang="en-US" sz="1800" b="1" dirty="0"/>
              <a:t>words</a:t>
            </a:r>
            <a:endParaRPr lang="en-US" sz="1800" dirty="0"/>
          </a:p>
          <a:p>
            <a:pPr lvl="1"/>
            <a:r>
              <a:rPr lang="en-US" dirty="0"/>
              <a:t>Homonymy</a:t>
            </a:r>
          </a:p>
          <a:p>
            <a:pPr lvl="2"/>
            <a:r>
              <a:rPr lang="en-US" sz="1800" dirty="0"/>
              <a:t>Lexemes share a form (phonological, orthographic) but have unrelated meanings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>
                <a:solidFill>
                  <a:srgbClr val="FF3300"/>
                </a:solidFill>
              </a:rPr>
              <a:t>Bank</a:t>
            </a:r>
            <a:r>
              <a:rPr lang="en-US" sz="1800" dirty="0"/>
              <a:t> (financial institution) versus </a:t>
            </a:r>
            <a:r>
              <a:rPr lang="en-US" sz="1800" dirty="0">
                <a:solidFill>
                  <a:srgbClr val="FF3300"/>
                </a:solidFill>
              </a:rPr>
              <a:t>bank</a:t>
            </a:r>
            <a:r>
              <a:rPr lang="en-US" sz="1800" dirty="0"/>
              <a:t> (riverside)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Polysemy (multiple senses)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/>
              <a:t>A single lexeme with multiple </a:t>
            </a:r>
            <a:r>
              <a:rPr lang="en-US" sz="1800" dirty="0">
                <a:solidFill>
                  <a:srgbClr val="6D1014"/>
                </a:solidFill>
              </a:rPr>
              <a:t>related </a:t>
            </a:r>
            <a:r>
              <a:rPr lang="en-US" sz="1800" dirty="0"/>
              <a:t>meanings (</a:t>
            </a:r>
            <a:r>
              <a:rPr lang="en-US" sz="1800" dirty="0">
                <a:solidFill>
                  <a:srgbClr val="FF3300"/>
                </a:solidFill>
              </a:rPr>
              <a:t>bank</a:t>
            </a:r>
            <a:r>
              <a:rPr lang="en-US" sz="1800" dirty="0"/>
              <a:t> the building, </a:t>
            </a:r>
            <a:r>
              <a:rPr lang="en-US" sz="1800" dirty="0">
                <a:solidFill>
                  <a:srgbClr val="FF3300"/>
                </a:solidFill>
              </a:rPr>
              <a:t>bank</a:t>
            </a:r>
            <a:r>
              <a:rPr lang="en-US" sz="1800" dirty="0"/>
              <a:t> the financial institution)</a:t>
            </a:r>
          </a:p>
          <a:p>
            <a:pPr lvl="3">
              <a:buFont typeface="Wingdings" pitchFamily="2" charset="2"/>
              <a:buChar char="§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bank</a:t>
            </a:r>
            <a:r>
              <a:rPr lang="en-US" sz="1800" dirty="0"/>
              <a:t> is constructed from red brick</a:t>
            </a:r>
          </a:p>
          <a:p>
            <a:pPr lvl="3">
              <a:buFont typeface="Wingdings" pitchFamily="2" charset="2"/>
              <a:buChar char="§"/>
            </a:pPr>
            <a:r>
              <a:rPr lang="en-US" sz="1800" dirty="0"/>
              <a:t>I withdrew the money from the </a:t>
            </a:r>
            <a:r>
              <a:rPr lang="en-US" sz="1800" dirty="0">
                <a:solidFill>
                  <a:srgbClr val="FF0000"/>
                </a:solidFill>
              </a:rPr>
              <a:t>bank</a:t>
            </a:r>
            <a:r>
              <a:rPr lang="en-US" sz="1800" dirty="0"/>
              <a:t> </a:t>
            </a:r>
          </a:p>
          <a:p>
            <a:pPr lvl="3">
              <a:buFont typeface="Wingdings" pitchFamily="2" charset="2"/>
              <a:buChar char="§"/>
            </a:pPr>
            <a:endParaRPr lang="en-US" sz="1800" dirty="0"/>
          </a:p>
          <a:p>
            <a:r>
              <a:rPr lang="en-US" sz="1800" dirty="0"/>
              <a:t>Have relations with each other</a:t>
            </a:r>
          </a:p>
          <a:p>
            <a:pPr lvl="1"/>
            <a:r>
              <a:rPr lang="en-US" dirty="0"/>
              <a:t>Synonymy</a:t>
            </a:r>
          </a:p>
          <a:p>
            <a:pPr lvl="1"/>
            <a:r>
              <a:rPr lang="en-US" dirty="0" err="1"/>
              <a:t>Antonymy</a:t>
            </a:r>
            <a:endParaRPr lang="en-US" dirty="0"/>
          </a:p>
          <a:p>
            <a:pPr lvl="1"/>
            <a:r>
              <a:rPr lang="en-US" dirty="0"/>
              <a:t>Similarity</a:t>
            </a:r>
          </a:p>
          <a:p>
            <a:pPr lvl="1"/>
            <a:r>
              <a:rPr lang="en-US" dirty="0"/>
              <a:t>Relatedness</a:t>
            </a:r>
          </a:p>
          <a:p>
            <a:pPr lvl="1"/>
            <a:r>
              <a:rPr lang="en-US" dirty="0"/>
              <a:t>Superordinate/subordinate</a:t>
            </a:r>
          </a:p>
          <a:p>
            <a:pPr lvl="1"/>
            <a:r>
              <a:rPr lang="en-US" dirty="0"/>
              <a:t>Connotation</a:t>
            </a:r>
          </a:p>
        </p:txBody>
      </p:sp>
    </p:spTree>
    <p:extLst>
      <p:ext uri="{BB962C8B-B14F-4D97-AF65-F5344CB8AC3E}">
        <p14:creationId xmlns:p14="http://schemas.microsoft.com/office/powerpoint/2010/main" val="465327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to define a concept?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9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" y="274639"/>
            <a:ext cx="8658225" cy="52546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Classical (“Aristotelian”) Theory of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037" y="1042988"/>
            <a:ext cx="8920163" cy="5967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300" dirty="0"/>
              <a:t>The meaning of a word: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0000"/>
                </a:solidFill>
              </a:rPr>
              <a:t>a concept defined by </a:t>
            </a:r>
            <a:r>
              <a:rPr lang="en-US" sz="2300" b="1" dirty="0">
                <a:solidFill>
                  <a:srgbClr val="FF0000"/>
                </a:solidFill>
              </a:rPr>
              <a:t>necessary</a:t>
            </a:r>
            <a:r>
              <a:rPr lang="en-US" sz="2300" dirty="0">
                <a:solidFill>
                  <a:srgbClr val="FF0000"/>
                </a:solidFill>
              </a:rPr>
              <a:t> and </a:t>
            </a:r>
            <a:r>
              <a:rPr lang="en-US" sz="2300" b="1" dirty="0">
                <a:solidFill>
                  <a:srgbClr val="FF0000"/>
                </a:solidFill>
              </a:rPr>
              <a:t>sufficient</a:t>
            </a:r>
            <a:r>
              <a:rPr lang="en-US" sz="2300" dirty="0">
                <a:solidFill>
                  <a:srgbClr val="FF0000"/>
                </a:solidFill>
              </a:rPr>
              <a:t> conditions</a:t>
            </a:r>
          </a:p>
          <a:p>
            <a:r>
              <a:rPr lang="en-US" sz="2300" dirty="0"/>
              <a:t>A </a:t>
            </a:r>
            <a:r>
              <a:rPr lang="en-US" sz="2300" b="1" dirty="0"/>
              <a:t>necessary</a:t>
            </a:r>
            <a:r>
              <a:rPr lang="en-US" sz="2300" dirty="0"/>
              <a:t> condition for being an X is a condition C that X must satisfy in order for it to be an X.</a:t>
            </a:r>
          </a:p>
          <a:p>
            <a:pPr lvl="2"/>
            <a:r>
              <a:rPr lang="en-US" sz="2000" dirty="0"/>
              <a:t>If not C, then not X</a:t>
            </a:r>
          </a:p>
          <a:p>
            <a:pPr lvl="2"/>
            <a:r>
              <a:rPr lang="en-US" sz="2000" dirty="0"/>
              <a:t>”Having four sides” is necessary to be a square.</a:t>
            </a:r>
          </a:p>
          <a:p>
            <a:r>
              <a:rPr lang="en-US" sz="2300" dirty="0"/>
              <a:t>A </a:t>
            </a:r>
            <a:r>
              <a:rPr lang="en-US" sz="2300" b="1" dirty="0"/>
              <a:t>sufficient</a:t>
            </a:r>
            <a:r>
              <a:rPr lang="en-US" sz="2300" dirty="0"/>
              <a:t> condition for being an X is condition such that if something satisfies condition C, then it must be an X.</a:t>
            </a:r>
          </a:p>
          <a:p>
            <a:pPr lvl="2"/>
            <a:r>
              <a:rPr lang="en-US" sz="2000" dirty="0"/>
              <a:t>If and only if C, then X</a:t>
            </a:r>
          </a:p>
          <a:p>
            <a:pPr lvl="2"/>
            <a:r>
              <a:rPr lang="en-US" sz="2000" dirty="0"/>
              <a:t>The following necessary conditions, jointly, are sufficient to be a square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x has (exactly) four sides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each of x's sides is straight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x is a closed figure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x lies in a plane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each of x's sides is equal in length to each of the others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each of x's interior angles is equal to the others (right angles)</a:t>
            </a:r>
          </a:p>
          <a:p>
            <a:pPr lvl="3">
              <a:lnSpc>
                <a:spcPts val="2000"/>
              </a:lnSpc>
              <a:spcBef>
                <a:spcPts val="0"/>
              </a:spcBef>
            </a:pPr>
            <a:r>
              <a:rPr lang="en-US" sz="2000" dirty="0"/>
              <a:t>the sides of x are joined at their ends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0991" y="5177471"/>
            <a:ext cx="1007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from </a:t>
            </a:r>
            <a:r>
              <a:rPr lang="en-US" dirty="0"/>
              <a:t>Norman Swartz, SFU</a:t>
            </a:r>
          </a:p>
        </p:txBody>
      </p:sp>
    </p:spTree>
    <p:extLst>
      <p:ext uri="{BB962C8B-B14F-4D97-AF65-F5344CB8AC3E}">
        <p14:creationId xmlns:p14="http://schemas.microsoft.com/office/powerpoint/2010/main" val="142978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1257912"/>
          </a:xfrm>
        </p:spPr>
        <p:txBody>
          <a:bodyPr>
            <a:normAutofit/>
          </a:bodyPr>
          <a:lstStyle/>
          <a:p>
            <a:r>
              <a:rPr lang="en-US" sz="4000" dirty="0"/>
              <a:t>Problem 1: The features are complex and may be context-dependent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William </a:t>
            </a:r>
            <a:r>
              <a:rPr lang="en-US" sz="3200" dirty="0" err="1"/>
              <a:t>Labov</a:t>
            </a:r>
            <a:r>
              <a:rPr lang="en-US" sz="3200" dirty="0"/>
              <a:t>. 1975</a:t>
            </a:r>
          </a:p>
          <a:p>
            <a:endParaRPr lang="en-US" sz="3200" dirty="0"/>
          </a:p>
          <a:p>
            <a:r>
              <a:rPr lang="en-US" sz="3200" dirty="0"/>
              <a:t>Cup or bowl?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1" y="4856560"/>
            <a:ext cx="2001439" cy="20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65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1257912"/>
          </a:xfrm>
        </p:spPr>
        <p:txBody>
          <a:bodyPr>
            <a:normAutofit/>
          </a:bodyPr>
          <a:lstStyle/>
          <a:p>
            <a:r>
              <a:rPr lang="en-US" sz="4000" dirty="0"/>
              <a:t>Problem 1: The features are complex and may be context-dependent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William </a:t>
            </a:r>
            <a:r>
              <a:rPr lang="en-US" sz="3200" dirty="0" err="1"/>
              <a:t>Labov</a:t>
            </a:r>
            <a:r>
              <a:rPr lang="en-US" sz="3200" dirty="0"/>
              <a:t>. 1975</a:t>
            </a:r>
          </a:p>
          <a:p>
            <a:endParaRPr lang="en-US" sz="3200" dirty="0"/>
          </a:p>
          <a:p>
            <a:r>
              <a:rPr lang="en-US" sz="3200" dirty="0"/>
              <a:t>What are these?</a:t>
            </a:r>
          </a:p>
          <a:p>
            <a:r>
              <a:rPr lang="en-US" sz="3200" dirty="0"/>
              <a:t>Cup or bowl?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37035"/>
            <a:ext cx="4028358" cy="5620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1" y="4856560"/>
            <a:ext cx="2001439" cy="20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1408-7DDE-1A4C-A1C1-F2014119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7ED72-9832-114A-85AA-FB6534882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predicted best, but not always by very much depending on model</a:t>
            </a:r>
          </a:p>
          <a:p>
            <a:r>
              <a:rPr lang="en-US" dirty="0"/>
              <a:t>Smoothed &gt; Unsmoothed?</a:t>
            </a:r>
          </a:p>
          <a:p>
            <a:pPr lvl="1"/>
            <a:r>
              <a:rPr lang="en-US" dirty="0"/>
              <a:t>For stupid </a:t>
            </a:r>
            <a:r>
              <a:rPr lang="en-US" dirty="0" err="1"/>
              <a:t>backoff</a:t>
            </a:r>
            <a:endParaRPr lang="en-US" dirty="0"/>
          </a:p>
          <a:p>
            <a:pPr lvl="1"/>
            <a:r>
              <a:rPr lang="en-US" dirty="0"/>
              <a:t>Fancier methods (part 2) didn’t necessarily work</a:t>
            </a:r>
          </a:p>
          <a:p>
            <a:r>
              <a:rPr lang="en-US" dirty="0"/>
              <a:t> Trigram &gt; bigram &gt; unigram?</a:t>
            </a:r>
          </a:p>
          <a:p>
            <a:pPr lvl="1"/>
            <a:r>
              <a:rPr lang="en-US" dirty="0"/>
              <a:t>For bigram</a:t>
            </a:r>
          </a:p>
          <a:p>
            <a:pPr lvl="1"/>
            <a:endParaRPr lang="en-US" dirty="0"/>
          </a:p>
          <a:p>
            <a:r>
              <a:rPr lang="en-US" dirty="0"/>
              <a:t>Interpolation most consistent across languages</a:t>
            </a:r>
          </a:p>
          <a:p>
            <a:r>
              <a:rPr lang="en-US" dirty="0"/>
              <a:t>Assumptions – lowercased?, unknowns?</a:t>
            </a:r>
          </a:p>
        </p:txBody>
      </p:sp>
    </p:spTree>
    <p:extLst>
      <p:ext uri="{BB962C8B-B14F-4D97-AF65-F5344CB8AC3E}">
        <p14:creationId xmlns:p14="http://schemas.microsoft.com/office/powerpoint/2010/main" val="3835295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80" y="274639"/>
            <a:ext cx="8052619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category depends on complex features of the object (diameter,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6" y="1147483"/>
            <a:ext cx="8833399" cy="5714999"/>
          </a:xfrm>
        </p:spPr>
      </p:pic>
    </p:spTree>
    <p:extLst>
      <p:ext uri="{BB962C8B-B14F-4D97-AF65-F5344CB8AC3E}">
        <p14:creationId xmlns:p14="http://schemas.microsoft.com/office/powerpoint/2010/main" val="993625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80" y="274639"/>
            <a:ext cx="8472388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category depends on the context! (If there is food in it, it’s a bowl)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8" y="1284458"/>
            <a:ext cx="8804722" cy="5696445"/>
          </a:xfrm>
        </p:spPr>
      </p:pic>
    </p:spTree>
    <p:extLst>
      <p:ext uri="{BB962C8B-B14F-4D97-AF65-F5344CB8AC3E}">
        <p14:creationId xmlns:p14="http://schemas.microsoft.com/office/powerpoint/2010/main" val="1036653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r>
              <a:rPr lang="en-US" dirty="0" err="1"/>
              <a:t>Labov’s</a:t>
            </a:r>
            <a:r>
              <a:rPr lang="en-US" dirty="0"/>
              <a:t> definition of cup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1828800"/>
            <a:ext cx="8796180" cy="4410074"/>
          </a:xfrm>
        </p:spPr>
      </p:pic>
    </p:spTree>
    <p:extLst>
      <p:ext uri="{BB962C8B-B14F-4D97-AF65-F5344CB8AC3E}">
        <p14:creationId xmlns:p14="http://schemas.microsoft.com/office/powerpoint/2010/main" val="505722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Ludwig Wittgenstein (1889-1951)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4029075" cy="4038600"/>
          </a:xfrm>
        </p:spPr>
        <p:txBody>
          <a:bodyPr/>
          <a:lstStyle/>
          <a:p>
            <a:r>
              <a:rPr lang="en-US" sz="3200" dirty="0"/>
              <a:t>Philosopher of language</a:t>
            </a:r>
          </a:p>
          <a:p>
            <a:r>
              <a:rPr lang="en-US" sz="3200" dirty="0"/>
              <a:t>In his late years, a proponent of studying “ordinary language</a:t>
            </a:r>
            <a:r>
              <a:rPr lang="en-US" dirty="0"/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82" y="1447800"/>
            <a:ext cx="3563938" cy="52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Wittgenstein (1945)</a:t>
            </a:r>
            <a:br>
              <a:rPr lang="en-US" dirty="0"/>
            </a:br>
            <a:r>
              <a:rPr lang="en-US" i="1" dirty="0"/>
              <a:t>Philosophical</a:t>
            </a:r>
            <a:br>
              <a:rPr lang="en-US" i="1" dirty="0"/>
            </a:br>
            <a:r>
              <a:rPr lang="en-US" i="1" dirty="0"/>
              <a:t>Investigations.</a:t>
            </a:r>
            <a:br>
              <a:rPr lang="en-US" dirty="0"/>
            </a:br>
            <a:r>
              <a:rPr lang="en-US" dirty="0"/>
              <a:t>Paragraphs 66,67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6604"/>
            <a:ext cx="3972242" cy="6620403"/>
          </a:xfrm>
        </p:spPr>
      </p:pic>
    </p:spTree>
    <p:extLst>
      <p:ext uri="{BB962C8B-B14F-4D97-AF65-F5344CB8AC3E}">
        <p14:creationId xmlns:p14="http://schemas.microsoft.com/office/powerpoint/2010/main" val="470745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2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" y="286605"/>
            <a:ext cx="8898194" cy="1084995"/>
          </a:xfrm>
        </p:spPr>
        <p:txBody>
          <a:bodyPr>
            <a:normAutofit fontScale="90000"/>
          </a:bodyPr>
          <a:lstStyle/>
          <a:p>
            <a:r>
              <a:rPr lang="en-US" dirty="0"/>
              <a:t>Wittgenstein’s thought experiment on "What is a game”: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8206" y="1447800"/>
            <a:ext cx="8583562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PI #66: </a:t>
            </a:r>
          </a:p>
          <a:p>
            <a:pPr marL="319088" lvl="1" indent="0">
              <a:buNone/>
            </a:pPr>
            <a:r>
              <a:rPr lang="en-US" sz="2800" dirty="0"/>
              <a:t>”Don’t say “there must be something common, or they would not be called `games’”—but </a:t>
            </a:r>
            <a:r>
              <a:rPr lang="en-US" sz="2800" i="1" dirty="0"/>
              <a:t>look and see </a:t>
            </a:r>
            <a:r>
              <a:rPr lang="en-US" sz="2800" dirty="0"/>
              <a:t>whether there is anything common to all”</a:t>
            </a:r>
          </a:p>
          <a:p>
            <a:pPr marL="319088" lvl="1" indent="0">
              <a:buNone/>
            </a:pPr>
            <a:endParaRPr lang="en-US" sz="1800" dirty="0"/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it amusing?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there competition?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there long-term strategy?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skill required?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Must luck play a role?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Are there cards?</a:t>
            </a:r>
          </a:p>
          <a:p>
            <a:pPr marL="593725" lvl="2" indent="0">
              <a:spcBef>
                <a:spcPts val="175"/>
              </a:spcBef>
              <a:buNone/>
            </a:pPr>
            <a:r>
              <a:rPr lang="en-US" sz="2800" dirty="0"/>
              <a:t>Is there a ball?</a:t>
            </a:r>
          </a:p>
        </p:txBody>
      </p:sp>
    </p:spTree>
    <p:extLst>
      <p:ext uri="{BB962C8B-B14F-4D97-AF65-F5344CB8AC3E}">
        <p14:creationId xmlns:p14="http://schemas.microsoft.com/office/powerpoint/2010/main" val="651968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Resemblance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728662" y="2262188"/>
          <a:ext cx="77724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Game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Game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Game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Game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BCD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ACD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charset="0"/>
                          <a:ea typeface="Calibri" charset="0"/>
                          <a:cs typeface="Calibri" charset="0"/>
                        </a:rPr>
                        <a:t>ABD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0374" y="4365523"/>
            <a:ext cx="7350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“each item has at least one, and probably several, elements in common with one or more items, but no, or few, elements are common to all items”   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Rosch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Mervis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17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about a radically different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8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dirty="0"/>
              <a:t>Ludwig Wittgenstein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772400" cy="380999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PI #43: </a:t>
            </a:r>
          </a:p>
          <a:p>
            <a:pPr marL="319088" lvl="1" indent="0">
              <a:buNone/>
            </a:pPr>
            <a:r>
              <a:rPr lang="en-US" sz="3600" dirty="0"/>
              <a:t>"The meaning of a word is its use in the language"</a:t>
            </a:r>
          </a:p>
        </p:txBody>
      </p:sp>
    </p:spTree>
    <p:extLst>
      <p:ext uri="{BB962C8B-B14F-4D97-AF65-F5344CB8AC3E}">
        <p14:creationId xmlns:p14="http://schemas.microsoft.com/office/powerpoint/2010/main" val="184336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3FAE-591B-4B41-9624-760F4BD6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4A8AE-F924-3F4D-905F-FD66B91D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45734"/>
            <a:ext cx="8915399" cy="47074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Discriminative approach to supervised classification</a:t>
            </a:r>
          </a:p>
          <a:p>
            <a:pPr marL="0" indent="0">
              <a:buNone/>
            </a:pPr>
            <a:r>
              <a:rPr lang="en-US" dirty="0"/>
              <a:t>Model representation: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WX</a:t>
            </a:r>
            <a:r>
              <a:rPr lang="en-US" dirty="0" err="1"/>
              <a:t>+b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Model Use: </a:t>
            </a:r>
          </a:p>
          <a:p>
            <a:pPr marL="201168" lvl="1" indent="0">
              <a:buNone/>
            </a:pPr>
            <a:r>
              <a:rPr lang="en-US" dirty="0"/>
              <a:t>	pass the sum through a sigmoid function to generate a probability, then threshold to make a decision </a:t>
            </a:r>
          </a:p>
          <a:p>
            <a:pPr marL="0" indent="0">
              <a:buNone/>
            </a:pPr>
            <a:r>
              <a:rPr lang="en-US" dirty="0"/>
              <a:t>Model Learning: </a:t>
            </a:r>
          </a:p>
          <a:p>
            <a:pPr marL="0" indent="0">
              <a:buNone/>
            </a:pPr>
            <a:r>
              <a:rPr lang="en-US" dirty="0"/>
              <a:t>	learned from a labeled training set via a loss function that must be minimized, e.g., by using (iterative) gradient descent to find the optimal weights, and regularization to avoid overfitting</a:t>
            </a:r>
          </a:p>
        </p:txBody>
      </p:sp>
    </p:spTree>
    <p:extLst>
      <p:ext uri="{BB962C8B-B14F-4D97-AF65-F5344CB8AC3E}">
        <p14:creationId xmlns:p14="http://schemas.microsoft.com/office/powerpoint/2010/main" val="20051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define words by their usages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 particular, words are defined by their environments (the words around them)</a:t>
            </a:r>
          </a:p>
          <a:p>
            <a:endParaRPr lang="en-US" sz="3200" dirty="0"/>
          </a:p>
          <a:p>
            <a:r>
              <a:rPr lang="en-US" sz="3200" dirty="0" err="1"/>
              <a:t>Zellig</a:t>
            </a:r>
            <a:r>
              <a:rPr lang="en-US" sz="3200" dirty="0"/>
              <a:t> Harris (1954): </a:t>
            </a:r>
            <a:r>
              <a:rPr lang="en-US" sz="3200" b="1" dirty="0"/>
              <a:t>If A and B have almost identical environments we say that they are synonyms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9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927F-2600-7A4D-B368-5069E69F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dirty="0" err="1"/>
              <a:t>ong</a:t>
            </a:r>
            <a:r>
              <a:rPr lang="en-US" dirty="0"/>
              <a:t> </a:t>
            </a:r>
            <a:r>
              <a:rPr lang="en-US" dirty="0" err="1"/>
              <a:t>choi</a:t>
            </a:r>
            <a:r>
              <a:rPr lang="en-US" dirty="0"/>
              <a:t>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57E7B-DC19-F34F-9290-2382F44E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31266"/>
          </a:xfrm>
        </p:spPr>
        <p:txBody>
          <a:bodyPr>
            <a:normAutofit lnSpcReduction="10000"/>
          </a:bodyPr>
          <a:lstStyle/>
          <a:p>
            <a:pPr marL="123825" indent="0">
              <a:buNone/>
            </a:pPr>
            <a:r>
              <a:rPr lang="en-US" sz="2800" dirty="0"/>
              <a:t>Suppose you see these sentences:</a:t>
            </a:r>
          </a:p>
          <a:p>
            <a:pPr marL="285750" indent="-161925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Ong </a:t>
            </a:r>
            <a:r>
              <a:rPr lang="en-US" sz="2400" dirty="0" err="1"/>
              <a:t>choi</a:t>
            </a:r>
            <a:r>
              <a:rPr lang="en-US" sz="2400" dirty="0"/>
              <a:t> is delicious </a:t>
            </a:r>
            <a:r>
              <a:rPr lang="en-US" sz="2400" b="1" dirty="0"/>
              <a:t>sautéed</a:t>
            </a:r>
            <a:r>
              <a:rPr lang="en-US" sz="2400" dirty="0"/>
              <a:t> </a:t>
            </a:r>
            <a:r>
              <a:rPr lang="en-US" sz="2400" b="1" dirty="0"/>
              <a:t>with</a:t>
            </a:r>
            <a:r>
              <a:rPr lang="en-US" sz="2400" dirty="0"/>
              <a:t> </a:t>
            </a:r>
            <a:r>
              <a:rPr lang="en-US" sz="2400" b="1" dirty="0"/>
              <a:t>garlic</a:t>
            </a:r>
            <a:r>
              <a:rPr lang="en-US" sz="2400" dirty="0"/>
              <a:t>. </a:t>
            </a:r>
          </a:p>
          <a:p>
            <a:pPr marL="285750" indent="-161925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Ong </a:t>
            </a:r>
            <a:r>
              <a:rPr lang="en-US" sz="2400" dirty="0" err="1"/>
              <a:t>choi</a:t>
            </a:r>
            <a:r>
              <a:rPr lang="en-US" sz="2400" dirty="0"/>
              <a:t> is superb </a:t>
            </a:r>
            <a:r>
              <a:rPr lang="en-US" sz="2400" b="1" dirty="0"/>
              <a:t>over rice</a:t>
            </a:r>
          </a:p>
          <a:p>
            <a:pPr marL="285750" indent="-161925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Ong </a:t>
            </a:r>
            <a:r>
              <a:rPr lang="en-US" sz="2400" dirty="0" err="1"/>
              <a:t>choi</a:t>
            </a:r>
            <a:r>
              <a:rPr lang="en-US" sz="2400" dirty="0"/>
              <a:t> </a:t>
            </a:r>
            <a:r>
              <a:rPr lang="en-US" sz="2400" b="1" dirty="0"/>
              <a:t>leaves</a:t>
            </a:r>
            <a:r>
              <a:rPr lang="en-US" sz="2400" dirty="0"/>
              <a:t> with salty sauces</a:t>
            </a:r>
          </a:p>
          <a:p>
            <a:r>
              <a:rPr lang="en-US" sz="2800" dirty="0"/>
              <a:t>And you've also seen these:</a:t>
            </a:r>
          </a:p>
          <a:p>
            <a:pPr marL="347663" indent="-223838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…spinach </a:t>
            </a:r>
            <a:r>
              <a:rPr lang="en-US" sz="2400" b="1" dirty="0"/>
              <a:t>sautéed</a:t>
            </a:r>
            <a:r>
              <a:rPr lang="en-US" sz="2400" dirty="0"/>
              <a:t> </a:t>
            </a:r>
            <a:r>
              <a:rPr lang="en-US" sz="2400" b="1" dirty="0"/>
              <a:t>with</a:t>
            </a:r>
            <a:r>
              <a:rPr lang="en-US" sz="2400" dirty="0"/>
              <a:t> </a:t>
            </a:r>
            <a:r>
              <a:rPr lang="en-US" sz="2400" b="1" dirty="0"/>
              <a:t>garlic</a:t>
            </a:r>
            <a:r>
              <a:rPr lang="en-US" sz="2400" dirty="0"/>
              <a:t> </a:t>
            </a:r>
            <a:r>
              <a:rPr lang="en-US" sz="2400" b="1" dirty="0"/>
              <a:t>over rice</a:t>
            </a:r>
          </a:p>
          <a:p>
            <a:pPr marL="347663" indent="-223838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Chard stems and </a:t>
            </a:r>
            <a:r>
              <a:rPr lang="en-US" sz="2400" b="1" dirty="0"/>
              <a:t>leaves</a:t>
            </a:r>
            <a:r>
              <a:rPr lang="en-US" sz="2400" dirty="0"/>
              <a:t> are </a:t>
            </a:r>
            <a:r>
              <a:rPr lang="en-US" sz="2400" b="1" dirty="0"/>
              <a:t>delicious</a:t>
            </a:r>
          </a:p>
          <a:p>
            <a:pPr marL="347663" indent="-223838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Collard greens and other </a:t>
            </a:r>
            <a:r>
              <a:rPr lang="en-US" sz="2400" b="1" dirty="0"/>
              <a:t>salty</a:t>
            </a:r>
            <a:r>
              <a:rPr lang="en-US" sz="2400" dirty="0"/>
              <a:t> leafy greens</a:t>
            </a:r>
          </a:p>
          <a:p>
            <a:r>
              <a:rPr lang="en-US" sz="2800" dirty="0"/>
              <a:t>Conclusion:</a:t>
            </a:r>
          </a:p>
          <a:p>
            <a:pPr lvl="1"/>
            <a:r>
              <a:rPr lang="en-US" sz="2400" dirty="0" err="1"/>
              <a:t>Ongchoi</a:t>
            </a:r>
            <a:r>
              <a:rPr lang="en-US" sz="2400" dirty="0"/>
              <a:t> is a leafy green like spinach, chard, or collard greens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BC9D-C67D-D74D-AC6B-B7F1F9CA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Ong </a:t>
            </a:r>
            <a:r>
              <a:rPr lang="en-US" dirty="0" err="1"/>
              <a:t>choi</a:t>
            </a:r>
            <a:r>
              <a:rPr lang="en-US" dirty="0"/>
              <a:t>: </a:t>
            </a:r>
            <a:r>
              <a:rPr lang="en-US" i="1" dirty="0"/>
              <a:t>Ipomoea </a:t>
            </a:r>
            <a:r>
              <a:rPr lang="en-US" i="1" dirty="0" err="1"/>
              <a:t>aquatica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/>
              <a:t>"Water Spinach"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3B201-95EA-D042-8357-5FC3688E6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7361"/>
            <a:ext cx="5680075" cy="47211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12895-FB05-3C42-AE96-C867F6A157DF}"/>
              </a:ext>
            </a:extLst>
          </p:cNvPr>
          <p:cNvSpPr txBox="1"/>
          <p:nvPr/>
        </p:nvSpPr>
        <p:spPr>
          <a:xfrm>
            <a:off x="4584422" y="6462638"/>
            <a:ext cx="3223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Yamaguchi, Wikimedia Commons, 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38724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C6DC75-6F7E-2940-9046-D9B48B47E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0" y="3481208"/>
            <a:ext cx="6294121" cy="3393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C16081-C1F9-DE4B-879C-2C9DEC6719FE}"/>
              </a:ext>
            </a:extLst>
          </p:cNvPr>
          <p:cNvSpPr/>
          <p:nvPr/>
        </p:nvSpPr>
        <p:spPr>
          <a:xfrm>
            <a:off x="760330" y="3481208"/>
            <a:ext cx="6477000" cy="342900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rgbClr val="00B0F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37396"/>
          </a:xfrm>
        </p:spPr>
        <p:txBody>
          <a:bodyPr>
            <a:normAutofit fontScale="90000"/>
          </a:bodyPr>
          <a:lstStyle/>
          <a:p>
            <a:r>
              <a:rPr lang="en-US" dirty="0"/>
              <a:t>We'll build a new model of meaning focusing on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52600"/>
            <a:ext cx="7940041" cy="4953000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Each word = a vector </a:t>
            </a:r>
          </a:p>
          <a:p>
            <a:pPr lvl="1"/>
            <a:r>
              <a:rPr lang="en-US" sz="3000" dirty="0"/>
              <a:t>Not just "word" or word45.</a:t>
            </a:r>
          </a:p>
          <a:p>
            <a:r>
              <a:rPr lang="en-US" sz="3200" dirty="0"/>
              <a:t>Similar words are "nearby in space"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4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define a word as a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57400"/>
            <a:ext cx="7940041" cy="4648200"/>
          </a:xfrm>
        </p:spPr>
        <p:txBody>
          <a:bodyPr>
            <a:normAutofit/>
          </a:bodyPr>
          <a:lstStyle/>
          <a:p>
            <a:r>
              <a:rPr lang="en-US" sz="3200" dirty="0"/>
              <a:t>Called an "embedding" because it's embedded into a space</a:t>
            </a:r>
          </a:p>
          <a:p>
            <a:r>
              <a:rPr lang="en-US" sz="3200" dirty="0"/>
              <a:t>The (fairly recent) standard way to represent meaning in NLP</a:t>
            </a:r>
          </a:p>
          <a:p>
            <a:r>
              <a:rPr lang="en-US" sz="3200" dirty="0"/>
              <a:t>Fine-grained model of meaning for similarity </a:t>
            </a:r>
          </a:p>
          <a:p>
            <a:pPr lvl="1"/>
            <a:r>
              <a:rPr lang="en-US" sz="2800" dirty="0"/>
              <a:t>NLP tasks like sentiment analysis</a:t>
            </a:r>
          </a:p>
          <a:p>
            <a:pPr lvl="2"/>
            <a:r>
              <a:rPr lang="en-US" sz="2400" dirty="0"/>
              <a:t>With words,  requires </a:t>
            </a:r>
            <a:r>
              <a:rPr lang="en-US" sz="2400" b="1" dirty="0"/>
              <a:t>same</a:t>
            </a:r>
            <a:r>
              <a:rPr lang="en-US" sz="2400" dirty="0"/>
              <a:t> word to be in training and test</a:t>
            </a:r>
          </a:p>
          <a:p>
            <a:pPr lvl="2"/>
            <a:r>
              <a:rPr lang="en-US" sz="2400" dirty="0"/>
              <a:t>With embeddings: ok if </a:t>
            </a:r>
            <a:r>
              <a:rPr lang="en-US" sz="2400" b="1" dirty="0"/>
              <a:t>similar</a:t>
            </a:r>
            <a:r>
              <a:rPr lang="en-US" sz="2400" dirty="0"/>
              <a:t> words occurred!!!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43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8BE4-92B8-FD4A-9CFC-7E5F7989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We'll introduce 2 kinds of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9F9A-F83A-1845-89F9-1002B5D6C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Tf-idf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sz="2400" dirty="0"/>
              <a:t>A common baseline model</a:t>
            </a:r>
          </a:p>
          <a:p>
            <a:pPr lvl="1"/>
            <a:r>
              <a:rPr lang="en-US" sz="2400" dirty="0"/>
              <a:t>Sparse vectors</a:t>
            </a:r>
          </a:p>
          <a:p>
            <a:pPr lvl="1"/>
            <a:r>
              <a:rPr lang="en-US" sz="2400" dirty="0"/>
              <a:t>Words are represented by a simple function of the counts of nearby words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Word2vec</a:t>
            </a:r>
          </a:p>
          <a:p>
            <a:pPr lvl="1"/>
            <a:r>
              <a:rPr lang="en-US" sz="2400" dirty="0"/>
              <a:t>Dense vectors</a:t>
            </a:r>
          </a:p>
          <a:p>
            <a:pPr lvl="1"/>
            <a:r>
              <a:rPr lang="en-US" sz="2400" dirty="0"/>
              <a:t>Representation is created by training a classifier to distinguish nearby and far-away words</a:t>
            </a:r>
          </a:p>
        </p:txBody>
      </p:sp>
    </p:spTree>
    <p:extLst>
      <p:ext uri="{BB962C8B-B14F-4D97-AF65-F5344CB8AC3E}">
        <p14:creationId xmlns:p14="http://schemas.microsoft.com/office/powerpoint/2010/main" val="3848407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286E-F625-8846-8581-8C04EC85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Words, vectors, and co-occurrence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31AE-E201-4D49-AB98-DF55DEABF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71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C371-A20E-3449-A100-5603F9AA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Term-document matrix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4F4FE-2007-E043-B405-8FB245FCD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5" y="3200400"/>
            <a:ext cx="8737487" cy="1482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32829-5579-0044-B177-C8647F94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2" y="3213638"/>
            <a:ext cx="8711958" cy="1469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DD1A96-C2E5-0943-ADD9-A7A57A074AA9}"/>
              </a:ext>
            </a:extLst>
          </p:cNvPr>
          <p:cNvSpPr txBox="1"/>
          <p:nvPr/>
        </p:nvSpPr>
        <p:spPr>
          <a:xfrm>
            <a:off x="822960" y="2207270"/>
            <a:ext cx="763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Each document is represented by a vector of words</a:t>
            </a:r>
          </a:p>
        </p:txBody>
      </p:sp>
    </p:spTree>
    <p:extLst>
      <p:ext uri="{BB962C8B-B14F-4D97-AF65-F5344CB8AC3E}">
        <p14:creationId xmlns:p14="http://schemas.microsoft.com/office/powerpoint/2010/main" val="14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7582-C8D6-4B4C-974A-95CC0FA7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document vectors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6F0B48-3189-D046-A474-331B62D1B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3" y="2057400"/>
            <a:ext cx="8548434" cy="3733798"/>
          </a:xfrm>
        </p:spPr>
      </p:pic>
    </p:spTree>
    <p:extLst>
      <p:ext uri="{BB962C8B-B14F-4D97-AF65-F5344CB8AC3E}">
        <p14:creationId xmlns:p14="http://schemas.microsoft.com/office/powerpoint/2010/main" val="2630024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3447-D06E-7F4F-96AD-52B28B1D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61969"/>
            <a:ext cx="8991600" cy="1008795"/>
          </a:xfrm>
        </p:spPr>
        <p:txBody>
          <a:bodyPr>
            <a:normAutofit/>
          </a:bodyPr>
          <a:lstStyle/>
          <a:p>
            <a:r>
              <a:rPr lang="en-US" sz="4000" dirty="0"/>
              <a:t>Vectors are the basis of information retrieval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97A0E-6E21-AB4B-A49A-EFDC8AF9C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" y="1066800"/>
            <a:ext cx="8583385" cy="1447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B99D0-E0B8-DA4F-A6BC-50A75EDCF204}"/>
              </a:ext>
            </a:extLst>
          </p:cNvPr>
          <p:cNvSpPr txBox="1"/>
          <p:nvPr/>
        </p:nvSpPr>
        <p:spPr>
          <a:xfrm>
            <a:off x="372034" y="2734574"/>
            <a:ext cx="8695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“Information retrieval (IR) is finding material (usually documents) of an unstructured nature (usually text) that satisfies an information need from within large collections (usually stored on computers).”  </a:t>
            </a:r>
            <a:r>
              <a:rPr lang="en-US" sz="2400" i="1" dirty="0"/>
              <a:t>Stanford NLP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Vectors are similar for the two comedies and different than the history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Comedies have more fools and wit and fewer battles.</a:t>
            </a:r>
          </a:p>
        </p:txBody>
      </p:sp>
    </p:spTree>
    <p:extLst>
      <p:ext uri="{BB962C8B-B14F-4D97-AF65-F5344CB8AC3E}">
        <p14:creationId xmlns:p14="http://schemas.microsoft.com/office/powerpoint/2010/main" val="376492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words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3733800"/>
          </a:xfrm>
        </p:spPr>
        <p:txBody>
          <a:bodyPr/>
          <a:lstStyle/>
          <a:p>
            <a:r>
              <a:rPr lang="en-US" sz="3200" dirty="0"/>
              <a:t>First thought: look in a dictionary</a:t>
            </a:r>
          </a:p>
          <a:p>
            <a:endParaRPr lang="en-US" sz="3200" dirty="0">
              <a:hlinkClick r:id="rId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5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C7D5-F149-BE46-BEF9-7AC27820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can be vectors too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1322EE-EEB3-A445-A71F-40BC0BB67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8776138" cy="152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27C6AF-7C63-BA43-9D3B-9299FAF3169E}"/>
              </a:ext>
            </a:extLst>
          </p:cNvPr>
          <p:cNvSpPr txBox="1"/>
          <p:nvPr/>
        </p:nvSpPr>
        <p:spPr>
          <a:xfrm>
            <a:off x="1143000" y="4572000"/>
            <a:ext cx="69999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battle</a:t>
            </a:r>
            <a:r>
              <a:rPr lang="en-US" sz="2800" dirty="0"/>
              <a:t> is "the kind of word that occurs in Julius Caesar and Henry V"</a:t>
            </a:r>
          </a:p>
          <a:p>
            <a:endParaRPr lang="en-US" sz="2800" dirty="0"/>
          </a:p>
          <a:p>
            <a:r>
              <a:rPr lang="en-US" sz="2800" i="1" dirty="0"/>
              <a:t>fool </a:t>
            </a:r>
            <a:r>
              <a:rPr lang="en-US" sz="2800" dirty="0"/>
              <a:t>is "the kind of word that occurs in comedies, especially Twelfth Night"</a:t>
            </a:r>
          </a:p>
        </p:txBody>
      </p:sp>
    </p:spTree>
    <p:extLst>
      <p:ext uri="{BB962C8B-B14F-4D97-AF65-F5344CB8AC3E}">
        <p14:creationId xmlns:p14="http://schemas.microsoft.com/office/powerpoint/2010/main" val="3679292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577909" y="518160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Lucida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78109" y="518160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77709" y="5791200"/>
            <a:ext cx="1371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92309" y="579120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Lucida San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16" y="286604"/>
            <a:ext cx="8521284" cy="1450757"/>
          </a:xfrm>
        </p:spPr>
        <p:txBody>
          <a:bodyPr>
            <a:normAutofit/>
          </a:bodyPr>
          <a:lstStyle/>
          <a:p>
            <a:r>
              <a:rPr lang="en-US" dirty="0"/>
              <a:t>More common: word-word matrix</a:t>
            </a:r>
            <a:br>
              <a:rPr lang="en-US" dirty="0"/>
            </a:br>
            <a:r>
              <a:rPr lang="en-US" dirty="0"/>
              <a:t>(or "term-context matrix")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534400" cy="3333750"/>
          </a:xfrm>
        </p:spPr>
        <p:txBody>
          <a:bodyPr/>
          <a:lstStyle/>
          <a:p>
            <a:r>
              <a:rPr lang="en-US" sz="2800" dirty="0"/>
              <a:t>Two </a:t>
            </a:r>
            <a:r>
              <a:rPr lang="en-US" sz="2800" b="1" dirty="0"/>
              <a:t>words</a:t>
            </a:r>
            <a:r>
              <a:rPr lang="en-US" sz="2800" dirty="0"/>
              <a:t> are similar in meaning if their context vectors are similar</a:t>
            </a:r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50" y="72390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684399" y="2686050"/>
            <a:ext cx="304800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673161" y="2381250"/>
            <a:ext cx="304798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937000"/>
              </p:ext>
            </p:extLst>
          </p:nvPr>
        </p:nvGraphicFramePr>
        <p:xfrm>
          <a:off x="649288" y="4800600"/>
          <a:ext cx="79883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Worksheet" r:id="rId3" imgW="7734300" imgH="4648200" progId="Excel.Sheet.12">
                  <p:embed/>
                </p:oleObj>
              </mc:Choice>
              <mc:Fallback>
                <p:oleObj name="Worksheet" r:id="rId3" imgW="7734300" imgH="464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288" y="4800600"/>
                        <a:ext cx="79883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5F3EF14-D0EA-3648-A881-4A598665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323990"/>
            <a:ext cx="7397599" cy="8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F2B2-DA96-F749-AC1D-9C11BF68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414293-A28B-0B4A-860A-D4AA3E9B1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5674287" cy="3749675"/>
          </a:xfrm>
        </p:spPr>
      </p:pic>
    </p:spTree>
    <p:extLst>
      <p:ext uri="{BB962C8B-B14F-4D97-AF65-F5344CB8AC3E}">
        <p14:creationId xmlns:p14="http://schemas.microsoft.com/office/powerpoint/2010/main" val="925009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2B04-9355-334F-AD9A-6B6EA835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from linear algebra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EEEBFA-13AF-7348-B6DB-F3B6F631E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" y="2667000"/>
            <a:ext cx="8839200" cy="1163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9FBEB-6490-CC44-B388-9468134F7DF8}"/>
              </a:ext>
            </a:extLst>
          </p:cNvPr>
          <p:cNvSpPr txBox="1"/>
          <p:nvPr/>
        </p:nvSpPr>
        <p:spPr>
          <a:xfrm>
            <a:off x="1098313" y="4872335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length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96976-8783-DD49-B051-A534C929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191000"/>
            <a:ext cx="2199525" cy="16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6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8686800" cy="4496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Cosine for computing similarity</a:t>
            </a:r>
          </a:p>
        </p:txBody>
      </p:sp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304800" y="4221541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Calibri (Body)"/>
                <a:cs typeface="Calibri (Body)"/>
              </a:rPr>
              <a:t>v</a:t>
            </a:r>
            <a:r>
              <a:rPr lang="en-US" sz="2800" i="1" baseline="-25000" dirty="0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is the count for word </a:t>
            </a:r>
            <a:r>
              <a:rPr lang="en-US" sz="2800" i="1" dirty="0">
                <a:solidFill>
                  <a:srgbClr val="0000FF"/>
                </a:solidFill>
                <a:latin typeface="Calibri (Body)"/>
                <a:cs typeface="Calibri (Body)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in context </a:t>
            </a:r>
            <a:r>
              <a:rPr lang="en-US" sz="2800" i="1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</a:t>
            </a:r>
          </a:p>
          <a:p>
            <a:r>
              <a:rPr lang="en-US" sz="2800" i="1" dirty="0" err="1">
                <a:solidFill>
                  <a:srgbClr val="0000FF"/>
                </a:solidFill>
                <a:latin typeface="Calibri (Body)"/>
                <a:cs typeface="Calibri (Body)"/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is the count for word </a:t>
            </a:r>
            <a:r>
              <a:rPr lang="en-US" sz="2800" i="1" dirty="0">
                <a:solidFill>
                  <a:srgbClr val="0000FF"/>
                </a:solidFill>
                <a:latin typeface="Calibri (Body)"/>
                <a:cs typeface="Calibri (Body)"/>
              </a:rPr>
              <a:t>w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in context </a:t>
            </a:r>
            <a:r>
              <a:rPr lang="en-US" sz="2800" i="1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sz="2800" i="1" dirty="0">
                <a:solidFill>
                  <a:srgbClr val="0000FF"/>
                </a:solidFill>
                <a:latin typeface="Calibri (Body)"/>
                <a:cs typeface="Calibri (Body)"/>
              </a:rPr>
              <a:t>.</a:t>
            </a:r>
            <a:r>
              <a:rPr lang="en-US" sz="2800" dirty="0">
                <a:solidFill>
                  <a:srgbClr val="0000FF"/>
                </a:solidFill>
                <a:latin typeface="Calibri (Body)"/>
                <a:cs typeface="Calibri (Body)"/>
              </a:rPr>
              <a:t> </a:t>
            </a:r>
          </a:p>
          <a:p>
            <a:endParaRPr lang="en-US" sz="2800" dirty="0">
              <a:solidFill>
                <a:srgbClr val="0000FF"/>
              </a:solidFill>
              <a:latin typeface="Calibri (Body)"/>
              <a:cs typeface="Calibri (Body)"/>
            </a:endParaRPr>
          </a:p>
        </p:txBody>
      </p:sp>
      <p:sp>
        <p:nvSpPr>
          <p:cNvPr id="54285" name="TextBox 14"/>
          <p:cNvSpPr txBox="1">
            <a:spLocks noChangeArrowheads="1"/>
          </p:cNvSpPr>
          <p:nvPr/>
        </p:nvSpPr>
        <p:spPr bwMode="auto">
          <a:xfrm>
            <a:off x="7620002" y="728216"/>
            <a:ext cx="1143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BFCFF"/>
                </a:solidFill>
              </a:rPr>
              <a:t>Sec. 6.3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8DA65-28F6-6F41-A908-3E2DCE16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10" y="1435903"/>
            <a:ext cx="6595708" cy="25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5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as a similarity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5334000" cy="3333750"/>
          </a:xfrm>
        </p:spPr>
        <p:txBody>
          <a:bodyPr/>
          <a:lstStyle/>
          <a:p>
            <a:r>
              <a:rPr lang="en-US" dirty="0"/>
              <a:t>-1: vectors point in opposite directions </a:t>
            </a:r>
          </a:p>
          <a:p>
            <a:r>
              <a:rPr lang="en-US" dirty="0"/>
              <a:t>+1:  vectors point in same directions</a:t>
            </a:r>
          </a:p>
          <a:p>
            <a:r>
              <a:rPr lang="en-US" dirty="0"/>
              <a:t>0: vectors are orthogonal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Frequency is non-negative, so  cosine range 0-1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6666" b="16666"/>
          <a:stretch>
            <a:fillRect/>
          </a:stretch>
        </p:blipFill>
        <p:spPr bwMode="auto">
          <a:xfrm>
            <a:off x="5600700" y="1905000"/>
            <a:ext cx="35433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8149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648200" y="1066800"/>
          <a:ext cx="441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apricot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5562600"/>
            <a:ext cx="1981200" cy="342900"/>
          </a:xfrm>
          <a:prstGeom prst="rect">
            <a:avLst/>
          </a:prstGeom>
        </p:spPr>
        <p:txBody>
          <a:bodyPr/>
          <a:lstStyle/>
          <a:p>
            <a:fld id="{10F35DC5-7E65-8247-99AB-4E984F8A921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6670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pair of words is more similar?</a:t>
            </a:r>
          </a:p>
          <a:p>
            <a:pPr>
              <a:lnSpc>
                <a:spcPct val="120000"/>
              </a:lnSpc>
            </a:pPr>
            <a:r>
              <a:rPr lang="en-US" dirty="0"/>
              <a:t>cosine(</a:t>
            </a:r>
            <a:r>
              <a:rPr lang="en-US" dirty="0" err="1"/>
              <a:t>apricot,information</a:t>
            </a:r>
            <a:r>
              <a:rPr lang="en-US" dirty="0"/>
              <a:t>) =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cosine(</a:t>
            </a:r>
            <a:r>
              <a:rPr lang="en-US" dirty="0" err="1"/>
              <a:t>digital,information</a:t>
            </a:r>
            <a:r>
              <a:rPr lang="en-US" dirty="0"/>
              <a:t>) =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cosine(</a:t>
            </a:r>
            <a:r>
              <a:rPr lang="en-US" dirty="0" err="1"/>
              <a:t>apricot,digital</a:t>
            </a:r>
            <a:r>
              <a:rPr lang="en-US" dirty="0"/>
              <a:t>) =</a:t>
            </a:r>
          </a:p>
          <a:p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304801" y="1828801"/>
          <a:ext cx="416925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0" name="Equation" r:id="rId3" imgW="2921000" imgH="673100" progId="Equation.3">
                  <p:embed/>
                </p:oleObj>
              </mc:Choice>
              <mc:Fallback>
                <p:oleObj name="Equation" r:id="rId3" imgW="29210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828801"/>
                        <a:ext cx="4169255" cy="960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495801" y="319667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1" name="Equation" r:id="rId5" imgW="622300" imgH="215900" progId="Equation.3">
                  <p:embed/>
                </p:oleObj>
              </mc:Choice>
              <mc:Fallback>
                <p:oleObj name="Equation" r:id="rId5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1" y="319667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515012" y="519537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2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5012" y="519537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410200" y="4069356"/>
          <a:ext cx="1060854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3" name="Equation" r:id="rId8" imgW="673100" imgH="215900" progId="Equation.3">
                  <p:embed/>
                </p:oleObj>
              </mc:Choice>
              <mc:Fallback>
                <p:oleObj name="Equation" r:id="rId8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0200" y="4069356"/>
                        <a:ext cx="1060854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486400" y="3196676"/>
          <a:ext cx="1060854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4" name="Equation" r:id="rId10" imgW="673100" imgH="215900" progId="Equation.3">
                  <p:embed/>
                </p:oleObj>
              </mc:Choice>
              <mc:Fallback>
                <p:oleObj name="Equation" r:id="rId10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6400" y="3196676"/>
                        <a:ext cx="1060854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572001" y="5214494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5" name="Equation" r:id="rId11" imgW="622300" imgH="215900" progId="Equation.3">
                  <p:embed/>
                </p:oleObj>
              </mc:Choice>
              <mc:Fallback>
                <p:oleObj name="Equation" r:id="rId11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1" y="5214494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353212" y="406935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" name="Equation" r:id="rId13" imgW="622300" imgH="215900" progId="Equation.3">
                  <p:embed/>
                </p:oleObj>
              </mc:Choice>
              <mc:Fallback>
                <p:oleObj name="Equation" r:id="rId13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3212" y="406935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800600" y="2861120"/>
          <a:ext cx="1418544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7" name="Equation" r:id="rId14" imgW="901700" imgH="393700" progId="Equation.3">
                  <p:embed/>
                </p:oleObj>
              </mc:Choice>
              <mc:Fallback>
                <p:oleObj name="Equation" r:id="rId14" imgW="901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00600" y="2861120"/>
                        <a:ext cx="1418544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648200" y="3733800"/>
          <a:ext cx="1458316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8" name="Equation" r:id="rId16" imgW="927100" imgH="393700" progId="Equation.3">
                  <p:embed/>
                </p:oleObj>
              </mc:Choice>
              <mc:Fallback>
                <p:oleObj name="Equation" r:id="rId16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48200" y="3733800"/>
                        <a:ext cx="1458316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886200" y="4800600"/>
          <a:ext cx="1458316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9" name="Equation" r:id="rId18" imgW="927100" imgH="393700" progId="Equation.3">
                  <p:embed/>
                </p:oleObj>
              </mc:Choice>
              <mc:Fallback>
                <p:oleObj name="Equation" r:id="rId18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86200" y="4800600"/>
                        <a:ext cx="1458316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6858001" y="2920740"/>
          <a:ext cx="1220787" cy="66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0" name="Equation" r:id="rId20" imgW="774700" imgH="419100" progId="Equation.3">
                  <p:embed/>
                </p:oleObj>
              </mc:Choice>
              <mc:Fallback>
                <p:oleObj name="Equation" r:id="rId20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58001" y="2920740"/>
                        <a:ext cx="1220787" cy="66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629400" y="3810001"/>
          <a:ext cx="1500298" cy="66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1" name="Equation" r:id="rId22" imgW="952500" imgH="419100" progId="Equation.3">
                  <p:embed/>
                </p:oleObj>
              </mc:Choice>
              <mc:Fallback>
                <p:oleObj name="Equation" r:id="rId22" imgW="952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29400" y="3810001"/>
                        <a:ext cx="1500298" cy="66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6096000" y="4953000"/>
          <a:ext cx="380046" cy="25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2" name="Equation" r:id="rId24" imgW="241300" imgH="165100" progId="Equation.3">
                  <p:embed/>
                </p:oleObj>
              </mc:Choice>
              <mc:Fallback>
                <p:oleObj name="Equation" r:id="rId24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96000" y="4953000"/>
                        <a:ext cx="380046" cy="259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7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1098-6E16-1E45-BAEF-458E5DA5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cosines </a:t>
            </a:r>
            <a:br>
              <a:rPr lang="en-US" dirty="0"/>
            </a:br>
            <a:r>
              <a:rPr lang="en-US" dirty="0"/>
              <a:t>(well, angles)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D0F5D-49EF-864D-B2EF-D35EDB629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209800"/>
            <a:ext cx="7242863" cy="4232275"/>
          </a:xfrm>
        </p:spPr>
      </p:pic>
    </p:spTree>
    <p:extLst>
      <p:ext uri="{BB962C8B-B14F-4D97-AF65-F5344CB8AC3E}">
        <p14:creationId xmlns:p14="http://schemas.microsoft.com/office/powerpoint/2010/main" val="3567126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3C39-A3FB-7848-82D3-74D9643E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But raw frequency is a bad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AC3A-0656-4741-9877-4E979E58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Frequency is clearly useful; if </a:t>
            </a:r>
            <a:r>
              <a:rPr lang="en-US" sz="2800" i="1" dirty="0"/>
              <a:t>sugar</a:t>
            </a:r>
            <a:r>
              <a:rPr lang="en-US" sz="2800" dirty="0"/>
              <a:t> appears a lot near </a:t>
            </a:r>
            <a:r>
              <a:rPr lang="en-US" sz="2800" i="1" dirty="0"/>
              <a:t>apricot</a:t>
            </a:r>
            <a:r>
              <a:rPr lang="en-US" sz="2800" dirty="0"/>
              <a:t>, that's useful information.</a:t>
            </a:r>
          </a:p>
          <a:p>
            <a:pPr marL="0" indent="0">
              <a:buNone/>
            </a:pPr>
            <a:r>
              <a:rPr lang="en-US" sz="2800" dirty="0"/>
              <a:t>But overly frequent words like </a:t>
            </a:r>
            <a:r>
              <a:rPr lang="en-US" sz="2800" i="1" dirty="0"/>
              <a:t>the</a:t>
            </a:r>
            <a:r>
              <a:rPr lang="en-US" sz="2800" dirty="0"/>
              <a:t>, </a:t>
            </a:r>
            <a:r>
              <a:rPr lang="en-US" sz="2800" i="1" dirty="0"/>
              <a:t>it,</a:t>
            </a:r>
            <a:r>
              <a:rPr lang="en-US" sz="2800" dirty="0"/>
              <a:t> or </a:t>
            </a:r>
            <a:r>
              <a:rPr lang="en-US" sz="2800" i="1" dirty="0"/>
              <a:t>they</a:t>
            </a:r>
            <a:r>
              <a:rPr lang="en-US" sz="2800" dirty="0"/>
              <a:t> are not very informative about the context</a:t>
            </a:r>
          </a:p>
          <a:p>
            <a:pPr marL="0" indent="0">
              <a:buNone/>
            </a:pPr>
            <a:r>
              <a:rPr lang="en-US" sz="2800" dirty="0"/>
              <a:t>Need a function that resolves this frequency paradox!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234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8DA2-DBE7-5A40-A49E-7B1B1888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81177"/>
          </a:xfrm>
        </p:spPr>
        <p:txBody>
          <a:bodyPr/>
          <a:lstStyle/>
          <a:p>
            <a:r>
              <a:rPr lang="en-US" dirty="0" err="1"/>
              <a:t>tf-idf</a:t>
            </a:r>
            <a:r>
              <a:rPr lang="en-US" dirty="0"/>
              <a:t>: combine two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147B1-128E-E448-9977-833E1347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68" y="1142164"/>
            <a:ext cx="8308632" cy="472693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tf</a:t>
            </a:r>
            <a:r>
              <a:rPr lang="en-US" sz="2400" b="1" dirty="0"/>
              <a:t>: term frequency</a:t>
            </a:r>
            <a:r>
              <a:rPr lang="en-US" sz="2400" dirty="0"/>
              <a:t>. frequency count (usually log-transformed):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Idf</a:t>
            </a:r>
            <a:r>
              <a:rPr lang="en-US" sz="2400" b="1" dirty="0"/>
              <a:t>: inverse document frequency: </a:t>
            </a:r>
            <a:r>
              <a:rPr lang="en-US" sz="2400" b="1" dirty="0" err="1"/>
              <a:t>tf</a:t>
            </a:r>
            <a:r>
              <a:rPr lang="en-US" sz="2400" b="1" dirty="0"/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2C7C5-816F-394B-BF1D-93480012B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95600"/>
            <a:ext cx="2800350" cy="129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2382A-3C9B-6849-BAA4-89D7C68CFA83}"/>
              </a:ext>
            </a:extLst>
          </p:cNvPr>
          <p:cNvSpPr txBox="1"/>
          <p:nvPr/>
        </p:nvSpPr>
        <p:spPr>
          <a:xfrm>
            <a:off x="5791200" y="2895600"/>
            <a:ext cx="277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# of  docs in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A3EB6-B508-0846-9384-BD0BB5456EBD}"/>
              </a:ext>
            </a:extLst>
          </p:cNvPr>
          <p:cNvSpPr txBox="1"/>
          <p:nvPr/>
        </p:nvSpPr>
        <p:spPr>
          <a:xfrm>
            <a:off x="5653197" y="4437180"/>
            <a:ext cx="271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 docs that have word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23397A6-9D76-F14A-BE2C-C759DF61ED2C}"/>
              </a:ext>
            </a:extLst>
          </p:cNvPr>
          <p:cNvSpPr/>
          <p:nvPr/>
        </p:nvSpPr>
        <p:spPr>
          <a:xfrm>
            <a:off x="4960307" y="3068877"/>
            <a:ext cx="864296" cy="388307"/>
          </a:xfrm>
          <a:custGeom>
            <a:avLst/>
            <a:gdLst>
              <a:gd name="connsiteX0" fmla="*/ 864296 w 864296"/>
              <a:gd name="connsiteY0" fmla="*/ 0 h 388307"/>
              <a:gd name="connsiteX1" fmla="*/ 363255 w 864296"/>
              <a:gd name="connsiteY1" fmla="*/ 187890 h 388307"/>
              <a:gd name="connsiteX2" fmla="*/ 0 w 864296"/>
              <a:gd name="connsiteY2" fmla="*/ 388307 h 3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296" h="388307">
                <a:moveTo>
                  <a:pt x="864296" y="0"/>
                </a:moveTo>
                <a:cubicBezTo>
                  <a:pt x="685800" y="61586"/>
                  <a:pt x="507304" y="123172"/>
                  <a:pt x="363255" y="187890"/>
                </a:cubicBezTo>
                <a:cubicBezTo>
                  <a:pt x="219206" y="252608"/>
                  <a:pt x="109603" y="320457"/>
                  <a:pt x="0" y="388307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F4FFB37-2E57-2A45-973F-10F199A5A1D5}"/>
              </a:ext>
            </a:extLst>
          </p:cNvPr>
          <p:cNvSpPr/>
          <p:nvPr/>
        </p:nvSpPr>
        <p:spPr>
          <a:xfrm flipV="1">
            <a:off x="4876800" y="4114800"/>
            <a:ext cx="776397" cy="457200"/>
          </a:xfrm>
          <a:custGeom>
            <a:avLst/>
            <a:gdLst>
              <a:gd name="connsiteX0" fmla="*/ 864296 w 864296"/>
              <a:gd name="connsiteY0" fmla="*/ 0 h 388307"/>
              <a:gd name="connsiteX1" fmla="*/ 363255 w 864296"/>
              <a:gd name="connsiteY1" fmla="*/ 187890 h 388307"/>
              <a:gd name="connsiteX2" fmla="*/ 0 w 864296"/>
              <a:gd name="connsiteY2" fmla="*/ 388307 h 3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296" h="388307">
                <a:moveTo>
                  <a:pt x="864296" y="0"/>
                </a:moveTo>
                <a:cubicBezTo>
                  <a:pt x="685800" y="61586"/>
                  <a:pt x="507304" y="123172"/>
                  <a:pt x="363255" y="187890"/>
                </a:cubicBezTo>
                <a:cubicBezTo>
                  <a:pt x="219206" y="252608"/>
                  <a:pt x="109603" y="320457"/>
                  <a:pt x="0" y="388307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68A65-07F6-9842-8CA4-96AE954ED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61" y="5921751"/>
            <a:ext cx="2711573" cy="527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6229F8-9A5B-FD4C-A22D-C3B6720AC912}"/>
              </a:ext>
            </a:extLst>
          </p:cNvPr>
          <p:cNvSpPr txBox="1"/>
          <p:nvPr/>
        </p:nvSpPr>
        <p:spPr>
          <a:xfrm>
            <a:off x="822959" y="5128892"/>
            <a:ext cx="557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tf-idf</a:t>
            </a:r>
            <a:r>
              <a:rPr lang="en-US" sz="2800" dirty="0"/>
              <a:t> value for word t in document 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D5F20-0050-234C-8683-5819C1CF644B}"/>
              </a:ext>
            </a:extLst>
          </p:cNvPr>
          <p:cNvSpPr txBox="1"/>
          <p:nvPr/>
        </p:nvSpPr>
        <p:spPr>
          <a:xfrm>
            <a:off x="475254" y="4413704"/>
            <a:ext cx="432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Words like "the" or "good" have very low </a:t>
            </a:r>
            <a:r>
              <a:rPr lang="en-US" dirty="0" err="1">
                <a:solidFill>
                  <a:srgbClr val="0000FF"/>
                </a:solidFill>
              </a:rPr>
              <a:t>idf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C1F521-4D37-354E-9A43-04CAB057C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75" y="1708551"/>
            <a:ext cx="5340603" cy="8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6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56" y="184515"/>
            <a:ext cx="8301744" cy="721741"/>
          </a:xfrm>
        </p:spPr>
        <p:txBody>
          <a:bodyPr>
            <a:normAutofit fontScale="90000"/>
          </a:bodyPr>
          <a:lstStyle/>
          <a:p>
            <a:r>
              <a:rPr lang="en-US" dirty="0"/>
              <a:t>Words, Lemmas, Senses</a:t>
            </a:r>
            <a:r>
              <a:rPr lang="en-US"/>
              <a:t>, Definitions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" y="1499935"/>
            <a:ext cx="4239017" cy="29922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" y="4678882"/>
            <a:ext cx="3920169" cy="1964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8" y="2018974"/>
            <a:ext cx="4798580" cy="243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8" y="2686184"/>
            <a:ext cx="4498542" cy="1884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9989" y="948839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432FF"/>
                </a:solidFill>
              </a:rPr>
              <a:t>sense</a:t>
            </a:r>
            <a:endParaRPr lang="en-US" b="1" dirty="0">
              <a:solidFill>
                <a:srgbClr val="0432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4297" y="3068408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645458" y="2018974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4668" y="4783212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83554" y="2614297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5612" y="6121480"/>
            <a:ext cx="280388" cy="234664"/>
          </a:xfrm>
          <a:custGeom>
            <a:avLst/>
            <a:gdLst>
              <a:gd name="connsiteX0" fmla="*/ 85725 w 280388"/>
              <a:gd name="connsiteY0" fmla="*/ 3412 h 234664"/>
              <a:gd name="connsiteX1" fmla="*/ 57150 w 280388"/>
              <a:gd name="connsiteY1" fmla="*/ 203437 h 234664"/>
              <a:gd name="connsiteX2" fmla="*/ 142875 w 280388"/>
              <a:gd name="connsiteY2" fmla="*/ 232012 h 234664"/>
              <a:gd name="connsiteX3" fmla="*/ 271463 w 280388"/>
              <a:gd name="connsiteY3" fmla="*/ 217725 h 234664"/>
              <a:gd name="connsiteX4" fmla="*/ 257175 w 280388"/>
              <a:gd name="connsiteY4" fmla="*/ 117712 h 234664"/>
              <a:gd name="connsiteX5" fmla="*/ 185738 w 280388"/>
              <a:gd name="connsiteY5" fmla="*/ 3412 h 234664"/>
              <a:gd name="connsiteX6" fmla="*/ 0 w 280388"/>
              <a:gd name="connsiteY6" fmla="*/ 3412 h 23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88" h="234664">
                <a:moveTo>
                  <a:pt x="85725" y="3412"/>
                </a:moveTo>
                <a:cubicBezTo>
                  <a:pt x="76200" y="70087"/>
                  <a:pt x="40815" y="138096"/>
                  <a:pt x="57150" y="203437"/>
                </a:cubicBezTo>
                <a:cubicBezTo>
                  <a:pt x="64455" y="232658"/>
                  <a:pt x="142875" y="232012"/>
                  <a:pt x="142875" y="232012"/>
                </a:cubicBezTo>
                <a:cubicBezTo>
                  <a:pt x="185738" y="227250"/>
                  <a:pt x="240968" y="248220"/>
                  <a:pt x="271463" y="217725"/>
                </a:cubicBezTo>
                <a:cubicBezTo>
                  <a:pt x="295276" y="193912"/>
                  <a:pt x="264747" y="150526"/>
                  <a:pt x="257175" y="117712"/>
                </a:cubicBezTo>
                <a:cubicBezTo>
                  <a:pt x="249280" y="83500"/>
                  <a:pt x="238777" y="10042"/>
                  <a:pt x="185738" y="3412"/>
                </a:cubicBezTo>
                <a:cubicBezTo>
                  <a:pt x="124303" y="-4267"/>
                  <a:pt x="61913" y="3412"/>
                  <a:pt x="0" y="3412"/>
                </a:cubicBezTo>
              </a:path>
            </a:pathLst>
          </a:cu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2837" y="996380"/>
            <a:ext cx="3031723" cy="860994"/>
            <a:chOff x="42837" y="996380"/>
            <a:chExt cx="3031723" cy="860994"/>
          </a:xfrm>
        </p:grpSpPr>
        <p:sp>
          <p:nvSpPr>
            <p:cNvPr id="8" name="Freeform 7"/>
            <p:cNvSpPr/>
            <p:nvPr/>
          </p:nvSpPr>
          <p:spPr>
            <a:xfrm>
              <a:off x="42837" y="1272549"/>
              <a:ext cx="1471874" cy="584825"/>
            </a:xfrm>
            <a:custGeom>
              <a:avLst/>
              <a:gdLst>
                <a:gd name="connsiteX0" fmla="*/ 800126 w 1471874"/>
                <a:gd name="connsiteY0" fmla="*/ 117050 h 688550"/>
                <a:gd name="connsiteX1" fmla="*/ 200051 w 1471874"/>
                <a:gd name="connsiteY1" fmla="*/ 145625 h 688550"/>
                <a:gd name="connsiteX2" fmla="*/ 28601 w 1471874"/>
                <a:gd name="connsiteY2" fmla="*/ 174200 h 688550"/>
                <a:gd name="connsiteX3" fmla="*/ 26 w 1471874"/>
                <a:gd name="connsiteY3" fmla="*/ 217063 h 688550"/>
                <a:gd name="connsiteX4" fmla="*/ 28601 w 1471874"/>
                <a:gd name="connsiteY4" fmla="*/ 345650 h 688550"/>
                <a:gd name="connsiteX5" fmla="*/ 71463 w 1471874"/>
                <a:gd name="connsiteY5" fmla="*/ 388513 h 688550"/>
                <a:gd name="connsiteX6" fmla="*/ 128613 w 1471874"/>
                <a:gd name="connsiteY6" fmla="*/ 474238 h 688550"/>
                <a:gd name="connsiteX7" fmla="*/ 214338 w 1471874"/>
                <a:gd name="connsiteY7" fmla="*/ 545675 h 688550"/>
                <a:gd name="connsiteX8" fmla="*/ 342926 w 1471874"/>
                <a:gd name="connsiteY8" fmla="*/ 631400 h 688550"/>
                <a:gd name="connsiteX9" fmla="*/ 385788 w 1471874"/>
                <a:gd name="connsiteY9" fmla="*/ 659975 h 688550"/>
                <a:gd name="connsiteX10" fmla="*/ 442938 w 1471874"/>
                <a:gd name="connsiteY10" fmla="*/ 674263 h 688550"/>
                <a:gd name="connsiteX11" fmla="*/ 485801 w 1471874"/>
                <a:gd name="connsiteY11" fmla="*/ 688550 h 688550"/>
                <a:gd name="connsiteX12" fmla="*/ 1014438 w 1471874"/>
                <a:gd name="connsiteY12" fmla="*/ 674263 h 688550"/>
                <a:gd name="connsiteX13" fmla="*/ 1171601 w 1471874"/>
                <a:gd name="connsiteY13" fmla="*/ 645688 h 688550"/>
                <a:gd name="connsiteX14" fmla="*/ 1271613 w 1471874"/>
                <a:gd name="connsiteY14" fmla="*/ 631400 h 688550"/>
                <a:gd name="connsiteX15" fmla="*/ 1428776 w 1471874"/>
                <a:gd name="connsiteY15" fmla="*/ 588538 h 688550"/>
                <a:gd name="connsiteX16" fmla="*/ 1471638 w 1471874"/>
                <a:gd name="connsiteY16" fmla="*/ 502813 h 688550"/>
                <a:gd name="connsiteX17" fmla="*/ 1400201 w 1471874"/>
                <a:gd name="connsiteY17" fmla="*/ 402800 h 688550"/>
                <a:gd name="connsiteX18" fmla="*/ 1257326 w 1471874"/>
                <a:gd name="connsiteY18" fmla="*/ 317075 h 688550"/>
                <a:gd name="connsiteX19" fmla="*/ 1128738 w 1471874"/>
                <a:gd name="connsiteY19" fmla="*/ 245638 h 688550"/>
                <a:gd name="connsiteX20" fmla="*/ 1000151 w 1471874"/>
                <a:gd name="connsiteY20" fmla="*/ 174200 h 688550"/>
                <a:gd name="connsiteX21" fmla="*/ 943001 w 1471874"/>
                <a:gd name="connsiteY21" fmla="*/ 131338 h 688550"/>
                <a:gd name="connsiteX22" fmla="*/ 900138 w 1471874"/>
                <a:gd name="connsiteY22" fmla="*/ 102763 h 688550"/>
                <a:gd name="connsiteX23" fmla="*/ 842988 w 1471874"/>
                <a:gd name="connsiteY23" fmla="*/ 59900 h 688550"/>
                <a:gd name="connsiteX24" fmla="*/ 800126 w 1471874"/>
                <a:gd name="connsiteY24" fmla="*/ 45613 h 688550"/>
                <a:gd name="connsiteX25" fmla="*/ 757263 w 1471874"/>
                <a:gd name="connsiteY25" fmla="*/ 17038 h 688550"/>
                <a:gd name="connsiteX26" fmla="*/ 600101 w 1471874"/>
                <a:gd name="connsiteY26" fmla="*/ 2750 h 6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1874" h="688550">
                  <a:moveTo>
                    <a:pt x="800126" y="117050"/>
                  </a:moveTo>
                  <a:cubicBezTo>
                    <a:pt x="-55360" y="140814"/>
                    <a:pt x="507686" y="101677"/>
                    <a:pt x="200051" y="145625"/>
                  </a:cubicBezTo>
                  <a:cubicBezTo>
                    <a:pt x="43973" y="167922"/>
                    <a:pt x="134402" y="147751"/>
                    <a:pt x="28601" y="174200"/>
                  </a:cubicBezTo>
                  <a:cubicBezTo>
                    <a:pt x="19076" y="188488"/>
                    <a:pt x="1922" y="199996"/>
                    <a:pt x="26" y="217063"/>
                  </a:cubicBezTo>
                  <a:cubicBezTo>
                    <a:pt x="-715" y="223735"/>
                    <a:pt x="14252" y="324126"/>
                    <a:pt x="28601" y="345650"/>
                  </a:cubicBezTo>
                  <a:cubicBezTo>
                    <a:pt x="39809" y="362462"/>
                    <a:pt x="59058" y="372564"/>
                    <a:pt x="71463" y="388513"/>
                  </a:cubicBezTo>
                  <a:cubicBezTo>
                    <a:pt x="92547" y="415622"/>
                    <a:pt x="100038" y="455188"/>
                    <a:pt x="128613" y="474238"/>
                  </a:cubicBezTo>
                  <a:cubicBezTo>
                    <a:pt x="223344" y="537391"/>
                    <a:pt x="118085" y="463172"/>
                    <a:pt x="214338" y="545675"/>
                  </a:cubicBezTo>
                  <a:cubicBezTo>
                    <a:pt x="265561" y="589581"/>
                    <a:pt x="283889" y="594502"/>
                    <a:pt x="342926" y="631400"/>
                  </a:cubicBezTo>
                  <a:cubicBezTo>
                    <a:pt x="357487" y="640501"/>
                    <a:pt x="370005" y="653211"/>
                    <a:pt x="385788" y="659975"/>
                  </a:cubicBezTo>
                  <a:cubicBezTo>
                    <a:pt x="403837" y="667710"/>
                    <a:pt x="424057" y="668869"/>
                    <a:pt x="442938" y="674263"/>
                  </a:cubicBezTo>
                  <a:cubicBezTo>
                    <a:pt x="457419" y="678400"/>
                    <a:pt x="471513" y="683788"/>
                    <a:pt x="485801" y="688550"/>
                  </a:cubicBezTo>
                  <a:lnTo>
                    <a:pt x="1014438" y="674263"/>
                  </a:lnTo>
                  <a:cubicBezTo>
                    <a:pt x="1125574" y="669211"/>
                    <a:pt x="1086629" y="661137"/>
                    <a:pt x="1171601" y="645688"/>
                  </a:cubicBezTo>
                  <a:cubicBezTo>
                    <a:pt x="1204734" y="639664"/>
                    <a:pt x="1238591" y="638004"/>
                    <a:pt x="1271613" y="631400"/>
                  </a:cubicBezTo>
                  <a:cubicBezTo>
                    <a:pt x="1352178" y="615287"/>
                    <a:pt x="1367195" y="609064"/>
                    <a:pt x="1428776" y="588538"/>
                  </a:cubicBezTo>
                  <a:cubicBezTo>
                    <a:pt x="1439256" y="572818"/>
                    <a:pt x="1475118" y="527170"/>
                    <a:pt x="1471638" y="502813"/>
                  </a:cubicBezTo>
                  <a:cubicBezTo>
                    <a:pt x="1466431" y="466363"/>
                    <a:pt x="1427382" y="423941"/>
                    <a:pt x="1400201" y="402800"/>
                  </a:cubicBezTo>
                  <a:cubicBezTo>
                    <a:pt x="1313063" y="335026"/>
                    <a:pt x="1335079" y="360271"/>
                    <a:pt x="1257326" y="317075"/>
                  </a:cubicBezTo>
                  <a:cubicBezTo>
                    <a:pt x="1095864" y="227375"/>
                    <a:pt x="1265764" y="314151"/>
                    <a:pt x="1128738" y="245638"/>
                  </a:cubicBezTo>
                  <a:cubicBezTo>
                    <a:pt x="1041125" y="158022"/>
                    <a:pt x="1140007" y="244127"/>
                    <a:pt x="1000151" y="174200"/>
                  </a:cubicBezTo>
                  <a:cubicBezTo>
                    <a:pt x="978853" y="163551"/>
                    <a:pt x="962378" y="145179"/>
                    <a:pt x="943001" y="131338"/>
                  </a:cubicBezTo>
                  <a:cubicBezTo>
                    <a:pt x="929028" y="121357"/>
                    <a:pt x="914111" y="112744"/>
                    <a:pt x="900138" y="102763"/>
                  </a:cubicBezTo>
                  <a:cubicBezTo>
                    <a:pt x="880761" y="88922"/>
                    <a:pt x="863663" y="71714"/>
                    <a:pt x="842988" y="59900"/>
                  </a:cubicBezTo>
                  <a:cubicBezTo>
                    <a:pt x="829912" y="52428"/>
                    <a:pt x="814413" y="50375"/>
                    <a:pt x="800126" y="45613"/>
                  </a:cubicBezTo>
                  <a:cubicBezTo>
                    <a:pt x="785838" y="36088"/>
                    <a:pt x="772622" y="24717"/>
                    <a:pt x="757263" y="17038"/>
                  </a:cubicBezTo>
                  <a:cubicBezTo>
                    <a:pt x="704590" y="-9299"/>
                    <a:pt x="662841" y="2750"/>
                    <a:pt x="600101" y="2750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6652" y="996380"/>
              <a:ext cx="14879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432FF"/>
                  </a:solidFill>
                </a:rPr>
                <a:t>lemma</a:t>
              </a:r>
              <a:endParaRPr lang="en-US" b="1" dirty="0">
                <a:solidFill>
                  <a:srgbClr val="0432FF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8" idx="20"/>
            </p:cNvCxnSpPr>
            <p:nvPr/>
          </p:nvCxnSpPr>
          <p:spPr>
            <a:xfrm flipH="1">
              <a:off x="1042988" y="1356105"/>
              <a:ext cx="685800" cy="64402"/>
            </a:xfrm>
            <a:prstGeom prst="straightConnector1">
              <a:avLst/>
            </a:prstGeom>
            <a:ln w="22225">
              <a:solidFill>
                <a:srgbClr val="0432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>
            <a:endCxn id="13" idx="0"/>
          </p:cNvCxnSpPr>
          <p:nvPr/>
        </p:nvCxnSpPr>
        <p:spPr>
          <a:xfrm>
            <a:off x="4402889" y="1435533"/>
            <a:ext cx="328294" cy="586853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4686" y="1427714"/>
            <a:ext cx="4069146" cy="1648633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6001" y="1455469"/>
            <a:ext cx="4059735" cy="3327743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5"/>
          </p:cNvCxnSpPr>
          <p:nvPr/>
        </p:nvCxnSpPr>
        <p:spPr>
          <a:xfrm flipH="1">
            <a:off x="271350" y="1442740"/>
            <a:ext cx="4179445" cy="4682152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5" idx="6"/>
          </p:cNvCxnSpPr>
          <p:nvPr/>
        </p:nvCxnSpPr>
        <p:spPr>
          <a:xfrm>
            <a:off x="4382480" y="1455469"/>
            <a:ext cx="301074" cy="1162240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66497" y="971566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432FF"/>
                </a:solidFill>
              </a:rPr>
              <a:t>definition</a:t>
            </a:r>
            <a:endParaRPr lang="en-US" b="1" dirty="0">
              <a:solidFill>
                <a:srgbClr val="0432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09097" y="1595170"/>
            <a:ext cx="244104" cy="423804"/>
          </a:xfrm>
          <a:prstGeom prst="straightConnector1">
            <a:avLst/>
          </a:prstGeom>
          <a:ln w="22225">
            <a:solidFill>
              <a:srgbClr val="0432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248B-1848-9F49-9FC0-B9CD13B2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</a:t>
            </a:r>
            <a:r>
              <a:rPr lang="en-US" dirty="0" err="1"/>
              <a:t>tf-idf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638B3-8744-0347-A4D7-CD726FB6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Compare two words using </a:t>
            </a:r>
            <a:r>
              <a:rPr lang="en-US" sz="3200" dirty="0" err="1"/>
              <a:t>tf-idf</a:t>
            </a:r>
            <a:r>
              <a:rPr lang="en-US" sz="3200" dirty="0"/>
              <a:t> cosine to see if they are similar</a:t>
            </a:r>
          </a:p>
        </p:txBody>
      </p:sp>
    </p:spTree>
    <p:extLst>
      <p:ext uri="{BB962C8B-B14F-4D97-AF65-F5344CB8AC3E}">
        <p14:creationId xmlns:p14="http://schemas.microsoft.com/office/powerpoint/2010/main" val="4895513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r>
              <a:rPr lang="en-US" dirty="0"/>
              <a:t>An alternative to </a:t>
            </a:r>
            <a:r>
              <a:rPr lang="en-US" dirty="0" err="1"/>
              <a:t>tf-idf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859866"/>
          </a:xfrm>
        </p:spPr>
        <p:txBody>
          <a:bodyPr>
            <a:noAutofit/>
          </a:bodyPr>
          <a:lstStyle/>
          <a:p>
            <a:r>
              <a:rPr lang="en-US" sz="3000" dirty="0"/>
              <a:t>Ask whether a context word is </a:t>
            </a:r>
            <a:r>
              <a:rPr lang="en-US" sz="3000" b="1" dirty="0"/>
              <a:t>particularly informative </a:t>
            </a:r>
            <a:r>
              <a:rPr lang="en-US" sz="3000" dirty="0"/>
              <a:t>about the target word.</a:t>
            </a:r>
          </a:p>
          <a:p>
            <a:pPr lvl="1"/>
            <a:r>
              <a:rPr lang="en-US" sz="3000" dirty="0">
                <a:solidFill>
                  <a:srgbClr val="0000FF"/>
                </a:solidFill>
              </a:rPr>
              <a:t>Positive </a:t>
            </a:r>
            <a:r>
              <a:rPr lang="en-US" sz="3000" dirty="0" err="1">
                <a:solidFill>
                  <a:srgbClr val="0000FF"/>
                </a:solidFill>
              </a:rPr>
              <a:t>Pointwise</a:t>
            </a:r>
            <a:r>
              <a:rPr lang="en-US" sz="3000" dirty="0">
                <a:solidFill>
                  <a:srgbClr val="0000FF"/>
                </a:solidFill>
              </a:rPr>
              <a:t> Mutual Information (PPMI)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74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67600" cy="914400"/>
          </a:xfrm>
        </p:spPr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2451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09600" y="1981200"/>
                <a:ext cx="79248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Pointwise mutual information</a:t>
                </a:r>
                <a:r>
                  <a:rPr lang="en-US" sz="2800" dirty="0"/>
                  <a:t>: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Do events x and y co-occur more than if they were independent?</a:t>
                </a:r>
              </a:p>
              <a:p>
                <a:pPr lvl="1"/>
                <a:endParaRPr lang="en-US" sz="1100" dirty="0"/>
              </a:p>
              <a:p>
                <a:endParaRPr lang="en-US" b="1" dirty="0"/>
              </a:p>
              <a:p>
                <a:pPr marL="0" lvl="1" indent="0">
                  <a:buClr>
                    <a:srgbClr val="CC0000"/>
                  </a:buClr>
                  <a:buNone/>
                </a:pPr>
                <a:endParaRPr lang="en-US" sz="2800" b="1" dirty="0"/>
              </a:p>
              <a:p>
                <a:pPr marL="0" lvl="1" indent="0">
                  <a:buClr>
                    <a:srgbClr val="CC0000"/>
                  </a:buClr>
                  <a:buNone/>
                </a:pPr>
                <a:r>
                  <a:rPr lang="en-US" sz="2800" b="1" dirty="0"/>
                  <a:t>PMI between two words</a:t>
                </a:r>
                <a:r>
                  <a:rPr lang="en-US" sz="2800" dirty="0"/>
                  <a:t>: 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(Church &amp; Hanks 1989)</a:t>
                </a: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 Do words x and y co-occur more than if they were independent? </a:t>
                </a:r>
              </a:p>
              <a:p>
                <a:pPr>
                  <a:buFont typeface="Wingdings" pitchFamily="-65" charset="2"/>
                  <a:buNone/>
                </a:pPr>
                <a:endParaRPr lang="en-US" dirty="0">
                  <a:latin typeface="Cambria Math" charset="0"/>
                </a:endParaRPr>
              </a:p>
              <a:p>
                <a:pPr>
                  <a:buFont typeface="Wingdings" pitchFamily="-65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PMI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𝑤𝑜𝑟𝑑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Font typeface="Wingdings" pitchFamily="-65" charset="2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512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981200"/>
                <a:ext cx="7924800" cy="4724400"/>
              </a:xfrm>
              <a:blipFill>
                <a:blip r:embed="rId4"/>
                <a:stretch>
                  <a:fillRect l="-2885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27148"/>
              </p:ext>
            </p:extLst>
          </p:nvPr>
        </p:nvGraphicFramePr>
        <p:xfrm>
          <a:off x="2971800" y="2971800"/>
          <a:ext cx="3017838" cy="63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Equation" r:id="rId5" imgW="1689100" imgH="355600" progId="Equation.3">
                  <p:embed/>
                </p:oleObj>
              </mc:Choice>
              <mc:Fallback>
                <p:oleObj name="Equation" r:id="rId5" imgW="1689100" imgH="35560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3017838" cy="636084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0224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38200" y="3873500"/>
          <a:ext cx="5969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6" name="Worksheet" r:id="rId3" imgW="5969000" imgH="1917700" progId="Excel.Sheet.12">
                  <p:embed/>
                </p:oleObj>
              </mc:Choice>
              <mc:Fallback>
                <p:oleObj name="Worksheet" r:id="rId3" imgW="5969000" imgH="1917700" progId="Excel.Shee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873500"/>
                        <a:ext cx="5969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542251"/>
              </p:ext>
            </p:extLst>
          </p:nvPr>
        </p:nvGraphicFramePr>
        <p:xfrm>
          <a:off x="1019735" y="567249"/>
          <a:ext cx="5778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7" name="Worksheet" r:id="rId5" imgW="5778500" imgH="1917700" progId="Excel.Sheet.12">
                  <p:embed/>
                </p:oleObj>
              </mc:Choice>
              <mc:Fallback>
                <p:oleObj name="Worksheet" r:id="rId5" imgW="57785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9735" y="567249"/>
                        <a:ext cx="57785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4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7D8C-D1CA-854F-9DD1-9FA2845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576B-B5E6-F743-866A-DD70D4F2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78866"/>
          </a:xfrm>
        </p:spPr>
        <p:txBody>
          <a:bodyPr>
            <a:normAutofit/>
          </a:bodyPr>
          <a:lstStyle/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/>
              <a:t>Survey of Lexical Semantics</a:t>
            </a:r>
          </a:p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/>
              <a:t>Idea of Embeddings: Represent a word as a function of its distribution with other words</a:t>
            </a:r>
          </a:p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 err="1"/>
              <a:t>Tf-idf</a:t>
            </a:r>
            <a:endParaRPr lang="en-US" sz="2800" dirty="0"/>
          </a:p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/>
              <a:t>Cosines</a:t>
            </a:r>
          </a:p>
          <a:p>
            <a:pPr marL="409575" indent="-236538">
              <a:buFont typeface="Arial" panose="020B0604020202020204" pitchFamily="34" charset="0"/>
              <a:buChar char="•"/>
            </a:pPr>
            <a:r>
              <a:rPr lang="en-US" sz="2800" dirty="0"/>
              <a:t>PPMI (barely)</a:t>
            </a:r>
          </a:p>
          <a:p>
            <a:pPr marL="409575" indent="-236538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502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pepper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Sense 1: spice from pepper plant</a:t>
            </a:r>
          </a:p>
          <a:p>
            <a:pPr marL="0" indent="0">
              <a:buNone/>
            </a:pPr>
            <a:r>
              <a:rPr lang="en-US" sz="3200" dirty="0"/>
              <a:t>Sense 2: the pepper plant itself</a:t>
            </a:r>
          </a:p>
          <a:p>
            <a:pPr marL="0" indent="0">
              <a:buNone/>
            </a:pPr>
            <a:r>
              <a:rPr lang="en-US" sz="3200" dirty="0"/>
              <a:t>Sense 3: another similar plant (Jamaican pepper)</a:t>
            </a:r>
          </a:p>
          <a:p>
            <a:pPr marL="0" indent="0">
              <a:buNone/>
            </a:pPr>
            <a:r>
              <a:rPr lang="en-US" sz="3200" dirty="0"/>
              <a:t>Sense 4: another plant with peppercorns (California pepper)</a:t>
            </a:r>
          </a:p>
          <a:p>
            <a:pPr marL="0" indent="0">
              <a:buNone/>
            </a:pPr>
            <a:r>
              <a:rPr lang="en-US" sz="3200" dirty="0"/>
              <a:t>Sense 5: </a:t>
            </a:r>
            <a:r>
              <a:rPr lang="en-US" sz="3200" i="1" dirty="0"/>
              <a:t>capsicum</a:t>
            </a:r>
            <a:r>
              <a:rPr lang="en-US" sz="3200" dirty="0"/>
              <a:t> (i.e. chili, paprika, bell pepper,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845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sense or “concept” is the meaning component of a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7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relations between senses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35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35486</TotalTime>
  <Words>2055</Words>
  <Application>Microsoft Macintosh PowerPoint</Application>
  <PresentationFormat>On-screen Show (4:3)</PresentationFormat>
  <Paragraphs>401</Paragraphs>
  <Slides>64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0" baseType="lpstr">
      <vt:lpstr>ＭＳ Ｐゴシック</vt:lpstr>
      <vt:lpstr>Arial</vt:lpstr>
      <vt:lpstr>Calibri</vt:lpstr>
      <vt:lpstr>Calibri (Body)</vt:lpstr>
      <vt:lpstr>Calibri Light</vt:lpstr>
      <vt:lpstr>Cambria Math</vt:lpstr>
      <vt:lpstr>Courier</vt:lpstr>
      <vt:lpstr>inherit</vt:lpstr>
      <vt:lpstr>Lucida Sans</vt:lpstr>
      <vt:lpstr>Tahoma</vt:lpstr>
      <vt:lpstr>Times</vt:lpstr>
      <vt:lpstr>Times New Roman</vt:lpstr>
      <vt:lpstr>Wingdings</vt:lpstr>
      <vt:lpstr>Retrospect</vt:lpstr>
      <vt:lpstr>Worksheet</vt:lpstr>
      <vt:lpstr>Equation</vt:lpstr>
      <vt:lpstr>PowerPoint Presentation</vt:lpstr>
      <vt:lpstr>Homework 1</vt:lpstr>
      <vt:lpstr>Homework 1, cont.</vt:lpstr>
      <vt:lpstr>Logistic Regression Review</vt:lpstr>
      <vt:lpstr>What do words mean?</vt:lpstr>
      <vt:lpstr>Words, Lemmas, Senses, Definitions</vt:lpstr>
      <vt:lpstr>Lemma pepper</vt:lpstr>
      <vt:lpstr>A sense or “concept” is the meaning component of a word</vt:lpstr>
      <vt:lpstr>There are relations between senses</vt:lpstr>
      <vt:lpstr>Relation: Synonymity</vt:lpstr>
      <vt:lpstr>Relation: Synonymity</vt:lpstr>
      <vt:lpstr>Relation: Synonymity?</vt:lpstr>
      <vt:lpstr>Relation: Antonymy</vt:lpstr>
      <vt:lpstr>Relation: Similarity</vt:lpstr>
      <vt:lpstr>Ask humans how similar 2 words are</vt:lpstr>
      <vt:lpstr>Relation: Word relatedness</vt:lpstr>
      <vt:lpstr>Semantic field</vt:lpstr>
      <vt:lpstr>Relation: Superordinate/ subordinate</vt:lpstr>
      <vt:lpstr>These levels are not symmetric</vt:lpstr>
      <vt:lpstr>Name these items</vt:lpstr>
      <vt:lpstr>PowerPoint Presentation</vt:lpstr>
      <vt:lpstr>Cluster of Interactional Properties</vt:lpstr>
      <vt:lpstr>The basic level</vt:lpstr>
      <vt:lpstr>Connotation</vt:lpstr>
      <vt:lpstr>Concepts or word senses so far</vt:lpstr>
      <vt:lpstr>But how to define a concept?</vt:lpstr>
      <vt:lpstr>Classical (“Aristotelian”) Theory of Concepts</vt:lpstr>
      <vt:lpstr>Problem 1: The features are complex and may be context-dependent</vt:lpstr>
      <vt:lpstr>Problem 1: The features are complex and may be context-dependent</vt:lpstr>
      <vt:lpstr>The category depends on complex features of the object (diameter, etc)</vt:lpstr>
      <vt:lpstr>The category depends on the context! (If there is food in it, it’s a bowl)</vt:lpstr>
      <vt:lpstr>Labov’s definition of cup</vt:lpstr>
      <vt:lpstr>Ludwig Wittgenstein (1889-1951)</vt:lpstr>
      <vt:lpstr>Wittgenstein (1945) Philosophical Investigations. Paragraphs 66,67</vt:lpstr>
      <vt:lpstr>What is a game?</vt:lpstr>
      <vt:lpstr>Wittgenstein’s thought experiment on "What is a game”:</vt:lpstr>
      <vt:lpstr>Family Resemblance</vt:lpstr>
      <vt:lpstr>How about a radically different approach?</vt:lpstr>
      <vt:lpstr>Ludwig Wittgenstein</vt:lpstr>
      <vt:lpstr>Let's define words by their usages</vt:lpstr>
      <vt:lpstr>What does ong choi mean?</vt:lpstr>
      <vt:lpstr>Ong choi: Ipomoea aquatica  "Water Spinach"</vt:lpstr>
      <vt:lpstr>We'll build a new model of meaning focusing on similarity</vt:lpstr>
      <vt:lpstr>We define a word as a vector</vt:lpstr>
      <vt:lpstr>We'll introduce 2 kinds of embeddings</vt:lpstr>
      <vt:lpstr>Words, vectors, and co-occurrence matrices</vt:lpstr>
      <vt:lpstr>Term-document matrix</vt:lpstr>
      <vt:lpstr>Visualizing document vectors</vt:lpstr>
      <vt:lpstr>Vectors are the basis of information retrieval</vt:lpstr>
      <vt:lpstr>Words can be vectors too</vt:lpstr>
      <vt:lpstr>More common: word-word matrix (or "term-context matrix")</vt:lpstr>
      <vt:lpstr>PowerPoint Presentation</vt:lpstr>
      <vt:lpstr>Reminders from linear algebra</vt:lpstr>
      <vt:lpstr>Cosine for computing similarity</vt:lpstr>
      <vt:lpstr>Cosine as a similarity metric</vt:lpstr>
      <vt:lpstr>PowerPoint Presentation</vt:lpstr>
      <vt:lpstr>Visualizing cosines  (well, angles)</vt:lpstr>
      <vt:lpstr> But raw frequency is a bad representation</vt:lpstr>
      <vt:lpstr>tf-idf: combine two factors</vt:lpstr>
      <vt:lpstr>Summary: tf-idf</vt:lpstr>
      <vt:lpstr>An alternative to tf-idf</vt:lpstr>
      <vt:lpstr>Pointwise Mutual Information</vt:lpstr>
      <vt:lpstr>PowerPoint Presentation</vt:lpstr>
      <vt:lpstr>Summary</vt:lpstr>
    </vt:vector>
  </TitlesOfParts>
  <Company>Carnegie Mellon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Microsoft Office User</cp:lastModifiedBy>
  <cp:revision>1707</cp:revision>
  <cp:lastPrinted>2018-08-13T23:14:25Z</cp:lastPrinted>
  <dcterms:created xsi:type="dcterms:W3CDTF">2009-06-12T17:14:38Z</dcterms:created>
  <dcterms:modified xsi:type="dcterms:W3CDTF">2019-10-11T20:04:28Z</dcterms:modified>
</cp:coreProperties>
</file>