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0"/>
  </p:notesMasterIdLst>
  <p:handoutMasterIdLst>
    <p:handoutMasterId r:id="rId41"/>
  </p:handoutMasterIdLst>
  <p:sldIdLst>
    <p:sldId id="272" r:id="rId2"/>
    <p:sldId id="375" r:id="rId3"/>
    <p:sldId id="359" r:id="rId4"/>
    <p:sldId id="362" r:id="rId5"/>
    <p:sldId id="386" r:id="rId6"/>
    <p:sldId id="381" r:id="rId7"/>
    <p:sldId id="361" r:id="rId8"/>
    <p:sldId id="398" r:id="rId9"/>
    <p:sldId id="360" r:id="rId10"/>
    <p:sldId id="382" r:id="rId11"/>
    <p:sldId id="384" r:id="rId12"/>
    <p:sldId id="396" r:id="rId13"/>
    <p:sldId id="388" r:id="rId14"/>
    <p:sldId id="389" r:id="rId15"/>
    <p:sldId id="397" r:id="rId16"/>
    <p:sldId id="385" r:id="rId17"/>
    <p:sldId id="354" r:id="rId18"/>
    <p:sldId id="355" r:id="rId19"/>
    <p:sldId id="356" r:id="rId20"/>
    <p:sldId id="357" r:id="rId21"/>
    <p:sldId id="376" r:id="rId22"/>
    <p:sldId id="377" r:id="rId23"/>
    <p:sldId id="378" r:id="rId24"/>
    <p:sldId id="379" r:id="rId25"/>
    <p:sldId id="380" r:id="rId26"/>
    <p:sldId id="358" r:id="rId27"/>
    <p:sldId id="366" r:id="rId28"/>
    <p:sldId id="367" r:id="rId29"/>
    <p:sldId id="369" r:id="rId30"/>
    <p:sldId id="390" r:id="rId31"/>
    <p:sldId id="395" r:id="rId32"/>
    <p:sldId id="391" r:id="rId33"/>
    <p:sldId id="392" r:id="rId34"/>
    <p:sldId id="393" r:id="rId35"/>
    <p:sldId id="373" r:id="rId36"/>
    <p:sldId id="387" r:id="rId37"/>
    <p:sldId id="374" r:id="rId38"/>
    <p:sldId id="394" r:id="rId39"/>
  </p:sldIdLst>
  <p:sldSz cx="9144000" cy="6858000" type="screen4x3"/>
  <p:notesSz cx="6858000" cy="92964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A7D97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72" autoAdjust="0"/>
    <p:restoredTop sz="94934" autoAdjust="0"/>
  </p:normalViewPr>
  <p:slideViewPr>
    <p:cSldViewPr>
      <p:cViewPr varScale="1">
        <p:scale>
          <a:sx n="86" d="100"/>
          <a:sy n="86" d="100"/>
        </p:scale>
        <p:origin x="2136" y="192"/>
      </p:cViewPr>
      <p:guideLst>
        <p:guide orient="horz" pos="2160"/>
        <p:guide pos="2880"/>
      </p:guideLst>
    </p:cSldViewPr>
  </p:slideViewPr>
  <p:notesTextViewPr>
    <p:cViewPr>
      <p:scale>
        <a:sx n="100" d="100"/>
        <a:sy n="100" d="100"/>
      </p:scale>
      <p:origin x="0" y="0"/>
    </p:cViewPr>
  </p:notesTextViewPr>
  <p:sorterViewPr>
    <p:cViewPr>
      <p:scale>
        <a:sx n="120" d="100"/>
        <a:sy n="120" d="100"/>
      </p:scale>
      <p:origin x="0" y="-1120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image" Target="../media/image2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3550"/>
          </a:xfrm>
          <a:prstGeom prst="rect">
            <a:avLst/>
          </a:prstGeom>
        </p:spPr>
        <p:txBody>
          <a:bodyPr vert="horz" lIns="87316" tIns="43658" rIns="87316" bIns="43658" rtlCol="0"/>
          <a:lstStyle>
            <a:lvl1pPr algn="l" eaLnBrk="1" hangingPunct="1">
              <a:defRPr sz="1100">
                <a:latin typeface="Arial" charset="0"/>
                <a:cs typeface="Arial" charset="0"/>
              </a:defRPr>
            </a:lvl1pPr>
          </a:lstStyle>
          <a:p>
            <a:pPr>
              <a:defRPr/>
            </a:pPr>
            <a:endParaRPr lang="en-US"/>
          </a:p>
        </p:txBody>
      </p:sp>
      <p:sp>
        <p:nvSpPr>
          <p:cNvPr id="3" name="Date Placeholder 2"/>
          <p:cNvSpPr>
            <a:spLocks noGrp="1"/>
          </p:cNvSpPr>
          <p:nvPr>
            <p:ph type="dt" sz="quarter" idx="1"/>
          </p:nvPr>
        </p:nvSpPr>
        <p:spPr>
          <a:xfrm>
            <a:off x="3884613" y="0"/>
            <a:ext cx="2971800" cy="463550"/>
          </a:xfrm>
          <a:prstGeom prst="rect">
            <a:avLst/>
          </a:prstGeom>
        </p:spPr>
        <p:txBody>
          <a:bodyPr vert="horz" lIns="87316" tIns="43658" rIns="87316" bIns="43658" rtlCol="0"/>
          <a:lstStyle>
            <a:lvl1pPr algn="r" eaLnBrk="1" hangingPunct="1">
              <a:defRPr sz="1100">
                <a:latin typeface="Arial" charset="0"/>
                <a:cs typeface="Arial" charset="0"/>
              </a:defRPr>
            </a:lvl1pPr>
          </a:lstStyle>
          <a:p>
            <a:pPr>
              <a:defRPr/>
            </a:pPr>
            <a:fld id="{1292A66B-20F4-4545-8A55-6C4EEE9F420B}" type="datetimeFigureOut">
              <a:rPr lang="en-US"/>
              <a:pPr>
                <a:defRPr/>
              </a:pPr>
              <a:t>10/8/19</a:t>
            </a:fld>
            <a:endParaRPr lang="en-US"/>
          </a:p>
        </p:txBody>
      </p:sp>
      <p:sp>
        <p:nvSpPr>
          <p:cNvPr id="4" name="Footer Placeholder 3"/>
          <p:cNvSpPr>
            <a:spLocks noGrp="1"/>
          </p:cNvSpPr>
          <p:nvPr>
            <p:ph type="ftr" sz="quarter" idx="2"/>
          </p:nvPr>
        </p:nvSpPr>
        <p:spPr>
          <a:xfrm>
            <a:off x="0" y="8831263"/>
            <a:ext cx="2971800" cy="463550"/>
          </a:xfrm>
          <a:prstGeom prst="rect">
            <a:avLst/>
          </a:prstGeom>
        </p:spPr>
        <p:txBody>
          <a:bodyPr vert="horz" lIns="87316" tIns="43658" rIns="87316" bIns="43658" rtlCol="0" anchor="b"/>
          <a:lstStyle>
            <a:lvl1pPr algn="l" eaLnBrk="1" hangingPunct="1">
              <a:defRPr sz="1100">
                <a:latin typeface="Arial" charset="0"/>
                <a:cs typeface="Arial" charset="0"/>
              </a:defRPr>
            </a:lvl1pPr>
          </a:lstStyle>
          <a:p>
            <a:pPr>
              <a:defRPr/>
            </a:pPr>
            <a:endParaRPr lang="en-US"/>
          </a:p>
        </p:txBody>
      </p:sp>
      <p:sp>
        <p:nvSpPr>
          <p:cNvPr id="5" name="Slide Number Placeholder 4"/>
          <p:cNvSpPr>
            <a:spLocks noGrp="1"/>
          </p:cNvSpPr>
          <p:nvPr>
            <p:ph type="sldNum" sz="quarter" idx="3"/>
          </p:nvPr>
        </p:nvSpPr>
        <p:spPr>
          <a:xfrm>
            <a:off x="3884613" y="8831263"/>
            <a:ext cx="2971800" cy="463550"/>
          </a:xfrm>
          <a:prstGeom prst="rect">
            <a:avLst/>
          </a:prstGeom>
        </p:spPr>
        <p:txBody>
          <a:bodyPr vert="horz" wrap="square" lIns="87316" tIns="43658" rIns="87316" bIns="43658" numCol="1" anchor="b" anchorCtr="0" compatLnSpc="1">
            <a:prstTxWarp prst="textNoShape">
              <a:avLst/>
            </a:prstTxWarp>
          </a:bodyPr>
          <a:lstStyle>
            <a:lvl1pPr algn="r" eaLnBrk="1" hangingPunct="1">
              <a:defRPr sz="1100" smtClean="0"/>
            </a:lvl1pPr>
          </a:lstStyle>
          <a:p>
            <a:pPr>
              <a:defRPr/>
            </a:pPr>
            <a:fld id="{7145B3F5-9B71-4F07-BD34-771ED266916F}" type="slidenum">
              <a:rPr lang="en-US" altLang="en-US"/>
              <a:pPr>
                <a:defRPr/>
              </a:pPr>
              <a:t>‹#›</a:t>
            </a:fld>
            <a:endParaRPr lang="en-US" altLang="en-US"/>
          </a:p>
        </p:txBody>
      </p:sp>
    </p:spTree>
    <p:extLst>
      <p:ext uri="{BB962C8B-B14F-4D97-AF65-F5344CB8AC3E}">
        <p14:creationId xmlns:p14="http://schemas.microsoft.com/office/powerpoint/2010/main" val="9545738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29" tIns="45714" rIns="91429" bIns="45714"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65138"/>
          </a:xfrm>
          <a:prstGeom prst="rect">
            <a:avLst/>
          </a:prstGeom>
        </p:spPr>
        <p:txBody>
          <a:bodyPr vert="horz" lIns="91429" tIns="45714" rIns="91429" bIns="45714" rtlCol="0"/>
          <a:lstStyle>
            <a:lvl1pPr algn="r" eaLnBrk="1" fontAlgn="auto" hangingPunct="1">
              <a:spcBef>
                <a:spcPts val="0"/>
              </a:spcBef>
              <a:spcAft>
                <a:spcPts val="0"/>
              </a:spcAft>
              <a:defRPr sz="1200">
                <a:latin typeface="+mn-lt"/>
                <a:cs typeface="+mn-cs"/>
              </a:defRPr>
            </a:lvl1pPr>
          </a:lstStyle>
          <a:p>
            <a:pPr>
              <a:defRPr/>
            </a:pPr>
            <a:fld id="{5F8702EF-408F-486E-932F-135079E8DC6D}" type="datetimeFigureOut">
              <a:rPr lang="en-US"/>
              <a:pPr>
                <a:defRPr/>
              </a:pPr>
              <a:t>10/8/19</a:t>
            </a:fld>
            <a:endParaRPr lang="en-US"/>
          </a:p>
        </p:txBody>
      </p:sp>
      <p:sp>
        <p:nvSpPr>
          <p:cNvPr id="4" name="Slide Image Placeholder 3"/>
          <p:cNvSpPr>
            <a:spLocks noGrp="1" noRot="1" noChangeAspect="1"/>
          </p:cNvSpPr>
          <p:nvPr>
            <p:ph type="sldImg" idx="2"/>
          </p:nvPr>
        </p:nvSpPr>
        <p:spPr>
          <a:xfrm>
            <a:off x="1106488" y="696913"/>
            <a:ext cx="4646612" cy="3486150"/>
          </a:xfrm>
          <a:prstGeom prst="rect">
            <a:avLst/>
          </a:prstGeom>
          <a:noFill/>
          <a:ln w="12700">
            <a:solidFill>
              <a:prstClr val="black"/>
            </a:solidFill>
          </a:ln>
        </p:spPr>
        <p:txBody>
          <a:bodyPr vert="horz" lIns="91429" tIns="45714" rIns="91429" bIns="45714" rtlCol="0" anchor="ctr"/>
          <a:lstStyle/>
          <a:p>
            <a:pPr lvl="0"/>
            <a:endParaRPr lang="en-US" noProof="0"/>
          </a:p>
        </p:txBody>
      </p:sp>
      <p:sp>
        <p:nvSpPr>
          <p:cNvPr id="5" name="Notes Placeholder 4"/>
          <p:cNvSpPr>
            <a:spLocks noGrp="1"/>
          </p:cNvSpPr>
          <p:nvPr>
            <p:ph type="body" sz="quarter" idx="3"/>
          </p:nvPr>
        </p:nvSpPr>
        <p:spPr>
          <a:xfrm>
            <a:off x="685800" y="4416425"/>
            <a:ext cx="5486400" cy="4183063"/>
          </a:xfrm>
          <a:prstGeom prst="rect">
            <a:avLst/>
          </a:prstGeom>
        </p:spPr>
        <p:txBody>
          <a:bodyPr vert="horz" lIns="91429" tIns="45714" rIns="91429" bIns="45714"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675"/>
            <a:ext cx="2971800" cy="465138"/>
          </a:xfrm>
          <a:prstGeom prst="rect">
            <a:avLst/>
          </a:prstGeom>
        </p:spPr>
        <p:txBody>
          <a:bodyPr vert="horz" lIns="91429" tIns="45714" rIns="91429" bIns="45714"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829675"/>
            <a:ext cx="2971800" cy="465138"/>
          </a:xfrm>
          <a:prstGeom prst="rect">
            <a:avLst/>
          </a:prstGeom>
        </p:spPr>
        <p:txBody>
          <a:bodyPr vert="horz" wrap="square" lIns="91429" tIns="45714" rIns="91429" bIns="45714" numCol="1" anchor="b"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B596CEC8-7DFB-4D8F-B432-D00945900F80}" type="slidenum">
              <a:rPr lang="en-US" altLang="en-US"/>
              <a:pPr>
                <a:defRPr/>
              </a:pPr>
              <a:t>‹#›</a:t>
            </a:fld>
            <a:endParaRPr lang="en-US" altLang="en-US"/>
          </a:p>
        </p:txBody>
      </p:sp>
    </p:spTree>
    <p:extLst>
      <p:ext uri="{BB962C8B-B14F-4D97-AF65-F5344CB8AC3E}">
        <p14:creationId xmlns:p14="http://schemas.microsoft.com/office/powerpoint/2010/main" val="297016282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08025" indent="-271463">
              <a:spcBef>
                <a:spcPct val="30000"/>
              </a:spcBef>
              <a:defRPr sz="1200">
                <a:solidFill>
                  <a:schemeClr val="tx1"/>
                </a:solidFill>
                <a:latin typeface="Calibri" panose="020F0502020204030204" pitchFamily="34" charset="0"/>
              </a:defRPr>
            </a:lvl2pPr>
            <a:lvl3pPr marL="1090613" indent="-217488">
              <a:spcBef>
                <a:spcPct val="30000"/>
              </a:spcBef>
              <a:defRPr sz="1200">
                <a:solidFill>
                  <a:schemeClr val="tx1"/>
                </a:solidFill>
                <a:latin typeface="Calibri" panose="020F0502020204030204" pitchFamily="34" charset="0"/>
              </a:defRPr>
            </a:lvl3pPr>
            <a:lvl4pPr marL="1527175" indent="-217488">
              <a:spcBef>
                <a:spcPct val="30000"/>
              </a:spcBef>
              <a:defRPr sz="1200">
                <a:solidFill>
                  <a:schemeClr val="tx1"/>
                </a:solidFill>
                <a:latin typeface="Calibri" panose="020F0502020204030204" pitchFamily="34" charset="0"/>
              </a:defRPr>
            </a:lvl4pPr>
            <a:lvl5pPr marL="1963738" indent="-217488">
              <a:spcBef>
                <a:spcPct val="30000"/>
              </a:spcBef>
              <a:defRPr sz="1200">
                <a:solidFill>
                  <a:schemeClr val="tx1"/>
                </a:solidFill>
                <a:latin typeface="Calibri" panose="020F0502020204030204" pitchFamily="34" charset="0"/>
              </a:defRPr>
            </a:lvl5pPr>
            <a:lvl6pPr marL="2420938" indent="-217488" eaLnBrk="0" fontAlgn="base" hangingPunct="0">
              <a:spcBef>
                <a:spcPct val="30000"/>
              </a:spcBef>
              <a:spcAft>
                <a:spcPct val="0"/>
              </a:spcAft>
              <a:defRPr sz="1200">
                <a:solidFill>
                  <a:schemeClr val="tx1"/>
                </a:solidFill>
                <a:latin typeface="Calibri" panose="020F0502020204030204" pitchFamily="34" charset="0"/>
              </a:defRPr>
            </a:lvl6pPr>
            <a:lvl7pPr marL="2878138" indent="-217488" eaLnBrk="0" fontAlgn="base" hangingPunct="0">
              <a:spcBef>
                <a:spcPct val="30000"/>
              </a:spcBef>
              <a:spcAft>
                <a:spcPct val="0"/>
              </a:spcAft>
              <a:defRPr sz="1200">
                <a:solidFill>
                  <a:schemeClr val="tx1"/>
                </a:solidFill>
                <a:latin typeface="Calibri" panose="020F0502020204030204" pitchFamily="34" charset="0"/>
              </a:defRPr>
            </a:lvl7pPr>
            <a:lvl8pPr marL="3335338" indent="-217488" eaLnBrk="0" fontAlgn="base" hangingPunct="0">
              <a:spcBef>
                <a:spcPct val="30000"/>
              </a:spcBef>
              <a:spcAft>
                <a:spcPct val="0"/>
              </a:spcAft>
              <a:defRPr sz="1200">
                <a:solidFill>
                  <a:schemeClr val="tx1"/>
                </a:solidFill>
                <a:latin typeface="Calibri" panose="020F0502020204030204" pitchFamily="34" charset="0"/>
              </a:defRPr>
            </a:lvl8pPr>
            <a:lvl9pPr marL="3792538" indent="-21748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3969526-4442-4C5B-B58B-DAA6821A2A55}" type="slidenum">
              <a:rPr lang="en-US" altLang="en-US"/>
              <a:pPr>
                <a:spcBef>
                  <a:spcPct val="0"/>
                </a:spcBef>
              </a:pPr>
              <a:t>1</a:t>
            </a:fld>
            <a:endParaRPr lang="en-US" altLang="en-US"/>
          </a:p>
        </p:txBody>
      </p:sp>
      <p:sp>
        <p:nvSpPr>
          <p:cNvPr id="1741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17413" name="Slide Number Placeholder 3"/>
          <p:cNvSpPr txBox="1">
            <a:spLocks noGrp="1"/>
          </p:cNvSpPr>
          <p:nvPr/>
        </p:nvSpPr>
        <p:spPr bwMode="auto">
          <a:xfrm>
            <a:off x="3886200" y="8831263"/>
            <a:ext cx="2971800"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AD2B0088-9E53-4E44-94D7-100273C955DE}" type="slidenum">
              <a:rPr lang="en-US" altLang="en-US">
                <a:latin typeface="Arial" panose="020B0604020202020204" pitchFamily="34" charset="0"/>
              </a:rPr>
              <a:pPr algn="r" eaLnBrk="1" hangingPunct="1">
                <a:spcBef>
                  <a:spcPct val="0"/>
                </a:spcBef>
              </a:pPr>
              <a:t>1</a:t>
            </a:fld>
            <a:endParaRPr lang="en-US" altLang="en-US">
              <a:latin typeface="Arial" panose="020B0604020202020204" pitchFamily="34" charset="0"/>
            </a:endParaRPr>
          </a:p>
        </p:txBody>
      </p:sp>
    </p:spTree>
    <p:extLst>
      <p:ext uri="{BB962C8B-B14F-4D97-AF65-F5344CB8AC3E}">
        <p14:creationId xmlns:p14="http://schemas.microsoft.com/office/powerpoint/2010/main" val="2740185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xfrm>
            <a:off x="1104900" y="696913"/>
            <a:ext cx="4649788"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Example from Ng notes:</a:t>
            </a:r>
          </a:p>
          <a:p>
            <a:r>
              <a:rPr lang="en-US" altLang="en-US"/>
              <a:t>Discriminative: “Consider a classification problem in which we want to learn to distinguish between elephants (y = 1) and dogs (y = 0), based on some features of an animal. Given a training set, an algorithm like logistic regression or the perceptron algorithm (basically) tries to find a straight line—that is, a decision boundary—that separates the elephants and dogs. Then, to classify a new animal as either an elephant or a dog, it checks on which side of the decision boundary it falls, and makes its prediction accordingly. “</a:t>
            </a:r>
          </a:p>
          <a:p>
            <a:r>
              <a:rPr lang="en-US" altLang="en-US"/>
              <a:t>Generative: “Here’s a different approach. First, looking at elephants, we can build a model of what elephants look like. Then, looking at dogs, we can build a separate model of what dogs look like. Finally, to classify a new animal, we can match the new animal against the elephant model, and match it against the dog model, to see whether the new animal looks more like the elephants or more like the dogs we had seen in the training set.” http://cs229.stanford.edu/notes/cs229-notes2.pdf</a:t>
            </a:r>
          </a:p>
          <a:p>
            <a:endParaRPr lang="en-US" altLang="en-US"/>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704405F-8C35-44A7-B3A6-A7F7B6B6D4B3}" type="slidenum">
              <a:rPr lang="en-US" altLang="en-US">
                <a:solidFill>
                  <a:srgbClr val="000000"/>
                </a:solidFill>
                <a:latin typeface="Calibri" panose="020F0502020204030204" pitchFamily="34" charset="0"/>
              </a:rPr>
              <a:pPr/>
              <a:t>3</a:t>
            </a:fld>
            <a:endParaRPr lang="en-US"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30376376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xfrm>
            <a:off x="1104900" y="696913"/>
            <a:ext cx="4649788"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Example from Ng notes:</a:t>
            </a:r>
          </a:p>
          <a:p>
            <a:r>
              <a:rPr lang="en-US" altLang="en-US"/>
              <a:t>Discriminative: “Consider a classification problem in which we want to learn to distinguish between elephants (y = 1) and dogs (y = 0), based on some features of an animal. Given a training set, an algorithm like logistic regression or the perceptron algorithm (basically) tries to find a straight line—that is, a decision boundary—that separates the elephants and dogs. Then, to classify a new animal as either an elephant or a dog, it checks on which side of the decision boundary it falls, and makes its prediction accordingly. “</a:t>
            </a:r>
          </a:p>
          <a:p>
            <a:r>
              <a:rPr lang="en-US" altLang="en-US"/>
              <a:t>Generative: “Here’s a different approach. First, looking at elephants, we can build a model of what elephants look like. Then, looking at dogs, we can build a separate model of what dogs look like. Finally, to classify a new animal, we can match the new animal against the elephant model, and match it against the dog model, to see whether the new animal looks more like the elephants or more like the dogs we had seen in the training set.” http://cs229.stanford.edu/notes/cs229-notes2.pdf</a:t>
            </a:r>
          </a:p>
          <a:p>
            <a:endParaRPr lang="en-US" altLang="en-US"/>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DCDF414-72B0-4154-812C-265BD4A831A2}" type="slidenum">
              <a:rPr lang="en-US" altLang="en-US">
                <a:solidFill>
                  <a:srgbClr val="000000"/>
                </a:solidFill>
                <a:latin typeface="Calibri" panose="020F0502020204030204" pitchFamily="34" charset="0"/>
              </a:rPr>
              <a:pPr/>
              <a:t>5</a:t>
            </a:fld>
            <a:endParaRPr lang="en-US"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3181922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CE885BE-F62C-4746-8B41-1EE7B612DCB2}" type="slidenum">
              <a:rPr lang="en-US" altLang="en-US">
                <a:ea typeface="ＭＳ Ｐゴシック" panose="020B0600070205080204" pitchFamily="34" charset="-128"/>
              </a:rPr>
              <a:pPr/>
              <a:t>21</a:t>
            </a:fld>
            <a:endParaRPr lang="en-US" altLang="en-US">
              <a:ea typeface="ＭＳ Ｐゴシック" panose="020B0600070205080204" pitchFamily="34" charset="-128"/>
            </a:endParaRPr>
          </a:p>
        </p:txBody>
      </p:sp>
      <p:sp>
        <p:nvSpPr>
          <p:cNvPr id="358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9203524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B9BCB56-6FF4-4BC2-AF2C-3026F42052F5}" type="slidenum">
              <a:rPr lang="en-US" altLang="en-US">
                <a:ea typeface="ＭＳ Ｐゴシック" panose="020B0600070205080204" pitchFamily="34" charset="-128"/>
              </a:rPr>
              <a:pPr/>
              <a:t>22</a:t>
            </a:fld>
            <a:endParaRPr lang="en-US" altLang="en-US">
              <a:ea typeface="ＭＳ Ｐゴシック" panose="020B0600070205080204" pitchFamily="34" charset="-128"/>
            </a:endParaRPr>
          </a:p>
        </p:txBody>
      </p:sp>
      <p:sp>
        <p:nvSpPr>
          <p:cNvPr id="3789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806693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F876D38-F08F-4DBB-A19E-82BC6ADAE078}" type="slidenum">
              <a:rPr lang="en-US" altLang="en-US">
                <a:ea typeface="ＭＳ Ｐゴシック" panose="020B0600070205080204" pitchFamily="34" charset="-128"/>
              </a:rPr>
              <a:pPr/>
              <a:t>23</a:t>
            </a:fld>
            <a:endParaRPr lang="en-US" altLang="en-US">
              <a:ea typeface="ＭＳ Ｐゴシック" panose="020B0600070205080204" pitchFamily="34" charset="-128"/>
            </a:endParaRPr>
          </a:p>
        </p:txBody>
      </p:sp>
      <p:sp>
        <p:nvSpPr>
          <p:cNvPr id="39939"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39940"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9437539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0032A0D-867C-4ED5-8802-9FACFCBCDF25}" type="slidenum">
              <a:rPr lang="en-US" altLang="en-US">
                <a:ea typeface="ＭＳ Ｐゴシック" panose="020B0600070205080204" pitchFamily="34" charset="-128"/>
              </a:rPr>
              <a:pPr/>
              <a:t>24</a:t>
            </a:fld>
            <a:endParaRPr lang="en-US" altLang="en-US">
              <a:ea typeface="ＭＳ Ｐゴシック" panose="020B0600070205080204" pitchFamily="34" charset="-128"/>
            </a:endParaRPr>
          </a:p>
        </p:txBody>
      </p:sp>
      <p:sp>
        <p:nvSpPr>
          <p:cNvPr id="419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8647768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5058" name="Shape 87"/>
          <p:cNvSpPr>
            <a:spLocks noGrp="1" noRot="1" noChangeAspect="1" noTextEdit="1"/>
          </p:cNvSpPr>
          <p:nvPr>
            <p:ph type="sldImg" idx="2"/>
          </p:nvPr>
        </p:nvSpPr>
        <p:spPr bwMode="auto">
          <a:xfrm>
            <a:off x="1104900" y="696913"/>
            <a:ext cx="4648200" cy="3486150"/>
          </a:xfrm>
          <a:custGeom>
            <a:avLst/>
            <a:gdLst>
              <a:gd name="T0" fmla="*/ 0 w 120000"/>
              <a:gd name="T1" fmla="*/ 0 h 120000"/>
              <a:gd name="T2" fmla="*/ 4648200 w 120000"/>
              <a:gd name="T3" fmla="*/ 0 h 120000"/>
              <a:gd name="T4" fmla="*/ 4648200 w 120000"/>
              <a:gd name="T5" fmla="*/ 3486150 h 120000"/>
              <a:gd name="T6" fmla="*/ 0 w 120000"/>
              <a:gd name="T7" fmla="*/ 3486150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w="9525" cap="flat">
            <a:solidFill>
              <a:srgbClr val="000000"/>
            </a:solidFill>
            <a:round/>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45059" name="Shape 88"/>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a:spcBef>
                <a:spcPct val="0"/>
              </a:spcBef>
            </a:pPr>
            <a:endParaRPr lang="en-US" altLang="en-US"/>
          </a:p>
        </p:txBody>
      </p:sp>
    </p:spTree>
    <p:extLst>
      <p:ext uri="{BB962C8B-B14F-4D97-AF65-F5344CB8AC3E}">
        <p14:creationId xmlns:p14="http://schemas.microsoft.com/office/powerpoint/2010/main" val="32992460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Slide Number Placeholder 4"/>
          <p:cNvSpPr>
            <a:spLocks noGrp="1"/>
          </p:cNvSpPr>
          <p:nvPr>
            <p:ph type="sldNum" sz="quarter" idx="11"/>
          </p:nvPr>
        </p:nvSpPr>
        <p:spPr/>
        <p:txBody>
          <a:bodyPr/>
          <a:lstStyle>
            <a:lvl1pPr>
              <a:defRPr smtClean="0"/>
            </a:lvl1pPr>
          </a:lstStyle>
          <a:p>
            <a:pPr>
              <a:defRPr/>
            </a:pPr>
            <a:fld id="{BDBF6E50-B50D-4E13-98A5-B7F94BCC2E97}" type="slidenum">
              <a:rPr lang="en-US" altLang="en-US"/>
              <a:pPr>
                <a:defRPr/>
              </a:pPr>
              <a:t>‹#›</a:t>
            </a:fld>
            <a:endParaRPr lang="en-US" altLang="en-US">
              <a:latin typeface="Times New Roman" panose="02020603050405020304" pitchFamily="18" charset="0"/>
            </a:endParaRPr>
          </a:p>
        </p:txBody>
      </p:sp>
      <p:sp>
        <p:nvSpPr>
          <p:cNvPr id="6" name="Footer Placeholder 5"/>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7060216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228600"/>
            <a:ext cx="1943100" cy="58308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228600"/>
            <a:ext cx="5676900" cy="583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Slide Number Placeholder 4"/>
          <p:cNvSpPr>
            <a:spLocks noGrp="1"/>
          </p:cNvSpPr>
          <p:nvPr>
            <p:ph type="sldNum" sz="quarter" idx="11"/>
          </p:nvPr>
        </p:nvSpPr>
        <p:spPr/>
        <p:txBody>
          <a:bodyPr/>
          <a:lstStyle>
            <a:lvl1pPr>
              <a:defRPr smtClean="0"/>
            </a:lvl1pPr>
          </a:lstStyle>
          <a:p>
            <a:pPr>
              <a:defRPr/>
            </a:pPr>
            <a:fld id="{13D6C7A1-0311-4FB1-AE59-8B6F892C0B67}" type="slidenum">
              <a:rPr lang="en-US" altLang="en-US"/>
              <a:pPr>
                <a:defRPr/>
              </a:pPr>
              <a:t>‹#›</a:t>
            </a:fld>
            <a:endParaRPr lang="en-US" altLang="en-US">
              <a:latin typeface="Times New Roman" panose="02020603050405020304" pitchFamily="18" charset="0"/>
            </a:endParaRPr>
          </a:p>
        </p:txBody>
      </p:sp>
      <p:sp>
        <p:nvSpPr>
          <p:cNvPr id="6" name="Footer Placeholder 5"/>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7286082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990600"/>
          </a:xfrm>
        </p:spPr>
        <p:txBody>
          <a:bodyPr/>
          <a:lstStyle/>
          <a:p>
            <a:r>
              <a:rPr lang="en-US"/>
              <a:t>Click to edit Master title style</a:t>
            </a:r>
          </a:p>
        </p:txBody>
      </p:sp>
      <p:sp>
        <p:nvSpPr>
          <p:cNvPr id="3" name="Text Placeholder 2"/>
          <p:cNvSpPr>
            <a:spLocks noGrp="1"/>
          </p:cNvSpPr>
          <p:nvPr>
            <p:ph type="body" sz="half" idx="1"/>
          </p:nvPr>
        </p:nvSpPr>
        <p:spPr>
          <a:xfrm>
            <a:off x="685800" y="1371600"/>
            <a:ext cx="3810000" cy="46878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71600"/>
            <a:ext cx="3810000" cy="46878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Slide Number Placeholder 5"/>
          <p:cNvSpPr>
            <a:spLocks noGrp="1"/>
          </p:cNvSpPr>
          <p:nvPr>
            <p:ph type="sldNum" sz="quarter" idx="11"/>
          </p:nvPr>
        </p:nvSpPr>
        <p:spPr/>
        <p:txBody>
          <a:bodyPr/>
          <a:lstStyle>
            <a:lvl1pPr>
              <a:defRPr smtClean="0"/>
            </a:lvl1pPr>
          </a:lstStyle>
          <a:p>
            <a:pPr>
              <a:defRPr/>
            </a:pPr>
            <a:fld id="{C2B246CC-1407-40C6-8512-6B24D34C7F84}" type="slidenum">
              <a:rPr lang="en-US" altLang="en-US"/>
              <a:pPr>
                <a:defRPr/>
              </a:pPr>
              <a:t>‹#›</a:t>
            </a:fld>
            <a:endParaRPr lang="en-US" altLang="en-US">
              <a:latin typeface="Times New Roman" panose="02020603050405020304" pitchFamily="18" charset="0"/>
            </a:endParaRPr>
          </a:p>
        </p:txBody>
      </p:sp>
      <p:sp>
        <p:nvSpPr>
          <p:cNvPr id="7" name="Footer Placeholder 6"/>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8043119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957824"/>
            <a:ext cx="8229600" cy="919629"/>
          </a:xfrm>
          <a:prstGeom prst="rect">
            <a:avLst/>
          </a:prstGeom>
        </p:spPr>
        <p:txBody>
          <a:bodyPr/>
          <a:lstStyle>
            <a:lvl1pPr>
              <a:defRPr sz="3000" b="0" i="0" cap="none">
                <a:solidFill>
                  <a:srgbClr val="011C3C"/>
                </a:solidFill>
                <a:latin typeface="Lucida Grande"/>
                <a:cs typeface="Lucida Grande"/>
              </a:defRPr>
            </a:lvl1pPr>
          </a:lstStyle>
          <a:p>
            <a:r>
              <a:rPr lang="en-US"/>
              <a:t>Click to edit Master title style</a:t>
            </a:r>
            <a:endParaRPr lang="en-US" dirty="0"/>
          </a:p>
        </p:txBody>
      </p:sp>
    </p:spTree>
    <p:extLst>
      <p:ext uri="{BB962C8B-B14F-4D97-AF65-F5344CB8AC3E}">
        <p14:creationId xmlns:p14="http://schemas.microsoft.com/office/powerpoint/2010/main" val="11478986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Slide Number Placeholder 4"/>
          <p:cNvSpPr>
            <a:spLocks noGrp="1"/>
          </p:cNvSpPr>
          <p:nvPr>
            <p:ph type="sldNum" sz="quarter" idx="11"/>
          </p:nvPr>
        </p:nvSpPr>
        <p:spPr/>
        <p:txBody>
          <a:bodyPr/>
          <a:lstStyle>
            <a:lvl1pPr>
              <a:defRPr smtClean="0"/>
            </a:lvl1pPr>
          </a:lstStyle>
          <a:p>
            <a:pPr>
              <a:defRPr/>
            </a:pPr>
            <a:fld id="{C1363534-09FE-483E-886E-2922D16E6556}" type="slidenum">
              <a:rPr lang="en-US" altLang="en-US"/>
              <a:pPr>
                <a:defRPr/>
              </a:pPr>
              <a:t>‹#›</a:t>
            </a:fld>
            <a:endParaRPr lang="en-US" altLang="en-US">
              <a:latin typeface="Times New Roman" panose="02020603050405020304" pitchFamily="18" charset="0"/>
            </a:endParaRPr>
          </a:p>
        </p:txBody>
      </p:sp>
      <p:sp>
        <p:nvSpPr>
          <p:cNvPr id="6" name="Footer Placeholder 5"/>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2384821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Slide Number Placeholder 4"/>
          <p:cNvSpPr>
            <a:spLocks noGrp="1"/>
          </p:cNvSpPr>
          <p:nvPr>
            <p:ph type="sldNum" sz="quarter" idx="11"/>
          </p:nvPr>
        </p:nvSpPr>
        <p:spPr/>
        <p:txBody>
          <a:bodyPr/>
          <a:lstStyle>
            <a:lvl1pPr>
              <a:defRPr smtClean="0"/>
            </a:lvl1pPr>
          </a:lstStyle>
          <a:p>
            <a:pPr>
              <a:defRPr/>
            </a:pPr>
            <a:fld id="{1016F387-C1DF-4C66-80B5-FB0605D1D6E7}" type="slidenum">
              <a:rPr lang="en-US" altLang="en-US"/>
              <a:pPr>
                <a:defRPr/>
              </a:pPr>
              <a:t>‹#›</a:t>
            </a:fld>
            <a:endParaRPr lang="en-US" altLang="en-US">
              <a:latin typeface="Times New Roman" panose="02020603050405020304" pitchFamily="18" charset="0"/>
            </a:endParaRPr>
          </a:p>
        </p:txBody>
      </p:sp>
      <p:sp>
        <p:nvSpPr>
          <p:cNvPr id="6" name="Footer Placeholder 5"/>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10707202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371600"/>
            <a:ext cx="3810000" cy="46878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71600"/>
            <a:ext cx="3810000" cy="46878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Slide Number Placeholder 5"/>
          <p:cNvSpPr>
            <a:spLocks noGrp="1"/>
          </p:cNvSpPr>
          <p:nvPr>
            <p:ph type="sldNum" sz="quarter" idx="11"/>
          </p:nvPr>
        </p:nvSpPr>
        <p:spPr/>
        <p:txBody>
          <a:bodyPr/>
          <a:lstStyle>
            <a:lvl1pPr>
              <a:defRPr smtClean="0"/>
            </a:lvl1pPr>
          </a:lstStyle>
          <a:p>
            <a:pPr>
              <a:defRPr/>
            </a:pPr>
            <a:fld id="{76B926D3-0F29-40C3-902E-6097ADB51984}" type="slidenum">
              <a:rPr lang="en-US" altLang="en-US"/>
              <a:pPr>
                <a:defRPr/>
              </a:pPr>
              <a:t>‹#›</a:t>
            </a:fld>
            <a:endParaRPr lang="en-US" altLang="en-US">
              <a:latin typeface="Times New Roman" panose="02020603050405020304" pitchFamily="18" charset="0"/>
            </a:endParaRPr>
          </a:p>
        </p:txBody>
      </p:sp>
      <p:sp>
        <p:nvSpPr>
          <p:cNvPr id="7" name="Footer Placeholder 6"/>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2327423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pPr>
              <a:defRPr/>
            </a:pPr>
            <a:endParaRPr lang="en-US"/>
          </a:p>
        </p:txBody>
      </p:sp>
      <p:sp>
        <p:nvSpPr>
          <p:cNvPr id="8" name="Slide Number Placeholder 7"/>
          <p:cNvSpPr>
            <a:spLocks noGrp="1"/>
          </p:cNvSpPr>
          <p:nvPr>
            <p:ph type="sldNum" sz="quarter" idx="11"/>
          </p:nvPr>
        </p:nvSpPr>
        <p:spPr/>
        <p:txBody>
          <a:bodyPr/>
          <a:lstStyle>
            <a:lvl1pPr>
              <a:defRPr smtClean="0"/>
            </a:lvl1pPr>
          </a:lstStyle>
          <a:p>
            <a:pPr>
              <a:defRPr/>
            </a:pPr>
            <a:fld id="{4E30497D-CB73-45D4-B660-A88894EF9ADA}" type="slidenum">
              <a:rPr lang="en-US" altLang="en-US"/>
              <a:pPr>
                <a:defRPr/>
              </a:pPr>
              <a:t>‹#›</a:t>
            </a:fld>
            <a:endParaRPr lang="en-US" altLang="en-US">
              <a:latin typeface="Times New Roman" panose="02020603050405020304" pitchFamily="18" charset="0"/>
            </a:endParaRPr>
          </a:p>
        </p:txBody>
      </p:sp>
      <p:sp>
        <p:nvSpPr>
          <p:cNvPr id="9" name="Footer Placeholder 8"/>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4506172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p>
        </p:txBody>
      </p:sp>
      <p:sp>
        <p:nvSpPr>
          <p:cNvPr id="3" name="Slide Number Placeholder 2"/>
          <p:cNvSpPr>
            <a:spLocks noGrp="1"/>
          </p:cNvSpPr>
          <p:nvPr>
            <p:ph type="sldNum" sz="quarter" idx="11"/>
          </p:nvPr>
        </p:nvSpPr>
        <p:spPr/>
        <p:txBody>
          <a:bodyPr/>
          <a:lstStyle>
            <a:lvl1pPr>
              <a:defRPr smtClean="0"/>
            </a:lvl1pPr>
          </a:lstStyle>
          <a:p>
            <a:pPr>
              <a:defRPr/>
            </a:pPr>
            <a:fld id="{D2A5F71C-9268-4C8A-9804-75486750775C}" type="slidenum">
              <a:rPr lang="en-US" altLang="en-US"/>
              <a:pPr>
                <a:defRPr/>
              </a:pPr>
              <a:t>‹#›</a:t>
            </a:fld>
            <a:endParaRPr lang="en-US" altLang="en-US">
              <a:latin typeface="Times New Roman" panose="02020603050405020304" pitchFamily="18" charset="0"/>
            </a:endParaRPr>
          </a:p>
        </p:txBody>
      </p:sp>
      <p:sp>
        <p:nvSpPr>
          <p:cNvPr id="4" name="Footer Placeholder 3"/>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15532618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Slide Number Placeholder 5"/>
          <p:cNvSpPr>
            <a:spLocks noGrp="1"/>
          </p:cNvSpPr>
          <p:nvPr>
            <p:ph type="sldNum" sz="quarter" idx="11"/>
          </p:nvPr>
        </p:nvSpPr>
        <p:spPr/>
        <p:txBody>
          <a:bodyPr/>
          <a:lstStyle>
            <a:lvl1pPr>
              <a:defRPr smtClean="0"/>
            </a:lvl1pPr>
          </a:lstStyle>
          <a:p>
            <a:pPr>
              <a:defRPr/>
            </a:pPr>
            <a:fld id="{166BF195-B8C3-433D-AE48-D72340A4D8FB}" type="slidenum">
              <a:rPr lang="en-US" altLang="en-US"/>
              <a:pPr>
                <a:defRPr/>
              </a:pPr>
              <a:t>‹#›</a:t>
            </a:fld>
            <a:endParaRPr lang="en-US" altLang="en-US">
              <a:latin typeface="Times New Roman" panose="02020603050405020304" pitchFamily="18" charset="0"/>
            </a:endParaRPr>
          </a:p>
        </p:txBody>
      </p:sp>
      <p:sp>
        <p:nvSpPr>
          <p:cNvPr id="7" name="Footer Placeholder 6"/>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949942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Slide Number Placeholder 5"/>
          <p:cNvSpPr>
            <a:spLocks noGrp="1"/>
          </p:cNvSpPr>
          <p:nvPr>
            <p:ph type="sldNum" sz="quarter" idx="11"/>
          </p:nvPr>
        </p:nvSpPr>
        <p:spPr/>
        <p:txBody>
          <a:bodyPr/>
          <a:lstStyle>
            <a:lvl1pPr>
              <a:defRPr smtClean="0"/>
            </a:lvl1pPr>
          </a:lstStyle>
          <a:p>
            <a:pPr>
              <a:defRPr/>
            </a:pPr>
            <a:fld id="{422E9135-20A7-4997-BBA4-9C812B516015}" type="slidenum">
              <a:rPr lang="en-US" altLang="en-US"/>
              <a:pPr>
                <a:defRPr/>
              </a:pPr>
              <a:t>‹#›</a:t>
            </a:fld>
            <a:endParaRPr lang="en-US" altLang="en-US">
              <a:latin typeface="Times New Roman" panose="02020603050405020304" pitchFamily="18" charset="0"/>
            </a:endParaRPr>
          </a:p>
        </p:txBody>
      </p:sp>
      <p:sp>
        <p:nvSpPr>
          <p:cNvPr id="7" name="Footer Placeholder 6"/>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36861590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Slide Number Placeholder 4"/>
          <p:cNvSpPr>
            <a:spLocks noGrp="1"/>
          </p:cNvSpPr>
          <p:nvPr>
            <p:ph type="sldNum" sz="quarter" idx="11"/>
          </p:nvPr>
        </p:nvSpPr>
        <p:spPr/>
        <p:txBody>
          <a:bodyPr/>
          <a:lstStyle>
            <a:lvl1pPr>
              <a:defRPr smtClean="0"/>
            </a:lvl1pPr>
          </a:lstStyle>
          <a:p>
            <a:pPr>
              <a:defRPr/>
            </a:pPr>
            <a:fld id="{EFD3C3F5-5BE6-412E-89FA-0D94C28C238A}" type="slidenum">
              <a:rPr lang="en-US" altLang="en-US"/>
              <a:pPr>
                <a:defRPr/>
              </a:pPr>
              <a:t>‹#›</a:t>
            </a:fld>
            <a:endParaRPr lang="en-US" altLang="en-US">
              <a:latin typeface="Times New Roman" panose="02020603050405020304" pitchFamily="18" charset="0"/>
            </a:endParaRPr>
          </a:p>
        </p:txBody>
      </p:sp>
      <p:sp>
        <p:nvSpPr>
          <p:cNvPr id="6" name="Footer Placeholder 5"/>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39309405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228600"/>
            <a:ext cx="7772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0" y="1371600"/>
            <a:ext cx="7772400" cy="468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level Second </a:t>
            </a:r>
          </a:p>
          <a:p>
            <a:pPr lvl="2"/>
            <a:r>
              <a:rPr lang="en-US" altLang="en-US"/>
              <a:t>Third level</a:t>
            </a:r>
          </a:p>
          <a:p>
            <a:pPr lvl="3"/>
            <a:r>
              <a:rPr lang="en-US" altLang="en-US"/>
              <a:t>Fourth level</a:t>
            </a:r>
          </a:p>
          <a:p>
            <a:pPr lvl="4"/>
            <a:r>
              <a:rPr lang="en-US" altLang="en-US"/>
              <a:t>Fifth level</a:t>
            </a:r>
          </a:p>
        </p:txBody>
      </p:sp>
      <p:sp>
        <p:nvSpPr>
          <p:cNvPr id="65540" name="Rectangle 4"/>
          <p:cNvSpPr>
            <a:spLocks noGrp="1" noChangeArrowheads="1"/>
          </p:cNvSpPr>
          <p:nvPr>
            <p:ph type="dt" sz="half" idx="2"/>
          </p:nvPr>
        </p:nvSpPr>
        <p:spPr bwMode="auto">
          <a:xfrm>
            <a:off x="228600" y="64008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200" b="0">
                <a:solidFill>
                  <a:srgbClr val="FF9933"/>
                </a:solidFill>
                <a:latin typeface="Times New Roman" pitchFamily="18" charset="0"/>
                <a:cs typeface="+mn-cs"/>
              </a:defRPr>
            </a:lvl1pPr>
          </a:lstStyle>
          <a:p>
            <a:pPr>
              <a:defRPr/>
            </a:pPr>
            <a:endParaRPr lang="en-US"/>
          </a:p>
        </p:txBody>
      </p:sp>
      <p:sp>
        <p:nvSpPr>
          <p:cNvPr id="1029" name="Line 5"/>
          <p:cNvSpPr>
            <a:spLocks noChangeShapeType="1"/>
          </p:cNvSpPr>
          <p:nvPr/>
        </p:nvSpPr>
        <p:spPr bwMode="auto">
          <a:xfrm>
            <a:off x="533400" y="1295400"/>
            <a:ext cx="8077200" cy="0"/>
          </a:xfrm>
          <a:prstGeom prst="line">
            <a:avLst/>
          </a:prstGeom>
          <a:noFill/>
          <a:ln w="76200">
            <a:solidFill>
              <a:srgbClr val="FF505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542" name="Rectangle 6"/>
          <p:cNvSpPr>
            <a:spLocks noGrp="1" noChangeArrowheads="1"/>
          </p:cNvSpPr>
          <p:nvPr>
            <p:ph type="sldNum" sz="quarter" idx="4"/>
          </p:nvPr>
        </p:nvSpPr>
        <p:spPr bwMode="auto">
          <a:xfrm>
            <a:off x="6934200" y="64008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smtClean="0">
                <a:solidFill>
                  <a:srgbClr val="000000"/>
                </a:solidFill>
                <a:latin typeface="Helvetica" panose="020B0604020202020204" pitchFamily="34" charset="0"/>
              </a:defRPr>
            </a:lvl1pPr>
          </a:lstStyle>
          <a:p>
            <a:pPr>
              <a:defRPr/>
            </a:pPr>
            <a:fld id="{9703F384-B2D4-4541-B677-28F3CE1A411C}" type="slidenum">
              <a:rPr lang="en-US" altLang="en-US"/>
              <a:pPr>
                <a:defRPr/>
              </a:pPr>
              <a:t>‹#›</a:t>
            </a:fld>
            <a:endParaRPr lang="en-US" altLang="en-US"/>
          </a:p>
        </p:txBody>
      </p:sp>
      <p:sp>
        <p:nvSpPr>
          <p:cNvPr id="65543" name="Rectangle 7"/>
          <p:cNvSpPr>
            <a:spLocks noGrp="1" noChangeArrowheads="1"/>
          </p:cNvSpPr>
          <p:nvPr>
            <p:ph type="ftr" sz="quarter" idx="3"/>
          </p:nvPr>
        </p:nvSpPr>
        <p:spPr bwMode="auto">
          <a:xfrm>
            <a:off x="3124200" y="64008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buClr>
                <a:srgbClr val="FF0000"/>
              </a:buClr>
              <a:buFontTx/>
              <a:buChar char="•"/>
              <a:defRPr sz="1400" b="0">
                <a:solidFill>
                  <a:srgbClr val="CC6600"/>
                </a:solidFill>
                <a:latin typeface="Times New Roman" pitchFamily="18" charset="0"/>
                <a:cs typeface="+mn-cs"/>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4205" r:id="rId1"/>
    <p:sldLayoutId id="2147484206" r:id="rId2"/>
    <p:sldLayoutId id="2147484207" r:id="rId3"/>
    <p:sldLayoutId id="2147484208" r:id="rId4"/>
    <p:sldLayoutId id="2147484209" r:id="rId5"/>
    <p:sldLayoutId id="2147484210" r:id="rId6"/>
    <p:sldLayoutId id="2147484211" r:id="rId7"/>
    <p:sldLayoutId id="2147484212" r:id="rId8"/>
    <p:sldLayoutId id="2147484213" r:id="rId9"/>
    <p:sldLayoutId id="2147484214" r:id="rId10"/>
    <p:sldLayoutId id="2147484215" r:id="rId11"/>
    <p:sldLayoutId id="2147484216" r:id="rId12"/>
  </p:sldLayoutIdLst>
  <p:hf hdr="0" ftr="0" dt="0"/>
  <p:txStyles>
    <p:title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fontAlgn="base">
        <a:spcBef>
          <a:spcPct val="0"/>
        </a:spcBef>
        <a:spcAft>
          <a:spcPct val="0"/>
        </a:spcAft>
        <a:defRPr sz="3600">
          <a:solidFill>
            <a:schemeClr val="tx2"/>
          </a:solidFill>
          <a:latin typeface="Times New Roman" pitchFamily="18" charset="0"/>
        </a:defRPr>
      </a:lvl6pPr>
      <a:lvl7pPr marL="914400" algn="ctr" rtl="0" fontAlgn="base">
        <a:spcBef>
          <a:spcPct val="0"/>
        </a:spcBef>
        <a:spcAft>
          <a:spcPct val="0"/>
        </a:spcAft>
        <a:defRPr sz="3600">
          <a:solidFill>
            <a:schemeClr val="tx2"/>
          </a:solidFill>
          <a:latin typeface="Times New Roman" pitchFamily="18" charset="0"/>
        </a:defRPr>
      </a:lvl7pPr>
      <a:lvl8pPr marL="1371600" algn="ctr" rtl="0" fontAlgn="base">
        <a:spcBef>
          <a:spcPct val="0"/>
        </a:spcBef>
        <a:spcAft>
          <a:spcPct val="0"/>
        </a:spcAft>
        <a:defRPr sz="3600">
          <a:solidFill>
            <a:schemeClr val="tx2"/>
          </a:solidFill>
          <a:latin typeface="Times New Roman" pitchFamily="18" charset="0"/>
        </a:defRPr>
      </a:lvl8pPr>
      <a:lvl9pPr marL="1828800" algn="ctr" rtl="0" fontAlgn="base">
        <a:spcBef>
          <a:spcPct val="0"/>
        </a:spcBef>
        <a:spcAft>
          <a:spcPct val="0"/>
        </a:spcAft>
        <a:defRPr sz="36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rgbClr val="FF0000"/>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00CC00"/>
        </a:buClr>
        <a:buChar char="–"/>
        <a:defRPr sz="2800">
          <a:solidFill>
            <a:srgbClr val="333399"/>
          </a:solidFill>
          <a:latin typeface="+mn-lt"/>
        </a:defRPr>
      </a:lvl2pPr>
      <a:lvl3pPr marL="1143000" indent="-228600" algn="l" rtl="0" eaLnBrk="0" fontAlgn="base" hangingPunct="0">
        <a:spcBef>
          <a:spcPct val="20000"/>
        </a:spcBef>
        <a:spcAft>
          <a:spcPct val="0"/>
        </a:spcAft>
        <a:buClr>
          <a:srgbClr val="3333CC"/>
        </a:buClr>
        <a:buChar char="•"/>
        <a:defRPr sz="2400">
          <a:solidFill>
            <a:srgbClr val="006600"/>
          </a:solidFill>
          <a:latin typeface="+mn-lt"/>
        </a:defRPr>
      </a:lvl3pPr>
      <a:lvl4pPr marL="1600200" indent="-228600" algn="l" rtl="0" eaLnBrk="0" fontAlgn="base" hangingPunct="0">
        <a:spcBef>
          <a:spcPct val="20000"/>
        </a:spcBef>
        <a:spcAft>
          <a:spcPct val="0"/>
        </a:spcAft>
        <a:buClr>
          <a:srgbClr val="3333CC"/>
        </a:buClr>
        <a:buChar char="–"/>
        <a:defRPr sz="2000">
          <a:solidFill>
            <a:schemeClr val="tx1"/>
          </a:solidFill>
          <a:latin typeface="+mn-lt"/>
        </a:defRPr>
      </a:lvl4pPr>
      <a:lvl5pPr marL="2057400" indent="-228600" algn="l" rtl="0" eaLnBrk="0" fontAlgn="base" hangingPunct="0">
        <a:spcBef>
          <a:spcPct val="20000"/>
        </a:spcBef>
        <a:spcAft>
          <a:spcPct val="0"/>
        </a:spcAft>
        <a:buClr>
          <a:srgbClr val="3333CC"/>
        </a:buClr>
        <a:buChar char="»"/>
        <a:defRPr sz="2000">
          <a:solidFill>
            <a:srgbClr val="0000CC"/>
          </a:solidFill>
          <a:latin typeface="+mn-lt"/>
        </a:defRPr>
      </a:lvl5pPr>
      <a:lvl6pPr marL="2514600" indent="-228600" algn="l" rtl="0" fontAlgn="base">
        <a:spcBef>
          <a:spcPct val="20000"/>
        </a:spcBef>
        <a:spcAft>
          <a:spcPct val="0"/>
        </a:spcAft>
        <a:buClr>
          <a:srgbClr val="3333CC"/>
        </a:buClr>
        <a:buChar char="»"/>
        <a:defRPr sz="2000">
          <a:solidFill>
            <a:srgbClr val="0000CC"/>
          </a:solidFill>
          <a:latin typeface="+mn-lt"/>
        </a:defRPr>
      </a:lvl6pPr>
      <a:lvl7pPr marL="2971800" indent="-228600" algn="l" rtl="0" fontAlgn="base">
        <a:spcBef>
          <a:spcPct val="20000"/>
        </a:spcBef>
        <a:spcAft>
          <a:spcPct val="0"/>
        </a:spcAft>
        <a:buClr>
          <a:srgbClr val="3333CC"/>
        </a:buClr>
        <a:buChar char="»"/>
        <a:defRPr sz="2000">
          <a:solidFill>
            <a:srgbClr val="0000CC"/>
          </a:solidFill>
          <a:latin typeface="+mn-lt"/>
        </a:defRPr>
      </a:lvl7pPr>
      <a:lvl8pPr marL="3429000" indent="-228600" algn="l" rtl="0" fontAlgn="base">
        <a:spcBef>
          <a:spcPct val="20000"/>
        </a:spcBef>
        <a:spcAft>
          <a:spcPct val="0"/>
        </a:spcAft>
        <a:buClr>
          <a:srgbClr val="3333CC"/>
        </a:buClr>
        <a:buChar char="»"/>
        <a:defRPr sz="2000">
          <a:solidFill>
            <a:srgbClr val="0000CC"/>
          </a:solidFill>
          <a:latin typeface="+mn-lt"/>
        </a:defRPr>
      </a:lvl8pPr>
      <a:lvl9pPr marL="3886200" indent="-228600" algn="l" rtl="0" fontAlgn="base">
        <a:spcBef>
          <a:spcPct val="20000"/>
        </a:spcBef>
        <a:spcAft>
          <a:spcPct val="0"/>
        </a:spcAft>
        <a:buClr>
          <a:srgbClr val="3333CC"/>
        </a:buClr>
        <a:buChar char="»"/>
        <a:defRPr sz="2000">
          <a:solidFill>
            <a:srgbClr val="0000CC"/>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2.emf"/><Relationship Id="rId1" Type="http://schemas.openxmlformats.org/officeDocument/2006/relationships/slideLayout" Target="../slideLayouts/slideLayout2.xml"/><Relationship Id="rId4" Type="http://schemas.openxmlformats.org/officeDocument/2006/relationships/image" Target="../media/image13.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9.emf"/><Relationship Id="rId4" Type="http://schemas.openxmlformats.org/officeDocument/2006/relationships/oleObject" Target="../embeddings/oleObject1.bin"/></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20.emf"/><Relationship Id="rId4" Type="http://schemas.openxmlformats.org/officeDocument/2006/relationships/oleObject" Target="../embeddings/oleObject2.bin"/></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24.wmf"/></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26.wmf"/><Relationship Id="rId5" Type="http://schemas.openxmlformats.org/officeDocument/2006/relationships/oleObject" Target="../embeddings/oleObject5.bin"/><Relationship Id="rId4" Type="http://schemas.openxmlformats.org/officeDocument/2006/relationships/image" Target="../media/image25.w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spcBef>
                <a:spcPct val="0"/>
              </a:spcBef>
              <a:buClrTx/>
              <a:buFontTx/>
              <a:buNone/>
            </a:pPr>
            <a:fld id="{A992E595-DECE-4D1B-8361-D916044530E8}" type="slidenum">
              <a:rPr lang="en-US" altLang="en-US" sz="1200">
                <a:solidFill>
                  <a:srgbClr val="000000"/>
                </a:solidFill>
                <a:latin typeface="Helvetica" panose="020B0604020202020204" pitchFamily="34" charset="0"/>
              </a:rPr>
              <a:pPr>
                <a:spcBef>
                  <a:spcPct val="0"/>
                </a:spcBef>
                <a:buClrTx/>
                <a:buFontTx/>
                <a:buNone/>
              </a:pPr>
              <a:t>1</a:t>
            </a:fld>
            <a:endParaRPr lang="en-US" altLang="en-US" sz="1200">
              <a:solidFill>
                <a:srgbClr val="000000"/>
              </a:solidFill>
            </a:endParaRPr>
          </a:p>
        </p:txBody>
      </p:sp>
      <p:sp>
        <p:nvSpPr>
          <p:cNvPr id="16387" name="Slide Number Placeholder 4"/>
          <p:cNvSpPr txBox="1">
            <a:spLocks noGrp="1"/>
          </p:cNvSpPr>
          <p:nvPr/>
        </p:nvSpPr>
        <p:spPr bwMode="auto">
          <a:xfrm>
            <a:off x="6934200" y="64008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r" eaLnBrk="1" hangingPunct="1">
              <a:spcBef>
                <a:spcPct val="0"/>
              </a:spcBef>
              <a:buClrTx/>
              <a:buFontTx/>
              <a:buNone/>
            </a:pPr>
            <a:fld id="{5C43306F-A41C-47DA-8177-D787D89F7940}" type="slidenum">
              <a:rPr lang="en-US" altLang="en-US" sz="1200">
                <a:latin typeface="Helvetica" panose="020B0604020202020204" pitchFamily="34" charset="0"/>
              </a:rPr>
              <a:pPr algn="r" eaLnBrk="1" hangingPunct="1">
                <a:spcBef>
                  <a:spcPct val="0"/>
                </a:spcBef>
                <a:buClrTx/>
                <a:buFontTx/>
                <a:buNone/>
              </a:pPr>
              <a:t>1</a:t>
            </a:fld>
            <a:endParaRPr lang="en-US" altLang="en-US" sz="1200">
              <a:latin typeface="Arial" panose="020B0604020202020204" pitchFamily="34" charset="0"/>
            </a:endParaRPr>
          </a:p>
        </p:txBody>
      </p:sp>
      <p:sp>
        <p:nvSpPr>
          <p:cNvPr id="16388" name="Rectangle 2"/>
          <p:cNvSpPr>
            <a:spLocks noGrp="1" noChangeArrowheads="1"/>
          </p:cNvSpPr>
          <p:nvPr>
            <p:ph type="ctrTitle" idx="4294967295"/>
          </p:nvPr>
        </p:nvSpPr>
        <p:spPr>
          <a:xfrm>
            <a:off x="685800" y="2130425"/>
            <a:ext cx="7772400" cy="1470025"/>
          </a:xfrm>
        </p:spPr>
        <p:txBody>
          <a:bodyPr/>
          <a:lstStyle/>
          <a:p>
            <a:pPr eaLnBrk="1" hangingPunct="1"/>
            <a:r>
              <a:rPr lang="en-US" altLang="en-US" b="1"/>
              <a:t>Logistic Regression</a:t>
            </a:r>
            <a:endParaRPr lang="en-US" altLang="en-US" sz="4000" b="1">
              <a:solidFill>
                <a:srgbClr val="336600"/>
              </a:solidFill>
            </a:endParaRPr>
          </a:p>
        </p:txBody>
      </p:sp>
      <p:sp>
        <p:nvSpPr>
          <p:cNvPr id="16389" name="Rectangle 3"/>
          <p:cNvSpPr>
            <a:spLocks noGrp="1" noChangeArrowheads="1"/>
          </p:cNvSpPr>
          <p:nvPr>
            <p:ph type="subTitle" idx="4294967295"/>
          </p:nvPr>
        </p:nvSpPr>
        <p:spPr>
          <a:xfrm>
            <a:off x="0" y="4849813"/>
            <a:ext cx="9144000" cy="1752600"/>
          </a:xfrm>
        </p:spPr>
        <p:txBody>
          <a:bodyPr/>
          <a:lstStyle/>
          <a:p>
            <a:pPr marL="0" indent="0" algn="ctr" eaLnBrk="1" hangingPunct="1">
              <a:buFontTx/>
              <a:buNone/>
            </a:pPr>
            <a:r>
              <a:rPr lang="en-US" altLang="en-US" sz="3600" dirty="0">
                <a:solidFill>
                  <a:srgbClr val="FF0000"/>
                </a:solidFill>
              </a:rPr>
              <a:t>Chapter </a:t>
            </a:r>
            <a:r>
              <a:rPr lang="en-US" altLang="en-US" sz="3600">
                <a:solidFill>
                  <a:srgbClr val="FF0000"/>
                </a:solidFill>
              </a:rPr>
              <a:t>5 </a:t>
            </a:r>
            <a:endParaRPr lang="en-US" altLang="en-US" sz="3600" dirty="0">
              <a:solidFill>
                <a:srgbClr val="FF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1"/>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spcBef>
                <a:spcPct val="0"/>
              </a:spcBef>
              <a:buClrTx/>
              <a:buFontTx/>
              <a:buNone/>
            </a:pPr>
            <a:fld id="{97460823-FB75-4B9F-8E5B-553D8321E28B}" type="slidenum">
              <a:rPr lang="en-US" altLang="en-US" sz="1200">
                <a:solidFill>
                  <a:srgbClr val="000000"/>
                </a:solidFill>
                <a:latin typeface="Helvetica" panose="020B0604020202020204" pitchFamily="34" charset="0"/>
              </a:rPr>
              <a:pPr>
                <a:spcBef>
                  <a:spcPct val="0"/>
                </a:spcBef>
                <a:buClrTx/>
                <a:buFontTx/>
                <a:buNone/>
              </a:pPr>
              <a:t>10</a:t>
            </a:fld>
            <a:endParaRPr lang="en-US" altLang="en-US" sz="1200">
              <a:solidFill>
                <a:srgbClr val="000000"/>
              </a:solidFill>
            </a:endParaRPr>
          </a:p>
        </p:txBody>
      </p:sp>
      <p:pic>
        <p:nvPicPr>
          <p:cNvPr id="2765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8138" y="304800"/>
            <a:ext cx="8467725" cy="624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altLang="en-US"/>
              <a:t>How to find the weights?</a:t>
            </a:r>
          </a:p>
        </p:txBody>
      </p:sp>
      <p:sp>
        <p:nvSpPr>
          <p:cNvPr id="28675" name="Content Placeholder 2"/>
          <p:cNvSpPr>
            <a:spLocks noGrp="1"/>
          </p:cNvSpPr>
          <p:nvPr>
            <p:ph idx="1"/>
          </p:nvPr>
        </p:nvSpPr>
        <p:spPr/>
        <p:txBody>
          <a:bodyPr/>
          <a:lstStyle/>
          <a:p>
            <a:r>
              <a:rPr lang="en-US" altLang="en-US" dirty="0"/>
              <a:t>Logistic regression is one method</a:t>
            </a:r>
          </a:p>
          <a:p>
            <a:r>
              <a:rPr lang="en-US" altLang="en-US" dirty="0"/>
              <a:t>Training using optimization</a:t>
            </a:r>
          </a:p>
          <a:p>
            <a:pPr lvl="1"/>
            <a:r>
              <a:rPr lang="en-US" altLang="en-US" dirty="0"/>
              <a:t>Select values for w</a:t>
            </a:r>
          </a:p>
          <a:p>
            <a:pPr lvl="1"/>
            <a:r>
              <a:rPr lang="en-US" altLang="en-US" dirty="0"/>
              <a:t>Compute f(x)</a:t>
            </a:r>
          </a:p>
          <a:p>
            <a:pPr lvl="1"/>
            <a:r>
              <a:rPr lang="en-US" altLang="en-US" dirty="0"/>
              <a:t>Compare f(x) output to gold labels and compute loss</a:t>
            </a:r>
          </a:p>
          <a:p>
            <a:pPr lvl="2"/>
            <a:r>
              <a:rPr lang="en-US" altLang="en-US" dirty="0"/>
              <a:t>Cross-Entropy (Section 5.3) </a:t>
            </a:r>
          </a:p>
          <a:p>
            <a:pPr lvl="1"/>
            <a:r>
              <a:rPr lang="en-US" altLang="en-US" dirty="0"/>
              <a:t>Adjust w</a:t>
            </a:r>
          </a:p>
        </p:txBody>
      </p:sp>
      <p:sp>
        <p:nvSpPr>
          <p:cNvPr id="28676"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spcBef>
                <a:spcPct val="0"/>
              </a:spcBef>
              <a:buClrTx/>
              <a:buFontTx/>
              <a:buNone/>
            </a:pPr>
            <a:fld id="{5CDB439C-764B-4978-B9B1-29393C659A9B}" type="slidenum">
              <a:rPr lang="en-US" altLang="en-US" sz="1200">
                <a:solidFill>
                  <a:srgbClr val="000000"/>
                </a:solidFill>
                <a:latin typeface="Helvetica" panose="020B0604020202020204" pitchFamily="34" charset="0"/>
              </a:rPr>
              <a:pPr>
                <a:spcBef>
                  <a:spcPct val="0"/>
                </a:spcBef>
                <a:buClrTx/>
                <a:buFontTx/>
                <a:buNone/>
              </a:pPr>
              <a:t>11</a:t>
            </a:fld>
            <a:endParaRPr lang="en-US" altLang="en-US" sz="1200">
              <a:solidFill>
                <a:srgbClr val="0000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does a logistic regression model look like?</a:t>
            </a:r>
          </a:p>
        </p:txBody>
      </p:sp>
      <p:sp>
        <p:nvSpPr>
          <p:cNvPr id="3" name="Content Placeholder 2"/>
          <p:cNvSpPr>
            <a:spLocks noGrp="1"/>
          </p:cNvSpPr>
          <p:nvPr>
            <p:ph idx="1"/>
          </p:nvPr>
        </p:nvSpPr>
        <p:spPr>
          <a:xfrm>
            <a:off x="114300" y="1445461"/>
            <a:ext cx="8953500" cy="4687888"/>
          </a:xfrm>
        </p:spPr>
        <p:txBody>
          <a:bodyPr/>
          <a:lstStyle/>
          <a:p>
            <a:r>
              <a:rPr lang="en-US" dirty="0"/>
              <a:t>Given document instance x and sentiment label y</a:t>
            </a:r>
          </a:p>
          <a:p>
            <a:r>
              <a:rPr lang="en-US" dirty="0"/>
              <a:t>We can propose various features that we think will tell us whether y is + or -:</a:t>
            </a:r>
          </a:p>
          <a:p>
            <a:pPr lvl="1"/>
            <a:r>
              <a:rPr lang="en-US" dirty="0"/>
              <a:t>f1(x): Is the word “excellent” used in x?</a:t>
            </a:r>
          </a:p>
          <a:p>
            <a:pPr lvl="1"/>
            <a:r>
              <a:rPr lang="en-US" dirty="0"/>
              <a:t>f2(x): How many adjectives are used in x?</a:t>
            </a:r>
          </a:p>
          <a:p>
            <a:pPr lvl="1"/>
            <a:r>
              <a:rPr lang="en-US" dirty="0"/>
              <a:t>f3(x): How many words in x are from the positive list in our sentiment lexicon?</a:t>
            </a:r>
          </a:p>
          <a:p>
            <a:pPr lvl="1"/>
            <a:r>
              <a:rPr lang="en-US" dirty="0"/>
              <a:t>...</a:t>
            </a:r>
          </a:p>
          <a:p>
            <a:r>
              <a:rPr lang="en-US" dirty="0"/>
              <a:t>We then need some way to combine these features to help us predict y</a:t>
            </a:r>
          </a:p>
          <a:p>
            <a:pPr marL="0" indent="0">
              <a:buNone/>
            </a:pPr>
            <a:br>
              <a:rPr lang="en-US" dirty="0"/>
            </a:br>
            <a:endParaRPr lang="en-US" dirty="0"/>
          </a:p>
        </p:txBody>
      </p:sp>
      <p:sp>
        <p:nvSpPr>
          <p:cNvPr id="4" name="Slide Number Placeholder 3"/>
          <p:cNvSpPr>
            <a:spLocks noGrp="1"/>
          </p:cNvSpPr>
          <p:nvPr>
            <p:ph type="sldNum" sz="quarter" idx="11"/>
          </p:nvPr>
        </p:nvSpPr>
        <p:spPr/>
        <p:txBody>
          <a:bodyPr/>
          <a:lstStyle/>
          <a:p>
            <a:pPr>
              <a:defRPr/>
            </a:pPr>
            <a:fld id="{C1363534-09FE-483E-886E-2922D16E6556}" type="slidenum">
              <a:rPr lang="en-US" altLang="en-US" smtClean="0"/>
              <a:pPr>
                <a:defRPr/>
              </a:pPr>
              <a:t>12</a:t>
            </a:fld>
            <a:endParaRPr lang="en-US" altLang="en-US">
              <a:latin typeface="Times New Roman" panose="02020603050405020304" pitchFamily="18" charset="0"/>
            </a:endParaRPr>
          </a:p>
        </p:txBody>
      </p:sp>
    </p:spTree>
    <p:extLst>
      <p:ext uri="{BB962C8B-B14F-4D97-AF65-F5344CB8AC3E}">
        <p14:creationId xmlns:p14="http://schemas.microsoft.com/office/powerpoint/2010/main" val="1768893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Feature Representation of the Input</a:t>
            </a:r>
          </a:p>
        </p:txBody>
      </p:sp>
      <p:pic>
        <p:nvPicPr>
          <p:cNvPr id="5" name="Content Placeholder 4"/>
          <p:cNvPicPr>
            <a:picLocks noGrp="1" noChangeAspect="1"/>
          </p:cNvPicPr>
          <p:nvPr>
            <p:ph idx="1"/>
          </p:nvPr>
        </p:nvPicPr>
        <p:blipFill>
          <a:blip r:embed="rId2"/>
          <a:stretch>
            <a:fillRect/>
          </a:stretch>
        </p:blipFill>
        <p:spPr>
          <a:xfrm>
            <a:off x="1447800" y="1371600"/>
            <a:ext cx="5866351" cy="2293920"/>
          </a:xfrm>
          <a:prstGeom prst="rect">
            <a:avLst/>
          </a:prstGeom>
        </p:spPr>
      </p:pic>
      <p:sp>
        <p:nvSpPr>
          <p:cNvPr id="4" name="Slide Number Placeholder 3"/>
          <p:cNvSpPr>
            <a:spLocks noGrp="1"/>
          </p:cNvSpPr>
          <p:nvPr>
            <p:ph type="sldNum" sz="quarter" idx="11"/>
          </p:nvPr>
        </p:nvSpPr>
        <p:spPr/>
        <p:txBody>
          <a:bodyPr/>
          <a:lstStyle/>
          <a:p>
            <a:pPr>
              <a:defRPr/>
            </a:pPr>
            <a:fld id="{C1363534-09FE-483E-886E-2922D16E6556}" type="slidenum">
              <a:rPr lang="en-US" altLang="en-US" smtClean="0"/>
              <a:pPr>
                <a:defRPr/>
              </a:pPr>
              <a:t>13</a:t>
            </a:fld>
            <a:endParaRPr lang="en-US" altLang="en-US">
              <a:latin typeface="Times New Roman" panose="02020603050405020304" pitchFamily="18" charset="0"/>
            </a:endParaRPr>
          </a:p>
        </p:txBody>
      </p:sp>
      <p:pic>
        <p:nvPicPr>
          <p:cNvPr id="6" name="Picture 5"/>
          <p:cNvPicPr>
            <a:picLocks noChangeAspect="1"/>
          </p:cNvPicPr>
          <p:nvPr/>
        </p:nvPicPr>
        <p:blipFill>
          <a:blip r:embed="rId3"/>
          <a:stretch>
            <a:fillRect/>
          </a:stretch>
        </p:blipFill>
        <p:spPr>
          <a:xfrm>
            <a:off x="1447800" y="3817920"/>
            <a:ext cx="5869815" cy="2322416"/>
          </a:xfrm>
          <a:prstGeom prst="rect">
            <a:avLst/>
          </a:prstGeom>
        </p:spPr>
      </p:pic>
      <p:sp>
        <p:nvSpPr>
          <p:cNvPr id="7" name="TextBox 6"/>
          <p:cNvSpPr txBox="1"/>
          <p:nvPr/>
        </p:nvSpPr>
        <p:spPr>
          <a:xfrm>
            <a:off x="379950" y="6303127"/>
            <a:ext cx="8078249" cy="369332"/>
          </a:xfrm>
          <a:prstGeom prst="rect">
            <a:avLst/>
          </a:prstGeom>
          <a:noFill/>
        </p:spPr>
        <p:txBody>
          <a:bodyPr wrap="square" rtlCol="0">
            <a:spAutoFit/>
          </a:bodyPr>
          <a:lstStyle/>
          <a:p>
            <a:r>
              <a:rPr lang="en-US" dirty="0">
                <a:solidFill>
                  <a:srgbClr val="FF0000"/>
                </a:solidFill>
              </a:rPr>
              <a:t>But where did the feature representation (and interactions) come from?</a:t>
            </a:r>
          </a:p>
        </p:txBody>
      </p:sp>
    </p:spTree>
    <p:extLst>
      <p:ext uri="{BB962C8B-B14F-4D97-AF65-F5344CB8AC3E}">
        <p14:creationId xmlns:p14="http://schemas.microsoft.com/office/powerpoint/2010/main" val="2558949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Classification Decision</a:t>
            </a:r>
          </a:p>
        </p:txBody>
      </p:sp>
      <p:pic>
        <p:nvPicPr>
          <p:cNvPr id="5" name="Content Placeholder 4"/>
          <p:cNvPicPr>
            <a:picLocks noGrp="1" noChangeAspect="1"/>
          </p:cNvPicPr>
          <p:nvPr>
            <p:ph idx="1"/>
          </p:nvPr>
        </p:nvPicPr>
        <p:blipFill>
          <a:blip r:embed="rId2"/>
          <a:stretch>
            <a:fillRect/>
          </a:stretch>
        </p:blipFill>
        <p:spPr>
          <a:xfrm>
            <a:off x="685800" y="2006787"/>
            <a:ext cx="6099451" cy="1652400"/>
          </a:xfrm>
          <a:prstGeom prst="rect">
            <a:avLst/>
          </a:prstGeom>
        </p:spPr>
      </p:pic>
      <p:sp>
        <p:nvSpPr>
          <p:cNvPr id="4" name="Slide Number Placeholder 3"/>
          <p:cNvSpPr>
            <a:spLocks noGrp="1"/>
          </p:cNvSpPr>
          <p:nvPr>
            <p:ph type="sldNum" sz="quarter" idx="11"/>
          </p:nvPr>
        </p:nvSpPr>
        <p:spPr/>
        <p:txBody>
          <a:bodyPr/>
          <a:lstStyle/>
          <a:p>
            <a:pPr>
              <a:defRPr/>
            </a:pPr>
            <a:fld id="{C1363534-09FE-483E-886E-2922D16E6556}" type="slidenum">
              <a:rPr lang="en-US" altLang="en-US" smtClean="0"/>
              <a:pPr>
                <a:defRPr/>
              </a:pPr>
              <a:t>14</a:t>
            </a:fld>
            <a:endParaRPr lang="en-US" altLang="en-US">
              <a:latin typeface="Times New Roman" panose="02020603050405020304" pitchFamily="18" charset="0"/>
            </a:endParaRPr>
          </a:p>
        </p:txBody>
      </p:sp>
      <p:pic>
        <p:nvPicPr>
          <p:cNvPr id="6" name="Picture 5"/>
          <p:cNvPicPr>
            <a:picLocks noChangeAspect="1"/>
          </p:cNvPicPr>
          <p:nvPr/>
        </p:nvPicPr>
        <p:blipFill>
          <a:blip r:embed="rId3"/>
          <a:stretch>
            <a:fillRect/>
          </a:stretch>
        </p:blipFill>
        <p:spPr>
          <a:xfrm>
            <a:off x="2016885" y="3810000"/>
            <a:ext cx="5869815" cy="2322416"/>
          </a:xfrm>
          <a:prstGeom prst="rect">
            <a:avLst/>
          </a:prstGeom>
        </p:spPr>
      </p:pic>
      <p:pic>
        <p:nvPicPr>
          <p:cNvPr id="7" name="Picture 6"/>
          <p:cNvPicPr>
            <a:picLocks noChangeAspect="1"/>
          </p:cNvPicPr>
          <p:nvPr/>
        </p:nvPicPr>
        <p:blipFill>
          <a:blip r:embed="rId4"/>
          <a:stretch>
            <a:fillRect/>
          </a:stretch>
        </p:blipFill>
        <p:spPr>
          <a:xfrm>
            <a:off x="3309375" y="1510239"/>
            <a:ext cx="2525250" cy="408240"/>
          </a:xfrm>
          <a:prstGeom prst="rect">
            <a:avLst/>
          </a:prstGeom>
        </p:spPr>
      </p:pic>
      <p:sp>
        <p:nvSpPr>
          <p:cNvPr id="8" name="TextBox 7"/>
          <p:cNvSpPr txBox="1"/>
          <p:nvPr/>
        </p:nvSpPr>
        <p:spPr>
          <a:xfrm>
            <a:off x="377536" y="6288280"/>
            <a:ext cx="7505700" cy="369332"/>
          </a:xfrm>
          <a:prstGeom prst="rect">
            <a:avLst/>
          </a:prstGeom>
          <a:noFill/>
        </p:spPr>
        <p:txBody>
          <a:bodyPr wrap="square" rtlCol="0">
            <a:spAutoFit/>
          </a:bodyPr>
          <a:lstStyle/>
          <a:p>
            <a:r>
              <a:rPr lang="en-US" dirty="0">
                <a:solidFill>
                  <a:srgbClr val="FF0000"/>
                </a:solidFill>
              </a:rPr>
              <a:t>But where did the weights and bias come from?</a:t>
            </a:r>
          </a:p>
        </p:txBody>
      </p:sp>
    </p:spTree>
    <p:extLst>
      <p:ext uri="{BB962C8B-B14F-4D97-AF65-F5344CB8AC3E}">
        <p14:creationId xmlns:p14="http://schemas.microsoft.com/office/powerpoint/2010/main" val="4077880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28600"/>
            <a:ext cx="8382000" cy="990600"/>
          </a:xfrm>
        </p:spPr>
        <p:txBody>
          <a:bodyPr/>
          <a:lstStyle/>
          <a:p>
            <a:r>
              <a:rPr lang="en-US" dirty="0"/>
              <a:t>Motivating Logistic Regression, continued</a:t>
            </a:r>
          </a:p>
        </p:txBody>
      </p:sp>
      <p:sp>
        <p:nvSpPr>
          <p:cNvPr id="3" name="Content Placeholder 2"/>
          <p:cNvSpPr>
            <a:spLocks noGrp="1"/>
          </p:cNvSpPr>
          <p:nvPr>
            <p:ph idx="1"/>
          </p:nvPr>
        </p:nvSpPr>
        <p:spPr>
          <a:xfrm>
            <a:off x="76200" y="1371600"/>
            <a:ext cx="8915400" cy="4687888"/>
          </a:xfrm>
        </p:spPr>
        <p:txBody>
          <a:bodyPr/>
          <a:lstStyle/>
          <a:p>
            <a:r>
              <a:rPr lang="en-US" sz="2800" dirty="0"/>
              <a:t>if  f1(x) + f2(x) + … + </a:t>
            </a:r>
            <a:r>
              <a:rPr lang="en-US" sz="2800" dirty="0" err="1"/>
              <a:t>fn</a:t>
            </a:r>
            <a:r>
              <a:rPr lang="en-US" sz="2800" dirty="0"/>
              <a:t>(x) &gt; thresh: return + else return -</a:t>
            </a:r>
          </a:p>
          <a:p>
            <a:pPr lvl="1"/>
            <a:r>
              <a:rPr lang="en-US" sz="2400" dirty="0"/>
              <a:t>Problem:  not all features are equally important</a:t>
            </a:r>
          </a:p>
          <a:p>
            <a:pPr lvl="1"/>
            <a:endParaRPr lang="en-US" sz="2400" dirty="0"/>
          </a:p>
          <a:p>
            <a:r>
              <a:rPr lang="en-US" sz="2800" dirty="0"/>
              <a:t>if  w</a:t>
            </a:r>
            <a:r>
              <a:rPr lang="en-US" sz="2800" baseline="-25000" dirty="0"/>
              <a:t>0 </a:t>
            </a:r>
            <a:r>
              <a:rPr lang="en-US" sz="2800" dirty="0"/>
              <a:t>+ w</a:t>
            </a:r>
            <a:r>
              <a:rPr lang="en-US" sz="2800" baseline="-25000" dirty="0"/>
              <a:t>1</a:t>
            </a:r>
            <a:r>
              <a:rPr lang="en-US" sz="2800" dirty="0"/>
              <a:t>f</a:t>
            </a:r>
            <a:r>
              <a:rPr lang="en-US" sz="2800" baseline="-25000" dirty="0"/>
              <a:t>1</a:t>
            </a:r>
            <a:r>
              <a:rPr lang="en-US" sz="2800" dirty="0"/>
              <a:t>(x) + … + </a:t>
            </a:r>
            <a:r>
              <a:rPr lang="en-US" sz="2800" dirty="0" err="1"/>
              <a:t>w</a:t>
            </a:r>
            <a:r>
              <a:rPr lang="en-US" sz="2800" baseline="-25000" dirty="0" err="1"/>
              <a:t>n</a:t>
            </a:r>
            <a:r>
              <a:rPr lang="en-US" sz="2800" dirty="0" err="1"/>
              <a:t>f</a:t>
            </a:r>
            <a:r>
              <a:rPr lang="en-US" sz="2800" baseline="-25000" dirty="0" err="1"/>
              <a:t>n</a:t>
            </a:r>
            <a:r>
              <a:rPr lang="en-US" sz="2800" dirty="0"/>
              <a:t>(x) &gt; 0: return + else return –</a:t>
            </a:r>
          </a:p>
          <a:p>
            <a:pPr lvl="1"/>
            <a:r>
              <a:rPr lang="en-US" sz="2400" dirty="0"/>
              <a:t>Problem: not probabilistic</a:t>
            </a:r>
            <a:br>
              <a:rPr lang="en-US" dirty="0"/>
            </a:br>
            <a:endParaRPr lang="en-US" dirty="0"/>
          </a:p>
          <a:p>
            <a:r>
              <a:rPr lang="en-US" sz="2800" dirty="0"/>
              <a:t>Apply sigmoid function</a:t>
            </a:r>
          </a:p>
        </p:txBody>
      </p:sp>
      <p:sp>
        <p:nvSpPr>
          <p:cNvPr id="4" name="Slide Number Placeholder 3"/>
          <p:cNvSpPr>
            <a:spLocks noGrp="1"/>
          </p:cNvSpPr>
          <p:nvPr>
            <p:ph type="sldNum" sz="quarter" idx="11"/>
          </p:nvPr>
        </p:nvSpPr>
        <p:spPr/>
        <p:txBody>
          <a:bodyPr/>
          <a:lstStyle/>
          <a:p>
            <a:pPr>
              <a:defRPr/>
            </a:pPr>
            <a:fld id="{C1363534-09FE-483E-886E-2922D16E6556}" type="slidenum">
              <a:rPr lang="en-US" altLang="en-US" smtClean="0"/>
              <a:pPr>
                <a:defRPr/>
              </a:pPr>
              <a:t>15</a:t>
            </a:fld>
            <a:endParaRPr lang="en-US" altLang="en-US">
              <a:latin typeface="Times New Roman" panose="02020603050405020304" pitchFamily="18" charset="0"/>
            </a:endParaRPr>
          </a:p>
        </p:txBody>
      </p:sp>
    </p:spTree>
    <p:extLst>
      <p:ext uri="{BB962C8B-B14F-4D97-AF65-F5344CB8AC3E}">
        <p14:creationId xmlns:p14="http://schemas.microsoft.com/office/powerpoint/2010/main" val="2412565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1"/>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spcBef>
                <a:spcPct val="0"/>
              </a:spcBef>
              <a:buClrTx/>
              <a:buFontTx/>
              <a:buNone/>
            </a:pPr>
            <a:fld id="{2C159F52-3F37-4BA8-8C72-776525F3A27A}" type="slidenum">
              <a:rPr lang="en-US" altLang="en-US" sz="1200">
                <a:solidFill>
                  <a:srgbClr val="000000"/>
                </a:solidFill>
                <a:latin typeface="Helvetica" panose="020B0604020202020204" pitchFamily="34" charset="0"/>
              </a:rPr>
              <a:pPr>
                <a:spcBef>
                  <a:spcPct val="0"/>
                </a:spcBef>
                <a:buClrTx/>
                <a:buFontTx/>
                <a:buNone/>
              </a:pPr>
              <a:t>16</a:t>
            </a:fld>
            <a:endParaRPr lang="en-US" altLang="en-US" sz="1200">
              <a:solidFill>
                <a:srgbClr val="000000"/>
              </a:solidFill>
            </a:endParaRPr>
          </a:p>
        </p:txBody>
      </p:sp>
      <p:pic>
        <p:nvPicPr>
          <p:cNvPr id="2969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3013" y="885825"/>
            <a:ext cx="7138987" cy="5453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lIns="91438" tIns="45719" rIns="91438" bIns="45719"/>
          <a:lstStyle/>
          <a:p>
            <a:r>
              <a:rPr lang="en-US" altLang="en-US"/>
              <a:t>Logistic Regression</a:t>
            </a:r>
          </a:p>
        </p:txBody>
      </p:sp>
      <p:sp>
        <p:nvSpPr>
          <p:cNvPr id="3" name="Content Placeholder 2"/>
          <p:cNvSpPr>
            <a:spLocks noGrp="1" noRot="1" noChangeAspect="1" noMove="1" noResize="1" noEditPoints="1" noAdjustHandles="1" noChangeArrowheads="1" noChangeShapeType="1" noTextEdit="1"/>
          </p:cNvSpPr>
          <p:nvPr>
            <p:ph idx="1"/>
          </p:nvPr>
        </p:nvSpPr>
        <p:spPr>
          <a:xfrm>
            <a:off x="457200" y="1589839"/>
            <a:ext cx="8229600" cy="4730497"/>
          </a:xfrm>
          <a:blipFill rotWithShape="1">
            <a:blip r:embed="rId2"/>
            <a:stretch>
              <a:fillRect l="-1481" t="-1675" r="-1333"/>
            </a:stretch>
          </a:blipFill>
          <a:extLst/>
        </p:spPr>
        <p:txBody>
          <a:bodyPr/>
          <a:lstStyle/>
          <a:p>
            <a:pPr>
              <a:defRPr/>
            </a:pPr>
            <a:r>
              <a:rPr lang="en-US">
                <a:noFill/>
              </a:rPr>
              <a:t>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lIns="91438" tIns="45719" rIns="91438" bIns="45719"/>
          <a:lstStyle/>
          <a:p>
            <a:r>
              <a:rPr lang="en-US" altLang="en-US"/>
              <a:t>Logistic Regression</a:t>
            </a:r>
          </a:p>
        </p:txBody>
      </p:sp>
      <p:sp>
        <p:nvSpPr>
          <p:cNvPr id="3" name="Content Placeholder 2"/>
          <p:cNvSpPr>
            <a:spLocks noGrp="1"/>
          </p:cNvSpPr>
          <p:nvPr>
            <p:ph idx="1"/>
          </p:nvPr>
        </p:nvSpPr>
        <p:spPr>
          <a:xfrm>
            <a:off x="457200" y="1674813"/>
            <a:ext cx="8229600" cy="4727575"/>
          </a:xfrm>
        </p:spPr>
        <p:txBody>
          <a:bodyPr>
            <a:normAutofit/>
          </a:bodyPr>
          <a:lstStyle/>
          <a:p>
            <a:pPr>
              <a:defRPr/>
            </a:pPr>
            <a:r>
              <a:rPr lang="en-US" dirty="0"/>
              <a:t>Similar to Naive Bayes (but discriminative!)</a:t>
            </a:r>
          </a:p>
          <a:p>
            <a:pPr lvl="1">
              <a:defRPr/>
            </a:pPr>
            <a:r>
              <a:rPr lang="en-US"/>
              <a:t>Features </a:t>
            </a:r>
            <a:r>
              <a:rPr lang="en-US" dirty="0"/>
              <a:t>don’t have to be independent</a:t>
            </a:r>
          </a:p>
          <a:p>
            <a:pPr>
              <a:defRPr/>
            </a:pPr>
            <a:r>
              <a:rPr lang="en-US" dirty="0"/>
              <a:t>Examples of features</a:t>
            </a:r>
          </a:p>
          <a:p>
            <a:pPr lvl="1">
              <a:defRPr/>
            </a:pPr>
            <a:r>
              <a:rPr lang="en-US" dirty="0"/>
              <a:t>Anything of use</a:t>
            </a:r>
          </a:p>
          <a:p>
            <a:pPr lvl="1">
              <a:defRPr/>
            </a:pPr>
            <a:r>
              <a:rPr lang="en-US" dirty="0"/>
              <a:t>Linguistic and non-linguistic</a:t>
            </a:r>
          </a:p>
          <a:p>
            <a:pPr lvl="1">
              <a:defRPr/>
            </a:pPr>
            <a:r>
              <a:rPr lang="en-US" dirty="0"/>
              <a:t>Count of “good”</a:t>
            </a:r>
          </a:p>
          <a:p>
            <a:pPr lvl="1">
              <a:defRPr/>
            </a:pPr>
            <a:r>
              <a:rPr lang="en-US" dirty="0"/>
              <a:t>Count of “not good”</a:t>
            </a:r>
          </a:p>
          <a:p>
            <a:pPr lvl="1">
              <a:defRPr/>
            </a:pPr>
            <a:r>
              <a:rPr lang="en-US" dirty="0"/>
              <a:t>Sentence length</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lIns="91438" tIns="45719" rIns="91438" bIns="45719"/>
          <a:lstStyle/>
          <a:p>
            <a:r>
              <a:rPr lang="en-US" altLang="en-US"/>
              <a:t>Classification using LR</a:t>
            </a:r>
          </a:p>
        </p:txBody>
      </p:sp>
      <p:sp>
        <p:nvSpPr>
          <p:cNvPr id="32771" name="Content Placeholder 2"/>
          <p:cNvSpPr>
            <a:spLocks noGrp="1"/>
          </p:cNvSpPr>
          <p:nvPr>
            <p:ph idx="1"/>
          </p:nvPr>
        </p:nvSpPr>
        <p:spPr>
          <a:xfrm>
            <a:off x="457200" y="2082800"/>
            <a:ext cx="4852988" cy="3603625"/>
          </a:xfrm>
        </p:spPr>
        <p:txBody>
          <a:bodyPr/>
          <a:lstStyle/>
          <a:p>
            <a:r>
              <a:rPr lang="en-US" altLang="en-US"/>
              <a:t>Compute the feature vector </a:t>
            </a:r>
            <a:r>
              <a:rPr lang="en-US" altLang="en-US" i="1"/>
              <a:t>x</a:t>
            </a:r>
            <a:endParaRPr lang="en-US" altLang="en-US"/>
          </a:p>
          <a:p>
            <a:r>
              <a:rPr lang="en-US" altLang="en-US"/>
              <a:t>Multiply with weight vector </a:t>
            </a:r>
            <a:r>
              <a:rPr lang="en-US" altLang="en-US" i="1"/>
              <a:t>w</a:t>
            </a:r>
          </a:p>
          <a:p>
            <a:endParaRPr lang="en-US" altLang="en-US"/>
          </a:p>
          <a:p>
            <a:endParaRPr lang="en-US" altLang="en-US"/>
          </a:p>
          <a:p>
            <a:r>
              <a:rPr lang="en-US" altLang="en-US"/>
              <a:t>Compute the logistic sigmoid function</a:t>
            </a:r>
          </a:p>
        </p:txBody>
      </p:sp>
      <p:sp>
        <p:nvSpPr>
          <p:cNvPr id="6" name="TextBox 5"/>
          <p:cNvSpPr txBox="1">
            <a:spLocks noRot="1" noChangeAspect="1" noMove="1" noResize="1" noEditPoints="1" noAdjustHandles="1" noChangeArrowheads="1" noChangeShapeType="1" noTextEdit="1"/>
          </p:cNvSpPr>
          <p:nvPr/>
        </p:nvSpPr>
        <p:spPr>
          <a:xfrm>
            <a:off x="3505200" y="6112329"/>
            <a:ext cx="2050025" cy="617346"/>
          </a:xfrm>
          <a:prstGeom prst="rect">
            <a:avLst/>
          </a:prstGeom>
          <a:blipFill rotWithShape="1">
            <a:blip r:embed="rId2"/>
            <a:stretch>
              <a:fillRect/>
            </a:stretch>
          </a:blipFill>
        </p:spPr>
        <p:txBody>
          <a:bodyPr/>
          <a:lstStyle/>
          <a:p>
            <a:pPr>
              <a:defRPr/>
            </a:pPr>
            <a:r>
              <a:rPr lang="en-US">
                <a:noFill/>
              </a:rPr>
              <a:t> </a:t>
            </a:r>
          </a:p>
        </p:txBody>
      </p:sp>
      <p:sp>
        <p:nvSpPr>
          <p:cNvPr id="8" name="TextBox 7"/>
          <p:cNvSpPr txBox="1">
            <a:spLocks noRot="1" noChangeAspect="1" noMove="1" noResize="1" noEditPoints="1" noAdjustHandles="1" noChangeArrowheads="1" noChangeShapeType="1" noTextEdit="1"/>
          </p:cNvSpPr>
          <p:nvPr/>
        </p:nvSpPr>
        <p:spPr>
          <a:xfrm>
            <a:off x="1981200" y="4375412"/>
            <a:ext cx="2050025" cy="763092"/>
          </a:xfrm>
          <a:prstGeom prst="rect">
            <a:avLst/>
          </a:prstGeom>
          <a:blipFill rotWithShape="1">
            <a:blip r:embed="rId3"/>
            <a:stretch>
              <a:fillRect/>
            </a:stretch>
          </a:blipFill>
        </p:spPr>
        <p:txBody>
          <a:bodyPr/>
          <a:lstStyle/>
          <a:p>
            <a:pPr>
              <a:defRPr/>
            </a:pPr>
            <a:r>
              <a:rPr lang="en-US">
                <a:noFill/>
              </a:rPr>
              <a:t> </a:t>
            </a:r>
          </a:p>
        </p:txBody>
      </p:sp>
      <p:pic>
        <p:nvPicPr>
          <p:cNvPr id="32774" name="Picture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80013" y="2444750"/>
            <a:ext cx="3883025" cy="388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灯片编号占位符 5"/>
          <p:cNvSpPr>
            <a:spLocks noGrp="1"/>
          </p:cNvSpPr>
          <p:nvPr>
            <p:ph type="sldNum" sz="quarter" idx="11"/>
          </p:nvPr>
        </p:nvSpPr>
        <p:spPr>
          <a:xfrm>
            <a:off x="3124200" y="6400800"/>
            <a:ext cx="2895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a:spcBef>
                <a:spcPct val="0"/>
              </a:spcBef>
            </a:pPr>
            <a:fld id="{6415FD0E-B940-42CE-AA8C-8D5B48F91597}" type="slidenum">
              <a:rPr lang="zh-CN" altLang="en-US" sz="1400">
                <a:solidFill>
                  <a:srgbClr val="898989"/>
                </a:solidFill>
                <a:latin typeface="Calibri" panose="020F0502020204030204" pitchFamily="34" charset="0"/>
                <a:ea typeface="宋体" panose="02010600030101010101" pitchFamily="2" charset="-122"/>
              </a:rPr>
              <a:pPr algn="ctr">
                <a:spcBef>
                  <a:spcPct val="0"/>
                </a:spcBef>
              </a:pPr>
              <a:t>2</a:t>
            </a:fld>
            <a:endParaRPr lang="en-US" altLang="zh-CN" sz="1400">
              <a:solidFill>
                <a:srgbClr val="898989"/>
              </a:solidFill>
              <a:latin typeface="Calibri" panose="020F0502020204030204" pitchFamily="34" charset="0"/>
              <a:ea typeface="宋体" panose="02010600030101010101" pitchFamily="2" charset="-122"/>
            </a:endParaRPr>
          </a:p>
        </p:txBody>
      </p:sp>
      <p:sp>
        <p:nvSpPr>
          <p:cNvPr id="18435" name="标题 1"/>
          <p:cNvSpPr>
            <a:spLocks noGrp="1"/>
          </p:cNvSpPr>
          <p:nvPr>
            <p:ph type="title"/>
          </p:nvPr>
        </p:nvSpPr>
        <p:spPr/>
        <p:txBody>
          <a:bodyPr/>
          <a:lstStyle/>
          <a:p>
            <a:pPr eaLnBrk="1" hangingPunct="1"/>
            <a:r>
              <a:rPr lang="en-US" altLang="zh-CN">
                <a:ea typeface="宋体" panose="02010600030101010101" pitchFamily="2" charset="-122"/>
              </a:rPr>
              <a:t>Classification</a:t>
            </a:r>
            <a:endParaRPr lang="zh-CN" altLang="en-US">
              <a:ea typeface="宋体" panose="02010600030101010101" pitchFamily="2" charset="-122"/>
            </a:endParaRPr>
          </a:p>
        </p:txBody>
      </p:sp>
      <p:sp>
        <p:nvSpPr>
          <p:cNvPr id="18436" name="内容占位符 2"/>
          <p:cNvSpPr>
            <a:spLocks noGrp="1"/>
          </p:cNvSpPr>
          <p:nvPr>
            <p:ph idx="1"/>
          </p:nvPr>
        </p:nvSpPr>
        <p:spPr/>
        <p:txBody>
          <a:bodyPr/>
          <a:lstStyle/>
          <a:p>
            <a:pPr eaLnBrk="1" hangingPunct="1"/>
            <a:r>
              <a:rPr lang="en-US" altLang="zh-CN" b="1">
                <a:ea typeface="宋体" panose="02010600030101010101" pitchFamily="2" charset="-122"/>
              </a:rPr>
              <a:t>Learn</a:t>
            </a:r>
            <a:r>
              <a:rPr lang="en-US" altLang="zh-CN">
                <a:ea typeface="宋体" panose="02010600030101010101" pitchFamily="2" charset="-122"/>
              </a:rPr>
              <a:t>: f:X-&gt;Y</a:t>
            </a:r>
          </a:p>
          <a:p>
            <a:pPr lvl="1" eaLnBrk="1" hangingPunct="1"/>
            <a:r>
              <a:rPr lang="en-US" altLang="zh-CN">
                <a:ea typeface="宋体" panose="02010600030101010101" pitchFamily="2" charset="-122"/>
              </a:rPr>
              <a:t>X – features</a:t>
            </a:r>
          </a:p>
          <a:p>
            <a:pPr lvl="1" eaLnBrk="1" hangingPunct="1"/>
            <a:r>
              <a:rPr lang="en-US" altLang="zh-CN">
                <a:ea typeface="宋体" panose="02010600030101010101" pitchFamily="2" charset="-122"/>
              </a:rPr>
              <a:t>Y – target classes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lIns="91438" tIns="45719" rIns="91438" bIns="45719"/>
          <a:lstStyle/>
          <a:p>
            <a:r>
              <a:rPr lang="en-US" altLang="en-US"/>
              <a:t>Examples</a:t>
            </a:r>
          </a:p>
        </p:txBody>
      </p:sp>
      <p:sp>
        <p:nvSpPr>
          <p:cNvPr id="3" name="Content Placeholder 2"/>
          <p:cNvSpPr>
            <a:spLocks noGrp="1"/>
          </p:cNvSpPr>
          <p:nvPr>
            <p:ph idx="1"/>
          </p:nvPr>
        </p:nvSpPr>
        <p:spPr>
          <a:xfrm>
            <a:off x="457200" y="1706563"/>
            <a:ext cx="8229600" cy="4799012"/>
          </a:xfrm>
        </p:spPr>
        <p:txBody>
          <a:bodyPr>
            <a:normAutofit fontScale="92500" lnSpcReduction="20000"/>
          </a:bodyPr>
          <a:lstStyle/>
          <a:p>
            <a:pPr>
              <a:lnSpc>
                <a:spcPct val="110000"/>
              </a:lnSpc>
              <a:defRPr/>
            </a:pPr>
            <a:r>
              <a:rPr lang="en-US" dirty="0"/>
              <a:t>Example 1</a:t>
            </a:r>
          </a:p>
          <a:p>
            <a:pPr marL="457189" lvl="1" indent="0">
              <a:lnSpc>
                <a:spcPct val="110000"/>
              </a:lnSpc>
              <a:buFontTx/>
              <a:buNone/>
              <a:defRPr/>
            </a:pPr>
            <a:r>
              <a:rPr lang="en-US" i="1" dirty="0"/>
              <a:t>x</a:t>
            </a:r>
            <a:r>
              <a:rPr lang="en-US" dirty="0"/>
              <a:t> = (2,1,1,1)</a:t>
            </a:r>
          </a:p>
          <a:p>
            <a:pPr marL="457189" lvl="1" indent="0">
              <a:lnSpc>
                <a:spcPct val="110000"/>
              </a:lnSpc>
              <a:buFontTx/>
              <a:buNone/>
              <a:defRPr/>
            </a:pPr>
            <a:r>
              <a:rPr lang="en-US" i="1" dirty="0"/>
              <a:t>w</a:t>
            </a:r>
            <a:r>
              <a:rPr lang="en-US" dirty="0"/>
              <a:t> = (1,-1,-2,3)</a:t>
            </a:r>
          </a:p>
          <a:p>
            <a:pPr marL="457189" lvl="1" indent="0">
              <a:lnSpc>
                <a:spcPct val="110000"/>
              </a:lnSpc>
              <a:buFontTx/>
              <a:buNone/>
              <a:defRPr/>
            </a:pPr>
            <a:r>
              <a:rPr lang="en-US" i="1" dirty="0"/>
              <a:t>z</a:t>
            </a:r>
            <a:r>
              <a:rPr lang="en-US" dirty="0"/>
              <a:t> = 2-1-2+3=2</a:t>
            </a:r>
          </a:p>
          <a:p>
            <a:pPr marL="457189" lvl="1" indent="0">
              <a:lnSpc>
                <a:spcPct val="110000"/>
              </a:lnSpc>
              <a:buFontTx/>
              <a:buNone/>
              <a:defRPr/>
            </a:pPr>
            <a:r>
              <a:rPr lang="en-US" i="1" dirty="0"/>
              <a:t>f(z)</a:t>
            </a:r>
            <a:r>
              <a:rPr lang="en-US" dirty="0"/>
              <a:t> = 1/(1+e</a:t>
            </a:r>
            <a:r>
              <a:rPr lang="en-US" baseline="30000" dirty="0"/>
              <a:t>-2</a:t>
            </a:r>
            <a:r>
              <a:rPr lang="en-US" dirty="0"/>
              <a:t>)</a:t>
            </a:r>
          </a:p>
          <a:p>
            <a:pPr>
              <a:lnSpc>
                <a:spcPct val="110000"/>
              </a:lnSpc>
              <a:defRPr/>
            </a:pPr>
            <a:r>
              <a:rPr lang="en-US" dirty="0"/>
              <a:t>Example 2</a:t>
            </a:r>
          </a:p>
          <a:p>
            <a:pPr marL="457189" lvl="1" indent="0">
              <a:lnSpc>
                <a:spcPct val="110000"/>
              </a:lnSpc>
              <a:buFontTx/>
              <a:buNone/>
              <a:defRPr/>
            </a:pPr>
            <a:r>
              <a:rPr lang="en-US" i="1" dirty="0"/>
              <a:t>x</a:t>
            </a:r>
            <a:r>
              <a:rPr lang="en-US" dirty="0"/>
              <a:t> = (2,1,0,1)</a:t>
            </a:r>
          </a:p>
          <a:p>
            <a:pPr marL="457189" lvl="1" indent="0">
              <a:lnSpc>
                <a:spcPct val="110000"/>
              </a:lnSpc>
              <a:buFontTx/>
              <a:buNone/>
              <a:defRPr/>
            </a:pPr>
            <a:r>
              <a:rPr lang="en-US" i="1" dirty="0"/>
              <a:t>w</a:t>
            </a:r>
            <a:r>
              <a:rPr lang="en-US" dirty="0"/>
              <a:t> = (0,0,-3,0)</a:t>
            </a:r>
          </a:p>
          <a:p>
            <a:pPr marL="457189" lvl="1" indent="0">
              <a:lnSpc>
                <a:spcPct val="110000"/>
              </a:lnSpc>
              <a:buFontTx/>
              <a:buNone/>
              <a:defRPr/>
            </a:pPr>
            <a:r>
              <a:rPr lang="en-US" i="1" dirty="0"/>
              <a:t>z</a:t>
            </a:r>
            <a:r>
              <a:rPr lang="en-US" dirty="0"/>
              <a:t> = 0</a:t>
            </a:r>
          </a:p>
          <a:p>
            <a:pPr marL="457189" lvl="1" indent="0">
              <a:lnSpc>
                <a:spcPct val="110000"/>
              </a:lnSpc>
              <a:buFontTx/>
              <a:buNone/>
              <a:defRPr/>
            </a:pPr>
            <a:r>
              <a:rPr lang="en-US" i="1" dirty="0"/>
              <a:t>f(z)</a:t>
            </a:r>
            <a:r>
              <a:rPr lang="en-US" dirty="0"/>
              <a:t> = 1/(1+e</a:t>
            </a:r>
            <a:r>
              <a:rPr lang="en-US" baseline="30000" dirty="0"/>
              <a:t>0</a:t>
            </a:r>
            <a:r>
              <a:rPr lang="en-US" dirty="0"/>
              <a:t>) = 1/2</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685800" y="152400"/>
            <a:ext cx="7772400" cy="990600"/>
          </a:xfrm>
        </p:spPr>
        <p:txBody>
          <a:bodyPr anchor="t"/>
          <a:lstStyle/>
          <a:p>
            <a:pPr eaLnBrk="1" hangingPunct="1"/>
            <a:r>
              <a:rPr lang="en-US" altLang="en-US"/>
              <a:t>Why Sigmoid?  </a:t>
            </a:r>
            <a:br>
              <a:rPr lang="en-US" altLang="en-US"/>
            </a:br>
            <a:r>
              <a:rPr lang="en-US" altLang="en-US"/>
              <a:t>First, Linear Regression</a:t>
            </a:r>
          </a:p>
        </p:txBody>
      </p:sp>
      <p:sp>
        <p:nvSpPr>
          <p:cNvPr id="34819" name="Rectangle 3"/>
          <p:cNvSpPr>
            <a:spLocks noGrp="1" noChangeArrowheads="1"/>
          </p:cNvSpPr>
          <p:nvPr>
            <p:ph idx="1"/>
          </p:nvPr>
        </p:nvSpPr>
        <p:spPr>
          <a:xfrm>
            <a:off x="152400" y="1371600"/>
            <a:ext cx="8915400" cy="4687888"/>
          </a:xfrm>
        </p:spPr>
        <p:txBody>
          <a:bodyPr/>
          <a:lstStyle/>
          <a:p>
            <a:pPr eaLnBrk="1" hangingPunct="1"/>
            <a:r>
              <a:rPr lang="en-US" altLang="en-US"/>
              <a:t>Regression used to fit a linear model to data where the dependent variable is continuous:</a:t>
            </a:r>
          </a:p>
          <a:p>
            <a:pPr lvl="1" eaLnBrk="1" hangingPunct="1"/>
            <a:endParaRPr lang="en-US" altLang="en-US"/>
          </a:p>
          <a:p>
            <a:pPr eaLnBrk="1" hangingPunct="1"/>
            <a:endParaRPr lang="en-US" altLang="en-US"/>
          </a:p>
          <a:p>
            <a:pPr eaLnBrk="1" hangingPunct="1"/>
            <a:r>
              <a:rPr lang="en-US" altLang="en-US"/>
              <a:t>Given a set of points (Xi,Yi), we wish to find a linear function (or line in 2 dimensions) that </a:t>
            </a:r>
            <a:r>
              <a:rPr lang="ja-JP" altLang="en-US">
                <a:ea typeface="ＭＳ Ｐゴシック" panose="020B0600070205080204" pitchFamily="34" charset="-128"/>
              </a:rPr>
              <a:t>“</a:t>
            </a:r>
            <a:r>
              <a:rPr lang="en-US" altLang="ja-JP">
                <a:ea typeface="ＭＳ Ｐゴシック" panose="020B0600070205080204" pitchFamily="34" charset="-128"/>
              </a:rPr>
              <a:t>goes through</a:t>
            </a:r>
            <a:r>
              <a:rPr lang="ja-JP" altLang="en-US">
                <a:ea typeface="ＭＳ Ｐゴシック" panose="020B0600070205080204" pitchFamily="34" charset="-128"/>
              </a:rPr>
              <a:t>”</a:t>
            </a:r>
            <a:r>
              <a:rPr lang="en-US" altLang="ja-JP">
                <a:ea typeface="ＭＳ Ｐゴシック" panose="020B0600070205080204" pitchFamily="34" charset="-128"/>
              </a:rPr>
              <a:t> these points.</a:t>
            </a:r>
          </a:p>
          <a:p>
            <a:pPr eaLnBrk="1" hangingPunct="1"/>
            <a:r>
              <a:rPr lang="en-US" altLang="en-US"/>
              <a:t>In general, the points are not exactly aligned:</a:t>
            </a:r>
          </a:p>
          <a:p>
            <a:pPr lvl="1" eaLnBrk="1" hangingPunct="1"/>
            <a:r>
              <a:rPr lang="en-US" altLang="en-US"/>
              <a:t>Find line that best fits the points</a:t>
            </a:r>
          </a:p>
        </p:txBody>
      </p:sp>
      <p:graphicFrame>
        <p:nvGraphicFramePr>
          <p:cNvPr id="34820" name="Object 2"/>
          <p:cNvGraphicFramePr>
            <a:graphicFrameLocks noChangeAspect="1"/>
          </p:cNvGraphicFramePr>
          <p:nvPr/>
        </p:nvGraphicFramePr>
        <p:xfrm>
          <a:off x="1524000" y="2819400"/>
          <a:ext cx="6477000" cy="573088"/>
        </p:xfrm>
        <a:graphic>
          <a:graphicData uri="http://schemas.openxmlformats.org/presentationml/2006/ole">
            <mc:AlternateContent xmlns:mc="http://schemas.openxmlformats.org/markup-compatibility/2006">
              <mc:Choice xmlns:v="urn:schemas-microsoft-com:vml" Requires="v">
                <p:oleObj spid="_x0000_s34849" name="Equation" r:id="rId4" imgW="1992960" imgH="164520" progId="Equation.3">
                  <p:embed/>
                </p:oleObj>
              </mc:Choice>
              <mc:Fallback>
                <p:oleObj name="Equation" r:id="rId4" imgW="1992960" imgH="164520"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2819400"/>
                        <a:ext cx="6477000" cy="573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nchor="t"/>
          <a:lstStyle/>
          <a:p>
            <a:pPr eaLnBrk="1" hangingPunct="1"/>
            <a:r>
              <a:rPr lang="en-US" altLang="en-US"/>
              <a:t>Error</a:t>
            </a:r>
          </a:p>
        </p:txBody>
      </p:sp>
      <p:sp>
        <p:nvSpPr>
          <p:cNvPr id="36867" name="Rectangle 3"/>
          <p:cNvSpPr>
            <a:spLocks noGrp="1" noChangeArrowheads="1"/>
          </p:cNvSpPr>
          <p:nvPr>
            <p:ph idx="1"/>
          </p:nvPr>
        </p:nvSpPr>
        <p:spPr/>
        <p:txBody>
          <a:bodyPr/>
          <a:lstStyle/>
          <a:p>
            <a:pPr eaLnBrk="1" hangingPunct="1"/>
            <a:r>
              <a:rPr lang="en-US" altLang="en-US"/>
              <a:t>Error:</a:t>
            </a:r>
          </a:p>
          <a:p>
            <a:pPr lvl="1" eaLnBrk="1" hangingPunct="1"/>
            <a:r>
              <a:rPr lang="en-US" altLang="en-US"/>
              <a:t>Observed value - Predicted value</a:t>
            </a:r>
          </a:p>
          <a:p>
            <a:pPr eaLnBrk="1" hangingPunct="1"/>
            <a:endParaRPr lang="en-US" altLang="en-US"/>
          </a:p>
        </p:txBody>
      </p:sp>
      <p:grpSp>
        <p:nvGrpSpPr>
          <p:cNvPr id="36868" name="Group 20"/>
          <p:cNvGrpSpPr>
            <a:grpSpLocks/>
          </p:cNvGrpSpPr>
          <p:nvPr/>
        </p:nvGrpSpPr>
        <p:grpSpPr bwMode="auto">
          <a:xfrm>
            <a:off x="1447800" y="2819400"/>
            <a:ext cx="6223000" cy="3670300"/>
            <a:chOff x="912" y="1912"/>
            <a:chExt cx="3920" cy="2312"/>
          </a:xfrm>
        </p:grpSpPr>
        <p:graphicFrame>
          <p:nvGraphicFramePr>
            <p:cNvPr id="36869" name="Object 2"/>
            <p:cNvGraphicFramePr>
              <a:graphicFrameLocks noChangeAspect="1"/>
            </p:cNvGraphicFramePr>
            <p:nvPr/>
          </p:nvGraphicFramePr>
          <p:xfrm>
            <a:off x="912" y="1912"/>
            <a:ext cx="3920" cy="2312"/>
          </p:xfrm>
          <a:graphic>
            <a:graphicData uri="http://schemas.openxmlformats.org/presentationml/2006/ole">
              <mc:AlternateContent xmlns:mc="http://schemas.openxmlformats.org/markup-compatibility/2006">
                <mc:Choice xmlns:v="urn:schemas-microsoft-com:vml" Requires="v">
                  <p:oleObj spid="_x0000_s36903" name="Worksheet" r:id="rId4" imgW="51840000" imgH="30573360" progId="Excel.Sheet.8">
                    <p:embed/>
                  </p:oleObj>
                </mc:Choice>
                <mc:Fallback>
                  <p:oleObj name="Worksheet" r:id="rId4" imgW="51840000" imgH="30573360" progId="Excel.Sheet.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2" y="1912"/>
                          <a:ext cx="3920" cy="23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36870" name="Line 15"/>
            <p:cNvSpPr>
              <a:spLocks noChangeShapeType="1"/>
            </p:cNvSpPr>
            <p:nvPr/>
          </p:nvSpPr>
          <p:spPr bwMode="auto">
            <a:xfrm flipV="1">
              <a:off x="1632" y="3168"/>
              <a:ext cx="0" cy="24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6871" name="Line 16"/>
            <p:cNvSpPr>
              <a:spLocks noChangeShapeType="1"/>
            </p:cNvSpPr>
            <p:nvPr/>
          </p:nvSpPr>
          <p:spPr bwMode="auto">
            <a:xfrm flipV="1">
              <a:off x="1920" y="2736"/>
              <a:ext cx="0" cy="336"/>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6872" name="Line 17"/>
            <p:cNvSpPr>
              <a:spLocks noChangeShapeType="1"/>
            </p:cNvSpPr>
            <p:nvPr/>
          </p:nvSpPr>
          <p:spPr bwMode="auto">
            <a:xfrm flipV="1">
              <a:off x="2832" y="2880"/>
              <a:ext cx="0" cy="432"/>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6873" name="Line 18"/>
            <p:cNvSpPr>
              <a:spLocks noChangeShapeType="1"/>
            </p:cNvSpPr>
            <p:nvPr/>
          </p:nvSpPr>
          <p:spPr bwMode="auto">
            <a:xfrm flipV="1">
              <a:off x="2160" y="2928"/>
              <a:ext cx="0" cy="96"/>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6874" name="Line 19"/>
            <p:cNvSpPr>
              <a:spLocks noChangeShapeType="1"/>
            </p:cNvSpPr>
            <p:nvPr/>
          </p:nvSpPr>
          <p:spPr bwMode="auto">
            <a:xfrm flipV="1">
              <a:off x="3216" y="2544"/>
              <a:ext cx="0" cy="24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nchor="t"/>
          <a:lstStyle/>
          <a:p>
            <a:pPr eaLnBrk="1" hangingPunct="1"/>
            <a:r>
              <a:rPr lang="en-US" altLang="en-US"/>
              <a:t>Logistic Regression</a:t>
            </a:r>
          </a:p>
        </p:txBody>
      </p:sp>
      <p:sp>
        <p:nvSpPr>
          <p:cNvPr id="38915" name="Rectangle 3"/>
          <p:cNvSpPr>
            <a:spLocks noGrp="1" noChangeArrowheads="1"/>
          </p:cNvSpPr>
          <p:nvPr>
            <p:ph idx="1"/>
          </p:nvPr>
        </p:nvSpPr>
        <p:spPr/>
        <p:txBody>
          <a:bodyPr/>
          <a:lstStyle/>
          <a:p>
            <a:pPr eaLnBrk="1" hangingPunct="1"/>
            <a:r>
              <a:rPr lang="en-US" altLang="en-US"/>
              <a:t>Regression used to fit a curve to data in which the dependent variable is binary, or dichotomous</a:t>
            </a:r>
          </a:p>
          <a:p>
            <a:pPr eaLnBrk="1" hangingPunct="1"/>
            <a:r>
              <a:rPr lang="en-US" altLang="en-US"/>
              <a:t>Example application: Medicine</a:t>
            </a:r>
          </a:p>
          <a:p>
            <a:pPr lvl="1" eaLnBrk="1" hangingPunct="1"/>
            <a:r>
              <a:rPr lang="en-US" altLang="en-US"/>
              <a:t>We might want to predict response to treatment, where we might code survivors as 1 and those who don</a:t>
            </a:r>
            <a:r>
              <a:rPr lang="ja-JP" altLang="en-US">
                <a:ea typeface="ＭＳ Ｐゴシック" panose="020B0600070205080204" pitchFamily="34" charset="-128"/>
              </a:rPr>
              <a:t>’</a:t>
            </a:r>
            <a:r>
              <a:rPr lang="en-US" altLang="ja-JP">
                <a:ea typeface="ＭＳ Ｐゴシック" panose="020B0600070205080204" pitchFamily="34" charset="-128"/>
              </a:rPr>
              <a:t>t survive as 0</a:t>
            </a:r>
            <a:endParaRPr lang="en-US" alt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nchor="t"/>
          <a:lstStyle/>
          <a:p>
            <a:pPr eaLnBrk="1" hangingPunct="1"/>
            <a:r>
              <a:rPr lang="en-US" altLang="en-US"/>
              <a:t>Example</a:t>
            </a:r>
          </a:p>
        </p:txBody>
      </p:sp>
      <p:pic>
        <p:nvPicPr>
          <p:cNvPr id="40963" name="Picture 4" descr="log003"/>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l="-38483" r="-38483"/>
          <a:stretch>
            <a:fillRect/>
          </a:stretch>
        </p:blipFill>
        <p:spPr>
          <a:xfrm>
            <a:off x="-304800" y="1295400"/>
            <a:ext cx="8229600" cy="4525963"/>
          </a:xfrm>
        </p:spPr>
      </p:pic>
      <p:sp>
        <p:nvSpPr>
          <p:cNvPr id="40964" name="Line 5"/>
          <p:cNvSpPr>
            <a:spLocks noChangeShapeType="1"/>
          </p:cNvSpPr>
          <p:nvPr/>
        </p:nvSpPr>
        <p:spPr bwMode="auto">
          <a:xfrm flipH="1" flipV="1">
            <a:off x="5562600" y="2057400"/>
            <a:ext cx="1143000" cy="45720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0965" name="Line 6"/>
          <p:cNvSpPr>
            <a:spLocks noChangeShapeType="1"/>
          </p:cNvSpPr>
          <p:nvPr/>
        </p:nvSpPr>
        <p:spPr bwMode="auto">
          <a:xfrm flipH="1">
            <a:off x="2362200" y="2514600"/>
            <a:ext cx="4343400" cy="213360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0966" name="Rectangle 7"/>
          <p:cNvSpPr>
            <a:spLocks noChangeArrowheads="1"/>
          </p:cNvSpPr>
          <p:nvPr/>
        </p:nvSpPr>
        <p:spPr bwMode="auto">
          <a:xfrm>
            <a:off x="6765925" y="2057400"/>
            <a:ext cx="2149475" cy="180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spcBef>
                <a:spcPct val="0"/>
              </a:spcBef>
              <a:buClrTx/>
              <a:buFontTx/>
              <a:buNone/>
            </a:pPr>
            <a:r>
              <a:rPr lang="en-US" altLang="en-US" sz="1600" u="sng">
                <a:latin typeface="Arial" panose="020B0604020202020204" pitchFamily="34" charset="0"/>
                <a:ea typeface="ＭＳ Ｐゴシック" panose="020B0600070205080204" pitchFamily="34" charset="-128"/>
              </a:rPr>
              <a:t>Observations</a:t>
            </a:r>
            <a:r>
              <a:rPr lang="en-US" altLang="en-US" sz="1600">
                <a:latin typeface="Arial" panose="020B0604020202020204" pitchFamily="34" charset="0"/>
                <a:ea typeface="ＭＳ Ｐゴシック" panose="020B0600070205080204" pitchFamily="34" charset="-128"/>
              </a:rPr>
              <a:t>:</a:t>
            </a:r>
          </a:p>
          <a:p>
            <a:pPr>
              <a:spcBef>
                <a:spcPct val="0"/>
              </a:spcBef>
              <a:buClrTx/>
              <a:buFontTx/>
              <a:buNone/>
            </a:pPr>
            <a:r>
              <a:rPr lang="en-US" altLang="en-US" sz="1600">
                <a:latin typeface="Arial" panose="020B0604020202020204" pitchFamily="34" charset="0"/>
                <a:ea typeface="ＭＳ Ｐゴシック" panose="020B0600070205080204" pitchFamily="34" charset="-128"/>
              </a:rPr>
              <a:t>For each value of SurvRate, the number of dots is the number of patients with that value of NewOut</a:t>
            </a:r>
            <a:endParaRPr lang="en-US" altLang="en-US" sz="2400">
              <a:latin typeface="Arial" panose="020B0604020202020204" pitchFamily="34" charset="0"/>
              <a:ea typeface="ＭＳ Ｐゴシック" panose="020B0600070205080204" pitchFamily="34" charset="-128"/>
            </a:endParaRPr>
          </a:p>
        </p:txBody>
      </p:sp>
      <p:sp>
        <p:nvSpPr>
          <p:cNvPr id="40967" name="Line 8"/>
          <p:cNvSpPr>
            <a:spLocks noChangeShapeType="1"/>
          </p:cNvSpPr>
          <p:nvPr/>
        </p:nvSpPr>
        <p:spPr bwMode="auto">
          <a:xfrm flipH="1" flipV="1">
            <a:off x="4191000" y="3429000"/>
            <a:ext cx="2514600" cy="152400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0968" name="Rectangle 9"/>
          <p:cNvSpPr>
            <a:spLocks noChangeArrowheads="1"/>
          </p:cNvSpPr>
          <p:nvPr/>
        </p:nvSpPr>
        <p:spPr bwMode="auto">
          <a:xfrm>
            <a:off x="6858000" y="4584700"/>
            <a:ext cx="2149475"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spcBef>
                <a:spcPct val="0"/>
              </a:spcBef>
              <a:buClrTx/>
              <a:buFontTx/>
              <a:buNone/>
            </a:pPr>
            <a:r>
              <a:rPr lang="en-US" altLang="en-US" sz="1600" u="sng">
                <a:latin typeface="Arial" panose="020B0604020202020204" pitchFamily="34" charset="0"/>
                <a:ea typeface="ＭＳ Ｐゴシック" panose="020B0600070205080204" pitchFamily="34" charset="-128"/>
              </a:rPr>
              <a:t>Regression</a:t>
            </a:r>
            <a:r>
              <a:rPr lang="en-US" altLang="en-US" sz="1600">
                <a:latin typeface="Arial" panose="020B0604020202020204" pitchFamily="34" charset="0"/>
                <a:ea typeface="ＭＳ Ｐゴシック" panose="020B0600070205080204" pitchFamily="34" charset="-128"/>
              </a:rPr>
              <a:t>:</a:t>
            </a:r>
          </a:p>
          <a:p>
            <a:pPr>
              <a:spcBef>
                <a:spcPct val="0"/>
              </a:spcBef>
              <a:buClrTx/>
              <a:buFontTx/>
              <a:buNone/>
            </a:pPr>
            <a:r>
              <a:rPr lang="en-US" altLang="en-US" sz="1600">
                <a:latin typeface="Arial" panose="020B0604020202020204" pitchFamily="34" charset="0"/>
                <a:ea typeface="ＭＳ Ｐゴシック" panose="020B0600070205080204" pitchFamily="34" charset="-128"/>
              </a:rPr>
              <a:t>Standard linear regression</a:t>
            </a:r>
            <a:endParaRPr lang="en-US" altLang="en-US" sz="2400">
              <a:latin typeface="Arial" panose="020B0604020202020204" pitchFamily="34" charset="0"/>
              <a:ea typeface="ＭＳ Ｐゴシック" panose="020B0600070205080204" pitchFamily="34" charset="-128"/>
            </a:endParaRPr>
          </a:p>
        </p:txBody>
      </p:sp>
      <p:sp>
        <p:nvSpPr>
          <p:cNvPr id="25610" name="Rectangle 10"/>
          <p:cNvSpPr>
            <a:spLocks noChangeArrowheads="1"/>
          </p:cNvSpPr>
          <p:nvPr/>
        </p:nvSpPr>
        <p:spPr bwMode="auto">
          <a:xfrm>
            <a:off x="533400" y="5988050"/>
            <a:ext cx="71485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spcBef>
                <a:spcPct val="0"/>
              </a:spcBef>
              <a:buClrTx/>
              <a:buFontTx/>
              <a:buNone/>
            </a:pPr>
            <a:r>
              <a:rPr lang="en-US" altLang="en-US" sz="1600" u="sng">
                <a:latin typeface="Arial" panose="020B0604020202020204" pitchFamily="34" charset="0"/>
                <a:ea typeface="ＭＳ Ｐゴシック" panose="020B0600070205080204" pitchFamily="34" charset="-128"/>
              </a:rPr>
              <a:t>Problem</a:t>
            </a:r>
            <a:r>
              <a:rPr lang="en-US" altLang="en-US" sz="1600">
                <a:latin typeface="Arial" panose="020B0604020202020204" pitchFamily="34" charset="0"/>
                <a:ea typeface="ＭＳ Ｐゴシック" panose="020B0600070205080204" pitchFamily="34" charset="-128"/>
              </a:rPr>
              <a:t>: </a:t>
            </a:r>
            <a:r>
              <a:rPr lang="en-US" altLang="en-US" sz="1600">
                <a:latin typeface="Verdana" panose="020B0604030504040204" pitchFamily="34" charset="0"/>
                <a:ea typeface="ＭＳ Ｐゴシック" panose="020B0600070205080204" pitchFamily="34" charset="-128"/>
              </a:rPr>
              <a:t>extending the regression line a few units left or right along </a:t>
            </a:r>
          </a:p>
          <a:p>
            <a:pPr>
              <a:spcBef>
                <a:spcPct val="0"/>
              </a:spcBef>
              <a:buClrTx/>
              <a:buFontTx/>
              <a:buNone/>
            </a:pPr>
            <a:r>
              <a:rPr lang="en-US" altLang="en-US" sz="1600">
                <a:latin typeface="Verdana" panose="020B0604030504040204" pitchFamily="34" charset="0"/>
                <a:ea typeface="ＭＳ Ｐゴシック" panose="020B0600070205080204" pitchFamily="34" charset="-128"/>
              </a:rPr>
              <a:t>the X axis produces predicted probabilities that fall outside of [0,1]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6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nchor="t"/>
          <a:lstStyle/>
          <a:p>
            <a:pPr eaLnBrk="1" hangingPunct="1"/>
            <a:r>
              <a:rPr lang="en-US" altLang="en-US"/>
              <a:t>A Better Solution</a:t>
            </a:r>
          </a:p>
        </p:txBody>
      </p:sp>
      <p:pic>
        <p:nvPicPr>
          <p:cNvPr id="43011" name="Picture 4" descr="log00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1981200"/>
            <a:ext cx="4648200" cy="4381500"/>
          </a:xfrm>
          <a:prstGeom prst="rect">
            <a:avLst/>
          </a:prstGeom>
          <a:noFill/>
          <a:ln w="12700">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43012" name="Rectangle 5"/>
          <p:cNvSpPr>
            <a:spLocks noChangeArrowheads="1"/>
          </p:cNvSpPr>
          <p:nvPr/>
        </p:nvSpPr>
        <p:spPr bwMode="auto">
          <a:xfrm>
            <a:off x="6553200" y="3241675"/>
            <a:ext cx="2149475" cy="155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spcBef>
                <a:spcPct val="0"/>
              </a:spcBef>
              <a:buClrTx/>
              <a:buFontTx/>
              <a:buNone/>
            </a:pPr>
            <a:r>
              <a:rPr lang="en-US" altLang="en-US" sz="1600" u="sng">
                <a:latin typeface="Arial" panose="020B0604020202020204" pitchFamily="34" charset="0"/>
                <a:ea typeface="ＭＳ Ｐゴシック" panose="020B0600070205080204" pitchFamily="34" charset="-128"/>
              </a:rPr>
              <a:t>Regression Curve</a:t>
            </a:r>
            <a:r>
              <a:rPr lang="en-US" altLang="en-US" sz="1600">
                <a:latin typeface="Arial" panose="020B0604020202020204" pitchFamily="34" charset="0"/>
                <a:ea typeface="ＭＳ Ｐゴシック" panose="020B0600070205080204" pitchFamily="34" charset="-128"/>
              </a:rPr>
              <a:t>:</a:t>
            </a:r>
          </a:p>
          <a:p>
            <a:pPr>
              <a:spcBef>
                <a:spcPct val="0"/>
              </a:spcBef>
              <a:buClrTx/>
              <a:buFontTx/>
              <a:buNone/>
            </a:pPr>
            <a:r>
              <a:rPr lang="en-US" altLang="en-US" sz="1600">
                <a:latin typeface="Arial" panose="020B0604020202020204" pitchFamily="34" charset="0"/>
                <a:ea typeface="ＭＳ Ｐゴシック" panose="020B0600070205080204" pitchFamily="34" charset="-128"/>
              </a:rPr>
              <a:t>Sigmoid function!</a:t>
            </a:r>
          </a:p>
          <a:p>
            <a:pPr>
              <a:spcBef>
                <a:spcPct val="0"/>
              </a:spcBef>
              <a:buClrTx/>
              <a:buFontTx/>
              <a:buNone/>
            </a:pPr>
            <a:endParaRPr lang="en-US" altLang="en-US" sz="1600">
              <a:latin typeface="Arial" panose="020B0604020202020204" pitchFamily="34" charset="0"/>
              <a:ea typeface="ＭＳ Ｐゴシック" panose="020B0600070205080204" pitchFamily="34" charset="-128"/>
            </a:endParaRPr>
          </a:p>
          <a:p>
            <a:pPr>
              <a:spcBef>
                <a:spcPct val="0"/>
              </a:spcBef>
              <a:buClrTx/>
              <a:buFontTx/>
              <a:buNone/>
            </a:pPr>
            <a:r>
              <a:rPr lang="en-US" altLang="en-US" sz="1600">
                <a:latin typeface="Arial" panose="020B0604020202020204" pitchFamily="34" charset="0"/>
                <a:ea typeface="ＭＳ Ｐゴシック" panose="020B0600070205080204" pitchFamily="34" charset="-128"/>
              </a:rPr>
              <a:t>(bounded by asymptotes </a:t>
            </a:r>
            <a:r>
              <a:rPr lang="en-US" altLang="en-US" sz="1600" i="1">
                <a:latin typeface="Arial" panose="020B0604020202020204" pitchFamily="34" charset="0"/>
                <a:ea typeface="ＭＳ Ｐゴシック" panose="020B0600070205080204" pitchFamily="34" charset="-128"/>
              </a:rPr>
              <a:t>y</a:t>
            </a:r>
            <a:r>
              <a:rPr lang="en-US" altLang="en-US" sz="1600">
                <a:latin typeface="Arial" panose="020B0604020202020204" pitchFamily="34" charset="0"/>
                <a:ea typeface="ＭＳ Ｐゴシック" panose="020B0600070205080204" pitchFamily="34" charset="-128"/>
              </a:rPr>
              <a:t>=0 and </a:t>
            </a:r>
            <a:r>
              <a:rPr lang="en-US" altLang="en-US" sz="1600" i="1">
                <a:latin typeface="Arial" panose="020B0604020202020204" pitchFamily="34" charset="0"/>
                <a:ea typeface="ＭＳ Ｐゴシック" panose="020B0600070205080204" pitchFamily="34" charset="-128"/>
              </a:rPr>
              <a:t>y</a:t>
            </a:r>
            <a:r>
              <a:rPr lang="en-US" altLang="en-US" sz="1600">
                <a:latin typeface="Arial" panose="020B0604020202020204" pitchFamily="34" charset="0"/>
                <a:ea typeface="ＭＳ Ｐゴシック" panose="020B0600070205080204" pitchFamily="34" charset="-128"/>
              </a:rPr>
              <a:t>=1)</a:t>
            </a:r>
            <a:endParaRPr lang="en-US" altLang="en-US" sz="2400">
              <a:latin typeface="Arial" panose="020B0604020202020204" pitchFamily="34" charset="0"/>
              <a:ea typeface="ＭＳ Ｐゴシック" panose="020B0600070205080204" pitchFamily="34" charset="-128"/>
            </a:endParaRPr>
          </a:p>
        </p:txBody>
      </p:sp>
      <p:sp>
        <p:nvSpPr>
          <p:cNvPr id="43013" name="Line 6"/>
          <p:cNvSpPr>
            <a:spLocks noChangeShapeType="1"/>
          </p:cNvSpPr>
          <p:nvPr/>
        </p:nvSpPr>
        <p:spPr bwMode="auto">
          <a:xfrm flipH="1">
            <a:off x="3429000" y="3657600"/>
            <a:ext cx="2971800"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0" name="Shape 90"/>
          <p:cNvSpPr txBox="1">
            <a:spLocks noGrp="1"/>
          </p:cNvSpPr>
          <p:nvPr>
            <p:ph type="title"/>
          </p:nvPr>
        </p:nvSpPr>
        <p:spPr>
          <a:xfrm>
            <a:off x="414799" y="299538"/>
            <a:ext cx="8229600" cy="919629"/>
          </a:xfrm>
          <a:extLst/>
        </p:spPr>
        <p:txBody>
          <a:bodyPr lIns="91425" tIns="91425" rIns="91425" bIns="91425" anchor="t">
            <a:noAutofit/>
          </a:bodyPr>
          <a:lstStyle/>
          <a:p>
            <a:pPr marL="914378" lvl="1" indent="-228594">
              <a:defRPr/>
            </a:pPr>
            <a:r>
              <a:rPr lang="en" sz="3500" b="1" kern="1200" dirty="0">
                <a:solidFill>
                  <a:srgbClr val="FF0000"/>
                </a:solidFill>
                <a:effectLst>
                  <a:innerShdw blurRad="63500" dist="50800" dir="13500000">
                    <a:srgbClr val="000000">
                      <a:alpha val="50000"/>
                    </a:srgbClr>
                  </a:innerShdw>
                </a:effectLst>
                <a:latin typeface="Georgia"/>
                <a:ea typeface="+mj-ea"/>
                <a:cs typeface="Georgia"/>
              </a:rPr>
              <a:t>Logistic Regression</a:t>
            </a:r>
          </a:p>
        </p:txBody>
      </p:sp>
      <p:grpSp>
        <p:nvGrpSpPr>
          <p:cNvPr id="44035" name="Group 5"/>
          <p:cNvGrpSpPr>
            <a:grpSpLocks/>
          </p:cNvGrpSpPr>
          <p:nvPr/>
        </p:nvGrpSpPr>
        <p:grpSpPr bwMode="auto">
          <a:xfrm>
            <a:off x="3060700" y="1336675"/>
            <a:ext cx="669925" cy="1462088"/>
            <a:chOff x="6104296" y="1336499"/>
            <a:chExt cx="891934" cy="1462799"/>
          </a:xfrm>
        </p:grpSpPr>
        <p:grpSp>
          <p:nvGrpSpPr>
            <p:cNvPr id="91" name="Shape 91"/>
            <p:cNvGrpSpPr/>
            <p:nvPr/>
          </p:nvGrpSpPr>
          <p:grpSpPr>
            <a:xfrm rot="5400000">
              <a:off x="6060430" y="1863499"/>
              <a:ext cx="1462799" cy="408800"/>
              <a:chOff x="3740200" y="4271150"/>
              <a:chExt cx="1097099" cy="306600"/>
            </a:xfrm>
            <a:solidFill>
              <a:schemeClr val="bg1"/>
            </a:solidFill>
          </p:grpSpPr>
          <p:sp>
            <p:nvSpPr>
              <p:cNvPr id="92" name="Shape 92"/>
              <p:cNvSpPr/>
              <p:nvPr/>
            </p:nvSpPr>
            <p:spPr>
              <a:xfrm>
                <a:off x="3740200" y="4271150"/>
                <a:ext cx="365699" cy="306600"/>
              </a:xfrm>
              <a:prstGeom prst="rect">
                <a:avLst/>
              </a:prstGeom>
              <a:grpFill/>
              <a:ln w="28575" cap="flat" cmpd="sng">
                <a:solidFill>
                  <a:schemeClr val="dk2"/>
                </a:solidFill>
                <a:prstDash val="solid"/>
                <a:round/>
                <a:headEnd type="none" w="med" len="med"/>
                <a:tailEnd type="none" w="med" len="med"/>
              </a:ln>
            </p:spPr>
            <p:txBody>
              <a:bodyPr lIns="91425" tIns="91425" rIns="91425" bIns="91425" anchor="ctr"/>
              <a:lstStyle/>
              <a:p>
                <a:pPr>
                  <a:defRPr/>
                </a:pPr>
                <a:endParaRPr>
                  <a:solidFill>
                    <a:prstClr val="black"/>
                  </a:solidFill>
                  <a:latin typeface="Arial" charset="0"/>
                  <a:cs typeface="Arial" charset="0"/>
                </a:endParaRPr>
              </a:p>
            </p:txBody>
          </p:sp>
          <p:sp>
            <p:nvSpPr>
              <p:cNvPr id="93" name="Shape 93"/>
              <p:cNvSpPr/>
              <p:nvPr/>
            </p:nvSpPr>
            <p:spPr>
              <a:xfrm>
                <a:off x="4105900" y="4271150"/>
                <a:ext cx="365699" cy="306600"/>
              </a:xfrm>
              <a:prstGeom prst="rect">
                <a:avLst/>
              </a:prstGeom>
              <a:grpFill/>
              <a:ln w="28575" cap="flat" cmpd="sng">
                <a:solidFill>
                  <a:schemeClr val="dk2"/>
                </a:solidFill>
                <a:prstDash val="solid"/>
                <a:round/>
                <a:headEnd type="none" w="med" len="med"/>
                <a:tailEnd type="none" w="med" len="med"/>
              </a:ln>
            </p:spPr>
            <p:txBody>
              <a:bodyPr lIns="91425" tIns="91425" rIns="91425" bIns="91425" anchor="ctr"/>
              <a:lstStyle/>
              <a:p>
                <a:pPr>
                  <a:defRPr/>
                </a:pPr>
                <a:endParaRPr>
                  <a:solidFill>
                    <a:prstClr val="black"/>
                  </a:solidFill>
                  <a:latin typeface="Arial" charset="0"/>
                  <a:cs typeface="Arial" charset="0"/>
                </a:endParaRPr>
              </a:p>
            </p:txBody>
          </p:sp>
          <p:sp>
            <p:nvSpPr>
              <p:cNvPr id="94" name="Shape 94"/>
              <p:cNvSpPr/>
              <p:nvPr/>
            </p:nvSpPr>
            <p:spPr>
              <a:xfrm>
                <a:off x="4471600" y="4271150"/>
                <a:ext cx="365699" cy="306600"/>
              </a:xfrm>
              <a:prstGeom prst="rect">
                <a:avLst/>
              </a:prstGeom>
              <a:grpFill/>
              <a:ln w="28575" cap="flat" cmpd="sng">
                <a:solidFill>
                  <a:schemeClr val="dk2"/>
                </a:solidFill>
                <a:prstDash val="solid"/>
                <a:round/>
                <a:headEnd type="none" w="med" len="med"/>
                <a:tailEnd type="none" w="med" len="med"/>
              </a:ln>
            </p:spPr>
            <p:txBody>
              <a:bodyPr lIns="91425" tIns="91425" rIns="91425" bIns="91425" anchor="ctr"/>
              <a:lstStyle/>
              <a:p>
                <a:pPr>
                  <a:defRPr/>
                </a:pPr>
                <a:endParaRPr>
                  <a:solidFill>
                    <a:prstClr val="black"/>
                  </a:solidFill>
                  <a:latin typeface="Arial" charset="0"/>
                  <a:cs typeface="Arial" charset="0"/>
                </a:endParaRPr>
              </a:p>
            </p:txBody>
          </p:sp>
        </p:grpSp>
        <p:sp>
          <p:nvSpPr>
            <p:cNvPr id="44047" name="Shape 96"/>
            <p:cNvSpPr txBox="1">
              <a:spLocks noChangeArrowheads="1"/>
            </p:cNvSpPr>
            <p:nvPr/>
          </p:nvSpPr>
          <p:spPr bwMode="auto">
            <a:xfrm>
              <a:off x="6104296" y="2067899"/>
              <a:ext cx="424800" cy="566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spcBef>
                  <a:spcPct val="0"/>
                </a:spcBef>
                <a:buClrTx/>
                <a:buFontTx/>
                <a:buNone/>
              </a:pPr>
              <a:r>
                <a:rPr lang="en-US" altLang="en-US" sz="2400">
                  <a:solidFill>
                    <a:srgbClr val="000000"/>
                  </a:solidFill>
                  <a:latin typeface="Arial" panose="020B0604020202020204" pitchFamily="34" charset="0"/>
                </a:rPr>
                <a:t>x</a:t>
              </a:r>
            </a:p>
          </p:txBody>
        </p:sp>
      </p:grpSp>
      <p:sp>
        <p:nvSpPr>
          <p:cNvPr id="55" name="Oval 54"/>
          <p:cNvSpPr/>
          <p:nvPr/>
        </p:nvSpPr>
        <p:spPr>
          <a:xfrm>
            <a:off x="2457450" y="1854200"/>
            <a:ext cx="138113" cy="182563"/>
          </a:xfrm>
          <a:prstGeom prst="ellipse">
            <a:avLst/>
          </a:prstGeom>
          <a:solidFill>
            <a:srgbClr val="0070C0"/>
          </a:solidFill>
        </p:spPr>
        <p:style>
          <a:lnRef idx="1">
            <a:schemeClr val="dk1"/>
          </a:lnRef>
          <a:fillRef idx="3">
            <a:schemeClr val="dk1"/>
          </a:fillRef>
          <a:effectRef idx="2">
            <a:schemeClr val="dk1"/>
          </a:effectRef>
          <a:fontRef idx="minor">
            <a:schemeClr val="lt1"/>
          </a:fontRef>
        </p:style>
        <p:txBody>
          <a:bodyPr anchor="ctr"/>
          <a:lstStyle/>
          <a:p>
            <a:pPr algn="ctr">
              <a:defRPr/>
            </a:pPr>
            <a:endParaRPr lang="en-US" sz="1350">
              <a:solidFill>
                <a:prstClr val="white"/>
              </a:solidFill>
            </a:endParaRPr>
          </a:p>
        </p:txBody>
      </p:sp>
      <p:grpSp>
        <p:nvGrpSpPr>
          <p:cNvPr id="44037" name="Group 8"/>
          <p:cNvGrpSpPr>
            <a:grpSpLocks/>
          </p:cNvGrpSpPr>
          <p:nvPr/>
        </p:nvGrpSpPr>
        <p:grpSpPr bwMode="auto">
          <a:xfrm>
            <a:off x="574675" y="3009900"/>
            <a:ext cx="3155950" cy="1747838"/>
            <a:chOff x="2787864" y="3009461"/>
            <a:chExt cx="4208366" cy="1749030"/>
          </a:xfrm>
        </p:grpSpPr>
        <p:sp>
          <p:nvSpPr>
            <p:cNvPr id="3" name="Down Arrow 2"/>
            <p:cNvSpPr/>
            <p:nvPr/>
          </p:nvSpPr>
          <p:spPr>
            <a:xfrm>
              <a:off x="4743865" y="3325589"/>
              <a:ext cx="283662" cy="662438"/>
            </a:xfrm>
            <a:prstGeom prst="downArrow">
              <a:avLst/>
            </a:prstGeom>
            <a:solidFill>
              <a:srgbClr val="0070C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a:solidFill>
                  <a:prstClr val="white"/>
                </a:solidFill>
              </a:endParaRPr>
            </a:p>
          </p:txBody>
        </p:sp>
        <p:sp>
          <p:nvSpPr>
            <p:cNvPr id="44044" name="Shape 103"/>
            <p:cNvSpPr>
              <a:spLocks noChangeArrowheads="1"/>
            </p:cNvSpPr>
            <p:nvPr/>
          </p:nvSpPr>
          <p:spPr bwMode="auto">
            <a:xfrm>
              <a:off x="4516963" y="3987692"/>
              <a:ext cx="739199" cy="770799"/>
            </a:xfrm>
            <a:prstGeom prst="ellipse">
              <a:avLst/>
            </a:prstGeom>
            <a:gradFill rotWithShape="1">
              <a:gsLst>
                <a:gs pos="0">
                  <a:srgbClr val="45609A"/>
                </a:gs>
                <a:gs pos="50000">
                  <a:srgbClr val="678CDE"/>
                </a:gs>
                <a:gs pos="100000">
                  <a:srgbClr val="7CA8FF"/>
                </a:gs>
              </a:gsLst>
              <a:lin ang="10800000" scaled="1"/>
            </a:gradFill>
            <a:ln w="9525">
              <a:solidFill>
                <a:schemeClr val="tx2"/>
              </a:solidFill>
              <a:round/>
              <a:headEnd/>
              <a:tailEnd/>
            </a:ln>
          </p:spPr>
          <p:txBody>
            <a:bodyPr lIns="91425" tIns="91425" rIns="91425" bIns="91425" anchor="ct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a:spcBef>
                  <a:spcPct val="0"/>
                </a:spcBef>
                <a:buClrTx/>
                <a:buFontTx/>
                <a:buNone/>
              </a:pPr>
              <a:r>
                <a:rPr lang="en-US" altLang="en-US" sz="2400">
                  <a:solidFill>
                    <a:srgbClr val="000000"/>
                  </a:solidFill>
                  <a:latin typeface="Arial" panose="020B0604020202020204" pitchFamily="34" charset="0"/>
                </a:rPr>
                <a:t>σ</a:t>
              </a:r>
            </a:p>
          </p:txBody>
        </p:sp>
        <p:sp>
          <p:nvSpPr>
            <p:cNvPr id="4" name="Left Brace 3"/>
            <p:cNvSpPr/>
            <p:nvPr/>
          </p:nvSpPr>
          <p:spPr>
            <a:xfrm rot="16200000">
              <a:off x="4648199" y="1149126"/>
              <a:ext cx="487695" cy="4208366"/>
            </a:xfrm>
            <a:prstGeom prst="leftBrace">
              <a:avLst/>
            </a:prstGeom>
            <a:ln w="38100">
              <a:solidFill>
                <a:srgbClr val="0070C0"/>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sz="1350">
                <a:solidFill>
                  <a:prstClr val="black"/>
                </a:solidFill>
              </a:endParaRPr>
            </a:p>
          </p:txBody>
        </p:sp>
      </p:grpSp>
      <p:sp>
        <p:nvSpPr>
          <p:cNvPr id="60" name="Down Arrow 59"/>
          <p:cNvSpPr/>
          <p:nvPr/>
        </p:nvSpPr>
        <p:spPr>
          <a:xfrm>
            <a:off x="2044700" y="4757738"/>
            <a:ext cx="209550" cy="530225"/>
          </a:xfrm>
          <a:prstGeom prst="downArrow">
            <a:avLst/>
          </a:prstGeom>
          <a:solidFill>
            <a:srgbClr val="0070C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a:solidFill>
                <a:prstClr val="white"/>
              </a:solidFill>
            </a:endParaRPr>
          </a:p>
        </p:txBody>
      </p:sp>
      <p:grpSp>
        <p:nvGrpSpPr>
          <p:cNvPr id="44039" name="Group 7"/>
          <p:cNvGrpSpPr>
            <a:grpSpLocks/>
          </p:cNvGrpSpPr>
          <p:nvPr/>
        </p:nvGrpSpPr>
        <p:grpSpPr bwMode="auto">
          <a:xfrm>
            <a:off x="255588" y="1598613"/>
            <a:ext cx="1468437" cy="592137"/>
            <a:chOff x="2363064" y="1598459"/>
            <a:chExt cx="1957939" cy="592104"/>
          </a:xfrm>
        </p:grpSpPr>
        <p:grpSp>
          <p:nvGrpSpPr>
            <p:cNvPr id="97" name="Shape 97"/>
            <p:cNvGrpSpPr/>
            <p:nvPr/>
          </p:nvGrpSpPr>
          <p:grpSpPr>
            <a:xfrm>
              <a:off x="2858204" y="1598459"/>
              <a:ext cx="1462799" cy="408800"/>
              <a:chOff x="3740200" y="4271150"/>
              <a:chExt cx="1097099" cy="306600"/>
            </a:xfrm>
            <a:solidFill>
              <a:schemeClr val="bg1"/>
            </a:solidFill>
          </p:grpSpPr>
          <p:sp>
            <p:nvSpPr>
              <p:cNvPr id="98" name="Shape 98"/>
              <p:cNvSpPr/>
              <p:nvPr/>
            </p:nvSpPr>
            <p:spPr>
              <a:xfrm>
                <a:off x="3740200" y="4271150"/>
                <a:ext cx="365699" cy="306600"/>
              </a:xfrm>
              <a:prstGeom prst="rect">
                <a:avLst/>
              </a:prstGeom>
              <a:grpFill/>
              <a:ln w="28575" cap="flat" cmpd="sng">
                <a:solidFill>
                  <a:schemeClr val="dk2"/>
                </a:solidFill>
                <a:prstDash val="solid"/>
                <a:round/>
                <a:headEnd type="none" w="med" len="med"/>
                <a:tailEnd type="none" w="med" len="med"/>
              </a:ln>
            </p:spPr>
            <p:txBody>
              <a:bodyPr lIns="91425" tIns="91425" rIns="91425" bIns="91425" anchor="ctr"/>
              <a:lstStyle/>
              <a:p>
                <a:pPr>
                  <a:defRPr/>
                </a:pPr>
                <a:endParaRPr>
                  <a:solidFill>
                    <a:prstClr val="black"/>
                  </a:solidFill>
                  <a:latin typeface="Arial" charset="0"/>
                  <a:cs typeface="Arial" charset="0"/>
                </a:endParaRPr>
              </a:p>
            </p:txBody>
          </p:sp>
          <p:sp>
            <p:nvSpPr>
              <p:cNvPr id="99" name="Shape 99"/>
              <p:cNvSpPr/>
              <p:nvPr/>
            </p:nvSpPr>
            <p:spPr>
              <a:xfrm>
                <a:off x="4105900" y="4271150"/>
                <a:ext cx="365699" cy="306600"/>
              </a:xfrm>
              <a:prstGeom prst="rect">
                <a:avLst/>
              </a:prstGeom>
              <a:grpFill/>
              <a:ln w="28575" cap="flat" cmpd="sng">
                <a:solidFill>
                  <a:schemeClr val="dk2"/>
                </a:solidFill>
                <a:prstDash val="solid"/>
                <a:round/>
                <a:headEnd type="none" w="med" len="med"/>
                <a:tailEnd type="none" w="med" len="med"/>
              </a:ln>
            </p:spPr>
            <p:txBody>
              <a:bodyPr lIns="91425" tIns="91425" rIns="91425" bIns="91425" anchor="ctr"/>
              <a:lstStyle/>
              <a:p>
                <a:pPr>
                  <a:defRPr/>
                </a:pPr>
                <a:endParaRPr>
                  <a:solidFill>
                    <a:prstClr val="black"/>
                  </a:solidFill>
                  <a:latin typeface="Arial" charset="0"/>
                  <a:cs typeface="Arial" charset="0"/>
                </a:endParaRPr>
              </a:p>
            </p:txBody>
          </p:sp>
          <p:sp>
            <p:nvSpPr>
              <p:cNvPr id="100" name="Shape 100"/>
              <p:cNvSpPr/>
              <p:nvPr/>
            </p:nvSpPr>
            <p:spPr>
              <a:xfrm>
                <a:off x="4471600" y="4271150"/>
                <a:ext cx="365699" cy="306600"/>
              </a:xfrm>
              <a:prstGeom prst="rect">
                <a:avLst/>
              </a:prstGeom>
              <a:grpFill/>
              <a:ln w="28575" cap="flat" cmpd="sng">
                <a:solidFill>
                  <a:schemeClr val="dk2"/>
                </a:solidFill>
                <a:prstDash val="solid"/>
                <a:round/>
                <a:headEnd type="none" w="med" len="med"/>
                <a:tailEnd type="none" w="med" len="med"/>
              </a:ln>
            </p:spPr>
            <p:txBody>
              <a:bodyPr lIns="91425" tIns="91425" rIns="91425" bIns="91425" anchor="ctr"/>
              <a:lstStyle/>
              <a:p>
                <a:pPr>
                  <a:defRPr/>
                </a:pPr>
                <a:endParaRPr>
                  <a:solidFill>
                    <a:prstClr val="black"/>
                  </a:solidFill>
                  <a:latin typeface="Arial" charset="0"/>
                  <a:cs typeface="Arial" charset="0"/>
                </a:endParaRPr>
              </a:p>
            </p:txBody>
          </p:sp>
        </p:grpSp>
        <p:sp>
          <p:nvSpPr>
            <p:cNvPr id="44042" name="Shape 102"/>
            <p:cNvSpPr txBox="1">
              <a:spLocks noChangeArrowheads="1"/>
            </p:cNvSpPr>
            <p:nvPr/>
          </p:nvSpPr>
          <p:spPr bwMode="auto">
            <a:xfrm>
              <a:off x="2363064" y="1624164"/>
              <a:ext cx="424800" cy="566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spcBef>
                  <a:spcPct val="0"/>
                </a:spcBef>
                <a:buClrTx/>
                <a:buFontTx/>
                <a:buNone/>
              </a:pPr>
              <a:r>
                <a:rPr lang="en-US" altLang="en-US" sz="2400">
                  <a:solidFill>
                    <a:srgbClr val="000000"/>
                  </a:solidFill>
                  <a:latin typeface="Arial" panose="020B0604020202020204" pitchFamily="34" charset="0"/>
                </a:rPr>
                <a:t>w</a:t>
              </a:r>
            </a:p>
          </p:txBody>
        </p:sp>
      </p:grpSp>
      <p:sp>
        <p:nvSpPr>
          <p:cNvPr id="12" name="TextBox 11"/>
          <p:cNvSpPr txBox="1">
            <a:spLocks noRot="1" noChangeAspect="1" noMove="1" noResize="1" noEditPoints="1" noAdjustHandles="1" noChangeArrowheads="1" noChangeShapeType="1" noTextEdit="1"/>
          </p:cNvSpPr>
          <p:nvPr/>
        </p:nvSpPr>
        <p:spPr>
          <a:xfrm>
            <a:off x="1188720" y="5425441"/>
            <a:ext cx="1977390" cy="430887"/>
          </a:xfrm>
          <a:prstGeom prst="rect">
            <a:avLst/>
          </a:prstGeom>
          <a:blipFill rotWithShape="1">
            <a:blip r:embed="rId3"/>
            <a:stretch>
              <a:fillRect t="-23944" r="-4630" b="-47887"/>
            </a:stretch>
          </a:blipFill>
        </p:spPr>
        <p:txBody>
          <a:bodyPr/>
          <a:lstStyle/>
          <a:p>
            <a:pPr>
              <a:defRPr/>
            </a:pPr>
            <a:r>
              <a:rPr lang="en-US">
                <a:noFill/>
              </a:rPr>
              <a:t> </a:t>
            </a:r>
          </a:p>
        </p:txBody>
      </p:sp>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灯片编号占位符 5"/>
          <p:cNvSpPr>
            <a:spLocks noGrp="1"/>
          </p:cNvSpPr>
          <p:nvPr>
            <p:ph type="sldNum" sz="quarter" idx="11"/>
          </p:nvPr>
        </p:nvSpPr>
        <p:spPr>
          <a:xfrm>
            <a:off x="3124200" y="6400800"/>
            <a:ext cx="2895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a:spcBef>
                <a:spcPct val="0"/>
              </a:spcBef>
            </a:pPr>
            <a:fld id="{E1BBDF2C-DE4F-4F62-B8DB-48F72ED71D73}" type="slidenum">
              <a:rPr lang="zh-CN" altLang="en-US" sz="1400">
                <a:solidFill>
                  <a:srgbClr val="898989"/>
                </a:solidFill>
                <a:latin typeface="Calibri" panose="020F0502020204030204" pitchFamily="34" charset="0"/>
                <a:ea typeface="宋体" panose="02010600030101010101" pitchFamily="2" charset="-122"/>
              </a:rPr>
              <a:pPr algn="ctr">
                <a:spcBef>
                  <a:spcPct val="0"/>
                </a:spcBef>
              </a:pPr>
              <a:t>27</a:t>
            </a:fld>
            <a:endParaRPr lang="en-US" altLang="zh-CN" sz="1400">
              <a:solidFill>
                <a:srgbClr val="898989"/>
              </a:solidFill>
              <a:latin typeface="Calibri" panose="020F0502020204030204" pitchFamily="34" charset="0"/>
              <a:ea typeface="宋体" panose="02010600030101010101" pitchFamily="2" charset="-122"/>
            </a:endParaRPr>
          </a:p>
        </p:txBody>
      </p:sp>
      <p:sp>
        <p:nvSpPr>
          <p:cNvPr id="46083" name="标题 1"/>
          <p:cNvSpPr>
            <a:spLocks noGrp="1"/>
          </p:cNvSpPr>
          <p:nvPr>
            <p:ph type="title"/>
          </p:nvPr>
        </p:nvSpPr>
        <p:spPr/>
        <p:txBody>
          <a:bodyPr/>
          <a:lstStyle/>
          <a:p>
            <a:pPr eaLnBrk="1" hangingPunct="1"/>
            <a:r>
              <a:rPr lang="en-US" altLang="zh-CN">
                <a:ea typeface="宋体" panose="02010600030101010101" pitchFamily="2" charset="-122"/>
              </a:rPr>
              <a:t>Constructing a Learning Algorithm</a:t>
            </a:r>
            <a:endParaRPr lang="zh-CN" altLang="en-US">
              <a:ea typeface="宋体" panose="02010600030101010101" pitchFamily="2" charset="-122"/>
            </a:endParaRPr>
          </a:p>
        </p:txBody>
      </p:sp>
      <p:sp>
        <p:nvSpPr>
          <p:cNvPr id="3" name="内容占位符 2"/>
          <p:cNvSpPr>
            <a:spLocks noGrp="1"/>
          </p:cNvSpPr>
          <p:nvPr>
            <p:ph idx="1"/>
          </p:nvPr>
        </p:nvSpPr>
        <p:spPr>
          <a:xfrm>
            <a:off x="457200" y="1600200"/>
            <a:ext cx="8229600" cy="5029200"/>
          </a:xfrm>
        </p:spPr>
        <p:txBody>
          <a:bodyPr rtlCol="0">
            <a:normAutofit fontScale="92500" lnSpcReduction="10000"/>
          </a:bodyPr>
          <a:lstStyle/>
          <a:p>
            <a:pPr eaLnBrk="1" fontAlgn="auto" hangingPunct="1">
              <a:spcAft>
                <a:spcPts val="0"/>
              </a:spcAft>
              <a:buFont typeface="Arial" panose="020B0604020202020204" pitchFamily="34" charset="0"/>
              <a:buChar char="•"/>
              <a:defRPr/>
            </a:pPr>
            <a:r>
              <a:rPr lang="en-US" altLang="zh-CN" dirty="0"/>
              <a:t>The conditional data likelihood is the probability of the observed Y values in the training data, conditioned on their corresponding X values. We choose parameters w that satisfy</a:t>
            </a:r>
          </a:p>
          <a:p>
            <a:pPr eaLnBrk="1" fontAlgn="auto" hangingPunct="1">
              <a:spcAft>
                <a:spcPts val="0"/>
              </a:spcAft>
              <a:buFont typeface="Arial" panose="020B0604020202020204" pitchFamily="34" charset="0"/>
              <a:buChar char="•"/>
              <a:defRPr/>
            </a:pPr>
            <a:endParaRPr lang="en-US" altLang="zh-CN" dirty="0"/>
          </a:p>
          <a:p>
            <a:pPr eaLnBrk="1" fontAlgn="auto" hangingPunct="1">
              <a:spcAft>
                <a:spcPts val="0"/>
              </a:spcAft>
              <a:buFont typeface="Arial" panose="020B0604020202020204" pitchFamily="34" charset="0"/>
              <a:buChar char="•"/>
              <a:defRPr/>
            </a:pPr>
            <a:endParaRPr lang="en-US" altLang="zh-CN" dirty="0"/>
          </a:p>
          <a:p>
            <a:pPr eaLnBrk="1" fontAlgn="auto" hangingPunct="1">
              <a:spcAft>
                <a:spcPts val="0"/>
              </a:spcAft>
              <a:buFont typeface="Arial" panose="020B0604020202020204" pitchFamily="34" charset="0"/>
              <a:buChar char="•"/>
              <a:defRPr/>
            </a:pPr>
            <a:r>
              <a:rPr lang="en-US" altLang="zh-CN" dirty="0"/>
              <a:t>where </a:t>
            </a:r>
            <a:r>
              <a:rPr lang="en-US" altLang="zh-CN" b="1" dirty="0"/>
              <a:t>w</a:t>
            </a:r>
            <a:r>
              <a:rPr lang="en-US" altLang="zh-CN" dirty="0"/>
              <a:t> = &lt;w</a:t>
            </a:r>
            <a:r>
              <a:rPr lang="en-US" altLang="zh-CN" baseline="-25000" dirty="0"/>
              <a:t>0</a:t>
            </a:r>
            <a:r>
              <a:rPr lang="en-US" altLang="zh-CN" dirty="0"/>
              <a:t>,w</a:t>
            </a:r>
            <a:r>
              <a:rPr lang="en-US" altLang="zh-CN" baseline="-25000" dirty="0"/>
              <a:t>1</a:t>
            </a:r>
            <a:r>
              <a:rPr lang="en-US" altLang="zh-CN" dirty="0"/>
              <a:t> ,…,w</a:t>
            </a:r>
            <a:r>
              <a:rPr lang="en-US" altLang="zh-CN" baseline="-25000" dirty="0"/>
              <a:t>n</a:t>
            </a:r>
            <a:r>
              <a:rPr lang="en-US" altLang="zh-CN" dirty="0"/>
              <a:t>&gt; is the vector of parameters to be estimated, y</a:t>
            </a:r>
            <a:r>
              <a:rPr lang="en-US" altLang="zh-CN" baseline="30000" dirty="0"/>
              <a:t>l</a:t>
            </a:r>
            <a:r>
              <a:rPr lang="en-US" altLang="zh-CN" dirty="0"/>
              <a:t> denotes the observed value of Y in the </a:t>
            </a:r>
            <a:r>
              <a:rPr lang="en-US" altLang="zh-CN" i="1" dirty="0"/>
              <a:t>l </a:t>
            </a:r>
            <a:r>
              <a:rPr lang="en-US" altLang="zh-CN" dirty="0" err="1"/>
              <a:t>th</a:t>
            </a:r>
            <a:r>
              <a:rPr lang="en-US" altLang="zh-CN" dirty="0"/>
              <a:t> training example, and </a:t>
            </a:r>
            <a:r>
              <a:rPr lang="en-US" altLang="zh-CN" b="1" dirty="0"/>
              <a:t>x</a:t>
            </a:r>
            <a:r>
              <a:rPr lang="en-US" altLang="zh-CN" baseline="30000" dirty="0"/>
              <a:t>l</a:t>
            </a:r>
            <a:r>
              <a:rPr lang="en-US" altLang="zh-CN" dirty="0"/>
              <a:t> denotes the observed value of </a:t>
            </a:r>
            <a:r>
              <a:rPr lang="en-US" altLang="zh-CN" b="1" dirty="0"/>
              <a:t>X</a:t>
            </a:r>
            <a:r>
              <a:rPr lang="en-US" altLang="zh-CN" dirty="0"/>
              <a:t> in the </a:t>
            </a:r>
            <a:r>
              <a:rPr lang="en-US" altLang="zh-CN" i="1" dirty="0"/>
              <a:t>l </a:t>
            </a:r>
            <a:r>
              <a:rPr lang="en-US" altLang="zh-CN" dirty="0" err="1"/>
              <a:t>th</a:t>
            </a:r>
            <a:r>
              <a:rPr lang="en-US" altLang="zh-CN" dirty="0"/>
              <a:t> training example</a:t>
            </a:r>
          </a:p>
          <a:p>
            <a:pPr eaLnBrk="1" fontAlgn="auto" hangingPunct="1">
              <a:spcAft>
                <a:spcPts val="0"/>
              </a:spcAft>
              <a:buFont typeface="Arial" panose="020B0604020202020204" pitchFamily="34" charset="0"/>
              <a:buChar char="•"/>
              <a:defRPr/>
            </a:pPr>
            <a:endParaRPr lang="en-US" altLang="zh-CN" dirty="0"/>
          </a:p>
          <a:p>
            <a:pPr eaLnBrk="1" fontAlgn="auto" hangingPunct="1">
              <a:spcAft>
                <a:spcPts val="0"/>
              </a:spcAft>
              <a:buFont typeface="Arial" panose="020B0604020202020204" pitchFamily="34" charset="0"/>
              <a:buChar char="•"/>
              <a:defRPr/>
            </a:pPr>
            <a:endParaRPr lang="zh-CN" altLang="en-US" dirty="0"/>
          </a:p>
        </p:txBody>
      </p:sp>
      <p:graphicFrame>
        <p:nvGraphicFramePr>
          <p:cNvPr id="46085" name="Object 3"/>
          <p:cNvGraphicFramePr>
            <a:graphicFrameLocks noChangeAspect="1"/>
          </p:cNvGraphicFramePr>
          <p:nvPr/>
        </p:nvGraphicFramePr>
        <p:xfrm>
          <a:off x="1981200" y="3429000"/>
          <a:ext cx="4673600" cy="914400"/>
        </p:xfrm>
        <a:graphic>
          <a:graphicData uri="http://schemas.openxmlformats.org/presentationml/2006/ole">
            <mc:AlternateContent xmlns:mc="http://schemas.openxmlformats.org/markup-compatibility/2006">
              <mc:Choice xmlns:v="urn:schemas-microsoft-com:vml" Requires="v">
                <p:oleObj spid="_x0000_s46114" name="Equation" r:id="rId3" imgW="1752600" imgH="342900" progId="Equation.DSMT4">
                  <p:embed/>
                </p:oleObj>
              </mc:Choice>
              <mc:Fallback>
                <p:oleObj name="Equation" r:id="rId3" imgW="1752600" imgH="342900" progId="Equation.DSMT4">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3429000"/>
                        <a:ext cx="46736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灯片编号占位符 5"/>
          <p:cNvSpPr>
            <a:spLocks noGrp="1"/>
          </p:cNvSpPr>
          <p:nvPr>
            <p:ph type="sldNum" sz="quarter" idx="11"/>
          </p:nvPr>
        </p:nvSpPr>
        <p:spPr>
          <a:xfrm>
            <a:off x="3124200" y="6400800"/>
            <a:ext cx="2895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a:spcBef>
                <a:spcPct val="0"/>
              </a:spcBef>
            </a:pPr>
            <a:fld id="{F8335718-B487-4E06-9EC9-8310CB335791}" type="slidenum">
              <a:rPr lang="zh-CN" altLang="en-US" sz="1400">
                <a:solidFill>
                  <a:srgbClr val="898989"/>
                </a:solidFill>
                <a:latin typeface="Calibri" panose="020F0502020204030204" pitchFamily="34" charset="0"/>
                <a:ea typeface="宋体" panose="02010600030101010101" pitchFamily="2" charset="-122"/>
              </a:rPr>
              <a:pPr algn="ctr">
                <a:spcBef>
                  <a:spcPct val="0"/>
                </a:spcBef>
              </a:pPr>
              <a:t>28</a:t>
            </a:fld>
            <a:endParaRPr lang="en-US" altLang="zh-CN" sz="1400">
              <a:solidFill>
                <a:srgbClr val="898989"/>
              </a:solidFill>
              <a:latin typeface="Calibri" panose="020F0502020204030204" pitchFamily="34" charset="0"/>
              <a:ea typeface="宋体" panose="02010600030101010101" pitchFamily="2" charset="-122"/>
            </a:endParaRPr>
          </a:p>
        </p:txBody>
      </p:sp>
      <p:sp>
        <p:nvSpPr>
          <p:cNvPr id="47107" name="标题 1"/>
          <p:cNvSpPr>
            <a:spLocks noGrp="1"/>
          </p:cNvSpPr>
          <p:nvPr>
            <p:ph type="title"/>
          </p:nvPr>
        </p:nvSpPr>
        <p:spPr/>
        <p:txBody>
          <a:bodyPr/>
          <a:lstStyle/>
          <a:p>
            <a:pPr eaLnBrk="1" hangingPunct="1"/>
            <a:r>
              <a:rPr lang="en-US" altLang="zh-CN">
                <a:ea typeface="宋体" panose="02010600030101010101" pitchFamily="2" charset="-122"/>
              </a:rPr>
              <a:t>Constructing a Learning Algorithm</a:t>
            </a:r>
            <a:endParaRPr lang="zh-CN" altLang="en-US">
              <a:ea typeface="宋体" panose="02010600030101010101" pitchFamily="2" charset="-122"/>
            </a:endParaRPr>
          </a:p>
        </p:txBody>
      </p:sp>
      <p:sp>
        <p:nvSpPr>
          <p:cNvPr id="3" name="内容占位符 2"/>
          <p:cNvSpPr>
            <a:spLocks noGrp="1"/>
          </p:cNvSpPr>
          <p:nvPr>
            <p:ph idx="1"/>
          </p:nvPr>
        </p:nvSpPr>
        <p:spPr/>
        <p:txBody>
          <a:bodyPr rtlCol="0">
            <a:normAutofit fontScale="85000" lnSpcReduction="10000"/>
          </a:bodyPr>
          <a:lstStyle/>
          <a:p>
            <a:pPr eaLnBrk="1" fontAlgn="auto" hangingPunct="1">
              <a:spcAft>
                <a:spcPts val="0"/>
              </a:spcAft>
              <a:buFont typeface="Arial" panose="020B0604020202020204" pitchFamily="34" charset="0"/>
              <a:buChar char="•"/>
              <a:defRPr/>
            </a:pPr>
            <a:r>
              <a:rPr lang="en-US" altLang="zh-CN" dirty="0"/>
              <a:t>Equivalently, we can work with the log of the conditional likelihood:</a:t>
            </a:r>
          </a:p>
          <a:p>
            <a:pPr eaLnBrk="1" fontAlgn="auto" hangingPunct="1">
              <a:spcAft>
                <a:spcPts val="0"/>
              </a:spcAft>
              <a:buFont typeface="Arial" panose="020B0604020202020204" pitchFamily="34" charset="0"/>
              <a:buChar char="•"/>
              <a:defRPr/>
            </a:pPr>
            <a:endParaRPr lang="en-US" altLang="zh-CN" dirty="0"/>
          </a:p>
          <a:p>
            <a:pPr eaLnBrk="1" fontAlgn="auto" hangingPunct="1">
              <a:spcAft>
                <a:spcPts val="0"/>
              </a:spcAft>
              <a:buFont typeface="Arial" panose="020B0604020202020204" pitchFamily="34" charset="0"/>
              <a:buChar char="•"/>
              <a:defRPr/>
            </a:pPr>
            <a:endParaRPr lang="en-US" altLang="zh-CN" dirty="0"/>
          </a:p>
          <a:p>
            <a:pPr eaLnBrk="1" fontAlgn="auto" hangingPunct="1">
              <a:spcAft>
                <a:spcPts val="0"/>
              </a:spcAft>
              <a:buFont typeface="Arial" panose="020B0604020202020204" pitchFamily="34" charset="0"/>
              <a:buChar char="•"/>
              <a:defRPr/>
            </a:pPr>
            <a:r>
              <a:rPr lang="en-US" altLang="zh-CN" dirty="0"/>
              <a:t>This conditional data log likelihood, which we will denote l(W) can be written as</a:t>
            </a:r>
          </a:p>
          <a:p>
            <a:pPr eaLnBrk="1" fontAlgn="auto" hangingPunct="1">
              <a:spcAft>
                <a:spcPts val="0"/>
              </a:spcAft>
              <a:buFont typeface="Arial" panose="020B0604020202020204" pitchFamily="34" charset="0"/>
              <a:buChar char="•"/>
              <a:defRPr/>
            </a:pPr>
            <a:endParaRPr lang="en-US" altLang="zh-CN" dirty="0"/>
          </a:p>
          <a:p>
            <a:pPr eaLnBrk="1" fontAlgn="auto" hangingPunct="1">
              <a:spcAft>
                <a:spcPts val="0"/>
              </a:spcAft>
              <a:buFont typeface="Arial" panose="020B0604020202020204" pitchFamily="34" charset="0"/>
              <a:buChar char="•"/>
              <a:defRPr/>
            </a:pPr>
            <a:endParaRPr lang="en-US" altLang="zh-CN" dirty="0"/>
          </a:p>
          <a:p>
            <a:pPr eaLnBrk="1" fontAlgn="auto" hangingPunct="1">
              <a:spcAft>
                <a:spcPts val="0"/>
              </a:spcAft>
              <a:buFont typeface="Arial" panose="020B0604020202020204" pitchFamily="34" charset="0"/>
              <a:buChar char="•"/>
              <a:defRPr/>
            </a:pPr>
            <a:r>
              <a:rPr lang="en-US" altLang="zh-CN" dirty="0"/>
              <a:t>Note here we are utilizing the fact that Y can take only values 0 or 1, so only one of the two terms in the expression will be non-zero for any given y</a:t>
            </a:r>
            <a:r>
              <a:rPr lang="en-US" altLang="zh-CN" baseline="30000" dirty="0"/>
              <a:t>l</a:t>
            </a:r>
            <a:endParaRPr lang="zh-CN" altLang="en-US" dirty="0"/>
          </a:p>
        </p:txBody>
      </p:sp>
      <p:graphicFrame>
        <p:nvGraphicFramePr>
          <p:cNvPr id="47109" name="Object 2"/>
          <p:cNvGraphicFramePr>
            <a:graphicFrameLocks noChangeAspect="1"/>
          </p:cNvGraphicFramePr>
          <p:nvPr/>
        </p:nvGraphicFramePr>
        <p:xfrm>
          <a:off x="1676400" y="2362200"/>
          <a:ext cx="4953000" cy="909638"/>
        </p:xfrm>
        <a:graphic>
          <a:graphicData uri="http://schemas.openxmlformats.org/presentationml/2006/ole">
            <mc:AlternateContent xmlns:mc="http://schemas.openxmlformats.org/markup-compatibility/2006">
              <mc:Choice xmlns:v="urn:schemas-microsoft-com:vml" Requires="v">
                <p:oleObj spid="_x0000_s47167" name="Equation" r:id="rId3" imgW="1866090" imgH="342751" progId="Equation.DSMT4">
                  <p:embed/>
                </p:oleObj>
              </mc:Choice>
              <mc:Fallback>
                <p:oleObj name="Equation" r:id="rId3" imgW="1866090" imgH="342751" progId="Equation.DSMT4">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2362200"/>
                        <a:ext cx="4953000" cy="909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7110" name="Object 4"/>
          <p:cNvGraphicFramePr>
            <a:graphicFrameLocks noChangeAspect="1"/>
          </p:cNvGraphicFramePr>
          <p:nvPr/>
        </p:nvGraphicFramePr>
        <p:xfrm>
          <a:off x="889000" y="3962400"/>
          <a:ext cx="7874000" cy="762000"/>
        </p:xfrm>
        <a:graphic>
          <a:graphicData uri="http://schemas.openxmlformats.org/presentationml/2006/ole">
            <mc:AlternateContent xmlns:mc="http://schemas.openxmlformats.org/markup-compatibility/2006">
              <mc:Choice xmlns:v="urn:schemas-microsoft-com:vml" Requires="v">
                <p:oleObj spid="_x0000_s47168" name="Equation" r:id="rId5" imgW="3543300" imgH="342900" progId="Equation.DSMT4">
                  <p:embed/>
                </p:oleObj>
              </mc:Choice>
              <mc:Fallback>
                <p:oleObj name="Equation" r:id="rId5" imgW="3543300" imgH="342900" progId="Equation.DSMT4">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89000" y="3962400"/>
                        <a:ext cx="787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灯片编号占位符 5"/>
          <p:cNvSpPr>
            <a:spLocks noGrp="1"/>
          </p:cNvSpPr>
          <p:nvPr>
            <p:ph type="sldNum" sz="quarter" idx="11"/>
          </p:nvPr>
        </p:nvSpPr>
        <p:spPr>
          <a:xfrm>
            <a:off x="3124200" y="6400800"/>
            <a:ext cx="2895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a:spcBef>
                <a:spcPct val="0"/>
              </a:spcBef>
            </a:pPr>
            <a:fld id="{2A6BCA22-6D5A-4EAA-B821-434107273FA0}" type="slidenum">
              <a:rPr lang="zh-CN" altLang="en-US" sz="1400">
                <a:solidFill>
                  <a:srgbClr val="898989"/>
                </a:solidFill>
                <a:latin typeface="Calibri" panose="020F0502020204030204" pitchFamily="34" charset="0"/>
                <a:ea typeface="宋体" panose="02010600030101010101" pitchFamily="2" charset="-122"/>
              </a:rPr>
              <a:pPr algn="ctr">
                <a:spcBef>
                  <a:spcPct val="0"/>
                </a:spcBef>
              </a:pPr>
              <a:t>29</a:t>
            </a:fld>
            <a:endParaRPr lang="en-US" altLang="zh-CN" sz="1400">
              <a:solidFill>
                <a:srgbClr val="898989"/>
              </a:solidFill>
              <a:latin typeface="Calibri" panose="020F0502020204030204" pitchFamily="34" charset="0"/>
              <a:ea typeface="宋体" panose="02010600030101010101" pitchFamily="2" charset="-122"/>
            </a:endParaRPr>
          </a:p>
        </p:txBody>
      </p:sp>
      <p:sp>
        <p:nvSpPr>
          <p:cNvPr id="48131" name="标题 1"/>
          <p:cNvSpPr>
            <a:spLocks noGrp="1"/>
          </p:cNvSpPr>
          <p:nvPr>
            <p:ph type="title"/>
          </p:nvPr>
        </p:nvSpPr>
        <p:spPr/>
        <p:txBody>
          <a:bodyPr/>
          <a:lstStyle/>
          <a:p>
            <a:pPr eaLnBrk="1" hangingPunct="1"/>
            <a:r>
              <a:rPr lang="en-US" altLang="zh-CN">
                <a:ea typeface="宋体" panose="02010600030101010101" pitchFamily="2" charset="-122"/>
              </a:rPr>
              <a:t>Fitting LR by Gradient Descent</a:t>
            </a:r>
            <a:endParaRPr lang="zh-CN" altLang="en-US">
              <a:ea typeface="宋体" panose="02010600030101010101" pitchFamily="2" charset="-122"/>
            </a:endParaRPr>
          </a:p>
        </p:txBody>
      </p:sp>
      <p:sp>
        <p:nvSpPr>
          <p:cNvPr id="48132" name="内容占位符 2"/>
          <p:cNvSpPr>
            <a:spLocks noGrp="1"/>
          </p:cNvSpPr>
          <p:nvPr>
            <p:ph idx="1"/>
          </p:nvPr>
        </p:nvSpPr>
        <p:spPr>
          <a:xfrm>
            <a:off x="0" y="1371600"/>
            <a:ext cx="9144000" cy="4687888"/>
          </a:xfrm>
        </p:spPr>
        <p:txBody>
          <a:bodyPr/>
          <a:lstStyle/>
          <a:p>
            <a:pPr eaLnBrk="1" hangingPunct="1"/>
            <a:r>
              <a:rPr lang="en-US" altLang="zh-CN" dirty="0">
                <a:ea typeface="宋体" panose="02010600030101010101" pitchFamily="2" charset="-122"/>
              </a:rPr>
              <a:t>Unfortunately, there is no closed form solution to maximizing l(</a:t>
            </a:r>
            <a:r>
              <a:rPr lang="en-US" altLang="zh-CN" b="1" dirty="0">
                <a:ea typeface="宋体" panose="02010600030101010101" pitchFamily="2" charset="-122"/>
              </a:rPr>
              <a:t>w</a:t>
            </a:r>
            <a:r>
              <a:rPr lang="en-US" altLang="zh-CN" dirty="0">
                <a:ea typeface="宋体" panose="02010600030101010101" pitchFamily="2" charset="-122"/>
              </a:rPr>
              <a:t>) with respect to </a:t>
            </a:r>
            <a:r>
              <a:rPr lang="en-US" altLang="zh-CN" b="1" dirty="0">
                <a:ea typeface="宋体" panose="02010600030101010101" pitchFamily="2" charset="-122"/>
              </a:rPr>
              <a:t>w</a:t>
            </a:r>
            <a:r>
              <a:rPr lang="en-US" altLang="zh-CN" dirty="0">
                <a:ea typeface="宋体" panose="02010600030101010101" pitchFamily="2" charset="-122"/>
              </a:rPr>
              <a:t>. Therefore, one common approach is to use gradient descent</a:t>
            </a:r>
          </a:p>
          <a:p>
            <a:pPr lvl="1" eaLnBrk="1" hangingPunct="1"/>
            <a:r>
              <a:rPr lang="en-US" altLang="zh-CN" dirty="0">
                <a:ea typeface="宋体" panose="02010600030101010101" pitchFamily="2" charset="-122"/>
              </a:rPr>
              <a:t>Beginning with initial weights of zero, we repeatedly update the weights</a:t>
            </a:r>
          </a:p>
          <a:p>
            <a:pPr lvl="1" eaLnBrk="1" hangingPunct="1"/>
            <a:r>
              <a:rPr lang="en-US" altLang="zh-CN" dirty="0">
                <a:ea typeface="宋体" panose="02010600030101010101" pitchFamily="2" charset="-122"/>
              </a:rPr>
              <a:t>Details optional, see text, but should understand following concepts</a:t>
            </a:r>
          </a:p>
          <a:p>
            <a:pPr lvl="2" eaLnBrk="1" hangingPunct="1"/>
            <a:r>
              <a:rPr lang="en-US" altLang="zh-CN" dirty="0">
                <a:ea typeface="宋体" panose="02010600030101010101" pitchFamily="2" charset="-122"/>
              </a:rPr>
              <a:t>Loss function</a:t>
            </a:r>
          </a:p>
          <a:p>
            <a:pPr lvl="2" eaLnBrk="1" hangingPunct="1"/>
            <a:r>
              <a:rPr lang="en-US" altLang="zh-CN" dirty="0">
                <a:ea typeface="宋体" panose="02010600030101010101" pitchFamily="2" charset="-122"/>
              </a:rPr>
              <a:t>Gradient descent</a:t>
            </a:r>
          </a:p>
          <a:p>
            <a:pPr lvl="3" eaLnBrk="1" hangingPunct="1"/>
            <a:r>
              <a:rPr lang="en-US" altLang="zh-CN" dirty="0">
                <a:ea typeface="宋体" panose="02010600030101010101" pitchFamily="2" charset="-122"/>
              </a:rPr>
              <a:t>Gradient, learning rate, mini-batch training</a:t>
            </a:r>
          </a:p>
          <a:p>
            <a:pPr lvl="2" eaLnBrk="1" hangingPunct="1"/>
            <a:r>
              <a:rPr lang="en-US" altLang="zh-CN" dirty="0">
                <a:ea typeface="宋体" panose="02010600030101010101" pitchFamily="2" charset="-122"/>
              </a:rPr>
              <a:t>Regularization</a:t>
            </a:r>
          </a:p>
          <a:p>
            <a:pPr lvl="3" eaLnBrk="1" hangingPunct="1"/>
            <a:r>
              <a:rPr lang="en-US" altLang="zh-CN" dirty="0">
                <a:ea typeface="宋体" panose="02010600030101010101" pitchFamily="2" charset="-122"/>
              </a:rPr>
              <a:t>Overfitting</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2"/>
          <p:cNvSpPr>
            <a:spLocks noGrp="1"/>
          </p:cNvSpPr>
          <p:nvPr>
            <p:ph type="title"/>
          </p:nvPr>
        </p:nvSpPr>
        <p:spPr>
          <a:xfrm>
            <a:off x="93663" y="142875"/>
            <a:ext cx="8936037" cy="935038"/>
          </a:xfrm>
        </p:spPr>
        <p:txBody>
          <a:bodyPr/>
          <a:lstStyle/>
          <a:p>
            <a:r>
              <a:rPr lang="en-US" altLang="en-US"/>
              <a:t>Generative vs. Discriminative Models</a:t>
            </a:r>
          </a:p>
        </p:txBody>
      </p:sp>
      <p:sp>
        <p:nvSpPr>
          <p:cNvPr id="19459" name="Content Placeholder 3"/>
          <p:cNvSpPr>
            <a:spLocks noGrp="1"/>
          </p:cNvSpPr>
          <p:nvPr>
            <p:ph idx="1"/>
          </p:nvPr>
        </p:nvSpPr>
        <p:spPr>
          <a:xfrm>
            <a:off x="93663" y="2286000"/>
            <a:ext cx="4678362" cy="3603625"/>
          </a:xfrm>
        </p:spPr>
        <p:txBody>
          <a:bodyPr/>
          <a:lstStyle/>
          <a:p>
            <a:pPr>
              <a:spcBef>
                <a:spcPts val="600"/>
              </a:spcBef>
            </a:pPr>
            <a:r>
              <a:rPr lang="en-US" altLang="en-US" sz="1600"/>
              <a:t>Learn a model of the joint probability p(d, c)</a:t>
            </a:r>
          </a:p>
          <a:p>
            <a:pPr>
              <a:spcBef>
                <a:spcPts val="600"/>
              </a:spcBef>
            </a:pPr>
            <a:r>
              <a:rPr lang="en-US" altLang="en-US" sz="1600"/>
              <a:t>Use Bayes’ Rule to calculate p(c|d) </a:t>
            </a:r>
          </a:p>
          <a:p>
            <a:pPr>
              <a:spcBef>
                <a:spcPts val="600"/>
              </a:spcBef>
            </a:pPr>
            <a:r>
              <a:rPr lang="en-US" altLang="en-US" sz="1600"/>
              <a:t>Build a model of each class; given example, return the model most likely to have generated that example</a:t>
            </a:r>
          </a:p>
          <a:p>
            <a:pPr>
              <a:spcBef>
                <a:spcPts val="600"/>
              </a:spcBef>
            </a:pPr>
            <a:r>
              <a:rPr lang="en-US" altLang="en-US" sz="1600"/>
              <a:t>Examples: Naive Bayes, HMM</a:t>
            </a:r>
          </a:p>
        </p:txBody>
      </p:sp>
      <p:sp>
        <p:nvSpPr>
          <p:cNvPr id="19460" name="Text Placeholder 4"/>
          <p:cNvSpPr>
            <a:spLocks noGrp="1"/>
          </p:cNvSpPr>
          <p:nvPr>
            <p:ph type="body" idx="4294967295"/>
          </p:nvPr>
        </p:nvSpPr>
        <p:spPr>
          <a:xfrm>
            <a:off x="254000" y="1435100"/>
            <a:ext cx="4040188" cy="641350"/>
          </a:xfrm>
        </p:spPr>
        <p:txBody>
          <a:bodyPr/>
          <a:lstStyle/>
          <a:p>
            <a:pPr marL="0" indent="0">
              <a:buFontTx/>
              <a:buNone/>
            </a:pPr>
            <a:r>
              <a:rPr lang="en-US" altLang="en-US"/>
              <a:t>Generative</a:t>
            </a:r>
          </a:p>
        </p:txBody>
      </p:sp>
      <p:sp>
        <p:nvSpPr>
          <p:cNvPr id="19461" name="Text Placeholder 5"/>
          <p:cNvSpPr>
            <a:spLocks noGrp="1"/>
          </p:cNvSpPr>
          <p:nvPr>
            <p:ph type="body" sz="quarter" idx="4294967295"/>
          </p:nvPr>
        </p:nvSpPr>
        <p:spPr>
          <a:xfrm>
            <a:off x="4852988" y="1409700"/>
            <a:ext cx="4041775" cy="641350"/>
          </a:xfrm>
        </p:spPr>
        <p:txBody>
          <a:bodyPr/>
          <a:lstStyle/>
          <a:p>
            <a:pPr marL="0" indent="0">
              <a:buFontTx/>
              <a:buNone/>
            </a:pPr>
            <a:r>
              <a:rPr lang="en-US" altLang="en-US"/>
              <a:t>Discriminative</a:t>
            </a:r>
          </a:p>
        </p:txBody>
      </p:sp>
      <p:sp>
        <p:nvSpPr>
          <p:cNvPr id="19462" name="Content Placeholder 6"/>
          <p:cNvSpPr>
            <a:spLocks noGrp="1"/>
          </p:cNvSpPr>
          <p:nvPr>
            <p:ph sz="quarter" idx="4294967295"/>
          </p:nvPr>
        </p:nvSpPr>
        <p:spPr>
          <a:xfrm>
            <a:off x="4852988" y="2317750"/>
            <a:ext cx="4291012" cy="3951288"/>
          </a:xfrm>
        </p:spPr>
        <p:txBody>
          <a:bodyPr/>
          <a:lstStyle/>
          <a:p>
            <a:pPr>
              <a:spcBef>
                <a:spcPts val="600"/>
              </a:spcBef>
            </a:pPr>
            <a:endParaRPr lang="en-US" altLang="en-US" sz="1600">
              <a:solidFill>
                <a:srgbClr val="011C3C"/>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Gradient Descent</a:t>
            </a:r>
          </a:p>
        </p:txBody>
      </p:sp>
      <p:pic>
        <p:nvPicPr>
          <p:cNvPr id="5" name="Content Placeholder 4"/>
          <p:cNvPicPr>
            <a:picLocks noGrp="1" noChangeAspect="1"/>
          </p:cNvPicPr>
          <p:nvPr>
            <p:ph idx="1"/>
          </p:nvPr>
        </p:nvPicPr>
        <p:blipFill>
          <a:blip r:embed="rId2"/>
          <a:stretch>
            <a:fillRect/>
          </a:stretch>
        </p:blipFill>
        <p:spPr>
          <a:xfrm>
            <a:off x="609600" y="1371601"/>
            <a:ext cx="7010400" cy="3651672"/>
          </a:xfrm>
          <a:prstGeom prst="rect">
            <a:avLst/>
          </a:prstGeom>
        </p:spPr>
      </p:pic>
      <p:sp>
        <p:nvSpPr>
          <p:cNvPr id="4" name="Slide Number Placeholder 3"/>
          <p:cNvSpPr>
            <a:spLocks noGrp="1"/>
          </p:cNvSpPr>
          <p:nvPr>
            <p:ph type="sldNum" sz="quarter" idx="11"/>
          </p:nvPr>
        </p:nvSpPr>
        <p:spPr/>
        <p:txBody>
          <a:bodyPr/>
          <a:lstStyle/>
          <a:p>
            <a:pPr>
              <a:defRPr/>
            </a:pPr>
            <a:fld id="{C1363534-09FE-483E-886E-2922D16E6556}" type="slidenum">
              <a:rPr lang="en-US" altLang="en-US" smtClean="0"/>
              <a:pPr>
                <a:defRPr/>
              </a:pPr>
              <a:t>30</a:t>
            </a:fld>
            <a:endParaRPr lang="en-US" altLang="en-US">
              <a:latin typeface="Times New Roman" panose="02020603050405020304" pitchFamily="18" charset="0"/>
            </a:endParaRPr>
          </a:p>
        </p:txBody>
      </p:sp>
      <p:sp>
        <p:nvSpPr>
          <p:cNvPr id="6" name="TextBox 5"/>
          <p:cNvSpPr txBox="1"/>
          <p:nvPr/>
        </p:nvSpPr>
        <p:spPr>
          <a:xfrm>
            <a:off x="0" y="5103674"/>
            <a:ext cx="9144000" cy="1754326"/>
          </a:xfrm>
          <a:prstGeom prst="rect">
            <a:avLst/>
          </a:prstGeom>
          <a:noFill/>
        </p:spPr>
        <p:txBody>
          <a:bodyPr wrap="square" rtlCol="0">
            <a:spAutoFit/>
          </a:bodyPr>
          <a:lstStyle/>
          <a:p>
            <a:r>
              <a:rPr lang="en-US" dirty="0"/>
              <a:t>Learning Rate:  </a:t>
            </a:r>
          </a:p>
          <a:p>
            <a:pPr marL="285750" indent="-285750">
              <a:buFont typeface="Arial" panose="020B0604020202020204" pitchFamily="34" charset="0"/>
              <a:buChar char="•"/>
            </a:pPr>
            <a:r>
              <a:rPr lang="en-US" dirty="0"/>
              <a:t>the magnitude of the amount to move is the slope (more generally, the gradient) weighted by the learning rate</a:t>
            </a:r>
          </a:p>
          <a:p>
            <a:pPr marL="285750" indent="-285750">
              <a:buFont typeface="Arial" panose="020B0604020202020204" pitchFamily="34" charset="0"/>
              <a:buChar char="•"/>
            </a:pPr>
            <a:r>
              <a:rPr lang="en-US" dirty="0"/>
              <a:t>if too high, overshoot minimum</a:t>
            </a:r>
          </a:p>
          <a:p>
            <a:pPr marL="285750" indent="-285750">
              <a:buFont typeface="Arial" panose="020B0604020202020204" pitchFamily="34" charset="0"/>
              <a:buChar char="•"/>
            </a:pPr>
            <a:r>
              <a:rPr lang="en-US" dirty="0"/>
              <a:t>if too low, take too long to learn</a:t>
            </a:r>
          </a:p>
          <a:p>
            <a:pPr marL="285750" indent="-285750">
              <a:buFont typeface="Arial" panose="020B0604020202020204" pitchFamily="34" charset="0"/>
              <a:buChar char="•"/>
            </a:pPr>
            <a:r>
              <a:rPr lang="en-US" dirty="0"/>
              <a:t>common to begin high, then decrease</a:t>
            </a:r>
          </a:p>
        </p:txBody>
      </p:sp>
    </p:spTree>
    <p:extLst>
      <p:ext uri="{BB962C8B-B14F-4D97-AF65-F5344CB8AC3E}">
        <p14:creationId xmlns:p14="http://schemas.microsoft.com/office/powerpoint/2010/main" val="2564420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Practical Issues</a:t>
            </a:r>
          </a:p>
        </p:txBody>
      </p:sp>
      <p:sp>
        <p:nvSpPr>
          <p:cNvPr id="3" name="Content Placeholder 2"/>
          <p:cNvSpPr>
            <a:spLocks noGrp="1"/>
          </p:cNvSpPr>
          <p:nvPr>
            <p:ph idx="1"/>
          </p:nvPr>
        </p:nvSpPr>
        <p:spPr>
          <a:xfrm>
            <a:off x="266700" y="1411092"/>
            <a:ext cx="8610600" cy="4687888"/>
          </a:xfrm>
        </p:spPr>
        <p:txBody>
          <a:bodyPr/>
          <a:lstStyle/>
          <a:p>
            <a:r>
              <a:rPr lang="en-US" dirty="0"/>
              <a:t>Feature representation</a:t>
            </a:r>
          </a:p>
          <a:p>
            <a:pPr lvl="1"/>
            <a:r>
              <a:rPr lang="en-US" dirty="0"/>
              <a:t>want all features to have similar value ranges</a:t>
            </a:r>
          </a:p>
          <a:p>
            <a:pPr lvl="1"/>
            <a:r>
              <a:rPr lang="en-US" dirty="0"/>
              <a:t>too many features? feature selection </a:t>
            </a:r>
          </a:p>
          <a:p>
            <a:r>
              <a:rPr lang="en-US" dirty="0"/>
              <a:t>Efficiency</a:t>
            </a:r>
          </a:p>
          <a:p>
            <a:pPr lvl="1"/>
            <a:r>
              <a:rPr lang="en-US" dirty="0"/>
              <a:t>Stochastic Gradient Descent / Batching</a:t>
            </a:r>
          </a:p>
          <a:p>
            <a:r>
              <a:rPr lang="en-US" dirty="0"/>
              <a:t>Over-fitting</a:t>
            </a:r>
          </a:p>
          <a:p>
            <a:pPr lvl="1"/>
            <a:r>
              <a:rPr lang="en-US" dirty="0"/>
              <a:t>Regularization </a:t>
            </a:r>
          </a:p>
          <a:p>
            <a:r>
              <a:rPr lang="en-US" dirty="0"/>
              <a:t>Classifying more than two categories</a:t>
            </a:r>
          </a:p>
        </p:txBody>
      </p:sp>
      <p:sp>
        <p:nvSpPr>
          <p:cNvPr id="4" name="Slide Number Placeholder 3"/>
          <p:cNvSpPr>
            <a:spLocks noGrp="1"/>
          </p:cNvSpPr>
          <p:nvPr>
            <p:ph type="sldNum" sz="quarter" idx="11"/>
          </p:nvPr>
        </p:nvSpPr>
        <p:spPr/>
        <p:txBody>
          <a:bodyPr/>
          <a:lstStyle/>
          <a:p>
            <a:pPr>
              <a:defRPr/>
            </a:pPr>
            <a:fld id="{C1363534-09FE-483E-886E-2922D16E6556}" type="slidenum">
              <a:rPr lang="en-US" altLang="en-US" smtClean="0"/>
              <a:pPr>
                <a:defRPr/>
              </a:pPr>
              <a:t>31</a:t>
            </a:fld>
            <a:endParaRPr lang="en-US" altLang="en-US">
              <a:latin typeface="Times New Roman" panose="02020603050405020304" pitchFamily="18" charset="0"/>
            </a:endParaRPr>
          </a:p>
        </p:txBody>
      </p:sp>
    </p:spTree>
    <p:extLst>
      <p:ext uri="{BB962C8B-B14F-4D97-AF65-F5344CB8AC3E}">
        <p14:creationId xmlns:p14="http://schemas.microsoft.com/office/powerpoint/2010/main" val="1380323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Mini-batch training</a:t>
            </a:r>
          </a:p>
        </p:txBody>
      </p:sp>
      <p:sp>
        <p:nvSpPr>
          <p:cNvPr id="3" name="Content Placeholder 2"/>
          <p:cNvSpPr>
            <a:spLocks noGrp="1"/>
          </p:cNvSpPr>
          <p:nvPr>
            <p:ph idx="1"/>
          </p:nvPr>
        </p:nvSpPr>
        <p:spPr/>
        <p:txBody>
          <a:bodyPr/>
          <a:lstStyle/>
          <a:p>
            <a:r>
              <a:rPr lang="en-US" dirty="0">
                <a:solidFill>
                  <a:srgbClr val="FF0000"/>
                </a:solidFill>
              </a:rPr>
              <a:t>Stochastic</a:t>
            </a:r>
            <a:r>
              <a:rPr lang="en-US" dirty="0"/>
              <a:t> gradient descent chooses a random example at a time</a:t>
            </a:r>
          </a:p>
          <a:p>
            <a:r>
              <a:rPr lang="en-US" dirty="0"/>
              <a:t>To make movements less choppy, compute gradient over batches of training instances from training set of size m</a:t>
            </a:r>
          </a:p>
          <a:p>
            <a:pPr lvl="1"/>
            <a:r>
              <a:rPr lang="en-US" dirty="0"/>
              <a:t>If batch size is m, batch training</a:t>
            </a:r>
          </a:p>
          <a:p>
            <a:pPr lvl="1"/>
            <a:r>
              <a:rPr lang="en-US" dirty="0"/>
              <a:t>If batch size is 1, stochastic gradient descent</a:t>
            </a:r>
          </a:p>
          <a:p>
            <a:pPr lvl="1"/>
            <a:r>
              <a:rPr lang="en-US" dirty="0"/>
              <a:t>Otherwise, mini batch training (for efficiency)</a:t>
            </a:r>
          </a:p>
          <a:p>
            <a:pPr lvl="1"/>
            <a:endParaRPr lang="en-US" dirty="0"/>
          </a:p>
        </p:txBody>
      </p:sp>
      <p:sp>
        <p:nvSpPr>
          <p:cNvPr id="4" name="Slide Number Placeholder 3"/>
          <p:cNvSpPr>
            <a:spLocks noGrp="1"/>
          </p:cNvSpPr>
          <p:nvPr>
            <p:ph type="sldNum" sz="quarter" idx="11"/>
          </p:nvPr>
        </p:nvSpPr>
        <p:spPr/>
        <p:txBody>
          <a:bodyPr/>
          <a:lstStyle/>
          <a:p>
            <a:pPr>
              <a:defRPr/>
            </a:pPr>
            <a:fld id="{C1363534-09FE-483E-886E-2922D16E6556}" type="slidenum">
              <a:rPr lang="en-US" altLang="en-US" smtClean="0"/>
              <a:pPr>
                <a:defRPr/>
              </a:pPr>
              <a:t>32</a:t>
            </a:fld>
            <a:endParaRPr lang="en-US" altLang="en-US">
              <a:latin typeface="Times New Roman" panose="02020603050405020304" pitchFamily="18" charset="0"/>
            </a:endParaRPr>
          </a:p>
        </p:txBody>
      </p:sp>
    </p:spTree>
    <p:extLst>
      <p:ext uri="{BB962C8B-B14F-4D97-AF65-F5344CB8AC3E}">
        <p14:creationId xmlns:p14="http://schemas.microsoft.com/office/powerpoint/2010/main" val="549725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Regularization</a:t>
            </a:r>
          </a:p>
        </p:txBody>
      </p:sp>
      <p:sp>
        <p:nvSpPr>
          <p:cNvPr id="3" name="Content Placeholder 2"/>
          <p:cNvSpPr>
            <a:spLocks noGrp="1"/>
          </p:cNvSpPr>
          <p:nvPr>
            <p:ph idx="1"/>
          </p:nvPr>
        </p:nvSpPr>
        <p:spPr/>
        <p:txBody>
          <a:bodyPr/>
          <a:lstStyle/>
          <a:p>
            <a:r>
              <a:rPr lang="en-US" dirty="0"/>
              <a:t>Weight training can yield models that don’t generalize well to test data (i.e., that </a:t>
            </a:r>
            <a:r>
              <a:rPr lang="en-US" dirty="0" err="1"/>
              <a:t>overfit</a:t>
            </a:r>
            <a:r>
              <a:rPr lang="en-US" dirty="0"/>
              <a:t> to training data)</a:t>
            </a:r>
          </a:p>
          <a:p>
            <a:r>
              <a:rPr lang="en-US" dirty="0"/>
              <a:t>To avoid overfitting, a regularization term (various options) is used to penalize large weights</a:t>
            </a:r>
          </a:p>
          <a:p>
            <a:pPr lvl="1"/>
            <a:r>
              <a:rPr lang="en-US" dirty="0"/>
              <a:t>L2 quadratic function of the weight values</a:t>
            </a:r>
          </a:p>
          <a:p>
            <a:pPr lvl="1"/>
            <a:r>
              <a:rPr lang="en-US" dirty="0"/>
              <a:t>L1 linear function of the weight values</a:t>
            </a:r>
          </a:p>
        </p:txBody>
      </p:sp>
      <p:sp>
        <p:nvSpPr>
          <p:cNvPr id="4" name="Slide Number Placeholder 3"/>
          <p:cNvSpPr>
            <a:spLocks noGrp="1"/>
          </p:cNvSpPr>
          <p:nvPr>
            <p:ph type="sldNum" sz="quarter" idx="11"/>
          </p:nvPr>
        </p:nvSpPr>
        <p:spPr/>
        <p:txBody>
          <a:bodyPr/>
          <a:lstStyle/>
          <a:p>
            <a:pPr>
              <a:defRPr/>
            </a:pPr>
            <a:fld id="{C1363534-09FE-483E-886E-2922D16E6556}" type="slidenum">
              <a:rPr lang="en-US" altLang="en-US" smtClean="0"/>
              <a:pPr>
                <a:defRPr/>
              </a:pPr>
              <a:t>33</a:t>
            </a:fld>
            <a:endParaRPr lang="en-US" altLang="en-US">
              <a:latin typeface="Times New Roman" panose="02020603050405020304" pitchFamily="18" charset="0"/>
            </a:endParaRPr>
          </a:p>
        </p:txBody>
      </p:sp>
    </p:spTree>
    <p:extLst>
      <p:ext uri="{BB962C8B-B14F-4D97-AF65-F5344CB8AC3E}">
        <p14:creationId xmlns:p14="http://schemas.microsoft.com/office/powerpoint/2010/main" val="18029721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Multinomial Logistic Regression</a:t>
            </a:r>
          </a:p>
        </p:txBody>
      </p:sp>
      <p:sp>
        <p:nvSpPr>
          <p:cNvPr id="3" name="Content Placeholder 2"/>
          <p:cNvSpPr>
            <a:spLocks noGrp="1"/>
          </p:cNvSpPr>
          <p:nvPr>
            <p:ph idx="1"/>
          </p:nvPr>
        </p:nvSpPr>
        <p:spPr/>
        <p:txBody>
          <a:bodyPr/>
          <a:lstStyle/>
          <a:p>
            <a:r>
              <a:rPr lang="en-US" dirty="0"/>
              <a:t>More than two classes</a:t>
            </a:r>
          </a:p>
          <a:p>
            <a:r>
              <a:rPr lang="en-US" dirty="0"/>
              <a:t>AKA </a:t>
            </a:r>
            <a:r>
              <a:rPr lang="en-US" dirty="0" err="1"/>
              <a:t>softmax</a:t>
            </a:r>
            <a:r>
              <a:rPr lang="en-US" dirty="0"/>
              <a:t> regression, </a:t>
            </a:r>
            <a:r>
              <a:rPr lang="en-US" dirty="0" err="1"/>
              <a:t>maxent</a:t>
            </a:r>
            <a:r>
              <a:rPr lang="en-US" dirty="0"/>
              <a:t> classifier</a:t>
            </a:r>
          </a:p>
          <a:p>
            <a:pPr lvl="1"/>
            <a:r>
              <a:rPr lang="en-US" dirty="0"/>
              <a:t>Instead of sigmoid, use “</a:t>
            </a:r>
            <a:r>
              <a:rPr lang="en-US" dirty="0" err="1"/>
              <a:t>softmax</a:t>
            </a:r>
            <a:r>
              <a:rPr lang="en-US" dirty="0"/>
              <a:t> function”</a:t>
            </a:r>
          </a:p>
          <a:p>
            <a:pPr lvl="1"/>
            <a:r>
              <a:rPr lang="en-US" dirty="0"/>
              <a:t>Instead of having just one set of weights and one set of features, different set of weights and feature vectors for each class label</a:t>
            </a:r>
          </a:p>
          <a:p>
            <a:pPr lvl="1"/>
            <a:r>
              <a:rPr lang="en-US" dirty="0"/>
              <a:t>Loss function changes too</a:t>
            </a:r>
          </a:p>
          <a:p>
            <a:endParaRPr lang="en-US" dirty="0"/>
          </a:p>
          <a:p>
            <a:endParaRPr lang="en-US" dirty="0"/>
          </a:p>
        </p:txBody>
      </p:sp>
      <p:sp>
        <p:nvSpPr>
          <p:cNvPr id="4" name="Slide Number Placeholder 3"/>
          <p:cNvSpPr>
            <a:spLocks noGrp="1"/>
          </p:cNvSpPr>
          <p:nvPr>
            <p:ph type="sldNum" sz="quarter" idx="11"/>
          </p:nvPr>
        </p:nvSpPr>
        <p:spPr/>
        <p:txBody>
          <a:bodyPr/>
          <a:lstStyle/>
          <a:p>
            <a:pPr>
              <a:defRPr/>
            </a:pPr>
            <a:fld id="{C1363534-09FE-483E-886E-2922D16E6556}" type="slidenum">
              <a:rPr lang="en-US" altLang="en-US" smtClean="0"/>
              <a:pPr>
                <a:defRPr/>
              </a:pPr>
              <a:t>34</a:t>
            </a:fld>
            <a:endParaRPr lang="en-US" altLang="en-US">
              <a:latin typeface="Times New Roman" panose="02020603050405020304" pitchFamily="18" charset="0"/>
            </a:endParaRPr>
          </a:p>
        </p:txBody>
      </p:sp>
    </p:spTree>
    <p:extLst>
      <p:ext uri="{BB962C8B-B14F-4D97-AF65-F5344CB8AC3E}">
        <p14:creationId xmlns:p14="http://schemas.microsoft.com/office/powerpoint/2010/main" val="17063550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灯片编号占位符 5"/>
          <p:cNvSpPr>
            <a:spLocks noGrp="1"/>
          </p:cNvSpPr>
          <p:nvPr>
            <p:ph type="sldNum" sz="quarter" idx="11"/>
          </p:nvPr>
        </p:nvSpPr>
        <p:spPr>
          <a:xfrm>
            <a:off x="3124200" y="6400800"/>
            <a:ext cx="2895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a:spcBef>
                <a:spcPct val="0"/>
              </a:spcBef>
            </a:pPr>
            <a:fld id="{BAB7484E-9C77-4385-91AE-10055D635C6B}" type="slidenum">
              <a:rPr lang="zh-CN" altLang="en-US" sz="1400">
                <a:solidFill>
                  <a:srgbClr val="898989"/>
                </a:solidFill>
                <a:latin typeface="Calibri" panose="020F0502020204030204" pitchFamily="34" charset="0"/>
                <a:ea typeface="宋体" panose="02010600030101010101" pitchFamily="2" charset="-122"/>
              </a:rPr>
              <a:pPr algn="ctr">
                <a:spcBef>
                  <a:spcPct val="0"/>
                </a:spcBef>
              </a:pPr>
              <a:t>35</a:t>
            </a:fld>
            <a:endParaRPr lang="en-US" altLang="zh-CN" sz="1400">
              <a:solidFill>
                <a:srgbClr val="898989"/>
              </a:solidFill>
              <a:latin typeface="Calibri" panose="020F0502020204030204" pitchFamily="34" charset="0"/>
              <a:ea typeface="宋体" panose="02010600030101010101" pitchFamily="2" charset="-122"/>
            </a:endParaRPr>
          </a:p>
        </p:txBody>
      </p:sp>
      <p:sp>
        <p:nvSpPr>
          <p:cNvPr id="49155" name="标题 1"/>
          <p:cNvSpPr>
            <a:spLocks noGrp="1"/>
          </p:cNvSpPr>
          <p:nvPr>
            <p:ph type="title"/>
          </p:nvPr>
        </p:nvSpPr>
        <p:spPr/>
        <p:txBody>
          <a:bodyPr/>
          <a:lstStyle/>
          <a:p>
            <a:pPr eaLnBrk="1" hangingPunct="1"/>
            <a:r>
              <a:rPr lang="en-US" altLang="zh-CN">
                <a:ea typeface="宋体" panose="02010600030101010101" pitchFamily="2" charset="-122"/>
              </a:rPr>
              <a:t>Summary of Logistic Regression</a:t>
            </a:r>
            <a:endParaRPr lang="zh-CN" altLang="en-US">
              <a:ea typeface="宋体" panose="02010600030101010101" pitchFamily="2" charset="-122"/>
            </a:endParaRPr>
          </a:p>
        </p:txBody>
      </p:sp>
      <p:sp>
        <p:nvSpPr>
          <p:cNvPr id="3" name="内容占位符 2"/>
          <p:cNvSpPr>
            <a:spLocks noGrp="1"/>
          </p:cNvSpPr>
          <p:nvPr>
            <p:ph idx="1"/>
          </p:nvPr>
        </p:nvSpPr>
        <p:spPr/>
        <p:txBody>
          <a:bodyPr rtlCol="0">
            <a:normAutofit lnSpcReduction="10000"/>
          </a:bodyPr>
          <a:lstStyle/>
          <a:p>
            <a:pPr eaLnBrk="1" fontAlgn="auto" hangingPunct="1">
              <a:spcAft>
                <a:spcPts val="0"/>
              </a:spcAft>
              <a:buFont typeface="Arial" panose="020B0604020202020204" pitchFamily="34" charset="0"/>
              <a:buChar char="•"/>
              <a:defRPr/>
            </a:pPr>
            <a:r>
              <a:rPr lang="en-US" altLang="zh-CN" dirty="0"/>
              <a:t>Learns the Conditional Probability Distribution P(</a:t>
            </a:r>
            <a:r>
              <a:rPr lang="en-US" altLang="zh-CN" dirty="0" err="1"/>
              <a:t>y|x</a:t>
            </a:r>
            <a:r>
              <a:rPr lang="en-US" altLang="zh-CN" dirty="0"/>
              <a:t>)</a:t>
            </a:r>
          </a:p>
          <a:p>
            <a:pPr eaLnBrk="1" fontAlgn="auto" hangingPunct="1">
              <a:spcAft>
                <a:spcPts val="0"/>
              </a:spcAft>
              <a:buFont typeface="Arial" panose="020B0604020202020204" pitchFamily="34" charset="0"/>
              <a:buChar char="•"/>
              <a:defRPr/>
            </a:pPr>
            <a:r>
              <a:rPr lang="en-US" altLang="zh-CN" dirty="0"/>
              <a:t>Local Search.  </a:t>
            </a:r>
          </a:p>
          <a:p>
            <a:pPr lvl="1" eaLnBrk="1" fontAlgn="auto" hangingPunct="1">
              <a:spcAft>
                <a:spcPts val="0"/>
              </a:spcAft>
              <a:buFont typeface="Arial" panose="020B0604020202020204" pitchFamily="34" charset="0"/>
              <a:buChar char="–"/>
              <a:defRPr/>
            </a:pPr>
            <a:r>
              <a:rPr lang="en-US" altLang="zh-CN" dirty="0"/>
              <a:t>Begins with initial weight vector.  </a:t>
            </a:r>
          </a:p>
          <a:p>
            <a:pPr lvl="1" eaLnBrk="1" fontAlgn="auto" hangingPunct="1">
              <a:spcAft>
                <a:spcPts val="0"/>
              </a:spcAft>
              <a:buFont typeface="Arial" panose="020B0604020202020204" pitchFamily="34" charset="0"/>
              <a:buChar char="–"/>
              <a:defRPr/>
            </a:pPr>
            <a:r>
              <a:rPr lang="en-US" altLang="zh-CN" dirty="0"/>
              <a:t>Modifies it iteratively to maximize an objective function.  </a:t>
            </a:r>
          </a:p>
          <a:p>
            <a:pPr lvl="1" eaLnBrk="1" fontAlgn="auto" hangingPunct="1">
              <a:spcAft>
                <a:spcPts val="0"/>
              </a:spcAft>
              <a:buFont typeface="Arial" panose="020B0604020202020204" pitchFamily="34" charset="0"/>
              <a:buChar char="–"/>
              <a:defRPr/>
            </a:pPr>
            <a:r>
              <a:rPr lang="en-US" altLang="zh-CN" dirty="0"/>
              <a:t>The objective function is the conditional log likelihood of the data – so the algorithm seeks the probability distribution P(</a:t>
            </a:r>
            <a:r>
              <a:rPr lang="en-US" altLang="zh-CN" dirty="0" err="1"/>
              <a:t>y|x</a:t>
            </a:r>
            <a:r>
              <a:rPr lang="en-US" altLang="zh-CN" dirty="0"/>
              <a:t>) that is most likely given the data.</a:t>
            </a:r>
            <a:endParaRPr lang="zh-CN" alt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Two Phases</a:t>
            </a:r>
          </a:p>
        </p:txBody>
      </p:sp>
      <p:sp>
        <p:nvSpPr>
          <p:cNvPr id="3" name="Content Placeholder 2"/>
          <p:cNvSpPr>
            <a:spLocks noGrp="1"/>
          </p:cNvSpPr>
          <p:nvPr>
            <p:ph idx="1"/>
          </p:nvPr>
        </p:nvSpPr>
        <p:spPr>
          <a:xfrm>
            <a:off x="228600" y="1427956"/>
            <a:ext cx="8610600" cy="4687888"/>
          </a:xfrm>
        </p:spPr>
        <p:txBody>
          <a:bodyPr/>
          <a:lstStyle/>
          <a:p>
            <a:r>
              <a:rPr lang="en-US" dirty="0"/>
              <a:t>Training</a:t>
            </a:r>
          </a:p>
          <a:p>
            <a:pPr lvl="1"/>
            <a:r>
              <a:rPr lang="en-US" dirty="0"/>
              <a:t>we train the system (specifically the weights w and b), e.g., using stochastic gradient descent and the cross-entropy loss</a:t>
            </a:r>
          </a:p>
          <a:p>
            <a:r>
              <a:rPr lang="en-US" dirty="0"/>
              <a:t>Test</a:t>
            </a:r>
          </a:p>
          <a:p>
            <a:pPr lvl="1"/>
            <a:r>
              <a:rPr lang="en-US" dirty="0"/>
              <a:t>Given a test example x we compute p(y | x) and return the higher probability label y = 1 or y = 0</a:t>
            </a:r>
          </a:p>
        </p:txBody>
      </p:sp>
      <p:sp>
        <p:nvSpPr>
          <p:cNvPr id="4" name="Slide Number Placeholder 3"/>
          <p:cNvSpPr>
            <a:spLocks noGrp="1"/>
          </p:cNvSpPr>
          <p:nvPr>
            <p:ph type="sldNum" sz="quarter" idx="11"/>
          </p:nvPr>
        </p:nvSpPr>
        <p:spPr/>
        <p:txBody>
          <a:bodyPr/>
          <a:lstStyle/>
          <a:p>
            <a:pPr>
              <a:defRPr/>
            </a:pPr>
            <a:fld id="{C1363534-09FE-483E-886E-2922D16E6556}" type="slidenum">
              <a:rPr lang="en-US" altLang="en-US" smtClean="0"/>
              <a:pPr>
                <a:defRPr/>
              </a:pPr>
              <a:t>36</a:t>
            </a:fld>
            <a:endParaRPr lang="en-US" altLang="en-US">
              <a:latin typeface="Times New Roman" panose="02020603050405020304" pitchFamily="18" charset="0"/>
            </a:endParaRPr>
          </a:p>
        </p:txBody>
      </p:sp>
    </p:spTree>
    <p:extLst>
      <p:ext uri="{BB962C8B-B14F-4D97-AF65-F5344CB8AC3E}">
        <p14:creationId xmlns:p14="http://schemas.microsoft.com/office/powerpoint/2010/main" val="29616112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灯片编号占位符 5"/>
          <p:cNvSpPr>
            <a:spLocks noGrp="1"/>
          </p:cNvSpPr>
          <p:nvPr>
            <p:ph type="sldNum" sz="quarter" idx="11"/>
          </p:nvPr>
        </p:nvSpPr>
        <p:spPr>
          <a:xfrm>
            <a:off x="3124200" y="6400800"/>
            <a:ext cx="2895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a:spcBef>
                <a:spcPct val="0"/>
              </a:spcBef>
            </a:pPr>
            <a:fld id="{523C40C0-5280-4DE1-96C8-0876BBEFB613}" type="slidenum">
              <a:rPr lang="zh-CN" altLang="en-US" sz="1400">
                <a:solidFill>
                  <a:srgbClr val="898989"/>
                </a:solidFill>
                <a:latin typeface="Calibri" panose="020F0502020204030204" pitchFamily="34" charset="0"/>
                <a:ea typeface="宋体" panose="02010600030101010101" pitchFamily="2" charset="-122"/>
              </a:rPr>
              <a:pPr algn="ctr">
                <a:spcBef>
                  <a:spcPct val="0"/>
                </a:spcBef>
              </a:pPr>
              <a:t>37</a:t>
            </a:fld>
            <a:endParaRPr lang="en-US" altLang="zh-CN" sz="1400">
              <a:solidFill>
                <a:srgbClr val="898989"/>
              </a:solidFill>
              <a:latin typeface="Calibri" panose="020F0502020204030204" pitchFamily="34" charset="0"/>
              <a:ea typeface="宋体" panose="02010600030101010101" pitchFamily="2" charset="-122"/>
            </a:endParaRPr>
          </a:p>
        </p:txBody>
      </p:sp>
      <p:sp>
        <p:nvSpPr>
          <p:cNvPr id="50179" name="标题 1"/>
          <p:cNvSpPr>
            <a:spLocks noGrp="1"/>
          </p:cNvSpPr>
          <p:nvPr>
            <p:ph type="title"/>
          </p:nvPr>
        </p:nvSpPr>
        <p:spPr/>
        <p:txBody>
          <a:bodyPr/>
          <a:lstStyle/>
          <a:p>
            <a:pPr eaLnBrk="1" hangingPunct="1"/>
            <a:r>
              <a:rPr lang="en-US" altLang="zh-CN">
                <a:ea typeface="宋体" panose="02010600030101010101" pitchFamily="2" charset="-122"/>
              </a:rPr>
              <a:t>Final Comments</a:t>
            </a:r>
            <a:endParaRPr lang="zh-CN" altLang="en-US">
              <a:ea typeface="宋体" panose="02010600030101010101" pitchFamily="2" charset="-122"/>
            </a:endParaRPr>
          </a:p>
        </p:txBody>
      </p:sp>
      <p:sp>
        <p:nvSpPr>
          <p:cNvPr id="50180" name="内容占位符 2"/>
          <p:cNvSpPr>
            <a:spLocks noGrp="1"/>
          </p:cNvSpPr>
          <p:nvPr>
            <p:ph idx="1"/>
          </p:nvPr>
        </p:nvSpPr>
        <p:spPr/>
        <p:txBody>
          <a:bodyPr/>
          <a:lstStyle/>
          <a:p>
            <a:pPr eaLnBrk="1" hangingPunct="1"/>
            <a:r>
              <a:rPr lang="en-US" altLang="zh-CN" dirty="0">
                <a:ea typeface="宋体" panose="02010600030101010101" pitchFamily="2" charset="-122"/>
              </a:rPr>
              <a:t>In general, NB and LR make different assumptions</a:t>
            </a:r>
          </a:p>
          <a:p>
            <a:pPr lvl="1" eaLnBrk="1" hangingPunct="1"/>
            <a:r>
              <a:rPr lang="en-US" altLang="zh-CN" dirty="0">
                <a:ea typeface="宋体" panose="02010600030101010101" pitchFamily="2" charset="-122"/>
              </a:rPr>
              <a:t>NB: Features independent given class -&gt; assumption on P(X|Y)</a:t>
            </a:r>
          </a:p>
          <a:p>
            <a:pPr lvl="1" eaLnBrk="1" hangingPunct="1"/>
            <a:r>
              <a:rPr lang="en-US" altLang="zh-CN" dirty="0">
                <a:ea typeface="宋体" panose="02010600030101010101" pitchFamily="2" charset="-122"/>
              </a:rPr>
              <a:t>LR: Functional form of P(Y|X), no assumption on P(X|Y)</a:t>
            </a:r>
          </a:p>
          <a:p>
            <a:pPr eaLnBrk="1" hangingPunct="1"/>
            <a:r>
              <a:rPr lang="en-US" altLang="zh-CN" dirty="0">
                <a:ea typeface="宋体" panose="02010600030101010101" pitchFamily="2" charset="-122"/>
              </a:rPr>
              <a:t>LR is optimized</a:t>
            </a:r>
          </a:p>
          <a:p>
            <a:pPr lvl="1" eaLnBrk="1" hangingPunct="1"/>
            <a:r>
              <a:rPr lang="en-US" altLang="zh-CN" dirty="0">
                <a:ea typeface="宋体" panose="02010600030101010101" pitchFamily="2" charset="-122"/>
              </a:rPr>
              <a:t>no closed-form solution</a:t>
            </a:r>
          </a:p>
          <a:p>
            <a:pPr eaLnBrk="1" hangingPunct="1"/>
            <a:r>
              <a:rPr lang="en-US" altLang="zh-CN" dirty="0">
                <a:ea typeface="宋体" panose="02010600030101010101" pitchFamily="2" charset="-122"/>
              </a:rPr>
              <a:t>LR is interpretable</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idx="1"/>
          </p:nvPr>
        </p:nvSpPr>
        <p:spPr>
          <a:xfrm>
            <a:off x="0" y="1371600"/>
            <a:ext cx="8458200" cy="4687888"/>
          </a:xfrm>
        </p:spPr>
        <p:txBody>
          <a:bodyPr/>
          <a:lstStyle/>
          <a:p>
            <a:r>
              <a:rPr lang="en-US" sz="2800" dirty="0"/>
              <a:t>Logistic regression is a supervised machine learning classifier (discriminative)</a:t>
            </a:r>
          </a:p>
          <a:p>
            <a:r>
              <a:rPr lang="en-US" sz="2800" dirty="0"/>
              <a:t>Use: LR extracts real-valued features from the input, multiplies each by a weight, sums them, and passes the sum through a sigmoid function to generate a probability. A threshold is used to make a decision</a:t>
            </a:r>
          </a:p>
          <a:p>
            <a:r>
              <a:rPr lang="en-US" sz="2800" dirty="0"/>
              <a:t>Learning: The weights (vector w and bias b) are learned from a labeled training set via a loss function that must be minimized, e.g., by using (iterative) gradient descent to find the optimal weights, and regularization to avoid overfitting</a:t>
            </a:r>
          </a:p>
        </p:txBody>
      </p:sp>
      <p:sp>
        <p:nvSpPr>
          <p:cNvPr id="4" name="Slide Number Placeholder 3"/>
          <p:cNvSpPr>
            <a:spLocks noGrp="1"/>
          </p:cNvSpPr>
          <p:nvPr>
            <p:ph type="sldNum" sz="quarter" idx="11"/>
          </p:nvPr>
        </p:nvSpPr>
        <p:spPr/>
        <p:txBody>
          <a:bodyPr/>
          <a:lstStyle/>
          <a:p>
            <a:pPr>
              <a:defRPr/>
            </a:pPr>
            <a:fld id="{C1363534-09FE-483E-886E-2922D16E6556}" type="slidenum">
              <a:rPr lang="en-US" altLang="en-US" smtClean="0"/>
              <a:pPr>
                <a:defRPr/>
              </a:pPr>
              <a:t>38</a:t>
            </a:fld>
            <a:endParaRPr lang="en-US" altLang="en-US">
              <a:latin typeface="Times New Roman" panose="02020603050405020304" pitchFamily="18" charset="0"/>
            </a:endParaRPr>
          </a:p>
        </p:txBody>
      </p:sp>
    </p:spTree>
    <p:extLst>
      <p:ext uri="{BB962C8B-B14F-4D97-AF65-F5344CB8AC3E}">
        <p14:creationId xmlns:p14="http://schemas.microsoft.com/office/powerpoint/2010/main" val="33068037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altLang="en-US"/>
              <a:t>Naive Bayes Review</a:t>
            </a:r>
          </a:p>
        </p:txBody>
      </p:sp>
      <p:sp>
        <p:nvSpPr>
          <p:cNvPr id="14" name="Content Placeholder 13"/>
          <p:cNvSpPr>
            <a:spLocks noGrp="1"/>
          </p:cNvSpPr>
          <p:nvPr>
            <p:ph idx="1"/>
          </p:nvPr>
        </p:nvSpPr>
        <p:spPr>
          <a:xfrm>
            <a:off x="473075" y="1649413"/>
            <a:ext cx="8229600" cy="4454525"/>
          </a:xfrm>
        </p:spPr>
        <p:txBody>
          <a:bodyPr>
            <a:normAutofit fontScale="85000" lnSpcReduction="20000"/>
          </a:bodyPr>
          <a:lstStyle/>
          <a:p>
            <a:pPr>
              <a:defRPr/>
            </a:pPr>
            <a:r>
              <a:rPr lang="en-US" dirty="0"/>
              <a:t>Features = {I hate love this book}</a:t>
            </a:r>
          </a:p>
          <a:p>
            <a:pPr>
              <a:defRPr/>
            </a:pPr>
            <a:r>
              <a:rPr lang="en-US" dirty="0"/>
              <a:t>Training</a:t>
            </a:r>
          </a:p>
          <a:p>
            <a:pPr lvl="1">
              <a:defRPr/>
            </a:pPr>
            <a:r>
              <a:rPr lang="en-US" dirty="0"/>
              <a:t>I hate this book</a:t>
            </a:r>
          </a:p>
          <a:p>
            <a:pPr lvl="1">
              <a:defRPr/>
            </a:pPr>
            <a:r>
              <a:rPr lang="en-US" dirty="0"/>
              <a:t>Love this book</a:t>
            </a:r>
          </a:p>
          <a:p>
            <a:pPr>
              <a:defRPr/>
            </a:pPr>
            <a:r>
              <a:rPr lang="en-US" dirty="0"/>
              <a:t>What is P(Y|X)?</a:t>
            </a:r>
          </a:p>
          <a:p>
            <a:pPr>
              <a:defRPr/>
            </a:pPr>
            <a:r>
              <a:rPr lang="en-US" dirty="0"/>
              <a:t>Prior p(Y) </a:t>
            </a:r>
          </a:p>
          <a:p>
            <a:pPr>
              <a:defRPr/>
            </a:pPr>
            <a:r>
              <a:rPr lang="en-US" dirty="0"/>
              <a:t>Testing</a:t>
            </a:r>
          </a:p>
          <a:p>
            <a:pPr lvl="1">
              <a:defRPr/>
            </a:pPr>
            <a:r>
              <a:rPr lang="en-US" dirty="0"/>
              <a:t>hate book</a:t>
            </a:r>
          </a:p>
          <a:p>
            <a:pPr>
              <a:defRPr/>
            </a:pPr>
            <a:r>
              <a:rPr lang="en-US" dirty="0"/>
              <a:t>Different conditions</a:t>
            </a:r>
          </a:p>
          <a:p>
            <a:pPr lvl="1">
              <a:defRPr/>
            </a:pPr>
            <a:r>
              <a:rPr lang="en-US" dirty="0"/>
              <a:t>a = 0 (no smoothing)</a:t>
            </a:r>
          </a:p>
          <a:p>
            <a:pPr lvl="1">
              <a:defRPr/>
            </a:pPr>
            <a:r>
              <a:rPr lang="en-US" dirty="0"/>
              <a:t>a = 1 (smoothing)</a:t>
            </a:r>
          </a:p>
          <a:p>
            <a:pPr>
              <a:defRPr/>
            </a:pPr>
            <a:endParaRPr lang="en-US" dirty="0"/>
          </a:p>
          <a:p>
            <a:pPr>
              <a:defRPr/>
            </a:pPr>
            <a:endParaRPr lang="en-US" dirty="0"/>
          </a:p>
        </p:txBody>
      </p:sp>
      <p:sp>
        <p:nvSpPr>
          <p:cNvPr id="7" name="TextBox 6"/>
          <p:cNvSpPr txBox="1">
            <a:spLocks noRot="1" noChangeAspect="1" noMove="1" noResize="1" noEditPoints="1" noAdjustHandles="1" noChangeArrowheads="1" noChangeShapeType="1" noTextEdit="1"/>
          </p:cNvSpPr>
          <p:nvPr/>
        </p:nvSpPr>
        <p:spPr>
          <a:xfrm>
            <a:off x="4697314" y="2633592"/>
            <a:ext cx="4212627" cy="619208"/>
          </a:xfrm>
          <a:prstGeom prst="rect">
            <a:avLst/>
          </a:prstGeom>
          <a:blipFill rotWithShape="1">
            <a:blip r:embed="rId2"/>
            <a:stretch>
              <a:fillRect/>
            </a:stretch>
          </a:blipFill>
        </p:spPr>
        <p:txBody>
          <a:bodyPr/>
          <a:lstStyle/>
          <a:p>
            <a:pPr>
              <a:defRPr/>
            </a:pPr>
            <a:r>
              <a:rPr lang="en-US">
                <a:noFill/>
              </a:rPr>
              <a:t> </a:t>
            </a:r>
          </a:p>
        </p:txBody>
      </p:sp>
      <p:sp>
        <p:nvSpPr>
          <p:cNvPr id="8" name="TextBox 7"/>
          <p:cNvSpPr txBox="1">
            <a:spLocks noRot="1" noChangeAspect="1" noMove="1" noResize="1" noEditPoints="1" noAdjustHandles="1" noChangeArrowheads="1" noChangeShapeType="1" noTextEdit="1"/>
          </p:cNvSpPr>
          <p:nvPr/>
        </p:nvSpPr>
        <p:spPr>
          <a:xfrm>
            <a:off x="6423812" y="1788866"/>
            <a:ext cx="2486130" cy="554254"/>
          </a:xfrm>
          <a:prstGeom prst="rect">
            <a:avLst/>
          </a:prstGeom>
          <a:blipFill rotWithShape="1">
            <a:blip r:embed="rId3"/>
            <a:stretch>
              <a:fillRect/>
            </a:stretch>
          </a:blipFill>
        </p:spPr>
        <p:txBody>
          <a:bodyPr/>
          <a:lstStyle/>
          <a:p>
            <a:pPr>
              <a:defRPr/>
            </a:pPr>
            <a:r>
              <a:rPr lang="en-US">
                <a:noFill/>
              </a:rPr>
              <a:t> </a:t>
            </a:r>
          </a:p>
        </p:txBody>
      </p:sp>
      <p:sp>
        <p:nvSpPr>
          <p:cNvPr id="9" name="TextBox 8"/>
          <p:cNvSpPr txBox="1">
            <a:spLocks noRot="1" noChangeAspect="1" noMove="1" noResize="1" noEditPoints="1" noAdjustHandles="1" noChangeArrowheads="1" noChangeShapeType="1" noTextEdit="1"/>
          </p:cNvSpPr>
          <p:nvPr/>
        </p:nvSpPr>
        <p:spPr>
          <a:xfrm>
            <a:off x="4649488" y="5154425"/>
            <a:ext cx="4212628" cy="619208"/>
          </a:xfrm>
          <a:prstGeom prst="rect">
            <a:avLst/>
          </a:prstGeom>
          <a:blipFill rotWithShape="1">
            <a:blip r:embed="rId4"/>
            <a:stretch>
              <a:fillRect/>
            </a:stretch>
          </a:blipFill>
        </p:spPr>
        <p:txBody>
          <a:bodyPr/>
          <a:lstStyle/>
          <a:p>
            <a:pPr>
              <a:defRPr/>
            </a:pPr>
            <a:r>
              <a:rPr lang="en-US">
                <a:noFill/>
              </a:rPr>
              <a:t> </a:t>
            </a:r>
          </a:p>
        </p:txBody>
      </p:sp>
      <p:sp>
        <p:nvSpPr>
          <p:cNvPr id="10" name="TextBox 9"/>
          <p:cNvSpPr txBox="1">
            <a:spLocks noRot="1" noChangeAspect="1" noMove="1" noResize="1" noEditPoints="1" noAdjustHandles="1" noChangeArrowheads="1" noChangeShapeType="1" noTextEdit="1"/>
          </p:cNvSpPr>
          <p:nvPr/>
        </p:nvSpPr>
        <p:spPr>
          <a:xfrm>
            <a:off x="6691322" y="1397530"/>
            <a:ext cx="2168158" cy="369332"/>
          </a:xfrm>
          <a:prstGeom prst="rect">
            <a:avLst/>
          </a:prstGeom>
          <a:blipFill rotWithShape="1">
            <a:blip r:embed="rId5"/>
            <a:stretch>
              <a:fillRect b="-9836"/>
            </a:stretch>
          </a:blipFill>
        </p:spPr>
        <p:txBody>
          <a:bodyPr/>
          <a:lstStyle/>
          <a:p>
            <a:pPr>
              <a:defRPr/>
            </a:pPr>
            <a:r>
              <a:rPr lang="en-US">
                <a:noFill/>
              </a:rPr>
              <a:t> </a:t>
            </a:r>
          </a:p>
        </p:txBody>
      </p:sp>
      <p:sp>
        <p:nvSpPr>
          <p:cNvPr id="11" name="TextBox 10"/>
          <p:cNvSpPr txBox="1">
            <a:spLocks noRot="1" noChangeAspect="1" noMove="1" noResize="1" noEditPoints="1" noAdjustHandles="1" noChangeArrowheads="1" noChangeShapeType="1" noTextEdit="1"/>
          </p:cNvSpPr>
          <p:nvPr/>
        </p:nvSpPr>
        <p:spPr>
          <a:xfrm>
            <a:off x="3553357" y="3509773"/>
            <a:ext cx="5325173" cy="369332"/>
          </a:xfrm>
          <a:prstGeom prst="rect">
            <a:avLst/>
          </a:prstGeom>
          <a:blipFill rotWithShape="1">
            <a:blip r:embed="rId6"/>
            <a:stretch>
              <a:fillRect t="-8333" b="-26667"/>
            </a:stretch>
          </a:blipFill>
        </p:spPr>
        <p:txBody>
          <a:bodyPr/>
          <a:lstStyle/>
          <a:p>
            <a:pPr>
              <a:defRPr/>
            </a:pPr>
            <a:r>
              <a:rPr lang="en-US">
                <a:noFill/>
              </a:rPr>
              <a:t> </a:t>
            </a:r>
          </a:p>
        </p:txBody>
      </p:sp>
      <p:sp>
        <p:nvSpPr>
          <p:cNvPr id="12" name="TextBox 11"/>
          <p:cNvSpPr txBox="1">
            <a:spLocks noRot="1" noChangeAspect="1" noMove="1" noResize="1" noEditPoints="1" noAdjustHandles="1" noChangeArrowheads="1" noChangeShapeType="1" noTextEdit="1"/>
          </p:cNvSpPr>
          <p:nvPr/>
        </p:nvSpPr>
        <p:spPr>
          <a:xfrm>
            <a:off x="2496830" y="6104349"/>
            <a:ext cx="6406700" cy="369332"/>
          </a:xfrm>
          <a:prstGeom prst="rect">
            <a:avLst/>
          </a:prstGeom>
          <a:blipFill rotWithShape="1">
            <a:blip r:embed="rId7"/>
            <a:stretch>
              <a:fillRect t="-8197" b="-24590"/>
            </a:stretch>
          </a:blipFill>
        </p:spPr>
        <p:txBody>
          <a:bodyPr/>
          <a:lstStyle/>
          <a:p>
            <a:pPr>
              <a:defRPr/>
            </a:pPr>
            <a:r>
              <a:rPr lang="en-US">
                <a:noFill/>
              </a:rPr>
              <a:t> </a:t>
            </a:r>
          </a:p>
        </p:txBody>
      </p:sp>
      <p:sp>
        <p:nvSpPr>
          <p:cNvPr id="13" name="TextBox 12"/>
          <p:cNvSpPr txBox="1">
            <a:spLocks noRot="1" noChangeAspect="1" noMove="1" noResize="1" noEditPoints="1" noAdjustHandles="1" noChangeArrowheads="1" noChangeShapeType="1" noTextEdit="1"/>
          </p:cNvSpPr>
          <p:nvPr/>
        </p:nvSpPr>
        <p:spPr>
          <a:xfrm>
            <a:off x="6437667" y="4342745"/>
            <a:ext cx="2486130" cy="552459"/>
          </a:xfrm>
          <a:prstGeom prst="rect">
            <a:avLst/>
          </a:prstGeom>
          <a:blipFill rotWithShape="1">
            <a:blip r:embed="rId8"/>
            <a:stretch>
              <a:fillRect/>
            </a:stretch>
          </a:blipFill>
        </p:spPr>
        <p:txBody>
          <a:bodyPr/>
          <a:lstStyle/>
          <a:p>
            <a:pPr>
              <a:defRPr/>
            </a:pPr>
            <a:r>
              <a:rPr lang="en-US">
                <a:noFill/>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
                                            <p:txEl>
                                              <p:pRg st="6" end="6"/>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4">
                                            <p:txEl>
                                              <p:pRg st="7" end="7"/>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7"/>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nodeType="clickEffect">
                                  <p:stCondLst>
                                    <p:cond delay="0"/>
                                  </p:stCondLst>
                                  <p:childTnLst>
                                    <p:set>
                                      <p:cBhvr>
                                        <p:cTn id="50" dur="1" fill="hold">
                                          <p:stCondLst>
                                            <p:cond delay="0"/>
                                          </p:stCondLst>
                                        </p:cTn>
                                        <p:tgtEl>
                                          <p:spTgt spid="11"/>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4">
                                            <p:txEl>
                                              <p:pRg st="8" end="8"/>
                                            </p:txEl>
                                          </p:spTgt>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4">
                                            <p:txEl>
                                              <p:pRg st="9" end="9"/>
                                            </p:txEl>
                                          </p:spTgt>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4">
                                            <p:txEl>
                                              <p:pRg st="10" end="10"/>
                                            </p:txEl>
                                          </p:spTgt>
                                        </p:tgtEl>
                                        <p:attrNameLst>
                                          <p:attrName>style.visibility</p:attrName>
                                        </p:attrNameLst>
                                      </p:cBhvr>
                                      <p:to>
                                        <p:strVal val="visible"/>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presetSubtype="0" fill="hold" nodeType="clickEffect">
                                  <p:stCondLst>
                                    <p:cond delay="0"/>
                                  </p:stCondLst>
                                  <p:childTnLst>
                                    <p:set>
                                      <p:cBhvr>
                                        <p:cTn id="66" dur="1" fill="hold">
                                          <p:stCondLst>
                                            <p:cond delay="0"/>
                                          </p:stCondLst>
                                        </p:cTn>
                                        <p:tgtEl>
                                          <p:spTgt spid="13"/>
                                        </p:tgtEl>
                                        <p:attrNameLst>
                                          <p:attrName>style.visibility</p:attrName>
                                        </p:attrNameLst>
                                      </p:cBhvr>
                                      <p:to>
                                        <p:strVal val="visible"/>
                                      </p:to>
                                    </p:set>
                                  </p:childTnLst>
                                </p:cTn>
                              </p:par>
                            </p:childTnLst>
                          </p:cTn>
                        </p:par>
                      </p:childTnLst>
                    </p:cTn>
                  </p:par>
                  <p:par>
                    <p:cTn id="67" fill="hold" nodeType="clickPar">
                      <p:stCondLst>
                        <p:cond delay="indefinite"/>
                      </p:stCondLst>
                      <p:childTnLst>
                        <p:par>
                          <p:cTn id="68" fill="hold" nodeType="withGroup">
                            <p:stCondLst>
                              <p:cond delay="0"/>
                            </p:stCondLst>
                            <p:childTnLst>
                              <p:par>
                                <p:cTn id="69" presetID="1" presetClass="entr" presetSubtype="0" fill="hold" nodeType="clickEffect">
                                  <p:stCondLst>
                                    <p:cond delay="0"/>
                                  </p:stCondLst>
                                  <p:childTnLst>
                                    <p:set>
                                      <p:cBhvr>
                                        <p:cTn id="70" dur="1" fill="hold">
                                          <p:stCondLst>
                                            <p:cond delay="0"/>
                                          </p:stCondLst>
                                        </p:cTn>
                                        <p:tgtEl>
                                          <p:spTgt spid="9"/>
                                        </p:tgtEl>
                                        <p:attrNameLst>
                                          <p:attrName>style.visibility</p:attrName>
                                        </p:attrNameLst>
                                      </p:cBhvr>
                                      <p:to>
                                        <p:strVal val="visible"/>
                                      </p:to>
                                    </p:set>
                                  </p:childTnLst>
                                </p:cTn>
                              </p:par>
                            </p:childTnLst>
                          </p:cTn>
                        </p:par>
                      </p:childTnLst>
                    </p:cTn>
                  </p:par>
                  <p:par>
                    <p:cTn id="71" fill="hold" nodeType="clickPar">
                      <p:stCondLst>
                        <p:cond delay="indefinite"/>
                      </p:stCondLst>
                      <p:childTnLst>
                        <p:par>
                          <p:cTn id="72" fill="hold" nodeType="withGroup">
                            <p:stCondLst>
                              <p:cond delay="0"/>
                            </p:stCondLst>
                            <p:childTnLst>
                              <p:par>
                                <p:cTn id="73" presetID="1" presetClass="entr" presetSubtype="0" fill="hold" nodeType="clickEffect">
                                  <p:stCondLst>
                                    <p:cond delay="0"/>
                                  </p:stCondLst>
                                  <p:childTnLst>
                                    <p:set>
                                      <p:cBhvr>
                                        <p:cTn id="7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bldLvl="2"/>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2"/>
          <p:cNvSpPr>
            <a:spLocks noGrp="1"/>
          </p:cNvSpPr>
          <p:nvPr>
            <p:ph type="title"/>
          </p:nvPr>
        </p:nvSpPr>
        <p:spPr>
          <a:xfrm>
            <a:off x="93663" y="142875"/>
            <a:ext cx="8936037" cy="935038"/>
          </a:xfrm>
        </p:spPr>
        <p:txBody>
          <a:bodyPr/>
          <a:lstStyle/>
          <a:p>
            <a:r>
              <a:rPr lang="en-US" altLang="en-US"/>
              <a:t>Generative vs. Discriminative Models</a:t>
            </a:r>
          </a:p>
        </p:txBody>
      </p:sp>
      <p:sp>
        <p:nvSpPr>
          <p:cNvPr id="22531" name="Content Placeholder 3"/>
          <p:cNvSpPr>
            <a:spLocks noGrp="1"/>
          </p:cNvSpPr>
          <p:nvPr>
            <p:ph idx="1"/>
          </p:nvPr>
        </p:nvSpPr>
        <p:spPr>
          <a:xfrm>
            <a:off x="93663" y="2286000"/>
            <a:ext cx="4678362" cy="3603625"/>
          </a:xfrm>
        </p:spPr>
        <p:txBody>
          <a:bodyPr/>
          <a:lstStyle/>
          <a:p>
            <a:pPr>
              <a:spcBef>
                <a:spcPts val="600"/>
              </a:spcBef>
            </a:pPr>
            <a:r>
              <a:rPr lang="en-US" altLang="en-US" sz="1600"/>
              <a:t>Learn a model of the joint probability p(d, c)</a:t>
            </a:r>
          </a:p>
          <a:p>
            <a:pPr>
              <a:spcBef>
                <a:spcPts val="600"/>
              </a:spcBef>
            </a:pPr>
            <a:r>
              <a:rPr lang="en-US" altLang="en-US" sz="1600"/>
              <a:t>Use Bayes’ Rule to calculate p(c|d) </a:t>
            </a:r>
          </a:p>
          <a:p>
            <a:pPr>
              <a:spcBef>
                <a:spcPts val="600"/>
              </a:spcBef>
            </a:pPr>
            <a:r>
              <a:rPr lang="en-US" altLang="en-US" sz="1600"/>
              <a:t>Build a model of each class; given example, return the model most likely to have generated that example</a:t>
            </a:r>
          </a:p>
          <a:p>
            <a:pPr>
              <a:spcBef>
                <a:spcPts val="600"/>
              </a:spcBef>
            </a:pPr>
            <a:r>
              <a:rPr lang="en-US" altLang="en-US" sz="1600"/>
              <a:t>Examples: Naive Bayes, HMM</a:t>
            </a:r>
          </a:p>
        </p:txBody>
      </p:sp>
      <p:sp>
        <p:nvSpPr>
          <p:cNvPr id="22532" name="Text Placeholder 4"/>
          <p:cNvSpPr>
            <a:spLocks noGrp="1"/>
          </p:cNvSpPr>
          <p:nvPr>
            <p:ph type="body" idx="4294967295"/>
          </p:nvPr>
        </p:nvSpPr>
        <p:spPr>
          <a:xfrm>
            <a:off x="254000" y="1435100"/>
            <a:ext cx="4040188" cy="641350"/>
          </a:xfrm>
        </p:spPr>
        <p:txBody>
          <a:bodyPr/>
          <a:lstStyle/>
          <a:p>
            <a:pPr marL="0" indent="0">
              <a:buFontTx/>
              <a:buNone/>
            </a:pPr>
            <a:r>
              <a:rPr lang="en-US" altLang="en-US"/>
              <a:t>Generative</a:t>
            </a:r>
          </a:p>
        </p:txBody>
      </p:sp>
      <p:sp>
        <p:nvSpPr>
          <p:cNvPr id="22533" name="Text Placeholder 5"/>
          <p:cNvSpPr>
            <a:spLocks noGrp="1"/>
          </p:cNvSpPr>
          <p:nvPr>
            <p:ph type="body" sz="quarter" idx="4294967295"/>
          </p:nvPr>
        </p:nvSpPr>
        <p:spPr>
          <a:xfrm>
            <a:off x="4852988" y="1409700"/>
            <a:ext cx="4041775" cy="641350"/>
          </a:xfrm>
        </p:spPr>
        <p:txBody>
          <a:bodyPr/>
          <a:lstStyle/>
          <a:p>
            <a:pPr marL="0" indent="0">
              <a:buFontTx/>
              <a:buNone/>
            </a:pPr>
            <a:r>
              <a:rPr lang="en-US" altLang="en-US"/>
              <a:t>Discriminative</a:t>
            </a:r>
          </a:p>
        </p:txBody>
      </p:sp>
      <p:sp>
        <p:nvSpPr>
          <p:cNvPr id="22534" name="Content Placeholder 6"/>
          <p:cNvSpPr>
            <a:spLocks noGrp="1"/>
          </p:cNvSpPr>
          <p:nvPr>
            <p:ph sz="quarter" idx="4294967295"/>
          </p:nvPr>
        </p:nvSpPr>
        <p:spPr>
          <a:xfrm>
            <a:off x="4852988" y="2317750"/>
            <a:ext cx="4291012" cy="3951288"/>
          </a:xfrm>
        </p:spPr>
        <p:txBody>
          <a:bodyPr/>
          <a:lstStyle/>
          <a:p>
            <a:pPr>
              <a:spcBef>
                <a:spcPts val="600"/>
              </a:spcBef>
            </a:pPr>
            <a:r>
              <a:rPr lang="en-US" altLang="en-US" sz="1600"/>
              <a:t>Model p(c|d) directly</a:t>
            </a:r>
          </a:p>
          <a:p>
            <a:pPr>
              <a:spcBef>
                <a:spcPts val="600"/>
              </a:spcBef>
            </a:pPr>
            <a:r>
              <a:rPr lang="en-US" altLang="en-US" sz="1600"/>
              <a:t>Class is a function of document vector</a:t>
            </a:r>
          </a:p>
          <a:p>
            <a:pPr>
              <a:spcBef>
                <a:spcPts val="600"/>
              </a:spcBef>
            </a:pPr>
            <a:r>
              <a:rPr lang="en-US" altLang="en-US" sz="1600"/>
              <a:t>Find the exact function that minimizes classification errors on the training data </a:t>
            </a:r>
          </a:p>
          <a:p>
            <a:pPr>
              <a:spcBef>
                <a:spcPts val="600"/>
              </a:spcBef>
            </a:pPr>
            <a:r>
              <a:rPr lang="en-US" altLang="en-US" sz="1600"/>
              <a:t>Learn boundaries between classes</a:t>
            </a:r>
          </a:p>
          <a:p>
            <a:pPr>
              <a:spcBef>
                <a:spcPts val="600"/>
              </a:spcBef>
            </a:pPr>
            <a:r>
              <a:rPr lang="en-US" altLang="en-US" sz="1600"/>
              <a:t>Example: </a:t>
            </a:r>
            <a:r>
              <a:rPr lang="en-US" altLang="en-US" sz="1600">
                <a:solidFill>
                  <a:srgbClr val="011C3C"/>
                </a:solidFill>
              </a:rPr>
              <a:t>Logistic </a:t>
            </a:r>
            <a:r>
              <a:rPr lang="en-US" altLang="en-US" sz="1600"/>
              <a:t>r</a:t>
            </a:r>
            <a:r>
              <a:rPr lang="en-US" altLang="en-US" sz="1600">
                <a:solidFill>
                  <a:srgbClr val="011C3C"/>
                </a:solidFill>
              </a:rPr>
              <a:t>egression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1"/>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spcBef>
                <a:spcPct val="0"/>
              </a:spcBef>
              <a:buClrTx/>
              <a:buFontTx/>
              <a:buNone/>
            </a:pPr>
            <a:fld id="{39922BA8-10D8-4225-BF26-F1A79FF77694}" type="slidenum">
              <a:rPr lang="en-US" altLang="en-US" sz="1200">
                <a:solidFill>
                  <a:srgbClr val="000000"/>
                </a:solidFill>
                <a:latin typeface="Helvetica" panose="020B0604020202020204" pitchFamily="34" charset="0"/>
              </a:rPr>
              <a:pPr>
                <a:spcBef>
                  <a:spcPct val="0"/>
                </a:spcBef>
                <a:buClrTx/>
                <a:buFontTx/>
                <a:buNone/>
              </a:pPr>
              <a:t>6</a:t>
            </a:fld>
            <a:endParaRPr lang="en-US" altLang="en-US" sz="1200">
              <a:solidFill>
                <a:srgbClr val="000000"/>
              </a:solidFill>
            </a:endParaRPr>
          </a:p>
        </p:txBody>
      </p:sp>
      <p:pic>
        <p:nvPicPr>
          <p:cNvPr id="2457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609600"/>
            <a:ext cx="8382000" cy="52244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580" name="TextBox 2"/>
          <p:cNvSpPr txBox="1">
            <a:spLocks noChangeArrowheads="1"/>
          </p:cNvSpPr>
          <p:nvPr/>
        </p:nvSpPr>
        <p:spPr bwMode="auto">
          <a:xfrm>
            <a:off x="5029200" y="6369050"/>
            <a:ext cx="26463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spcBef>
                <a:spcPct val="0"/>
              </a:spcBef>
              <a:buClrTx/>
              <a:buFontTx/>
              <a:buNone/>
            </a:pPr>
            <a:r>
              <a:rPr lang="en-US" altLang="en-US" sz="1800">
                <a:latin typeface="Arial" panose="020B0604020202020204" pitchFamily="34" charset="0"/>
              </a:rPr>
              <a:t>Slide from Drago Radev</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254000" y="252413"/>
            <a:ext cx="8432800" cy="935037"/>
          </a:xfrm>
        </p:spPr>
        <p:txBody>
          <a:bodyPr/>
          <a:lstStyle/>
          <a:p>
            <a:r>
              <a:rPr lang="en-US" altLang="en-US"/>
              <a:t>Discriminative vs. Generative Classifiers</a:t>
            </a:r>
          </a:p>
        </p:txBody>
      </p:sp>
      <p:sp>
        <p:nvSpPr>
          <p:cNvPr id="23556" name="Rectangle 3"/>
          <p:cNvSpPr>
            <a:spLocks noGrp="1" noChangeArrowheads="1"/>
          </p:cNvSpPr>
          <p:nvPr>
            <p:ph idx="1"/>
          </p:nvPr>
        </p:nvSpPr>
        <p:spPr>
          <a:xfrm>
            <a:off x="457200" y="2082800"/>
            <a:ext cx="8229600" cy="4216400"/>
          </a:xfrm>
        </p:spPr>
        <p:txBody>
          <a:bodyPr>
            <a:normAutofit fontScale="85000" lnSpcReduction="20000"/>
          </a:bodyPr>
          <a:lstStyle/>
          <a:p>
            <a:pPr>
              <a:lnSpc>
                <a:spcPct val="110000"/>
              </a:lnSpc>
              <a:defRPr/>
            </a:pPr>
            <a:r>
              <a:rPr lang="en-US" dirty="0"/>
              <a:t>Discriminative classifiers are generally more effective, since they directly optimize the classification accuracy. But</a:t>
            </a:r>
          </a:p>
          <a:p>
            <a:pPr lvl="1">
              <a:lnSpc>
                <a:spcPct val="110000"/>
              </a:lnSpc>
              <a:defRPr/>
            </a:pPr>
            <a:r>
              <a:rPr lang="en-US" dirty="0"/>
              <a:t>They are sensitive to the choice of features</a:t>
            </a:r>
          </a:p>
          <a:p>
            <a:pPr lvl="2">
              <a:lnSpc>
                <a:spcPct val="110000"/>
              </a:lnSpc>
              <a:defRPr/>
            </a:pPr>
            <a:r>
              <a:rPr lang="en-US" dirty="0"/>
              <a:t>Plus: easy to incorporate linguistic information</a:t>
            </a:r>
          </a:p>
          <a:p>
            <a:pPr lvl="2">
              <a:lnSpc>
                <a:spcPct val="110000"/>
              </a:lnSpc>
              <a:defRPr/>
            </a:pPr>
            <a:r>
              <a:rPr lang="en-US" dirty="0"/>
              <a:t>Minus: until neural networks, features extracted heuristically</a:t>
            </a:r>
          </a:p>
          <a:p>
            <a:pPr lvl="1">
              <a:lnSpc>
                <a:spcPct val="110000"/>
              </a:lnSpc>
              <a:defRPr/>
            </a:pPr>
            <a:r>
              <a:rPr lang="en-US" dirty="0"/>
              <a:t>Also, overfitting can happen if data is sparse</a:t>
            </a:r>
          </a:p>
          <a:p>
            <a:pPr>
              <a:lnSpc>
                <a:spcPct val="110000"/>
              </a:lnSpc>
              <a:defRPr/>
            </a:pPr>
            <a:r>
              <a:rPr lang="en-US" dirty="0"/>
              <a:t>Generative classifiers are the “opposite”</a:t>
            </a:r>
          </a:p>
          <a:p>
            <a:pPr lvl="1">
              <a:lnSpc>
                <a:spcPct val="110000"/>
              </a:lnSpc>
              <a:defRPr/>
            </a:pPr>
            <a:r>
              <a:rPr lang="en-US" dirty="0"/>
              <a:t>They directly model text, an unnecessarily harder problem than classification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F6D7C-4EDB-344F-959A-017E8E21575E}"/>
              </a:ext>
            </a:extLst>
          </p:cNvPr>
          <p:cNvSpPr>
            <a:spLocks noGrp="1"/>
          </p:cNvSpPr>
          <p:nvPr>
            <p:ph type="title"/>
          </p:nvPr>
        </p:nvSpPr>
        <p:spPr/>
        <p:txBody>
          <a:bodyPr/>
          <a:lstStyle/>
          <a:p>
            <a:r>
              <a:rPr lang="en-US" dirty="0"/>
              <a:t>Review</a:t>
            </a:r>
          </a:p>
        </p:txBody>
      </p:sp>
      <p:sp>
        <p:nvSpPr>
          <p:cNvPr id="3" name="Content Placeholder 2">
            <a:extLst>
              <a:ext uri="{FF2B5EF4-FFF2-40B4-BE49-F238E27FC236}">
                <a16:creationId xmlns:a16="http://schemas.microsoft.com/office/drawing/2014/main" id="{EBEB5641-834C-944D-801E-11013611CD53}"/>
              </a:ext>
            </a:extLst>
          </p:cNvPr>
          <p:cNvSpPr>
            <a:spLocks noGrp="1"/>
          </p:cNvSpPr>
          <p:nvPr>
            <p:ph idx="1"/>
          </p:nvPr>
        </p:nvSpPr>
        <p:spPr/>
        <p:txBody>
          <a:bodyPr/>
          <a:lstStyle/>
          <a:p>
            <a:r>
              <a:rPr lang="en-US" dirty="0"/>
              <a:t>Multiclass NB and Evaluation</a:t>
            </a:r>
          </a:p>
          <a:p>
            <a:r>
              <a:rPr lang="en-US" dirty="0"/>
              <a:t>NB tailored to sentiment</a:t>
            </a:r>
          </a:p>
          <a:p>
            <a:r>
              <a:rPr lang="en-US" dirty="0"/>
              <a:t>Generative vs discriminative classifiers</a:t>
            </a:r>
          </a:p>
          <a:p>
            <a:endParaRPr lang="en-US" dirty="0"/>
          </a:p>
        </p:txBody>
      </p:sp>
      <p:sp>
        <p:nvSpPr>
          <p:cNvPr id="4" name="Slide Number Placeholder 3">
            <a:extLst>
              <a:ext uri="{FF2B5EF4-FFF2-40B4-BE49-F238E27FC236}">
                <a16:creationId xmlns:a16="http://schemas.microsoft.com/office/drawing/2014/main" id="{C1FFED2D-3925-9547-9B1E-D69D89A828F4}"/>
              </a:ext>
            </a:extLst>
          </p:cNvPr>
          <p:cNvSpPr>
            <a:spLocks noGrp="1"/>
          </p:cNvSpPr>
          <p:nvPr>
            <p:ph type="sldNum" sz="quarter" idx="11"/>
          </p:nvPr>
        </p:nvSpPr>
        <p:spPr/>
        <p:txBody>
          <a:bodyPr/>
          <a:lstStyle/>
          <a:p>
            <a:pPr>
              <a:defRPr/>
            </a:pPr>
            <a:fld id="{C1363534-09FE-483E-886E-2922D16E6556}" type="slidenum">
              <a:rPr lang="en-US" altLang="en-US" smtClean="0"/>
              <a:pPr>
                <a:defRPr/>
              </a:pPr>
              <a:t>8</a:t>
            </a:fld>
            <a:endParaRPr lang="en-US" altLang="en-US">
              <a:latin typeface="Times New Roman" panose="02020603050405020304" pitchFamily="18" charset="0"/>
            </a:endParaRPr>
          </a:p>
        </p:txBody>
      </p:sp>
    </p:spTree>
    <p:extLst>
      <p:ext uri="{BB962C8B-B14F-4D97-AF65-F5344CB8AC3E}">
        <p14:creationId xmlns:p14="http://schemas.microsoft.com/office/powerpoint/2010/main" val="16189974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altLang="en-US"/>
              <a:t>Assumptions of Discriminative Classifiers</a:t>
            </a:r>
          </a:p>
        </p:txBody>
      </p:sp>
      <p:sp>
        <p:nvSpPr>
          <p:cNvPr id="26627" name="Content Placeholder 2"/>
          <p:cNvSpPr>
            <a:spLocks noGrp="1"/>
          </p:cNvSpPr>
          <p:nvPr>
            <p:ph idx="1"/>
          </p:nvPr>
        </p:nvSpPr>
        <p:spPr>
          <a:xfrm>
            <a:off x="457200" y="2205038"/>
            <a:ext cx="8229600" cy="4319587"/>
          </a:xfrm>
        </p:spPr>
        <p:txBody>
          <a:bodyPr/>
          <a:lstStyle/>
          <a:p>
            <a:r>
              <a:rPr lang="en-US" altLang="en-US" sz="2400"/>
              <a:t>Data examples (documents) are represented as vectors of features (words, phrases, ngrams, etc)</a:t>
            </a:r>
          </a:p>
          <a:p>
            <a:r>
              <a:rPr lang="en-US" altLang="en-US" sz="2400"/>
              <a:t>Looking for a function that maps each vector into a class. </a:t>
            </a:r>
          </a:p>
          <a:p>
            <a:r>
              <a:rPr lang="en-US" altLang="en-US" sz="2400"/>
              <a:t>This function can be found by minimizing the errors on the training data (plus other various criteria)</a:t>
            </a:r>
          </a:p>
          <a:p>
            <a:r>
              <a:rPr lang="en-US" altLang="en-US" sz="2400"/>
              <a:t>Different classifiers vary on what the function looks like, and how they find the function</a:t>
            </a:r>
          </a:p>
        </p:txBody>
      </p:sp>
    </p:spTree>
  </p:cSld>
  <p:clrMapOvr>
    <a:masterClrMapping/>
  </p:clrMapOvr>
</p:sld>
</file>

<file path=ppt/theme/theme1.xml><?xml version="1.0" encoding="utf-8"?>
<a:theme xmlns:a="http://schemas.openxmlformats.org/drawingml/2006/main" name="models">
  <a:themeElements>
    <a:clrScheme name="">
      <a:dk1>
        <a:srgbClr val="000000"/>
      </a:dk1>
      <a:lt1>
        <a:srgbClr val="FFFFFF"/>
      </a:lt1>
      <a:dk2>
        <a:srgbClr val="3333FF"/>
      </a:dk2>
      <a:lt2>
        <a:srgbClr val="808080"/>
      </a:lt2>
      <a:accent1>
        <a:srgbClr val="00CC99"/>
      </a:accent1>
      <a:accent2>
        <a:srgbClr val="3333CC"/>
      </a:accent2>
      <a:accent3>
        <a:srgbClr val="FFFFFF"/>
      </a:accent3>
      <a:accent4>
        <a:srgbClr val="000000"/>
      </a:accent4>
      <a:accent5>
        <a:srgbClr val="AAE2CA"/>
      </a:accent5>
      <a:accent6>
        <a:srgbClr val="2D2DB9"/>
      </a:accent6>
      <a:hlink>
        <a:srgbClr val="003366"/>
      </a:hlink>
      <a:folHlink>
        <a:srgbClr val="B2B2B2"/>
      </a:folHlink>
    </a:clrScheme>
    <a:fontScheme name="models">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0000" tIns="46800" rIns="90000" bIns="4680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0000" tIns="46800" rIns="90000" bIns="4680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models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odels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dels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dels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del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del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odel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2798</TotalTime>
  <Words>2125</Words>
  <Application>Microsoft Macintosh PowerPoint</Application>
  <PresentationFormat>On-screen Show (4:3)</PresentationFormat>
  <Paragraphs>265</Paragraphs>
  <Slides>38</Slides>
  <Notes>8</Notes>
  <HiddenSlides>1</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2</vt:i4>
      </vt:variant>
      <vt:variant>
        <vt:lpstr>Slide Titles</vt:lpstr>
      </vt:variant>
      <vt:variant>
        <vt:i4>38</vt:i4>
      </vt:variant>
    </vt:vector>
  </HeadingPairs>
  <TitlesOfParts>
    <vt:vector size="50" baseType="lpstr">
      <vt:lpstr>ＭＳ Ｐゴシック</vt:lpstr>
      <vt:lpstr>宋体</vt:lpstr>
      <vt:lpstr>Arial</vt:lpstr>
      <vt:lpstr>Calibri</vt:lpstr>
      <vt:lpstr>Georgia</vt:lpstr>
      <vt:lpstr>Helvetica</vt:lpstr>
      <vt:lpstr>Lucida Grande</vt:lpstr>
      <vt:lpstr>Times New Roman</vt:lpstr>
      <vt:lpstr>Verdana</vt:lpstr>
      <vt:lpstr>models</vt:lpstr>
      <vt:lpstr>Equation</vt:lpstr>
      <vt:lpstr>Worksheet</vt:lpstr>
      <vt:lpstr>Logistic Regression</vt:lpstr>
      <vt:lpstr>Classification</vt:lpstr>
      <vt:lpstr>Generative vs. Discriminative Models</vt:lpstr>
      <vt:lpstr>Naive Bayes Review</vt:lpstr>
      <vt:lpstr>Generative vs. Discriminative Models</vt:lpstr>
      <vt:lpstr>PowerPoint Presentation</vt:lpstr>
      <vt:lpstr>Discriminative vs. Generative Classifiers</vt:lpstr>
      <vt:lpstr>Review</vt:lpstr>
      <vt:lpstr>Assumptions of Discriminative Classifiers</vt:lpstr>
      <vt:lpstr>PowerPoint Presentation</vt:lpstr>
      <vt:lpstr>How to find the weights?</vt:lpstr>
      <vt:lpstr>What does a logistic regression model look like?</vt:lpstr>
      <vt:lpstr>A Feature Representation of the Input</vt:lpstr>
      <vt:lpstr>Classification Decision</vt:lpstr>
      <vt:lpstr>Motivating Logistic Regression, continued</vt:lpstr>
      <vt:lpstr>PowerPoint Presentation</vt:lpstr>
      <vt:lpstr>Logistic Regression</vt:lpstr>
      <vt:lpstr>Logistic Regression</vt:lpstr>
      <vt:lpstr>Classification using LR</vt:lpstr>
      <vt:lpstr>Examples</vt:lpstr>
      <vt:lpstr>Why Sigmoid?   First, Linear Regression</vt:lpstr>
      <vt:lpstr>Error</vt:lpstr>
      <vt:lpstr>Logistic Regression</vt:lpstr>
      <vt:lpstr>Example</vt:lpstr>
      <vt:lpstr>A Better Solution</vt:lpstr>
      <vt:lpstr>Logistic Regression</vt:lpstr>
      <vt:lpstr>Constructing a Learning Algorithm</vt:lpstr>
      <vt:lpstr>Constructing a Learning Algorithm</vt:lpstr>
      <vt:lpstr>Fitting LR by Gradient Descent</vt:lpstr>
      <vt:lpstr>Gradient Descent</vt:lpstr>
      <vt:lpstr>Some Practical Issues</vt:lpstr>
      <vt:lpstr>Mini-batch training</vt:lpstr>
      <vt:lpstr>Regularization</vt:lpstr>
      <vt:lpstr>Multinomial Logistic Regression</vt:lpstr>
      <vt:lpstr>Summary of Logistic Regression</vt:lpstr>
      <vt:lpstr>Two Phases</vt:lpstr>
      <vt:lpstr>Final Comments</vt:lpstr>
      <vt:lpstr>Summary</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Probabilistic Context Free Grammar (PCFG)</dc:title>
  <dc:creator>Ray Mooney</dc:creator>
  <cp:lastModifiedBy>Microsoft Office User</cp:lastModifiedBy>
  <cp:revision>184</cp:revision>
  <cp:lastPrinted>2018-10-11T16:20:41Z</cp:lastPrinted>
  <dcterms:created xsi:type="dcterms:W3CDTF">2008-10-05T18:40:08Z</dcterms:created>
  <dcterms:modified xsi:type="dcterms:W3CDTF">2019-10-08T15:02:00Z</dcterms:modified>
</cp:coreProperties>
</file>