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464" r:id="rId2"/>
    <p:sldId id="452" r:id="rId3"/>
    <p:sldId id="405" r:id="rId4"/>
    <p:sldId id="411" r:id="rId5"/>
    <p:sldId id="412" r:id="rId6"/>
    <p:sldId id="413" r:id="rId7"/>
    <p:sldId id="415" r:id="rId8"/>
    <p:sldId id="416" r:id="rId9"/>
    <p:sldId id="417" r:id="rId10"/>
    <p:sldId id="419" r:id="rId11"/>
    <p:sldId id="420" r:id="rId12"/>
    <p:sldId id="421" r:id="rId13"/>
    <p:sldId id="422" r:id="rId14"/>
    <p:sldId id="465" r:id="rId15"/>
    <p:sldId id="424" r:id="rId16"/>
    <p:sldId id="428" r:id="rId17"/>
    <p:sldId id="429" r:id="rId18"/>
    <p:sldId id="430" r:id="rId19"/>
    <p:sldId id="431" r:id="rId20"/>
    <p:sldId id="432" r:id="rId21"/>
    <p:sldId id="433" r:id="rId22"/>
    <p:sldId id="437" r:id="rId23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318" autoAdjust="0"/>
    <p:restoredTop sz="86851" autoAdjust="0"/>
  </p:normalViewPr>
  <p:slideViewPr>
    <p:cSldViewPr>
      <p:cViewPr varScale="1">
        <p:scale>
          <a:sx n="77" d="100"/>
          <a:sy n="77" d="100"/>
        </p:scale>
        <p:origin x="90" y="12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951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713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490" y="1"/>
            <a:ext cx="3170711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059"/>
            <a:ext cx="3170713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490" y="9121059"/>
            <a:ext cx="3170711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713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490" y="1"/>
            <a:ext cx="3170711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74" y="4561341"/>
            <a:ext cx="5364254" cy="431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59"/>
            <a:ext cx="3170713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490" y="9121059"/>
            <a:ext cx="3170711" cy="48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3" tIns="47611" rIns="95223" bIns="476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9500985" indent="-39024870"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7611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522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4283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90445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98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6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67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64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9031F-EB71-7642-8F3C-6FDC1408CB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85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B9DA1-D091-A64A-A0FC-8E8CCCAFB71C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09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D6FAE-BAB2-4B44-B9CF-68A8BE4C6FBA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9500985" indent="-39024870"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7611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522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4283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90445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4B176-3CE7-6A41-BE1E-57EEC52B0665}" type="slidenum">
              <a:rPr lang="en-US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70C18-464E-3545-9CA1-FC88A632BD18}" type="slidenum">
              <a:rPr lang="en-US"/>
              <a:pPr/>
              <a:t>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2BD90-5842-9D48-A685-621D2A4C3779}" type="slidenum">
              <a:rPr lang="en-US"/>
              <a:pPr/>
              <a:t>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49E1A-5C54-D64B-9E9D-5A113A6AF7E6}" type="slidenum">
              <a:rPr lang="en-US"/>
              <a:pPr/>
              <a:t>6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6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9500985" indent="-39024870"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7611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522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4283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90445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16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9F685-F098-8E4C-B6D8-D94BDE4D6D6B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0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52608-6990-6E43-AA5F-49A5045801F2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10778"/>
            <a:ext cx="3890964" cy="1298972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5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5372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3550"/>
            <a:ext cx="404018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25372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1733550"/>
            <a:ext cx="4041775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343150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438150"/>
            <a:ext cx="8081964" cy="1371600"/>
          </a:xfrm>
        </p:spPr>
        <p:txBody>
          <a:bodyPr/>
          <a:lstStyle/>
          <a:p>
            <a:r>
              <a:rPr lang="en-US" sz="4000" dirty="0" smtClean="0"/>
              <a:t>Text Normalization</a:t>
            </a:r>
            <a:endParaRPr lang="en-US" sz="4000" dirty="0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78882" y="2495550"/>
            <a:ext cx="3886200" cy="1676400"/>
          </a:xfrm>
        </p:spPr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Chapter 2</a:t>
            </a:r>
          </a:p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(2.1 – 2.4) </a:t>
            </a:r>
            <a:endParaRPr lang="en-US" sz="3600" dirty="0">
              <a:solidFill>
                <a:srgbClr val="A4001D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244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words?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 do uh main- mainly business data processing</a:t>
            </a:r>
          </a:p>
          <a:p>
            <a:pPr lvl="1"/>
            <a:r>
              <a:rPr lang="en-US" sz="2400" dirty="0" smtClean="0"/>
              <a:t>Fragments, filled pauses</a:t>
            </a:r>
            <a:endParaRPr lang="en-US" sz="2400" dirty="0"/>
          </a:p>
          <a:p>
            <a:r>
              <a:rPr lang="en-US" sz="2800" dirty="0" smtClean="0"/>
              <a:t>Terminology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  <a:p>
            <a:pPr lvl="1"/>
            <a:r>
              <a:rPr lang="en-US" sz="2400" b="1" dirty="0" smtClean="0"/>
              <a:t>Lemma</a:t>
            </a:r>
            <a:r>
              <a:rPr lang="en-US" sz="2400" dirty="0"/>
              <a:t>: </a:t>
            </a:r>
            <a:r>
              <a:rPr lang="en-US" sz="2400" dirty="0" smtClean="0"/>
              <a:t>same </a:t>
            </a:r>
            <a:r>
              <a:rPr lang="en-US" sz="2400" dirty="0"/>
              <a:t>stem, </a:t>
            </a:r>
            <a:r>
              <a:rPr lang="en-US" sz="2400" dirty="0" smtClean="0"/>
              <a:t>part </a:t>
            </a:r>
            <a:r>
              <a:rPr lang="en-US" sz="2400" dirty="0"/>
              <a:t>of speech, </a:t>
            </a:r>
            <a:r>
              <a:rPr lang="en-US" sz="2400" dirty="0" smtClean="0"/>
              <a:t>rough word </a:t>
            </a:r>
            <a:r>
              <a:rPr lang="en-US" sz="2400" dirty="0"/>
              <a:t>sense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same lemma</a:t>
            </a:r>
          </a:p>
          <a:p>
            <a:pPr lvl="1"/>
            <a:r>
              <a:rPr lang="en-US" sz="2400" b="1" dirty="0" err="1"/>
              <a:t>Wordform</a:t>
            </a:r>
            <a:r>
              <a:rPr lang="en-US" sz="2400" dirty="0"/>
              <a:t>: the full inflected surface </a:t>
            </a:r>
            <a:r>
              <a:rPr lang="en-US" sz="2400" dirty="0" smtClean="0"/>
              <a:t>form</a:t>
            </a:r>
            <a:endParaRPr lang="en-US" sz="2400" dirty="0"/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different </a:t>
            </a:r>
            <a:r>
              <a:rPr lang="en-US" sz="2000" dirty="0" err="1" smtClean="0"/>
              <a:t>wordforms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79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14450"/>
            <a:ext cx="8534400" cy="35433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they lay back on the San Francisco grass and looked at the stars and </a:t>
            </a:r>
            <a:r>
              <a:rPr lang="en-US" sz="2200" dirty="0" smtClean="0">
                <a:solidFill>
                  <a:srgbClr val="FF0000"/>
                </a:solidFill>
              </a:rPr>
              <a:t>their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Type</a:t>
            </a:r>
            <a:r>
              <a:rPr lang="en-US" dirty="0" smtClean="0">
                <a:solidFill>
                  <a:srgbClr val="000000"/>
                </a:solidFill>
              </a:rPr>
              <a:t>: an element of the vocabulary.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Token</a:t>
            </a:r>
            <a:r>
              <a:rPr lang="en-US" dirty="0" smtClean="0">
                <a:solidFill>
                  <a:srgbClr val="000000"/>
                </a:solidFill>
              </a:rPr>
              <a:t>: an instance of that type in running text.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tokens (or 14)</a:t>
            </a:r>
          </a:p>
          <a:p>
            <a:pPr lvl="1"/>
            <a:r>
              <a:rPr lang="en-US" dirty="0"/>
              <a:t>13 types (or 12) (or 11?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52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4582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N</a:t>
            </a:r>
            <a:r>
              <a:rPr lang="en-US" dirty="0" smtClean="0"/>
              <a:t> = number of tokens</a:t>
            </a:r>
          </a:p>
          <a:p>
            <a:pPr marL="0" indent="0">
              <a:buNone/>
            </a:pPr>
            <a:r>
              <a:rPr lang="en-US" b="1" i="1" dirty="0" smtClean="0"/>
              <a:t>V</a:t>
            </a:r>
            <a:r>
              <a:rPr lang="en-US" dirty="0" smtClean="0"/>
              <a:t> = vocabulary = set of types</a:t>
            </a:r>
          </a:p>
          <a:p>
            <a:pPr marL="457200" lvl="1" indent="0">
              <a:buNone/>
            </a:pPr>
            <a:r>
              <a:rPr lang="en-US" sz="1800" dirty="0" smtClean="0"/>
              <a:t>|</a:t>
            </a:r>
            <a:r>
              <a:rPr lang="en-US" sz="1800" i="1" dirty="0" smtClean="0"/>
              <a:t>V</a:t>
            </a:r>
            <a:r>
              <a:rPr lang="en-US" sz="1800" dirty="0" smtClean="0"/>
              <a:t>|</a:t>
            </a:r>
            <a:r>
              <a:rPr lang="en-US" sz="1800" i="1" dirty="0" smtClean="0"/>
              <a:t> </a:t>
            </a:r>
            <a:r>
              <a:rPr lang="en-US" sz="1800" dirty="0" smtClean="0"/>
              <a:t>is the size of the vocabulary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89096"/>
              </p:ext>
            </p:extLst>
          </p:nvPr>
        </p:nvGraphicFramePr>
        <p:xfrm>
          <a:off x="838200" y="2952750"/>
          <a:ext cx="7010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Tokens =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= |V|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Switchboard phone</a:t>
                      </a:r>
                      <a:r>
                        <a:rPr lang="en-US" baseline="0" dirty="0" smtClean="0"/>
                        <a:t> conversations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Shakespeare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 N-grams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trillion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Issues in Tokenization</a:t>
            </a:r>
          </a:p>
        </p:txBody>
      </p:sp>
      <p:sp>
        <p:nvSpPr>
          <p:cNvPr id="2662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839200" cy="3333750"/>
          </a:xfrm>
        </p:spPr>
        <p:txBody>
          <a:bodyPr/>
          <a:lstStyle/>
          <a:p>
            <a:r>
              <a:rPr lang="en-US" sz="2000" dirty="0">
                <a:latin typeface="Courier"/>
                <a:cs typeface="Courier"/>
              </a:rPr>
              <a:t>Finland’s capital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</a:t>
            </a:r>
            <a:endParaRPr lang="en-US" sz="2000" dirty="0">
              <a:latin typeface="Calibri"/>
              <a:cs typeface="Calibri"/>
              <a:sym typeface="Symbol" charset="2"/>
            </a:endParaRPr>
          </a:p>
          <a:p>
            <a:r>
              <a:rPr lang="en-US" sz="2000" dirty="0">
                <a:latin typeface="Courier"/>
                <a:cs typeface="Courier"/>
              </a:rPr>
              <a:t>what’re, I’m, </a:t>
            </a:r>
            <a:r>
              <a:rPr lang="en-US" sz="2000" dirty="0" smtClean="0">
                <a:latin typeface="Courier"/>
                <a:cs typeface="Courier"/>
              </a:rPr>
              <a:t>isn’t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</a:t>
            </a: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state-of-the-art     </a:t>
            </a:r>
            <a:endParaRPr lang="en-US" sz="2000" dirty="0" smtClean="0">
              <a:latin typeface="Calibri"/>
              <a:cs typeface="Calibri"/>
              <a:sym typeface="Symbol" charset="2"/>
            </a:endParaRP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San 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Francisco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</a:t>
            </a:r>
          </a:p>
        </p:txBody>
      </p:sp>
    </p:spTree>
    <p:extLst>
      <p:ext uri="{BB962C8B-B14F-4D97-AF65-F5344CB8AC3E}">
        <p14:creationId xmlns:p14="http://schemas.microsoft.com/office/powerpoint/2010/main" val="396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Issues in Tokenization</a:t>
            </a:r>
          </a:p>
        </p:txBody>
      </p:sp>
      <p:sp>
        <p:nvSpPr>
          <p:cNvPr id="2662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839200" cy="3333750"/>
          </a:xfrm>
        </p:spPr>
        <p:txBody>
          <a:bodyPr/>
          <a:lstStyle/>
          <a:p>
            <a:r>
              <a:rPr lang="en-US" sz="2000" dirty="0">
                <a:latin typeface="Courier"/>
                <a:cs typeface="Courier"/>
              </a:rPr>
              <a:t>Finland’s capital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</a:t>
            </a:r>
            <a:r>
              <a:rPr lang="en-US" sz="2000" i="1" dirty="0" smtClean="0">
                <a:latin typeface="Courier"/>
                <a:cs typeface="Courier"/>
                <a:sym typeface="Symbol" charset="2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Finland </a:t>
            </a:r>
            <a:r>
              <a:rPr lang="en-US" sz="2000" dirty="0" err="1" smtClean="0">
                <a:latin typeface="Courier"/>
                <a:cs typeface="Courier"/>
                <a:sym typeface="Symbol" charset="2"/>
              </a:rPr>
              <a:t>Finlands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Finland’s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 </a:t>
            </a:r>
            <a:r>
              <a:rPr lang="en-US" sz="2000" i="1" dirty="0" smtClean="0">
                <a:latin typeface="Calibri"/>
                <a:cs typeface="Calibri"/>
                <a:sym typeface="Symbol" charset="2"/>
              </a:rPr>
              <a:t>?</a:t>
            </a:r>
            <a:endParaRPr lang="en-US" sz="2000" dirty="0">
              <a:latin typeface="Calibri"/>
              <a:cs typeface="Calibri"/>
              <a:sym typeface="Symbol" charset="2"/>
            </a:endParaRPr>
          </a:p>
          <a:p>
            <a:r>
              <a:rPr lang="en-US" sz="2000" dirty="0">
                <a:latin typeface="Courier"/>
                <a:cs typeface="Courier"/>
              </a:rPr>
              <a:t>what’re, I’m, </a:t>
            </a:r>
            <a:r>
              <a:rPr lang="en-US" sz="2000" dirty="0" smtClean="0">
                <a:latin typeface="Courier"/>
                <a:cs typeface="Courier"/>
              </a:rPr>
              <a:t>isn’t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</a:t>
            </a:r>
            <a:r>
              <a:rPr lang="en-US" sz="2000" i="1" dirty="0" smtClean="0">
                <a:latin typeface="Courier"/>
                <a:cs typeface="Courier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What 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are, I am, is not</a:t>
            </a: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state-of-the-art     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state of the art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</a:t>
            </a: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San 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Francisco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</a:t>
            </a:r>
            <a:r>
              <a:rPr lang="en-US" sz="2200" dirty="0" smtClean="0">
                <a:latin typeface="Calibri"/>
                <a:cs typeface="Calibri"/>
                <a:sym typeface="Symbol" charset="2"/>
              </a:rPr>
              <a:t>one token or two?</a:t>
            </a:r>
          </a:p>
        </p:txBody>
      </p:sp>
    </p:spTree>
    <p:extLst>
      <p:ext uri="{BB962C8B-B14F-4D97-AF65-F5344CB8AC3E}">
        <p14:creationId xmlns:p14="http://schemas.microsoft.com/office/powerpoint/2010/main" val="35851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-171450"/>
            <a:ext cx="7772400" cy="857250"/>
          </a:xfrm>
        </p:spPr>
        <p:txBody>
          <a:bodyPr/>
          <a:lstStyle/>
          <a:p>
            <a:pPr eaLnBrk="1" hangingPunct="1"/>
            <a:r>
              <a:rPr lang="en-US" dirty="0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1219200" y="8001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Chinese and Japanese no spaces between words:</a:t>
            </a:r>
          </a:p>
          <a:p>
            <a:pPr lvl="1" eaLnBrk="1" hangingPunct="1"/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莎拉波娃现在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居住在美国东南部的佛罗里达。</a:t>
            </a:r>
            <a:endParaRPr lang="en-US" altLang="ja-JP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莎拉波娃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现在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美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国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东南部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的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佛罗里达</a:t>
            </a:r>
            <a:endParaRPr lang="ja-JP" altLang="en-US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en-US" dirty="0">
                <a:solidFill>
                  <a:srgbClr val="595959"/>
                </a:solidFill>
                <a:sym typeface="Symbol" charset="2"/>
              </a:rPr>
              <a:t>Sharapova now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 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lives in   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US       southeastern     Florida</a:t>
            </a:r>
            <a:endParaRPr lang="en-US" dirty="0">
              <a:solidFill>
                <a:srgbClr val="595959"/>
              </a:solidFill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56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Word Normalization and Stemming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71600" y="209550"/>
            <a:ext cx="7467600" cy="742950"/>
          </a:xfrm>
        </p:spPr>
        <p:txBody>
          <a:bodyPr/>
          <a:lstStyle/>
          <a:p>
            <a:pPr eaLnBrk="1" hangingPunct="1"/>
            <a:r>
              <a:rPr lang="en-US" dirty="0"/>
              <a:t>Normalization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Need to “normalize” terms 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Information Retrieval: </a:t>
            </a:r>
            <a:r>
              <a:rPr lang="en-US" dirty="0">
                <a:sym typeface="Symbol" charset="2"/>
              </a:rPr>
              <a:t>indexed text &amp; query terms must have same form.</a:t>
            </a:r>
          </a:p>
          <a:p>
            <a:pPr lvl="2" eaLnBrk="1" hangingPunct="1"/>
            <a:r>
              <a:rPr lang="en-US" sz="1800" dirty="0">
                <a:sym typeface="Symbol" charset="2"/>
              </a:rPr>
              <a:t>We want to match </a:t>
            </a:r>
            <a:r>
              <a:rPr lang="en-US" sz="1800" b="1" i="1" dirty="0">
                <a:sym typeface="Symbol" charset="2"/>
              </a:rPr>
              <a:t>U.S.A.</a:t>
            </a:r>
            <a:r>
              <a:rPr lang="en-US" sz="1800" dirty="0">
                <a:sym typeface="Symbol" charset="2"/>
              </a:rPr>
              <a:t> and </a:t>
            </a:r>
            <a:r>
              <a:rPr lang="en-US" sz="1800" b="1" i="1" dirty="0">
                <a:sym typeface="Symbol" charset="2"/>
              </a:rPr>
              <a:t>USA</a:t>
            </a:r>
            <a:endParaRPr lang="en-US" sz="1800" dirty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We implicitly define </a:t>
            </a:r>
            <a:r>
              <a:rPr lang="en-US" dirty="0">
                <a:sym typeface="Symbol" charset="2"/>
              </a:rPr>
              <a:t>equivalence classes of terms</a:t>
            </a:r>
          </a:p>
          <a:p>
            <a:pPr lvl="1" eaLnBrk="1" hangingPunct="1"/>
            <a:r>
              <a:rPr lang="en-US" dirty="0">
                <a:sym typeface="Symbol" charset="2"/>
              </a:rPr>
              <a:t>e.g., </a:t>
            </a:r>
            <a:r>
              <a:rPr lang="en-US" dirty="0" smtClean="0">
                <a:sym typeface="Symbol" charset="2"/>
              </a:rPr>
              <a:t>deleting </a:t>
            </a:r>
            <a:r>
              <a:rPr lang="en-US" dirty="0">
                <a:sym typeface="Symbol" charset="2"/>
              </a:rPr>
              <a:t>periods in a term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Alternative: asymmetric </a:t>
            </a:r>
            <a:r>
              <a:rPr lang="en-US" dirty="0">
                <a:sym typeface="Symbol" charset="2"/>
              </a:rPr>
              <a:t>expansion:</a:t>
            </a:r>
          </a:p>
          <a:p>
            <a:pPr lvl="1" eaLnBrk="1" hangingPunct="1"/>
            <a:r>
              <a:rPr lang="en-US" sz="1600" dirty="0" smtClean="0">
                <a:sym typeface="Symbol" charset="2"/>
              </a:rPr>
              <a:t>Enter</a:t>
            </a:r>
            <a:r>
              <a:rPr lang="en-US" sz="1600" dirty="0">
                <a:sym typeface="Symbol" charset="2"/>
              </a:rPr>
              <a:t>: </a:t>
            </a:r>
            <a:r>
              <a:rPr lang="en-US" sz="1600" b="1" i="1" dirty="0">
                <a:sym typeface="Symbol" charset="2"/>
              </a:rPr>
              <a:t>windows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Windows, windows, window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Potentially </a:t>
            </a:r>
            <a:r>
              <a:rPr lang="en-US" dirty="0">
                <a:sym typeface="Symbol" charset="2"/>
              </a:rPr>
              <a:t>more powerful, but less efficient</a:t>
            </a:r>
          </a:p>
          <a:p>
            <a:pPr lvl="1" eaLnBrk="1" hangingPunct="1"/>
            <a:endParaRPr lang="en-US" sz="18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31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Case folding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Applications like IR: reduce </a:t>
            </a:r>
            <a:r>
              <a:rPr lang="en-US" sz="2800" dirty="0"/>
              <a:t>all letters to lower case</a:t>
            </a:r>
          </a:p>
          <a:p>
            <a:pPr lvl="1" eaLnBrk="1" hangingPunct="1"/>
            <a:r>
              <a:rPr lang="en-US" sz="2400" dirty="0" smtClean="0"/>
              <a:t>Since users tend to use lower case</a:t>
            </a:r>
          </a:p>
          <a:p>
            <a:pPr lvl="1" eaLnBrk="1" hangingPunct="1"/>
            <a:r>
              <a:rPr lang="en-US" sz="2400" dirty="0" smtClean="0"/>
              <a:t>Possible exception</a:t>
            </a:r>
            <a:r>
              <a:rPr lang="en-US" sz="2400" dirty="0"/>
              <a:t>: upper case in mid-sentence?</a:t>
            </a:r>
          </a:p>
          <a:p>
            <a:pPr lvl="2" eaLnBrk="1" hangingPunct="1"/>
            <a:r>
              <a:rPr lang="en-US" sz="2000" dirty="0"/>
              <a:t>e.g., </a:t>
            </a:r>
            <a:r>
              <a:rPr lang="en-US" sz="2000" b="1" i="1" dirty="0"/>
              <a:t>General Motors</a:t>
            </a:r>
          </a:p>
          <a:p>
            <a:pPr lvl="2" eaLnBrk="1" hangingPunct="1"/>
            <a:r>
              <a:rPr lang="en-US" sz="2000" b="1" i="1" dirty="0"/>
              <a:t>Fed</a:t>
            </a:r>
            <a:r>
              <a:rPr lang="en-US" sz="2000" dirty="0"/>
              <a:t> vs. </a:t>
            </a:r>
            <a:r>
              <a:rPr lang="en-US" sz="2000" b="1" i="1" dirty="0"/>
              <a:t>fed</a:t>
            </a:r>
          </a:p>
          <a:p>
            <a:pPr lvl="2" eaLnBrk="1" hangingPunct="1"/>
            <a:r>
              <a:rPr lang="en-US" sz="2000" b="1" i="1" dirty="0"/>
              <a:t>SAIL</a:t>
            </a:r>
            <a:r>
              <a:rPr lang="en-US" sz="2000" dirty="0"/>
              <a:t> vs. </a:t>
            </a:r>
            <a:r>
              <a:rPr lang="en-US" sz="2000" b="1" i="1" dirty="0"/>
              <a:t>sail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sentiment analysis, MT, </a:t>
            </a:r>
            <a:r>
              <a:rPr lang="en-US" sz="2800" dirty="0" smtClean="0"/>
              <a:t>Information </a:t>
            </a:r>
            <a:r>
              <a:rPr lang="en-US" sz="2800" dirty="0"/>
              <a:t>extraction</a:t>
            </a:r>
          </a:p>
          <a:p>
            <a:pPr lvl="1"/>
            <a:r>
              <a:rPr lang="en-US" sz="2400" dirty="0"/>
              <a:t>Case is helpful </a:t>
            </a:r>
            <a:r>
              <a:rPr lang="en-US" sz="2400" dirty="0" smtClean="0"/>
              <a:t>(</a:t>
            </a:r>
            <a:r>
              <a:rPr lang="en-US" sz="2400" b="1" i="1" dirty="0" smtClean="0"/>
              <a:t>US</a:t>
            </a:r>
            <a:r>
              <a:rPr lang="en-US" sz="2400" dirty="0" smtClean="0"/>
              <a:t> versus </a:t>
            </a:r>
            <a:r>
              <a:rPr lang="en-US" sz="2400" b="1" i="1" dirty="0" smtClean="0"/>
              <a:t>us </a:t>
            </a:r>
            <a:r>
              <a:rPr lang="en-US" sz="2400" dirty="0" smtClean="0"/>
              <a:t>is </a:t>
            </a:r>
            <a:r>
              <a:rPr lang="en-US" sz="2400" dirty="0"/>
              <a:t>important)</a:t>
            </a:r>
          </a:p>
        </p:txBody>
      </p:sp>
    </p:spTree>
    <p:extLst>
      <p:ext uri="{BB962C8B-B14F-4D97-AF65-F5344CB8AC3E}">
        <p14:creationId xmlns:p14="http://schemas.microsoft.com/office/powerpoint/2010/main" val="38916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Lemmatization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352550"/>
            <a:ext cx="8686800" cy="3333750"/>
          </a:xfrm>
        </p:spPr>
        <p:txBody>
          <a:bodyPr/>
          <a:lstStyle/>
          <a:p>
            <a:pPr eaLnBrk="1" hangingPunct="1"/>
            <a:r>
              <a:rPr lang="en-US" dirty="0"/>
              <a:t>Reduce </a:t>
            </a:r>
            <a:r>
              <a:rPr lang="en-US" dirty="0" smtClean="0"/>
              <a:t>inflections or variant </a:t>
            </a:r>
            <a:r>
              <a:rPr lang="en-US" dirty="0"/>
              <a:t>forms to base form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 smtClean="0"/>
              <a:t>am</a:t>
            </a:r>
            <a:r>
              <a:rPr lang="en-US" sz="2400" i="1" dirty="0"/>
              <a:t>, are,</a:t>
            </a:r>
            <a:r>
              <a:rPr lang="en-US" sz="2400" dirty="0"/>
              <a:t> </a:t>
            </a:r>
            <a:r>
              <a:rPr lang="en-US" sz="2400" i="1" dirty="0"/>
              <a:t>is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be</a:t>
            </a:r>
            <a:endParaRPr lang="en-US" sz="2400" dirty="0"/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/>
              <a:t>car, cars, car's</a:t>
            </a:r>
            <a:r>
              <a:rPr lang="en-US" sz="2400" dirty="0"/>
              <a:t>, </a:t>
            </a:r>
            <a:r>
              <a:rPr lang="en-US" sz="2400" i="1" dirty="0"/>
              <a:t>cars'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car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the boy's cars are different colors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the boy car be different color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Lemmatization: have to find correct dictionary </a:t>
            </a:r>
            <a:r>
              <a:rPr lang="en-US" dirty="0"/>
              <a:t>headword </a:t>
            </a:r>
            <a:r>
              <a:rPr lang="en-US" dirty="0" smtClean="0"/>
              <a:t>form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 (Headings)"/>
                <a:ea typeface="ＭＳ Ｐゴシック" charset="0"/>
                <a:cs typeface="Calibri (Headings)"/>
              </a:rPr>
              <a:t>Basic Text Processing</a:t>
            </a:r>
            <a:endParaRPr lang="en-US" sz="4000" dirty="0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Regular Expressions</a:t>
            </a:r>
            <a:endParaRPr lang="en-US" sz="3600" dirty="0">
              <a:solidFill>
                <a:srgbClr val="A4001D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486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Morphemes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The small meaningful units that make up words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Stems</a:t>
            </a:r>
            <a:r>
              <a:rPr lang="en-US" sz="2400" dirty="0"/>
              <a:t>: The core </a:t>
            </a:r>
            <a:r>
              <a:rPr lang="en-US" sz="2400" dirty="0" smtClean="0"/>
              <a:t>meaning-bearing </a:t>
            </a:r>
            <a:r>
              <a:rPr lang="en-US" sz="2400" dirty="0"/>
              <a:t>units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Affixes</a:t>
            </a:r>
            <a:r>
              <a:rPr lang="en-US" sz="2400" dirty="0"/>
              <a:t>: Bits and pieces that adhere to </a:t>
            </a:r>
            <a:r>
              <a:rPr lang="en-US" sz="2400" dirty="0" smtClean="0"/>
              <a:t>stems</a:t>
            </a:r>
          </a:p>
          <a:p>
            <a:pPr lvl="2"/>
            <a:r>
              <a:rPr lang="en-US" sz="2400" dirty="0" smtClean="0"/>
              <a:t>Often with grammatical </a:t>
            </a:r>
            <a:r>
              <a:rPr lang="en-US" sz="240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2265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Stemming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Reduce terms to their </a:t>
            </a:r>
            <a:r>
              <a:rPr lang="en-US" dirty="0" smtClean="0"/>
              <a:t>stems in information retrieval</a:t>
            </a:r>
            <a:endParaRPr lang="en-US" dirty="0"/>
          </a:p>
          <a:p>
            <a:pPr eaLnBrk="1" hangingPunct="1"/>
            <a:r>
              <a:rPr lang="en-US" i="1" dirty="0" smtClean="0"/>
              <a:t>Stemming</a:t>
            </a:r>
            <a:r>
              <a:rPr lang="en-US" dirty="0" smtClean="0"/>
              <a:t> is </a:t>
            </a:r>
            <a:r>
              <a:rPr lang="en-US" dirty="0"/>
              <a:t>crude chopping of </a:t>
            </a:r>
            <a:r>
              <a:rPr lang="en-US" dirty="0" smtClean="0"/>
              <a:t>affixes</a:t>
            </a:r>
            <a:endParaRPr lang="en-US" dirty="0"/>
          </a:p>
          <a:p>
            <a:pPr lvl="1" eaLnBrk="1" hangingPunct="1"/>
            <a:r>
              <a:rPr lang="en-US" dirty="0"/>
              <a:t>language dependent</a:t>
            </a:r>
          </a:p>
          <a:p>
            <a:pPr lvl="1" eaLnBrk="1" hangingPunct="1"/>
            <a:r>
              <a:rPr lang="en-US" dirty="0"/>
              <a:t>e.g., </a:t>
            </a:r>
            <a:r>
              <a:rPr lang="en-US" b="1" i="1" dirty="0"/>
              <a:t>automate(s), automatic, automation</a:t>
            </a:r>
            <a:r>
              <a:rPr lang="en-US" dirty="0"/>
              <a:t> all reduced to </a:t>
            </a:r>
            <a:r>
              <a:rPr lang="en-US" b="1" i="1" dirty="0"/>
              <a:t>automat</a:t>
            </a:r>
            <a:r>
              <a:rPr lang="en-US" dirty="0"/>
              <a:t>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253729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81000" y="3312765"/>
            <a:ext cx="3581400" cy="138499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for example compressed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and compression are both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accepted as equivalent to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compress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00626" y="3429000"/>
            <a:ext cx="3609975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exampl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compress and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compress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ar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both accept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equival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to compress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419600" y="3829051"/>
            <a:ext cx="304800" cy="364331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Sentence Segmentation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534400" cy="3657600"/>
          </a:xfrm>
        </p:spPr>
        <p:txBody>
          <a:bodyPr/>
          <a:lstStyle/>
          <a:p>
            <a:r>
              <a:rPr lang="en-US" dirty="0"/>
              <a:t>!, ? </a:t>
            </a:r>
            <a:r>
              <a:rPr lang="en-US" dirty="0" smtClean="0"/>
              <a:t>are relatively </a:t>
            </a:r>
            <a:r>
              <a:rPr lang="en-US" dirty="0"/>
              <a:t>unambiguous</a:t>
            </a:r>
          </a:p>
          <a:p>
            <a:r>
              <a:rPr lang="en-US" dirty="0"/>
              <a:t>Period “.” is quite ambiguous</a:t>
            </a:r>
          </a:p>
          <a:p>
            <a:pPr lvl="1"/>
            <a:r>
              <a:rPr lang="en-US" dirty="0"/>
              <a:t>Sentence boundary</a:t>
            </a:r>
          </a:p>
          <a:p>
            <a:pPr lvl="1"/>
            <a:r>
              <a:rPr lang="en-US" dirty="0"/>
              <a:t>Abbreviations like Inc. or Dr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Numbers like .02% or 4.3</a:t>
            </a:r>
            <a:endParaRPr lang="en-US" dirty="0"/>
          </a:p>
          <a:p>
            <a:r>
              <a:rPr lang="en-US" dirty="0" smtClean="0"/>
              <a:t>Build a binary classifier</a:t>
            </a:r>
            <a:endParaRPr lang="en-US" dirty="0"/>
          </a:p>
          <a:p>
            <a:pPr lvl="1"/>
            <a:r>
              <a:rPr lang="en-US" dirty="0" smtClean="0"/>
              <a:t>Looks </a:t>
            </a:r>
            <a:r>
              <a:rPr lang="en-US" dirty="0"/>
              <a:t>at a “.”</a:t>
            </a:r>
          </a:p>
          <a:p>
            <a:pPr lvl="1"/>
            <a:r>
              <a:rPr lang="en-US" dirty="0"/>
              <a:t>Decides </a:t>
            </a:r>
            <a:r>
              <a:rPr lang="en-US" dirty="0" err="1" smtClean="0"/>
              <a:t>EndOfSentence</a:t>
            </a:r>
            <a:r>
              <a:rPr lang="en-US" dirty="0" smtClean="0"/>
              <a:t>/</a:t>
            </a:r>
            <a:r>
              <a:rPr lang="en-US" dirty="0" err="1" smtClean="0"/>
              <a:t>NotEndOfSentence</a:t>
            </a:r>
            <a:endParaRPr lang="en-US" dirty="0"/>
          </a:p>
          <a:p>
            <a:pPr lvl="1"/>
            <a:r>
              <a:rPr lang="en-US" dirty="0" smtClean="0"/>
              <a:t>Classifiers: hand</a:t>
            </a:r>
            <a:r>
              <a:rPr lang="en-US" dirty="0"/>
              <a:t>-written rules, </a:t>
            </a:r>
            <a:r>
              <a:rPr lang="en-US" dirty="0" smtClean="0"/>
              <a:t>regular </a:t>
            </a:r>
            <a:r>
              <a:rPr lang="en-US" dirty="0"/>
              <a:t>expressions, or machine-learning</a:t>
            </a:r>
          </a:p>
        </p:txBody>
      </p:sp>
    </p:spTree>
    <p:extLst>
      <p:ext uri="{BB962C8B-B14F-4D97-AF65-F5344CB8AC3E}">
        <p14:creationId xmlns:p14="http://schemas.microsoft.com/office/powerpoint/2010/main" val="37223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Regular expressions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8534400" cy="3543300"/>
          </a:xfrm>
        </p:spPr>
        <p:txBody>
          <a:bodyPr/>
          <a:lstStyle/>
          <a:p>
            <a:pPr eaLnBrk="1" hangingPunct="1"/>
            <a:r>
              <a:rPr lang="en-US" dirty="0"/>
              <a:t>A formal language for specifying text strings</a:t>
            </a:r>
          </a:p>
          <a:p>
            <a:pPr eaLnBrk="1" hangingPunct="1"/>
            <a:r>
              <a:rPr lang="en-US" dirty="0"/>
              <a:t>How can we </a:t>
            </a:r>
            <a:r>
              <a:rPr lang="en-US" i="1" dirty="0">
                <a:solidFill>
                  <a:srgbClr val="FF0000"/>
                </a:solidFill>
              </a:rPr>
              <a:t>search </a:t>
            </a:r>
            <a:r>
              <a:rPr lang="en-US" dirty="0"/>
              <a:t>for any of these?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/>
              <a:t>woodchucks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 smtClean="0"/>
              <a:t>Woodchucks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Ill vs. illness</a:t>
            </a:r>
          </a:p>
          <a:p>
            <a:pPr lvl="1" eaLnBrk="1" hangingPunct="1"/>
            <a:r>
              <a:rPr lang="en-US" dirty="0" smtClean="0"/>
              <a:t>color vs. </a:t>
            </a:r>
            <a:r>
              <a:rPr lang="en-US" dirty="0" err="1" smtClean="0"/>
              <a:t>colour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" name="Picture 1" descr="220px-Groundhog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9075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Does </a:t>
            </a:r>
            <a:r>
              <a:rPr lang="en-US" i="1" dirty="0" smtClean="0"/>
              <a:t>$&gt; </a:t>
            </a:r>
            <a:r>
              <a:rPr lang="en-US" i="1" dirty="0"/>
              <a:t>grep “elect” </a:t>
            </a:r>
            <a:r>
              <a:rPr lang="en-US" i="1" dirty="0" smtClean="0"/>
              <a:t>news.txt </a:t>
            </a:r>
            <a:r>
              <a:rPr lang="en-US" dirty="0" smtClean="0"/>
              <a:t>return </a:t>
            </a:r>
            <a:r>
              <a:rPr lang="en-US" dirty="0"/>
              <a:t>every line in a file called news.txt that contains the </a:t>
            </a:r>
            <a:r>
              <a:rPr lang="en-US" dirty="0" smtClean="0"/>
              <a:t>word </a:t>
            </a:r>
            <a:r>
              <a:rPr lang="en-US" dirty="0"/>
              <a:t>“elect” 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50021"/>
                </a:solidFill>
                <a:latin typeface="Courier"/>
                <a:cs typeface="Courier"/>
              </a:rPr>
              <a:t>elect</a:t>
            </a:r>
          </a:p>
          <a:p>
            <a:pPr marL="800100" lvl="2" indent="0"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Misses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capitalized examples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9900"/>
                </a:solidFill>
                <a:latin typeface="Courier"/>
                <a:cs typeface="Courier"/>
              </a:rPr>
              <a:t>e</a:t>
            </a:r>
            <a:r>
              <a:rPr lang="en-US" dirty="0" err="1">
                <a:solidFill>
                  <a:srgbClr val="009900"/>
                </a:solidFill>
                <a:latin typeface="Courier"/>
                <a:cs typeface="Courier"/>
              </a:rPr>
              <a:t>E</a:t>
            </a: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]</a:t>
            </a:r>
            <a:r>
              <a:rPr lang="en-US" dirty="0" err="1" smtClean="0">
                <a:solidFill>
                  <a:srgbClr val="009900"/>
                </a:solidFill>
                <a:latin typeface="Courier"/>
                <a:cs typeface="Courier"/>
              </a:rPr>
              <a:t>lect</a:t>
            </a:r>
            <a:endParaRPr lang="en-US" dirty="0">
              <a:solidFill>
                <a:srgbClr val="009900"/>
              </a:solidFill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      </a:t>
            </a:r>
            <a:r>
              <a:rPr lang="en-US" dirty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ncorrectly </a:t>
            </a: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</a:t>
            </a:r>
            <a:r>
              <a:rPr lang="en-US" dirty="0" smtClean="0">
                <a:latin typeface="Courier"/>
                <a:cs typeface="Courier"/>
              </a:rPr>
              <a:t>select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or </a:t>
            </a:r>
            <a:r>
              <a:rPr lang="en-US" dirty="0" smtClean="0">
                <a:latin typeface="Courier"/>
                <a:cs typeface="Calibri"/>
              </a:rPr>
              <a:t>electives</a:t>
            </a:r>
            <a:endParaRPr lang="en-US" dirty="0">
              <a:latin typeface="Courier"/>
              <a:cs typeface="Courier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[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^a-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</a:t>
            </a: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]</a:t>
            </a:r>
            <a:r>
              <a:rPr lang="en-US" dirty="0" smtClean="0">
                <a:solidFill>
                  <a:srgbClr val="CC33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CC3300"/>
                </a:solidFill>
                <a:latin typeface="Courier"/>
                <a:cs typeface="Courier"/>
              </a:rPr>
              <a:t>eE</a:t>
            </a:r>
            <a:r>
              <a:rPr lang="en-US" dirty="0" smtClean="0">
                <a:solidFill>
                  <a:srgbClr val="CC3300"/>
                </a:solidFill>
                <a:latin typeface="Courier"/>
                <a:cs typeface="Courier"/>
              </a:rPr>
              <a:t>]</a:t>
            </a:r>
            <a:r>
              <a:rPr lang="en-US" dirty="0" err="1" smtClean="0">
                <a:latin typeface="Courier"/>
                <a:cs typeface="Courier"/>
              </a:rPr>
              <a:t>lect</a:t>
            </a: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[^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</a:t>
            </a: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]</a:t>
            </a:r>
            <a:endParaRPr lang="en-US" dirty="0"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</a:t>
            </a:r>
            <a:endParaRPr lang="en-US" dirty="0">
              <a:solidFill>
                <a:srgbClr val="CC00CC"/>
              </a:solidFill>
              <a:latin typeface="Courier New" charset="0"/>
            </a:endParaRPr>
          </a:p>
          <a:p>
            <a:pPr lvl="1" eaLnBrk="1" hangingPunct="1"/>
            <a:endParaRPr lang="en-US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Errors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process we just went through was based on </a:t>
            </a:r>
            <a:r>
              <a:rPr lang="en-US" sz="2800" dirty="0" smtClean="0">
                <a:solidFill>
                  <a:srgbClr val="A50021"/>
                </a:solidFill>
              </a:rPr>
              <a:t>fixing two kinds </a:t>
            </a:r>
            <a:r>
              <a:rPr lang="en-US" sz="2800" dirty="0">
                <a:solidFill>
                  <a:srgbClr val="A50021"/>
                </a:solidFill>
              </a:rPr>
              <a:t>of errors</a:t>
            </a:r>
          </a:p>
          <a:p>
            <a:pPr lvl="1" eaLnBrk="1" hangingPunct="1"/>
            <a:r>
              <a:rPr lang="en-US" sz="2400" dirty="0"/>
              <a:t>Matching strings that we should not have matched (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re, 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n, o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positives (Type I)</a:t>
            </a:r>
          </a:p>
          <a:p>
            <a:pPr lvl="1" eaLnBrk="1" hangingPunct="1"/>
            <a:r>
              <a:rPr lang="en-US" sz="2400" dirty="0"/>
              <a:t>Not matching things that we should have matched (The)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negatives (Type II)</a:t>
            </a:r>
          </a:p>
        </p:txBody>
      </p:sp>
    </p:spTree>
    <p:extLst>
      <p:ext uri="{BB962C8B-B14F-4D97-AF65-F5344CB8AC3E}">
        <p14:creationId xmlns:p14="http://schemas.microsoft.com/office/powerpoint/2010/main" val="582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cont.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NLP we are always dealing with these kinds of errors.</a:t>
            </a:r>
          </a:p>
          <a:p>
            <a:r>
              <a:rPr lang="en-US" sz="2800" dirty="0" smtClean="0"/>
              <a:t>Reducing the error rate for an application often involves two antagonistic efforts: 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accuracy or precision </a:t>
            </a:r>
            <a:r>
              <a:rPr lang="en-US" sz="2400" dirty="0" smtClean="0"/>
              <a:t>(minimizing false positives)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coverage or recall </a:t>
            </a:r>
            <a:r>
              <a:rPr lang="en-US" sz="2400" dirty="0" smtClean="0"/>
              <a:t>(minimizing false negatives).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0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 play a surprisingly large role</a:t>
            </a:r>
          </a:p>
          <a:p>
            <a:pPr lvl="1"/>
            <a:r>
              <a:rPr lang="en-US" dirty="0" smtClean="0"/>
              <a:t>Sophisticated sequences </a:t>
            </a:r>
            <a:r>
              <a:rPr lang="en-US" dirty="0"/>
              <a:t>of regular expressions are often the first model </a:t>
            </a:r>
            <a:r>
              <a:rPr lang="en-US" dirty="0" smtClean="0"/>
              <a:t>for any text processing text</a:t>
            </a:r>
          </a:p>
          <a:p>
            <a:pPr lvl="1"/>
            <a:r>
              <a:rPr lang="en-US" dirty="0" smtClean="0"/>
              <a:t>I am assuming you know, or will learn, in a language of your choice</a:t>
            </a:r>
          </a:p>
          <a:p>
            <a:r>
              <a:rPr lang="en-US" dirty="0"/>
              <a:t>For many hard tasks, we use machine learning </a:t>
            </a:r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But regular expressions are used as features in the classifiers</a:t>
            </a:r>
          </a:p>
          <a:p>
            <a:pPr lvl="1"/>
            <a:r>
              <a:rPr lang="en-US" dirty="0" smtClean="0"/>
              <a:t>Can be very useful in capturing generalizations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C8334-E00B-3A45-A77B-332115BBC15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62400" y="133350"/>
            <a:ext cx="4648200" cy="1905000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4001D"/>
                </a:solidFill>
                <a:latin typeface="Calibri" charset="0"/>
              </a:rPr>
              <a:t>Word </a:t>
            </a:r>
            <a:r>
              <a:rPr lang="en-US" sz="3600" dirty="0">
                <a:solidFill>
                  <a:srgbClr val="A4001D"/>
                </a:solidFill>
                <a:latin typeface="Calibri" charset="0"/>
              </a:rPr>
              <a:t>tokenization</a:t>
            </a:r>
          </a:p>
          <a:p>
            <a:pPr eaLnBrk="1" hangingPunct="1">
              <a:buFont typeface="Times" charset="0"/>
              <a:buNone/>
            </a:pPr>
            <a:endParaRPr lang="en-US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95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6914"/>
            <a:ext cx="7772400" cy="857250"/>
          </a:xfrm>
        </p:spPr>
        <p:txBody>
          <a:bodyPr/>
          <a:lstStyle/>
          <a:p>
            <a:r>
              <a:rPr lang="en-US" dirty="0" smtClean="0"/>
              <a:t>Text Normalization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97155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Every NLP task needs to do text normalization: 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Segmenting/tokenizing words in running text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Normalizing word formats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 sentences in running text</a:t>
            </a:r>
            <a:endParaRPr lang="en-US" sz="3200" b="1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67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LP-jurafsky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10552</TotalTime>
  <Words>854</Words>
  <Application>Microsoft Office PowerPoint</Application>
  <PresentationFormat>On-screen Show (16:9)</PresentationFormat>
  <Paragraphs>171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ＭＳ Ｐゴシック</vt:lpstr>
      <vt:lpstr>Arial</vt:lpstr>
      <vt:lpstr>Calibri</vt:lpstr>
      <vt:lpstr>Calibri (Headings)</vt:lpstr>
      <vt:lpstr>Courier</vt:lpstr>
      <vt:lpstr>Courier New</vt:lpstr>
      <vt:lpstr>Lucida Sans</vt:lpstr>
      <vt:lpstr>Symbol</vt:lpstr>
      <vt:lpstr>Tahoma</vt:lpstr>
      <vt:lpstr>Times</vt:lpstr>
      <vt:lpstr>Wingdings</vt:lpstr>
      <vt:lpstr>华文黑体</vt:lpstr>
      <vt:lpstr>NLP-jurafsky</vt:lpstr>
      <vt:lpstr>Text Normalization</vt:lpstr>
      <vt:lpstr>Basic Text Processing</vt:lpstr>
      <vt:lpstr>Regular expressions</vt:lpstr>
      <vt:lpstr>Example</vt:lpstr>
      <vt:lpstr>Errors</vt:lpstr>
      <vt:lpstr>Errors cont.</vt:lpstr>
      <vt:lpstr>Summary</vt:lpstr>
      <vt:lpstr>Basic Text Processing</vt:lpstr>
      <vt:lpstr>Text Normalization</vt:lpstr>
      <vt:lpstr>How many words?</vt:lpstr>
      <vt:lpstr>How many words?</vt:lpstr>
      <vt:lpstr>How many words?</vt:lpstr>
      <vt:lpstr>Issues in Tokenization</vt:lpstr>
      <vt:lpstr>Issues in Tokenization</vt:lpstr>
      <vt:lpstr>Tokenization: language issues</vt:lpstr>
      <vt:lpstr>Basic Text Processing</vt:lpstr>
      <vt:lpstr>Normalization</vt:lpstr>
      <vt:lpstr>Case folding</vt:lpstr>
      <vt:lpstr>Lemmatization</vt:lpstr>
      <vt:lpstr>Morphology</vt:lpstr>
      <vt:lpstr>Stemming</vt:lpstr>
      <vt:lpstr>Sentence Segmentation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Litman, Diane J</cp:lastModifiedBy>
  <cp:revision>169</cp:revision>
  <cp:lastPrinted>2018-08-29T16:03:14Z</cp:lastPrinted>
  <dcterms:created xsi:type="dcterms:W3CDTF">2010-04-19T15:31:24Z</dcterms:created>
  <dcterms:modified xsi:type="dcterms:W3CDTF">2019-08-29T20:48:25Z</dcterms:modified>
</cp:coreProperties>
</file>