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82" r:id="rId3"/>
    <p:sldId id="545" r:id="rId4"/>
    <p:sldId id="556" r:id="rId5"/>
    <p:sldId id="546" r:id="rId6"/>
    <p:sldId id="555" r:id="rId7"/>
    <p:sldId id="581" r:id="rId8"/>
    <p:sldId id="547" r:id="rId9"/>
    <p:sldId id="565" r:id="rId10"/>
    <p:sldId id="566" r:id="rId11"/>
    <p:sldId id="560" r:id="rId12"/>
    <p:sldId id="567" r:id="rId13"/>
    <p:sldId id="568" r:id="rId14"/>
    <p:sldId id="574" r:id="rId15"/>
    <p:sldId id="575" r:id="rId16"/>
    <p:sldId id="578" r:id="rId17"/>
    <p:sldId id="576" r:id="rId18"/>
    <p:sldId id="579" r:id="rId19"/>
    <p:sldId id="577" r:id="rId20"/>
    <p:sldId id="580" r:id="rId21"/>
    <p:sldId id="569" r:id="rId22"/>
    <p:sldId id="548" r:id="rId23"/>
    <p:sldId id="571" r:id="rId24"/>
    <p:sldId id="570" r:id="rId25"/>
    <p:sldId id="549" r:id="rId26"/>
    <p:sldId id="572" r:id="rId27"/>
    <p:sldId id="559" r:id="rId28"/>
  </p:sldIdLst>
  <p:sldSz cx="9144000" cy="6858000" type="letter"/>
  <p:notesSz cx="6997700" cy="9283700"/>
  <p:embeddedFontLst>
    <p:embeddedFont>
      <p:font typeface="Humnst777 BT" pitchFamily="34" charset="0"/>
      <p:regular r:id="rId31"/>
      <p:bold r:id="rId32"/>
      <p:italic r:id="rId33"/>
      <p:boldItalic r:id="rId34"/>
    </p:embeddedFont>
    <p:embeddedFont>
      <p:font typeface="굴림" pitchFamily="34" charset="-127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Times" pitchFamily="18" charset="0"/>
      <p:regular r:id="rId40"/>
      <p:bold r:id="rId41"/>
      <p:italic r:id="rId42"/>
      <p:boldItalic r:id="rId43"/>
    </p:embeddedFont>
    <p:embeddedFont>
      <p:font typeface="Wingdings 2" pitchFamily="18" charset="2"/>
      <p:regular r:id="rId44"/>
    </p:embeddedFont>
    <p:embeddedFont>
      <p:font typeface="Yet R" charset="-127"/>
      <p:regular r:id="rId4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Humnst777 BT" pitchFamily="34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00"/>
    <a:srgbClr val="FFCC00"/>
    <a:srgbClr val="0000FF"/>
    <a:srgbClr val="CC99FF"/>
    <a:srgbClr val="CC66FF"/>
    <a:srgbClr val="0066FF"/>
    <a:srgbClr val="B2B2B2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 autoAdjust="0"/>
    <p:restoredTop sz="94609" autoAdjust="0"/>
  </p:normalViewPr>
  <p:slideViewPr>
    <p:cSldViewPr showGuides="1">
      <p:cViewPr varScale="1">
        <p:scale>
          <a:sx n="115" d="100"/>
          <a:sy n="115" d="100"/>
        </p:scale>
        <p:origin x="-1098" y="-108"/>
      </p:cViewPr>
      <p:guideLst>
        <p:guide orient="horz" pos="420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34" charset="-127"/>
              </a:defRPr>
            </a:lvl1pPr>
          </a:lstStyle>
          <a:p>
            <a:fld id="{CEA2F114-B89F-478A-B2E5-828421E79BA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34" charset="-127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34" charset="-127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마스터 텍스트 스타일을 편집합니다</a:t>
            </a:r>
          </a:p>
          <a:p>
            <a:pPr lvl="1"/>
            <a:r>
              <a:rPr lang="en-US" smtClean="0"/>
              <a:t>둘째 수준</a:t>
            </a:r>
          </a:p>
          <a:p>
            <a:pPr lvl="2"/>
            <a:r>
              <a:rPr lang="en-US" smtClean="0"/>
              <a:t>셋째 수준</a:t>
            </a:r>
          </a:p>
          <a:p>
            <a:pPr lvl="3"/>
            <a:r>
              <a:rPr lang="en-US" smtClean="0"/>
              <a:t>넷째 수준</a:t>
            </a:r>
          </a:p>
          <a:p>
            <a:pPr lvl="4"/>
            <a:r>
              <a:rPr lang="en-US" smtClean="0"/>
              <a:t>다섯째 수준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굴림" pitchFamily="34" charset="-127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굴림" pitchFamily="34" charset="-127"/>
              </a:defRPr>
            </a:lvl1pPr>
          </a:lstStyle>
          <a:p>
            <a:fld id="{A1BD8B89-D237-43C4-963A-BA4063615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F4129-CD65-493B-A5CC-8EE2679CA965}" type="slidenum">
              <a:rPr lang="en-US"/>
              <a:pPr/>
              <a:t>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10326-9A41-4F42-B5EE-24183998169B}" type="slidenum">
              <a:rPr lang="en-US"/>
              <a:pPr/>
              <a:t>12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434E4-37DB-4A4A-8F7D-5B3094D88176}" type="slidenum">
              <a:rPr lang="en-US"/>
              <a:pPr/>
              <a:t>13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105C4-9483-4EB0-8422-D5A3CEF42E08}" type="slidenum">
              <a:rPr lang="en-US"/>
              <a:pPr/>
              <a:t>14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B7736-9374-4DD1-B35B-72409EF2DCCF}" type="slidenum">
              <a:rPr lang="en-US"/>
              <a:pPr/>
              <a:t>15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4959C-4526-400D-AC48-6DEFCC0E6D8A}" type="slidenum">
              <a:rPr lang="en-US"/>
              <a:pPr/>
              <a:t>16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AD747-70C1-42E5-BC43-50DB07A2C65F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DAEAC-B06D-4DB2-B934-69BFC05B7F73}" type="slidenum">
              <a:rPr lang="en-US"/>
              <a:pPr/>
              <a:t>18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7BB98-1260-4B4F-8FA4-431DBF1AE368}" type="slidenum">
              <a:rPr lang="en-US"/>
              <a:pPr/>
              <a:t>19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72B59-F65B-4917-A173-7618941339AC}" type="slidenum">
              <a:rPr lang="en-US"/>
              <a:pPr/>
              <a:t>20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C0FE7-B9B3-42C4-8A9D-98B80ED1CC61}" type="slidenum">
              <a:rPr lang="en-US"/>
              <a:pPr/>
              <a:t>21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7D5D0-BC7A-40BE-ADA6-C12587E3DC38}" type="slidenum">
              <a:rPr lang="en-US"/>
              <a:pPr/>
              <a:t>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F1867-42C8-4708-8D74-49703BECEF2C}" type="slidenum">
              <a:rPr lang="en-US"/>
              <a:pPr/>
              <a:t>22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0F621-6859-4C4B-89AF-00E27A99CDCE}" type="slidenum">
              <a:rPr lang="en-US"/>
              <a:pPr/>
              <a:t>23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D21BD-1058-4D8E-A266-F26DE3A321B8}" type="slidenum">
              <a:rPr lang="en-US"/>
              <a:pPr/>
              <a:t>24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E4448-D455-415B-9258-848F6B3AD86C}" type="slidenum">
              <a:rPr lang="en-US"/>
              <a:pPr/>
              <a:t>25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532C6-BFD8-471E-BD17-03B217D7419B}" type="slidenum">
              <a:rPr lang="en-US"/>
              <a:pPr/>
              <a:t>26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CF39B-C785-464B-AC32-3E714CB6ACF5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C41F7-E687-4158-89DC-F52BD5E145E8}" type="slidenum">
              <a:rPr lang="en-US"/>
              <a:pPr/>
              <a:t>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4A0DE-5D2E-44A4-908D-50F563C0DE05}" type="slidenum">
              <a:rPr lang="en-US"/>
              <a:pPr/>
              <a:t>5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A07E7-8607-4899-84FF-8056F4017DB0}" type="slidenum">
              <a:rPr lang="en-US"/>
              <a:pPr/>
              <a:t>6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89688-1274-4E71-9237-E42D968121C5}" type="slidenum">
              <a:rPr lang="en-US"/>
              <a:pPr/>
              <a:t>8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6F4FC-8217-4D58-9BDB-F5B2A90700C2}" type="slidenum">
              <a:rPr lang="en-US"/>
              <a:pPr/>
              <a:t>9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7CF8B-B70E-4D2F-A2F1-12115B1A0063}" type="slidenum">
              <a:rPr lang="en-US"/>
              <a:pPr/>
              <a:t>10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9604E-37CA-4530-9B55-3F2AD96D14B0}" type="slidenum">
              <a:rPr lang="en-US"/>
              <a:pPr/>
              <a:t>11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34" name="Picture 10" descr="banner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7050" y="6237288"/>
            <a:ext cx="1889125" cy="3349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Humnst777 BT" pitchFamily="34" charset="0"/>
          <a:ea typeface="굴림" pitchFamily="34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§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FF"/>
        </a:buClr>
        <a:buSzPct val="95000"/>
        <a:buChar char="•"/>
        <a:defRPr kumimoji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60575"/>
            <a:ext cx="8208962" cy="1684338"/>
          </a:xfrm>
        </p:spPr>
        <p:txBody>
          <a:bodyPr/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A </a:t>
            </a:r>
            <a:r>
              <a:rPr lang="en-US" altLang="ko-KR" sz="3200" dirty="0" smtClean="0">
                <a:solidFill>
                  <a:schemeClr val="accent2"/>
                </a:solidFill>
              </a:rPr>
              <a:t>Search </a:t>
            </a:r>
            <a:r>
              <a:rPr lang="en-US" altLang="ko-KR" sz="3200" dirty="0">
                <a:solidFill>
                  <a:schemeClr val="accent2"/>
                </a:solidFill>
              </a:rPr>
              <a:t>Memory Substrate for</a:t>
            </a:r>
            <a:br>
              <a:rPr lang="en-US" altLang="ko-KR" sz="3200" dirty="0">
                <a:solidFill>
                  <a:schemeClr val="accent2"/>
                </a:solidFill>
              </a:rPr>
            </a:br>
            <a:r>
              <a:rPr lang="en-US" altLang="ko-KR" sz="3200" dirty="0">
                <a:solidFill>
                  <a:schemeClr val="accent2"/>
                </a:solidFill>
              </a:rPr>
              <a:t>High Throughput </a:t>
            </a:r>
            <a:r>
              <a:rPr lang="en-US" altLang="ko-KR" sz="3200" dirty="0" smtClean="0">
                <a:solidFill>
                  <a:schemeClr val="accent2"/>
                </a:solidFill>
              </a:rPr>
              <a:t>and Low Power</a:t>
            </a:r>
            <a:br>
              <a:rPr lang="en-US" altLang="ko-KR" sz="3200" dirty="0" smtClean="0">
                <a:solidFill>
                  <a:schemeClr val="accent2"/>
                </a:solidFill>
              </a:rPr>
            </a:br>
            <a:r>
              <a:rPr lang="en-US" altLang="ko-KR" sz="3200" dirty="0" smtClean="0">
                <a:solidFill>
                  <a:schemeClr val="accent2"/>
                </a:solidFill>
              </a:rPr>
              <a:t>Packet Processing</a:t>
            </a:r>
            <a:br>
              <a:rPr lang="en-US" altLang="ko-KR" sz="3200" dirty="0" smtClean="0">
                <a:solidFill>
                  <a:schemeClr val="accent2"/>
                </a:solidFill>
              </a:rPr>
            </a:br>
            <a:endParaRPr lang="en-US" altLang="ko-KR" sz="3200" dirty="0">
              <a:solidFill>
                <a:srgbClr val="0000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720725"/>
          </a:xfrm>
        </p:spPr>
        <p:txBody>
          <a:bodyPr/>
          <a:lstStyle/>
          <a:p>
            <a:r>
              <a:rPr lang="en-US" altLang="ko-KR" sz="2000" b="1" dirty="0"/>
              <a:t>Sangyeun </a:t>
            </a:r>
            <a:r>
              <a:rPr lang="en-US" altLang="ko-KR" sz="2000" b="1" dirty="0" smtClean="0"/>
              <a:t>Cho, Michel Hanna </a:t>
            </a:r>
            <a:r>
              <a:rPr lang="en-US" altLang="ko-KR" sz="1800" dirty="0"/>
              <a:t>and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Rami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Melhem</a:t>
            </a:r>
            <a:endParaRPr lang="en-US" altLang="ko-KR" sz="2000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47975" y="5229225"/>
            <a:ext cx="3448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300">
                <a:solidFill>
                  <a:schemeClr val="accent2"/>
                </a:solidFill>
              </a:rPr>
              <a:t>Dept. of Computer Science</a:t>
            </a:r>
          </a:p>
          <a:p>
            <a:pPr algn="ctr" latinLnBrk="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None/>
            </a:pPr>
            <a:r>
              <a:rPr lang="en-US" altLang="ko-KR" sz="1600">
                <a:solidFill>
                  <a:schemeClr val="accent2"/>
                </a:solidFill>
              </a:rPr>
              <a:t>University of Pittsburgh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Very simple, yet efficient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439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Use hashing to store keys in a particular row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To look up, hash the key and retrieve one row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Perform matching on entire row in parallel</a:t>
            </a:r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en-US" sz="2000" dirty="0"/>
              <a:t>Achieve </a:t>
            </a:r>
            <a:r>
              <a:rPr lang="en-US" sz="2000" dirty="0" smtClean="0"/>
              <a:t>(full) </a:t>
            </a:r>
            <a:r>
              <a:rPr lang="en-US" sz="2000" dirty="0"/>
              <a:t>content addressability w/o paying overhead!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3708400" y="3033713"/>
            <a:ext cx="3744913" cy="2374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3708400" y="5734050"/>
            <a:ext cx="1295400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1187450" y="3786188"/>
            <a:ext cx="927100" cy="6445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03" name="Text Box 7"/>
          <p:cNvSpPr txBox="1">
            <a:spLocks noChangeArrowheads="1"/>
          </p:cNvSpPr>
          <p:nvPr/>
        </p:nvSpPr>
        <p:spPr bwMode="auto">
          <a:xfrm>
            <a:off x="1187450" y="384968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/>
            <a:r>
              <a:rPr kumimoji="0" lang="en-US" sz="1200" b="0">
                <a:solidFill>
                  <a:schemeClr val="bg1"/>
                </a:solidFill>
              </a:rPr>
              <a:t>Index generator</a:t>
            </a:r>
          </a:p>
        </p:txBody>
      </p:sp>
      <p:sp>
        <p:nvSpPr>
          <p:cNvPr id="592904" name="Text Box 8"/>
          <p:cNvSpPr txBox="1">
            <a:spLocks noChangeArrowheads="1"/>
          </p:cNvSpPr>
          <p:nvPr/>
        </p:nvSpPr>
        <p:spPr bwMode="auto">
          <a:xfrm>
            <a:off x="4140200" y="3432175"/>
            <a:ext cx="50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592905" name="Text Box 9"/>
          <p:cNvSpPr txBox="1">
            <a:spLocks noChangeArrowheads="1"/>
          </p:cNvSpPr>
          <p:nvPr/>
        </p:nvSpPr>
        <p:spPr bwMode="auto">
          <a:xfrm>
            <a:off x="3708400" y="5737225"/>
            <a:ext cx="1379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Match processor</a:t>
            </a:r>
            <a:r>
              <a:rPr kumimoji="0" lang="en-US" sz="1200" b="0" baseline="-25000"/>
              <a:t>1</a:t>
            </a:r>
          </a:p>
        </p:txBody>
      </p:sp>
      <p:sp>
        <p:nvSpPr>
          <p:cNvPr id="592906" name="Line 10"/>
          <p:cNvSpPr>
            <a:spLocks noChangeShapeType="1"/>
          </p:cNvSpPr>
          <p:nvPr/>
        </p:nvSpPr>
        <p:spPr bwMode="auto">
          <a:xfrm>
            <a:off x="3708400" y="4868863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7" name="Line 11"/>
          <p:cNvSpPr>
            <a:spLocks noChangeShapeType="1"/>
          </p:cNvSpPr>
          <p:nvPr/>
        </p:nvSpPr>
        <p:spPr bwMode="auto">
          <a:xfrm>
            <a:off x="3708400" y="3141663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8" name="Line 12"/>
          <p:cNvSpPr>
            <a:spLocks noChangeShapeType="1"/>
          </p:cNvSpPr>
          <p:nvPr/>
        </p:nvSpPr>
        <p:spPr bwMode="auto">
          <a:xfrm>
            <a:off x="3708400" y="3429000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9" name="Line 13"/>
          <p:cNvSpPr>
            <a:spLocks noChangeShapeType="1"/>
          </p:cNvSpPr>
          <p:nvPr/>
        </p:nvSpPr>
        <p:spPr bwMode="auto">
          <a:xfrm>
            <a:off x="3708400" y="3716338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10" name="Line 14"/>
          <p:cNvSpPr>
            <a:spLocks noChangeShapeType="1"/>
          </p:cNvSpPr>
          <p:nvPr/>
        </p:nvSpPr>
        <p:spPr bwMode="auto">
          <a:xfrm>
            <a:off x="3708400" y="4005263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11" name="Line 15"/>
          <p:cNvSpPr>
            <a:spLocks noChangeShapeType="1"/>
          </p:cNvSpPr>
          <p:nvPr/>
        </p:nvSpPr>
        <p:spPr bwMode="auto">
          <a:xfrm>
            <a:off x="3708400" y="4292600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12" name="Line 16"/>
          <p:cNvSpPr>
            <a:spLocks noChangeShapeType="1"/>
          </p:cNvSpPr>
          <p:nvPr/>
        </p:nvSpPr>
        <p:spPr bwMode="auto">
          <a:xfrm>
            <a:off x="3708400" y="4581525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13" name="Line 17"/>
          <p:cNvSpPr>
            <a:spLocks noChangeShapeType="1"/>
          </p:cNvSpPr>
          <p:nvPr/>
        </p:nvSpPr>
        <p:spPr bwMode="auto">
          <a:xfrm>
            <a:off x="3708400" y="5157788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14" name="Line 18"/>
          <p:cNvSpPr>
            <a:spLocks noChangeShapeType="1"/>
          </p:cNvSpPr>
          <p:nvPr/>
        </p:nvSpPr>
        <p:spPr bwMode="auto">
          <a:xfrm flipV="1">
            <a:off x="5005388" y="303212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15" name="Line 19"/>
          <p:cNvSpPr>
            <a:spLocks noChangeShapeType="1"/>
          </p:cNvSpPr>
          <p:nvPr/>
        </p:nvSpPr>
        <p:spPr bwMode="auto">
          <a:xfrm flipV="1">
            <a:off x="6300788" y="303212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16" name="Rectangle 20"/>
          <p:cNvSpPr>
            <a:spLocks noChangeArrowheads="1"/>
          </p:cNvSpPr>
          <p:nvPr/>
        </p:nvSpPr>
        <p:spPr bwMode="auto">
          <a:xfrm>
            <a:off x="5005388" y="5734050"/>
            <a:ext cx="1295400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17" name="Text Box 21"/>
          <p:cNvSpPr txBox="1">
            <a:spLocks noChangeArrowheads="1"/>
          </p:cNvSpPr>
          <p:nvPr/>
        </p:nvSpPr>
        <p:spPr bwMode="auto">
          <a:xfrm>
            <a:off x="6661150" y="32845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2400" b="0"/>
              <a:t>…</a:t>
            </a:r>
          </a:p>
        </p:txBody>
      </p:sp>
      <p:sp>
        <p:nvSpPr>
          <p:cNvPr id="592918" name="Text Box 22"/>
          <p:cNvSpPr txBox="1">
            <a:spLocks noChangeArrowheads="1"/>
          </p:cNvSpPr>
          <p:nvPr/>
        </p:nvSpPr>
        <p:spPr bwMode="auto">
          <a:xfrm>
            <a:off x="6661150" y="44370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2400" b="0"/>
              <a:t>…</a:t>
            </a:r>
          </a:p>
        </p:txBody>
      </p:sp>
      <p:sp>
        <p:nvSpPr>
          <p:cNvPr id="592919" name="Text Box 23"/>
          <p:cNvSpPr txBox="1">
            <a:spLocks noChangeArrowheads="1"/>
          </p:cNvSpPr>
          <p:nvPr/>
        </p:nvSpPr>
        <p:spPr bwMode="auto">
          <a:xfrm>
            <a:off x="5364163" y="3432175"/>
            <a:ext cx="509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i2</a:t>
            </a:r>
          </a:p>
        </p:txBody>
      </p:sp>
      <p:sp>
        <p:nvSpPr>
          <p:cNvPr id="592920" name="Text Box 24"/>
          <p:cNvSpPr txBox="1">
            <a:spLocks noChangeArrowheads="1"/>
          </p:cNvSpPr>
          <p:nvPr/>
        </p:nvSpPr>
        <p:spPr bwMode="auto">
          <a:xfrm>
            <a:off x="5364163" y="4584700"/>
            <a:ext cx="509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j2</a:t>
            </a:r>
          </a:p>
        </p:txBody>
      </p:sp>
      <p:sp>
        <p:nvSpPr>
          <p:cNvPr id="592921" name="Text Box 25"/>
          <p:cNvSpPr txBox="1">
            <a:spLocks noChangeArrowheads="1"/>
          </p:cNvSpPr>
          <p:nvPr/>
        </p:nvSpPr>
        <p:spPr bwMode="auto">
          <a:xfrm>
            <a:off x="4140200" y="4584700"/>
            <a:ext cx="50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592922" name="Text Box 26"/>
          <p:cNvSpPr txBox="1">
            <a:spLocks noChangeArrowheads="1"/>
          </p:cNvSpPr>
          <p:nvPr/>
        </p:nvSpPr>
        <p:spPr bwMode="auto">
          <a:xfrm>
            <a:off x="5005388" y="5737225"/>
            <a:ext cx="1379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Match processor</a:t>
            </a:r>
            <a:r>
              <a:rPr kumimoji="0" lang="en-US" sz="1200" b="0" baseline="-25000"/>
              <a:t>2</a:t>
            </a:r>
          </a:p>
        </p:txBody>
      </p:sp>
      <p:sp>
        <p:nvSpPr>
          <p:cNvPr id="592923" name="Rectangle 27"/>
          <p:cNvSpPr>
            <a:spLocks noChangeArrowheads="1"/>
          </p:cNvSpPr>
          <p:nvPr/>
        </p:nvSpPr>
        <p:spPr bwMode="auto">
          <a:xfrm>
            <a:off x="6286500" y="5746750"/>
            <a:ext cx="1193800" cy="276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4" name="Text Box 28"/>
          <p:cNvSpPr txBox="1">
            <a:spLocks noChangeArrowheads="1"/>
          </p:cNvSpPr>
          <p:nvPr/>
        </p:nvSpPr>
        <p:spPr bwMode="auto">
          <a:xfrm>
            <a:off x="6648450" y="55641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2400" b="0"/>
              <a:t>…</a:t>
            </a:r>
          </a:p>
        </p:txBody>
      </p:sp>
      <p:sp>
        <p:nvSpPr>
          <p:cNvPr id="592925" name="Line 29"/>
          <p:cNvSpPr>
            <a:spLocks noChangeShapeType="1"/>
          </p:cNvSpPr>
          <p:nvPr/>
        </p:nvSpPr>
        <p:spPr bwMode="auto">
          <a:xfrm>
            <a:off x="1592263" y="3287713"/>
            <a:ext cx="0" cy="4699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6" name="Text Box 30"/>
          <p:cNvSpPr txBox="1">
            <a:spLocks noChangeArrowheads="1"/>
          </p:cNvSpPr>
          <p:nvPr/>
        </p:nvSpPr>
        <p:spPr bwMode="auto">
          <a:xfrm>
            <a:off x="1635125" y="3233738"/>
            <a:ext cx="500063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sz="1600" b="0" i="1">
                <a:solidFill>
                  <a:schemeClr val="tx2"/>
                </a:solidFill>
              </a:rPr>
              <a:t>key</a:t>
            </a:r>
          </a:p>
        </p:txBody>
      </p:sp>
      <p:sp>
        <p:nvSpPr>
          <p:cNvPr id="592927" name="Line 31"/>
          <p:cNvSpPr>
            <a:spLocks noChangeShapeType="1"/>
          </p:cNvSpPr>
          <p:nvPr/>
        </p:nvSpPr>
        <p:spPr bwMode="auto">
          <a:xfrm>
            <a:off x="1630363" y="4456113"/>
            <a:ext cx="0" cy="3556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928" name="Line 32"/>
          <p:cNvSpPr>
            <a:spLocks noChangeShapeType="1"/>
          </p:cNvSpPr>
          <p:nvPr/>
        </p:nvSpPr>
        <p:spPr bwMode="auto">
          <a:xfrm>
            <a:off x="1630363" y="4811713"/>
            <a:ext cx="2019300" cy="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Line 2"/>
          <p:cNvSpPr>
            <a:spLocks noChangeShapeType="1"/>
          </p:cNvSpPr>
          <p:nvPr/>
        </p:nvSpPr>
        <p:spPr bwMode="auto">
          <a:xfrm>
            <a:off x="3563938" y="4654550"/>
            <a:ext cx="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39" name="Line 3"/>
          <p:cNvSpPr>
            <a:spLocks noChangeShapeType="1"/>
          </p:cNvSpPr>
          <p:nvPr/>
        </p:nvSpPr>
        <p:spPr bwMode="auto">
          <a:xfrm>
            <a:off x="5724525" y="4294188"/>
            <a:ext cx="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Pipelined CA-RAM operation</a:t>
            </a:r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3779838" y="1557338"/>
            <a:ext cx="3887787" cy="21605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7542" name="Group 6"/>
          <p:cNvGrpSpPr>
            <a:grpSpLocks/>
          </p:cNvGrpSpPr>
          <p:nvPr/>
        </p:nvGrpSpPr>
        <p:grpSpPr bwMode="auto">
          <a:xfrm>
            <a:off x="1403350" y="2782888"/>
            <a:ext cx="1295400" cy="288925"/>
            <a:chOff x="748" y="2160"/>
            <a:chExt cx="816" cy="182"/>
          </a:xfrm>
        </p:grpSpPr>
        <p:sp>
          <p:nvSpPr>
            <p:cNvPr id="577543" name="Rectangle 7"/>
            <p:cNvSpPr>
              <a:spLocks noChangeArrowheads="1"/>
            </p:cNvSpPr>
            <p:nvPr/>
          </p:nvSpPr>
          <p:spPr bwMode="auto">
            <a:xfrm>
              <a:off x="748" y="2160"/>
              <a:ext cx="816" cy="18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44" name="Text Box 8"/>
            <p:cNvSpPr txBox="1">
              <a:spLocks noChangeArrowheads="1"/>
            </p:cNvSpPr>
            <p:nvPr/>
          </p:nvSpPr>
          <p:spPr bwMode="auto">
            <a:xfrm>
              <a:off x="748" y="2162"/>
              <a:ext cx="7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>
                  <a:solidFill>
                    <a:schemeClr val="bg1"/>
                  </a:solidFill>
                </a:rPr>
                <a:t>Index generator</a:t>
              </a:r>
            </a:p>
          </p:txBody>
        </p:sp>
      </p:grpSp>
      <p:grpSp>
        <p:nvGrpSpPr>
          <p:cNvPr id="577545" name="Group 9"/>
          <p:cNvGrpSpPr>
            <a:grpSpLocks/>
          </p:cNvGrpSpPr>
          <p:nvPr/>
        </p:nvGrpSpPr>
        <p:grpSpPr bwMode="auto">
          <a:xfrm>
            <a:off x="1403350" y="1774825"/>
            <a:ext cx="1295400" cy="288925"/>
            <a:chOff x="748" y="1117"/>
            <a:chExt cx="816" cy="182"/>
          </a:xfrm>
        </p:grpSpPr>
        <p:sp>
          <p:nvSpPr>
            <p:cNvPr id="577546" name="Rectangle 10"/>
            <p:cNvSpPr>
              <a:spLocks noChangeArrowheads="1"/>
            </p:cNvSpPr>
            <p:nvPr/>
          </p:nvSpPr>
          <p:spPr bwMode="auto">
            <a:xfrm>
              <a:off x="748" y="1117"/>
              <a:ext cx="816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47" name="Text Box 11"/>
            <p:cNvSpPr txBox="1">
              <a:spLocks noChangeArrowheads="1"/>
            </p:cNvSpPr>
            <p:nvPr/>
          </p:nvSpPr>
          <p:spPr bwMode="auto">
            <a:xfrm>
              <a:off x="839" y="1119"/>
              <a:ext cx="5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Search key</a:t>
              </a:r>
            </a:p>
          </p:txBody>
        </p:sp>
      </p:grpSp>
      <p:sp>
        <p:nvSpPr>
          <p:cNvPr id="577548" name="Text Box 12"/>
          <p:cNvSpPr txBox="1">
            <a:spLocks noChangeArrowheads="1"/>
          </p:cNvSpPr>
          <p:nvPr/>
        </p:nvSpPr>
        <p:spPr bwMode="auto">
          <a:xfrm>
            <a:off x="4211638" y="1920875"/>
            <a:ext cx="509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i1</a:t>
            </a:r>
          </a:p>
        </p:txBody>
      </p:sp>
      <p:grpSp>
        <p:nvGrpSpPr>
          <p:cNvPr id="577549" name="Group 13"/>
          <p:cNvGrpSpPr>
            <a:grpSpLocks/>
          </p:cNvGrpSpPr>
          <p:nvPr/>
        </p:nvGrpSpPr>
        <p:grpSpPr bwMode="auto">
          <a:xfrm>
            <a:off x="3779838" y="4078288"/>
            <a:ext cx="1379537" cy="288925"/>
            <a:chOff x="2381" y="3181"/>
            <a:chExt cx="869" cy="182"/>
          </a:xfrm>
        </p:grpSpPr>
        <p:sp>
          <p:nvSpPr>
            <p:cNvPr id="577550" name="Rectangle 14"/>
            <p:cNvSpPr>
              <a:spLocks noChangeArrowheads="1"/>
            </p:cNvSpPr>
            <p:nvPr/>
          </p:nvSpPr>
          <p:spPr bwMode="auto">
            <a:xfrm>
              <a:off x="2381" y="3181"/>
              <a:ext cx="816" cy="18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51" name="Text Box 15"/>
            <p:cNvSpPr txBox="1">
              <a:spLocks noChangeArrowheads="1"/>
            </p:cNvSpPr>
            <p:nvPr/>
          </p:nvSpPr>
          <p:spPr bwMode="auto">
            <a:xfrm>
              <a:off x="2381" y="3183"/>
              <a:ext cx="8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Match processor</a:t>
              </a:r>
              <a:r>
                <a:rPr kumimoji="0" lang="en-US" sz="1200" b="0" baseline="-25000"/>
                <a:t>1</a:t>
              </a:r>
            </a:p>
          </p:txBody>
        </p:sp>
      </p:grpSp>
      <p:sp>
        <p:nvSpPr>
          <p:cNvPr id="577552" name="Line 16"/>
          <p:cNvSpPr>
            <a:spLocks noChangeShapeType="1"/>
          </p:cNvSpPr>
          <p:nvPr/>
        </p:nvSpPr>
        <p:spPr bwMode="auto">
          <a:xfrm>
            <a:off x="3779838" y="24939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53" name="Line 17"/>
          <p:cNvSpPr>
            <a:spLocks noChangeShapeType="1"/>
          </p:cNvSpPr>
          <p:nvPr/>
        </p:nvSpPr>
        <p:spPr bwMode="auto">
          <a:xfrm flipV="1">
            <a:off x="5076825" y="1555750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 flipV="1">
            <a:off x="6372225" y="1555750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55" name="Text Box 19"/>
          <p:cNvSpPr txBox="1">
            <a:spLocks noChangeArrowheads="1"/>
          </p:cNvSpPr>
          <p:nvPr/>
        </p:nvSpPr>
        <p:spPr bwMode="auto">
          <a:xfrm>
            <a:off x="5435600" y="1920875"/>
            <a:ext cx="50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i2</a:t>
            </a:r>
          </a:p>
        </p:txBody>
      </p:sp>
      <p:sp>
        <p:nvSpPr>
          <p:cNvPr id="577556" name="Text Box 20"/>
          <p:cNvSpPr txBox="1">
            <a:spLocks noChangeArrowheads="1"/>
          </p:cNvSpPr>
          <p:nvPr/>
        </p:nvSpPr>
        <p:spPr bwMode="auto">
          <a:xfrm>
            <a:off x="5435600" y="2798763"/>
            <a:ext cx="509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j2</a:t>
            </a:r>
          </a:p>
        </p:txBody>
      </p:sp>
      <p:sp>
        <p:nvSpPr>
          <p:cNvPr id="577557" name="Text Box 21"/>
          <p:cNvSpPr txBox="1">
            <a:spLocks noChangeArrowheads="1"/>
          </p:cNvSpPr>
          <p:nvPr/>
        </p:nvSpPr>
        <p:spPr bwMode="auto">
          <a:xfrm>
            <a:off x="4211638" y="2798763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j1</a:t>
            </a:r>
          </a:p>
        </p:txBody>
      </p:sp>
      <p:grpSp>
        <p:nvGrpSpPr>
          <p:cNvPr id="577558" name="Group 22"/>
          <p:cNvGrpSpPr>
            <a:grpSpLocks/>
          </p:cNvGrpSpPr>
          <p:nvPr/>
        </p:nvGrpSpPr>
        <p:grpSpPr bwMode="auto">
          <a:xfrm>
            <a:off x="5076825" y="4078288"/>
            <a:ext cx="1379538" cy="288925"/>
            <a:chOff x="3198" y="3181"/>
            <a:chExt cx="869" cy="182"/>
          </a:xfrm>
        </p:grpSpPr>
        <p:sp>
          <p:nvSpPr>
            <p:cNvPr id="577559" name="Rectangle 23"/>
            <p:cNvSpPr>
              <a:spLocks noChangeArrowheads="1"/>
            </p:cNvSpPr>
            <p:nvPr/>
          </p:nvSpPr>
          <p:spPr bwMode="auto">
            <a:xfrm>
              <a:off x="3198" y="3181"/>
              <a:ext cx="816" cy="18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0" name="Text Box 24"/>
            <p:cNvSpPr txBox="1">
              <a:spLocks noChangeArrowheads="1"/>
            </p:cNvSpPr>
            <p:nvPr/>
          </p:nvSpPr>
          <p:spPr bwMode="auto">
            <a:xfrm>
              <a:off x="3198" y="3183"/>
              <a:ext cx="8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Match processor</a:t>
              </a:r>
              <a:r>
                <a:rPr kumimoji="0" lang="en-US" sz="1200" b="0" baseline="-25000"/>
                <a:t>2</a:t>
              </a:r>
            </a:p>
          </p:txBody>
        </p:sp>
      </p:grpSp>
      <p:grpSp>
        <p:nvGrpSpPr>
          <p:cNvPr id="577561" name="Group 25"/>
          <p:cNvGrpSpPr>
            <a:grpSpLocks/>
          </p:cNvGrpSpPr>
          <p:nvPr/>
        </p:nvGrpSpPr>
        <p:grpSpPr bwMode="auto">
          <a:xfrm>
            <a:off x="2916238" y="4941888"/>
            <a:ext cx="1295400" cy="288925"/>
            <a:chOff x="1020" y="3974"/>
            <a:chExt cx="816" cy="182"/>
          </a:xfrm>
        </p:grpSpPr>
        <p:sp>
          <p:nvSpPr>
            <p:cNvPr id="577562" name="Text Box 26"/>
            <p:cNvSpPr txBox="1">
              <a:spLocks noChangeArrowheads="1"/>
            </p:cNvSpPr>
            <p:nvPr/>
          </p:nvSpPr>
          <p:spPr bwMode="auto">
            <a:xfrm>
              <a:off x="1247" y="3976"/>
              <a:ext cx="3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Result</a:t>
              </a:r>
            </a:p>
          </p:txBody>
        </p:sp>
        <p:sp>
          <p:nvSpPr>
            <p:cNvPr id="577563" name="Rectangle 27"/>
            <p:cNvSpPr>
              <a:spLocks noChangeArrowheads="1"/>
            </p:cNvSpPr>
            <p:nvPr/>
          </p:nvSpPr>
          <p:spPr bwMode="auto">
            <a:xfrm>
              <a:off x="1020" y="3974"/>
              <a:ext cx="816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7564" name="Line 28"/>
          <p:cNvSpPr>
            <a:spLocks noChangeShapeType="1"/>
          </p:cNvSpPr>
          <p:nvPr/>
        </p:nvSpPr>
        <p:spPr bwMode="auto">
          <a:xfrm flipV="1">
            <a:off x="2987675" y="4654550"/>
            <a:ext cx="47529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65" name="Line 29"/>
          <p:cNvSpPr>
            <a:spLocks noChangeShapeType="1"/>
          </p:cNvSpPr>
          <p:nvPr/>
        </p:nvSpPr>
        <p:spPr bwMode="auto">
          <a:xfrm>
            <a:off x="2051050" y="2062163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7566" name="Group 30"/>
          <p:cNvGrpSpPr>
            <a:grpSpLocks/>
          </p:cNvGrpSpPr>
          <p:nvPr/>
        </p:nvGrpSpPr>
        <p:grpSpPr bwMode="auto">
          <a:xfrm>
            <a:off x="6372225" y="4078288"/>
            <a:ext cx="1379538" cy="288925"/>
            <a:chOff x="3198" y="3181"/>
            <a:chExt cx="869" cy="182"/>
          </a:xfrm>
        </p:grpSpPr>
        <p:sp>
          <p:nvSpPr>
            <p:cNvPr id="577567" name="Rectangle 31"/>
            <p:cNvSpPr>
              <a:spLocks noChangeArrowheads="1"/>
            </p:cNvSpPr>
            <p:nvPr/>
          </p:nvSpPr>
          <p:spPr bwMode="auto">
            <a:xfrm>
              <a:off x="3198" y="3181"/>
              <a:ext cx="816" cy="18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8" name="Text Box 32"/>
            <p:cNvSpPr txBox="1">
              <a:spLocks noChangeArrowheads="1"/>
            </p:cNvSpPr>
            <p:nvPr/>
          </p:nvSpPr>
          <p:spPr bwMode="auto">
            <a:xfrm>
              <a:off x="3198" y="3183"/>
              <a:ext cx="8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Match processor</a:t>
              </a:r>
              <a:r>
                <a:rPr kumimoji="0" lang="en-US" sz="1200" b="0" baseline="-25000"/>
                <a:t>3</a:t>
              </a:r>
            </a:p>
          </p:txBody>
        </p:sp>
      </p:grpSp>
      <p:sp>
        <p:nvSpPr>
          <p:cNvPr id="577569" name="Line 33"/>
          <p:cNvSpPr>
            <a:spLocks noChangeShapeType="1"/>
          </p:cNvSpPr>
          <p:nvPr/>
        </p:nvSpPr>
        <p:spPr bwMode="auto">
          <a:xfrm>
            <a:off x="3779838" y="19177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70" name="Line 34"/>
          <p:cNvSpPr>
            <a:spLocks noChangeShapeType="1"/>
          </p:cNvSpPr>
          <p:nvPr/>
        </p:nvSpPr>
        <p:spPr bwMode="auto">
          <a:xfrm>
            <a:off x="3779838" y="2205038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71" name="Text Box 35"/>
          <p:cNvSpPr txBox="1">
            <a:spLocks noChangeArrowheads="1"/>
          </p:cNvSpPr>
          <p:nvPr/>
        </p:nvSpPr>
        <p:spPr bwMode="auto">
          <a:xfrm>
            <a:off x="6732588" y="1920875"/>
            <a:ext cx="509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i3</a:t>
            </a:r>
          </a:p>
        </p:txBody>
      </p:sp>
      <p:sp>
        <p:nvSpPr>
          <p:cNvPr id="577572" name="Line 36"/>
          <p:cNvSpPr>
            <a:spLocks noChangeShapeType="1"/>
          </p:cNvSpPr>
          <p:nvPr/>
        </p:nvSpPr>
        <p:spPr bwMode="auto">
          <a:xfrm>
            <a:off x="3779838" y="27813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73" name="Line 37"/>
          <p:cNvSpPr>
            <a:spLocks noChangeShapeType="1"/>
          </p:cNvSpPr>
          <p:nvPr/>
        </p:nvSpPr>
        <p:spPr bwMode="auto">
          <a:xfrm>
            <a:off x="3779838" y="3070225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74" name="Line 38"/>
          <p:cNvSpPr>
            <a:spLocks noChangeShapeType="1"/>
          </p:cNvSpPr>
          <p:nvPr/>
        </p:nvSpPr>
        <p:spPr bwMode="auto">
          <a:xfrm>
            <a:off x="3779838" y="33575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75" name="Line 39"/>
          <p:cNvSpPr>
            <a:spLocks noChangeShapeType="1"/>
          </p:cNvSpPr>
          <p:nvPr/>
        </p:nvSpPr>
        <p:spPr bwMode="auto">
          <a:xfrm>
            <a:off x="3779838" y="3646488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76" name="Line 40"/>
          <p:cNvSpPr>
            <a:spLocks noChangeShapeType="1"/>
          </p:cNvSpPr>
          <p:nvPr/>
        </p:nvSpPr>
        <p:spPr bwMode="auto">
          <a:xfrm>
            <a:off x="3779838" y="16303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77" name="Text Box 41"/>
          <p:cNvSpPr txBox="1">
            <a:spLocks noChangeArrowheads="1"/>
          </p:cNvSpPr>
          <p:nvPr/>
        </p:nvSpPr>
        <p:spPr bwMode="auto">
          <a:xfrm>
            <a:off x="6732588" y="2798763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j3</a:t>
            </a:r>
          </a:p>
        </p:txBody>
      </p:sp>
      <p:grpSp>
        <p:nvGrpSpPr>
          <p:cNvPr id="577578" name="Group 42"/>
          <p:cNvGrpSpPr>
            <a:grpSpLocks/>
          </p:cNvGrpSpPr>
          <p:nvPr/>
        </p:nvGrpSpPr>
        <p:grpSpPr bwMode="auto">
          <a:xfrm>
            <a:off x="2124075" y="5591175"/>
            <a:ext cx="1223963" cy="503238"/>
            <a:chOff x="2744" y="845"/>
            <a:chExt cx="771" cy="317"/>
          </a:xfrm>
        </p:grpSpPr>
        <p:sp>
          <p:nvSpPr>
            <p:cNvPr id="577579" name="Rectangle 43"/>
            <p:cNvSpPr>
              <a:spLocks noChangeArrowheads="1"/>
            </p:cNvSpPr>
            <p:nvPr/>
          </p:nvSpPr>
          <p:spPr bwMode="auto">
            <a:xfrm>
              <a:off x="2744" y="845"/>
              <a:ext cx="771" cy="31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80" name="Text Box 44"/>
            <p:cNvSpPr txBox="1">
              <a:spLocks noChangeArrowheads="1"/>
            </p:cNvSpPr>
            <p:nvPr/>
          </p:nvSpPr>
          <p:spPr bwMode="auto">
            <a:xfrm>
              <a:off x="2766" y="874"/>
              <a:ext cx="6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en-US" sz="2000">
                  <a:solidFill>
                    <a:schemeClr val="bg1"/>
                  </a:solidFill>
                </a:rPr>
                <a:t>Step  1</a:t>
              </a:r>
            </a:p>
          </p:txBody>
        </p:sp>
      </p:grpSp>
      <p:grpSp>
        <p:nvGrpSpPr>
          <p:cNvPr id="577581" name="Group 45"/>
          <p:cNvGrpSpPr>
            <a:grpSpLocks/>
          </p:cNvGrpSpPr>
          <p:nvPr/>
        </p:nvGrpSpPr>
        <p:grpSpPr bwMode="auto">
          <a:xfrm>
            <a:off x="3348038" y="5591175"/>
            <a:ext cx="1223962" cy="503238"/>
            <a:chOff x="2744" y="845"/>
            <a:chExt cx="771" cy="317"/>
          </a:xfrm>
        </p:grpSpPr>
        <p:sp>
          <p:nvSpPr>
            <p:cNvPr id="577582" name="Rectangle 46"/>
            <p:cNvSpPr>
              <a:spLocks noChangeArrowheads="1"/>
            </p:cNvSpPr>
            <p:nvPr/>
          </p:nvSpPr>
          <p:spPr bwMode="auto">
            <a:xfrm>
              <a:off x="2744" y="845"/>
              <a:ext cx="771" cy="31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83" name="Text Box 47"/>
            <p:cNvSpPr txBox="1">
              <a:spLocks noChangeArrowheads="1"/>
            </p:cNvSpPr>
            <p:nvPr/>
          </p:nvSpPr>
          <p:spPr bwMode="auto">
            <a:xfrm>
              <a:off x="2789" y="874"/>
              <a:ext cx="6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000">
                  <a:solidFill>
                    <a:schemeClr val="bg1"/>
                  </a:solidFill>
                </a:rPr>
                <a:t>Step  2</a:t>
              </a:r>
            </a:p>
          </p:txBody>
        </p:sp>
      </p:grpSp>
      <p:grpSp>
        <p:nvGrpSpPr>
          <p:cNvPr id="577584" name="Group 48"/>
          <p:cNvGrpSpPr>
            <a:grpSpLocks/>
          </p:cNvGrpSpPr>
          <p:nvPr/>
        </p:nvGrpSpPr>
        <p:grpSpPr bwMode="auto">
          <a:xfrm>
            <a:off x="4572000" y="5591175"/>
            <a:ext cx="1223963" cy="503238"/>
            <a:chOff x="2744" y="845"/>
            <a:chExt cx="771" cy="317"/>
          </a:xfrm>
        </p:grpSpPr>
        <p:sp>
          <p:nvSpPr>
            <p:cNvPr id="577585" name="Rectangle 49"/>
            <p:cNvSpPr>
              <a:spLocks noChangeArrowheads="1"/>
            </p:cNvSpPr>
            <p:nvPr/>
          </p:nvSpPr>
          <p:spPr bwMode="auto">
            <a:xfrm>
              <a:off x="2744" y="845"/>
              <a:ext cx="771" cy="31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86" name="Text Box 50"/>
            <p:cNvSpPr txBox="1">
              <a:spLocks noChangeArrowheads="1"/>
            </p:cNvSpPr>
            <p:nvPr/>
          </p:nvSpPr>
          <p:spPr bwMode="auto">
            <a:xfrm>
              <a:off x="2789" y="874"/>
              <a:ext cx="6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000">
                  <a:solidFill>
                    <a:schemeClr val="bg1"/>
                  </a:solidFill>
                </a:rPr>
                <a:t>Step  3</a:t>
              </a:r>
            </a:p>
          </p:txBody>
        </p:sp>
      </p:grpSp>
      <p:grpSp>
        <p:nvGrpSpPr>
          <p:cNvPr id="577587" name="Group 51"/>
          <p:cNvGrpSpPr>
            <a:grpSpLocks/>
          </p:cNvGrpSpPr>
          <p:nvPr/>
        </p:nvGrpSpPr>
        <p:grpSpPr bwMode="auto">
          <a:xfrm>
            <a:off x="5797550" y="5591175"/>
            <a:ext cx="1223963" cy="503238"/>
            <a:chOff x="2744" y="845"/>
            <a:chExt cx="771" cy="317"/>
          </a:xfrm>
        </p:grpSpPr>
        <p:sp>
          <p:nvSpPr>
            <p:cNvPr id="577588" name="Rectangle 52"/>
            <p:cNvSpPr>
              <a:spLocks noChangeArrowheads="1"/>
            </p:cNvSpPr>
            <p:nvPr/>
          </p:nvSpPr>
          <p:spPr bwMode="auto">
            <a:xfrm>
              <a:off x="2744" y="845"/>
              <a:ext cx="771" cy="31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89" name="Text Box 53"/>
            <p:cNvSpPr txBox="1">
              <a:spLocks noChangeArrowheads="1"/>
            </p:cNvSpPr>
            <p:nvPr/>
          </p:nvSpPr>
          <p:spPr bwMode="auto">
            <a:xfrm>
              <a:off x="2789" y="874"/>
              <a:ext cx="6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000">
                  <a:solidFill>
                    <a:schemeClr val="bg1"/>
                  </a:solidFill>
                </a:rPr>
                <a:t>Step  4</a:t>
              </a:r>
            </a:p>
          </p:txBody>
        </p:sp>
      </p:grpSp>
      <p:sp>
        <p:nvSpPr>
          <p:cNvPr id="577590" name="Line 54"/>
          <p:cNvSpPr>
            <a:spLocks noChangeShapeType="1"/>
          </p:cNvSpPr>
          <p:nvPr/>
        </p:nvSpPr>
        <p:spPr bwMode="auto">
          <a:xfrm>
            <a:off x="2700338" y="2925763"/>
            <a:ext cx="792162" cy="15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91" name="Text Box 55"/>
          <p:cNvSpPr txBox="1">
            <a:spLocks noChangeArrowheads="1"/>
          </p:cNvSpPr>
          <p:nvPr/>
        </p:nvSpPr>
        <p:spPr bwMode="auto">
          <a:xfrm>
            <a:off x="2700338" y="3001963"/>
            <a:ext cx="552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Index</a:t>
            </a:r>
          </a:p>
        </p:txBody>
      </p:sp>
      <p:sp>
        <p:nvSpPr>
          <p:cNvPr id="577592" name="Rectangle 56"/>
          <p:cNvSpPr>
            <a:spLocks noChangeArrowheads="1"/>
          </p:cNvSpPr>
          <p:nvPr/>
        </p:nvSpPr>
        <p:spPr bwMode="auto">
          <a:xfrm>
            <a:off x="3708400" y="2709863"/>
            <a:ext cx="4032250" cy="431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7593" name="Group 57"/>
          <p:cNvGrpSpPr>
            <a:grpSpLocks/>
          </p:cNvGrpSpPr>
          <p:nvPr/>
        </p:nvGrpSpPr>
        <p:grpSpPr bwMode="auto">
          <a:xfrm>
            <a:off x="4211638" y="3721100"/>
            <a:ext cx="3055937" cy="274638"/>
            <a:chOff x="1111" y="2616"/>
            <a:chExt cx="1925" cy="173"/>
          </a:xfrm>
        </p:grpSpPr>
        <p:sp>
          <p:nvSpPr>
            <p:cNvPr id="577594" name="Text Box 58"/>
            <p:cNvSpPr txBox="1">
              <a:spLocks noChangeArrowheads="1"/>
            </p:cNvSpPr>
            <p:nvPr/>
          </p:nvSpPr>
          <p:spPr bwMode="auto">
            <a:xfrm>
              <a:off x="1882" y="2616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>
                  <a:solidFill>
                    <a:srgbClr val="FF9900"/>
                  </a:solidFill>
                </a:rPr>
                <a:t>Key</a:t>
              </a:r>
              <a:r>
                <a:rPr kumimoji="0" lang="en-US" sz="1200" baseline="-25000">
                  <a:solidFill>
                    <a:srgbClr val="FF9900"/>
                  </a:solidFill>
                </a:rPr>
                <a:t>j2</a:t>
              </a:r>
            </a:p>
          </p:txBody>
        </p:sp>
        <p:sp>
          <p:nvSpPr>
            <p:cNvPr id="577595" name="Text Box 59"/>
            <p:cNvSpPr txBox="1">
              <a:spLocks noChangeArrowheads="1"/>
            </p:cNvSpPr>
            <p:nvPr/>
          </p:nvSpPr>
          <p:spPr bwMode="auto">
            <a:xfrm>
              <a:off x="1111" y="2616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>
                  <a:solidFill>
                    <a:srgbClr val="FF9900"/>
                  </a:solidFill>
                </a:rPr>
                <a:t>Key</a:t>
              </a:r>
              <a:r>
                <a:rPr kumimoji="0" lang="en-US" sz="1200" baseline="-25000">
                  <a:solidFill>
                    <a:srgbClr val="FF9900"/>
                  </a:solidFill>
                </a:rPr>
                <a:t>j1</a:t>
              </a:r>
            </a:p>
          </p:txBody>
        </p:sp>
        <p:sp>
          <p:nvSpPr>
            <p:cNvPr id="577596" name="Text Box 60"/>
            <p:cNvSpPr txBox="1">
              <a:spLocks noChangeArrowheads="1"/>
            </p:cNvSpPr>
            <p:nvPr/>
          </p:nvSpPr>
          <p:spPr bwMode="auto">
            <a:xfrm>
              <a:off x="2699" y="2616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>
                  <a:solidFill>
                    <a:srgbClr val="FF9900"/>
                  </a:solidFill>
                </a:rPr>
                <a:t>Key</a:t>
              </a:r>
              <a:r>
                <a:rPr kumimoji="0" lang="en-US" sz="1200" baseline="-25000">
                  <a:solidFill>
                    <a:srgbClr val="FF9900"/>
                  </a:solidFill>
                </a:rPr>
                <a:t>j3</a:t>
              </a:r>
            </a:p>
          </p:txBody>
        </p:sp>
      </p:grpSp>
      <p:grpSp>
        <p:nvGrpSpPr>
          <p:cNvPr id="577597" name="Group 61"/>
          <p:cNvGrpSpPr>
            <a:grpSpLocks/>
          </p:cNvGrpSpPr>
          <p:nvPr/>
        </p:nvGrpSpPr>
        <p:grpSpPr bwMode="auto">
          <a:xfrm>
            <a:off x="1403350" y="4078288"/>
            <a:ext cx="2376488" cy="288925"/>
            <a:chOff x="884" y="2795"/>
            <a:chExt cx="1497" cy="182"/>
          </a:xfrm>
        </p:grpSpPr>
        <p:grpSp>
          <p:nvGrpSpPr>
            <p:cNvPr id="577598" name="Group 62"/>
            <p:cNvGrpSpPr>
              <a:grpSpLocks/>
            </p:cNvGrpSpPr>
            <p:nvPr/>
          </p:nvGrpSpPr>
          <p:grpSpPr bwMode="auto">
            <a:xfrm>
              <a:off x="884" y="2795"/>
              <a:ext cx="816" cy="182"/>
              <a:chOff x="748" y="1117"/>
              <a:chExt cx="816" cy="182"/>
            </a:xfrm>
          </p:grpSpPr>
          <p:sp>
            <p:nvSpPr>
              <p:cNvPr id="577599" name="Rectangle 63"/>
              <p:cNvSpPr>
                <a:spLocks noChangeArrowheads="1"/>
              </p:cNvSpPr>
              <p:nvPr/>
            </p:nvSpPr>
            <p:spPr bwMode="auto">
              <a:xfrm>
                <a:off x="748" y="1117"/>
                <a:ext cx="816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7600" name="Text Box 64"/>
              <p:cNvSpPr txBox="1">
                <a:spLocks noChangeArrowheads="1"/>
              </p:cNvSpPr>
              <p:nvPr/>
            </p:nvSpPr>
            <p:spPr bwMode="auto">
              <a:xfrm>
                <a:off x="839" y="1119"/>
                <a:ext cx="57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0"/>
                <a:r>
                  <a:rPr kumimoji="0" lang="en-US" sz="1200" b="0"/>
                  <a:t>Search key</a:t>
                </a:r>
              </a:p>
            </p:txBody>
          </p:sp>
        </p:grpSp>
        <p:sp>
          <p:nvSpPr>
            <p:cNvPr id="577601" name="Line 65"/>
            <p:cNvSpPr>
              <a:spLocks noChangeShapeType="1"/>
            </p:cNvSpPr>
            <p:nvPr/>
          </p:nvSpPr>
          <p:spPr bwMode="auto">
            <a:xfrm>
              <a:off x="1701" y="2886"/>
              <a:ext cx="68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7602" name="Group 66"/>
          <p:cNvGrpSpPr>
            <a:grpSpLocks/>
          </p:cNvGrpSpPr>
          <p:nvPr/>
        </p:nvGrpSpPr>
        <p:grpSpPr bwMode="auto">
          <a:xfrm>
            <a:off x="5076825" y="4078288"/>
            <a:ext cx="1379538" cy="288925"/>
            <a:chOff x="4014" y="3385"/>
            <a:chExt cx="869" cy="182"/>
          </a:xfrm>
        </p:grpSpPr>
        <p:sp>
          <p:nvSpPr>
            <p:cNvPr id="577603" name="Rectangle 67"/>
            <p:cNvSpPr>
              <a:spLocks noChangeArrowheads="1"/>
            </p:cNvSpPr>
            <p:nvPr/>
          </p:nvSpPr>
          <p:spPr bwMode="auto">
            <a:xfrm>
              <a:off x="4014" y="3385"/>
              <a:ext cx="816" cy="18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604" name="Text Box 68"/>
            <p:cNvSpPr txBox="1">
              <a:spLocks noChangeArrowheads="1"/>
            </p:cNvSpPr>
            <p:nvPr/>
          </p:nvSpPr>
          <p:spPr bwMode="auto">
            <a:xfrm>
              <a:off x="4014" y="3387"/>
              <a:ext cx="8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Match processor</a:t>
              </a:r>
              <a:r>
                <a:rPr kumimoji="0" lang="en-US" sz="1200" b="0" baseline="-25000"/>
                <a:t>2</a:t>
              </a:r>
            </a:p>
          </p:txBody>
        </p:sp>
      </p:grpSp>
      <p:sp>
        <p:nvSpPr>
          <p:cNvPr id="577605" name="Text Box 69"/>
          <p:cNvSpPr txBox="1">
            <a:spLocks noChangeArrowheads="1"/>
          </p:cNvSpPr>
          <p:nvPr/>
        </p:nvSpPr>
        <p:spPr bwMode="auto">
          <a:xfrm>
            <a:off x="1835150" y="5232400"/>
            <a:ext cx="1843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600">
                <a:solidFill>
                  <a:srgbClr val="FF0000"/>
                </a:solidFill>
              </a:rPr>
              <a:t>Index generation</a:t>
            </a:r>
          </a:p>
        </p:txBody>
      </p:sp>
      <p:sp>
        <p:nvSpPr>
          <p:cNvPr id="577606" name="Text Box 70"/>
          <p:cNvSpPr txBox="1">
            <a:spLocks noChangeArrowheads="1"/>
          </p:cNvSpPr>
          <p:nvPr/>
        </p:nvSpPr>
        <p:spPr bwMode="auto">
          <a:xfrm>
            <a:off x="3059113" y="5232400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600">
                <a:solidFill>
                  <a:srgbClr val="FF0000"/>
                </a:solidFill>
              </a:rPr>
              <a:t>Memory access</a:t>
            </a:r>
          </a:p>
        </p:txBody>
      </p:sp>
      <p:sp>
        <p:nvSpPr>
          <p:cNvPr id="577607" name="Text Box 71"/>
          <p:cNvSpPr txBox="1">
            <a:spLocks noChangeArrowheads="1"/>
          </p:cNvSpPr>
          <p:nvPr/>
        </p:nvSpPr>
        <p:spPr bwMode="auto">
          <a:xfrm>
            <a:off x="4427538" y="5230813"/>
            <a:ext cx="151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600">
                <a:solidFill>
                  <a:srgbClr val="FF0000"/>
                </a:solidFill>
              </a:rPr>
              <a:t>Key matching</a:t>
            </a:r>
          </a:p>
        </p:txBody>
      </p:sp>
      <p:sp>
        <p:nvSpPr>
          <p:cNvPr id="577608" name="Text Box 72"/>
          <p:cNvSpPr txBox="1">
            <a:spLocks noChangeArrowheads="1"/>
          </p:cNvSpPr>
          <p:nvPr/>
        </p:nvSpPr>
        <p:spPr bwMode="auto">
          <a:xfrm>
            <a:off x="5435600" y="5232400"/>
            <a:ext cx="193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600">
                <a:solidFill>
                  <a:srgbClr val="FF0000"/>
                </a:solidFill>
              </a:rPr>
              <a:t>Result forwarding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7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77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77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7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7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 animBg="1"/>
      <p:bldP spid="577539" grpId="0" animBg="1"/>
      <p:bldP spid="577565" grpId="0" animBg="1"/>
      <p:bldP spid="577590" grpId="0" animBg="1"/>
      <p:bldP spid="577591" grpId="0"/>
      <p:bldP spid="577592" grpId="0" animBg="1"/>
      <p:bldP spid="577605" grpId="0"/>
      <p:bldP spid="577605" grpId="1"/>
      <p:bldP spid="577606" grpId="0"/>
      <p:bldP spid="577606" grpId="1"/>
      <p:bldP spid="577607" grpId="0"/>
      <p:bldP spid="577607" grpId="1"/>
      <p:bldP spid="5776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w/ bucket overflows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744913"/>
          </a:xfrm>
        </p:spPr>
        <p:txBody>
          <a:bodyPr/>
          <a:lstStyle/>
          <a:p>
            <a:r>
              <a:rPr lang="en-US" dirty="0"/>
              <a:t>Careful design of hash function</a:t>
            </a:r>
          </a:p>
          <a:p>
            <a:r>
              <a:rPr lang="en-US" dirty="0"/>
              <a:t>Increase bucket size</a:t>
            </a:r>
          </a:p>
          <a:p>
            <a:pPr lvl="1"/>
            <a:r>
              <a:rPr lang="en-US" dirty="0"/>
              <a:t>Reduce load factor (</a:t>
            </a:r>
            <a:r>
              <a:rPr lang="en-US" dirty="0">
                <a:sym typeface="Symbol" pitchFamily="18" charset="2"/>
              </a:rPr>
              <a:t>);  = # of occupied entries / # of total </a:t>
            </a:r>
            <a:r>
              <a:rPr lang="en-US" dirty="0" smtClean="0">
                <a:sym typeface="Symbol" pitchFamily="18" charset="2"/>
              </a:rPr>
              <a:t>entries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Trade-off </a:t>
            </a:r>
            <a:r>
              <a:rPr lang="en-US" smtClean="0">
                <a:sym typeface="Symbol" pitchFamily="18" charset="2"/>
              </a:rPr>
              <a:t>space for performance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Use “chaining”; store overflows in subsequent rows</a:t>
            </a:r>
          </a:p>
          <a:p>
            <a:pPr lvl="1"/>
            <a:r>
              <a:rPr lang="en-US" dirty="0">
                <a:sym typeface="Symbol" pitchFamily="18" charset="2"/>
              </a:rPr>
              <a:t>Multiple accesses per lookup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Use </a:t>
            </a:r>
            <a:r>
              <a:rPr lang="en-US" dirty="0">
                <a:sym typeface="Symbol" pitchFamily="18" charset="2"/>
              </a:rPr>
              <a:t>a small overflow CAM, accessed in parallel</a:t>
            </a:r>
          </a:p>
          <a:p>
            <a:pPr lvl="1"/>
            <a:r>
              <a:rPr lang="en-US" dirty="0">
                <a:sym typeface="Symbol" pitchFamily="18" charset="2"/>
              </a:rPr>
              <a:t>Similar to popular “victim caching” in computer architecture</a:t>
            </a:r>
          </a:p>
          <a:p>
            <a:r>
              <a:rPr lang="en-US" dirty="0">
                <a:sym typeface="Symbol" pitchFamily="18" charset="2"/>
              </a:rPr>
              <a:t>Use two-level hashing and employ multiple CA-RAM banks</a:t>
            </a:r>
          </a:p>
        </p:txBody>
      </p:sp>
      <p:grpSp>
        <p:nvGrpSpPr>
          <p:cNvPr id="595972" name="Group 4"/>
          <p:cNvGrpSpPr>
            <a:grpSpLocks/>
          </p:cNvGrpSpPr>
          <p:nvPr/>
        </p:nvGrpSpPr>
        <p:grpSpPr bwMode="auto">
          <a:xfrm>
            <a:off x="5940425" y="1484313"/>
            <a:ext cx="2344738" cy="1089025"/>
            <a:chOff x="3937" y="567"/>
            <a:chExt cx="1743" cy="945"/>
          </a:xfrm>
        </p:grpSpPr>
        <p:sp>
          <p:nvSpPr>
            <p:cNvPr id="595973" name="Rectangle 5"/>
            <p:cNvSpPr>
              <a:spLocks noChangeArrowheads="1"/>
            </p:cNvSpPr>
            <p:nvPr/>
          </p:nvSpPr>
          <p:spPr bwMode="auto">
            <a:xfrm>
              <a:off x="4396" y="568"/>
              <a:ext cx="1168" cy="7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74" name="Rectangle 6"/>
            <p:cNvSpPr>
              <a:spLocks noChangeArrowheads="1"/>
            </p:cNvSpPr>
            <p:nvPr/>
          </p:nvSpPr>
          <p:spPr bwMode="auto">
            <a:xfrm>
              <a:off x="4396" y="1420"/>
              <a:ext cx="404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75" name="Rectangle 7"/>
            <p:cNvSpPr>
              <a:spLocks noChangeArrowheads="1"/>
            </p:cNvSpPr>
            <p:nvPr/>
          </p:nvSpPr>
          <p:spPr bwMode="auto">
            <a:xfrm>
              <a:off x="3937" y="805"/>
              <a:ext cx="289" cy="20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76" name="Line 8"/>
            <p:cNvSpPr>
              <a:spLocks noChangeShapeType="1"/>
            </p:cNvSpPr>
            <p:nvPr/>
          </p:nvSpPr>
          <p:spPr bwMode="auto">
            <a:xfrm>
              <a:off x="4396" y="1147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77" name="Line 9"/>
            <p:cNvSpPr>
              <a:spLocks noChangeShapeType="1"/>
            </p:cNvSpPr>
            <p:nvPr/>
          </p:nvSpPr>
          <p:spPr bwMode="auto">
            <a:xfrm>
              <a:off x="4396" y="60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78" name="Line 10"/>
            <p:cNvSpPr>
              <a:spLocks noChangeShapeType="1"/>
            </p:cNvSpPr>
            <p:nvPr/>
          </p:nvSpPr>
          <p:spPr bwMode="auto">
            <a:xfrm>
              <a:off x="4396" y="69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79" name="Line 11"/>
            <p:cNvSpPr>
              <a:spLocks noChangeShapeType="1"/>
            </p:cNvSpPr>
            <p:nvPr/>
          </p:nvSpPr>
          <p:spPr bwMode="auto">
            <a:xfrm>
              <a:off x="4396" y="783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80" name="Line 12"/>
            <p:cNvSpPr>
              <a:spLocks noChangeShapeType="1"/>
            </p:cNvSpPr>
            <p:nvPr/>
          </p:nvSpPr>
          <p:spPr bwMode="auto">
            <a:xfrm>
              <a:off x="4396" y="874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81" name="Line 13"/>
            <p:cNvSpPr>
              <a:spLocks noChangeShapeType="1"/>
            </p:cNvSpPr>
            <p:nvPr/>
          </p:nvSpPr>
          <p:spPr bwMode="auto">
            <a:xfrm>
              <a:off x="4396" y="965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82" name="Line 14"/>
            <p:cNvSpPr>
              <a:spLocks noChangeShapeType="1"/>
            </p:cNvSpPr>
            <p:nvPr/>
          </p:nvSpPr>
          <p:spPr bwMode="auto">
            <a:xfrm>
              <a:off x="4396" y="1056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83" name="Line 15"/>
            <p:cNvSpPr>
              <a:spLocks noChangeShapeType="1"/>
            </p:cNvSpPr>
            <p:nvPr/>
          </p:nvSpPr>
          <p:spPr bwMode="auto">
            <a:xfrm>
              <a:off x="4396" y="1238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84" name="Line 16"/>
            <p:cNvSpPr>
              <a:spLocks noChangeShapeType="1"/>
            </p:cNvSpPr>
            <p:nvPr/>
          </p:nvSpPr>
          <p:spPr bwMode="auto">
            <a:xfrm flipV="1">
              <a:off x="4800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85" name="Line 17"/>
            <p:cNvSpPr>
              <a:spLocks noChangeShapeType="1"/>
            </p:cNvSpPr>
            <p:nvPr/>
          </p:nvSpPr>
          <p:spPr bwMode="auto">
            <a:xfrm flipV="1">
              <a:off x="5205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986" name="Rectangle 18"/>
            <p:cNvSpPr>
              <a:spLocks noChangeArrowheads="1"/>
            </p:cNvSpPr>
            <p:nvPr/>
          </p:nvSpPr>
          <p:spPr bwMode="auto">
            <a:xfrm>
              <a:off x="4800" y="1420"/>
              <a:ext cx="405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7" name="Text Box 19"/>
            <p:cNvSpPr txBox="1">
              <a:spLocks noChangeArrowheads="1"/>
            </p:cNvSpPr>
            <p:nvPr/>
          </p:nvSpPr>
          <p:spPr bwMode="auto">
            <a:xfrm>
              <a:off x="5317" y="647"/>
              <a:ext cx="36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595988" name="Text Box 20"/>
            <p:cNvSpPr txBox="1">
              <a:spLocks noChangeArrowheads="1"/>
            </p:cNvSpPr>
            <p:nvPr/>
          </p:nvSpPr>
          <p:spPr bwMode="auto">
            <a:xfrm>
              <a:off x="5317" y="1011"/>
              <a:ext cx="3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595989" name="Rectangle 21"/>
            <p:cNvSpPr>
              <a:spLocks noChangeArrowheads="1"/>
            </p:cNvSpPr>
            <p:nvPr/>
          </p:nvSpPr>
          <p:spPr bwMode="auto">
            <a:xfrm>
              <a:off x="5200" y="1416"/>
              <a:ext cx="373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90" name="Line 22"/>
            <p:cNvSpPr>
              <a:spLocks noChangeShapeType="1"/>
            </p:cNvSpPr>
            <p:nvPr/>
          </p:nvSpPr>
          <p:spPr bwMode="auto">
            <a:xfrm>
              <a:off x="4063" y="648"/>
              <a:ext cx="0" cy="148"/>
            </a:xfrm>
            <a:prstGeom prst="line">
              <a:avLst/>
            </a:prstGeom>
            <a:noFill/>
            <a:ln w="1905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91" name="Line 23"/>
            <p:cNvSpPr>
              <a:spLocks noChangeShapeType="1"/>
            </p:cNvSpPr>
            <p:nvPr/>
          </p:nvSpPr>
          <p:spPr bwMode="auto">
            <a:xfrm>
              <a:off x="4075" y="1017"/>
              <a:ext cx="0" cy="112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92" name="Line 24"/>
            <p:cNvSpPr>
              <a:spLocks noChangeShapeType="1"/>
            </p:cNvSpPr>
            <p:nvPr/>
          </p:nvSpPr>
          <p:spPr bwMode="auto">
            <a:xfrm>
              <a:off x="4075" y="1129"/>
              <a:ext cx="302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5993" name="Rectangle 25"/>
          <p:cNvSpPr>
            <a:spLocks noChangeArrowheads="1"/>
          </p:cNvSpPr>
          <p:nvPr/>
        </p:nvSpPr>
        <p:spPr bwMode="auto">
          <a:xfrm>
            <a:off x="5724525" y="1628775"/>
            <a:ext cx="790575" cy="5048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5994" name="Line 26"/>
          <p:cNvSpPr>
            <a:spLocks noChangeShapeType="1"/>
          </p:cNvSpPr>
          <p:nvPr/>
        </p:nvSpPr>
        <p:spPr bwMode="auto">
          <a:xfrm>
            <a:off x="6516688" y="1412875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5995" name="Line 27"/>
          <p:cNvSpPr>
            <a:spLocks noChangeShapeType="1"/>
          </p:cNvSpPr>
          <p:nvPr/>
        </p:nvSpPr>
        <p:spPr bwMode="auto">
          <a:xfrm>
            <a:off x="8243888" y="1844675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5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95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5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93" grpId="1" animBg="1"/>
      <p:bldP spid="595994" grpId="0" animBg="1"/>
      <p:bldP spid="595994" grpId="1" animBg="1"/>
      <p:bldP spid="595995" grpId="0" animBg="1"/>
      <p:bldP spid="59599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CA-RAM reconfig. opportunities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2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Reconfigurable match logic allows:</a:t>
            </a:r>
          </a:p>
          <a:p>
            <a:endParaRPr lang="en-US"/>
          </a:p>
          <a:p>
            <a:r>
              <a:rPr lang="en-US"/>
              <a:t>Adapting key size to apps</a:t>
            </a:r>
          </a:p>
          <a:p>
            <a:pPr lvl="1"/>
            <a:r>
              <a:rPr lang="en-US"/>
              <a:t>Same hardware to support multiple apps or standards</a:t>
            </a:r>
          </a:p>
          <a:p>
            <a:endParaRPr lang="en-US">
              <a:sym typeface="Symbol" pitchFamily="18" charset="2"/>
            </a:endParaRPr>
          </a:p>
        </p:txBody>
      </p:sp>
      <p:grpSp>
        <p:nvGrpSpPr>
          <p:cNvPr id="598020" name="Group 4"/>
          <p:cNvGrpSpPr>
            <a:grpSpLocks/>
          </p:cNvGrpSpPr>
          <p:nvPr/>
        </p:nvGrpSpPr>
        <p:grpSpPr bwMode="auto">
          <a:xfrm>
            <a:off x="5940425" y="1484313"/>
            <a:ext cx="2344738" cy="1089025"/>
            <a:chOff x="3937" y="567"/>
            <a:chExt cx="1743" cy="945"/>
          </a:xfrm>
        </p:grpSpPr>
        <p:sp>
          <p:nvSpPr>
            <p:cNvPr id="598021" name="Rectangle 5"/>
            <p:cNvSpPr>
              <a:spLocks noChangeArrowheads="1"/>
            </p:cNvSpPr>
            <p:nvPr/>
          </p:nvSpPr>
          <p:spPr bwMode="auto">
            <a:xfrm>
              <a:off x="4396" y="568"/>
              <a:ext cx="1168" cy="7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2" name="Rectangle 6"/>
            <p:cNvSpPr>
              <a:spLocks noChangeArrowheads="1"/>
            </p:cNvSpPr>
            <p:nvPr/>
          </p:nvSpPr>
          <p:spPr bwMode="auto">
            <a:xfrm>
              <a:off x="4396" y="1420"/>
              <a:ext cx="404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3" name="Rectangle 7"/>
            <p:cNvSpPr>
              <a:spLocks noChangeArrowheads="1"/>
            </p:cNvSpPr>
            <p:nvPr/>
          </p:nvSpPr>
          <p:spPr bwMode="auto">
            <a:xfrm>
              <a:off x="3937" y="805"/>
              <a:ext cx="289" cy="20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4" name="Line 8"/>
            <p:cNvSpPr>
              <a:spLocks noChangeShapeType="1"/>
            </p:cNvSpPr>
            <p:nvPr/>
          </p:nvSpPr>
          <p:spPr bwMode="auto">
            <a:xfrm>
              <a:off x="4396" y="1147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25" name="Line 9"/>
            <p:cNvSpPr>
              <a:spLocks noChangeShapeType="1"/>
            </p:cNvSpPr>
            <p:nvPr/>
          </p:nvSpPr>
          <p:spPr bwMode="auto">
            <a:xfrm>
              <a:off x="4396" y="60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26" name="Line 10"/>
            <p:cNvSpPr>
              <a:spLocks noChangeShapeType="1"/>
            </p:cNvSpPr>
            <p:nvPr/>
          </p:nvSpPr>
          <p:spPr bwMode="auto">
            <a:xfrm>
              <a:off x="4396" y="69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27" name="Line 11"/>
            <p:cNvSpPr>
              <a:spLocks noChangeShapeType="1"/>
            </p:cNvSpPr>
            <p:nvPr/>
          </p:nvSpPr>
          <p:spPr bwMode="auto">
            <a:xfrm>
              <a:off x="4396" y="783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28" name="Line 12"/>
            <p:cNvSpPr>
              <a:spLocks noChangeShapeType="1"/>
            </p:cNvSpPr>
            <p:nvPr/>
          </p:nvSpPr>
          <p:spPr bwMode="auto">
            <a:xfrm>
              <a:off x="4396" y="874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29" name="Line 13"/>
            <p:cNvSpPr>
              <a:spLocks noChangeShapeType="1"/>
            </p:cNvSpPr>
            <p:nvPr/>
          </p:nvSpPr>
          <p:spPr bwMode="auto">
            <a:xfrm>
              <a:off x="4396" y="965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30" name="Line 14"/>
            <p:cNvSpPr>
              <a:spLocks noChangeShapeType="1"/>
            </p:cNvSpPr>
            <p:nvPr/>
          </p:nvSpPr>
          <p:spPr bwMode="auto">
            <a:xfrm>
              <a:off x="4396" y="1056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31" name="Line 15"/>
            <p:cNvSpPr>
              <a:spLocks noChangeShapeType="1"/>
            </p:cNvSpPr>
            <p:nvPr/>
          </p:nvSpPr>
          <p:spPr bwMode="auto">
            <a:xfrm>
              <a:off x="4396" y="1238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32" name="Line 16"/>
            <p:cNvSpPr>
              <a:spLocks noChangeShapeType="1"/>
            </p:cNvSpPr>
            <p:nvPr/>
          </p:nvSpPr>
          <p:spPr bwMode="auto">
            <a:xfrm flipV="1">
              <a:off x="4800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33" name="Line 17"/>
            <p:cNvSpPr>
              <a:spLocks noChangeShapeType="1"/>
            </p:cNvSpPr>
            <p:nvPr/>
          </p:nvSpPr>
          <p:spPr bwMode="auto">
            <a:xfrm flipV="1">
              <a:off x="5205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8034" name="Rectangle 18"/>
            <p:cNvSpPr>
              <a:spLocks noChangeArrowheads="1"/>
            </p:cNvSpPr>
            <p:nvPr/>
          </p:nvSpPr>
          <p:spPr bwMode="auto">
            <a:xfrm>
              <a:off x="4800" y="1420"/>
              <a:ext cx="405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35" name="Text Box 19"/>
            <p:cNvSpPr txBox="1">
              <a:spLocks noChangeArrowheads="1"/>
            </p:cNvSpPr>
            <p:nvPr/>
          </p:nvSpPr>
          <p:spPr bwMode="auto">
            <a:xfrm>
              <a:off x="5317" y="647"/>
              <a:ext cx="36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598036" name="Text Box 20"/>
            <p:cNvSpPr txBox="1">
              <a:spLocks noChangeArrowheads="1"/>
            </p:cNvSpPr>
            <p:nvPr/>
          </p:nvSpPr>
          <p:spPr bwMode="auto">
            <a:xfrm>
              <a:off x="5317" y="1011"/>
              <a:ext cx="3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598037" name="Rectangle 21"/>
            <p:cNvSpPr>
              <a:spLocks noChangeArrowheads="1"/>
            </p:cNvSpPr>
            <p:nvPr/>
          </p:nvSpPr>
          <p:spPr bwMode="auto">
            <a:xfrm>
              <a:off x="5200" y="1416"/>
              <a:ext cx="373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38" name="Line 22"/>
            <p:cNvSpPr>
              <a:spLocks noChangeShapeType="1"/>
            </p:cNvSpPr>
            <p:nvPr/>
          </p:nvSpPr>
          <p:spPr bwMode="auto">
            <a:xfrm>
              <a:off x="4063" y="648"/>
              <a:ext cx="0" cy="148"/>
            </a:xfrm>
            <a:prstGeom prst="line">
              <a:avLst/>
            </a:prstGeom>
            <a:noFill/>
            <a:ln w="1905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39" name="Line 23"/>
            <p:cNvSpPr>
              <a:spLocks noChangeShapeType="1"/>
            </p:cNvSpPr>
            <p:nvPr/>
          </p:nvSpPr>
          <p:spPr bwMode="auto">
            <a:xfrm>
              <a:off x="4075" y="1017"/>
              <a:ext cx="0" cy="112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40" name="Line 24"/>
            <p:cNvSpPr>
              <a:spLocks noChangeShapeType="1"/>
            </p:cNvSpPr>
            <p:nvPr/>
          </p:nvSpPr>
          <p:spPr bwMode="auto">
            <a:xfrm>
              <a:off x="4075" y="1129"/>
              <a:ext cx="302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8041" name="Rectangle 25"/>
          <p:cNvSpPr>
            <a:spLocks noChangeArrowheads="1"/>
          </p:cNvSpPr>
          <p:nvPr/>
        </p:nvSpPr>
        <p:spPr bwMode="auto">
          <a:xfrm>
            <a:off x="6227763" y="2420938"/>
            <a:ext cx="2160587" cy="2159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Adapting key size</a:t>
            </a:r>
          </a:p>
        </p:txBody>
      </p:sp>
      <p:sp>
        <p:nvSpPr>
          <p:cNvPr id="610309" name="Rectangle 5"/>
          <p:cNvSpPr>
            <a:spLocks noChangeArrowheads="1"/>
          </p:cNvSpPr>
          <p:nvPr/>
        </p:nvSpPr>
        <p:spPr bwMode="auto">
          <a:xfrm>
            <a:off x="2627313" y="1773238"/>
            <a:ext cx="3887787" cy="21605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16" name="Text Box 12"/>
          <p:cNvSpPr txBox="1">
            <a:spLocks noChangeArrowheads="1"/>
          </p:cNvSpPr>
          <p:nvPr/>
        </p:nvSpPr>
        <p:spPr bwMode="auto">
          <a:xfrm>
            <a:off x="3059113" y="2136775"/>
            <a:ext cx="509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i1</a:t>
            </a:r>
          </a:p>
        </p:txBody>
      </p:sp>
      <p:grpSp>
        <p:nvGrpSpPr>
          <p:cNvPr id="610377" name="Group 73"/>
          <p:cNvGrpSpPr>
            <a:grpSpLocks/>
          </p:cNvGrpSpPr>
          <p:nvPr/>
        </p:nvGrpSpPr>
        <p:grpSpPr bwMode="auto">
          <a:xfrm>
            <a:off x="2627313" y="4583113"/>
            <a:ext cx="3889375" cy="288925"/>
            <a:chOff x="1655" y="3022"/>
            <a:chExt cx="2450" cy="182"/>
          </a:xfrm>
        </p:grpSpPr>
        <p:sp>
          <p:nvSpPr>
            <p:cNvPr id="610318" name="Rectangle 14"/>
            <p:cNvSpPr>
              <a:spLocks noChangeArrowheads="1"/>
            </p:cNvSpPr>
            <p:nvPr/>
          </p:nvSpPr>
          <p:spPr bwMode="auto">
            <a:xfrm>
              <a:off x="1655" y="3022"/>
              <a:ext cx="2450" cy="18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19" name="Text Box 15"/>
            <p:cNvSpPr txBox="1">
              <a:spLocks noChangeArrowheads="1"/>
            </p:cNvSpPr>
            <p:nvPr/>
          </p:nvSpPr>
          <p:spPr bwMode="auto">
            <a:xfrm>
              <a:off x="2154" y="3022"/>
              <a:ext cx="12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Reconfigurable match logic</a:t>
              </a:r>
              <a:endParaRPr kumimoji="0" lang="en-US" sz="1200" b="0" baseline="-25000"/>
            </a:p>
          </p:txBody>
        </p:sp>
      </p:grpSp>
      <p:sp>
        <p:nvSpPr>
          <p:cNvPr id="610320" name="Line 16"/>
          <p:cNvSpPr>
            <a:spLocks noChangeShapeType="1"/>
          </p:cNvSpPr>
          <p:nvPr/>
        </p:nvSpPr>
        <p:spPr bwMode="auto">
          <a:xfrm>
            <a:off x="2627313" y="27098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21" name="Line 17"/>
          <p:cNvSpPr>
            <a:spLocks noChangeShapeType="1"/>
          </p:cNvSpPr>
          <p:nvPr/>
        </p:nvSpPr>
        <p:spPr bwMode="auto">
          <a:xfrm flipV="1">
            <a:off x="3924300" y="1771650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22" name="Line 18"/>
          <p:cNvSpPr>
            <a:spLocks noChangeShapeType="1"/>
          </p:cNvSpPr>
          <p:nvPr/>
        </p:nvSpPr>
        <p:spPr bwMode="auto">
          <a:xfrm flipV="1">
            <a:off x="5219700" y="1771650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23" name="Text Box 19"/>
          <p:cNvSpPr txBox="1">
            <a:spLocks noChangeArrowheads="1"/>
          </p:cNvSpPr>
          <p:nvPr/>
        </p:nvSpPr>
        <p:spPr bwMode="auto">
          <a:xfrm>
            <a:off x="4283075" y="2136775"/>
            <a:ext cx="50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i2</a:t>
            </a:r>
          </a:p>
        </p:txBody>
      </p:sp>
      <p:sp>
        <p:nvSpPr>
          <p:cNvPr id="610324" name="Text Box 20"/>
          <p:cNvSpPr txBox="1">
            <a:spLocks noChangeArrowheads="1"/>
          </p:cNvSpPr>
          <p:nvPr/>
        </p:nvSpPr>
        <p:spPr bwMode="auto">
          <a:xfrm>
            <a:off x="4283075" y="3014663"/>
            <a:ext cx="509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j2</a:t>
            </a:r>
          </a:p>
        </p:txBody>
      </p:sp>
      <p:sp>
        <p:nvSpPr>
          <p:cNvPr id="610325" name="Text Box 21"/>
          <p:cNvSpPr txBox="1">
            <a:spLocks noChangeArrowheads="1"/>
          </p:cNvSpPr>
          <p:nvPr/>
        </p:nvSpPr>
        <p:spPr bwMode="auto">
          <a:xfrm>
            <a:off x="3059113" y="3014663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610337" name="Line 33"/>
          <p:cNvSpPr>
            <a:spLocks noChangeShapeType="1"/>
          </p:cNvSpPr>
          <p:nvPr/>
        </p:nvSpPr>
        <p:spPr bwMode="auto">
          <a:xfrm>
            <a:off x="2627313" y="21336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38" name="Line 34"/>
          <p:cNvSpPr>
            <a:spLocks noChangeShapeType="1"/>
          </p:cNvSpPr>
          <p:nvPr/>
        </p:nvSpPr>
        <p:spPr bwMode="auto">
          <a:xfrm>
            <a:off x="2627313" y="2420938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39" name="Text Box 35"/>
          <p:cNvSpPr txBox="1">
            <a:spLocks noChangeArrowheads="1"/>
          </p:cNvSpPr>
          <p:nvPr/>
        </p:nvSpPr>
        <p:spPr bwMode="auto">
          <a:xfrm>
            <a:off x="5580063" y="2136775"/>
            <a:ext cx="509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i3</a:t>
            </a:r>
          </a:p>
        </p:txBody>
      </p:sp>
      <p:sp>
        <p:nvSpPr>
          <p:cNvPr id="610340" name="Line 36"/>
          <p:cNvSpPr>
            <a:spLocks noChangeShapeType="1"/>
          </p:cNvSpPr>
          <p:nvPr/>
        </p:nvSpPr>
        <p:spPr bwMode="auto">
          <a:xfrm>
            <a:off x="2627313" y="29972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41" name="Line 37"/>
          <p:cNvSpPr>
            <a:spLocks noChangeShapeType="1"/>
          </p:cNvSpPr>
          <p:nvPr/>
        </p:nvSpPr>
        <p:spPr bwMode="auto">
          <a:xfrm>
            <a:off x="2627313" y="3286125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42" name="Line 38"/>
          <p:cNvSpPr>
            <a:spLocks noChangeShapeType="1"/>
          </p:cNvSpPr>
          <p:nvPr/>
        </p:nvSpPr>
        <p:spPr bwMode="auto">
          <a:xfrm>
            <a:off x="2627313" y="35734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44" name="Line 40"/>
          <p:cNvSpPr>
            <a:spLocks noChangeShapeType="1"/>
          </p:cNvSpPr>
          <p:nvPr/>
        </p:nvSpPr>
        <p:spPr bwMode="auto">
          <a:xfrm>
            <a:off x="2627313" y="18462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45" name="Text Box 41"/>
          <p:cNvSpPr txBox="1">
            <a:spLocks noChangeArrowheads="1"/>
          </p:cNvSpPr>
          <p:nvPr/>
        </p:nvSpPr>
        <p:spPr bwMode="auto">
          <a:xfrm>
            <a:off x="5580063" y="3014663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j3</a:t>
            </a:r>
          </a:p>
        </p:txBody>
      </p:sp>
      <p:sp>
        <p:nvSpPr>
          <p:cNvPr id="610360" name="Rectangle 56"/>
          <p:cNvSpPr>
            <a:spLocks noChangeArrowheads="1"/>
          </p:cNvSpPr>
          <p:nvPr/>
        </p:nvSpPr>
        <p:spPr bwMode="auto">
          <a:xfrm>
            <a:off x="2555875" y="2925763"/>
            <a:ext cx="4032250" cy="431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78" name="AutoShape 74"/>
          <p:cNvSpPr>
            <a:spLocks noChangeArrowheads="1"/>
          </p:cNvSpPr>
          <p:nvPr/>
        </p:nvSpPr>
        <p:spPr bwMode="auto">
          <a:xfrm>
            <a:off x="4283075" y="3935413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79" name="AutoShape 75"/>
          <p:cNvSpPr>
            <a:spLocks noChangeArrowheads="1"/>
          </p:cNvSpPr>
          <p:nvPr/>
        </p:nvSpPr>
        <p:spPr bwMode="auto">
          <a:xfrm>
            <a:off x="4283075" y="4870450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80" name="Text Box 76"/>
          <p:cNvSpPr txBox="1">
            <a:spLocks noChangeArrowheads="1"/>
          </p:cNvSpPr>
          <p:nvPr/>
        </p:nvSpPr>
        <p:spPr bwMode="auto">
          <a:xfrm>
            <a:off x="3673475" y="551815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Match information</a:t>
            </a:r>
          </a:p>
        </p:txBody>
      </p:sp>
      <p:grpSp>
        <p:nvGrpSpPr>
          <p:cNvPr id="610398" name="Group 94"/>
          <p:cNvGrpSpPr>
            <a:grpSpLocks/>
          </p:cNvGrpSpPr>
          <p:nvPr/>
        </p:nvGrpSpPr>
        <p:grpSpPr bwMode="auto">
          <a:xfrm>
            <a:off x="2555875" y="1773238"/>
            <a:ext cx="4032250" cy="2163762"/>
            <a:chOff x="204" y="2658"/>
            <a:chExt cx="2540" cy="1363"/>
          </a:xfrm>
        </p:grpSpPr>
        <p:sp>
          <p:nvSpPr>
            <p:cNvPr id="610381" name="Rectangle 77"/>
            <p:cNvSpPr>
              <a:spLocks noChangeArrowheads="1"/>
            </p:cNvSpPr>
            <p:nvPr/>
          </p:nvSpPr>
          <p:spPr bwMode="auto">
            <a:xfrm>
              <a:off x="249" y="2658"/>
              <a:ext cx="2449" cy="136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82" name="Text Box 78"/>
            <p:cNvSpPr txBox="1">
              <a:spLocks noChangeArrowheads="1"/>
            </p:cNvSpPr>
            <p:nvPr/>
          </p:nvSpPr>
          <p:spPr bwMode="auto">
            <a:xfrm>
              <a:off x="703" y="2886"/>
              <a:ext cx="3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Key</a:t>
              </a:r>
              <a:r>
                <a:rPr kumimoji="0" lang="en-US" sz="1200" b="0" baseline="-25000"/>
                <a:t>i1</a:t>
              </a:r>
            </a:p>
          </p:txBody>
        </p:sp>
        <p:sp>
          <p:nvSpPr>
            <p:cNvPr id="610383" name="Line 79"/>
            <p:cNvSpPr>
              <a:spLocks noChangeShapeType="1"/>
            </p:cNvSpPr>
            <p:nvPr/>
          </p:nvSpPr>
          <p:spPr bwMode="auto">
            <a:xfrm>
              <a:off x="249" y="3248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84" name="Line 80"/>
            <p:cNvSpPr>
              <a:spLocks noChangeShapeType="1"/>
            </p:cNvSpPr>
            <p:nvPr/>
          </p:nvSpPr>
          <p:spPr bwMode="auto">
            <a:xfrm flipV="1">
              <a:off x="1474" y="2659"/>
              <a:ext cx="0" cy="1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86" name="Text Box 82"/>
            <p:cNvSpPr txBox="1">
              <a:spLocks noChangeArrowheads="1"/>
            </p:cNvSpPr>
            <p:nvPr/>
          </p:nvSpPr>
          <p:spPr bwMode="auto">
            <a:xfrm>
              <a:off x="1927" y="2886"/>
              <a:ext cx="3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Key</a:t>
              </a:r>
              <a:r>
                <a:rPr kumimoji="0" lang="en-US" sz="1200" b="0" baseline="-25000"/>
                <a:t>i2</a:t>
              </a:r>
            </a:p>
          </p:txBody>
        </p:sp>
        <p:sp>
          <p:nvSpPr>
            <p:cNvPr id="610387" name="Text Box 83"/>
            <p:cNvSpPr txBox="1">
              <a:spLocks noChangeArrowheads="1"/>
            </p:cNvSpPr>
            <p:nvPr/>
          </p:nvSpPr>
          <p:spPr bwMode="auto">
            <a:xfrm>
              <a:off x="1927" y="3430"/>
              <a:ext cx="3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Key</a:t>
              </a:r>
              <a:r>
                <a:rPr kumimoji="0" lang="en-US" sz="1200" b="0" baseline="-25000"/>
                <a:t>j2</a:t>
              </a:r>
            </a:p>
          </p:txBody>
        </p:sp>
        <p:sp>
          <p:nvSpPr>
            <p:cNvPr id="610388" name="Text Box 84"/>
            <p:cNvSpPr txBox="1">
              <a:spLocks noChangeArrowheads="1"/>
            </p:cNvSpPr>
            <p:nvPr/>
          </p:nvSpPr>
          <p:spPr bwMode="auto">
            <a:xfrm>
              <a:off x="703" y="3430"/>
              <a:ext cx="3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Key</a:t>
              </a:r>
              <a:r>
                <a:rPr kumimoji="0" lang="en-US" sz="1200" b="0" baseline="-25000"/>
                <a:t>j1</a:t>
              </a:r>
            </a:p>
          </p:txBody>
        </p:sp>
        <p:sp>
          <p:nvSpPr>
            <p:cNvPr id="610389" name="Line 85"/>
            <p:cNvSpPr>
              <a:spLocks noChangeShapeType="1"/>
            </p:cNvSpPr>
            <p:nvPr/>
          </p:nvSpPr>
          <p:spPr bwMode="auto">
            <a:xfrm>
              <a:off x="249" y="2885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90" name="Line 86"/>
            <p:cNvSpPr>
              <a:spLocks noChangeShapeType="1"/>
            </p:cNvSpPr>
            <p:nvPr/>
          </p:nvSpPr>
          <p:spPr bwMode="auto">
            <a:xfrm>
              <a:off x="249" y="3066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92" name="Line 88"/>
            <p:cNvSpPr>
              <a:spLocks noChangeShapeType="1"/>
            </p:cNvSpPr>
            <p:nvPr/>
          </p:nvSpPr>
          <p:spPr bwMode="auto">
            <a:xfrm>
              <a:off x="249" y="3429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93" name="Line 89"/>
            <p:cNvSpPr>
              <a:spLocks noChangeShapeType="1"/>
            </p:cNvSpPr>
            <p:nvPr/>
          </p:nvSpPr>
          <p:spPr bwMode="auto">
            <a:xfrm>
              <a:off x="249" y="3611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94" name="Line 90"/>
            <p:cNvSpPr>
              <a:spLocks noChangeShapeType="1"/>
            </p:cNvSpPr>
            <p:nvPr/>
          </p:nvSpPr>
          <p:spPr bwMode="auto">
            <a:xfrm>
              <a:off x="249" y="3792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95" name="Line 91"/>
            <p:cNvSpPr>
              <a:spLocks noChangeShapeType="1"/>
            </p:cNvSpPr>
            <p:nvPr/>
          </p:nvSpPr>
          <p:spPr bwMode="auto">
            <a:xfrm>
              <a:off x="249" y="2704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97" name="Rectangle 93"/>
            <p:cNvSpPr>
              <a:spLocks noChangeArrowheads="1"/>
            </p:cNvSpPr>
            <p:nvPr/>
          </p:nvSpPr>
          <p:spPr bwMode="auto">
            <a:xfrm>
              <a:off x="204" y="3384"/>
              <a:ext cx="2540" cy="2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0399" name="AutoShape 95"/>
          <p:cNvSpPr>
            <a:spLocks/>
          </p:cNvSpPr>
          <p:nvPr/>
        </p:nvSpPr>
        <p:spPr bwMode="auto">
          <a:xfrm>
            <a:off x="6659563" y="4581525"/>
            <a:ext cx="73025" cy="288925"/>
          </a:xfrm>
          <a:prstGeom prst="rightBracket">
            <a:avLst>
              <a:gd name="adj" fmla="val 32971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400" name="Text Box 96"/>
          <p:cNvSpPr txBox="1">
            <a:spLocks noChangeArrowheads="1"/>
          </p:cNvSpPr>
          <p:nvPr/>
        </p:nvSpPr>
        <p:spPr bwMode="auto">
          <a:xfrm>
            <a:off x="2320925" y="2492375"/>
            <a:ext cx="4500563" cy="1879600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sym typeface="Wingdings" pitchFamily="2" charset="2"/>
              </a:rPr>
              <a:t></a:t>
            </a:r>
            <a:r>
              <a:rPr lang="en-US" sz="1800" b="0">
                <a:solidFill>
                  <a:schemeClr val="bg1"/>
                </a:solidFill>
              </a:rPr>
              <a:t> </a:t>
            </a: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Adapting key size is straightforward</a:t>
            </a: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Will benefit supporting multiple apps/   </a:t>
            </a:r>
          </a:p>
          <a:p>
            <a:pPr latinLnBrk="0">
              <a:buFont typeface="Wingdings" pitchFamily="2" charset="2"/>
              <a:buNone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  standards</a:t>
            </a:r>
          </a:p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grpSp>
        <p:nvGrpSpPr>
          <p:cNvPr id="610403" name="Group 99"/>
          <p:cNvGrpSpPr>
            <a:grpSpLocks/>
          </p:cNvGrpSpPr>
          <p:nvPr/>
        </p:nvGrpSpPr>
        <p:grpSpPr bwMode="auto">
          <a:xfrm>
            <a:off x="6877050" y="3573463"/>
            <a:ext cx="1366838" cy="1008062"/>
            <a:chOff x="4332" y="2251"/>
            <a:chExt cx="861" cy="635"/>
          </a:xfrm>
        </p:grpSpPr>
        <p:sp>
          <p:nvSpPr>
            <p:cNvPr id="610401" name="AutoShape 97"/>
            <p:cNvSpPr>
              <a:spLocks noChangeArrowheads="1"/>
            </p:cNvSpPr>
            <p:nvPr/>
          </p:nvSpPr>
          <p:spPr bwMode="auto">
            <a:xfrm>
              <a:off x="4332" y="2251"/>
              <a:ext cx="861" cy="635"/>
            </a:xfrm>
            <a:prstGeom prst="wedgeRectCallout">
              <a:avLst>
                <a:gd name="adj1" fmla="val -51972"/>
                <a:gd name="adj2" fmla="val 70000"/>
              </a:avLst>
            </a:prstGeom>
            <a:solidFill>
              <a:srgbClr val="8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10402" name="Text Box 98"/>
            <p:cNvSpPr txBox="1">
              <a:spLocks noChangeArrowheads="1"/>
            </p:cNvSpPr>
            <p:nvPr/>
          </p:nvSpPr>
          <p:spPr bwMode="auto">
            <a:xfrm>
              <a:off x="4332" y="2387"/>
              <a:ext cx="82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Select key bits</a:t>
              </a:r>
            </a:p>
            <a:p>
              <a:r>
                <a:rPr lang="en-US" b="0">
                  <a:solidFill>
                    <a:schemeClr val="bg1"/>
                  </a:solidFill>
                </a:rPr>
                <a:t>for matching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6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10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10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103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6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6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103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6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6103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61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10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6103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6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10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10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10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6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610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6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610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6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6103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6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10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61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6103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61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6103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6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6103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61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6103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61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6104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61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9" grpId="0" animBg="1"/>
      <p:bldP spid="610316" grpId="0"/>
      <p:bldP spid="610320" grpId="0" animBg="1"/>
      <p:bldP spid="610321" grpId="0" animBg="1"/>
      <p:bldP spid="610322" grpId="0" animBg="1"/>
      <p:bldP spid="610323" grpId="0"/>
      <p:bldP spid="610324" grpId="0"/>
      <p:bldP spid="610325" grpId="0"/>
      <p:bldP spid="610337" grpId="0" animBg="1"/>
      <p:bldP spid="610338" grpId="0" animBg="1"/>
      <p:bldP spid="610339" grpId="0"/>
      <p:bldP spid="610340" grpId="0" animBg="1"/>
      <p:bldP spid="610341" grpId="0" animBg="1"/>
      <p:bldP spid="610342" grpId="0" animBg="1"/>
      <p:bldP spid="610344" grpId="0" animBg="1"/>
      <p:bldP spid="610345" grpId="0"/>
      <p:bldP spid="610360" grpId="0" animBg="1"/>
      <p:bldP spid="610360" grpId="1" animBg="1"/>
      <p:bldP spid="610378" grpId="0" animBg="1"/>
      <p:bldP spid="610378" grpId="1" animBg="1"/>
      <p:bldP spid="610379" grpId="0" animBg="1"/>
      <p:bldP spid="610379" grpId="1" animBg="1"/>
      <p:bldP spid="610380" grpId="0"/>
      <p:bldP spid="610380" grpId="1"/>
      <p:bldP spid="610399" grpId="0" animBg="1"/>
      <p:bldP spid="610399" grpId="1" animBg="1"/>
      <p:bldP spid="6104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CA-RAM reconfig. opportunities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2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Reconfigurable match logic allows:</a:t>
            </a:r>
          </a:p>
          <a:p>
            <a:endParaRPr lang="en-US"/>
          </a:p>
          <a:p>
            <a:r>
              <a:rPr lang="en-US">
                <a:solidFill>
                  <a:srgbClr val="B2B2B2"/>
                </a:solidFill>
              </a:rPr>
              <a:t>Adapting key size to apps</a:t>
            </a:r>
          </a:p>
          <a:p>
            <a:pPr lvl="1"/>
            <a:r>
              <a:rPr lang="en-US">
                <a:solidFill>
                  <a:srgbClr val="B2B2B2"/>
                </a:solidFill>
              </a:rPr>
              <a:t>Same hardware to support multiple apps or standards</a:t>
            </a:r>
          </a:p>
          <a:p>
            <a:r>
              <a:rPr lang="en-US">
                <a:sym typeface="Symbol" pitchFamily="18" charset="2"/>
              </a:rPr>
              <a:t>Binary and ternary matching</a:t>
            </a:r>
          </a:p>
          <a:p>
            <a:pPr lvl="1"/>
            <a:r>
              <a:rPr lang="en-US">
                <a:sym typeface="Symbol" pitchFamily="18" charset="2"/>
              </a:rPr>
              <a:t>Some apps require ternary matching, some don’t</a:t>
            </a:r>
          </a:p>
          <a:p>
            <a:endParaRPr lang="en-US">
              <a:sym typeface="Symbol" pitchFamily="18" charset="2"/>
            </a:endParaRPr>
          </a:p>
        </p:txBody>
      </p:sp>
      <p:grpSp>
        <p:nvGrpSpPr>
          <p:cNvPr id="612356" name="Group 4"/>
          <p:cNvGrpSpPr>
            <a:grpSpLocks/>
          </p:cNvGrpSpPr>
          <p:nvPr/>
        </p:nvGrpSpPr>
        <p:grpSpPr bwMode="auto">
          <a:xfrm>
            <a:off x="5940425" y="1484313"/>
            <a:ext cx="2344738" cy="1089025"/>
            <a:chOff x="3937" y="567"/>
            <a:chExt cx="1743" cy="945"/>
          </a:xfrm>
        </p:grpSpPr>
        <p:sp>
          <p:nvSpPr>
            <p:cNvPr id="612357" name="Rectangle 5"/>
            <p:cNvSpPr>
              <a:spLocks noChangeArrowheads="1"/>
            </p:cNvSpPr>
            <p:nvPr/>
          </p:nvSpPr>
          <p:spPr bwMode="auto">
            <a:xfrm>
              <a:off x="4396" y="568"/>
              <a:ext cx="1168" cy="7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58" name="Rectangle 6"/>
            <p:cNvSpPr>
              <a:spLocks noChangeArrowheads="1"/>
            </p:cNvSpPr>
            <p:nvPr/>
          </p:nvSpPr>
          <p:spPr bwMode="auto">
            <a:xfrm>
              <a:off x="4396" y="1420"/>
              <a:ext cx="404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59" name="Rectangle 7"/>
            <p:cNvSpPr>
              <a:spLocks noChangeArrowheads="1"/>
            </p:cNvSpPr>
            <p:nvPr/>
          </p:nvSpPr>
          <p:spPr bwMode="auto">
            <a:xfrm>
              <a:off x="3937" y="805"/>
              <a:ext cx="289" cy="20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0" name="Line 8"/>
            <p:cNvSpPr>
              <a:spLocks noChangeShapeType="1"/>
            </p:cNvSpPr>
            <p:nvPr/>
          </p:nvSpPr>
          <p:spPr bwMode="auto">
            <a:xfrm>
              <a:off x="4396" y="1147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1" name="Line 9"/>
            <p:cNvSpPr>
              <a:spLocks noChangeShapeType="1"/>
            </p:cNvSpPr>
            <p:nvPr/>
          </p:nvSpPr>
          <p:spPr bwMode="auto">
            <a:xfrm>
              <a:off x="4396" y="60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2" name="Line 10"/>
            <p:cNvSpPr>
              <a:spLocks noChangeShapeType="1"/>
            </p:cNvSpPr>
            <p:nvPr/>
          </p:nvSpPr>
          <p:spPr bwMode="auto">
            <a:xfrm>
              <a:off x="4396" y="69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3" name="Line 11"/>
            <p:cNvSpPr>
              <a:spLocks noChangeShapeType="1"/>
            </p:cNvSpPr>
            <p:nvPr/>
          </p:nvSpPr>
          <p:spPr bwMode="auto">
            <a:xfrm>
              <a:off x="4396" y="783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4" name="Line 12"/>
            <p:cNvSpPr>
              <a:spLocks noChangeShapeType="1"/>
            </p:cNvSpPr>
            <p:nvPr/>
          </p:nvSpPr>
          <p:spPr bwMode="auto">
            <a:xfrm>
              <a:off x="4396" y="874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5" name="Line 13"/>
            <p:cNvSpPr>
              <a:spLocks noChangeShapeType="1"/>
            </p:cNvSpPr>
            <p:nvPr/>
          </p:nvSpPr>
          <p:spPr bwMode="auto">
            <a:xfrm>
              <a:off x="4396" y="965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6" name="Line 14"/>
            <p:cNvSpPr>
              <a:spLocks noChangeShapeType="1"/>
            </p:cNvSpPr>
            <p:nvPr/>
          </p:nvSpPr>
          <p:spPr bwMode="auto">
            <a:xfrm>
              <a:off x="4396" y="1056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7" name="Line 15"/>
            <p:cNvSpPr>
              <a:spLocks noChangeShapeType="1"/>
            </p:cNvSpPr>
            <p:nvPr/>
          </p:nvSpPr>
          <p:spPr bwMode="auto">
            <a:xfrm>
              <a:off x="4396" y="1238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8" name="Line 16"/>
            <p:cNvSpPr>
              <a:spLocks noChangeShapeType="1"/>
            </p:cNvSpPr>
            <p:nvPr/>
          </p:nvSpPr>
          <p:spPr bwMode="auto">
            <a:xfrm flipV="1">
              <a:off x="4800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69" name="Line 17"/>
            <p:cNvSpPr>
              <a:spLocks noChangeShapeType="1"/>
            </p:cNvSpPr>
            <p:nvPr/>
          </p:nvSpPr>
          <p:spPr bwMode="auto">
            <a:xfrm flipV="1">
              <a:off x="5205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370" name="Rectangle 18"/>
            <p:cNvSpPr>
              <a:spLocks noChangeArrowheads="1"/>
            </p:cNvSpPr>
            <p:nvPr/>
          </p:nvSpPr>
          <p:spPr bwMode="auto">
            <a:xfrm>
              <a:off x="4800" y="1420"/>
              <a:ext cx="405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1" name="Text Box 19"/>
            <p:cNvSpPr txBox="1">
              <a:spLocks noChangeArrowheads="1"/>
            </p:cNvSpPr>
            <p:nvPr/>
          </p:nvSpPr>
          <p:spPr bwMode="auto">
            <a:xfrm>
              <a:off x="5317" y="647"/>
              <a:ext cx="36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612372" name="Text Box 20"/>
            <p:cNvSpPr txBox="1">
              <a:spLocks noChangeArrowheads="1"/>
            </p:cNvSpPr>
            <p:nvPr/>
          </p:nvSpPr>
          <p:spPr bwMode="auto">
            <a:xfrm>
              <a:off x="5317" y="1011"/>
              <a:ext cx="3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612373" name="Rectangle 21"/>
            <p:cNvSpPr>
              <a:spLocks noChangeArrowheads="1"/>
            </p:cNvSpPr>
            <p:nvPr/>
          </p:nvSpPr>
          <p:spPr bwMode="auto">
            <a:xfrm>
              <a:off x="5200" y="1416"/>
              <a:ext cx="373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4" name="Line 22"/>
            <p:cNvSpPr>
              <a:spLocks noChangeShapeType="1"/>
            </p:cNvSpPr>
            <p:nvPr/>
          </p:nvSpPr>
          <p:spPr bwMode="auto">
            <a:xfrm>
              <a:off x="4063" y="648"/>
              <a:ext cx="0" cy="148"/>
            </a:xfrm>
            <a:prstGeom prst="line">
              <a:avLst/>
            </a:prstGeom>
            <a:noFill/>
            <a:ln w="1905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5" name="Line 23"/>
            <p:cNvSpPr>
              <a:spLocks noChangeShapeType="1"/>
            </p:cNvSpPr>
            <p:nvPr/>
          </p:nvSpPr>
          <p:spPr bwMode="auto">
            <a:xfrm>
              <a:off x="4075" y="1017"/>
              <a:ext cx="0" cy="112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6" name="Line 24"/>
            <p:cNvSpPr>
              <a:spLocks noChangeShapeType="1"/>
            </p:cNvSpPr>
            <p:nvPr/>
          </p:nvSpPr>
          <p:spPr bwMode="auto">
            <a:xfrm>
              <a:off x="4075" y="1129"/>
              <a:ext cx="302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2377" name="Rectangle 25"/>
          <p:cNvSpPr>
            <a:spLocks noChangeArrowheads="1"/>
          </p:cNvSpPr>
          <p:nvPr/>
        </p:nvSpPr>
        <p:spPr bwMode="auto">
          <a:xfrm>
            <a:off x="6227763" y="2420938"/>
            <a:ext cx="2160587" cy="2159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binary/ternary matching</a:t>
            </a:r>
          </a:p>
        </p:txBody>
      </p:sp>
      <p:grpSp>
        <p:nvGrpSpPr>
          <p:cNvPr id="618501" name="Group 5"/>
          <p:cNvGrpSpPr>
            <a:grpSpLocks/>
          </p:cNvGrpSpPr>
          <p:nvPr/>
        </p:nvGrpSpPr>
        <p:grpSpPr bwMode="auto">
          <a:xfrm>
            <a:off x="2627313" y="4583113"/>
            <a:ext cx="3889375" cy="288925"/>
            <a:chOff x="1655" y="3022"/>
            <a:chExt cx="2450" cy="182"/>
          </a:xfrm>
        </p:grpSpPr>
        <p:sp>
          <p:nvSpPr>
            <p:cNvPr id="618502" name="Rectangle 6"/>
            <p:cNvSpPr>
              <a:spLocks noChangeArrowheads="1"/>
            </p:cNvSpPr>
            <p:nvPr/>
          </p:nvSpPr>
          <p:spPr bwMode="auto">
            <a:xfrm>
              <a:off x="1655" y="3022"/>
              <a:ext cx="2450" cy="18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03" name="Text Box 7"/>
            <p:cNvSpPr txBox="1">
              <a:spLocks noChangeArrowheads="1"/>
            </p:cNvSpPr>
            <p:nvPr/>
          </p:nvSpPr>
          <p:spPr bwMode="auto">
            <a:xfrm>
              <a:off x="2154" y="3022"/>
              <a:ext cx="12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Reconfigurable match logic</a:t>
              </a:r>
              <a:endParaRPr kumimoji="0" lang="en-US" sz="1200" b="0" baseline="-25000"/>
            </a:p>
          </p:txBody>
        </p:sp>
      </p:grpSp>
      <p:sp>
        <p:nvSpPr>
          <p:cNvPr id="618519" name="AutoShape 23"/>
          <p:cNvSpPr>
            <a:spLocks noChangeArrowheads="1"/>
          </p:cNvSpPr>
          <p:nvPr/>
        </p:nvSpPr>
        <p:spPr bwMode="auto">
          <a:xfrm>
            <a:off x="4283075" y="3935413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20" name="AutoShape 24"/>
          <p:cNvSpPr>
            <a:spLocks noChangeArrowheads="1"/>
          </p:cNvSpPr>
          <p:nvPr/>
        </p:nvSpPr>
        <p:spPr bwMode="auto">
          <a:xfrm>
            <a:off x="4283075" y="4870450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21" name="Text Box 25"/>
          <p:cNvSpPr txBox="1">
            <a:spLocks noChangeArrowheads="1"/>
          </p:cNvSpPr>
          <p:nvPr/>
        </p:nvSpPr>
        <p:spPr bwMode="auto">
          <a:xfrm>
            <a:off x="3673475" y="551815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Match information</a:t>
            </a:r>
          </a:p>
        </p:txBody>
      </p:sp>
      <p:sp>
        <p:nvSpPr>
          <p:cNvPr id="618523" name="Rectangle 27"/>
          <p:cNvSpPr>
            <a:spLocks noChangeArrowheads="1"/>
          </p:cNvSpPr>
          <p:nvPr/>
        </p:nvSpPr>
        <p:spPr bwMode="auto">
          <a:xfrm>
            <a:off x="2627313" y="1773238"/>
            <a:ext cx="3887787" cy="21605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24" name="Text Box 28"/>
          <p:cNvSpPr txBox="1">
            <a:spLocks noChangeArrowheads="1"/>
          </p:cNvSpPr>
          <p:nvPr/>
        </p:nvSpPr>
        <p:spPr bwMode="auto">
          <a:xfrm>
            <a:off x="3348038" y="21351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618525" name="Line 29"/>
          <p:cNvSpPr>
            <a:spLocks noChangeShapeType="1"/>
          </p:cNvSpPr>
          <p:nvPr/>
        </p:nvSpPr>
        <p:spPr bwMode="auto">
          <a:xfrm>
            <a:off x="2627313" y="27098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26" name="Line 30"/>
          <p:cNvSpPr>
            <a:spLocks noChangeShapeType="1"/>
          </p:cNvSpPr>
          <p:nvPr/>
        </p:nvSpPr>
        <p:spPr bwMode="auto">
          <a:xfrm flipV="1">
            <a:off x="4572000" y="1774825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27" name="Text Box 31"/>
          <p:cNvSpPr txBox="1">
            <a:spLocks noChangeArrowheads="1"/>
          </p:cNvSpPr>
          <p:nvPr/>
        </p:nvSpPr>
        <p:spPr bwMode="auto">
          <a:xfrm>
            <a:off x="5291138" y="21351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i2</a:t>
            </a:r>
          </a:p>
        </p:txBody>
      </p:sp>
      <p:sp>
        <p:nvSpPr>
          <p:cNvPr id="618528" name="Text Box 32"/>
          <p:cNvSpPr txBox="1">
            <a:spLocks noChangeArrowheads="1"/>
          </p:cNvSpPr>
          <p:nvPr/>
        </p:nvSpPr>
        <p:spPr bwMode="auto">
          <a:xfrm>
            <a:off x="5291138" y="29987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j2</a:t>
            </a:r>
          </a:p>
        </p:txBody>
      </p:sp>
      <p:sp>
        <p:nvSpPr>
          <p:cNvPr id="618529" name="Text Box 33"/>
          <p:cNvSpPr txBox="1">
            <a:spLocks noChangeArrowheads="1"/>
          </p:cNvSpPr>
          <p:nvPr/>
        </p:nvSpPr>
        <p:spPr bwMode="auto">
          <a:xfrm>
            <a:off x="3348038" y="29987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618530" name="Line 34"/>
          <p:cNvSpPr>
            <a:spLocks noChangeShapeType="1"/>
          </p:cNvSpPr>
          <p:nvPr/>
        </p:nvSpPr>
        <p:spPr bwMode="auto">
          <a:xfrm>
            <a:off x="2627313" y="21336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1" name="Line 35"/>
          <p:cNvSpPr>
            <a:spLocks noChangeShapeType="1"/>
          </p:cNvSpPr>
          <p:nvPr/>
        </p:nvSpPr>
        <p:spPr bwMode="auto">
          <a:xfrm>
            <a:off x="2627313" y="2420938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2" name="Line 36"/>
          <p:cNvSpPr>
            <a:spLocks noChangeShapeType="1"/>
          </p:cNvSpPr>
          <p:nvPr/>
        </p:nvSpPr>
        <p:spPr bwMode="auto">
          <a:xfrm>
            <a:off x="2627313" y="29972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3" name="Line 37"/>
          <p:cNvSpPr>
            <a:spLocks noChangeShapeType="1"/>
          </p:cNvSpPr>
          <p:nvPr/>
        </p:nvSpPr>
        <p:spPr bwMode="auto">
          <a:xfrm>
            <a:off x="2627313" y="3286125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4" name="Line 38"/>
          <p:cNvSpPr>
            <a:spLocks noChangeShapeType="1"/>
          </p:cNvSpPr>
          <p:nvPr/>
        </p:nvSpPr>
        <p:spPr bwMode="auto">
          <a:xfrm>
            <a:off x="2627313" y="35734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5" name="Line 39"/>
          <p:cNvSpPr>
            <a:spLocks noChangeShapeType="1"/>
          </p:cNvSpPr>
          <p:nvPr/>
        </p:nvSpPr>
        <p:spPr bwMode="auto">
          <a:xfrm>
            <a:off x="2627313" y="18462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6" name="Rectangle 40"/>
          <p:cNvSpPr>
            <a:spLocks noChangeArrowheads="1"/>
          </p:cNvSpPr>
          <p:nvPr/>
        </p:nvSpPr>
        <p:spPr bwMode="auto">
          <a:xfrm>
            <a:off x="2555875" y="2925763"/>
            <a:ext cx="4032250" cy="431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37" name="AutoShape 41"/>
          <p:cNvSpPr>
            <a:spLocks/>
          </p:cNvSpPr>
          <p:nvPr/>
        </p:nvSpPr>
        <p:spPr bwMode="auto">
          <a:xfrm>
            <a:off x="6659563" y="4581525"/>
            <a:ext cx="73025" cy="288925"/>
          </a:xfrm>
          <a:prstGeom prst="rightBracket">
            <a:avLst>
              <a:gd name="adj" fmla="val 32971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41" name="Rectangle 45"/>
          <p:cNvSpPr>
            <a:spLocks noChangeArrowheads="1"/>
          </p:cNvSpPr>
          <p:nvPr/>
        </p:nvSpPr>
        <p:spPr bwMode="auto">
          <a:xfrm>
            <a:off x="684213" y="4581525"/>
            <a:ext cx="1295400" cy="2889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42" name="Text Box 46"/>
          <p:cNvSpPr txBox="1">
            <a:spLocks noChangeArrowheads="1"/>
          </p:cNvSpPr>
          <p:nvPr/>
        </p:nvSpPr>
        <p:spPr bwMode="auto">
          <a:xfrm>
            <a:off x="828675" y="45847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>
                <a:solidFill>
                  <a:schemeClr val="bg1"/>
                </a:solidFill>
              </a:rPr>
              <a:t>Search key</a:t>
            </a:r>
          </a:p>
        </p:txBody>
      </p:sp>
      <p:sp>
        <p:nvSpPr>
          <p:cNvPr id="618543" name="Line 47"/>
          <p:cNvSpPr>
            <a:spLocks noChangeShapeType="1"/>
          </p:cNvSpPr>
          <p:nvPr/>
        </p:nvSpPr>
        <p:spPr bwMode="auto">
          <a:xfrm flipV="1">
            <a:off x="1981200" y="4724400"/>
            <a:ext cx="646113" cy="15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44" name="Text Box 48"/>
          <p:cNvSpPr txBox="1">
            <a:spLocks noChangeArrowheads="1"/>
          </p:cNvSpPr>
          <p:nvPr/>
        </p:nvSpPr>
        <p:spPr bwMode="auto">
          <a:xfrm>
            <a:off x="5219700" y="299720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Mask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618545" name="Text Box 49"/>
          <p:cNvSpPr txBox="1">
            <a:spLocks noChangeArrowheads="1"/>
          </p:cNvSpPr>
          <p:nvPr/>
        </p:nvSpPr>
        <p:spPr bwMode="auto">
          <a:xfrm>
            <a:off x="5219700" y="213360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Mask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618546" name="Text Box 50"/>
          <p:cNvSpPr txBox="1">
            <a:spLocks noChangeArrowheads="1"/>
          </p:cNvSpPr>
          <p:nvPr/>
        </p:nvSpPr>
        <p:spPr bwMode="auto">
          <a:xfrm>
            <a:off x="2320925" y="2492375"/>
            <a:ext cx="4500563" cy="2292350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Developed configurable comparator</a:t>
            </a: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</a:rPr>
              <a:t> T-matching requires 2 bits / 1 symbol</a:t>
            </a: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Supporting different types of matching </a:t>
            </a:r>
          </a:p>
          <a:p>
            <a:pPr latinLnBrk="0">
              <a:buFont typeface="Wingdings" pitchFamily="2" charset="2"/>
              <a:buNone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  in different bit positions feasible</a:t>
            </a:r>
          </a:p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grpSp>
        <p:nvGrpSpPr>
          <p:cNvPr id="618547" name="Group 51"/>
          <p:cNvGrpSpPr>
            <a:grpSpLocks/>
          </p:cNvGrpSpPr>
          <p:nvPr/>
        </p:nvGrpSpPr>
        <p:grpSpPr bwMode="auto">
          <a:xfrm>
            <a:off x="6877050" y="3573463"/>
            <a:ext cx="1366838" cy="1008062"/>
            <a:chOff x="4332" y="2251"/>
            <a:chExt cx="861" cy="635"/>
          </a:xfrm>
        </p:grpSpPr>
        <p:sp>
          <p:nvSpPr>
            <p:cNvPr id="618548" name="AutoShape 52"/>
            <p:cNvSpPr>
              <a:spLocks noChangeArrowheads="1"/>
            </p:cNvSpPr>
            <p:nvPr/>
          </p:nvSpPr>
          <p:spPr bwMode="auto">
            <a:xfrm>
              <a:off x="4332" y="2251"/>
              <a:ext cx="861" cy="635"/>
            </a:xfrm>
            <a:prstGeom prst="wedgeRectCallout">
              <a:avLst>
                <a:gd name="adj1" fmla="val -51972"/>
                <a:gd name="adj2" fmla="val 70000"/>
              </a:avLst>
            </a:prstGeom>
            <a:solidFill>
              <a:srgbClr val="8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18549" name="Text Box 53"/>
            <p:cNvSpPr txBox="1">
              <a:spLocks noChangeArrowheads="1"/>
            </p:cNvSpPr>
            <p:nvPr/>
          </p:nvSpPr>
          <p:spPr bwMode="auto">
            <a:xfrm>
              <a:off x="4332" y="2387"/>
              <a:ext cx="84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Consider mask</a:t>
              </a:r>
            </a:p>
            <a:p>
              <a:r>
                <a:rPr lang="en-US" b="0">
                  <a:solidFill>
                    <a:schemeClr val="bg1"/>
                  </a:solidFill>
                </a:rPr>
                <a:t>bits or not</a:t>
              </a:r>
            </a:p>
          </p:txBody>
        </p:sp>
      </p:grpSp>
      <p:graphicFrame>
        <p:nvGraphicFramePr>
          <p:cNvPr id="36" name="Object 57"/>
          <p:cNvGraphicFramePr>
            <a:graphicFrameLocks noChangeAspect="1"/>
          </p:cNvGraphicFramePr>
          <p:nvPr/>
        </p:nvGraphicFramePr>
        <p:xfrm>
          <a:off x="2247900" y="4591051"/>
          <a:ext cx="4995863" cy="2078037"/>
        </p:xfrm>
        <a:graphic>
          <a:graphicData uri="http://schemas.openxmlformats.org/presentationml/2006/ole">
            <p:oleObj spid="_x0000_s625666" name="Visio" r:id="rId4" imgW="3385038" imgH="1408748" progId="Visio.Drawing.11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8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18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18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185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185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185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6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185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185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185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1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185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185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185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6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6185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6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6185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6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6185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6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185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6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6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18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61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6185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61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6185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6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6185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6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185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6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19" grpId="0" animBg="1"/>
      <p:bldP spid="618520" grpId="0" animBg="1"/>
      <p:bldP spid="618521" grpId="0"/>
      <p:bldP spid="618523" grpId="0" animBg="1"/>
      <p:bldP spid="618524" grpId="0"/>
      <p:bldP spid="618525" grpId="0" animBg="1"/>
      <p:bldP spid="618526" grpId="0" animBg="1"/>
      <p:bldP spid="618527" grpId="0"/>
      <p:bldP spid="618527" grpId="1"/>
      <p:bldP spid="618528" grpId="0"/>
      <p:bldP spid="618528" grpId="1"/>
      <p:bldP spid="618529" grpId="0"/>
      <p:bldP spid="618530" grpId="0" animBg="1"/>
      <p:bldP spid="618531" grpId="0" animBg="1"/>
      <p:bldP spid="618532" grpId="0" animBg="1"/>
      <p:bldP spid="618533" grpId="0" animBg="1"/>
      <p:bldP spid="618534" grpId="0" animBg="1"/>
      <p:bldP spid="618535" grpId="0" animBg="1"/>
      <p:bldP spid="618536" grpId="0" animBg="1"/>
      <p:bldP spid="618536" grpId="1" animBg="1"/>
      <p:bldP spid="618537" grpId="0" animBg="1"/>
      <p:bldP spid="618541" grpId="0" animBg="1"/>
      <p:bldP spid="618542" grpId="0"/>
      <p:bldP spid="618543" grpId="0" animBg="1"/>
      <p:bldP spid="618544" grpId="0"/>
      <p:bldP spid="618544" grpId="1"/>
      <p:bldP spid="618545" grpId="0"/>
      <p:bldP spid="618545" grpId="1"/>
      <p:bldP spid="6185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CA-RAM reconfig. opportunities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2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Reconfigurable match logic allows:</a:t>
            </a:r>
          </a:p>
          <a:p>
            <a:endParaRPr lang="en-US"/>
          </a:p>
          <a:p>
            <a:r>
              <a:rPr lang="en-US">
                <a:solidFill>
                  <a:srgbClr val="B2B2B2"/>
                </a:solidFill>
              </a:rPr>
              <a:t>Adapting key size to apps</a:t>
            </a:r>
          </a:p>
          <a:p>
            <a:pPr lvl="1"/>
            <a:r>
              <a:rPr lang="en-US">
                <a:solidFill>
                  <a:srgbClr val="B2B2B2"/>
                </a:solidFill>
              </a:rPr>
              <a:t>Same hardware to support multiple apps or standards</a:t>
            </a:r>
          </a:p>
          <a:p>
            <a:r>
              <a:rPr lang="en-US">
                <a:solidFill>
                  <a:srgbClr val="B2B2B2"/>
                </a:solidFill>
                <a:sym typeface="Symbol" pitchFamily="18" charset="2"/>
              </a:rPr>
              <a:t>Binary and ternary matching</a:t>
            </a:r>
          </a:p>
          <a:p>
            <a:pPr lvl="1"/>
            <a:r>
              <a:rPr lang="en-US">
                <a:solidFill>
                  <a:srgbClr val="B2B2B2"/>
                </a:solidFill>
                <a:sym typeface="Symbol" pitchFamily="18" charset="2"/>
              </a:rPr>
              <a:t>Some apps require ternary matching, some don’t</a:t>
            </a:r>
          </a:p>
          <a:p>
            <a:r>
              <a:rPr lang="en-US">
                <a:sym typeface="Symbol" pitchFamily="18" charset="2"/>
              </a:rPr>
              <a:t>Storing data and keys in a CA-RAM module</a:t>
            </a:r>
          </a:p>
          <a:p>
            <a:pPr lvl="1"/>
            <a:r>
              <a:rPr lang="en-US">
                <a:sym typeface="Symbol" pitchFamily="18" charset="2"/>
              </a:rPr>
              <a:t>Cuts # of memory accesses for IP lookup by half</a:t>
            </a:r>
          </a:p>
          <a:p>
            <a:endParaRPr lang="en-US">
              <a:sym typeface="Symbol" pitchFamily="18" charset="2"/>
            </a:endParaRPr>
          </a:p>
        </p:txBody>
      </p:sp>
      <p:grpSp>
        <p:nvGrpSpPr>
          <p:cNvPr id="614404" name="Group 4"/>
          <p:cNvGrpSpPr>
            <a:grpSpLocks/>
          </p:cNvGrpSpPr>
          <p:nvPr/>
        </p:nvGrpSpPr>
        <p:grpSpPr bwMode="auto">
          <a:xfrm>
            <a:off x="5940425" y="1484313"/>
            <a:ext cx="2344738" cy="1089025"/>
            <a:chOff x="3937" y="567"/>
            <a:chExt cx="1743" cy="945"/>
          </a:xfrm>
        </p:grpSpPr>
        <p:sp>
          <p:nvSpPr>
            <p:cNvPr id="614405" name="Rectangle 5"/>
            <p:cNvSpPr>
              <a:spLocks noChangeArrowheads="1"/>
            </p:cNvSpPr>
            <p:nvPr/>
          </p:nvSpPr>
          <p:spPr bwMode="auto">
            <a:xfrm>
              <a:off x="4396" y="568"/>
              <a:ext cx="1168" cy="7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06" name="Rectangle 6"/>
            <p:cNvSpPr>
              <a:spLocks noChangeArrowheads="1"/>
            </p:cNvSpPr>
            <p:nvPr/>
          </p:nvSpPr>
          <p:spPr bwMode="auto">
            <a:xfrm>
              <a:off x="4396" y="1420"/>
              <a:ext cx="404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07" name="Rectangle 7"/>
            <p:cNvSpPr>
              <a:spLocks noChangeArrowheads="1"/>
            </p:cNvSpPr>
            <p:nvPr/>
          </p:nvSpPr>
          <p:spPr bwMode="auto">
            <a:xfrm>
              <a:off x="3937" y="805"/>
              <a:ext cx="289" cy="20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08" name="Line 8"/>
            <p:cNvSpPr>
              <a:spLocks noChangeShapeType="1"/>
            </p:cNvSpPr>
            <p:nvPr/>
          </p:nvSpPr>
          <p:spPr bwMode="auto">
            <a:xfrm>
              <a:off x="4396" y="1147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09" name="Line 9"/>
            <p:cNvSpPr>
              <a:spLocks noChangeShapeType="1"/>
            </p:cNvSpPr>
            <p:nvPr/>
          </p:nvSpPr>
          <p:spPr bwMode="auto">
            <a:xfrm>
              <a:off x="4396" y="60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0" name="Line 10"/>
            <p:cNvSpPr>
              <a:spLocks noChangeShapeType="1"/>
            </p:cNvSpPr>
            <p:nvPr/>
          </p:nvSpPr>
          <p:spPr bwMode="auto">
            <a:xfrm>
              <a:off x="4396" y="69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1" name="Line 11"/>
            <p:cNvSpPr>
              <a:spLocks noChangeShapeType="1"/>
            </p:cNvSpPr>
            <p:nvPr/>
          </p:nvSpPr>
          <p:spPr bwMode="auto">
            <a:xfrm>
              <a:off x="4396" y="783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2" name="Line 12"/>
            <p:cNvSpPr>
              <a:spLocks noChangeShapeType="1"/>
            </p:cNvSpPr>
            <p:nvPr/>
          </p:nvSpPr>
          <p:spPr bwMode="auto">
            <a:xfrm>
              <a:off x="4396" y="874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3" name="Line 13"/>
            <p:cNvSpPr>
              <a:spLocks noChangeShapeType="1"/>
            </p:cNvSpPr>
            <p:nvPr/>
          </p:nvSpPr>
          <p:spPr bwMode="auto">
            <a:xfrm>
              <a:off x="4396" y="965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4" name="Line 14"/>
            <p:cNvSpPr>
              <a:spLocks noChangeShapeType="1"/>
            </p:cNvSpPr>
            <p:nvPr/>
          </p:nvSpPr>
          <p:spPr bwMode="auto">
            <a:xfrm>
              <a:off x="4396" y="1056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5" name="Line 15"/>
            <p:cNvSpPr>
              <a:spLocks noChangeShapeType="1"/>
            </p:cNvSpPr>
            <p:nvPr/>
          </p:nvSpPr>
          <p:spPr bwMode="auto">
            <a:xfrm>
              <a:off x="4396" y="1238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6" name="Line 16"/>
            <p:cNvSpPr>
              <a:spLocks noChangeShapeType="1"/>
            </p:cNvSpPr>
            <p:nvPr/>
          </p:nvSpPr>
          <p:spPr bwMode="auto">
            <a:xfrm flipV="1">
              <a:off x="4800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7" name="Line 17"/>
            <p:cNvSpPr>
              <a:spLocks noChangeShapeType="1"/>
            </p:cNvSpPr>
            <p:nvPr/>
          </p:nvSpPr>
          <p:spPr bwMode="auto">
            <a:xfrm flipV="1">
              <a:off x="5205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18" name="Rectangle 18"/>
            <p:cNvSpPr>
              <a:spLocks noChangeArrowheads="1"/>
            </p:cNvSpPr>
            <p:nvPr/>
          </p:nvSpPr>
          <p:spPr bwMode="auto">
            <a:xfrm>
              <a:off x="4800" y="1420"/>
              <a:ext cx="405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19" name="Text Box 19"/>
            <p:cNvSpPr txBox="1">
              <a:spLocks noChangeArrowheads="1"/>
            </p:cNvSpPr>
            <p:nvPr/>
          </p:nvSpPr>
          <p:spPr bwMode="auto">
            <a:xfrm>
              <a:off x="5317" y="647"/>
              <a:ext cx="36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614420" name="Text Box 20"/>
            <p:cNvSpPr txBox="1">
              <a:spLocks noChangeArrowheads="1"/>
            </p:cNvSpPr>
            <p:nvPr/>
          </p:nvSpPr>
          <p:spPr bwMode="auto">
            <a:xfrm>
              <a:off x="5317" y="1011"/>
              <a:ext cx="3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614421" name="Rectangle 21"/>
            <p:cNvSpPr>
              <a:spLocks noChangeArrowheads="1"/>
            </p:cNvSpPr>
            <p:nvPr/>
          </p:nvSpPr>
          <p:spPr bwMode="auto">
            <a:xfrm>
              <a:off x="5200" y="1416"/>
              <a:ext cx="373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22" name="Line 22"/>
            <p:cNvSpPr>
              <a:spLocks noChangeShapeType="1"/>
            </p:cNvSpPr>
            <p:nvPr/>
          </p:nvSpPr>
          <p:spPr bwMode="auto">
            <a:xfrm>
              <a:off x="4063" y="648"/>
              <a:ext cx="0" cy="148"/>
            </a:xfrm>
            <a:prstGeom prst="line">
              <a:avLst/>
            </a:prstGeom>
            <a:noFill/>
            <a:ln w="1905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23" name="Line 23"/>
            <p:cNvSpPr>
              <a:spLocks noChangeShapeType="1"/>
            </p:cNvSpPr>
            <p:nvPr/>
          </p:nvSpPr>
          <p:spPr bwMode="auto">
            <a:xfrm>
              <a:off x="4075" y="1017"/>
              <a:ext cx="0" cy="112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24" name="Line 24"/>
            <p:cNvSpPr>
              <a:spLocks noChangeShapeType="1"/>
            </p:cNvSpPr>
            <p:nvPr/>
          </p:nvSpPr>
          <p:spPr bwMode="auto">
            <a:xfrm>
              <a:off x="4075" y="1129"/>
              <a:ext cx="302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25" name="Rectangle 25"/>
          <p:cNvSpPr>
            <a:spLocks noChangeArrowheads="1"/>
          </p:cNvSpPr>
          <p:nvPr/>
        </p:nvSpPr>
        <p:spPr bwMode="auto">
          <a:xfrm>
            <a:off x="6227763" y="2420938"/>
            <a:ext cx="2160587" cy="2159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Simult. key matching &amp; data access</a:t>
            </a:r>
          </a:p>
        </p:txBody>
      </p:sp>
      <p:grpSp>
        <p:nvGrpSpPr>
          <p:cNvPr id="620547" name="Group 3"/>
          <p:cNvGrpSpPr>
            <a:grpSpLocks/>
          </p:cNvGrpSpPr>
          <p:nvPr/>
        </p:nvGrpSpPr>
        <p:grpSpPr bwMode="auto">
          <a:xfrm>
            <a:off x="2627313" y="4583113"/>
            <a:ext cx="3889375" cy="288925"/>
            <a:chOff x="1655" y="3022"/>
            <a:chExt cx="2450" cy="182"/>
          </a:xfrm>
        </p:grpSpPr>
        <p:sp>
          <p:nvSpPr>
            <p:cNvPr id="620548" name="Rectangle 4"/>
            <p:cNvSpPr>
              <a:spLocks noChangeArrowheads="1"/>
            </p:cNvSpPr>
            <p:nvPr/>
          </p:nvSpPr>
          <p:spPr bwMode="auto">
            <a:xfrm>
              <a:off x="1655" y="3022"/>
              <a:ext cx="2450" cy="18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49" name="Text Box 5"/>
            <p:cNvSpPr txBox="1">
              <a:spLocks noChangeArrowheads="1"/>
            </p:cNvSpPr>
            <p:nvPr/>
          </p:nvSpPr>
          <p:spPr bwMode="auto">
            <a:xfrm>
              <a:off x="2154" y="3022"/>
              <a:ext cx="12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Reconfigurable match logic</a:t>
              </a:r>
              <a:endParaRPr kumimoji="0" lang="en-US" sz="1200" b="0" baseline="-25000"/>
            </a:p>
          </p:txBody>
        </p:sp>
      </p:grpSp>
      <p:sp>
        <p:nvSpPr>
          <p:cNvPr id="620550" name="AutoShape 6"/>
          <p:cNvSpPr>
            <a:spLocks noChangeArrowheads="1"/>
          </p:cNvSpPr>
          <p:nvPr/>
        </p:nvSpPr>
        <p:spPr bwMode="auto">
          <a:xfrm>
            <a:off x="4283075" y="3935413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51" name="AutoShape 7"/>
          <p:cNvSpPr>
            <a:spLocks noChangeArrowheads="1"/>
          </p:cNvSpPr>
          <p:nvPr/>
        </p:nvSpPr>
        <p:spPr bwMode="auto">
          <a:xfrm>
            <a:off x="4283075" y="4870450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52" name="Text Box 8"/>
          <p:cNvSpPr txBox="1">
            <a:spLocks noChangeArrowheads="1"/>
          </p:cNvSpPr>
          <p:nvPr/>
        </p:nvSpPr>
        <p:spPr bwMode="auto">
          <a:xfrm>
            <a:off x="3673475" y="551815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Match information</a:t>
            </a:r>
          </a:p>
        </p:txBody>
      </p:sp>
      <p:sp>
        <p:nvSpPr>
          <p:cNvPr id="620553" name="Rectangle 9"/>
          <p:cNvSpPr>
            <a:spLocks noChangeArrowheads="1"/>
          </p:cNvSpPr>
          <p:nvPr/>
        </p:nvSpPr>
        <p:spPr bwMode="auto">
          <a:xfrm>
            <a:off x="2627313" y="1773238"/>
            <a:ext cx="3887787" cy="21605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54" name="Text Box 10"/>
          <p:cNvSpPr txBox="1">
            <a:spLocks noChangeArrowheads="1"/>
          </p:cNvSpPr>
          <p:nvPr/>
        </p:nvSpPr>
        <p:spPr bwMode="auto">
          <a:xfrm>
            <a:off x="3348038" y="21351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620555" name="Line 11"/>
          <p:cNvSpPr>
            <a:spLocks noChangeShapeType="1"/>
          </p:cNvSpPr>
          <p:nvPr/>
        </p:nvSpPr>
        <p:spPr bwMode="auto">
          <a:xfrm>
            <a:off x="2627313" y="27098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56" name="Line 12"/>
          <p:cNvSpPr>
            <a:spLocks noChangeShapeType="1"/>
          </p:cNvSpPr>
          <p:nvPr/>
        </p:nvSpPr>
        <p:spPr bwMode="auto">
          <a:xfrm flipV="1">
            <a:off x="4572000" y="1774825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57" name="Text Box 13"/>
          <p:cNvSpPr txBox="1">
            <a:spLocks noChangeArrowheads="1"/>
          </p:cNvSpPr>
          <p:nvPr/>
        </p:nvSpPr>
        <p:spPr bwMode="auto">
          <a:xfrm>
            <a:off x="5291138" y="21351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i2</a:t>
            </a:r>
          </a:p>
        </p:txBody>
      </p:sp>
      <p:sp>
        <p:nvSpPr>
          <p:cNvPr id="620558" name="Text Box 14"/>
          <p:cNvSpPr txBox="1">
            <a:spLocks noChangeArrowheads="1"/>
          </p:cNvSpPr>
          <p:nvPr/>
        </p:nvSpPr>
        <p:spPr bwMode="auto">
          <a:xfrm>
            <a:off x="5291138" y="29987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j2</a:t>
            </a:r>
          </a:p>
        </p:txBody>
      </p:sp>
      <p:sp>
        <p:nvSpPr>
          <p:cNvPr id="620559" name="Text Box 15"/>
          <p:cNvSpPr txBox="1">
            <a:spLocks noChangeArrowheads="1"/>
          </p:cNvSpPr>
          <p:nvPr/>
        </p:nvSpPr>
        <p:spPr bwMode="auto">
          <a:xfrm>
            <a:off x="3348038" y="29987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620560" name="Line 16"/>
          <p:cNvSpPr>
            <a:spLocks noChangeShapeType="1"/>
          </p:cNvSpPr>
          <p:nvPr/>
        </p:nvSpPr>
        <p:spPr bwMode="auto">
          <a:xfrm>
            <a:off x="2627313" y="21336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1" name="Line 17"/>
          <p:cNvSpPr>
            <a:spLocks noChangeShapeType="1"/>
          </p:cNvSpPr>
          <p:nvPr/>
        </p:nvSpPr>
        <p:spPr bwMode="auto">
          <a:xfrm>
            <a:off x="2627313" y="2420938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2" name="Line 18"/>
          <p:cNvSpPr>
            <a:spLocks noChangeShapeType="1"/>
          </p:cNvSpPr>
          <p:nvPr/>
        </p:nvSpPr>
        <p:spPr bwMode="auto">
          <a:xfrm>
            <a:off x="2627313" y="29972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3" name="Line 19"/>
          <p:cNvSpPr>
            <a:spLocks noChangeShapeType="1"/>
          </p:cNvSpPr>
          <p:nvPr/>
        </p:nvSpPr>
        <p:spPr bwMode="auto">
          <a:xfrm>
            <a:off x="2627313" y="3286125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4" name="Line 20"/>
          <p:cNvSpPr>
            <a:spLocks noChangeShapeType="1"/>
          </p:cNvSpPr>
          <p:nvPr/>
        </p:nvSpPr>
        <p:spPr bwMode="auto">
          <a:xfrm>
            <a:off x="2627313" y="35734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5" name="Line 21"/>
          <p:cNvSpPr>
            <a:spLocks noChangeShapeType="1"/>
          </p:cNvSpPr>
          <p:nvPr/>
        </p:nvSpPr>
        <p:spPr bwMode="auto">
          <a:xfrm>
            <a:off x="2627313" y="18462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66" name="Rectangle 22"/>
          <p:cNvSpPr>
            <a:spLocks noChangeArrowheads="1"/>
          </p:cNvSpPr>
          <p:nvPr/>
        </p:nvSpPr>
        <p:spPr bwMode="auto">
          <a:xfrm>
            <a:off x="2555875" y="2925763"/>
            <a:ext cx="4032250" cy="431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67" name="AutoShape 23"/>
          <p:cNvSpPr>
            <a:spLocks/>
          </p:cNvSpPr>
          <p:nvPr/>
        </p:nvSpPr>
        <p:spPr bwMode="auto">
          <a:xfrm>
            <a:off x="6659563" y="4581525"/>
            <a:ext cx="73025" cy="288925"/>
          </a:xfrm>
          <a:prstGeom prst="rightBracket">
            <a:avLst>
              <a:gd name="adj" fmla="val 32971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68" name="Rectangle 24"/>
          <p:cNvSpPr>
            <a:spLocks noChangeArrowheads="1"/>
          </p:cNvSpPr>
          <p:nvPr/>
        </p:nvSpPr>
        <p:spPr bwMode="auto">
          <a:xfrm>
            <a:off x="684213" y="4581525"/>
            <a:ext cx="1295400" cy="2889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69" name="Text Box 25"/>
          <p:cNvSpPr txBox="1">
            <a:spLocks noChangeArrowheads="1"/>
          </p:cNvSpPr>
          <p:nvPr/>
        </p:nvSpPr>
        <p:spPr bwMode="auto">
          <a:xfrm>
            <a:off x="828675" y="45847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>
                <a:solidFill>
                  <a:schemeClr val="bg1"/>
                </a:solidFill>
              </a:rPr>
              <a:t>Search key</a:t>
            </a:r>
          </a:p>
        </p:txBody>
      </p:sp>
      <p:sp>
        <p:nvSpPr>
          <p:cNvPr id="620570" name="Line 26"/>
          <p:cNvSpPr>
            <a:spLocks noChangeShapeType="1"/>
          </p:cNvSpPr>
          <p:nvPr/>
        </p:nvSpPr>
        <p:spPr bwMode="auto">
          <a:xfrm flipV="1">
            <a:off x="1981200" y="4724400"/>
            <a:ext cx="646113" cy="15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71" name="Text Box 27"/>
          <p:cNvSpPr txBox="1">
            <a:spLocks noChangeArrowheads="1"/>
          </p:cNvSpPr>
          <p:nvPr/>
        </p:nvSpPr>
        <p:spPr bwMode="auto">
          <a:xfrm>
            <a:off x="5219700" y="29972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Data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620572" name="Text Box 28"/>
          <p:cNvSpPr txBox="1">
            <a:spLocks noChangeArrowheads="1"/>
          </p:cNvSpPr>
          <p:nvPr/>
        </p:nvSpPr>
        <p:spPr bwMode="auto">
          <a:xfrm>
            <a:off x="5219700" y="21336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Data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620573" name="Text Box 29"/>
          <p:cNvSpPr txBox="1">
            <a:spLocks noChangeArrowheads="1"/>
          </p:cNvSpPr>
          <p:nvPr/>
        </p:nvSpPr>
        <p:spPr bwMode="auto">
          <a:xfrm>
            <a:off x="2320925" y="2276475"/>
            <a:ext cx="4500563" cy="2017713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Data access follows TCAM lookup</a:t>
            </a: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</a:rPr>
              <a:t> CA-RAM supports data embedding</a:t>
            </a: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Cuts memory traffic &amp; latency by half</a:t>
            </a:r>
          </a:p>
          <a:p>
            <a:pPr latinLnBrk="0">
              <a:spcBef>
                <a:spcPct val="50000"/>
              </a:spcBef>
              <a:buFont typeface="Wingdings" pitchFamily="2" charset="2"/>
              <a:buNone/>
            </a:pP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620574" name="Text Box 30"/>
          <p:cNvSpPr txBox="1">
            <a:spLocks noChangeArrowheads="1"/>
          </p:cNvSpPr>
          <p:nvPr/>
        </p:nvSpPr>
        <p:spPr bwMode="auto">
          <a:xfrm>
            <a:off x="3355975" y="5516563"/>
            <a:ext cx="243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Match information </a:t>
            </a:r>
            <a:r>
              <a:rPr lang="en-US" i="1">
                <a:solidFill>
                  <a:srgbClr val="660033"/>
                </a:solidFill>
              </a:rPr>
              <a:t>&amp; Data</a:t>
            </a:r>
          </a:p>
        </p:txBody>
      </p:sp>
      <p:grpSp>
        <p:nvGrpSpPr>
          <p:cNvPr id="620575" name="Group 31"/>
          <p:cNvGrpSpPr>
            <a:grpSpLocks/>
          </p:cNvGrpSpPr>
          <p:nvPr/>
        </p:nvGrpSpPr>
        <p:grpSpPr bwMode="auto">
          <a:xfrm>
            <a:off x="6877050" y="3573463"/>
            <a:ext cx="1366838" cy="1008062"/>
            <a:chOff x="4332" y="2251"/>
            <a:chExt cx="861" cy="635"/>
          </a:xfrm>
        </p:grpSpPr>
        <p:sp>
          <p:nvSpPr>
            <p:cNvPr id="620576" name="AutoShape 32"/>
            <p:cNvSpPr>
              <a:spLocks noChangeArrowheads="1"/>
            </p:cNvSpPr>
            <p:nvPr/>
          </p:nvSpPr>
          <p:spPr bwMode="auto">
            <a:xfrm>
              <a:off x="4332" y="2251"/>
              <a:ext cx="861" cy="635"/>
            </a:xfrm>
            <a:prstGeom prst="wedgeRectCallout">
              <a:avLst>
                <a:gd name="adj1" fmla="val -51972"/>
                <a:gd name="adj2" fmla="val 70000"/>
              </a:avLst>
            </a:prstGeom>
            <a:solidFill>
              <a:srgbClr val="8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0577" name="Text Box 33"/>
            <p:cNvSpPr txBox="1">
              <a:spLocks noChangeArrowheads="1"/>
            </p:cNvSpPr>
            <p:nvPr/>
          </p:nvSpPr>
          <p:spPr bwMode="auto">
            <a:xfrm>
              <a:off x="4332" y="2387"/>
              <a:ext cx="74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Match key &amp;</a:t>
              </a:r>
            </a:p>
            <a:p>
              <a:r>
                <a:rPr lang="en-US" b="0">
                  <a:solidFill>
                    <a:schemeClr val="bg1"/>
                  </a:solidFill>
                </a:rPr>
                <a:t>bypass data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20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20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20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205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6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205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205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6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6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205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6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6205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6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205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6205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6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05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205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205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6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6205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6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6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6205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6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205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6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6205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6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6205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6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6205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6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6205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6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6205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6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0" grpId="0" animBg="1"/>
      <p:bldP spid="620551" grpId="0" animBg="1"/>
      <p:bldP spid="620552" grpId="0"/>
      <p:bldP spid="620552" grpId="1"/>
      <p:bldP spid="620553" grpId="0" animBg="1"/>
      <p:bldP spid="620554" grpId="0"/>
      <p:bldP spid="620555" grpId="0" animBg="1"/>
      <p:bldP spid="620556" grpId="0" animBg="1"/>
      <p:bldP spid="620557" grpId="0"/>
      <p:bldP spid="620557" grpId="1"/>
      <p:bldP spid="620558" grpId="0"/>
      <p:bldP spid="620558" grpId="1"/>
      <p:bldP spid="620559" grpId="0"/>
      <p:bldP spid="620560" grpId="0" animBg="1"/>
      <p:bldP spid="620561" grpId="0" animBg="1"/>
      <p:bldP spid="620562" grpId="0" animBg="1"/>
      <p:bldP spid="620563" grpId="0" animBg="1"/>
      <p:bldP spid="620564" grpId="0" animBg="1"/>
      <p:bldP spid="620565" grpId="0" animBg="1"/>
      <p:bldP spid="620566" grpId="0" animBg="1"/>
      <p:bldP spid="620566" grpId="1" animBg="1"/>
      <p:bldP spid="620567" grpId="0" animBg="1"/>
      <p:bldP spid="620568" grpId="0" animBg="1"/>
      <p:bldP spid="620569" grpId="0"/>
      <p:bldP spid="620570" grpId="0" animBg="1"/>
      <p:bldP spid="620571" grpId="0"/>
      <p:bldP spid="620571" grpId="1"/>
      <p:bldP spid="620572" grpId="0"/>
      <p:bldP spid="620572" grpId="1"/>
      <p:bldP spid="620573" grpId="0" animBg="1"/>
      <p:bldP spid="620574" grpId="0"/>
      <p:bldP spid="62057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CA-RAM reconfig. opportunities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2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Reconfigurable match logic allows:</a:t>
            </a:r>
          </a:p>
          <a:p>
            <a:endParaRPr lang="en-US"/>
          </a:p>
          <a:p>
            <a:r>
              <a:rPr lang="en-US">
                <a:solidFill>
                  <a:srgbClr val="B2B2B2"/>
                </a:solidFill>
              </a:rPr>
              <a:t>Adapting key size to apps</a:t>
            </a:r>
          </a:p>
          <a:p>
            <a:pPr lvl="1"/>
            <a:r>
              <a:rPr lang="en-US">
                <a:solidFill>
                  <a:srgbClr val="B2B2B2"/>
                </a:solidFill>
              </a:rPr>
              <a:t>Same hardware to support multiple apps or standards</a:t>
            </a:r>
          </a:p>
          <a:p>
            <a:r>
              <a:rPr lang="en-US">
                <a:solidFill>
                  <a:srgbClr val="B2B2B2"/>
                </a:solidFill>
                <a:sym typeface="Symbol" pitchFamily="18" charset="2"/>
              </a:rPr>
              <a:t>Binary and ternary matching</a:t>
            </a:r>
          </a:p>
          <a:p>
            <a:pPr lvl="1"/>
            <a:r>
              <a:rPr lang="en-US">
                <a:solidFill>
                  <a:srgbClr val="B2B2B2"/>
                </a:solidFill>
                <a:sym typeface="Symbol" pitchFamily="18" charset="2"/>
              </a:rPr>
              <a:t>Some apps require ternary matching, some don’t</a:t>
            </a:r>
          </a:p>
          <a:p>
            <a:r>
              <a:rPr lang="en-US">
                <a:solidFill>
                  <a:srgbClr val="B2B2B2"/>
                </a:solidFill>
                <a:sym typeface="Symbol" pitchFamily="18" charset="2"/>
              </a:rPr>
              <a:t>Storing data and keys in a CA-RAM module</a:t>
            </a:r>
          </a:p>
          <a:p>
            <a:pPr lvl="1"/>
            <a:r>
              <a:rPr lang="en-US">
                <a:solidFill>
                  <a:srgbClr val="B2B2B2"/>
                </a:solidFill>
                <a:sym typeface="Symbol" pitchFamily="18" charset="2"/>
              </a:rPr>
              <a:t>Cuts # of memory accesses for IP lookup by half</a:t>
            </a:r>
          </a:p>
          <a:p>
            <a:r>
              <a:rPr lang="en-US">
                <a:sym typeface="Symbol" pitchFamily="18" charset="2"/>
              </a:rPr>
              <a:t>Providing range checking capabilities</a:t>
            </a:r>
          </a:p>
          <a:p>
            <a:pPr lvl="1"/>
            <a:r>
              <a:rPr lang="en-US">
                <a:sym typeface="Symbol" pitchFamily="18" charset="2"/>
              </a:rPr>
              <a:t>Beneficial for rule-based packet filtering</a:t>
            </a:r>
          </a:p>
        </p:txBody>
      </p:sp>
      <p:grpSp>
        <p:nvGrpSpPr>
          <p:cNvPr id="616452" name="Group 4"/>
          <p:cNvGrpSpPr>
            <a:grpSpLocks/>
          </p:cNvGrpSpPr>
          <p:nvPr/>
        </p:nvGrpSpPr>
        <p:grpSpPr bwMode="auto">
          <a:xfrm>
            <a:off x="5940425" y="1484313"/>
            <a:ext cx="2344738" cy="1089025"/>
            <a:chOff x="3937" y="567"/>
            <a:chExt cx="1743" cy="945"/>
          </a:xfrm>
        </p:grpSpPr>
        <p:sp>
          <p:nvSpPr>
            <p:cNvPr id="616453" name="Rectangle 5"/>
            <p:cNvSpPr>
              <a:spLocks noChangeArrowheads="1"/>
            </p:cNvSpPr>
            <p:nvPr/>
          </p:nvSpPr>
          <p:spPr bwMode="auto">
            <a:xfrm>
              <a:off x="4396" y="568"/>
              <a:ext cx="1168" cy="75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54" name="Rectangle 6"/>
            <p:cNvSpPr>
              <a:spLocks noChangeArrowheads="1"/>
            </p:cNvSpPr>
            <p:nvPr/>
          </p:nvSpPr>
          <p:spPr bwMode="auto">
            <a:xfrm>
              <a:off x="4396" y="1420"/>
              <a:ext cx="404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55" name="Rectangle 7"/>
            <p:cNvSpPr>
              <a:spLocks noChangeArrowheads="1"/>
            </p:cNvSpPr>
            <p:nvPr/>
          </p:nvSpPr>
          <p:spPr bwMode="auto">
            <a:xfrm>
              <a:off x="3937" y="805"/>
              <a:ext cx="289" cy="20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56" name="Line 8"/>
            <p:cNvSpPr>
              <a:spLocks noChangeShapeType="1"/>
            </p:cNvSpPr>
            <p:nvPr/>
          </p:nvSpPr>
          <p:spPr bwMode="auto">
            <a:xfrm>
              <a:off x="4396" y="1147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57" name="Line 9"/>
            <p:cNvSpPr>
              <a:spLocks noChangeShapeType="1"/>
            </p:cNvSpPr>
            <p:nvPr/>
          </p:nvSpPr>
          <p:spPr bwMode="auto">
            <a:xfrm>
              <a:off x="4396" y="60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58" name="Line 10"/>
            <p:cNvSpPr>
              <a:spLocks noChangeShapeType="1"/>
            </p:cNvSpPr>
            <p:nvPr/>
          </p:nvSpPr>
          <p:spPr bwMode="auto">
            <a:xfrm>
              <a:off x="4396" y="692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59" name="Line 11"/>
            <p:cNvSpPr>
              <a:spLocks noChangeShapeType="1"/>
            </p:cNvSpPr>
            <p:nvPr/>
          </p:nvSpPr>
          <p:spPr bwMode="auto">
            <a:xfrm>
              <a:off x="4396" y="783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60" name="Line 12"/>
            <p:cNvSpPr>
              <a:spLocks noChangeShapeType="1"/>
            </p:cNvSpPr>
            <p:nvPr/>
          </p:nvSpPr>
          <p:spPr bwMode="auto">
            <a:xfrm>
              <a:off x="4396" y="874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61" name="Line 13"/>
            <p:cNvSpPr>
              <a:spLocks noChangeShapeType="1"/>
            </p:cNvSpPr>
            <p:nvPr/>
          </p:nvSpPr>
          <p:spPr bwMode="auto">
            <a:xfrm>
              <a:off x="4396" y="965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62" name="Line 14"/>
            <p:cNvSpPr>
              <a:spLocks noChangeShapeType="1"/>
            </p:cNvSpPr>
            <p:nvPr/>
          </p:nvSpPr>
          <p:spPr bwMode="auto">
            <a:xfrm>
              <a:off x="4396" y="1056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63" name="Line 15"/>
            <p:cNvSpPr>
              <a:spLocks noChangeShapeType="1"/>
            </p:cNvSpPr>
            <p:nvPr/>
          </p:nvSpPr>
          <p:spPr bwMode="auto">
            <a:xfrm>
              <a:off x="4396" y="1238"/>
              <a:ext cx="1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64" name="Line 16"/>
            <p:cNvSpPr>
              <a:spLocks noChangeShapeType="1"/>
            </p:cNvSpPr>
            <p:nvPr/>
          </p:nvSpPr>
          <p:spPr bwMode="auto">
            <a:xfrm flipV="1">
              <a:off x="4800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65" name="Line 17"/>
            <p:cNvSpPr>
              <a:spLocks noChangeShapeType="1"/>
            </p:cNvSpPr>
            <p:nvPr/>
          </p:nvSpPr>
          <p:spPr bwMode="auto">
            <a:xfrm flipV="1">
              <a:off x="5205" y="567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66" name="Rectangle 18"/>
            <p:cNvSpPr>
              <a:spLocks noChangeArrowheads="1"/>
            </p:cNvSpPr>
            <p:nvPr/>
          </p:nvSpPr>
          <p:spPr bwMode="auto">
            <a:xfrm>
              <a:off x="4800" y="1420"/>
              <a:ext cx="405" cy="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67" name="Text Box 19"/>
            <p:cNvSpPr txBox="1">
              <a:spLocks noChangeArrowheads="1"/>
            </p:cNvSpPr>
            <p:nvPr/>
          </p:nvSpPr>
          <p:spPr bwMode="auto">
            <a:xfrm>
              <a:off x="5317" y="647"/>
              <a:ext cx="36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616468" name="Text Box 20"/>
            <p:cNvSpPr txBox="1">
              <a:spLocks noChangeArrowheads="1"/>
            </p:cNvSpPr>
            <p:nvPr/>
          </p:nvSpPr>
          <p:spPr bwMode="auto">
            <a:xfrm>
              <a:off x="5317" y="1011"/>
              <a:ext cx="3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0">
                  <a:latin typeface="Arial" charset="0"/>
                </a:rPr>
                <a:t>…</a:t>
              </a:r>
            </a:p>
          </p:txBody>
        </p:sp>
        <p:sp>
          <p:nvSpPr>
            <p:cNvPr id="616469" name="Rectangle 21"/>
            <p:cNvSpPr>
              <a:spLocks noChangeArrowheads="1"/>
            </p:cNvSpPr>
            <p:nvPr/>
          </p:nvSpPr>
          <p:spPr bwMode="auto">
            <a:xfrm>
              <a:off x="5200" y="1416"/>
              <a:ext cx="373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70" name="Line 22"/>
            <p:cNvSpPr>
              <a:spLocks noChangeShapeType="1"/>
            </p:cNvSpPr>
            <p:nvPr/>
          </p:nvSpPr>
          <p:spPr bwMode="auto">
            <a:xfrm>
              <a:off x="4063" y="648"/>
              <a:ext cx="0" cy="148"/>
            </a:xfrm>
            <a:prstGeom prst="line">
              <a:avLst/>
            </a:prstGeom>
            <a:noFill/>
            <a:ln w="1905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71" name="Line 23"/>
            <p:cNvSpPr>
              <a:spLocks noChangeShapeType="1"/>
            </p:cNvSpPr>
            <p:nvPr/>
          </p:nvSpPr>
          <p:spPr bwMode="auto">
            <a:xfrm>
              <a:off x="4075" y="1017"/>
              <a:ext cx="0" cy="112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72" name="Line 24"/>
            <p:cNvSpPr>
              <a:spLocks noChangeShapeType="1"/>
            </p:cNvSpPr>
            <p:nvPr/>
          </p:nvSpPr>
          <p:spPr bwMode="auto">
            <a:xfrm>
              <a:off x="4075" y="1129"/>
              <a:ext cx="302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473" name="Rectangle 25"/>
          <p:cNvSpPr>
            <a:spLocks noChangeArrowheads="1"/>
          </p:cNvSpPr>
          <p:nvPr/>
        </p:nvSpPr>
        <p:spPr bwMode="auto">
          <a:xfrm>
            <a:off x="6227763" y="2420938"/>
            <a:ext cx="2160587" cy="2159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6705600" y="2895600"/>
            <a:ext cx="6096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905000" y="3048000"/>
            <a:ext cx="3581400" cy="173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90800" y="3352800"/>
            <a:ext cx="639763" cy="520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ISP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581400" y="3352800"/>
            <a:ext cx="455613" cy="390525"/>
            <a:chOff x="1884" y="1812"/>
            <a:chExt cx="363" cy="369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764801"/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581400" y="3810000"/>
            <a:ext cx="1600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33600" y="4038600"/>
            <a:ext cx="1066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 flipV="1">
            <a:off x="4038600" y="3657600"/>
            <a:ext cx="9906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286000" y="3581400"/>
            <a:ext cx="1295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57800" y="3733800"/>
            <a:ext cx="6096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 flipV="1">
            <a:off x="1143000" y="3352800"/>
            <a:ext cx="6858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0" name="Cloud 19"/>
          <p:cNvSpPr>
            <a:spLocks noChangeArrowheads="1"/>
          </p:cNvSpPr>
          <p:nvPr/>
        </p:nvSpPr>
        <p:spPr bwMode="auto">
          <a:xfrm>
            <a:off x="5638800" y="3352800"/>
            <a:ext cx="2590800" cy="1219200"/>
          </a:xfrm>
          <a:prstGeom prst="cloud">
            <a:avLst/>
          </a:prstGeom>
          <a:solidFill>
            <a:srgbClr val="B2B2B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sz="2800" b="1" dirty="0">
                <a:latin typeface="Times" charset="0"/>
                <a:cs typeface="+mn-cs"/>
              </a:rPr>
              <a:t>Internet</a:t>
            </a:r>
          </a:p>
        </p:txBody>
      </p:sp>
      <p:sp>
        <p:nvSpPr>
          <p:cNvPr id="21" name="Cloud 20"/>
          <p:cNvSpPr>
            <a:spLocks noChangeArrowheads="1"/>
          </p:cNvSpPr>
          <p:nvPr/>
        </p:nvSpPr>
        <p:spPr bwMode="auto">
          <a:xfrm>
            <a:off x="7010400" y="2057400"/>
            <a:ext cx="1219200" cy="914400"/>
          </a:xfrm>
          <a:prstGeom prst="clou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b="1" i="1" dirty="0">
                <a:solidFill>
                  <a:schemeClr val="bg1"/>
                </a:solidFill>
                <a:latin typeface="Times" charset="0"/>
              </a:rPr>
              <a:t>Subnet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696200" y="4419600"/>
            <a:ext cx="2286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696200" y="4419600"/>
            <a:ext cx="10668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ISP</a:t>
            </a:r>
          </a:p>
        </p:txBody>
      </p:sp>
      <p:sp>
        <p:nvSpPr>
          <p:cNvPr id="24" name="Heptagon 23"/>
          <p:cNvSpPr>
            <a:spLocks noChangeArrowheads="1"/>
          </p:cNvSpPr>
          <p:nvPr/>
        </p:nvSpPr>
        <p:spPr bwMode="auto">
          <a:xfrm>
            <a:off x="457200" y="2825750"/>
            <a:ext cx="914400" cy="688975"/>
          </a:xfrm>
          <a:prstGeom prst="heptagon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dirty="0">
                <a:solidFill>
                  <a:schemeClr val="tx1"/>
                </a:solidFill>
                <a:latin typeface="Times" charset="0"/>
              </a:rPr>
              <a:t>end user</a:t>
            </a:r>
          </a:p>
        </p:txBody>
      </p: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4876800" y="3497263"/>
            <a:ext cx="455613" cy="388937"/>
            <a:chOff x="1884" y="1812"/>
            <a:chExt cx="363" cy="369"/>
          </a:xfrm>
        </p:grpSpPr>
        <p:sp>
          <p:nvSpPr>
            <p:cNvPr id="26" name="AutoShape 46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764801"/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7" name="Group 47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49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160713" y="4343400"/>
            <a:ext cx="455612" cy="388938"/>
            <a:chOff x="1884" y="1812"/>
            <a:chExt cx="363" cy="369"/>
          </a:xfrm>
        </p:grpSpPr>
        <p:sp>
          <p:nvSpPr>
            <p:cNvPr id="31" name="AutoShape 51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764801"/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2" name="Group 52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33" name="Freeform 53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54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55"/>
          <p:cNvGrpSpPr>
            <a:grpSpLocks/>
          </p:cNvGrpSpPr>
          <p:nvPr/>
        </p:nvGrpSpPr>
        <p:grpSpPr bwMode="auto">
          <a:xfrm>
            <a:off x="1812925" y="3683000"/>
            <a:ext cx="455613" cy="388938"/>
            <a:chOff x="1884" y="1812"/>
            <a:chExt cx="363" cy="369"/>
          </a:xfrm>
        </p:grpSpPr>
        <p:sp>
          <p:nvSpPr>
            <p:cNvPr id="36" name="AutoShape 56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764801"/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7" name="Group 57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38" name="Freeform 58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59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>
                  <a:gd name="T0" fmla="*/ 0 w 273"/>
                  <a:gd name="T1" fmla="*/ 0 h 90"/>
                  <a:gd name="T2" fmla="*/ 60 w 273"/>
                  <a:gd name="T3" fmla="*/ 0 h 90"/>
                  <a:gd name="T4" fmla="*/ 198 w 273"/>
                  <a:gd name="T5" fmla="*/ 90 h 90"/>
                  <a:gd name="T6" fmla="*/ 273 w 273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90"/>
                  <a:gd name="T14" fmla="*/ 273 w 273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764801"/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3352800" y="3733800"/>
            <a:ext cx="78263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Calibri" pitchFamily="34" charset="0"/>
              </a:rPr>
              <a:t>router</a:t>
            </a: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4648200" y="3886200"/>
            <a:ext cx="78263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Calibri" pitchFamily="34" charset="0"/>
              </a:rPr>
              <a:t>router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flipV="1">
            <a:off x="3886200" y="2667000"/>
            <a:ext cx="2286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3" name="Heptagon 42"/>
          <p:cNvSpPr>
            <a:spLocks noChangeArrowheads="1"/>
          </p:cNvSpPr>
          <p:nvPr/>
        </p:nvSpPr>
        <p:spPr bwMode="auto">
          <a:xfrm>
            <a:off x="3657600" y="1981200"/>
            <a:ext cx="914400" cy="688975"/>
          </a:xfrm>
          <a:prstGeom prst="heptagon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dirty="0">
                <a:solidFill>
                  <a:schemeClr val="tx1"/>
                </a:solidFill>
                <a:latin typeface="Times" charset="0"/>
              </a:rPr>
              <a:t>end user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 flipV="1">
            <a:off x="8229600" y="5181600"/>
            <a:ext cx="2286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5" name="Heptagon 44"/>
          <p:cNvSpPr>
            <a:spLocks noChangeArrowheads="1"/>
          </p:cNvSpPr>
          <p:nvPr/>
        </p:nvSpPr>
        <p:spPr bwMode="auto">
          <a:xfrm>
            <a:off x="8001000" y="5562600"/>
            <a:ext cx="914400" cy="688975"/>
          </a:xfrm>
          <a:prstGeom prst="heptagon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dirty="0">
                <a:solidFill>
                  <a:schemeClr val="tx1"/>
                </a:solidFill>
                <a:latin typeface="Times" charset="0"/>
              </a:rPr>
              <a:t>end user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range checking</a:t>
            </a:r>
          </a:p>
        </p:txBody>
      </p:sp>
      <p:grpSp>
        <p:nvGrpSpPr>
          <p:cNvPr id="622595" name="Group 3"/>
          <p:cNvGrpSpPr>
            <a:grpSpLocks/>
          </p:cNvGrpSpPr>
          <p:nvPr/>
        </p:nvGrpSpPr>
        <p:grpSpPr bwMode="auto">
          <a:xfrm>
            <a:off x="2627313" y="4583113"/>
            <a:ext cx="3889375" cy="288925"/>
            <a:chOff x="1655" y="3022"/>
            <a:chExt cx="2450" cy="182"/>
          </a:xfrm>
        </p:grpSpPr>
        <p:sp>
          <p:nvSpPr>
            <p:cNvPr id="622596" name="Rectangle 4"/>
            <p:cNvSpPr>
              <a:spLocks noChangeArrowheads="1"/>
            </p:cNvSpPr>
            <p:nvPr/>
          </p:nvSpPr>
          <p:spPr bwMode="auto">
            <a:xfrm>
              <a:off x="1655" y="3022"/>
              <a:ext cx="2450" cy="18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97" name="Text Box 5"/>
            <p:cNvSpPr txBox="1">
              <a:spLocks noChangeArrowheads="1"/>
            </p:cNvSpPr>
            <p:nvPr/>
          </p:nvSpPr>
          <p:spPr bwMode="auto">
            <a:xfrm>
              <a:off x="2154" y="3022"/>
              <a:ext cx="12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/>
                <a:t>Reconfigurable match logic</a:t>
              </a:r>
              <a:endParaRPr kumimoji="0" lang="en-US" sz="1200" b="0" baseline="-25000"/>
            </a:p>
          </p:txBody>
        </p:sp>
      </p:grpSp>
      <p:sp>
        <p:nvSpPr>
          <p:cNvPr id="622598" name="AutoShape 6"/>
          <p:cNvSpPr>
            <a:spLocks noChangeArrowheads="1"/>
          </p:cNvSpPr>
          <p:nvPr/>
        </p:nvSpPr>
        <p:spPr bwMode="auto">
          <a:xfrm>
            <a:off x="4283075" y="3935413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99" name="AutoShape 7"/>
          <p:cNvSpPr>
            <a:spLocks noChangeArrowheads="1"/>
          </p:cNvSpPr>
          <p:nvPr/>
        </p:nvSpPr>
        <p:spPr bwMode="auto">
          <a:xfrm>
            <a:off x="4283075" y="4870450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3673475" y="551815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Match information</a:t>
            </a:r>
          </a:p>
        </p:txBody>
      </p:sp>
      <p:sp>
        <p:nvSpPr>
          <p:cNvPr id="622601" name="Rectangle 9"/>
          <p:cNvSpPr>
            <a:spLocks noChangeArrowheads="1"/>
          </p:cNvSpPr>
          <p:nvPr/>
        </p:nvSpPr>
        <p:spPr bwMode="auto">
          <a:xfrm>
            <a:off x="2627313" y="1773238"/>
            <a:ext cx="3887787" cy="21605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2" name="Text Box 10"/>
          <p:cNvSpPr txBox="1">
            <a:spLocks noChangeArrowheads="1"/>
          </p:cNvSpPr>
          <p:nvPr/>
        </p:nvSpPr>
        <p:spPr bwMode="auto">
          <a:xfrm>
            <a:off x="3348038" y="21351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622603" name="Line 11"/>
          <p:cNvSpPr>
            <a:spLocks noChangeShapeType="1"/>
          </p:cNvSpPr>
          <p:nvPr/>
        </p:nvSpPr>
        <p:spPr bwMode="auto">
          <a:xfrm>
            <a:off x="2627313" y="27098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04" name="Line 12"/>
          <p:cNvSpPr>
            <a:spLocks noChangeShapeType="1"/>
          </p:cNvSpPr>
          <p:nvPr/>
        </p:nvSpPr>
        <p:spPr bwMode="auto">
          <a:xfrm flipV="1">
            <a:off x="4572000" y="1774825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05" name="Text Box 13"/>
          <p:cNvSpPr txBox="1">
            <a:spLocks noChangeArrowheads="1"/>
          </p:cNvSpPr>
          <p:nvPr/>
        </p:nvSpPr>
        <p:spPr bwMode="auto">
          <a:xfrm>
            <a:off x="5219700" y="2133600"/>
            <a:ext cx="693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Range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622606" name="Text Box 14"/>
          <p:cNvSpPr txBox="1">
            <a:spLocks noChangeArrowheads="1"/>
          </p:cNvSpPr>
          <p:nvPr/>
        </p:nvSpPr>
        <p:spPr bwMode="auto">
          <a:xfrm>
            <a:off x="5219700" y="2997200"/>
            <a:ext cx="693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Range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622607" name="Text Box 15"/>
          <p:cNvSpPr txBox="1">
            <a:spLocks noChangeArrowheads="1"/>
          </p:cNvSpPr>
          <p:nvPr/>
        </p:nvSpPr>
        <p:spPr bwMode="auto">
          <a:xfrm>
            <a:off x="3348038" y="29987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622608" name="Line 16"/>
          <p:cNvSpPr>
            <a:spLocks noChangeShapeType="1"/>
          </p:cNvSpPr>
          <p:nvPr/>
        </p:nvSpPr>
        <p:spPr bwMode="auto">
          <a:xfrm>
            <a:off x="2627313" y="21336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09" name="Line 17"/>
          <p:cNvSpPr>
            <a:spLocks noChangeShapeType="1"/>
          </p:cNvSpPr>
          <p:nvPr/>
        </p:nvSpPr>
        <p:spPr bwMode="auto">
          <a:xfrm>
            <a:off x="2627313" y="2420938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2627313" y="29972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1" name="Line 19"/>
          <p:cNvSpPr>
            <a:spLocks noChangeShapeType="1"/>
          </p:cNvSpPr>
          <p:nvPr/>
        </p:nvSpPr>
        <p:spPr bwMode="auto">
          <a:xfrm>
            <a:off x="2627313" y="3286125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2" name="Line 20"/>
          <p:cNvSpPr>
            <a:spLocks noChangeShapeType="1"/>
          </p:cNvSpPr>
          <p:nvPr/>
        </p:nvSpPr>
        <p:spPr bwMode="auto">
          <a:xfrm>
            <a:off x="2627313" y="35734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2627313" y="18462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4" name="Rectangle 22"/>
          <p:cNvSpPr>
            <a:spLocks noChangeArrowheads="1"/>
          </p:cNvSpPr>
          <p:nvPr/>
        </p:nvSpPr>
        <p:spPr bwMode="auto">
          <a:xfrm>
            <a:off x="2555875" y="2925763"/>
            <a:ext cx="4032250" cy="431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15" name="AutoShape 23"/>
          <p:cNvSpPr>
            <a:spLocks/>
          </p:cNvSpPr>
          <p:nvPr/>
        </p:nvSpPr>
        <p:spPr bwMode="auto">
          <a:xfrm>
            <a:off x="6659563" y="4581525"/>
            <a:ext cx="73025" cy="288925"/>
          </a:xfrm>
          <a:prstGeom prst="rightBracket">
            <a:avLst>
              <a:gd name="adj" fmla="val 32971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16" name="Rectangle 24"/>
          <p:cNvSpPr>
            <a:spLocks noChangeArrowheads="1"/>
          </p:cNvSpPr>
          <p:nvPr/>
        </p:nvSpPr>
        <p:spPr bwMode="auto">
          <a:xfrm>
            <a:off x="684213" y="4581525"/>
            <a:ext cx="1295400" cy="2889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17" name="Text Box 25"/>
          <p:cNvSpPr txBox="1">
            <a:spLocks noChangeArrowheads="1"/>
          </p:cNvSpPr>
          <p:nvPr/>
        </p:nvSpPr>
        <p:spPr bwMode="auto">
          <a:xfrm>
            <a:off x="828675" y="4584700"/>
            <a:ext cx="909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>
                <a:solidFill>
                  <a:schemeClr val="bg1"/>
                </a:solidFill>
              </a:rPr>
              <a:t>Search key</a:t>
            </a:r>
          </a:p>
        </p:txBody>
      </p:sp>
      <p:sp>
        <p:nvSpPr>
          <p:cNvPr id="622618" name="Line 26"/>
          <p:cNvSpPr>
            <a:spLocks noChangeShapeType="1"/>
          </p:cNvSpPr>
          <p:nvPr/>
        </p:nvSpPr>
        <p:spPr bwMode="auto">
          <a:xfrm flipV="1">
            <a:off x="1981200" y="4724400"/>
            <a:ext cx="646113" cy="15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21" name="Text Box 29"/>
          <p:cNvSpPr txBox="1">
            <a:spLocks noChangeArrowheads="1"/>
          </p:cNvSpPr>
          <p:nvPr/>
        </p:nvSpPr>
        <p:spPr bwMode="auto">
          <a:xfrm>
            <a:off x="2320925" y="2133600"/>
            <a:ext cx="4500563" cy="2292350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(Range checking causes troubles)</a:t>
            </a: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</a:rPr>
              <a:t> (Entries must be expanded)</a:t>
            </a:r>
          </a:p>
          <a:p>
            <a:pPr latinLnBrk="0"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CA-RAM can upport range checking efficiently</a:t>
            </a:r>
          </a:p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grpSp>
        <p:nvGrpSpPr>
          <p:cNvPr id="622622" name="Group 30"/>
          <p:cNvGrpSpPr>
            <a:grpSpLocks/>
          </p:cNvGrpSpPr>
          <p:nvPr/>
        </p:nvGrpSpPr>
        <p:grpSpPr bwMode="auto">
          <a:xfrm>
            <a:off x="6877050" y="3573463"/>
            <a:ext cx="1366838" cy="1008062"/>
            <a:chOff x="4332" y="2251"/>
            <a:chExt cx="861" cy="635"/>
          </a:xfrm>
        </p:grpSpPr>
        <p:sp>
          <p:nvSpPr>
            <p:cNvPr id="622623" name="AutoShape 31"/>
            <p:cNvSpPr>
              <a:spLocks noChangeArrowheads="1"/>
            </p:cNvSpPr>
            <p:nvPr/>
          </p:nvSpPr>
          <p:spPr bwMode="auto">
            <a:xfrm>
              <a:off x="4332" y="2251"/>
              <a:ext cx="861" cy="635"/>
            </a:xfrm>
            <a:prstGeom prst="wedgeRectCallout">
              <a:avLst>
                <a:gd name="adj1" fmla="val -51972"/>
                <a:gd name="adj2" fmla="val 70000"/>
              </a:avLst>
            </a:prstGeom>
            <a:solidFill>
              <a:srgbClr val="8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2624" name="Text Box 32"/>
            <p:cNvSpPr txBox="1">
              <a:spLocks noChangeArrowheads="1"/>
            </p:cNvSpPr>
            <p:nvPr/>
          </p:nvSpPr>
          <p:spPr bwMode="auto">
            <a:xfrm>
              <a:off x="4332" y="2387"/>
              <a:ext cx="74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Match key &amp;</a:t>
              </a:r>
            </a:p>
            <a:p>
              <a:r>
                <a:rPr lang="en-US" b="0">
                  <a:solidFill>
                    <a:schemeClr val="bg1"/>
                  </a:solidFill>
                </a:rPr>
                <a:t>check range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226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6226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226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6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226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6226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6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226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226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6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226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6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6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226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6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6226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6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6226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6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6226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6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6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8" grpId="0" animBg="1"/>
      <p:bldP spid="622599" grpId="0" animBg="1"/>
      <p:bldP spid="622600" grpId="0"/>
      <p:bldP spid="622601" grpId="0" animBg="1"/>
      <p:bldP spid="622602" grpId="0"/>
      <p:bldP spid="622603" grpId="0" animBg="1"/>
      <p:bldP spid="622604" grpId="0" animBg="1"/>
      <p:bldP spid="622605" grpId="1"/>
      <p:bldP spid="622606" grpId="1"/>
      <p:bldP spid="622607" grpId="0"/>
      <p:bldP spid="622608" grpId="0" animBg="1"/>
      <p:bldP spid="622609" grpId="0" animBg="1"/>
      <p:bldP spid="622610" grpId="0" animBg="1"/>
      <p:bldP spid="622611" grpId="0" animBg="1"/>
      <p:bldP spid="622612" grpId="0" animBg="1"/>
      <p:bldP spid="622613" grpId="0" animBg="1"/>
      <p:bldP spid="622614" grpId="0" animBg="1"/>
      <p:bldP spid="622614" grpId="1" animBg="1"/>
      <p:bldP spid="622615" grpId="0" animBg="1"/>
      <p:bldP spid="622616" grpId="0" animBg="1"/>
      <p:bldP spid="622617" grpId="0"/>
      <p:bldP spid="622618" grpId="0" animBg="1"/>
      <p:bldP spid="6226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implemented a CA-RAM design (w/ reconfigurability) and evaluated its power and area advantages over state-of-the-art TCAMs</a:t>
            </a:r>
          </a:p>
          <a:p>
            <a:endParaRPr lang="en-US"/>
          </a:p>
          <a:p>
            <a:r>
              <a:rPr lang="en-US"/>
              <a:t>We experimented with real routing tables to estimate the load factor and the average memory accesses per lookup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 large IP routing table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Consider multiple design points: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2339975" y="2636838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2700338" y="2636838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60700" y="2636838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Rectangle 7"/>
          <p:cNvSpPr>
            <a:spLocks noChangeArrowheads="1"/>
          </p:cNvSpPr>
          <p:nvPr/>
        </p:nvSpPr>
        <p:spPr bwMode="auto">
          <a:xfrm>
            <a:off x="3421063" y="2636838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8" name="Rectangle 8"/>
          <p:cNvSpPr>
            <a:spLocks noChangeArrowheads="1"/>
          </p:cNvSpPr>
          <p:nvPr/>
        </p:nvSpPr>
        <p:spPr bwMode="auto">
          <a:xfrm>
            <a:off x="3779838" y="2636838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9" name="Rectangle 9"/>
          <p:cNvSpPr>
            <a:spLocks noChangeArrowheads="1"/>
          </p:cNvSpPr>
          <p:nvPr/>
        </p:nvSpPr>
        <p:spPr bwMode="auto">
          <a:xfrm>
            <a:off x="4140200" y="2636838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0" name="Rectangle 10"/>
          <p:cNvSpPr>
            <a:spLocks noChangeArrowheads="1"/>
          </p:cNvSpPr>
          <p:nvPr/>
        </p:nvSpPr>
        <p:spPr bwMode="auto">
          <a:xfrm>
            <a:off x="2338388" y="4508500"/>
            <a:ext cx="576262" cy="576263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1" name="Rectangle 11"/>
          <p:cNvSpPr>
            <a:spLocks noChangeArrowheads="1"/>
          </p:cNvSpPr>
          <p:nvPr/>
        </p:nvSpPr>
        <p:spPr bwMode="auto">
          <a:xfrm>
            <a:off x="2339975" y="3211513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2" name="Rectangle 12"/>
          <p:cNvSpPr>
            <a:spLocks noChangeArrowheads="1"/>
          </p:cNvSpPr>
          <p:nvPr/>
        </p:nvSpPr>
        <p:spPr bwMode="auto">
          <a:xfrm>
            <a:off x="2700338" y="3211513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3" name="Rectangle 13"/>
          <p:cNvSpPr>
            <a:spLocks noChangeArrowheads="1"/>
          </p:cNvSpPr>
          <p:nvPr/>
        </p:nvSpPr>
        <p:spPr bwMode="auto">
          <a:xfrm>
            <a:off x="3059113" y="3211513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4" name="Rectangle 14"/>
          <p:cNvSpPr>
            <a:spLocks noChangeArrowheads="1"/>
          </p:cNvSpPr>
          <p:nvPr/>
        </p:nvSpPr>
        <p:spPr bwMode="auto">
          <a:xfrm>
            <a:off x="3419475" y="3211513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3779838" y="3211513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6" name="Rectangle 16"/>
          <p:cNvSpPr>
            <a:spLocks noChangeArrowheads="1"/>
          </p:cNvSpPr>
          <p:nvPr/>
        </p:nvSpPr>
        <p:spPr bwMode="auto">
          <a:xfrm>
            <a:off x="4140200" y="3211513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8" name="Rectangle 18"/>
          <p:cNvSpPr>
            <a:spLocks noChangeArrowheads="1"/>
          </p:cNvSpPr>
          <p:nvPr/>
        </p:nvSpPr>
        <p:spPr bwMode="auto">
          <a:xfrm>
            <a:off x="2339975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9" name="Rectangle 19"/>
          <p:cNvSpPr>
            <a:spLocks noChangeArrowheads="1"/>
          </p:cNvSpPr>
          <p:nvPr/>
        </p:nvSpPr>
        <p:spPr bwMode="auto">
          <a:xfrm>
            <a:off x="2700338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0" name="Rectangle 20"/>
          <p:cNvSpPr>
            <a:spLocks noChangeArrowheads="1"/>
          </p:cNvSpPr>
          <p:nvPr/>
        </p:nvSpPr>
        <p:spPr bwMode="auto">
          <a:xfrm>
            <a:off x="3059113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1" name="Rectangle 21"/>
          <p:cNvSpPr>
            <a:spLocks noChangeArrowheads="1"/>
          </p:cNvSpPr>
          <p:nvPr/>
        </p:nvSpPr>
        <p:spPr bwMode="auto">
          <a:xfrm>
            <a:off x="3419475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2" name="Rectangle 22"/>
          <p:cNvSpPr>
            <a:spLocks noChangeArrowheads="1"/>
          </p:cNvSpPr>
          <p:nvPr/>
        </p:nvSpPr>
        <p:spPr bwMode="auto">
          <a:xfrm>
            <a:off x="3779838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3" name="Rectangle 23"/>
          <p:cNvSpPr>
            <a:spLocks noChangeArrowheads="1"/>
          </p:cNvSpPr>
          <p:nvPr/>
        </p:nvSpPr>
        <p:spPr bwMode="auto">
          <a:xfrm>
            <a:off x="4140200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4" name="Rectangle 24"/>
          <p:cNvSpPr>
            <a:spLocks noChangeArrowheads="1"/>
          </p:cNvSpPr>
          <p:nvPr/>
        </p:nvSpPr>
        <p:spPr bwMode="auto">
          <a:xfrm>
            <a:off x="4500563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5" name="Rectangle 25"/>
          <p:cNvSpPr>
            <a:spLocks noChangeArrowheads="1"/>
          </p:cNvSpPr>
          <p:nvPr/>
        </p:nvSpPr>
        <p:spPr bwMode="auto">
          <a:xfrm>
            <a:off x="2986088" y="4508500"/>
            <a:ext cx="576262" cy="576263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6" name="Rectangle 26"/>
          <p:cNvSpPr>
            <a:spLocks noChangeArrowheads="1"/>
          </p:cNvSpPr>
          <p:nvPr/>
        </p:nvSpPr>
        <p:spPr bwMode="auto">
          <a:xfrm>
            <a:off x="2338388" y="5300663"/>
            <a:ext cx="576262" cy="576262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7" name="Rectangle 27"/>
          <p:cNvSpPr>
            <a:spLocks noChangeArrowheads="1"/>
          </p:cNvSpPr>
          <p:nvPr/>
        </p:nvSpPr>
        <p:spPr bwMode="auto">
          <a:xfrm>
            <a:off x="2986088" y="5300663"/>
            <a:ext cx="576262" cy="576262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8" name="Rectangle 28"/>
          <p:cNvSpPr>
            <a:spLocks noChangeArrowheads="1"/>
          </p:cNvSpPr>
          <p:nvPr/>
        </p:nvSpPr>
        <p:spPr bwMode="auto">
          <a:xfrm>
            <a:off x="3633788" y="5300663"/>
            <a:ext cx="576262" cy="576262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9" name="Rectangle 29"/>
          <p:cNvSpPr>
            <a:spLocks noChangeArrowheads="1"/>
          </p:cNvSpPr>
          <p:nvPr/>
        </p:nvSpPr>
        <p:spPr bwMode="auto">
          <a:xfrm>
            <a:off x="6516688" y="4724400"/>
            <a:ext cx="576262" cy="576263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1" name="Rectangle 31"/>
          <p:cNvSpPr>
            <a:spLocks noChangeArrowheads="1"/>
          </p:cNvSpPr>
          <p:nvPr/>
        </p:nvSpPr>
        <p:spPr bwMode="auto">
          <a:xfrm>
            <a:off x="6516688" y="5372100"/>
            <a:ext cx="576262" cy="576263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2" name="Text Box 32"/>
          <p:cNvSpPr txBox="1">
            <a:spLocks noChangeArrowheads="1"/>
          </p:cNvSpPr>
          <p:nvPr/>
        </p:nvSpPr>
        <p:spPr bwMode="auto">
          <a:xfrm>
            <a:off x="1116013" y="3140075"/>
            <a:ext cx="113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33"/>
                </a:solidFill>
              </a:rPr>
              <a:t>Design B</a:t>
            </a:r>
            <a:endParaRPr lang="en-US" sz="1800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552993" name="Text Box 33"/>
          <p:cNvSpPr txBox="1">
            <a:spLocks noChangeArrowheads="1"/>
          </p:cNvSpPr>
          <p:nvPr/>
        </p:nvSpPr>
        <p:spPr bwMode="auto">
          <a:xfrm>
            <a:off x="1116013" y="25638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33"/>
                </a:solidFill>
              </a:rPr>
              <a:t>Design A</a:t>
            </a:r>
            <a:endParaRPr lang="en-US" sz="1800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1114425" y="45815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33"/>
                </a:solidFill>
              </a:rPr>
              <a:t>Design D</a:t>
            </a:r>
            <a:endParaRPr lang="en-US" sz="1800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552995" name="Text Box 35"/>
          <p:cNvSpPr txBox="1">
            <a:spLocks noChangeArrowheads="1"/>
          </p:cNvSpPr>
          <p:nvPr/>
        </p:nvSpPr>
        <p:spPr bwMode="auto">
          <a:xfrm>
            <a:off x="1116013" y="3716338"/>
            <a:ext cx="1144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33"/>
                </a:solidFill>
              </a:rPr>
              <a:t>Design C</a:t>
            </a:r>
            <a:endParaRPr lang="en-US" sz="1800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1114425" y="5373688"/>
            <a:ext cx="112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33"/>
                </a:solidFill>
              </a:rPr>
              <a:t>Design E</a:t>
            </a:r>
            <a:endParaRPr lang="en-US" sz="1800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552997" name="Text Box 37"/>
          <p:cNvSpPr txBox="1">
            <a:spLocks noChangeArrowheads="1"/>
          </p:cNvSpPr>
          <p:nvPr/>
        </p:nvSpPr>
        <p:spPr bwMode="auto">
          <a:xfrm>
            <a:off x="5364163" y="5157788"/>
            <a:ext cx="111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33"/>
                </a:solidFill>
              </a:rPr>
              <a:t>Design F</a:t>
            </a:r>
            <a:endParaRPr lang="en-US" sz="1800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552999" name="Rectangle 39"/>
          <p:cNvSpPr>
            <a:spLocks noChangeArrowheads="1"/>
          </p:cNvSpPr>
          <p:nvPr/>
        </p:nvSpPr>
        <p:spPr bwMode="auto">
          <a:xfrm>
            <a:off x="6156325" y="1628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0" name="Rectangle 40"/>
          <p:cNvSpPr>
            <a:spLocks noChangeArrowheads="1"/>
          </p:cNvSpPr>
          <p:nvPr/>
        </p:nvSpPr>
        <p:spPr bwMode="auto">
          <a:xfrm>
            <a:off x="5868988" y="2060575"/>
            <a:ext cx="576262" cy="576263"/>
          </a:xfrm>
          <a:prstGeom prst="rect">
            <a:avLst/>
          </a:prstGeom>
          <a:solidFill>
            <a:srgbClr val="8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1" name="Text Box 41"/>
          <p:cNvSpPr txBox="1">
            <a:spLocks noChangeArrowheads="1"/>
          </p:cNvSpPr>
          <p:nvPr/>
        </p:nvSpPr>
        <p:spPr bwMode="auto">
          <a:xfrm>
            <a:off x="6443663" y="1628775"/>
            <a:ext cx="2295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2,048 rows </a:t>
            </a:r>
            <a:r>
              <a:rPr lang="en-US">
                <a:sym typeface="Symbol" pitchFamily="18" charset="2"/>
              </a:rPr>
              <a:t> (32 entries)</a:t>
            </a:r>
          </a:p>
        </p:txBody>
      </p:sp>
      <p:sp>
        <p:nvSpPr>
          <p:cNvPr id="553002" name="Text Box 42"/>
          <p:cNvSpPr txBox="1">
            <a:spLocks noChangeArrowheads="1"/>
          </p:cNvSpPr>
          <p:nvPr/>
        </p:nvSpPr>
        <p:spPr bwMode="auto">
          <a:xfrm>
            <a:off x="6443663" y="2205038"/>
            <a:ext cx="2295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4,096 rows </a:t>
            </a:r>
            <a:r>
              <a:rPr lang="en-US">
                <a:sym typeface="Symbol" pitchFamily="18" charset="2"/>
              </a:rPr>
              <a:t> (64 entries)</a:t>
            </a:r>
          </a:p>
        </p:txBody>
      </p:sp>
      <p:sp>
        <p:nvSpPr>
          <p:cNvPr id="553003" name="Text Box 43"/>
          <p:cNvSpPr txBox="1">
            <a:spLocks noChangeArrowheads="1"/>
          </p:cNvSpPr>
          <p:nvPr/>
        </p:nvSpPr>
        <p:spPr bwMode="auto">
          <a:xfrm>
            <a:off x="4448175" y="263683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( = 0.47)</a:t>
            </a:r>
          </a:p>
        </p:txBody>
      </p:sp>
      <p:sp>
        <p:nvSpPr>
          <p:cNvPr id="553004" name="Text Box 44"/>
          <p:cNvSpPr txBox="1">
            <a:spLocks noChangeArrowheads="1"/>
          </p:cNvSpPr>
          <p:nvPr/>
        </p:nvSpPr>
        <p:spPr bwMode="auto">
          <a:xfrm>
            <a:off x="4841875" y="32115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( = 0.40)</a:t>
            </a:r>
          </a:p>
        </p:txBody>
      </p:sp>
      <p:sp>
        <p:nvSpPr>
          <p:cNvPr id="553005" name="Text Box 45"/>
          <p:cNvSpPr txBox="1">
            <a:spLocks noChangeArrowheads="1"/>
          </p:cNvSpPr>
          <p:nvPr/>
        </p:nvSpPr>
        <p:spPr bwMode="auto">
          <a:xfrm>
            <a:off x="5148263" y="3787775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( = 0.36)</a:t>
            </a:r>
          </a:p>
        </p:txBody>
      </p:sp>
      <p:sp>
        <p:nvSpPr>
          <p:cNvPr id="553006" name="Text Box 46"/>
          <p:cNvSpPr txBox="1">
            <a:spLocks noChangeArrowheads="1"/>
          </p:cNvSpPr>
          <p:nvPr/>
        </p:nvSpPr>
        <p:spPr bwMode="auto">
          <a:xfrm>
            <a:off x="3562350" y="465296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( = 0.36)</a:t>
            </a:r>
          </a:p>
        </p:txBody>
      </p:sp>
      <p:sp>
        <p:nvSpPr>
          <p:cNvPr id="553007" name="Text Box 47"/>
          <p:cNvSpPr txBox="1">
            <a:spLocks noChangeArrowheads="1"/>
          </p:cNvSpPr>
          <p:nvPr/>
        </p:nvSpPr>
        <p:spPr bwMode="auto">
          <a:xfrm>
            <a:off x="4210050" y="5445125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( = 0.24)</a:t>
            </a:r>
          </a:p>
        </p:txBody>
      </p:sp>
      <p:sp>
        <p:nvSpPr>
          <p:cNvPr id="553008" name="Text Box 48"/>
          <p:cNvSpPr txBox="1">
            <a:spLocks noChangeArrowheads="1"/>
          </p:cNvSpPr>
          <p:nvPr/>
        </p:nvSpPr>
        <p:spPr bwMode="auto">
          <a:xfrm>
            <a:off x="7092950" y="5156200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( = 0.36)</a:t>
            </a:r>
          </a:p>
        </p:txBody>
      </p:sp>
      <p:sp>
        <p:nvSpPr>
          <p:cNvPr id="553009" name="Rectangle 49"/>
          <p:cNvSpPr>
            <a:spLocks noChangeArrowheads="1"/>
          </p:cNvSpPr>
          <p:nvPr/>
        </p:nvSpPr>
        <p:spPr bwMode="auto">
          <a:xfrm>
            <a:off x="4859338" y="3787775"/>
            <a:ext cx="288925" cy="2873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0" name="Rectangle 50"/>
          <p:cNvSpPr>
            <a:spLocks noChangeArrowheads="1"/>
          </p:cNvSpPr>
          <p:nvPr/>
        </p:nvSpPr>
        <p:spPr bwMode="auto">
          <a:xfrm>
            <a:off x="4500563" y="3211513"/>
            <a:ext cx="288925" cy="287337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1" name="Rectangle 51"/>
          <p:cNvSpPr>
            <a:spLocks noChangeArrowheads="1"/>
          </p:cNvSpPr>
          <p:nvPr/>
        </p:nvSpPr>
        <p:spPr bwMode="auto">
          <a:xfrm>
            <a:off x="5795963" y="1557338"/>
            <a:ext cx="2952750" cy="1152525"/>
          </a:xfrm>
          <a:prstGeom prst="rect">
            <a:avLst/>
          </a:prstGeom>
          <a:noFill/>
          <a:ln w="19050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789363"/>
            <a:ext cx="5800725" cy="23526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 large IP routing table</a:t>
            </a:r>
          </a:p>
        </p:txBody>
      </p:sp>
      <p:pic>
        <p:nvPicPr>
          <p:cNvPr id="604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268413"/>
            <a:ext cx="5848350" cy="2362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04166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138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Spilled entries</a:t>
            </a:r>
            <a:endParaRPr lang="en-US">
              <a:solidFill>
                <a:srgbClr val="660033"/>
              </a:solidFill>
              <a:sym typeface="Symbol" pitchFamily="18" charset="2"/>
            </a:endParaRPr>
          </a:p>
        </p:txBody>
      </p:sp>
      <p:pic>
        <p:nvPicPr>
          <p:cNvPr id="6041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789363"/>
            <a:ext cx="5800725" cy="23526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04169" name="Text Box 9"/>
          <p:cNvSpPr txBox="1">
            <a:spLocks noChangeArrowheads="1"/>
          </p:cNvSpPr>
          <p:nvPr/>
        </p:nvSpPr>
        <p:spPr bwMode="auto">
          <a:xfrm>
            <a:off x="323850" y="4510088"/>
            <a:ext cx="1635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Average memory</a:t>
            </a:r>
          </a:p>
          <a:p>
            <a:r>
              <a:rPr lang="en-US">
                <a:solidFill>
                  <a:srgbClr val="660033"/>
                </a:solidFill>
              </a:rPr>
              <a:t>access latency</a:t>
            </a:r>
            <a:endParaRPr lang="en-US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2339975" y="3500438"/>
            <a:ext cx="79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( = 0.47)</a:t>
            </a:r>
          </a:p>
        </p:txBody>
      </p:sp>
      <p:sp>
        <p:nvSpPr>
          <p:cNvPr id="604171" name="Text Box 11"/>
          <p:cNvSpPr txBox="1">
            <a:spLocks noChangeArrowheads="1"/>
          </p:cNvSpPr>
          <p:nvPr/>
        </p:nvSpPr>
        <p:spPr bwMode="auto">
          <a:xfrm>
            <a:off x="3276600" y="3500438"/>
            <a:ext cx="79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( = 0.40)</a:t>
            </a:r>
          </a:p>
        </p:txBody>
      </p:sp>
      <p:sp>
        <p:nvSpPr>
          <p:cNvPr id="604172" name="Text Box 12"/>
          <p:cNvSpPr txBox="1">
            <a:spLocks noChangeArrowheads="1"/>
          </p:cNvSpPr>
          <p:nvPr/>
        </p:nvSpPr>
        <p:spPr bwMode="auto">
          <a:xfrm>
            <a:off x="4140200" y="3500438"/>
            <a:ext cx="79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( = 0.36)</a:t>
            </a:r>
          </a:p>
        </p:txBody>
      </p:sp>
      <p:sp>
        <p:nvSpPr>
          <p:cNvPr id="604173" name="Text Box 13"/>
          <p:cNvSpPr txBox="1">
            <a:spLocks noChangeArrowheads="1"/>
          </p:cNvSpPr>
          <p:nvPr/>
        </p:nvSpPr>
        <p:spPr bwMode="auto">
          <a:xfrm>
            <a:off x="5003800" y="3500438"/>
            <a:ext cx="79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( = 0.36)</a:t>
            </a:r>
          </a:p>
        </p:txBody>
      </p:sp>
      <p:sp>
        <p:nvSpPr>
          <p:cNvPr id="604174" name="Text Box 14"/>
          <p:cNvSpPr txBox="1">
            <a:spLocks noChangeArrowheads="1"/>
          </p:cNvSpPr>
          <p:nvPr/>
        </p:nvSpPr>
        <p:spPr bwMode="auto">
          <a:xfrm>
            <a:off x="5867400" y="3500438"/>
            <a:ext cx="79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( = 0.24)</a:t>
            </a:r>
          </a:p>
        </p:txBody>
      </p:sp>
      <p:sp>
        <p:nvSpPr>
          <p:cNvPr id="604175" name="Text Box 15"/>
          <p:cNvSpPr txBox="1">
            <a:spLocks noChangeArrowheads="1"/>
          </p:cNvSpPr>
          <p:nvPr/>
        </p:nvSpPr>
        <p:spPr bwMode="auto">
          <a:xfrm>
            <a:off x="6804025" y="3500438"/>
            <a:ext cx="79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( = 0.36)</a:t>
            </a:r>
          </a:p>
        </p:txBody>
      </p:sp>
      <p:sp>
        <p:nvSpPr>
          <p:cNvPr id="604182" name="Text Box 22"/>
          <p:cNvSpPr txBox="1">
            <a:spLocks noChangeArrowheads="1"/>
          </p:cNvSpPr>
          <p:nvPr/>
        </p:nvSpPr>
        <p:spPr bwMode="auto">
          <a:xfrm>
            <a:off x="2268538" y="4292600"/>
            <a:ext cx="1225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“Uniform” traffic</a:t>
            </a:r>
          </a:p>
        </p:txBody>
      </p:sp>
      <p:sp>
        <p:nvSpPr>
          <p:cNvPr id="604183" name="Text Box 23"/>
          <p:cNvSpPr txBox="1">
            <a:spLocks noChangeArrowheads="1"/>
          </p:cNvSpPr>
          <p:nvPr/>
        </p:nvSpPr>
        <p:spPr bwMode="auto">
          <a:xfrm>
            <a:off x="2700338" y="4508500"/>
            <a:ext cx="1195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ym typeface="Symbol" pitchFamily="18" charset="2"/>
              </a:rPr>
              <a:t>“Skewed” traffic</a:t>
            </a:r>
          </a:p>
        </p:txBody>
      </p:sp>
      <p:sp>
        <p:nvSpPr>
          <p:cNvPr id="604185" name="Text Box 25"/>
          <p:cNvSpPr txBox="1">
            <a:spLocks noChangeArrowheads="1"/>
          </p:cNvSpPr>
          <p:nvPr/>
        </p:nvSpPr>
        <p:spPr bwMode="auto">
          <a:xfrm>
            <a:off x="2484438" y="2781300"/>
            <a:ext cx="4500562" cy="1604963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sym typeface="Wingdings" pitchFamily="2" charset="2"/>
              </a:rPr>
              <a:t></a:t>
            </a:r>
            <a:r>
              <a:rPr lang="en-US" sz="1800" b="0">
                <a:solidFill>
                  <a:schemeClr val="bg1"/>
                </a:solidFill>
              </a:rPr>
              <a:t> </a:t>
            </a: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With a properly chosen </a:t>
            </a:r>
            <a:r>
              <a:rPr lang="en-US" sz="1800" b="0">
                <a:solidFill>
                  <a:schemeClr val="bg1"/>
                </a:solidFill>
                <a:sym typeface="Symbol" pitchFamily="18" charset="2"/>
              </a:rPr>
              <a:t>,</a:t>
            </a: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CA-RAM achieves near-constant AMAL</a:t>
            </a:r>
          </a:p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604186" name="Line 26"/>
          <p:cNvSpPr>
            <a:spLocks noChangeShapeType="1"/>
          </p:cNvSpPr>
          <p:nvPr/>
        </p:nvSpPr>
        <p:spPr bwMode="auto">
          <a:xfrm>
            <a:off x="2339975" y="5013325"/>
            <a:ext cx="53276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0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0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0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04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0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04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0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04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60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04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0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0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0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0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04168" grpId="0"/>
      <p:bldOleChart spid="604168" grpId="1"/>
      <p:bldOleChart spid="604165" grpId="1"/>
      <p:bldP spid="604166" grpId="1"/>
      <p:bldOleChart spid="604167" grpId="0"/>
      <p:bldOleChart spid="604167" grpId="1"/>
      <p:bldP spid="604169" grpId="1"/>
      <p:bldP spid="604169" grpId="2"/>
      <p:bldP spid="604170" grpId="1"/>
      <p:bldP spid="604171" grpId="1"/>
      <p:bldP spid="604172" grpId="1"/>
      <p:bldP spid="604173" grpId="1"/>
      <p:bldP spid="604174" grpId="1"/>
      <p:bldP spid="604175" grpId="1"/>
      <p:bldP spid="604182" grpId="0"/>
      <p:bldP spid="604182" grpId="1"/>
      <p:bldP spid="604183" grpId="0"/>
      <p:bldP spid="604183" grpId="1"/>
      <p:bldP spid="604185" grpId="0" animBg="1"/>
      <p:bldP spid="604186" grpId="0" animBg="1"/>
      <p:bldP spid="60418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475" y="1268413"/>
            <a:ext cx="5314950" cy="2562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0111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975" y="3644900"/>
            <a:ext cx="5257800" cy="2562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CA-RAM and TCAM</a:t>
            </a:r>
          </a:p>
        </p:txBody>
      </p:sp>
      <p:grpSp>
        <p:nvGrpSpPr>
          <p:cNvPr id="601092" name="Group 4"/>
          <p:cNvGrpSpPr>
            <a:grpSpLocks/>
          </p:cNvGrpSpPr>
          <p:nvPr/>
        </p:nvGrpSpPr>
        <p:grpSpPr bwMode="auto">
          <a:xfrm>
            <a:off x="1806575" y="1268413"/>
            <a:ext cx="5530850" cy="2562225"/>
            <a:chOff x="1066" y="799"/>
            <a:chExt cx="3484" cy="1614"/>
          </a:xfrm>
        </p:grpSpPr>
        <p:sp>
          <p:nvSpPr>
            <p:cNvPr id="601094" name="Text Box 6"/>
            <p:cNvSpPr txBox="1">
              <a:spLocks noChangeArrowheads="1"/>
            </p:cNvSpPr>
            <p:nvPr/>
          </p:nvSpPr>
          <p:spPr bwMode="auto">
            <a:xfrm rot="-5400000">
              <a:off x="566" y="1435"/>
              <a:ext cx="1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000" b="0">
                  <a:latin typeface="Arial" charset="0"/>
                </a:rPr>
                <a:t>Per Cell Area (um</a:t>
              </a:r>
              <a:r>
                <a:rPr kumimoji="0" lang="en-US" sz="1000" b="0" baseline="30000">
                  <a:latin typeface="Arial" charset="0"/>
                </a:rPr>
                <a:t>2</a:t>
              </a:r>
              <a:r>
                <a:rPr kumimoji="0" lang="en-US" sz="1000" b="0">
                  <a:latin typeface="Arial" charset="0"/>
                </a:rPr>
                <a:t>) @130nm</a:t>
              </a:r>
            </a:p>
          </p:txBody>
        </p:sp>
      </p:grpSp>
      <p:grpSp>
        <p:nvGrpSpPr>
          <p:cNvPr id="601095" name="Group 7"/>
          <p:cNvGrpSpPr>
            <a:grpSpLocks/>
          </p:cNvGrpSpPr>
          <p:nvPr/>
        </p:nvGrpSpPr>
        <p:grpSpPr bwMode="auto">
          <a:xfrm>
            <a:off x="6630988" y="2276475"/>
            <a:ext cx="528637" cy="792163"/>
            <a:chOff x="4105" y="1434"/>
            <a:chExt cx="333" cy="499"/>
          </a:xfrm>
        </p:grpSpPr>
        <p:sp>
          <p:nvSpPr>
            <p:cNvPr id="601096" name="Text Box 8"/>
            <p:cNvSpPr txBox="1">
              <a:spLocks noChangeArrowheads="1"/>
            </p:cNvSpPr>
            <p:nvPr/>
          </p:nvSpPr>
          <p:spPr bwMode="auto">
            <a:xfrm>
              <a:off x="4105" y="1434"/>
              <a:ext cx="3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i="1">
                  <a:solidFill>
                    <a:srgbClr val="FF0000"/>
                  </a:solidFill>
                  <a:latin typeface="Arial" charset="0"/>
                </a:rPr>
                <a:t>4.5x</a:t>
              </a:r>
            </a:p>
          </p:txBody>
        </p:sp>
        <p:sp>
          <p:nvSpPr>
            <p:cNvPr id="601097" name="Line 9"/>
            <p:cNvSpPr>
              <a:spLocks noChangeShapeType="1"/>
            </p:cNvSpPr>
            <p:nvPr/>
          </p:nvSpPr>
          <p:spPr bwMode="auto">
            <a:xfrm>
              <a:off x="4241" y="1616"/>
              <a:ext cx="0" cy="31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1098" name="Group 10"/>
          <p:cNvGrpSpPr>
            <a:grpSpLocks/>
          </p:cNvGrpSpPr>
          <p:nvPr/>
        </p:nvGrpSpPr>
        <p:grpSpPr bwMode="auto">
          <a:xfrm>
            <a:off x="6391275" y="1700213"/>
            <a:ext cx="479425" cy="1368425"/>
            <a:chOff x="3969" y="1071"/>
            <a:chExt cx="302" cy="862"/>
          </a:xfrm>
        </p:grpSpPr>
        <p:sp>
          <p:nvSpPr>
            <p:cNvPr id="601099" name="Line 11"/>
            <p:cNvSpPr>
              <a:spLocks noChangeShapeType="1"/>
            </p:cNvSpPr>
            <p:nvPr/>
          </p:nvSpPr>
          <p:spPr bwMode="auto">
            <a:xfrm>
              <a:off x="3969" y="1071"/>
              <a:ext cx="0" cy="86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1100" name="Text Box 12"/>
            <p:cNvSpPr txBox="1">
              <a:spLocks noChangeArrowheads="1"/>
            </p:cNvSpPr>
            <p:nvPr/>
          </p:nvSpPr>
          <p:spPr bwMode="auto">
            <a:xfrm>
              <a:off x="3969" y="1117"/>
              <a:ext cx="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i="1">
                  <a:solidFill>
                    <a:srgbClr val="FF0000"/>
                  </a:solidFill>
                  <a:latin typeface="Arial" charset="0"/>
                </a:rPr>
                <a:t>11x</a:t>
              </a:r>
            </a:p>
          </p:txBody>
        </p:sp>
      </p:grpSp>
      <p:sp>
        <p:nvSpPr>
          <p:cNvPr id="601101" name="Rectangle 13"/>
          <p:cNvSpPr>
            <a:spLocks noChangeArrowheads="1"/>
          </p:cNvSpPr>
          <p:nvPr/>
        </p:nvSpPr>
        <p:spPr bwMode="auto">
          <a:xfrm>
            <a:off x="1692275" y="1412875"/>
            <a:ext cx="444500" cy="214630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1109" name="Group 21"/>
          <p:cNvGrpSpPr>
            <a:grpSpLocks/>
          </p:cNvGrpSpPr>
          <p:nvPr/>
        </p:nvGrpSpPr>
        <p:grpSpPr bwMode="auto">
          <a:xfrm>
            <a:off x="1798638" y="3644900"/>
            <a:ext cx="5545137" cy="2562225"/>
            <a:chOff x="1066" y="2341"/>
            <a:chExt cx="3493" cy="1614"/>
          </a:xfrm>
        </p:grpSpPr>
        <p:sp>
          <p:nvSpPr>
            <p:cNvPr id="601111" name="Text Box 23"/>
            <p:cNvSpPr txBox="1">
              <a:spLocks noChangeArrowheads="1"/>
            </p:cNvSpPr>
            <p:nvPr/>
          </p:nvSpPr>
          <p:spPr bwMode="auto">
            <a:xfrm rot="-5400000">
              <a:off x="574" y="2970"/>
              <a:ext cx="11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000" b="0">
                  <a:latin typeface="Arial" charset="0"/>
                </a:rPr>
                <a:t>4.5Mb Power (W) @143MHz</a:t>
              </a:r>
            </a:p>
          </p:txBody>
        </p:sp>
      </p:grpSp>
      <p:grpSp>
        <p:nvGrpSpPr>
          <p:cNvPr id="601112" name="Group 24"/>
          <p:cNvGrpSpPr>
            <a:grpSpLocks/>
          </p:cNvGrpSpPr>
          <p:nvPr/>
        </p:nvGrpSpPr>
        <p:grpSpPr bwMode="auto">
          <a:xfrm>
            <a:off x="6383338" y="4149725"/>
            <a:ext cx="479425" cy="1368425"/>
            <a:chOff x="3923" y="2659"/>
            <a:chExt cx="302" cy="862"/>
          </a:xfrm>
        </p:grpSpPr>
        <p:sp>
          <p:nvSpPr>
            <p:cNvPr id="601113" name="Text Box 25"/>
            <p:cNvSpPr txBox="1">
              <a:spLocks noChangeArrowheads="1"/>
            </p:cNvSpPr>
            <p:nvPr/>
          </p:nvSpPr>
          <p:spPr bwMode="auto">
            <a:xfrm>
              <a:off x="3923" y="2795"/>
              <a:ext cx="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i="1">
                  <a:solidFill>
                    <a:srgbClr val="FF0000"/>
                  </a:solidFill>
                  <a:latin typeface="Arial" charset="0"/>
                </a:rPr>
                <a:t>14x</a:t>
              </a:r>
            </a:p>
          </p:txBody>
        </p:sp>
        <p:sp>
          <p:nvSpPr>
            <p:cNvPr id="601114" name="Line 26"/>
            <p:cNvSpPr>
              <a:spLocks noChangeShapeType="1"/>
            </p:cNvSpPr>
            <p:nvPr/>
          </p:nvSpPr>
          <p:spPr bwMode="auto">
            <a:xfrm>
              <a:off x="3923" y="2659"/>
              <a:ext cx="0" cy="86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1115" name="Group 27"/>
          <p:cNvGrpSpPr>
            <a:grpSpLocks/>
          </p:cNvGrpSpPr>
          <p:nvPr/>
        </p:nvGrpSpPr>
        <p:grpSpPr bwMode="auto">
          <a:xfrm>
            <a:off x="6623050" y="4870450"/>
            <a:ext cx="381000" cy="647700"/>
            <a:chOff x="4059" y="3113"/>
            <a:chExt cx="240" cy="408"/>
          </a:xfrm>
        </p:grpSpPr>
        <p:sp>
          <p:nvSpPr>
            <p:cNvPr id="601116" name="Text Box 28"/>
            <p:cNvSpPr txBox="1">
              <a:spLocks noChangeArrowheads="1"/>
            </p:cNvSpPr>
            <p:nvPr/>
          </p:nvSpPr>
          <p:spPr bwMode="auto">
            <a:xfrm>
              <a:off x="4059" y="3113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i="1">
                  <a:solidFill>
                    <a:srgbClr val="FF0000"/>
                  </a:solidFill>
                  <a:latin typeface="Arial" charset="0"/>
                </a:rPr>
                <a:t>4x</a:t>
              </a:r>
            </a:p>
          </p:txBody>
        </p:sp>
        <p:sp>
          <p:nvSpPr>
            <p:cNvPr id="601117" name="Line 29"/>
            <p:cNvSpPr>
              <a:spLocks noChangeShapeType="1"/>
            </p:cNvSpPr>
            <p:nvPr/>
          </p:nvSpPr>
          <p:spPr bwMode="auto">
            <a:xfrm>
              <a:off x="4195" y="3294"/>
              <a:ext cx="0" cy="22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1118" name="Rectangle 30"/>
          <p:cNvSpPr>
            <a:spLocks noChangeArrowheads="1"/>
          </p:cNvSpPr>
          <p:nvPr/>
        </p:nvSpPr>
        <p:spPr bwMode="auto">
          <a:xfrm>
            <a:off x="1757363" y="3560763"/>
            <a:ext cx="304800" cy="232410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1119" name="Text Box 31"/>
          <p:cNvSpPr txBox="1">
            <a:spLocks noChangeArrowheads="1"/>
          </p:cNvSpPr>
          <p:nvPr/>
        </p:nvSpPr>
        <p:spPr bwMode="auto">
          <a:xfrm>
            <a:off x="611188" y="2060575"/>
            <a:ext cx="1522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Cell area (</a:t>
            </a:r>
            <a:r>
              <a:rPr lang="en-US">
                <a:solidFill>
                  <a:srgbClr val="660033"/>
                </a:solidFill>
                <a:sym typeface="Symbol" pitchFamily="18" charset="2"/>
              </a:rPr>
              <a:t>m</a:t>
            </a:r>
            <a:r>
              <a:rPr lang="en-US" baseline="30000">
                <a:solidFill>
                  <a:srgbClr val="660033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660033"/>
                </a:solidFill>
                <a:sym typeface="Symbol" pitchFamily="18" charset="2"/>
              </a:rPr>
              <a:t>)</a:t>
            </a:r>
          </a:p>
          <a:p>
            <a:r>
              <a:rPr lang="en-US">
                <a:solidFill>
                  <a:srgbClr val="660033"/>
                </a:solidFill>
                <a:sym typeface="Symbol" pitchFamily="18" charset="2"/>
              </a:rPr>
              <a:t>@130nm CMOS</a:t>
            </a:r>
          </a:p>
        </p:txBody>
      </p:sp>
      <p:sp>
        <p:nvSpPr>
          <p:cNvPr id="601120" name="Text Box 32"/>
          <p:cNvSpPr txBox="1">
            <a:spLocks noChangeArrowheads="1"/>
          </p:cNvSpPr>
          <p:nvPr/>
        </p:nvSpPr>
        <p:spPr bwMode="auto">
          <a:xfrm>
            <a:off x="539750" y="4508500"/>
            <a:ext cx="1649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Power (W</a:t>
            </a:r>
            <a:r>
              <a:rPr lang="en-US">
                <a:solidFill>
                  <a:srgbClr val="660033"/>
                </a:solidFill>
                <a:sym typeface="Symbol" pitchFamily="18" charset="2"/>
              </a:rPr>
              <a:t>)</a:t>
            </a:r>
          </a:p>
          <a:p>
            <a:r>
              <a:rPr lang="en-US">
                <a:solidFill>
                  <a:srgbClr val="660033"/>
                </a:solidFill>
                <a:sym typeface="Symbol" pitchFamily="18" charset="2"/>
              </a:rPr>
              <a:t>4.5Mb @143MHz</a:t>
            </a:r>
          </a:p>
        </p:txBody>
      </p:sp>
      <p:sp>
        <p:nvSpPr>
          <p:cNvPr id="601121" name="Text Box 33"/>
          <p:cNvSpPr txBox="1">
            <a:spLocks noChangeArrowheads="1"/>
          </p:cNvSpPr>
          <p:nvPr/>
        </p:nvSpPr>
        <p:spPr bwMode="auto">
          <a:xfrm>
            <a:off x="2484438" y="2708275"/>
            <a:ext cx="4500562" cy="1604963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sym typeface="Wingdings" pitchFamily="2" charset="2"/>
              </a:rPr>
              <a:t></a:t>
            </a:r>
            <a:r>
              <a:rPr lang="en-US" sz="1800" b="0">
                <a:solidFill>
                  <a:schemeClr val="bg1"/>
                </a:solidFill>
              </a:rPr>
              <a:t> </a:t>
            </a: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CA-RAM area advantage 4.5x~11x</a:t>
            </a: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¨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CA-RAM power advantage 4x~14x</a:t>
            </a:r>
          </a:p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0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0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01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0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01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60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01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0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0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0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101" grpId="0" animBg="1"/>
      <p:bldP spid="601118" grpId="0" animBg="1"/>
      <p:bldP spid="601119" grpId="1"/>
      <p:bldP spid="601120" grpId="0"/>
      <p:bldP spid="601120" grpId="1"/>
      <p:bldP spid="6011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Compared w/ software methods</a:t>
            </a:r>
          </a:p>
          <a:p>
            <a:pPr lvl="1"/>
            <a:r>
              <a:rPr lang="en-US"/>
              <a:t>Less # of memory accesses; higher lookup performance</a:t>
            </a:r>
          </a:p>
          <a:p>
            <a:endParaRPr lang="en-US"/>
          </a:p>
          <a:p>
            <a:r>
              <a:rPr lang="en-US"/>
              <a:t>Compared w/ TCAM</a:t>
            </a:r>
          </a:p>
          <a:p>
            <a:pPr lvl="1"/>
            <a:r>
              <a:rPr lang="en-US"/>
              <a:t>Higher density matching that of DRAM </a:t>
            </a:r>
            <a:r>
              <a:rPr lang="en-US">
                <a:sym typeface="Symbol" pitchFamily="18" charset="2"/>
              </a:rPr>
              <a:t> l</a:t>
            </a:r>
            <a:r>
              <a:rPr lang="en-US"/>
              <a:t>arge lookup table</a:t>
            </a:r>
          </a:p>
          <a:p>
            <a:pPr lvl="1"/>
            <a:r>
              <a:rPr lang="en-US"/>
              <a:t>Exceeds the speed of TCAM</a:t>
            </a:r>
          </a:p>
          <a:p>
            <a:pPr lvl="1"/>
            <a:r>
              <a:rPr lang="en-US"/>
              <a:t>Low power – a critical advantage for cost-effective system design</a:t>
            </a:r>
          </a:p>
          <a:p>
            <a:endParaRPr lang="en-US"/>
          </a:p>
          <a:p>
            <a:r>
              <a:rPr lang="en-US"/>
              <a:t>Reconfigurability</a:t>
            </a:r>
          </a:p>
          <a:p>
            <a:pPr lvl="1"/>
            <a:r>
              <a:rPr lang="en-US"/>
              <a:t>Can accommodate apps having different key/record sizes, binary vs. ternary searching requirements, range checking, …</a:t>
            </a:r>
          </a:p>
          <a:p>
            <a:pPr lvl="1"/>
            <a:r>
              <a:rPr lang="en-US"/>
              <a:t>Can adopt new standards much more easily, e.g., IPv6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 large IP routing table</a:t>
            </a:r>
          </a:p>
        </p:txBody>
      </p:sp>
      <p:graphicFrame>
        <p:nvGraphicFramePr>
          <p:cNvPr id="605201" name="Object 17"/>
          <p:cNvGraphicFramePr>
            <a:graphicFrameLocks noChangeAspect="1"/>
          </p:cNvGraphicFramePr>
          <p:nvPr/>
        </p:nvGraphicFramePr>
        <p:xfrm>
          <a:off x="2555875" y="1916113"/>
          <a:ext cx="4070350" cy="2851150"/>
        </p:xfrm>
        <a:graphic>
          <a:graphicData uri="http://schemas.openxmlformats.org/presentationml/2006/ole">
            <p:oleObj spid="_x0000_s605201" name="CorelDRAW" r:id="rId4" imgW="3465720" imgH="2389680" progId="">
              <p:embed/>
            </p:oleObj>
          </a:graphicData>
        </a:graphic>
      </p:graphicFrame>
      <p:sp>
        <p:nvSpPr>
          <p:cNvPr id="605202" name="Text Box 18"/>
          <p:cNvSpPr txBox="1">
            <a:spLocks noChangeArrowheads="1"/>
          </p:cNvSpPr>
          <p:nvPr/>
        </p:nvSpPr>
        <p:spPr bwMode="auto">
          <a:xfrm>
            <a:off x="2339975" y="5013325"/>
            <a:ext cx="4500563" cy="366713"/>
          </a:xfrm>
          <a:prstGeom prst="rect">
            <a:avLst/>
          </a:prstGeom>
          <a:solidFill>
            <a:srgbClr val="000080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sym typeface="Wingdings" pitchFamily="2" charset="2"/>
              </a:rPr>
              <a:t></a:t>
            </a:r>
            <a:r>
              <a:rPr lang="en-US" sz="1800" b="0">
                <a:solidFill>
                  <a:schemeClr val="bg1"/>
                </a:solidFill>
              </a:rPr>
              <a:t> CA-RAM advantageous over TCAM</a:t>
            </a: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605203" name="Text Box 19"/>
          <p:cNvSpPr txBox="1">
            <a:spLocks noChangeArrowheads="1"/>
          </p:cNvSpPr>
          <p:nvPr/>
        </p:nvSpPr>
        <p:spPr bwMode="auto">
          <a:xfrm>
            <a:off x="4211638" y="2060575"/>
            <a:ext cx="92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Design B</a:t>
            </a:r>
            <a:endParaRPr lang="en-US">
              <a:solidFill>
                <a:srgbClr val="660033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CA-RAM components</a:t>
            </a: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3348038" y="2349500"/>
            <a:ext cx="3744912" cy="2374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3348038" y="5049838"/>
            <a:ext cx="1295400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6517" name="Group 5"/>
          <p:cNvGrpSpPr>
            <a:grpSpLocks/>
          </p:cNvGrpSpPr>
          <p:nvPr/>
        </p:nvGrpSpPr>
        <p:grpSpPr bwMode="auto">
          <a:xfrm>
            <a:off x="1258888" y="3140075"/>
            <a:ext cx="1295400" cy="288925"/>
            <a:chOff x="748" y="2160"/>
            <a:chExt cx="816" cy="182"/>
          </a:xfrm>
        </p:grpSpPr>
        <p:sp>
          <p:nvSpPr>
            <p:cNvPr id="576518" name="Rectangle 6"/>
            <p:cNvSpPr>
              <a:spLocks noChangeArrowheads="1"/>
            </p:cNvSpPr>
            <p:nvPr/>
          </p:nvSpPr>
          <p:spPr bwMode="auto">
            <a:xfrm>
              <a:off x="748" y="2160"/>
              <a:ext cx="816" cy="18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748" y="2162"/>
              <a:ext cx="7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>
                  <a:solidFill>
                    <a:schemeClr val="bg1"/>
                  </a:solidFill>
                </a:rPr>
                <a:t>Index generator</a:t>
              </a:r>
            </a:p>
          </p:txBody>
        </p:sp>
      </p:grp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6732588" y="5519738"/>
            <a:ext cx="879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Result Bus</a:t>
            </a:r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3779838" y="2747963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i1</a:t>
            </a:r>
          </a:p>
        </p:txBody>
      </p:sp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3348038" y="5053013"/>
            <a:ext cx="1379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Match processor</a:t>
            </a:r>
            <a:r>
              <a:rPr kumimoji="0" lang="en-US" sz="1200" b="0" baseline="-25000"/>
              <a:t>1</a:t>
            </a:r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>
            <a:off x="3348038" y="4184650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4" name="Line 12"/>
          <p:cNvSpPr>
            <a:spLocks noChangeShapeType="1"/>
          </p:cNvSpPr>
          <p:nvPr/>
        </p:nvSpPr>
        <p:spPr bwMode="auto">
          <a:xfrm>
            <a:off x="3348038" y="2457450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5" name="Line 13"/>
          <p:cNvSpPr>
            <a:spLocks noChangeShapeType="1"/>
          </p:cNvSpPr>
          <p:nvPr/>
        </p:nvSpPr>
        <p:spPr bwMode="auto">
          <a:xfrm>
            <a:off x="3348038" y="2744788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6" name="Line 14"/>
          <p:cNvSpPr>
            <a:spLocks noChangeShapeType="1"/>
          </p:cNvSpPr>
          <p:nvPr/>
        </p:nvSpPr>
        <p:spPr bwMode="auto">
          <a:xfrm>
            <a:off x="3348038" y="3032125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7" name="Line 15"/>
          <p:cNvSpPr>
            <a:spLocks noChangeShapeType="1"/>
          </p:cNvSpPr>
          <p:nvPr/>
        </p:nvSpPr>
        <p:spPr bwMode="auto">
          <a:xfrm>
            <a:off x="3348038" y="3321050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>
            <a:off x="3348038" y="3608388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29" name="Line 17"/>
          <p:cNvSpPr>
            <a:spLocks noChangeShapeType="1"/>
          </p:cNvSpPr>
          <p:nvPr/>
        </p:nvSpPr>
        <p:spPr bwMode="auto">
          <a:xfrm>
            <a:off x="3348038" y="3897313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30" name="Line 18"/>
          <p:cNvSpPr>
            <a:spLocks noChangeShapeType="1"/>
          </p:cNvSpPr>
          <p:nvPr/>
        </p:nvSpPr>
        <p:spPr bwMode="auto">
          <a:xfrm>
            <a:off x="3348038" y="4473575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31" name="Line 19"/>
          <p:cNvSpPr>
            <a:spLocks noChangeShapeType="1"/>
          </p:cNvSpPr>
          <p:nvPr/>
        </p:nvSpPr>
        <p:spPr bwMode="auto">
          <a:xfrm flipV="1">
            <a:off x="4645025" y="2347913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32" name="Line 20"/>
          <p:cNvSpPr>
            <a:spLocks noChangeShapeType="1"/>
          </p:cNvSpPr>
          <p:nvPr/>
        </p:nvSpPr>
        <p:spPr bwMode="auto">
          <a:xfrm flipV="1">
            <a:off x="5940425" y="2347913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33" name="Rectangle 21"/>
          <p:cNvSpPr>
            <a:spLocks noChangeArrowheads="1"/>
          </p:cNvSpPr>
          <p:nvPr/>
        </p:nvSpPr>
        <p:spPr bwMode="auto">
          <a:xfrm>
            <a:off x="4645025" y="5049838"/>
            <a:ext cx="1295400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34" name="Text Box 22"/>
          <p:cNvSpPr txBox="1">
            <a:spLocks noChangeArrowheads="1"/>
          </p:cNvSpPr>
          <p:nvPr/>
        </p:nvSpPr>
        <p:spPr bwMode="auto">
          <a:xfrm>
            <a:off x="6300788" y="4905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2400" b="0"/>
              <a:t>…</a:t>
            </a:r>
          </a:p>
        </p:txBody>
      </p:sp>
      <p:sp>
        <p:nvSpPr>
          <p:cNvPr id="576535" name="Text Box 23"/>
          <p:cNvSpPr txBox="1">
            <a:spLocks noChangeArrowheads="1"/>
          </p:cNvSpPr>
          <p:nvPr/>
        </p:nvSpPr>
        <p:spPr bwMode="auto">
          <a:xfrm>
            <a:off x="6300788" y="26003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2400" b="0"/>
              <a:t>…</a:t>
            </a:r>
          </a:p>
        </p:txBody>
      </p:sp>
      <p:sp>
        <p:nvSpPr>
          <p:cNvPr id="576536" name="Text Box 24"/>
          <p:cNvSpPr txBox="1">
            <a:spLocks noChangeArrowheads="1"/>
          </p:cNvSpPr>
          <p:nvPr/>
        </p:nvSpPr>
        <p:spPr bwMode="auto">
          <a:xfrm>
            <a:off x="6300788" y="3752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2400" b="0"/>
              <a:t>…</a:t>
            </a:r>
          </a:p>
        </p:txBody>
      </p:sp>
      <p:sp>
        <p:nvSpPr>
          <p:cNvPr id="576537" name="Text Box 25"/>
          <p:cNvSpPr txBox="1">
            <a:spLocks noChangeArrowheads="1"/>
          </p:cNvSpPr>
          <p:nvPr/>
        </p:nvSpPr>
        <p:spPr bwMode="auto">
          <a:xfrm>
            <a:off x="5003800" y="2747963"/>
            <a:ext cx="509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i2</a:t>
            </a:r>
          </a:p>
        </p:txBody>
      </p:sp>
      <p:sp>
        <p:nvSpPr>
          <p:cNvPr id="576538" name="Text Box 26"/>
          <p:cNvSpPr txBox="1">
            <a:spLocks noChangeArrowheads="1"/>
          </p:cNvSpPr>
          <p:nvPr/>
        </p:nvSpPr>
        <p:spPr bwMode="auto">
          <a:xfrm>
            <a:off x="5003800" y="3900488"/>
            <a:ext cx="509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j2</a:t>
            </a:r>
          </a:p>
        </p:txBody>
      </p:sp>
      <p:sp>
        <p:nvSpPr>
          <p:cNvPr id="576539" name="Text Box 27"/>
          <p:cNvSpPr txBox="1">
            <a:spLocks noChangeArrowheads="1"/>
          </p:cNvSpPr>
          <p:nvPr/>
        </p:nvSpPr>
        <p:spPr bwMode="auto">
          <a:xfrm>
            <a:off x="3779838" y="3900488"/>
            <a:ext cx="509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Key</a:t>
            </a:r>
            <a:r>
              <a:rPr kumimoji="0" lang="en-US" sz="1200" b="0" baseline="-25000"/>
              <a:t>j1</a:t>
            </a:r>
          </a:p>
        </p:txBody>
      </p:sp>
      <p:sp>
        <p:nvSpPr>
          <p:cNvPr id="576540" name="Text Box 28"/>
          <p:cNvSpPr txBox="1">
            <a:spLocks noChangeArrowheads="1"/>
          </p:cNvSpPr>
          <p:nvPr/>
        </p:nvSpPr>
        <p:spPr bwMode="auto">
          <a:xfrm>
            <a:off x="6732588" y="5053013"/>
            <a:ext cx="138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Match processors</a:t>
            </a:r>
          </a:p>
        </p:txBody>
      </p:sp>
      <p:sp>
        <p:nvSpPr>
          <p:cNvPr id="576541" name="Text Box 29"/>
          <p:cNvSpPr txBox="1">
            <a:spLocks noChangeArrowheads="1"/>
          </p:cNvSpPr>
          <p:nvPr/>
        </p:nvSpPr>
        <p:spPr bwMode="auto">
          <a:xfrm>
            <a:off x="4645025" y="5053013"/>
            <a:ext cx="1379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1200" b="0"/>
              <a:t>Match processor</a:t>
            </a:r>
            <a:r>
              <a:rPr kumimoji="0" lang="en-US" sz="1200" b="0" baseline="-25000"/>
              <a:t>2</a:t>
            </a:r>
          </a:p>
        </p:txBody>
      </p:sp>
      <p:grpSp>
        <p:nvGrpSpPr>
          <p:cNvPr id="576542" name="Group 30"/>
          <p:cNvGrpSpPr>
            <a:grpSpLocks/>
          </p:cNvGrpSpPr>
          <p:nvPr/>
        </p:nvGrpSpPr>
        <p:grpSpPr bwMode="auto">
          <a:xfrm>
            <a:off x="3348038" y="1955800"/>
            <a:ext cx="3744912" cy="274638"/>
            <a:chOff x="2381" y="1209"/>
            <a:chExt cx="2359" cy="173"/>
          </a:xfrm>
        </p:grpSpPr>
        <p:sp>
          <p:nvSpPr>
            <p:cNvPr id="576543" name="Text Box 31"/>
            <p:cNvSpPr txBox="1">
              <a:spLocks noChangeArrowheads="1"/>
            </p:cNvSpPr>
            <p:nvPr/>
          </p:nvSpPr>
          <p:spPr bwMode="auto">
            <a:xfrm>
              <a:off x="3379" y="1209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 i="1"/>
                <a:t>C</a:t>
              </a:r>
              <a:r>
                <a:rPr kumimoji="0" lang="en-US" sz="1200" b="0"/>
                <a:t> bits</a:t>
              </a:r>
            </a:p>
          </p:txBody>
        </p:sp>
        <p:sp>
          <p:nvSpPr>
            <p:cNvPr id="576544" name="Line 32"/>
            <p:cNvSpPr>
              <a:spLocks noChangeShapeType="1"/>
            </p:cNvSpPr>
            <p:nvPr/>
          </p:nvSpPr>
          <p:spPr bwMode="auto">
            <a:xfrm>
              <a:off x="3742" y="1298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45" name="Line 33"/>
            <p:cNvSpPr>
              <a:spLocks noChangeShapeType="1"/>
            </p:cNvSpPr>
            <p:nvPr/>
          </p:nvSpPr>
          <p:spPr bwMode="auto">
            <a:xfrm flipH="1">
              <a:off x="2381" y="1298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6546" name="Group 34"/>
          <p:cNvGrpSpPr>
            <a:grpSpLocks/>
          </p:cNvGrpSpPr>
          <p:nvPr/>
        </p:nvGrpSpPr>
        <p:grpSpPr bwMode="auto">
          <a:xfrm>
            <a:off x="7235825" y="2312988"/>
            <a:ext cx="706438" cy="2447925"/>
            <a:chOff x="4876" y="1389"/>
            <a:chExt cx="445" cy="1542"/>
          </a:xfrm>
        </p:grpSpPr>
        <p:sp>
          <p:nvSpPr>
            <p:cNvPr id="576547" name="Text Box 35"/>
            <p:cNvSpPr txBox="1">
              <a:spLocks noChangeArrowheads="1"/>
            </p:cNvSpPr>
            <p:nvPr/>
          </p:nvSpPr>
          <p:spPr bwMode="auto">
            <a:xfrm>
              <a:off x="4876" y="2075"/>
              <a:ext cx="4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 i="1"/>
                <a:t>2</a:t>
              </a:r>
              <a:r>
                <a:rPr kumimoji="0" lang="en-US" sz="1200" b="0" i="1" baseline="30000"/>
                <a:t>R</a:t>
              </a:r>
              <a:r>
                <a:rPr kumimoji="0" lang="en-US" sz="1200" b="0"/>
                <a:t> rows</a:t>
              </a:r>
            </a:p>
          </p:txBody>
        </p:sp>
        <p:sp>
          <p:nvSpPr>
            <p:cNvPr id="576548" name="Line 36"/>
            <p:cNvSpPr>
              <a:spLocks noChangeShapeType="1"/>
            </p:cNvSpPr>
            <p:nvPr/>
          </p:nvSpPr>
          <p:spPr bwMode="auto">
            <a:xfrm rot="5400000">
              <a:off x="4694" y="2614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49" name="Line 37"/>
            <p:cNvSpPr>
              <a:spLocks noChangeShapeType="1"/>
            </p:cNvSpPr>
            <p:nvPr/>
          </p:nvSpPr>
          <p:spPr bwMode="auto">
            <a:xfrm rot="16200000" flipV="1">
              <a:off x="4694" y="170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6550" name="Line 38"/>
          <p:cNvSpPr>
            <a:spLocks noChangeShapeType="1"/>
          </p:cNvSpPr>
          <p:nvPr/>
        </p:nvSpPr>
        <p:spPr bwMode="auto">
          <a:xfrm>
            <a:off x="1979613" y="5624513"/>
            <a:ext cx="43211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6551" name="Rectangle 39"/>
          <p:cNvSpPr>
            <a:spLocks noChangeArrowheads="1"/>
          </p:cNvSpPr>
          <p:nvPr/>
        </p:nvSpPr>
        <p:spPr bwMode="auto">
          <a:xfrm>
            <a:off x="684213" y="1773238"/>
            <a:ext cx="7775575" cy="42481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52" name="Rectangle 40"/>
          <p:cNvSpPr>
            <a:spLocks noChangeArrowheads="1"/>
          </p:cNvSpPr>
          <p:nvPr/>
        </p:nvSpPr>
        <p:spPr bwMode="auto">
          <a:xfrm>
            <a:off x="1116013" y="2924175"/>
            <a:ext cx="1584325" cy="7207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53" name="Rectangle 41"/>
          <p:cNvSpPr>
            <a:spLocks noChangeArrowheads="1"/>
          </p:cNvSpPr>
          <p:nvPr/>
        </p:nvSpPr>
        <p:spPr bwMode="auto">
          <a:xfrm>
            <a:off x="3132138" y="1916113"/>
            <a:ext cx="4895850" cy="29527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54" name="Rectangle 42"/>
          <p:cNvSpPr>
            <a:spLocks noChangeArrowheads="1"/>
          </p:cNvSpPr>
          <p:nvPr/>
        </p:nvSpPr>
        <p:spPr bwMode="auto">
          <a:xfrm>
            <a:off x="3132138" y="4797425"/>
            <a:ext cx="5184775" cy="6477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55" name="Rectangle 43"/>
          <p:cNvSpPr>
            <a:spLocks noChangeArrowheads="1"/>
          </p:cNvSpPr>
          <p:nvPr/>
        </p:nvSpPr>
        <p:spPr bwMode="auto">
          <a:xfrm>
            <a:off x="1763713" y="5300663"/>
            <a:ext cx="5976937" cy="5762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6556" name="Group 44"/>
          <p:cNvGrpSpPr>
            <a:grpSpLocks/>
          </p:cNvGrpSpPr>
          <p:nvPr/>
        </p:nvGrpSpPr>
        <p:grpSpPr bwMode="auto">
          <a:xfrm>
            <a:off x="3348038" y="4800600"/>
            <a:ext cx="1296987" cy="274638"/>
            <a:chOff x="884" y="847"/>
            <a:chExt cx="817" cy="173"/>
          </a:xfrm>
        </p:grpSpPr>
        <p:sp>
          <p:nvSpPr>
            <p:cNvPr id="576557" name="Text Box 45"/>
            <p:cNvSpPr txBox="1">
              <a:spLocks noChangeArrowheads="1"/>
            </p:cNvSpPr>
            <p:nvPr/>
          </p:nvSpPr>
          <p:spPr bwMode="auto">
            <a:xfrm>
              <a:off x="1111" y="847"/>
              <a:ext cx="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1200" b="0" i="1"/>
                <a:t>N</a:t>
              </a:r>
              <a:r>
                <a:rPr kumimoji="0" lang="en-US" sz="1200" b="0"/>
                <a:t> bits</a:t>
              </a:r>
            </a:p>
          </p:txBody>
        </p:sp>
        <p:sp>
          <p:nvSpPr>
            <p:cNvPr id="576558" name="Line 46"/>
            <p:cNvSpPr>
              <a:spLocks noChangeShapeType="1"/>
            </p:cNvSpPr>
            <p:nvPr/>
          </p:nvSpPr>
          <p:spPr bwMode="auto">
            <a:xfrm>
              <a:off x="1474" y="93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59" name="Line 47"/>
            <p:cNvSpPr>
              <a:spLocks noChangeShapeType="1"/>
            </p:cNvSpPr>
            <p:nvPr/>
          </p:nvSpPr>
          <p:spPr bwMode="auto">
            <a:xfrm flipH="1">
              <a:off x="884" y="93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76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76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76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52" grpId="0" animBg="1"/>
      <p:bldP spid="576552" grpId="1" animBg="1"/>
      <p:bldP spid="576553" grpId="0" animBg="1"/>
      <p:bldP spid="576553" grpId="1" animBg="1"/>
      <p:bldP spid="576554" grpId="0" animBg="1"/>
      <p:bldP spid="576554" grpId="1" animBg="1"/>
      <p:bldP spid="5765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packet </a:t>
            </a:r>
            <a:r>
              <a:rPr lang="en-US" dirty="0" smtClean="0"/>
              <a:t>processing tasks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Packet forwarding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Given an IP address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Look up in a table (IP table) a matching prefix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sure the chosen prefix is longest </a:t>
            </a:r>
            <a:r>
              <a:rPr lang="en-US" dirty="0" smtClean="0">
                <a:sym typeface="Symbol"/>
              </a:rPr>
              <a:t>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LPM (Longest Prefix Matching</a:t>
            </a:r>
            <a:r>
              <a:rPr lang="en-US" dirty="0" smtClean="0">
                <a:sym typeface="Symbol" pitchFamily="18" charset="2"/>
              </a:rPr>
              <a:t>) requirement</a:t>
            </a: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Rule-based packet filtering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Given a set of packet </a:t>
            </a:r>
            <a:r>
              <a:rPr lang="en-US" dirty="0" smtClean="0"/>
              <a:t>fields (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IP,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port, protocol, …)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Look up in a rule database matching entries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Deep packet inspection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Given a string in packet payload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Look up in a signature database matching entries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Lookup performance scalability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Lookup performance must match increasing line speeds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For OC-768, up to 104M packets must be processed per second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Network traffic has doubled every year </a:t>
            </a:r>
            <a:r>
              <a:rPr lang="en-US" sz="1200" dirty="0"/>
              <a:t>[McKeown03]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Router capacity doubles every 18 months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Capacity pressure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Routing tables (~200K prefixes in a core router) are growing </a:t>
            </a:r>
            <a:r>
              <a:rPr lang="en-US" sz="1200" dirty="0"/>
              <a:t>[RIS]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# of firewall rules increases; 100K rules are practical </a:t>
            </a:r>
            <a:r>
              <a:rPr lang="en-US" sz="1200" dirty="0"/>
              <a:t>[Baboescu04]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IPv6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Power and thermal </a:t>
            </a:r>
            <a:r>
              <a:rPr lang="en-US" sz="2000" dirty="0" smtClean="0">
                <a:solidFill>
                  <a:srgbClr val="C00000"/>
                </a:solidFill>
              </a:rPr>
              <a:t>issues </a:t>
            </a:r>
            <a:r>
              <a:rPr lang="en-US" sz="2000" dirty="0">
                <a:solidFill>
                  <a:srgbClr val="C00000"/>
                </a:solidFill>
              </a:rPr>
              <a:t>already a critical limiting factor in network processing device design </a:t>
            </a:r>
            <a:r>
              <a:rPr lang="en-US" sz="1200" dirty="0">
                <a:solidFill>
                  <a:srgbClr val="C00000"/>
                </a:solidFill>
              </a:rPr>
              <a:t>[McKeown03]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66FF"/>
                </a:solidFill>
              </a:rPr>
              <a:t>Two conventional lookup solutions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Software methods (tries, hash table, …)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Hardware methods (TCAM, Bloom filter, …)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lookup using a trie</a:t>
            </a:r>
          </a:p>
        </p:txBody>
      </p:sp>
      <p:graphicFrame>
        <p:nvGraphicFramePr>
          <p:cNvPr id="550916" name="Object 4"/>
          <p:cNvGraphicFramePr>
            <a:graphicFrameLocks noChangeAspect="1"/>
          </p:cNvGraphicFramePr>
          <p:nvPr/>
        </p:nvGraphicFramePr>
        <p:xfrm>
          <a:off x="2255838" y="2419350"/>
          <a:ext cx="4632325" cy="2625725"/>
        </p:xfrm>
        <a:graphic>
          <a:graphicData uri="http://schemas.openxmlformats.org/presentationml/2006/ole">
            <p:oleObj spid="_x0000_s550916" name="Image" r:id="rId4" imgW="13892063" imgH="7873016" progId="">
              <p:embed/>
            </p:oleObj>
          </a:graphicData>
        </a:graphic>
      </p:graphicFrame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2320925" y="1844675"/>
            <a:ext cx="4500563" cy="366713"/>
          </a:xfrm>
          <a:prstGeom prst="rect">
            <a:avLst/>
          </a:prstGeom>
          <a:solidFill>
            <a:srgbClr val="000080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sym typeface="Wingdings" pitchFamily="2" charset="2"/>
              </a:rPr>
              <a:t></a:t>
            </a:r>
            <a:r>
              <a:rPr lang="en-US" sz="1800" b="0">
                <a:solidFill>
                  <a:schemeClr val="bg1"/>
                </a:solidFill>
              </a:rPr>
              <a:t> Consider an IP address: 0 1 0 0 0 1 1 0</a:t>
            </a: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550918" name="Line 6"/>
          <p:cNvSpPr>
            <a:spLocks noChangeShapeType="1"/>
          </p:cNvSpPr>
          <p:nvPr/>
        </p:nvSpPr>
        <p:spPr bwMode="auto">
          <a:xfrm>
            <a:off x="4932363" y="2636838"/>
            <a:ext cx="2159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4211638" y="4292600"/>
            <a:ext cx="288925" cy="215900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4643438" y="3068638"/>
            <a:ext cx="288925" cy="2159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1" name="Rectangle 9"/>
          <p:cNvSpPr>
            <a:spLocks noChangeArrowheads="1"/>
          </p:cNvSpPr>
          <p:nvPr/>
        </p:nvSpPr>
        <p:spPr bwMode="auto">
          <a:xfrm>
            <a:off x="2484438" y="2419350"/>
            <a:ext cx="719137" cy="2159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2" name="Rectangle 10"/>
          <p:cNvSpPr>
            <a:spLocks noChangeArrowheads="1"/>
          </p:cNvSpPr>
          <p:nvPr/>
        </p:nvSpPr>
        <p:spPr bwMode="auto">
          <a:xfrm>
            <a:off x="4356100" y="4003675"/>
            <a:ext cx="288925" cy="2159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3" name="Rectangle 11"/>
          <p:cNvSpPr>
            <a:spLocks noChangeArrowheads="1"/>
          </p:cNvSpPr>
          <p:nvPr/>
        </p:nvSpPr>
        <p:spPr bwMode="auto">
          <a:xfrm>
            <a:off x="2484438" y="2636838"/>
            <a:ext cx="719137" cy="2159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4" name="Rectangle 12"/>
          <p:cNvSpPr>
            <a:spLocks noChangeArrowheads="1"/>
          </p:cNvSpPr>
          <p:nvPr/>
        </p:nvSpPr>
        <p:spPr bwMode="auto">
          <a:xfrm>
            <a:off x="2484438" y="2852738"/>
            <a:ext cx="719137" cy="215900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2320925" y="2565400"/>
            <a:ext cx="4500563" cy="2430463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bg1"/>
                </a:solidFill>
                <a:latin typeface="Yet R" pitchFamily="18" charset="-127"/>
                <a:ea typeface="Yet R" pitchFamily="18" charset="-127"/>
                <a:sym typeface="Wingdings 2" pitchFamily="18" charset="2"/>
              </a:rPr>
              <a:t></a:t>
            </a:r>
            <a:r>
              <a:rPr lang="en-US" sz="1800" b="0" dirty="0">
                <a:solidFill>
                  <a:schemeClr val="bg1"/>
                </a:solidFill>
              </a:rPr>
              <a:t> “flexibility”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bg1"/>
                </a:solidFill>
                <a:sym typeface="Wingdings 2" pitchFamily="18" charset="2"/>
              </a:rPr>
              <a:t> high memory capacity requirement</a:t>
            </a:r>
          </a:p>
          <a:p>
            <a:pPr>
              <a:spcBef>
                <a:spcPct val="50000"/>
              </a:spcBef>
              <a:buFont typeface="Wingdings 2" pitchFamily="18" charset="2"/>
              <a:buChar char="T"/>
            </a:pPr>
            <a:r>
              <a:rPr lang="en-US" sz="1800" b="0" dirty="0">
                <a:solidFill>
                  <a:schemeClr val="bg1"/>
                </a:solidFill>
                <a:sym typeface="Wingdings 2" pitchFamily="18" charset="2"/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  <a:sym typeface="Wingdings 2" pitchFamily="18" charset="2"/>
              </a:rPr>
              <a:t>low </a:t>
            </a:r>
            <a:r>
              <a:rPr lang="en-US" sz="1800" b="0" dirty="0">
                <a:solidFill>
                  <a:schemeClr val="bg1"/>
                </a:solidFill>
                <a:sym typeface="Wingdings 2" pitchFamily="18" charset="2"/>
              </a:rPr>
              <a:t>memory bandwidth </a:t>
            </a:r>
            <a:r>
              <a:rPr lang="en-US" sz="1800" b="0" dirty="0" smtClean="0">
                <a:solidFill>
                  <a:schemeClr val="bg1"/>
                </a:solidFill>
                <a:sym typeface="Wingdings 2" pitchFamily="18" charset="2"/>
              </a:rPr>
              <a:t>utilization</a:t>
            </a:r>
            <a:endParaRPr lang="en-US" sz="1800" b="0" dirty="0">
              <a:solidFill>
                <a:schemeClr val="bg1"/>
              </a:solidFill>
              <a:sym typeface="Wingdings 2" pitchFamily="18" charset="2"/>
            </a:endParaRP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1800" b="0" dirty="0">
                <a:solidFill>
                  <a:schemeClr val="bg1"/>
                </a:solidFill>
                <a:sym typeface="Symbol" pitchFamily="18" charset="2"/>
              </a:rPr>
              <a:t></a:t>
            </a:r>
            <a:r>
              <a:rPr lang="en-US" sz="1800" b="0" dirty="0">
                <a:solidFill>
                  <a:schemeClr val="bg1"/>
                </a:solidFill>
                <a:sym typeface="Wingdings 2" pitchFamily="18" charset="2"/>
              </a:rPr>
              <a:t> not SCALABLE</a:t>
            </a:r>
          </a:p>
          <a:p>
            <a:pPr>
              <a:spcBef>
                <a:spcPct val="50000"/>
              </a:spcBef>
            </a:pPr>
            <a:endParaRPr lang="en-US" sz="1800" b="0" dirty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550926" name="Line 14"/>
          <p:cNvSpPr>
            <a:spLocks noChangeShapeType="1"/>
          </p:cNvSpPr>
          <p:nvPr/>
        </p:nvSpPr>
        <p:spPr bwMode="auto">
          <a:xfrm>
            <a:off x="5219700" y="1484313"/>
            <a:ext cx="0" cy="2889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27" name="Line 15"/>
          <p:cNvSpPr>
            <a:spLocks noChangeShapeType="1"/>
          </p:cNvSpPr>
          <p:nvPr/>
        </p:nvSpPr>
        <p:spPr bwMode="auto">
          <a:xfrm>
            <a:off x="5435600" y="1484313"/>
            <a:ext cx="0" cy="2889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28" name="Line 16"/>
          <p:cNvSpPr>
            <a:spLocks noChangeShapeType="1"/>
          </p:cNvSpPr>
          <p:nvPr/>
        </p:nvSpPr>
        <p:spPr bwMode="auto">
          <a:xfrm>
            <a:off x="5580063" y="1484313"/>
            <a:ext cx="0" cy="2889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29" name="Line 17"/>
          <p:cNvSpPr>
            <a:spLocks noChangeShapeType="1"/>
          </p:cNvSpPr>
          <p:nvPr/>
        </p:nvSpPr>
        <p:spPr bwMode="auto">
          <a:xfrm>
            <a:off x="5795963" y="1484313"/>
            <a:ext cx="0" cy="2889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30" name="Line 18"/>
          <p:cNvSpPr>
            <a:spLocks noChangeShapeType="1"/>
          </p:cNvSpPr>
          <p:nvPr/>
        </p:nvSpPr>
        <p:spPr bwMode="auto">
          <a:xfrm>
            <a:off x="6011863" y="1484313"/>
            <a:ext cx="0" cy="2889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32" name="Line 20"/>
          <p:cNvSpPr>
            <a:spLocks noChangeShapeType="1"/>
          </p:cNvSpPr>
          <p:nvPr/>
        </p:nvSpPr>
        <p:spPr bwMode="auto">
          <a:xfrm>
            <a:off x="6156325" y="1484313"/>
            <a:ext cx="0" cy="2889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4.07407E-6 L -0.03942 0.0419 " pathEditMode="relative" ptsTypes="AA">
                                      <p:cBhvr>
                                        <p:cTn id="2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50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419 L -0.0198 0.0891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0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50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 0.08912 L -0.05122 0.14167 " pathEditMode="relative" ptsTypes="AA">
                                      <p:cBhvr>
                                        <p:cTn id="57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0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14167 L -0.07483 0.1835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0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18356 L -0.09063 0.21505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55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55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55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7" grpId="1" animBg="1"/>
      <p:bldP spid="550918" grpId="0" animBg="1"/>
      <p:bldP spid="550918" grpId="1" animBg="1"/>
      <p:bldP spid="550918" grpId="2" animBg="1"/>
      <p:bldP spid="550918" grpId="3" animBg="1"/>
      <p:bldP spid="550918" grpId="4" animBg="1"/>
      <p:bldP spid="550918" grpId="5" animBg="1"/>
      <p:bldP spid="550918" grpId="6" animBg="1"/>
      <p:bldP spid="550918" grpId="7" animBg="1"/>
      <p:bldP spid="550919" grpId="0" animBg="1"/>
      <p:bldP spid="550919" grpId="1" animBg="1"/>
      <p:bldP spid="550920" grpId="0" animBg="1"/>
      <p:bldP spid="550920" grpId="1" animBg="1"/>
      <p:bldP spid="550921" grpId="0" animBg="1"/>
      <p:bldP spid="550921" grpId="1" animBg="1"/>
      <p:bldP spid="550922" grpId="0" animBg="1"/>
      <p:bldP spid="550922" grpId="1" animBg="1"/>
      <p:bldP spid="550923" grpId="0" animBg="1"/>
      <p:bldP spid="550923" grpId="1" animBg="1"/>
      <p:bldP spid="550924" grpId="0" animBg="1"/>
      <p:bldP spid="550924" grpId="1" animBg="1"/>
      <p:bldP spid="550925" grpId="0" animBg="1"/>
      <p:bldP spid="550926" grpId="0" animBg="1"/>
      <p:bldP spid="550926" grpId="1" animBg="1"/>
      <p:bldP spid="550927" grpId="0" animBg="1"/>
      <p:bldP spid="550927" grpId="1" animBg="1"/>
      <p:bldP spid="550928" grpId="0" animBg="1"/>
      <p:bldP spid="550929" grpId="0" animBg="1"/>
      <p:bldP spid="550930" grpId="0" animBg="1"/>
      <p:bldP spid="550930" grpId="1" animBg="1"/>
      <p:bldP spid="550932" grpId="0" animBg="1"/>
      <p:bldP spid="5509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64" name="Rectangle 20"/>
          <p:cNvSpPr>
            <a:spLocks noChangeArrowheads="1"/>
          </p:cNvSpPr>
          <p:nvPr/>
        </p:nvSpPr>
        <p:spPr bwMode="auto">
          <a:xfrm>
            <a:off x="5508625" y="2420938"/>
            <a:ext cx="1152525" cy="2951162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lookup using TCAM</a:t>
            </a: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2320925" y="1844675"/>
            <a:ext cx="4500563" cy="366713"/>
          </a:xfrm>
          <a:prstGeom prst="rect">
            <a:avLst/>
          </a:prstGeom>
          <a:solidFill>
            <a:srgbClr val="000080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sym typeface="Wingdings" pitchFamily="2" charset="2"/>
              </a:rPr>
              <a:t></a:t>
            </a:r>
            <a:r>
              <a:rPr lang="en-US" sz="1800" b="0">
                <a:solidFill>
                  <a:schemeClr val="bg1"/>
                </a:solidFill>
              </a:rPr>
              <a:t> Consider an IP address: 0 1 0 0 0 1 1 0</a:t>
            </a: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  <p:graphicFrame>
        <p:nvGraphicFramePr>
          <p:cNvPr id="569357" name="Object 13"/>
          <p:cNvGraphicFramePr>
            <a:graphicFrameLocks noChangeAspect="1"/>
          </p:cNvGraphicFramePr>
          <p:nvPr/>
        </p:nvGraphicFramePr>
        <p:xfrm>
          <a:off x="2268538" y="2420938"/>
          <a:ext cx="1185862" cy="2592387"/>
        </p:xfrm>
        <a:graphic>
          <a:graphicData uri="http://schemas.openxmlformats.org/presentationml/2006/ole">
            <p:oleObj spid="_x0000_s569357" name="Image" r:id="rId4" imgW="3606349" imgH="7873016" progId="">
              <p:embed/>
            </p:oleObj>
          </a:graphicData>
        </a:graphic>
      </p:graphicFrame>
      <p:sp>
        <p:nvSpPr>
          <p:cNvPr id="569359" name="Rectangle 15"/>
          <p:cNvSpPr>
            <a:spLocks noChangeArrowheads="1"/>
          </p:cNvSpPr>
          <p:nvPr/>
        </p:nvSpPr>
        <p:spPr bwMode="auto">
          <a:xfrm>
            <a:off x="5508625" y="2420938"/>
            <a:ext cx="1152525" cy="29511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9361" name="Rectangle 17"/>
          <p:cNvSpPr>
            <a:spLocks noChangeArrowheads="1"/>
          </p:cNvSpPr>
          <p:nvPr/>
        </p:nvSpPr>
        <p:spPr bwMode="auto">
          <a:xfrm>
            <a:off x="5508625" y="4941888"/>
            <a:ext cx="1150938" cy="2159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9362" name="Rectangle 18"/>
          <p:cNvSpPr>
            <a:spLocks noChangeArrowheads="1"/>
          </p:cNvSpPr>
          <p:nvPr/>
        </p:nvSpPr>
        <p:spPr bwMode="auto">
          <a:xfrm>
            <a:off x="5508625" y="4076700"/>
            <a:ext cx="1150938" cy="2159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9363" name="Rectangle 19"/>
          <p:cNvSpPr>
            <a:spLocks noChangeArrowheads="1"/>
          </p:cNvSpPr>
          <p:nvPr/>
        </p:nvSpPr>
        <p:spPr bwMode="auto">
          <a:xfrm>
            <a:off x="5508625" y="3213100"/>
            <a:ext cx="1150938" cy="2159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9358" name="Text Box 14"/>
          <p:cNvSpPr txBox="1">
            <a:spLocks noChangeArrowheads="1"/>
          </p:cNvSpPr>
          <p:nvPr/>
        </p:nvSpPr>
        <p:spPr bwMode="auto">
          <a:xfrm>
            <a:off x="5653088" y="2563813"/>
            <a:ext cx="1223962" cy="264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110100*</a:t>
            </a:r>
          </a:p>
          <a:p>
            <a:r>
              <a:rPr lang="en-US"/>
              <a:t>110101*</a:t>
            </a:r>
          </a:p>
          <a:p>
            <a:r>
              <a:rPr lang="en-US"/>
              <a:t>110111*</a:t>
            </a:r>
          </a:p>
          <a:p>
            <a:r>
              <a:rPr lang="en-US"/>
              <a:t>01000*</a:t>
            </a:r>
          </a:p>
          <a:p>
            <a:r>
              <a:rPr lang="en-US"/>
              <a:t>01100*</a:t>
            </a:r>
          </a:p>
          <a:p>
            <a:r>
              <a:rPr lang="en-US"/>
              <a:t>01101*</a:t>
            </a:r>
          </a:p>
          <a:p>
            <a:r>
              <a:rPr lang="en-US"/>
              <a:t>11011*</a:t>
            </a:r>
          </a:p>
          <a:p>
            <a:r>
              <a:rPr lang="en-US"/>
              <a:t>0100*</a:t>
            </a:r>
          </a:p>
          <a:p>
            <a:r>
              <a:rPr lang="en-US"/>
              <a:t>0110*</a:t>
            </a:r>
          </a:p>
          <a:p>
            <a:r>
              <a:rPr lang="en-US"/>
              <a:t>1101*</a:t>
            </a:r>
          </a:p>
          <a:p>
            <a:r>
              <a:rPr lang="en-US"/>
              <a:t>10*</a:t>
            </a:r>
          </a:p>
          <a:p>
            <a:r>
              <a:rPr lang="en-US"/>
              <a:t>0*</a:t>
            </a:r>
          </a:p>
        </p:txBody>
      </p:sp>
      <p:grpSp>
        <p:nvGrpSpPr>
          <p:cNvPr id="569367" name="Group 23"/>
          <p:cNvGrpSpPr>
            <a:grpSpLocks/>
          </p:cNvGrpSpPr>
          <p:nvPr/>
        </p:nvGrpSpPr>
        <p:grpSpPr bwMode="auto">
          <a:xfrm>
            <a:off x="3922713" y="3141663"/>
            <a:ext cx="1296987" cy="1295400"/>
            <a:chOff x="2426" y="3158"/>
            <a:chExt cx="817" cy="816"/>
          </a:xfrm>
        </p:grpSpPr>
        <p:sp>
          <p:nvSpPr>
            <p:cNvPr id="569365" name="AutoShape 21"/>
            <p:cNvSpPr>
              <a:spLocks noChangeArrowheads="1"/>
            </p:cNvSpPr>
            <p:nvPr/>
          </p:nvSpPr>
          <p:spPr bwMode="auto">
            <a:xfrm>
              <a:off x="2426" y="3158"/>
              <a:ext cx="817" cy="816"/>
            </a:xfrm>
            <a:prstGeom prst="rightArrow">
              <a:avLst>
                <a:gd name="adj1" fmla="val 50000"/>
                <a:gd name="adj2" fmla="val 25031"/>
              </a:avLst>
            </a:prstGeom>
            <a:solidFill>
              <a:srgbClr val="3333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366" name="Text Box 22"/>
            <p:cNvSpPr txBox="1">
              <a:spLocks noChangeArrowheads="1"/>
            </p:cNvSpPr>
            <p:nvPr/>
          </p:nvSpPr>
          <p:spPr bwMode="auto">
            <a:xfrm>
              <a:off x="2426" y="3385"/>
              <a:ext cx="71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sort before</a:t>
              </a:r>
            </a:p>
            <a:p>
              <a:r>
                <a:rPr lang="en-US">
                  <a:solidFill>
                    <a:schemeClr val="bg1"/>
                  </a:solidFill>
                </a:rPr>
                <a:t>storing</a:t>
              </a:r>
            </a:p>
          </p:txBody>
        </p:sp>
      </p:grpSp>
      <p:sp>
        <p:nvSpPr>
          <p:cNvPr id="569369" name="AutoShape 25"/>
          <p:cNvSpPr>
            <a:spLocks noChangeArrowheads="1"/>
          </p:cNvSpPr>
          <p:nvPr/>
        </p:nvSpPr>
        <p:spPr bwMode="auto">
          <a:xfrm>
            <a:off x="6732588" y="3213100"/>
            <a:ext cx="649287" cy="215900"/>
          </a:xfrm>
          <a:prstGeom prst="rightArrow">
            <a:avLst>
              <a:gd name="adj1" fmla="val 50000"/>
              <a:gd name="adj2" fmla="val 75184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9370" name="Text Box 26"/>
          <p:cNvSpPr txBox="1">
            <a:spLocks noChangeArrowheads="1"/>
          </p:cNvSpPr>
          <p:nvPr/>
        </p:nvSpPr>
        <p:spPr bwMode="auto">
          <a:xfrm>
            <a:off x="6659563" y="2708275"/>
            <a:ext cx="1917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</a:rPr>
              <a:t>choose the first</a:t>
            </a:r>
          </a:p>
          <a:p>
            <a:r>
              <a:rPr lang="en-US">
                <a:solidFill>
                  <a:srgbClr val="660033"/>
                </a:solidFill>
              </a:rPr>
              <a:t>among the matched</a:t>
            </a:r>
          </a:p>
        </p:txBody>
      </p:sp>
      <p:sp>
        <p:nvSpPr>
          <p:cNvPr id="569371" name="Text Box 27"/>
          <p:cNvSpPr txBox="1">
            <a:spLocks noChangeArrowheads="1"/>
          </p:cNvSpPr>
          <p:nvPr/>
        </p:nvSpPr>
        <p:spPr bwMode="auto">
          <a:xfrm>
            <a:off x="2320925" y="2565400"/>
            <a:ext cx="4500563" cy="2430463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Yet R" pitchFamily="18" charset="-127"/>
                <a:ea typeface="Yet R" pitchFamily="18" charset="-127"/>
                <a:sym typeface="Wingdings 2" pitchFamily="18" charset="2"/>
              </a:rPr>
              <a:t></a:t>
            </a:r>
            <a:r>
              <a:rPr lang="en-US" sz="1800" b="0">
                <a:solidFill>
                  <a:schemeClr val="bg1"/>
                </a:solidFill>
              </a:rPr>
              <a:t> high bandwidth, constant time lookup</a:t>
            </a: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 TCAMs are relatively small, expensive</a:t>
            </a:r>
          </a:p>
          <a:p>
            <a:pPr>
              <a:spcBef>
                <a:spcPct val="50000"/>
              </a:spcBef>
              <a:buFont typeface="Wingdings 2" pitchFamily="18" charset="2"/>
              <a:buChar char="T"/>
            </a:pP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power consumption very high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1800" b="0">
                <a:solidFill>
                  <a:schemeClr val="bg1"/>
                </a:solidFill>
                <a:sym typeface="Symbol" pitchFamily="18" charset="2"/>
              </a:rPr>
              <a:t></a:t>
            </a:r>
            <a:r>
              <a:rPr lang="en-US" sz="1800" b="0">
                <a:solidFill>
                  <a:schemeClr val="bg1"/>
                </a:solidFill>
                <a:sym typeface="Wingdings 2" pitchFamily="18" charset="2"/>
              </a:rPr>
              <a:t> not SCALABLE</a:t>
            </a:r>
          </a:p>
          <a:p>
            <a:pPr>
              <a:spcBef>
                <a:spcPct val="50000"/>
              </a:spcBef>
            </a:pPr>
            <a:endParaRPr lang="en-US" sz="1800" b="0">
              <a:solidFill>
                <a:schemeClr val="bg1"/>
              </a:solidFill>
              <a:sym typeface="Wingdings 2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69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6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5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5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56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693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6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5693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56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569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56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5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569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56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56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569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56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64" grpId="0" animBg="1"/>
      <p:bldP spid="569364" grpId="1" animBg="1"/>
      <p:bldP spid="569348" grpId="0" animBg="1"/>
      <p:bldP spid="569348" grpId="1" animBg="1"/>
      <p:bldP spid="569359" grpId="0" animBg="1"/>
      <p:bldP spid="569359" grpId="1" animBg="1"/>
      <p:bldP spid="569359" grpId="2" animBg="1"/>
      <p:bldP spid="569361" grpId="0" animBg="1"/>
      <p:bldP spid="569361" grpId="1" animBg="1"/>
      <p:bldP spid="569362" grpId="0" animBg="1"/>
      <p:bldP spid="569362" grpId="1" animBg="1"/>
      <p:bldP spid="569363" grpId="0" animBg="1"/>
      <p:bldP spid="569363" grpId="1" animBg="1"/>
      <p:bldP spid="569358" grpId="0"/>
      <p:bldP spid="569358" grpId="1"/>
      <p:bldP spid="569369" grpId="0" animBg="1"/>
      <p:bldP spid="569369" grpId="1" animBg="1"/>
      <p:bldP spid="569370" grpId="0"/>
      <p:bldP spid="569370" grpId="1"/>
      <p:bldP spid="5693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Why is TCAM inefficient?</a:t>
            </a:r>
            <a:endParaRPr lang="en-US" dirty="0"/>
          </a:p>
        </p:txBody>
      </p:sp>
      <p:pic>
        <p:nvPicPr>
          <p:cNvPr id="637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550" y="2143116"/>
            <a:ext cx="5896900" cy="29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14716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19288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1574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2652705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28813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33385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35671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4062406" y="3490906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2910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4748206" y="3481394"/>
            <a:ext cx="1857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2324100" y="4419600"/>
            <a:ext cx="34290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14600" y="26670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14600" y="31242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14600" y="36195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14600" y="40767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00400" y="26670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200400" y="31242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200400" y="36195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200400" y="40767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24300" y="26670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24300" y="31242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24300" y="36195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24300" y="40767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648200" y="26670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648200" y="31242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48200" y="36195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48200" y="40767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34000" y="26670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334000" y="31242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334000" y="36195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334000" y="4076700"/>
            <a:ext cx="228600" cy="2286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10800000">
            <a:off x="2362200" y="3009900"/>
            <a:ext cx="3733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3086100" y="4914900"/>
            <a:ext cx="1790700" cy="3048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34" charset="-127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2320925" y="2565400"/>
            <a:ext cx="4500563" cy="2031325"/>
          </a:xfrm>
          <a:prstGeom prst="rect">
            <a:avLst/>
          </a:prstGeom>
          <a:solidFill>
            <a:srgbClr val="000080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 smtClean="0">
                <a:solidFill>
                  <a:schemeClr val="bg1"/>
                </a:solidFill>
                <a:sym typeface="Wingdings 2" pitchFamily="18" charset="2"/>
              </a:rPr>
              <a:t></a:t>
            </a:r>
            <a:r>
              <a:rPr lang="en-US" sz="1800" b="0" dirty="0" smtClean="0">
                <a:solidFill>
                  <a:schemeClr val="bg1"/>
                </a:solidFill>
              </a:rPr>
              <a:t> all bits are involved in matching</a:t>
            </a:r>
            <a:endParaRPr lang="en-US" sz="1800" b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bg1"/>
                </a:solidFill>
                <a:sym typeface="Wingdings 2" pitchFamily="18" charset="2"/>
              </a:rPr>
              <a:t> </a:t>
            </a:r>
            <a:r>
              <a:rPr lang="en-US" sz="1800" b="0" dirty="0" smtClean="0">
                <a:solidFill>
                  <a:schemeClr val="bg1"/>
                </a:solidFill>
                <a:sym typeface="Wingdings 2" pitchFamily="18" charset="2"/>
              </a:rPr>
              <a:t>large embedded match logic</a:t>
            </a:r>
            <a:endParaRPr lang="en-US" sz="1800" b="0" dirty="0">
              <a:solidFill>
                <a:schemeClr val="bg1"/>
              </a:solidFill>
              <a:sym typeface="Wingdings 2" pitchFamily="18" charset="2"/>
            </a:endParaRPr>
          </a:p>
          <a:p>
            <a:pPr>
              <a:spcBef>
                <a:spcPct val="50000"/>
              </a:spcBef>
              <a:buFont typeface="Wingdings 2" pitchFamily="18" charset="2"/>
              <a:buChar char="T"/>
            </a:pPr>
            <a:r>
              <a:rPr lang="en-US" sz="1800" b="0" dirty="0">
                <a:solidFill>
                  <a:schemeClr val="bg1"/>
                </a:solidFill>
                <a:sym typeface="Wingdings 2" pitchFamily="18" charset="2"/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  <a:sym typeface="Wingdings 2" pitchFamily="18" charset="2"/>
              </a:rPr>
              <a:t>“large” means more work in this case</a:t>
            </a:r>
            <a:endParaRPr lang="en-US" sz="1800" b="0" dirty="0">
              <a:solidFill>
                <a:schemeClr val="bg1"/>
              </a:solidFill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endParaRPr lang="en-US" sz="1800" b="0" dirty="0">
              <a:solidFill>
                <a:schemeClr val="bg1"/>
              </a:solidFill>
              <a:sym typeface="Wingdings 2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CA-RAM–a </a:t>
            </a:r>
            <a:r>
              <a:rPr lang="en-US" dirty="0"/>
              <a:t>hybrid approach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do better than the existing </a:t>
            </a:r>
            <a:r>
              <a:rPr lang="en-US" dirty="0" smtClean="0"/>
              <a:t>schemes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Flexibility and search performance</a:t>
            </a:r>
          </a:p>
          <a:p>
            <a:pPr lvl="1"/>
            <a:r>
              <a:rPr lang="en-US" dirty="0"/>
              <a:t>Exploit optimized RAM </a:t>
            </a:r>
            <a:r>
              <a:rPr lang="en-US" dirty="0" smtClean="0"/>
              <a:t>designs</a:t>
            </a:r>
          </a:p>
          <a:p>
            <a:pPr lvl="1"/>
            <a:r>
              <a:rPr lang="en-US" dirty="0" smtClean="0"/>
              <a:t>Hardware approach (software too slow)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CA-RAM combines </a:t>
            </a:r>
            <a:r>
              <a:rPr lang="en-US" b="1" i="1" dirty="0">
                <a:solidFill>
                  <a:srgbClr val="0000FF"/>
                </a:solidFill>
              </a:rPr>
              <a:t>hashing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w/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hardware parallel matching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CA-RAM design goals</a:t>
            </a:r>
          </a:p>
          <a:p>
            <a:pPr lvl="1"/>
            <a:r>
              <a:rPr lang="en-US" dirty="0"/>
              <a:t>High lookup performance</a:t>
            </a:r>
          </a:p>
          <a:p>
            <a:pPr lvl="1"/>
            <a:r>
              <a:rPr lang="en-US" dirty="0"/>
              <a:t>Low power consumption</a:t>
            </a:r>
          </a:p>
          <a:p>
            <a:pPr lvl="1"/>
            <a:r>
              <a:rPr lang="en-US" dirty="0"/>
              <a:t>Smaller chip area per stored datum</a:t>
            </a:r>
          </a:p>
          <a:p>
            <a:pPr lvl="1"/>
            <a:r>
              <a:rPr lang="en-US" dirty="0"/>
              <a:t>Straightforward system-level integration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1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900113" y="1700213"/>
            <a:ext cx="2832100" cy="24384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591877" name="Group 5"/>
          <p:cNvGrpSpPr>
            <a:grpSpLocks/>
          </p:cNvGrpSpPr>
          <p:nvPr/>
        </p:nvGrpSpPr>
        <p:grpSpPr bwMode="auto">
          <a:xfrm>
            <a:off x="912813" y="1852613"/>
            <a:ext cx="2819400" cy="152400"/>
            <a:chOff x="616" y="2112"/>
            <a:chExt cx="1776" cy="48"/>
          </a:xfrm>
        </p:grpSpPr>
        <p:sp>
          <p:nvSpPr>
            <p:cNvPr id="591878" name="Rectangle 6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79" name="Rectangle 7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1880" name="Rectangle 8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1881" name="Group 9"/>
          <p:cNvGrpSpPr>
            <a:grpSpLocks/>
          </p:cNvGrpSpPr>
          <p:nvPr/>
        </p:nvGrpSpPr>
        <p:grpSpPr bwMode="auto">
          <a:xfrm>
            <a:off x="912813" y="1700213"/>
            <a:ext cx="2819400" cy="152400"/>
            <a:chOff x="616" y="2064"/>
            <a:chExt cx="1784" cy="48"/>
          </a:xfrm>
        </p:grpSpPr>
        <p:sp>
          <p:nvSpPr>
            <p:cNvPr id="591882" name="Line 10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4" name="Rectangle 12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1885" name="Rectangle 13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28" name="Group 156"/>
          <p:cNvGrpSpPr>
            <a:grpSpLocks/>
          </p:cNvGrpSpPr>
          <p:nvPr/>
        </p:nvGrpSpPr>
        <p:grpSpPr bwMode="auto">
          <a:xfrm>
            <a:off x="912813" y="2157413"/>
            <a:ext cx="2819400" cy="152400"/>
            <a:chOff x="616" y="2112"/>
            <a:chExt cx="1776" cy="48"/>
          </a:xfrm>
        </p:grpSpPr>
        <p:sp>
          <p:nvSpPr>
            <p:cNvPr id="592029" name="Rectangle 157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30" name="Rectangle 158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31" name="Rectangle 159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32" name="Group 160"/>
          <p:cNvGrpSpPr>
            <a:grpSpLocks/>
          </p:cNvGrpSpPr>
          <p:nvPr/>
        </p:nvGrpSpPr>
        <p:grpSpPr bwMode="auto">
          <a:xfrm>
            <a:off x="912813" y="2005013"/>
            <a:ext cx="2819400" cy="152400"/>
            <a:chOff x="616" y="2064"/>
            <a:chExt cx="1784" cy="48"/>
          </a:xfrm>
        </p:grpSpPr>
        <p:sp>
          <p:nvSpPr>
            <p:cNvPr id="592033" name="Line 161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34" name="Rectangle 162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35" name="Rectangle 163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36" name="Rectangle 164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37" name="Group 165"/>
          <p:cNvGrpSpPr>
            <a:grpSpLocks/>
          </p:cNvGrpSpPr>
          <p:nvPr/>
        </p:nvGrpSpPr>
        <p:grpSpPr bwMode="auto">
          <a:xfrm>
            <a:off x="912813" y="2462213"/>
            <a:ext cx="2819400" cy="152400"/>
            <a:chOff x="616" y="2112"/>
            <a:chExt cx="1776" cy="48"/>
          </a:xfrm>
        </p:grpSpPr>
        <p:sp>
          <p:nvSpPr>
            <p:cNvPr id="592038" name="Rectangle 166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39" name="Rectangle 167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40" name="Rectangle 168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41" name="Group 169"/>
          <p:cNvGrpSpPr>
            <a:grpSpLocks/>
          </p:cNvGrpSpPr>
          <p:nvPr/>
        </p:nvGrpSpPr>
        <p:grpSpPr bwMode="auto">
          <a:xfrm>
            <a:off x="912813" y="2309813"/>
            <a:ext cx="2819400" cy="152400"/>
            <a:chOff x="616" y="2064"/>
            <a:chExt cx="1784" cy="48"/>
          </a:xfrm>
        </p:grpSpPr>
        <p:sp>
          <p:nvSpPr>
            <p:cNvPr id="592042" name="Line 170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43" name="Rectangle 171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44" name="Rectangle 172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45" name="Rectangle 173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46" name="Group 174"/>
          <p:cNvGrpSpPr>
            <a:grpSpLocks/>
          </p:cNvGrpSpPr>
          <p:nvPr/>
        </p:nvGrpSpPr>
        <p:grpSpPr bwMode="auto">
          <a:xfrm>
            <a:off x="912813" y="2767013"/>
            <a:ext cx="2819400" cy="152400"/>
            <a:chOff x="616" y="2112"/>
            <a:chExt cx="1776" cy="48"/>
          </a:xfrm>
        </p:grpSpPr>
        <p:sp>
          <p:nvSpPr>
            <p:cNvPr id="592047" name="Rectangle 175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48" name="Rectangle 176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49" name="Rectangle 177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50" name="Group 178"/>
          <p:cNvGrpSpPr>
            <a:grpSpLocks/>
          </p:cNvGrpSpPr>
          <p:nvPr/>
        </p:nvGrpSpPr>
        <p:grpSpPr bwMode="auto">
          <a:xfrm>
            <a:off x="912813" y="2614613"/>
            <a:ext cx="2819400" cy="152400"/>
            <a:chOff x="616" y="2064"/>
            <a:chExt cx="1784" cy="48"/>
          </a:xfrm>
        </p:grpSpPr>
        <p:sp>
          <p:nvSpPr>
            <p:cNvPr id="592051" name="Line 179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52" name="Rectangle 180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53" name="Rectangle 181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54" name="Rectangle 182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55" name="Group 183"/>
          <p:cNvGrpSpPr>
            <a:grpSpLocks/>
          </p:cNvGrpSpPr>
          <p:nvPr/>
        </p:nvGrpSpPr>
        <p:grpSpPr bwMode="auto">
          <a:xfrm>
            <a:off x="912813" y="3071813"/>
            <a:ext cx="2819400" cy="152400"/>
            <a:chOff x="616" y="2112"/>
            <a:chExt cx="1776" cy="48"/>
          </a:xfrm>
        </p:grpSpPr>
        <p:sp>
          <p:nvSpPr>
            <p:cNvPr id="592056" name="Rectangle 184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57" name="Rectangle 185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58" name="Rectangle 186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59" name="Group 187"/>
          <p:cNvGrpSpPr>
            <a:grpSpLocks/>
          </p:cNvGrpSpPr>
          <p:nvPr/>
        </p:nvGrpSpPr>
        <p:grpSpPr bwMode="auto">
          <a:xfrm>
            <a:off x="912813" y="2919413"/>
            <a:ext cx="2819400" cy="152400"/>
            <a:chOff x="616" y="2064"/>
            <a:chExt cx="1784" cy="48"/>
          </a:xfrm>
        </p:grpSpPr>
        <p:sp>
          <p:nvSpPr>
            <p:cNvPr id="592060" name="Line 188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61" name="Rectangle 189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62" name="Rectangle 190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63" name="Rectangle 191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64" name="Group 192"/>
          <p:cNvGrpSpPr>
            <a:grpSpLocks/>
          </p:cNvGrpSpPr>
          <p:nvPr/>
        </p:nvGrpSpPr>
        <p:grpSpPr bwMode="auto">
          <a:xfrm>
            <a:off x="912813" y="3376613"/>
            <a:ext cx="2819400" cy="152400"/>
            <a:chOff x="616" y="2112"/>
            <a:chExt cx="1776" cy="48"/>
          </a:xfrm>
        </p:grpSpPr>
        <p:sp>
          <p:nvSpPr>
            <p:cNvPr id="592065" name="Rectangle 193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66" name="Rectangle 194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67" name="Rectangle 195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68" name="Group 196"/>
          <p:cNvGrpSpPr>
            <a:grpSpLocks/>
          </p:cNvGrpSpPr>
          <p:nvPr/>
        </p:nvGrpSpPr>
        <p:grpSpPr bwMode="auto">
          <a:xfrm>
            <a:off x="912813" y="3224213"/>
            <a:ext cx="2819400" cy="152400"/>
            <a:chOff x="616" y="2064"/>
            <a:chExt cx="1784" cy="48"/>
          </a:xfrm>
        </p:grpSpPr>
        <p:sp>
          <p:nvSpPr>
            <p:cNvPr id="592069" name="Line 197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70" name="Rectangle 198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71" name="Rectangle 199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72" name="Rectangle 200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73" name="Group 201"/>
          <p:cNvGrpSpPr>
            <a:grpSpLocks/>
          </p:cNvGrpSpPr>
          <p:nvPr/>
        </p:nvGrpSpPr>
        <p:grpSpPr bwMode="auto">
          <a:xfrm>
            <a:off x="912813" y="3681413"/>
            <a:ext cx="2819400" cy="152400"/>
            <a:chOff x="616" y="2112"/>
            <a:chExt cx="1776" cy="48"/>
          </a:xfrm>
        </p:grpSpPr>
        <p:sp>
          <p:nvSpPr>
            <p:cNvPr id="592074" name="Rectangle 202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75" name="Rectangle 203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76" name="Rectangle 204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77" name="Group 205"/>
          <p:cNvGrpSpPr>
            <a:grpSpLocks/>
          </p:cNvGrpSpPr>
          <p:nvPr/>
        </p:nvGrpSpPr>
        <p:grpSpPr bwMode="auto">
          <a:xfrm>
            <a:off x="912813" y="3529013"/>
            <a:ext cx="2819400" cy="152400"/>
            <a:chOff x="616" y="2064"/>
            <a:chExt cx="1784" cy="48"/>
          </a:xfrm>
        </p:grpSpPr>
        <p:sp>
          <p:nvSpPr>
            <p:cNvPr id="592078" name="Line 206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79" name="Rectangle 207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80" name="Rectangle 208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81" name="Rectangle 209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82" name="Group 210"/>
          <p:cNvGrpSpPr>
            <a:grpSpLocks/>
          </p:cNvGrpSpPr>
          <p:nvPr/>
        </p:nvGrpSpPr>
        <p:grpSpPr bwMode="auto">
          <a:xfrm>
            <a:off x="912813" y="3986213"/>
            <a:ext cx="2819400" cy="152400"/>
            <a:chOff x="616" y="2112"/>
            <a:chExt cx="1776" cy="48"/>
          </a:xfrm>
        </p:grpSpPr>
        <p:sp>
          <p:nvSpPr>
            <p:cNvPr id="592083" name="Rectangle 211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84" name="Rectangle 212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85" name="Rectangle 213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86" name="Group 214"/>
          <p:cNvGrpSpPr>
            <a:grpSpLocks/>
          </p:cNvGrpSpPr>
          <p:nvPr/>
        </p:nvGrpSpPr>
        <p:grpSpPr bwMode="auto">
          <a:xfrm>
            <a:off x="912813" y="3833813"/>
            <a:ext cx="2819400" cy="152400"/>
            <a:chOff x="616" y="2064"/>
            <a:chExt cx="1784" cy="48"/>
          </a:xfrm>
        </p:grpSpPr>
        <p:sp>
          <p:nvSpPr>
            <p:cNvPr id="592087" name="Line 215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88" name="Rectangle 216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89" name="Rectangle 217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90" name="Rectangle 218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096" name="Group 224"/>
          <p:cNvGrpSpPr>
            <a:grpSpLocks/>
          </p:cNvGrpSpPr>
          <p:nvPr/>
        </p:nvGrpSpPr>
        <p:grpSpPr bwMode="auto">
          <a:xfrm>
            <a:off x="912813" y="1852613"/>
            <a:ext cx="2819400" cy="152400"/>
            <a:chOff x="616" y="2112"/>
            <a:chExt cx="1776" cy="48"/>
          </a:xfrm>
        </p:grpSpPr>
        <p:sp>
          <p:nvSpPr>
            <p:cNvPr id="592097" name="Rectangle 225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98" name="Rectangle 226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99" name="Rectangle 227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00" name="Group 228"/>
          <p:cNvGrpSpPr>
            <a:grpSpLocks/>
          </p:cNvGrpSpPr>
          <p:nvPr/>
        </p:nvGrpSpPr>
        <p:grpSpPr bwMode="auto">
          <a:xfrm>
            <a:off x="912813" y="1700213"/>
            <a:ext cx="2819400" cy="152400"/>
            <a:chOff x="616" y="2064"/>
            <a:chExt cx="1784" cy="48"/>
          </a:xfrm>
        </p:grpSpPr>
        <p:sp>
          <p:nvSpPr>
            <p:cNvPr id="592101" name="Line 229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02" name="Rectangle 230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03" name="Rectangle 231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04" name="Rectangle 232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05" name="Group 233"/>
          <p:cNvGrpSpPr>
            <a:grpSpLocks/>
          </p:cNvGrpSpPr>
          <p:nvPr/>
        </p:nvGrpSpPr>
        <p:grpSpPr bwMode="auto">
          <a:xfrm>
            <a:off x="912813" y="2157413"/>
            <a:ext cx="2819400" cy="152400"/>
            <a:chOff x="616" y="2112"/>
            <a:chExt cx="1776" cy="48"/>
          </a:xfrm>
        </p:grpSpPr>
        <p:sp>
          <p:nvSpPr>
            <p:cNvPr id="592106" name="Rectangle 234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07" name="Rectangle 235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08" name="Rectangle 236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09" name="Group 237"/>
          <p:cNvGrpSpPr>
            <a:grpSpLocks/>
          </p:cNvGrpSpPr>
          <p:nvPr/>
        </p:nvGrpSpPr>
        <p:grpSpPr bwMode="auto">
          <a:xfrm>
            <a:off x="912813" y="2005013"/>
            <a:ext cx="2819400" cy="152400"/>
            <a:chOff x="616" y="2064"/>
            <a:chExt cx="1784" cy="48"/>
          </a:xfrm>
        </p:grpSpPr>
        <p:sp>
          <p:nvSpPr>
            <p:cNvPr id="592110" name="Line 238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11" name="Rectangle 239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12" name="Rectangle 240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13" name="Rectangle 241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14" name="Group 242"/>
          <p:cNvGrpSpPr>
            <a:grpSpLocks/>
          </p:cNvGrpSpPr>
          <p:nvPr/>
        </p:nvGrpSpPr>
        <p:grpSpPr bwMode="auto">
          <a:xfrm>
            <a:off x="912813" y="2462213"/>
            <a:ext cx="2819400" cy="152400"/>
            <a:chOff x="616" y="2112"/>
            <a:chExt cx="1776" cy="48"/>
          </a:xfrm>
        </p:grpSpPr>
        <p:sp>
          <p:nvSpPr>
            <p:cNvPr id="592115" name="Rectangle 243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16" name="Rectangle 244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17" name="Rectangle 245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18" name="Group 246"/>
          <p:cNvGrpSpPr>
            <a:grpSpLocks/>
          </p:cNvGrpSpPr>
          <p:nvPr/>
        </p:nvGrpSpPr>
        <p:grpSpPr bwMode="auto">
          <a:xfrm>
            <a:off x="912813" y="2309813"/>
            <a:ext cx="2819400" cy="152400"/>
            <a:chOff x="616" y="2064"/>
            <a:chExt cx="1784" cy="48"/>
          </a:xfrm>
        </p:grpSpPr>
        <p:sp>
          <p:nvSpPr>
            <p:cNvPr id="592119" name="Line 247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20" name="Rectangle 248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21" name="Rectangle 249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22" name="Rectangle 250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23" name="Group 251"/>
          <p:cNvGrpSpPr>
            <a:grpSpLocks/>
          </p:cNvGrpSpPr>
          <p:nvPr/>
        </p:nvGrpSpPr>
        <p:grpSpPr bwMode="auto">
          <a:xfrm>
            <a:off x="912813" y="2767013"/>
            <a:ext cx="2819400" cy="152400"/>
            <a:chOff x="616" y="2112"/>
            <a:chExt cx="1776" cy="48"/>
          </a:xfrm>
        </p:grpSpPr>
        <p:sp>
          <p:nvSpPr>
            <p:cNvPr id="592124" name="Rectangle 252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25" name="Rectangle 253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26" name="Rectangle 254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27" name="Group 255"/>
          <p:cNvGrpSpPr>
            <a:grpSpLocks/>
          </p:cNvGrpSpPr>
          <p:nvPr/>
        </p:nvGrpSpPr>
        <p:grpSpPr bwMode="auto">
          <a:xfrm>
            <a:off x="912813" y="2614613"/>
            <a:ext cx="2819400" cy="152400"/>
            <a:chOff x="616" y="2064"/>
            <a:chExt cx="1784" cy="48"/>
          </a:xfrm>
        </p:grpSpPr>
        <p:sp>
          <p:nvSpPr>
            <p:cNvPr id="592128" name="Line 256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29" name="Rectangle 257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30" name="Rectangle 258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31" name="Rectangle 259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32" name="Group 260"/>
          <p:cNvGrpSpPr>
            <a:grpSpLocks/>
          </p:cNvGrpSpPr>
          <p:nvPr/>
        </p:nvGrpSpPr>
        <p:grpSpPr bwMode="auto">
          <a:xfrm>
            <a:off x="912813" y="3071813"/>
            <a:ext cx="2819400" cy="152400"/>
            <a:chOff x="616" y="2112"/>
            <a:chExt cx="1776" cy="48"/>
          </a:xfrm>
        </p:grpSpPr>
        <p:sp>
          <p:nvSpPr>
            <p:cNvPr id="592133" name="Rectangle 261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34" name="Rectangle 262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35" name="Rectangle 263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36" name="Group 264"/>
          <p:cNvGrpSpPr>
            <a:grpSpLocks/>
          </p:cNvGrpSpPr>
          <p:nvPr/>
        </p:nvGrpSpPr>
        <p:grpSpPr bwMode="auto">
          <a:xfrm>
            <a:off x="912813" y="2919413"/>
            <a:ext cx="2819400" cy="152400"/>
            <a:chOff x="616" y="2064"/>
            <a:chExt cx="1784" cy="48"/>
          </a:xfrm>
        </p:grpSpPr>
        <p:sp>
          <p:nvSpPr>
            <p:cNvPr id="592137" name="Line 265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38" name="Rectangle 266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39" name="Rectangle 267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40" name="Rectangle 268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41" name="Group 269"/>
          <p:cNvGrpSpPr>
            <a:grpSpLocks/>
          </p:cNvGrpSpPr>
          <p:nvPr/>
        </p:nvGrpSpPr>
        <p:grpSpPr bwMode="auto">
          <a:xfrm>
            <a:off x="912813" y="3376613"/>
            <a:ext cx="2819400" cy="152400"/>
            <a:chOff x="616" y="2112"/>
            <a:chExt cx="1776" cy="48"/>
          </a:xfrm>
        </p:grpSpPr>
        <p:sp>
          <p:nvSpPr>
            <p:cNvPr id="592142" name="Rectangle 270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43" name="Rectangle 271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44" name="Rectangle 272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45" name="Group 273"/>
          <p:cNvGrpSpPr>
            <a:grpSpLocks/>
          </p:cNvGrpSpPr>
          <p:nvPr/>
        </p:nvGrpSpPr>
        <p:grpSpPr bwMode="auto">
          <a:xfrm>
            <a:off x="912813" y="3224213"/>
            <a:ext cx="2819400" cy="152400"/>
            <a:chOff x="616" y="2064"/>
            <a:chExt cx="1784" cy="48"/>
          </a:xfrm>
        </p:grpSpPr>
        <p:sp>
          <p:nvSpPr>
            <p:cNvPr id="592146" name="Line 274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47" name="Rectangle 275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48" name="Rectangle 276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49" name="Rectangle 277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50" name="Group 278"/>
          <p:cNvGrpSpPr>
            <a:grpSpLocks/>
          </p:cNvGrpSpPr>
          <p:nvPr/>
        </p:nvGrpSpPr>
        <p:grpSpPr bwMode="auto">
          <a:xfrm>
            <a:off x="912813" y="3681413"/>
            <a:ext cx="2819400" cy="152400"/>
            <a:chOff x="616" y="2112"/>
            <a:chExt cx="1776" cy="48"/>
          </a:xfrm>
        </p:grpSpPr>
        <p:sp>
          <p:nvSpPr>
            <p:cNvPr id="592151" name="Rectangle 279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52" name="Rectangle 280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53" name="Rectangle 281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54" name="Group 282"/>
          <p:cNvGrpSpPr>
            <a:grpSpLocks/>
          </p:cNvGrpSpPr>
          <p:nvPr/>
        </p:nvGrpSpPr>
        <p:grpSpPr bwMode="auto">
          <a:xfrm>
            <a:off x="912813" y="3529013"/>
            <a:ext cx="2819400" cy="152400"/>
            <a:chOff x="616" y="2064"/>
            <a:chExt cx="1784" cy="48"/>
          </a:xfrm>
        </p:grpSpPr>
        <p:sp>
          <p:nvSpPr>
            <p:cNvPr id="592155" name="Line 283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56" name="Rectangle 284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57" name="Rectangle 285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58" name="Rectangle 286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59" name="Group 287"/>
          <p:cNvGrpSpPr>
            <a:grpSpLocks/>
          </p:cNvGrpSpPr>
          <p:nvPr/>
        </p:nvGrpSpPr>
        <p:grpSpPr bwMode="auto">
          <a:xfrm>
            <a:off x="912813" y="3986213"/>
            <a:ext cx="2819400" cy="152400"/>
            <a:chOff x="616" y="2112"/>
            <a:chExt cx="1776" cy="48"/>
          </a:xfrm>
        </p:grpSpPr>
        <p:sp>
          <p:nvSpPr>
            <p:cNvPr id="592160" name="Rectangle 288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61" name="Rectangle 289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62" name="Rectangle 290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2163" name="Group 291"/>
          <p:cNvGrpSpPr>
            <a:grpSpLocks/>
          </p:cNvGrpSpPr>
          <p:nvPr/>
        </p:nvGrpSpPr>
        <p:grpSpPr bwMode="auto">
          <a:xfrm>
            <a:off x="912813" y="3833813"/>
            <a:ext cx="2819400" cy="152400"/>
            <a:chOff x="616" y="2064"/>
            <a:chExt cx="1784" cy="48"/>
          </a:xfrm>
        </p:grpSpPr>
        <p:sp>
          <p:nvSpPr>
            <p:cNvPr id="592164" name="Line 292"/>
            <p:cNvSpPr>
              <a:spLocks noChangeShapeType="1"/>
            </p:cNvSpPr>
            <p:nvPr/>
          </p:nvSpPr>
          <p:spPr bwMode="auto">
            <a:xfrm>
              <a:off x="1336" y="2064"/>
              <a:ext cx="720" cy="0"/>
            </a:xfrm>
            <a:prstGeom prst="line">
              <a:avLst/>
            </a:prstGeom>
            <a:noFill/>
            <a:ln w="12700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65" name="Rectangle 293"/>
            <p:cNvSpPr>
              <a:spLocks noChangeArrowheads="1"/>
            </p:cNvSpPr>
            <p:nvPr/>
          </p:nvSpPr>
          <p:spPr bwMode="auto">
            <a:xfrm>
              <a:off x="2064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166" name="Rectangle 294"/>
            <p:cNvSpPr>
              <a:spLocks noChangeArrowheads="1"/>
            </p:cNvSpPr>
            <p:nvPr/>
          </p:nvSpPr>
          <p:spPr bwMode="auto">
            <a:xfrm>
              <a:off x="616" y="2064"/>
              <a:ext cx="384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167" name="Rectangle 295"/>
            <p:cNvSpPr>
              <a:spLocks noChangeArrowheads="1"/>
            </p:cNvSpPr>
            <p:nvPr/>
          </p:nvSpPr>
          <p:spPr bwMode="auto">
            <a:xfrm>
              <a:off x="952" y="2064"/>
              <a:ext cx="336" cy="48"/>
            </a:xfrm>
            <a:prstGeom prst="rect">
              <a:avLst/>
            </a:prstGeom>
            <a:solidFill>
              <a:srgbClr val="B760F9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CA-RAM–Content </a:t>
            </a:r>
            <a:r>
              <a:rPr lang="en-US" dirty="0"/>
              <a:t>Addressable RAM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37063"/>
            <a:ext cx="8229600" cy="1584325"/>
          </a:xfrm>
        </p:spPr>
        <p:txBody>
          <a:bodyPr/>
          <a:lstStyle/>
          <a:p>
            <a:r>
              <a:rPr lang="en-US" sz="2000" dirty="0"/>
              <a:t>Separate match logic and memory</a:t>
            </a:r>
          </a:p>
          <a:p>
            <a:pPr lvl="1">
              <a:buFont typeface="Symbol" pitchFamily="18" charset="2"/>
              <a:buChar char="Þ"/>
            </a:pPr>
            <a:r>
              <a:rPr lang="en-US" sz="1600" dirty="0"/>
              <a:t>Match logic for a single row, not every row</a:t>
            </a:r>
          </a:p>
          <a:p>
            <a:pPr lvl="1">
              <a:buFont typeface="Symbol" pitchFamily="18" charset="2"/>
              <a:buChar char="Þ"/>
            </a:pPr>
            <a:r>
              <a:rPr lang="en-US" sz="1600" dirty="0"/>
              <a:t>Allows the use of dense RAM technology</a:t>
            </a:r>
          </a:p>
          <a:p>
            <a:pPr lvl="1">
              <a:buFont typeface="Symbol" pitchFamily="18" charset="2"/>
              <a:buChar char="Þ"/>
            </a:pPr>
            <a:r>
              <a:rPr lang="en-US" sz="1600" dirty="0"/>
              <a:t>Enables highly reconfigurable match logic</a:t>
            </a:r>
          </a:p>
          <a:p>
            <a:pPr lvl="1">
              <a:buFont typeface="Symbol" pitchFamily="18" charset="2"/>
              <a:buChar char="Þ"/>
            </a:pPr>
            <a:r>
              <a:rPr lang="en-US" sz="1600" smtClean="0"/>
              <a:t>(Keep </a:t>
            </a:r>
            <a:r>
              <a:rPr lang="en-US" sz="1600"/>
              <a:t>keys sorted in each row, not in entire </a:t>
            </a:r>
            <a:r>
              <a:rPr lang="en-US" sz="1600" smtClean="0"/>
              <a:t>array)</a:t>
            </a:r>
            <a:endParaRPr lang="en-US" sz="1600"/>
          </a:p>
        </p:txBody>
      </p:sp>
      <p:sp>
        <p:nvSpPr>
          <p:cNvPr id="591886" name="Rectangle 14"/>
          <p:cNvSpPr>
            <a:spLocks noChangeArrowheads="1"/>
          </p:cNvSpPr>
          <p:nvPr/>
        </p:nvSpPr>
        <p:spPr bwMode="auto">
          <a:xfrm>
            <a:off x="5373688" y="1628775"/>
            <a:ext cx="2832100" cy="23622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91887" name="Line 15"/>
          <p:cNvSpPr>
            <a:spLocks noChangeShapeType="1"/>
          </p:cNvSpPr>
          <p:nvPr/>
        </p:nvSpPr>
        <p:spPr bwMode="auto">
          <a:xfrm>
            <a:off x="5602288" y="2771775"/>
            <a:ext cx="12700" cy="14986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8" name="Line 16"/>
          <p:cNvSpPr>
            <a:spLocks noChangeShapeType="1"/>
          </p:cNvSpPr>
          <p:nvPr/>
        </p:nvSpPr>
        <p:spPr bwMode="auto">
          <a:xfrm>
            <a:off x="6135688" y="2771775"/>
            <a:ext cx="12700" cy="14732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9" name="Line 17"/>
          <p:cNvSpPr>
            <a:spLocks noChangeShapeType="1"/>
          </p:cNvSpPr>
          <p:nvPr/>
        </p:nvSpPr>
        <p:spPr bwMode="auto">
          <a:xfrm>
            <a:off x="7888288" y="2771775"/>
            <a:ext cx="12700" cy="14859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0" name="Line 18"/>
          <p:cNvSpPr>
            <a:spLocks noChangeShapeType="1"/>
          </p:cNvSpPr>
          <p:nvPr/>
        </p:nvSpPr>
        <p:spPr bwMode="auto">
          <a:xfrm>
            <a:off x="6516688" y="17049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1" name="Rectangle 19"/>
          <p:cNvSpPr>
            <a:spLocks noChangeArrowheads="1"/>
          </p:cNvSpPr>
          <p:nvPr/>
        </p:nvSpPr>
        <p:spPr bwMode="auto">
          <a:xfrm>
            <a:off x="7659688" y="1704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Rectangle 20"/>
          <p:cNvSpPr>
            <a:spLocks noChangeArrowheads="1"/>
          </p:cNvSpPr>
          <p:nvPr/>
        </p:nvSpPr>
        <p:spPr bwMode="auto">
          <a:xfrm>
            <a:off x="5373688" y="17049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893" name="Rectangle 21"/>
          <p:cNvSpPr>
            <a:spLocks noChangeArrowheads="1"/>
          </p:cNvSpPr>
          <p:nvPr/>
        </p:nvSpPr>
        <p:spPr bwMode="auto">
          <a:xfrm>
            <a:off x="5907088" y="1704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4" name="Line 22"/>
          <p:cNvSpPr>
            <a:spLocks noChangeShapeType="1"/>
          </p:cNvSpPr>
          <p:nvPr/>
        </p:nvSpPr>
        <p:spPr bwMode="auto">
          <a:xfrm>
            <a:off x="6516688" y="26955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5" name="Rectangle 23"/>
          <p:cNvSpPr>
            <a:spLocks noChangeArrowheads="1"/>
          </p:cNvSpPr>
          <p:nvPr/>
        </p:nvSpPr>
        <p:spPr bwMode="auto">
          <a:xfrm>
            <a:off x="7659688" y="2695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6" name="Rectangle 24"/>
          <p:cNvSpPr>
            <a:spLocks noChangeArrowheads="1"/>
          </p:cNvSpPr>
          <p:nvPr/>
        </p:nvSpPr>
        <p:spPr bwMode="auto">
          <a:xfrm>
            <a:off x="5373688" y="26955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897" name="Rectangle 25"/>
          <p:cNvSpPr>
            <a:spLocks noChangeArrowheads="1"/>
          </p:cNvSpPr>
          <p:nvPr/>
        </p:nvSpPr>
        <p:spPr bwMode="auto">
          <a:xfrm>
            <a:off x="5907088" y="2695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8" name="Line 26"/>
          <p:cNvSpPr>
            <a:spLocks noChangeShapeType="1"/>
          </p:cNvSpPr>
          <p:nvPr/>
        </p:nvSpPr>
        <p:spPr bwMode="auto">
          <a:xfrm>
            <a:off x="6516688" y="17811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99" name="Rectangle 27"/>
          <p:cNvSpPr>
            <a:spLocks noChangeArrowheads="1"/>
          </p:cNvSpPr>
          <p:nvPr/>
        </p:nvSpPr>
        <p:spPr bwMode="auto">
          <a:xfrm>
            <a:off x="7659688" y="1781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0" name="Rectangle 28"/>
          <p:cNvSpPr>
            <a:spLocks noChangeArrowheads="1"/>
          </p:cNvSpPr>
          <p:nvPr/>
        </p:nvSpPr>
        <p:spPr bwMode="auto">
          <a:xfrm>
            <a:off x="5373688" y="17811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01" name="Rectangle 29"/>
          <p:cNvSpPr>
            <a:spLocks noChangeArrowheads="1"/>
          </p:cNvSpPr>
          <p:nvPr/>
        </p:nvSpPr>
        <p:spPr bwMode="auto">
          <a:xfrm>
            <a:off x="5907088" y="1781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2" name="Line 30"/>
          <p:cNvSpPr>
            <a:spLocks noChangeShapeType="1"/>
          </p:cNvSpPr>
          <p:nvPr/>
        </p:nvSpPr>
        <p:spPr bwMode="auto">
          <a:xfrm>
            <a:off x="6516688" y="18573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3" name="Rectangle 31"/>
          <p:cNvSpPr>
            <a:spLocks noChangeArrowheads="1"/>
          </p:cNvSpPr>
          <p:nvPr/>
        </p:nvSpPr>
        <p:spPr bwMode="auto">
          <a:xfrm>
            <a:off x="7659688" y="1857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4" name="Rectangle 32"/>
          <p:cNvSpPr>
            <a:spLocks noChangeArrowheads="1"/>
          </p:cNvSpPr>
          <p:nvPr/>
        </p:nvSpPr>
        <p:spPr bwMode="auto">
          <a:xfrm>
            <a:off x="5373688" y="18573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05" name="Rectangle 33"/>
          <p:cNvSpPr>
            <a:spLocks noChangeArrowheads="1"/>
          </p:cNvSpPr>
          <p:nvPr/>
        </p:nvSpPr>
        <p:spPr bwMode="auto">
          <a:xfrm>
            <a:off x="5907088" y="1857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6" name="Line 34"/>
          <p:cNvSpPr>
            <a:spLocks noChangeShapeType="1"/>
          </p:cNvSpPr>
          <p:nvPr/>
        </p:nvSpPr>
        <p:spPr bwMode="auto">
          <a:xfrm>
            <a:off x="6516688" y="19335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7" name="Rectangle 35"/>
          <p:cNvSpPr>
            <a:spLocks noChangeArrowheads="1"/>
          </p:cNvSpPr>
          <p:nvPr/>
        </p:nvSpPr>
        <p:spPr bwMode="auto">
          <a:xfrm>
            <a:off x="7659688" y="1933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08" name="Rectangle 36"/>
          <p:cNvSpPr>
            <a:spLocks noChangeArrowheads="1"/>
          </p:cNvSpPr>
          <p:nvPr/>
        </p:nvSpPr>
        <p:spPr bwMode="auto">
          <a:xfrm>
            <a:off x="5373688" y="19335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09" name="Rectangle 37"/>
          <p:cNvSpPr>
            <a:spLocks noChangeArrowheads="1"/>
          </p:cNvSpPr>
          <p:nvPr/>
        </p:nvSpPr>
        <p:spPr bwMode="auto">
          <a:xfrm>
            <a:off x="5907088" y="1933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0" name="Line 38"/>
          <p:cNvSpPr>
            <a:spLocks noChangeShapeType="1"/>
          </p:cNvSpPr>
          <p:nvPr/>
        </p:nvSpPr>
        <p:spPr bwMode="auto">
          <a:xfrm>
            <a:off x="6516688" y="20097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1" name="Rectangle 39"/>
          <p:cNvSpPr>
            <a:spLocks noChangeArrowheads="1"/>
          </p:cNvSpPr>
          <p:nvPr/>
        </p:nvSpPr>
        <p:spPr bwMode="auto">
          <a:xfrm>
            <a:off x="7659688" y="2009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2" name="Rectangle 40"/>
          <p:cNvSpPr>
            <a:spLocks noChangeArrowheads="1"/>
          </p:cNvSpPr>
          <p:nvPr/>
        </p:nvSpPr>
        <p:spPr bwMode="auto">
          <a:xfrm>
            <a:off x="5373688" y="20097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13" name="Rectangle 41"/>
          <p:cNvSpPr>
            <a:spLocks noChangeArrowheads="1"/>
          </p:cNvSpPr>
          <p:nvPr/>
        </p:nvSpPr>
        <p:spPr bwMode="auto">
          <a:xfrm>
            <a:off x="5907088" y="2009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4" name="Line 42"/>
          <p:cNvSpPr>
            <a:spLocks noChangeShapeType="1"/>
          </p:cNvSpPr>
          <p:nvPr/>
        </p:nvSpPr>
        <p:spPr bwMode="auto">
          <a:xfrm>
            <a:off x="6516688" y="20859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5" name="Rectangle 43"/>
          <p:cNvSpPr>
            <a:spLocks noChangeArrowheads="1"/>
          </p:cNvSpPr>
          <p:nvPr/>
        </p:nvSpPr>
        <p:spPr bwMode="auto">
          <a:xfrm>
            <a:off x="7659688" y="2085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6" name="Rectangle 44"/>
          <p:cNvSpPr>
            <a:spLocks noChangeArrowheads="1"/>
          </p:cNvSpPr>
          <p:nvPr/>
        </p:nvSpPr>
        <p:spPr bwMode="auto">
          <a:xfrm>
            <a:off x="5373688" y="20859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17" name="Rectangle 45"/>
          <p:cNvSpPr>
            <a:spLocks noChangeArrowheads="1"/>
          </p:cNvSpPr>
          <p:nvPr/>
        </p:nvSpPr>
        <p:spPr bwMode="auto">
          <a:xfrm>
            <a:off x="5907088" y="2085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8" name="Line 46"/>
          <p:cNvSpPr>
            <a:spLocks noChangeShapeType="1"/>
          </p:cNvSpPr>
          <p:nvPr/>
        </p:nvSpPr>
        <p:spPr bwMode="auto">
          <a:xfrm>
            <a:off x="6516688" y="21621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19" name="Rectangle 47"/>
          <p:cNvSpPr>
            <a:spLocks noChangeArrowheads="1"/>
          </p:cNvSpPr>
          <p:nvPr/>
        </p:nvSpPr>
        <p:spPr bwMode="auto">
          <a:xfrm>
            <a:off x="7659688" y="2162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0" name="Rectangle 48"/>
          <p:cNvSpPr>
            <a:spLocks noChangeArrowheads="1"/>
          </p:cNvSpPr>
          <p:nvPr/>
        </p:nvSpPr>
        <p:spPr bwMode="auto">
          <a:xfrm>
            <a:off x="5373688" y="21621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21" name="Rectangle 49"/>
          <p:cNvSpPr>
            <a:spLocks noChangeArrowheads="1"/>
          </p:cNvSpPr>
          <p:nvPr/>
        </p:nvSpPr>
        <p:spPr bwMode="auto">
          <a:xfrm>
            <a:off x="5907088" y="2162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2" name="Line 50"/>
          <p:cNvSpPr>
            <a:spLocks noChangeShapeType="1"/>
          </p:cNvSpPr>
          <p:nvPr/>
        </p:nvSpPr>
        <p:spPr bwMode="auto">
          <a:xfrm>
            <a:off x="6516688" y="22383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3" name="Rectangle 51"/>
          <p:cNvSpPr>
            <a:spLocks noChangeArrowheads="1"/>
          </p:cNvSpPr>
          <p:nvPr/>
        </p:nvSpPr>
        <p:spPr bwMode="auto">
          <a:xfrm>
            <a:off x="7659688" y="2238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4" name="Rectangle 52"/>
          <p:cNvSpPr>
            <a:spLocks noChangeArrowheads="1"/>
          </p:cNvSpPr>
          <p:nvPr/>
        </p:nvSpPr>
        <p:spPr bwMode="auto">
          <a:xfrm>
            <a:off x="5373688" y="22383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25" name="Rectangle 53"/>
          <p:cNvSpPr>
            <a:spLocks noChangeArrowheads="1"/>
          </p:cNvSpPr>
          <p:nvPr/>
        </p:nvSpPr>
        <p:spPr bwMode="auto">
          <a:xfrm>
            <a:off x="5907088" y="2238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6" name="Line 54"/>
          <p:cNvSpPr>
            <a:spLocks noChangeShapeType="1"/>
          </p:cNvSpPr>
          <p:nvPr/>
        </p:nvSpPr>
        <p:spPr bwMode="auto">
          <a:xfrm>
            <a:off x="6516688" y="23145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7" name="Rectangle 55"/>
          <p:cNvSpPr>
            <a:spLocks noChangeArrowheads="1"/>
          </p:cNvSpPr>
          <p:nvPr/>
        </p:nvSpPr>
        <p:spPr bwMode="auto">
          <a:xfrm>
            <a:off x="7659688" y="2314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28" name="Rectangle 56"/>
          <p:cNvSpPr>
            <a:spLocks noChangeArrowheads="1"/>
          </p:cNvSpPr>
          <p:nvPr/>
        </p:nvSpPr>
        <p:spPr bwMode="auto">
          <a:xfrm>
            <a:off x="5373688" y="23145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29" name="Rectangle 57"/>
          <p:cNvSpPr>
            <a:spLocks noChangeArrowheads="1"/>
          </p:cNvSpPr>
          <p:nvPr/>
        </p:nvSpPr>
        <p:spPr bwMode="auto">
          <a:xfrm>
            <a:off x="5907088" y="2314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0" name="Line 58"/>
          <p:cNvSpPr>
            <a:spLocks noChangeShapeType="1"/>
          </p:cNvSpPr>
          <p:nvPr/>
        </p:nvSpPr>
        <p:spPr bwMode="auto">
          <a:xfrm>
            <a:off x="6516688" y="23907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1" name="Rectangle 59"/>
          <p:cNvSpPr>
            <a:spLocks noChangeArrowheads="1"/>
          </p:cNvSpPr>
          <p:nvPr/>
        </p:nvSpPr>
        <p:spPr bwMode="auto">
          <a:xfrm>
            <a:off x="7659688" y="2390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2" name="Rectangle 60"/>
          <p:cNvSpPr>
            <a:spLocks noChangeArrowheads="1"/>
          </p:cNvSpPr>
          <p:nvPr/>
        </p:nvSpPr>
        <p:spPr bwMode="auto">
          <a:xfrm>
            <a:off x="5373688" y="23907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33" name="Rectangle 61"/>
          <p:cNvSpPr>
            <a:spLocks noChangeArrowheads="1"/>
          </p:cNvSpPr>
          <p:nvPr/>
        </p:nvSpPr>
        <p:spPr bwMode="auto">
          <a:xfrm>
            <a:off x="5907088" y="2390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4" name="Line 62"/>
          <p:cNvSpPr>
            <a:spLocks noChangeShapeType="1"/>
          </p:cNvSpPr>
          <p:nvPr/>
        </p:nvSpPr>
        <p:spPr bwMode="auto">
          <a:xfrm>
            <a:off x="6516688" y="24669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5" name="Rectangle 63"/>
          <p:cNvSpPr>
            <a:spLocks noChangeArrowheads="1"/>
          </p:cNvSpPr>
          <p:nvPr/>
        </p:nvSpPr>
        <p:spPr bwMode="auto">
          <a:xfrm>
            <a:off x="7659688" y="2466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6" name="Rectangle 64"/>
          <p:cNvSpPr>
            <a:spLocks noChangeArrowheads="1"/>
          </p:cNvSpPr>
          <p:nvPr/>
        </p:nvSpPr>
        <p:spPr bwMode="auto">
          <a:xfrm>
            <a:off x="5373688" y="24669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37" name="Rectangle 65"/>
          <p:cNvSpPr>
            <a:spLocks noChangeArrowheads="1"/>
          </p:cNvSpPr>
          <p:nvPr/>
        </p:nvSpPr>
        <p:spPr bwMode="auto">
          <a:xfrm>
            <a:off x="5907088" y="2466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8" name="Line 66"/>
          <p:cNvSpPr>
            <a:spLocks noChangeShapeType="1"/>
          </p:cNvSpPr>
          <p:nvPr/>
        </p:nvSpPr>
        <p:spPr bwMode="auto">
          <a:xfrm>
            <a:off x="6516688" y="25431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39" name="Rectangle 67"/>
          <p:cNvSpPr>
            <a:spLocks noChangeArrowheads="1"/>
          </p:cNvSpPr>
          <p:nvPr/>
        </p:nvSpPr>
        <p:spPr bwMode="auto">
          <a:xfrm>
            <a:off x="7659688" y="2543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40" name="Rectangle 68"/>
          <p:cNvSpPr>
            <a:spLocks noChangeArrowheads="1"/>
          </p:cNvSpPr>
          <p:nvPr/>
        </p:nvSpPr>
        <p:spPr bwMode="auto">
          <a:xfrm>
            <a:off x="5373688" y="25431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41" name="Rectangle 69"/>
          <p:cNvSpPr>
            <a:spLocks noChangeArrowheads="1"/>
          </p:cNvSpPr>
          <p:nvPr/>
        </p:nvSpPr>
        <p:spPr bwMode="auto">
          <a:xfrm>
            <a:off x="5907088" y="2543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42" name="Line 70"/>
          <p:cNvSpPr>
            <a:spLocks noChangeShapeType="1"/>
          </p:cNvSpPr>
          <p:nvPr/>
        </p:nvSpPr>
        <p:spPr bwMode="auto">
          <a:xfrm>
            <a:off x="6516688" y="26193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43" name="Rectangle 71"/>
          <p:cNvSpPr>
            <a:spLocks noChangeArrowheads="1"/>
          </p:cNvSpPr>
          <p:nvPr/>
        </p:nvSpPr>
        <p:spPr bwMode="auto">
          <a:xfrm>
            <a:off x="7659688" y="2619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44" name="Rectangle 72"/>
          <p:cNvSpPr>
            <a:spLocks noChangeArrowheads="1"/>
          </p:cNvSpPr>
          <p:nvPr/>
        </p:nvSpPr>
        <p:spPr bwMode="auto">
          <a:xfrm>
            <a:off x="5373688" y="26193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45" name="Rectangle 73"/>
          <p:cNvSpPr>
            <a:spLocks noChangeArrowheads="1"/>
          </p:cNvSpPr>
          <p:nvPr/>
        </p:nvSpPr>
        <p:spPr bwMode="auto">
          <a:xfrm>
            <a:off x="5907088" y="2619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46" name="Line 74"/>
          <p:cNvSpPr>
            <a:spLocks noChangeShapeType="1"/>
          </p:cNvSpPr>
          <p:nvPr/>
        </p:nvSpPr>
        <p:spPr bwMode="auto">
          <a:xfrm>
            <a:off x="6516688" y="26955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47" name="Rectangle 75"/>
          <p:cNvSpPr>
            <a:spLocks noChangeArrowheads="1"/>
          </p:cNvSpPr>
          <p:nvPr/>
        </p:nvSpPr>
        <p:spPr bwMode="auto">
          <a:xfrm>
            <a:off x="7659688" y="2695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48" name="Rectangle 76"/>
          <p:cNvSpPr>
            <a:spLocks noChangeArrowheads="1"/>
          </p:cNvSpPr>
          <p:nvPr/>
        </p:nvSpPr>
        <p:spPr bwMode="auto">
          <a:xfrm>
            <a:off x="5373688" y="26955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49" name="Rectangle 77"/>
          <p:cNvSpPr>
            <a:spLocks noChangeArrowheads="1"/>
          </p:cNvSpPr>
          <p:nvPr/>
        </p:nvSpPr>
        <p:spPr bwMode="auto">
          <a:xfrm>
            <a:off x="5907088" y="2695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0" name="Line 78"/>
          <p:cNvSpPr>
            <a:spLocks noChangeShapeType="1"/>
          </p:cNvSpPr>
          <p:nvPr/>
        </p:nvSpPr>
        <p:spPr bwMode="auto">
          <a:xfrm>
            <a:off x="6516688" y="27717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1" name="Rectangle 79"/>
          <p:cNvSpPr>
            <a:spLocks noChangeArrowheads="1"/>
          </p:cNvSpPr>
          <p:nvPr/>
        </p:nvSpPr>
        <p:spPr bwMode="auto">
          <a:xfrm>
            <a:off x="7659688" y="2771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2" name="Rectangle 80"/>
          <p:cNvSpPr>
            <a:spLocks noChangeArrowheads="1"/>
          </p:cNvSpPr>
          <p:nvPr/>
        </p:nvSpPr>
        <p:spPr bwMode="auto">
          <a:xfrm>
            <a:off x="5373688" y="27717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53" name="Rectangle 81"/>
          <p:cNvSpPr>
            <a:spLocks noChangeArrowheads="1"/>
          </p:cNvSpPr>
          <p:nvPr/>
        </p:nvSpPr>
        <p:spPr bwMode="auto">
          <a:xfrm>
            <a:off x="5907088" y="2771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4" name="Line 82"/>
          <p:cNvSpPr>
            <a:spLocks noChangeShapeType="1"/>
          </p:cNvSpPr>
          <p:nvPr/>
        </p:nvSpPr>
        <p:spPr bwMode="auto">
          <a:xfrm>
            <a:off x="6516688" y="28479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5" name="Rectangle 83"/>
          <p:cNvSpPr>
            <a:spLocks noChangeArrowheads="1"/>
          </p:cNvSpPr>
          <p:nvPr/>
        </p:nvSpPr>
        <p:spPr bwMode="auto">
          <a:xfrm>
            <a:off x="7659688" y="2847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6" name="Rectangle 84"/>
          <p:cNvSpPr>
            <a:spLocks noChangeArrowheads="1"/>
          </p:cNvSpPr>
          <p:nvPr/>
        </p:nvSpPr>
        <p:spPr bwMode="auto">
          <a:xfrm>
            <a:off x="5373688" y="28479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57" name="Rectangle 85"/>
          <p:cNvSpPr>
            <a:spLocks noChangeArrowheads="1"/>
          </p:cNvSpPr>
          <p:nvPr/>
        </p:nvSpPr>
        <p:spPr bwMode="auto">
          <a:xfrm>
            <a:off x="5907088" y="2847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8" name="Line 86"/>
          <p:cNvSpPr>
            <a:spLocks noChangeShapeType="1"/>
          </p:cNvSpPr>
          <p:nvPr/>
        </p:nvSpPr>
        <p:spPr bwMode="auto">
          <a:xfrm>
            <a:off x="6516688" y="29241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59" name="Rectangle 87"/>
          <p:cNvSpPr>
            <a:spLocks noChangeArrowheads="1"/>
          </p:cNvSpPr>
          <p:nvPr/>
        </p:nvSpPr>
        <p:spPr bwMode="auto">
          <a:xfrm>
            <a:off x="7659688" y="2924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60" name="Rectangle 88"/>
          <p:cNvSpPr>
            <a:spLocks noChangeArrowheads="1"/>
          </p:cNvSpPr>
          <p:nvPr/>
        </p:nvSpPr>
        <p:spPr bwMode="auto">
          <a:xfrm>
            <a:off x="5373688" y="29241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61" name="Rectangle 89"/>
          <p:cNvSpPr>
            <a:spLocks noChangeArrowheads="1"/>
          </p:cNvSpPr>
          <p:nvPr/>
        </p:nvSpPr>
        <p:spPr bwMode="auto">
          <a:xfrm>
            <a:off x="5907088" y="2924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62" name="Line 90"/>
          <p:cNvSpPr>
            <a:spLocks noChangeShapeType="1"/>
          </p:cNvSpPr>
          <p:nvPr/>
        </p:nvSpPr>
        <p:spPr bwMode="auto">
          <a:xfrm>
            <a:off x="6516688" y="30003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63" name="Rectangle 91"/>
          <p:cNvSpPr>
            <a:spLocks noChangeArrowheads="1"/>
          </p:cNvSpPr>
          <p:nvPr/>
        </p:nvSpPr>
        <p:spPr bwMode="auto">
          <a:xfrm>
            <a:off x="7659688" y="3000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64" name="Rectangle 92"/>
          <p:cNvSpPr>
            <a:spLocks noChangeArrowheads="1"/>
          </p:cNvSpPr>
          <p:nvPr/>
        </p:nvSpPr>
        <p:spPr bwMode="auto">
          <a:xfrm>
            <a:off x="5373688" y="30003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65" name="Rectangle 93"/>
          <p:cNvSpPr>
            <a:spLocks noChangeArrowheads="1"/>
          </p:cNvSpPr>
          <p:nvPr/>
        </p:nvSpPr>
        <p:spPr bwMode="auto">
          <a:xfrm>
            <a:off x="5907088" y="3000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66" name="Line 94"/>
          <p:cNvSpPr>
            <a:spLocks noChangeShapeType="1"/>
          </p:cNvSpPr>
          <p:nvPr/>
        </p:nvSpPr>
        <p:spPr bwMode="auto">
          <a:xfrm>
            <a:off x="6516688" y="30765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67" name="Rectangle 95"/>
          <p:cNvSpPr>
            <a:spLocks noChangeArrowheads="1"/>
          </p:cNvSpPr>
          <p:nvPr/>
        </p:nvSpPr>
        <p:spPr bwMode="auto">
          <a:xfrm>
            <a:off x="7659688" y="3076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68" name="Rectangle 96"/>
          <p:cNvSpPr>
            <a:spLocks noChangeArrowheads="1"/>
          </p:cNvSpPr>
          <p:nvPr/>
        </p:nvSpPr>
        <p:spPr bwMode="auto">
          <a:xfrm>
            <a:off x="5373688" y="30765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69" name="Rectangle 97"/>
          <p:cNvSpPr>
            <a:spLocks noChangeArrowheads="1"/>
          </p:cNvSpPr>
          <p:nvPr/>
        </p:nvSpPr>
        <p:spPr bwMode="auto">
          <a:xfrm>
            <a:off x="5907088" y="3076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0" name="Line 98"/>
          <p:cNvSpPr>
            <a:spLocks noChangeShapeType="1"/>
          </p:cNvSpPr>
          <p:nvPr/>
        </p:nvSpPr>
        <p:spPr bwMode="auto">
          <a:xfrm>
            <a:off x="6516688" y="31527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1" name="Rectangle 99"/>
          <p:cNvSpPr>
            <a:spLocks noChangeArrowheads="1"/>
          </p:cNvSpPr>
          <p:nvPr/>
        </p:nvSpPr>
        <p:spPr bwMode="auto">
          <a:xfrm>
            <a:off x="7659688" y="3152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2" name="Rectangle 100"/>
          <p:cNvSpPr>
            <a:spLocks noChangeArrowheads="1"/>
          </p:cNvSpPr>
          <p:nvPr/>
        </p:nvSpPr>
        <p:spPr bwMode="auto">
          <a:xfrm>
            <a:off x="5373688" y="31527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73" name="Rectangle 101"/>
          <p:cNvSpPr>
            <a:spLocks noChangeArrowheads="1"/>
          </p:cNvSpPr>
          <p:nvPr/>
        </p:nvSpPr>
        <p:spPr bwMode="auto">
          <a:xfrm>
            <a:off x="5907088" y="3152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4" name="Line 102"/>
          <p:cNvSpPr>
            <a:spLocks noChangeShapeType="1"/>
          </p:cNvSpPr>
          <p:nvPr/>
        </p:nvSpPr>
        <p:spPr bwMode="auto">
          <a:xfrm>
            <a:off x="6516688" y="32289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5" name="Rectangle 103"/>
          <p:cNvSpPr>
            <a:spLocks noChangeArrowheads="1"/>
          </p:cNvSpPr>
          <p:nvPr/>
        </p:nvSpPr>
        <p:spPr bwMode="auto">
          <a:xfrm>
            <a:off x="7659688" y="3228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6" name="Rectangle 104"/>
          <p:cNvSpPr>
            <a:spLocks noChangeArrowheads="1"/>
          </p:cNvSpPr>
          <p:nvPr/>
        </p:nvSpPr>
        <p:spPr bwMode="auto">
          <a:xfrm>
            <a:off x="5373688" y="32289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77" name="Rectangle 105"/>
          <p:cNvSpPr>
            <a:spLocks noChangeArrowheads="1"/>
          </p:cNvSpPr>
          <p:nvPr/>
        </p:nvSpPr>
        <p:spPr bwMode="auto">
          <a:xfrm>
            <a:off x="5907088" y="3228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8" name="Line 106"/>
          <p:cNvSpPr>
            <a:spLocks noChangeShapeType="1"/>
          </p:cNvSpPr>
          <p:nvPr/>
        </p:nvSpPr>
        <p:spPr bwMode="auto">
          <a:xfrm>
            <a:off x="6516688" y="33051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79" name="Rectangle 107"/>
          <p:cNvSpPr>
            <a:spLocks noChangeArrowheads="1"/>
          </p:cNvSpPr>
          <p:nvPr/>
        </p:nvSpPr>
        <p:spPr bwMode="auto">
          <a:xfrm>
            <a:off x="7659688" y="3305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80" name="Rectangle 108"/>
          <p:cNvSpPr>
            <a:spLocks noChangeArrowheads="1"/>
          </p:cNvSpPr>
          <p:nvPr/>
        </p:nvSpPr>
        <p:spPr bwMode="auto">
          <a:xfrm>
            <a:off x="5373688" y="33051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81" name="Rectangle 109"/>
          <p:cNvSpPr>
            <a:spLocks noChangeArrowheads="1"/>
          </p:cNvSpPr>
          <p:nvPr/>
        </p:nvSpPr>
        <p:spPr bwMode="auto">
          <a:xfrm>
            <a:off x="5907088" y="3305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82" name="Line 110"/>
          <p:cNvSpPr>
            <a:spLocks noChangeShapeType="1"/>
          </p:cNvSpPr>
          <p:nvPr/>
        </p:nvSpPr>
        <p:spPr bwMode="auto">
          <a:xfrm>
            <a:off x="6516688" y="33813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83" name="Rectangle 111"/>
          <p:cNvSpPr>
            <a:spLocks noChangeArrowheads="1"/>
          </p:cNvSpPr>
          <p:nvPr/>
        </p:nvSpPr>
        <p:spPr bwMode="auto">
          <a:xfrm>
            <a:off x="7659688" y="3381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84" name="Rectangle 112"/>
          <p:cNvSpPr>
            <a:spLocks noChangeArrowheads="1"/>
          </p:cNvSpPr>
          <p:nvPr/>
        </p:nvSpPr>
        <p:spPr bwMode="auto">
          <a:xfrm>
            <a:off x="5373688" y="33813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85" name="Rectangle 113"/>
          <p:cNvSpPr>
            <a:spLocks noChangeArrowheads="1"/>
          </p:cNvSpPr>
          <p:nvPr/>
        </p:nvSpPr>
        <p:spPr bwMode="auto">
          <a:xfrm>
            <a:off x="5907088" y="3381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86" name="Line 114"/>
          <p:cNvSpPr>
            <a:spLocks noChangeShapeType="1"/>
          </p:cNvSpPr>
          <p:nvPr/>
        </p:nvSpPr>
        <p:spPr bwMode="auto">
          <a:xfrm>
            <a:off x="6516688" y="34575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87" name="Rectangle 115"/>
          <p:cNvSpPr>
            <a:spLocks noChangeArrowheads="1"/>
          </p:cNvSpPr>
          <p:nvPr/>
        </p:nvSpPr>
        <p:spPr bwMode="auto">
          <a:xfrm>
            <a:off x="7659688" y="3457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88" name="Rectangle 116"/>
          <p:cNvSpPr>
            <a:spLocks noChangeArrowheads="1"/>
          </p:cNvSpPr>
          <p:nvPr/>
        </p:nvSpPr>
        <p:spPr bwMode="auto">
          <a:xfrm>
            <a:off x="5373688" y="34575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89" name="Rectangle 117"/>
          <p:cNvSpPr>
            <a:spLocks noChangeArrowheads="1"/>
          </p:cNvSpPr>
          <p:nvPr/>
        </p:nvSpPr>
        <p:spPr bwMode="auto">
          <a:xfrm>
            <a:off x="5907088" y="3457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0" name="Line 118"/>
          <p:cNvSpPr>
            <a:spLocks noChangeShapeType="1"/>
          </p:cNvSpPr>
          <p:nvPr/>
        </p:nvSpPr>
        <p:spPr bwMode="auto">
          <a:xfrm>
            <a:off x="6516688" y="35337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1" name="Rectangle 119"/>
          <p:cNvSpPr>
            <a:spLocks noChangeArrowheads="1"/>
          </p:cNvSpPr>
          <p:nvPr/>
        </p:nvSpPr>
        <p:spPr bwMode="auto">
          <a:xfrm>
            <a:off x="7659688" y="3533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2" name="Rectangle 120"/>
          <p:cNvSpPr>
            <a:spLocks noChangeArrowheads="1"/>
          </p:cNvSpPr>
          <p:nvPr/>
        </p:nvSpPr>
        <p:spPr bwMode="auto">
          <a:xfrm>
            <a:off x="5373688" y="35337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93" name="Rectangle 121"/>
          <p:cNvSpPr>
            <a:spLocks noChangeArrowheads="1"/>
          </p:cNvSpPr>
          <p:nvPr/>
        </p:nvSpPr>
        <p:spPr bwMode="auto">
          <a:xfrm>
            <a:off x="5907088" y="3533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4" name="Line 122"/>
          <p:cNvSpPr>
            <a:spLocks noChangeShapeType="1"/>
          </p:cNvSpPr>
          <p:nvPr/>
        </p:nvSpPr>
        <p:spPr bwMode="auto">
          <a:xfrm>
            <a:off x="6516688" y="36099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5" name="Rectangle 123"/>
          <p:cNvSpPr>
            <a:spLocks noChangeArrowheads="1"/>
          </p:cNvSpPr>
          <p:nvPr/>
        </p:nvSpPr>
        <p:spPr bwMode="auto">
          <a:xfrm>
            <a:off x="7659688" y="3609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6" name="Rectangle 124"/>
          <p:cNvSpPr>
            <a:spLocks noChangeArrowheads="1"/>
          </p:cNvSpPr>
          <p:nvPr/>
        </p:nvSpPr>
        <p:spPr bwMode="auto">
          <a:xfrm>
            <a:off x="5373688" y="36099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1997" name="Rectangle 125"/>
          <p:cNvSpPr>
            <a:spLocks noChangeArrowheads="1"/>
          </p:cNvSpPr>
          <p:nvPr/>
        </p:nvSpPr>
        <p:spPr bwMode="auto">
          <a:xfrm>
            <a:off x="5907088" y="36099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8" name="Line 126"/>
          <p:cNvSpPr>
            <a:spLocks noChangeShapeType="1"/>
          </p:cNvSpPr>
          <p:nvPr/>
        </p:nvSpPr>
        <p:spPr bwMode="auto">
          <a:xfrm>
            <a:off x="6516688" y="36861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999" name="Rectangle 127"/>
          <p:cNvSpPr>
            <a:spLocks noChangeArrowheads="1"/>
          </p:cNvSpPr>
          <p:nvPr/>
        </p:nvSpPr>
        <p:spPr bwMode="auto">
          <a:xfrm>
            <a:off x="7659688" y="3686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00" name="Rectangle 128"/>
          <p:cNvSpPr>
            <a:spLocks noChangeArrowheads="1"/>
          </p:cNvSpPr>
          <p:nvPr/>
        </p:nvSpPr>
        <p:spPr bwMode="auto">
          <a:xfrm>
            <a:off x="5373688" y="36861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2001" name="Rectangle 129"/>
          <p:cNvSpPr>
            <a:spLocks noChangeArrowheads="1"/>
          </p:cNvSpPr>
          <p:nvPr/>
        </p:nvSpPr>
        <p:spPr bwMode="auto">
          <a:xfrm>
            <a:off x="5907088" y="36861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02" name="Line 130"/>
          <p:cNvSpPr>
            <a:spLocks noChangeShapeType="1"/>
          </p:cNvSpPr>
          <p:nvPr/>
        </p:nvSpPr>
        <p:spPr bwMode="auto">
          <a:xfrm>
            <a:off x="6516688" y="37623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03" name="Rectangle 131"/>
          <p:cNvSpPr>
            <a:spLocks noChangeArrowheads="1"/>
          </p:cNvSpPr>
          <p:nvPr/>
        </p:nvSpPr>
        <p:spPr bwMode="auto">
          <a:xfrm>
            <a:off x="7659688" y="3762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04" name="Rectangle 132"/>
          <p:cNvSpPr>
            <a:spLocks noChangeArrowheads="1"/>
          </p:cNvSpPr>
          <p:nvPr/>
        </p:nvSpPr>
        <p:spPr bwMode="auto">
          <a:xfrm>
            <a:off x="5373688" y="37623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2005" name="Rectangle 133"/>
          <p:cNvSpPr>
            <a:spLocks noChangeArrowheads="1"/>
          </p:cNvSpPr>
          <p:nvPr/>
        </p:nvSpPr>
        <p:spPr bwMode="auto">
          <a:xfrm>
            <a:off x="5907088" y="37623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06" name="Line 134"/>
          <p:cNvSpPr>
            <a:spLocks noChangeShapeType="1"/>
          </p:cNvSpPr>
          <p:nvPr/>
        </p:nvSpPr>
        <p:spPr bwMode="auto">
          <a:xfrm>
            <a:off x="6516688" y="38385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07" name="Rectangle 135"/>
          <p:cNvSpPr>
            <a:spLocks noChangeArrowheads="1"/>
          </p:cNvSpPr>
          <p:nvPr/>
        </p:nvSpPr>
        <p:spPr bwMode="auto">
          <a:xfrm>
            <a:off x="7659688" y="3838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08" name="Rectangle 136"/>
          <p:cNvSpPr>
            <a:spLocks noChangeArrowheads="1"/>
          </p:cNvSpPr>
          <p:nvPr/>
        </p:nvSpPr>
        <p:spPr bwMode="auto">
          <a:xfrm>
            <a:off x="5373688" y="38385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2009" name="Rectangle 137"/>
          <p:cNvSpPr>
            <a:spLocks noChangeArrowheads="1"/>
          </p:cNvSpPr>
          <p:nvPr/>
        </p:nvSpPr>
        <p:spPr bwMode="auto">
          <a:xfrm>
            <a:off x="5907088" y="38385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10" name="Line 138"/>
          <p:cNvSpPr>
            <a:spLocks noChangeShapeType="1"/>
          </p:cNvSpPr>
          <p:nvPr/>
        </p:nvSpPr>
        <p:spPr bwMode="auto">
          <a:xfrm>
            <a:off x="6516688" y="39147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11" name="Rectangle 139"/>
          <p:cNvSpPr>
            <a:spLocks noChangeArrowheads="1"/>
          </p:cNvSpPr>
          <p:nvPr/>
        </p:nvSpPr>
        <p:spPr bwMode="auto">
          <a:xfrm>
            <a:off x="7659688" y="3914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12" name="Rectangle 140"/>
          <p:cNvSpPr>
            <a:spLocks noChangeArrowheads="1"/>
          </p:cNvSpPr>
          <p:nvPr/>
        </p:nvSpPr>
        <p:spPr bwMode="auto">
          <a:xfrm>
            <a:off x="5373688" y="39147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2013" name="Rectangle 141"/>
          <p:cNvSpPr>
            <a:spLocks noChangeArrowheads="1"/>
          </p:cNvSpPr>
          <p:nvPr/>
        </p:nvSpPr>
        <p:spPr bwMode="auto">
          <a:xfrm>
            <a:off x="5907088" y="3914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14" name="Line 142"/>
          <p:cNvSpPr>
            <a:spLocks noChangeShapeType="1"/>
          </p:cNvSpPr>
          <p:nvPr/>
        </p:nvSpPr>
        <p:spPr bwMode="auto">
          <a:xfrm>
            <a:off x="6516688" y="16287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15" name="Rectangle 143"/>
          <p:cNvSpPr>
            <a:spLocks noChangeArrowheads="1"/>
          </p:cNvSpPr>
          <p:nvPr/>
        </p:nvSpPr>
        <p:spPr bwMode="auto">
          <a:xfrm>
            <a:off x="7659688" y="1628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16" name="Rectangle 144"/>
          <p:cNvSpPr>
            <a:spLocks noChangeArrowheads="1"/>
          </p:cNvSpPr>
          <p:nvPr/>
        </p:nvSpPr>
        <p:spPr bwMode="auto">
          <a:xfrm>
            <a:off x="5373688" y="1628775"/>
            <a:ext cx="6096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</a:pPr>
            <a:endParaRPr kumimoji="0" lang="en-US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2017" name="Rectangle 145"/>
          <p:cNvSpPr>
            <a:spLocks noChangeArrowheads="1"/>
          </p:cNvSpPr>
          <p:nvPr/>
        </p:nvSpPr>
        <p:spPr bwMode="auto">
          <a:xfrm>
            <a:off x="5907088" y="1628775"/>
            <a:ext cx="533400" cy="76200"/>
          </a:xfrm>
          <a:prstGeom prst="rect">
            <a:avLst/>
          </a:prstGeom>
          <a:solidFill>
            <a:srgbClr val="B760F9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18" name="Line 146"/>
          <p:cNvSpPr>
            <a:spLocks noChangeShapeType="1"/>
          </p:cNvSpPr>
          <p:nvPr/>
        </p:nvSpPr>
        <p:spPr bwMode="auto">
          <a:xfrm>
            <a:off x="6516688" y="1704975"/>
            <a:ext cx="1143000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21" name="Text Box 149"/>
          <p:cNvSpPr txBox="1">
            <a:spLocks noChangeArrowheads="1"/>
          </p:cNvSpPr>
          <p:nvPr/>
        </p:nvSpPr>
        <p:spPr bwMode="auto">
          <a:xfrm>
            <a:off x="4010025" y="3789363"/>
            <a:ext cx="112395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b="0">
                <a:solidFill>
                  <a:srgbClr val="F95105"/>
                </a:solidFill>
              </a:rPr>
              <a:t>Match logic</a:t>
            </a:r>
          </a:p>
        </p:txBody>
      </p:sp>
      <p:sp>
        <p:nvSpPr>
          <p:cNvPr id="592023" name="Line 151"/>
          <p:cNvSpPr>
            <a:spLocks noChangeShapeType="1"/>
          </p:cNvSpPr>
          <p:nvPr/>
        </p:nvSpPr>
        <p:spPr bwMode="auto">
          <a:xfrm flipH="1">
            <a:off x="3708400" y="4005263"/>
            <a:ext cx="358775" cy="144462"/>
          </a:xfrm>
          <a:prstGeom prst="line">
            <a:avLst/>
          </a:prstGeom>
          <a:noFill/>
          <a:ln w="25400">
            <a:solidFill>
              <a:srgbClr val="F95105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2024" name="Group 152"/>
          <p:cNvGrpSpPr>
            <a:grpSpLocks/>
          </p:cNvGrpSpPr>
          <p:nvPr/>
        </p:nvGrpSpPr>
        <p:grpSpPr bwMode="auto">
          <a:xfrm>
            <a:off x="5373688" y="4257675"/>
            <a:ext cx="2819400" cy="152400"/>
            <a:chOff x="616" y="2112"/>
            <a:chExt cx="1776" cy="48"/>
          </a:xfrm>
        </p:grpSpPr>
        <p:sp>
          <p:nvSpPr>
            <p:cNvPr id="592025" name="Rectangle 153"/>
            <p:cNvSpPr>
              <a:spLocks noChangeArrowheads="1"/>
            </p:cNvSpPr>
            <p:nvPr/>
          </p:nvSpPr>
          <p:spPr bwMode="auto">
            <a:xfrm>
              <a:off x="2056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026" name="Rectangle 154"/>
            <p:cNvSpPr>
              <a:spLocks noChangeArrowheads="1"/>
            </p:cNvSpPr>
            <p:nvPr/>
          </p:nvSpPr>
          <p:spPr bwMode="auto">
            <a:xfrm>
              <a:off x="616" y="2112"/>
              <a:ext cx="384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>
                <a:spcBef>
                  <a:spcPct val="50000"/>
                </a:spcBef>
              </a:pPr>
              <a:endParaRPr kumimoji="0" lang="en-US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92027" name="Rectangle 155"/>
            <p:cNvSpPr>
              <a:spLocks noChangeArrowheads="1"/>
            </p:cNvSpPr>
            <p:nvPr/>
          </p:nvSpPr>
          <p:spPr bwMode="auto">
            <a:xfrm>
              <a:off x="952" y="2112"/>
              <a:ext cx="336" cy="48"/>
            </a:xfrm>
            <a:prstGeom prst="rect">
              <a:avLst/>
            </a:prstGeom>
            <a:solidFill>
              <a:srgbClr val="F95105"/>
            </a:solidFill>
            <a:ln w="12700" algn="ctr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2091" name="Line 219"/>
          <p:cNvSpPr>
            <a:spLocks noChangeShapeType="1"/>
          </p:cNvSpPr>
          <p:nvPr/>
        </p:nvSpPr>
        <p:spPr bwMode="auto">
          <a:xfrm flipH="1" flipV="1">
            <a:off x="3708400" y="1789113"/>
            <a:ext cx="215900" cy="271462"/>
          </a:xfrm>
          <a:prstGeom prst="line">
            <a:avLst/>
          </a:prstGeom>
          <a:noFill/>
          <a:ln w="25400">
            <a:solidFill>
              <a:srgbClr val="CC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092" name="Text Box 220"/>
          <p:cNvSpPr txBox="1">
            <a:spLocks noChangeArrowheads="1"/>
          </p:cNvSpPr>
          <p:nvPr/>
        </p:nvSpPr>
        <p:spPr bwMode="auto">
          <a:xfrm>
            <a:off x="3851275" y="1989138"/>
            <a:ext cx="123666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lang="en-US" b="0">
                <a:solidFill>
                  <a:srgbClr val="CC66FF"/>
                </a:solidFill>
              </a:rPr>
              <a:t>Memory cells</a:t>
            </a:r>
          </a:p>
        </p:txBody>
      </p:sp>
      <p:sp>
        <p:nvSpPr>
          <p:cNvPr id="592093" name="Text Box 221"/>
          <p:cNvSpPr txBox="1">
            <a:spLocks noChangeArrowheads="1"/>
          </p:cNvSpPr>
          <p:nvPr/>
        </p:nvSpPr>
        <p:spPr bwMode="auto">
          <a:xfrm>
            <a:off x="1116013" y="1341438"/>
            <a:ext cx="2317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Conventional CAM/TCAM</a:t>
            </a:r>
          </a:p>
        </p:txBody>
      </p:sp>
      <p:sp>
        <p:nvSpPr>
          <p:cNvPr id="592094" name="Text Box 222"/>
          <p:cNvSpPr txBox="1">
            <a:spLocks noChangeArrowheads="1"/>
          </p:cNvSpPr>
          <p:nvPr/>
        </p:nvSpPr>
        <p:spPr bwMode="auto">
          <a:xfrm>
            <a:off x="6443663" y="1341438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CA-RAM</a:t>
            </a:r>
          </a:p>
        </p:txBody>
      </p:sp>
      <p:sp>
        <p:nvSpPr>
          <p:cNvPr id="592242" name="Line 370"/>
          <p:cNvSpPr>
            <a:spLocks noChangeShapeType="1"/>
          </p:cNvSpPr>
          <p:nvPr/>
        </p:nvSpPr>
        <p:spPr bwMode="auto">
          <a:xfrm flipV="1">
            <a:off x="5003800" y="1773238"/>
            <a:ext cx="360363" cy="287337"/>
          </a:xfrm>
          <a:prstGeom prst="line">
            <a:avLst/>
          </a:prstGeom>
          <a:noFill/>
          <a:ln w="25400">
            <a:solidFill>
              <a:srgbClr val="CC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243" name="Line 371"/>
          <p:cNvSpPr>
            <a:spLocks noChangeShapeType="1"/>
          </p:cNvSpPr>
          <p:nvPr/>
        </p:nvSpPr>
        <p:spPr bwMode="auto">
          <a:xfrm>
            <a:off x="5076825" y="4005263"/>
            <a:ext cx="287338" cy="360362"/>
          </a:xfrm>
          <a:prstGeom prst="line">
            <a:avLst/>
          </a:prstGeom>
          <a:noFill/>
          <a:ln w="25400">
            <a:solidFill>
              <a:srgbClr val="F95105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245" name="AutoShape 373"/>
          <p:cNvSpPr>
            <a:spLocks/>
          </p:cNvSpPr>
          <p:nvPr/>
        </p:nvSpPr>
        <p:spPr bwMode="auto">
          <a:xfrm>
            <a:off x="8316913" y="4221163"/>
            <a:ext cx="73025" cy="215900"/>
          </a:xfrm>
          <a:prstGeom prst="rightBracket">
            <a:avLst>
              <a:gd name="adj" fmla="val 24638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246" name="AutoShape 374"/>
          <p:cNvSpPr>
            <a:spLocks/>
          </p:cNvSpPr>
          <p:nvPr/>
        </p:nvSpPr>
        <p:spPr bwMode="auto">
          <a:xfrm>
            <a:off x="8316913" y="1628775"/>
            <a:ext cx="73025" cy="2376488"/>
          </a:xfrm>
          <a:prstGeom prst="rightBracket">
            <a:avLst>
              <a:gd name="adj" fmla="val 271196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247" name="AutoShape 375"/>
          <p:cNvSpPr>
            <a:spLocks/>
          </p:cNvSpPr>
          <p:nvPr/>
        </p:nvSpPr>
        <p:spPr bwMode="auto">
          <a:xfrm rot="5400000">
            <a:off x="6731794" y="3140869"/>
            <a:ext cx="73025" cy="2808287"/>
          </a:xfrm>
          <a:prstGeom prst="rightBracket">
            <a:avLst>
              <a:gd name="adj" fmla="val 320471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2248" name="AutoShape 376"/>
          <p:cNvSpPr>
            <a:spLocks/>
          </p:cNvSpPr>
          <p:nvPr/>
        </p:nvSpPr>
        <p:spPr bwMode="auto">
          <a:xfrm rot="5400000">
            <a:off x="6731794" y="2637632"/>
            <a:ext cx="73025" cy="2808287"/>
          </a:xfrm>
          <a:prstGeom prst="rightBracket">
            <a:avLst>
              <a:gd name="adj" fmla="val 320471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48229 -0.0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48229 -0.0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9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48229 0.005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92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8229 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92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48229 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92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48229 -0.0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2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48229 -0.0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9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48229 -0.00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9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8229 0.033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92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24 0.0838 " pathEditMode="relative" ptsTypes="AA">
                                      <p:cBhvr>
                                        <p:cTn id="29" dur="2000" fill="hold"/>
                                        <p:tgtEl>
                                          <p:spTgt spid="592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48229 0.13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2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6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48229 0.177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9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8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48229 0.211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92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0.18241 L 0.48212 0.2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92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49011 0.310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9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5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49011 0.355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9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9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9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9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9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9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9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9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9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9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9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9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9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9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9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9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9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9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9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9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9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9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9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9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9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9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9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9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9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9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9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9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9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9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9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9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9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9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9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9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9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9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9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9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9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9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9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9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9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9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59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9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9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9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9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59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9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59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9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9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59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9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59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9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59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9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9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9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9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9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59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9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59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9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59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9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9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59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9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9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59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9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59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59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1000"/>
                                        <p:tgtEl>
                                          <p:spTgt spid="59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59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59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59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59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592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59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59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592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59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592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592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1000"/>
                                        <p:tgtEl>
                                          <p:spTgt spid="5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592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59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59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59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59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59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59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6" grpId="0" animBg="1"/>
      <p:bldP spid="591887" grpId="0" animBg="1"/>
      <p:bldP spid="591888" grpId="0" animBg="1"/>
      <p:bldP spid="591889" grpId="0" animBg="1"/>
      <p:bldP spid="591890" grpId="0" animBg="1"/>
      <p:bldP spid="591891" grpId="0" animBg="1"/>
      <p:bldP spid="591892" grpId="0" animBg="1"/>
      <p:bldP spid="591893" grpId="0" animBg="1"/>
      <p:bldP spid="591894" grpId="0" animBg="1"/>
      <p:bldP spid="591895" grpId="0" animBg="1"/>
      <p:bldP spid="591896" grpId="0" animBg="1"/>
      <p:bldP spid="591897" grpId="0" animBg="1"/>
      <p:bldP spid="591898" grpId="0" animBg="1"/>
      <p:bldP spid="591899" grpId="0" animBg="1"/>
      <p:bldP spid="591900" grpId="0" animBg="1"/>
      <p:bldP spid="591901" grpId="0" animBg="1"/>
      <p:bldP spid="591902" grpId="0" animBg="1"/>
      <p:bldP spid="591903" grpId="0" animBg="1"/>
      <p:bldP spid="591904" grpId="0" animBg="1"/>
      <p:bldP spid="591905" grpId="0" animBg="1"/>
      <p:bldP spid="591906" grpId="0" animBg="1"/>
      <p:bldP spid="591907" grpId="0" animBg="1"/>
      <p:bldP spid="591908" grpId="0" animBg="1"/>
      <p:bldP spid="591909" grpId="0" animBg="1"/>
      <p:bldP spid="591910" grpId="0" animBg="1"/>
      <p:bldP spid="591911" grpId="0" animBg="1"/>
      <p:bldP spid="591912" grpId="0" animBg="1"/>
      <p:bldP spid="591913" grpId="0" animBg="1"/>
      <p:bldP spid="591914" grpId="0" animBg="1"/>
      <p:bldP spid="591915" grpId="0" animBg="1"/>
      <p:bldP spid="591916" grpId="0" animBg="1"/>
      <p:bldP spid="591917" grpId="0" animBg="1"/>
      <p:bldP spid="591918" grpId="0" animBg="1"/>
      <p:bldP spid="591919" grpId="0" animBg="1"/>
      <p:bldP spid="591920" grpId="0" animBg="1"/>
      <p:bldP spid="591921" grpId="0" animBg="1"/>
      <p:bldP spid="591922" grpId="0" animBg="1"/>
      <p:bldP spid="591923" grpId="0" animBg="1"/>
      <p:bldP spid="591924" grpId="0" animBg="1"/>
      <p:bldP spid="591925" grpId="0" animBg="1"/>
      <p:bldP spid="591926" grpId="0" animBg="1"/>
      <p:bldP spid="591927" grpId="0" animBg="1"/>
      <p:bldP spid="591928" grpId="0" animBg="1"/>
      <p:bldP spid="591929" grpId="0" animBg="1"/>
      <p:bldP spid="591930" grpId="0" animBg="1"/>
      <p:bldP spid="591931" grpId="0" animBg="1"/>
      <p:bldP spid="591932" grpId="0" animBg="1"/>
      <p:bldP spid="591933" grpId="0" animBg="1"/>
      <p:bldP spid="591934" grpId="0" animBg="1"/>
      <p:bldP spid="591935" grpId="0" animBg="1"/>
      <p:bldP spid="591936" grpId="0" animBg="1"/>
      <p:bldP spid="591937" grpId="0" animBg="1"/>
      <p:bldP spid="591938" grpId="0" animBg="1"/>
      <p:bldP spid="591939" grpId="0" animBg="1"/>
      <p:bldP spid="591940" grpId="0" animBg="1"/>
      <p:bldP spid="591941" grpId="0" animBg="1"/>
      <p:bldP spid="591942" grpId="0" animBg="1"/>
      <p:bldP spid="591943" grpId="0" animBg="1"/>
      <p:bldP spid="591944" grpId="0" animBg="1"/>
      <p:bldP spid="591945" grpId="0" animBg="1"/>
      <p:bldP spid="591946" grpId="0" animBg="1"/>
      <p:bldP spid="591947" grpId="0" animBg="1"/>
      <p:bldP spid="591948" grpId="0" animBg="1"/>
      <p:bldP spid="591949" grpId="0" animBg="1"/>
      <p:bldP spid="591950" grpId="0" animBg="1"/>
      <p:bldP spid="591951" grpId="0" animBg="1"/>
      <p:bldP spid="591952" grpId="0" animBg="1"/>
      <p:bldP spid="591953" grpId="0" animBg="1"/>
      <p:bldP spid="591954" grpId="0" animBg="1"/>
      <p:bldP spid="591955" grpId="0" animBg="1"/>
      <p:bldP spid="591956" grpId="0" animBg="1"/>
      <p:bldP spid="591957" grpId="0" animBg="1"/>
      <p:bldP spid="591958" grpId="0" animBg="1"/>
      <p:bldP spid="591959" grpId="0" animBg="1"/>
      <p:bldP spid="591960" grpId="0" animBg="1"/>
      <p:bldP spid="591961" grpId="0" animBg="1"/>
      <p:bldP spid="591962" grpId="0" animBg="1"/>
      <p:bldP spid="591963" grpId="0" animBg="1"/>
      <p:bldP spid="591964" grpId="0" animBg="1"/>
      <p:bldP spid="591965" grpId="0" animBg="1"/>
      <p:bldP spid="591966" grpId="0" animBg="1"/>
      <p:bldP spid="591967" grpId="0" animBg="1"/>
      <p:bldP spid="591968" grpId="0" animBg="1"/>
      <p:bldP spid="591969" grpId="0" animBg="1"/>
      <p:bldP spid="591970" grpId="0" animBg="1"/>
      <p:bldP spid="591971" grpId="0" animBg="1"/>
      <p:bldP spid="591972" grpId="0" animBg="1"/>
      <p:bldP spid="591973" grpId="0" animBg="1"/>
      <p:bldP spid="591974" grpId="0" animBg="1"/>
      <p:bldP spid="591975" grpId="0" animBg="1"/>
      <p:bldP spid="591976" grpId="0" animBg="1"/>
      <p:bldP spid="591977" grpId="0" animBg="1"/>
      <p:bldP spid="591978" grpId="0" animBg="1"/>
      <p:bldP spid="591979" grpId="0" animBg="1"/>
      <p:bldP spid="591980" grpId="0" animBg="1"/>
      <p:bldP spid="591981" grpId="0" animBg="1"/>
      <p:bldP spid="591982" grpId="0" animBg="1"/>
      <p:bldP spid="591983" grpId="0" animBg="1"/>
      <p:bldP spid="591984" grpId="0" animBg="1"/>
      <p:bldP spid="591985" grpId="0" animBg="1"/>
      <p:bldP spid="591986" grpId="0" animBg="1"/>
      <p:bldP spid="591987" grpId="0" animBg="1"/>
      <p:bldP spid="591988" grpId="0" animBg="1"/>
      <p:bldP spid="591989" grpId="0" animBg="1"/>
      <p:bldP spid="591990" grpId="0" animBg="1"/>
      <p:bldP spid="591991" grpId="0" animBg="1"/>
      <p:bldP spid="591992" grpId="0" animBg="1"/>
      <p:bldP spid="591993" grpId="0" animBg="1"/>
      <p:bldP spid="591994" grpId="0" animBg="1"/>
      <p:bldP spid="591995" grpId="0" animBg="1"/>
      <p:bldP spid="591996" grpId="0" animBg="1"/>
      <p:bldP spid="591997" grpId="0" animBg="1"/>
      <p:bldP spid="591998" grpId="0" animBg="1"/>
      <p:bldP spid="591999" grpId="0" animBg="1"/>
      <p:bldP spid="592000" grpId="0" animBg="1"/>
      <p:bldP spid="592001" grpId="0" animBg="1"/>
      <p:bldP spid="592002" grpId="0" animBg="1"/>
      <p:bldP spid="592003" grpId="0" animBg="1"/>
      <p:bldP spid="592004" grpId="0" animBg="1"/>
      <p:bldP spid="592005" grpId="0" animBg="1"/>
      <p:bldP spid="592006" grpId="0" animBg="1"/>
      <p:bldP spid="592007" grpId="0" animBg="1"/>
      <p:bldP spid="592008" grpId="0" animBg="1"/>
      <p:bldP spid="592009" grpId="0" animBg="1"/>
      <p:bldP spid="592010" grpId="0" animBg="1"/>
      <p:bldP spid="592011" grpId="0" animBg="1"/>
      <p:bldP spid="592012" grpId="0" animBg="1"/>
      <p:bldP spid="592013" grpId="0" animBg="1"/>
      <p:bldP spid="592014" grpId="0" animBg="1"/>
      <p:bldP spid="592015" grpId="0" animBg="1"/>
      <p:bldP spid="592016" grpId="0" animBg="1"/>
      <p:bldP spid="592017" grpId="0" animBg="1"/>
      <p:bldP spid="592018" grpId="0" animBg="1"/>
      <p:bldP spid="592094" grpId="0"/>
      <p:bldP spid="592242" grpId="0" animBg="1"/>
      <p:bldP spid="592243" grpId="0" animBg="1"/>
      <p:bldP spid="592245" grpId="0" animBg="1"/>
      <p:bldP spid="592246" grpId="0" animBg="1"/>
      <p:bldP spid="592247" grpId="0" animBg="1"/>
      <p:bldP spid="592248" grpId="0" animBg="1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umnst777 BT"/>
        <a:ea typeface="굴림"/>
        <a:cs typeface=""/>
      </a:majorFont>
      <a:minorFont>
        <a:latin typeface="Humnst777 BT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nst777 BT" pitchFamily="34" charset="0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41977</TotalTime>
  <Words>1342</Words>
  <Application>Microsoft Office PowerPoint</Application>
  <PresentationFormat>Letter Paper (8.5x11 in)</PresentationFormat>
  <Paragraphs>369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Humnst777 BT</vt:lpstr>
      <vt:lpstr>굴림</vt:lpstr>
      <vt:lpstr>Wingdings</vt:lpstr>
      <vt:lpstr>Calibri</vt:lpstr>
      <vt:lpstr>Times</vt:lpstr>
      <vt:lpstr>Symbol</vt:lpstr>
      <vt:lpstr>Wingdings 2</vt:lpstr>
      <vt:lpstr>Yet R</vt:lpstr>
      <vt:lpstr>기본 디자인</vt:lpstr>
      <vt:lpstr>Image</vt:lpstr>
      <vt:lpstr>CorelDRAW</vt:lpstr>
      <vt:lpstr>Microsoft Visio Drawing</vt:lpstr>
      <vt:lpstr>A Search Memory Substrate for High Throughput and Low Power Packet Processing </vt:lpstr>
      <vt:lpstr>Background</vt:lpstr>
      <vt:lpstr>Network packet processing tasks</vt:lpstr>
      <vt:lpstr>Lookup performance scalability</vt:lpstr>
      <vt:lpstr>IP lookup using a trie</vt:lpstr>
      <vt:lpstr>IP lookup using TCAM</vt:lpstr>
      <vt:lpstr>Recap: Why is TCAM inefficient?</vt:lpstr>
      <vt:lpstr>CA-RAM–a hybrid approach</vt:lpstr>
      <vt:lpstr>CA-RAM–Content Addressable RAM</vt:lpstr>
      <vt:lpstr>Very simple, yet efficient</vt:lpstr>
      <vt:lpstr>Pipelined CA-RAM operation</vt:lpstr>
      <vt:lpstr>Dealing w/ bucket overflows</vt:lpstr>
      <vt:lpstr>CA-RAM reconfig. opportunities</vt:lpstr>
      <vt:lpstr>Adapting key size</vt:lpstr>
      <vt:lpstr>CA-RAM reconfig. opportunities</vt:lpstr>
      <vt:lpstr>Supporting binary/ternary matching</vt:lpstr>
      <vt:lpstr>CA-RAM reconfig. opportunities</vt:lpstr>
      <vt:lpstr>Simult. key matching &amp; data access</vt:lpstr>
      <vt:lpstr>CA-RAM reconfig. opportunities</vt:lpstr>
      <vt:lpstr>Supporting range checking</vt:lpstr>
      <vt:lpstr>Evaluation</vt:lpstr>
      <vt:lpstr>Mapping a large IP routing table</vt:lpstr>
      <vt:lpstr>Mapping a large IP routing table</vt:lpstr>
      <vt:lpstr>Comparing CA-RAM and TCAM</vt:lpstr>
      <vt:lpstr>Conclusions</vt:lpstr>
      <vt:lpstr>Mapping a large IP routing table</vt:lpstr>
      <vt:lpstr>CA-RAM components</vt:lpstr>
    </vt:vector>
  </TitlesOfParts>
  <Company>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CS0447 Computer Organization &amp; Assembly Language</dc:title>
  <dc:creator>Sangyeun Cho</dc:creator>
  <cp:lastModifiedBy>Sangyeun Cho</cp:lastModifiedBy>
  <cp:revision>801</cp:revision>
  <dcterms:created xsi:type="dcterms:W3CDTF">2004-08-26T11:50:37Z</dcterms:created>
  <dcterms:modified xsi:type="dcterms:W3CDTF">2010-03-31T17:37:56Z</dcterms:modified>
</cp:coreProperties>
</file>