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85"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73700" autoAdjust="0"/>
  </p:normalViewPr>
  <p:slideViewPr>
    <p:cSldViewPr>
      <p:cViewPr varScale="1">
        <p:scale>
          <a:sx n="98" d="100"/>
          <a:sy n="98" d="100"/>
        </p:scale>
        <p:origin x="-11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smoothMarker"/>
        <c:ser>
          <c:idx val="0"/>
          <c:order val="0"/>
          <c:spPr>
            <a:ln>
              <a:solidFill>
                <a:srgbClr val="0070C0"/>
              </a:solidFill>
            </a:ln>
          </c:spPr>
          <c:marker>
            <c:symbol val="none"/>
          </c:marker>
          <c:yVal>
            <c:numRef>
              <c:f>Sheet1!$C$1:$C$10</c:f>
              <c:numCache>
                <c:formatCode>General</c:formatCode>
                <c:ptCount val="10"/>
                <c:pt idx="0">
                  <c:v>1</c:v>
                </c:pt>
                <c:pt idx="1">
                  <c:v>2</c:v>
                </c:pt>
                <c:pt idx="2">
                  <c:v>3</c:v>
                </c:pt>
                <c:pt idx="3">
                  <c:v>0</c:v>
                </c:pt>
                <c:pt idx="4">
                  <c:v>3</c:v>
                </c:pt>
                <c:pt idx="5">
                  <c:v>4</c:v>
                </c:pt>
                <c:pt idx="6">
                  <c:v>0.5</c:v>
                </c:pt>
                <c:pt idx="7">
                  <c:v>1</c:v>
                </c:pt>
                <c:pt idx="8">
                  <c:v>2</c:v>
                </c:pt>
                <c:pt idx="9">
                  <c:v>1</c:v>
                </c:pt>
              </c:numCache>
            </c:numRef>
          </c:yVal>
          <c:smooth val="1"/>
        </c:ser>
        <c:axId val="53395456"/>
        <c:axId val="53396992"/>
      </c:scatterChart>
      <c:valAx>
        <c:axId val="53395456"/>
        <c:scaling>
          <c:orientation val="minMax"/>
        </c:scaling>
        <c:axPos val="b"/>
        <c:tickLblPos val="nextTo"/>
        <c:crossAx val="53396992"/>
        <c:crosses val="autoZero"/>
        <c:crossBetween val="midCat"/>
      </c:valAx>
      <c:valAx>
        <c:axId val="53396992"/>
        <c:scaling>
          <c:orientation val="minMax"/>
        </c:scaling>
        <c:axPos val="l"/>
        <c:majorGridlines/>
        <c:numFmt formatCode="General" sourceLinked="1"/>
        <c:tickLblPos val="nextTo"/>
        <c:crossAx val="53395456"/>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spPr>
            <a:ln>
              <a:solidFill>
                <a:srgbClr val="0070C0"/>
              </a:solidFill>
            </a:ln>
          </c:spPr>
          <c:marker>
            <c:symbol val="none"/>
          </c:marker>
          <c:val>
            <c:numRef>
              <c:f>Sheet1!$A$1:$A$10</c:f>
              <c:numCache>
                <c:formatCode>General</c:formatCode>
                <c:ptCount val="10"/>
                <c:pt idx="0">
                  <c:v>2</c:v>
                </c:pt>
                <c:pt idx="1">
                  <c:v>2</c:v>
                </c:pt>
                <c:pt idx="2">
                  <c:v>2</c:v>
                </c:pt>
                <c:pt idx="3">
                  <c:v>2</c:v>
                </c:pt>
                <c:pt idx="4">
                  <c:v>2</c:v>
                </c:pt>
                <c:pt idx="5">
                  <c:v>2</c:v>
                </c:pt>
                <c:pt idx="6">
                  <c:v>2</c:v>
                </c:pt>
                <c:pt idx="7">
                  <c:v>2</c:v>
                </c:pt>
                <c:pt idx="8">
                  <c:v>2</c:v>
                </c:pt>
                <c:pt idx="9">
                  <c:v>2</c:v>
                </c:pt>
              </c:numCache>
            </c:numRef>
          </c:val>
        </c:ser>
        <c:marker val="1"/>
        <c:axId val="53682560"/>
        <c:axId val="53684096"/>
      </c:lineChart>
      <c:catAx>
        <c:axId val="53682560"/>
        <c:scaling>
          <c:orientation val="minMax"/>
        </c:scaling>
        <c:axPos val="b"/>
        <c:tickLblPos val="nextTo"/>
        <c:crossAx val="53684096"/>
        <c:crosses val="autoZero"/>
        <c:auto val="1"/>
        <c:lblAlgn val="ctr"/>
        <c:lblOffset val="100"/>
      </c:catAx>
      <c:valAx>
        <c:axId val="53684096"/>
        <c:scaling>
          <c:orientation val="minMax"/>
        </c:scaling>
        <c:axPos val="l"/>
        <c:majorGridlines/>
        <c:numFmt formatCode="General" sourceLinked="1"/>
        <c:tickLblPos val="nextTo"/>
        <c:crossAx val="5368256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spPr>
            <a:ln>
              <a:solidFill>
                <a:srgbClr val="0070C0"/>
              </a:solidFill>
            </a:ln>
          </c:spPr>
          <c:marker>
            <c:symbol val="none"/>
          </c:marker>
          <c:val>
            <c:numRef>
              <c:f>Sheet1!$A$1:$A$10</c:f>
              <c:numCache>
                <c:formatCode>General</c:formatCode>
                <c:ptCount val="10"/>
                <c:pt idx="0">
                  <c:v>2</c:v>
                </c:pt>
                <c:pt idx="1">
                  <c:v>2</c:v>
                </c:pt>
                <c:pt idx="2">
                  <c:v>2</c:v>
                </c:pt>
                <c:pt idx="3">
                  <c:v>2</c:v>
                </c:pt>
                <c:pt idx="4">
                  <c:v>2</c:v>
                </c:pt>
                <c:pt idx="5">
                  <c:v>2</c:v>
                </c:pt>
                <c:pt idx="6">
                  <c:v>2</c:v>
                </c:pt>
                <c:pt idx="7">
                  <c:v>2</c:v>
                </c:pt>
                <c:pt idx="8">
                  <c:v>2</c:v>
                </c:pt>
                <c:pt idx="9">
                  <c:v>2</c:v>
                </c:pt>
              </c:numCache>
            </c:numRef>
          </c:val>
        </c:ser>
        <c:marker val="1"/>
        <c:axId val="53716864"/>
        <c:axId val="53718400"/>
      </c:lineChart>
      <c:catAx>
        <c:axId val="53716864"/>
        <c:scaling>
          <c:orientation val="minMax"/>
        </c:scaling>
        <c:axPos val="b"/>
        <c:tickLblPos val="nextTo"/>
        <c:crossAx val="53718400"/>
        <c:crosses val="autoZero"/>
        <c:auto val="1"/>
        <c:lblAlgn val="ctr"/>
        <c:lblOffset val="100"/>
      </c:catAx>
      <c:valAx>
        <c:axId val="53718400"/>
        <c:scaling>
          <c:orientation val="minMax"/>
        </c:scaling>
        <c:axPos val="l"/>
        <c:majorGridlines/>
        <c:numFmt formatCode="General" sourceLinked="1"/>
        <c:tickLblPos val="nextTo"/>
        <c:crossAx val="53716864"/>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smoothMarker"/>
        <c:ser>
          <c:idx val="0"/>
          <c:order val="0"/>
          <c:spPr>
            <a:ln>
              <a:solidFill>
                <a:srgbClr val="0070C0"/>
              </a:solidFill>
            </a:ln>
          </c:spPr>
          <c:marker>
            <c:symbol val="none"/>
          </c:marker>
          <c:yVal>
            <c:numRef>
              <c:f>Sheet1!$C$1:$C$10</c:f>
              <c:numCache>
                <c:formatCode>General</c:formatCode>
                <c:ptCount val="10"/>
                <c:pt idx="0">
                  <c:v>1</c:v>
                </c:pt>
                <c:pt idx="1">
                  <c:v>2</c:v>
                </c:pt>
                <c:pt idx="2">
                  <c:v>3</c:v>
                </c:pt>
                <c:pt idx="3">
                  <c:v>0</c:v>
                </c:pt>
                <c:pt idx="4">
                  <c:v>3</c:v>
                </c:pt>
                <c:pt idx="5">
                  <c:v>4</c:v>
                </c:pt>
                <c:pt idx="6">
                  <c:v>0.5</c:v>
                </c:pt>
                <c:pt idx="7">
                  <c:v>1</c:v>
                </c:pt>
                <c:pt idx="8">
                  <c:v>2</c:v>
                </c:pt>
                <c:pt idx="9">
                  <c:v>1</c:v>
                </c:pt>
              </c:numCache>
            </c:numRef>
          </c:yVal>
          <c:smooth val="1"/>
        </c:ser>
        <c:axId val="56035968"/>
        <c:axId val="56041856"/>
      </c:scatterChart>
      <c:valAx>
        <c:axId val="56035968"/>
        <c:scaling>
          <c:orientation val="minMax"/>
        </c:scaling>
        <c:axPos val="b"/>
        <c:tickLblPos val="nextTo"/>
        <c:crossAx val="56041856"/>
        <c:crosses val="autoZero"/>
        <c:crossBetween val="midCat"/>
      </c:valAx>
      <c:valAx>
        <c:axId val="56041856"/>
        <c:scaling>
          <c:orientation val="minMax"/>
        </c:scaling>
        <c:axPos val="l"/>
        <c:majorGridlines/>
        <c:numFmt formatCode="General" sourceLinked="1"/>
        <c:tickLblPos val="nextTo"/>
        <c:crossAx val="56035968"/>
        <c:crosses val="autoZero"/>
        <c:crossBetween val="midCat"/>
      </c:valAx>
    </c:plotArea>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2.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D4B92-6C54-43E4-B008-D1B10E6ACF4B}" type="datetimeFigureOut">
              <a:rPr lang="en-US" smtClean="0"/>
              <a:pPr/>
              <a:t>4/21/2010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C809B-B24F-40FC-A907-C81CA8B0D4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M = Markov, GI = General Independent, and 1 = one server</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a lower bound on optimal in (a) from theorem 2</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change rho</a:t>
            </a:r>
            <a:r>
              <a:rPr lang="en-US" baseline="0" dirty="0" smtClean="0"/>
              <a:t> for fixed gamma, second, changing beta for fixed rho, and finally changing only alpha</a:t>
            </a:r>
          </a:p>
          <a:p>
            <a:endParaRPr lang="en-US" baseline="0" dirty="0" smtClean="0"/>
          </a:p>
          <a:p>
            <a:r>
              <a:rPr lang="en-US" baseline="0" dirty="0" smtClean="0"/>
              <a:t>Recall that rho = rate * </a:t>
            </a:r>
            <a:r>
              <a:rPr lang="en-US" baseline="0" dirty="0" err="1" smtClean="0"/>
              <a:t>mean_size</a:t>
            </a:r>
            <a:r>
              <a:rPr lang="en-US" baseline="0" dirty="0" smtClean="0"/>
              <a:t> = load</a:t>
            </a:r>
          </a:p>
          <a:p>
            <a:r>
              <a:rPr lang="en-US" baseline="0" dirty="0" smtClean="0"/>
              <a:t>Gamma = rho / beta^(1/alpha)</a:t>
            </a:r>
          </a:p>
          <a:p>
            <a:endParaRPr lang="en-US" baseline="0" dirty="0" smtClean="0"/>
          </a:p>
          <a:p>
            <a:r>
              <a:rPr lang="en-US" baseline="0" dirty="0" smtClean="0"/>
              <a:t>1-&gt;2:  Reduce load (rho) and our concern for energy increases (beta) (or equivalently, reduce our delay aversion)</a:t>
            </a:r>
          </a:p>
          <a:p>
            <a:r>
              <a:rPr lang="en-US" baseline="0" dirty="0" smtClean="0"/>
              <a:t>1-&gt;3:  Increase concern for energy only (or reduce delay aversion)</a:t>
            </a:r>
          </a:p>
          <a:p>
            <a:r>
              <a:rPr lang="en-US" baseline="0" dirty="0" smtClean="0"/>
              <a:t>1-&gt;4:  just increase alpha</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Nice</a:t>
            </a:r>
            <a:r>
              <a:rPr lang="en-US" baseline="0" dirty="0" smtClean="0"/>
              <a:t> because it has the number of current jobs, beta, and power information (1/alpha)</a:t>
            </a:r>
          </a:p>
          <a:p>
            <a:endParaRPr lang="en-US" baseline="0" dirty="0" smtClean="0"/>
          </a:p>
          <a:p>
            <a:r>
              <a:rPr lang="en-US" baseline="0" dirty="0" smtClean="0"/>
              <a:t>As beta increases we can go faster because we care less about speed, but as alpha increases speed hurts energy objective more, thus speed decreases.</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Alpha = 2</a:t>
            </a:r>
            <a:r>
              <a:rPr lang="en-US" baseline="0" dirty="0" smtClean="0"/>
              <a:t> identical cost proof is just a derivation of linear cost using formulas.</a:t>
            </a:r>
            <a:endParaRPr lang="en-US" dirty="0" smtClean="0"/>
          </a:p>
          <a:p>
            <a:endParaRPr lang="en-US" dirty="0" smtClean="0"/>
          </a:p>
          <a:p>
            <a:r>
              <a:rPr lang="en-US" dirty="0" smtClean="0"/>
              <a:t>Recall that OA basically</a:t>
            </a:r>
            <a:r>
              <a:rPr lang="en-US" baseline="0" dirty="0" smtClean="0"/>
              <a:t> runs optimally as if nothing will come in the future…</a:t>
            </a:r>
          </a:p>
          <a:p>
            <a:endParaRPr lang="en-US" baseline="0" dirty="0" smtClean="0"/>
          </a:p>
          <a:p>
            <a:r>
              <a:rPr lang="en-US" baseline="0" dirty="0" smtClean="0"/>
              <a:t>They don’t say explicitly that it is much better than OA, they say OA is designed for rho = 0 and this graph suggests linear scaling is much better than designing for rho = 0.</a:t>
            </a:r>
          </a:p>
        </p:txBody>
      </p:sp>
      <p:sp>
        <p:nvSpPr>
          <p:cNvPr id="4" name="Slide Number Placeholder 3"/>
          <p:cNvSpPr>
            <a:spLocks noGrp="1"/>
          </p:cNvSpPr>
          <p:nvPr>
            <p:ph type="sldNum" sz="quarter" idx="10"/>
          </p:nvPr>
        </p:nvSpPr>
        <p:spPr/>
        <p:txBody>
          <a:bodyPr/>
          <a:lstStyle/>
          <a:p>
            <a:fld id="{12DC809B-B24F-40FC-A907-C81CA8B0D4CB}"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where we see speed similar to stochastic</a:t>
            </a:r>
            <a:r>
              <a:rPr lang="en-US" baseline="0" dirty="0" smtClean="0"/>
              <a:t> speed from the first paper for alpha = 2 (</a:t>
            </a:r>
            <a:r>
              <a:rPr lang="en-US" baseline="0" dirty="0" err="1" smtClean="0"/>
              <a:t>sqrt</a:t>
            </a:r>
            <a:r>
              <a:rPr lang="en-US" baseline="0" dirty="0" smtClean="0"/>
              <a:t>(beta*b) in previous paper)</a:t>
            </a:r>
          </a:p>
          <a:p>
            <a:endParaRPr lang="en-US" baseline="0" dirty="0" smtClean="0"/>
          </a:p>
          <a:p>
            <a:r>
              <a:rPr lang="en-US" baseline="0" dirty="0" smtClean="0"/>
              <a:t>Two papers are “speed scaling with an arbitrary power function” and “non-clairvoyant speed scaling for flow and energy”</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for general alpha, and the proof uses large</a:t>
            </a:r>
            <a:r>
              <a:rPr lang="en-US" baseline="0" dirty="0" smtClean="0"/>
              <a:t> alphas and says that one of the following two instances will cause everyone to fail:</a:t>
            </a:r>
          </a:p>
          <a:p>
            <a:endParaRPr lang="en-US" baseline="0" dirty="0" smtClean="0"/>
          </a:p>
          <a:p>
            <a:r>
              <a:rPr lang="en-US" baseline="0" dirty="0" smtClean="0"/>
              <a:t>A batch of jobs arrives with size 1 at time 0 and no more arrivals (batch jobs)</a:t>
            </a:r>
          </a:p>
          <a:p>
            <a:r>
              <a:rPr lang="en-US" baseline="0" dirty="0" smtClean="0"/>
              <a:t>A batch of jobs plus periodic arrivals of size 1</a:t>
            </a:r>
            <a:endParaRPr lang="en-US" dirty="0" smtClean="0"/>
          </a:p>
        </p:txBody>
      </p:sp>
      <p:sp>
        <p:nvSpPr>
          <p:cNvPr id="4" name="Slide Number Placeholder 3"/>
          <p:cNvSpPr>
            <a:spLocks noGrp="1"/>
          </p:cNvSpPr>
          <p:nvPr>
            <p:ph type="sldNum" sz="quarter" idx="10"/>
          </p:nvPr>
        </p:nvSpPr>
        <p:spPr/>
        <p:txBody>
          <a:bodyPr/>
          <a:lstStyle/>
          <a:p>
            <a:fld id="{12DC809B-B24F-40FC-A907-C81CA8B0D4CB}"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Apparently SRPT is hard</a:t>
            </a:r>
            <a:r>
              <a:rPr lang="en-US" baseline="0" dirty="0" smtClean="0"/>
              <a:t>er even in the static setting</a:t>
            </a:r>
            <a:endParaRPr lang="en-US" dirty="0" smtClean="0"/>
          </a:p>
          <a:p>
            <a:endParaRPr lang="en-US" dirty="0" smtClean="0"/>
          </a:p>
          <a:p>
            <a:r>
              <a:rPr lang="en-US" dirty="0" smtClean="0"/>
              <a:t>Recall that for large n, </a:t>
            </a:r>
            <a:r>
              <a:rPr lang="en-US" dirty="0" err="1" smtClean="0"/>
              <a:t>s_n</a:t>
            </a:r>
            <a:r>
              <a:rPr lang="en-US" dirty="0" smtClean="0"/>
              <a:t> = rho + </a:t>
            </a:r>
            <a:r>
              <a:rPr lang="en-US" dirty="0" err="1" smtClean="0"/>
              <a:t>sqrt</a:t>
            </a:r>
            <a:r>
              <a:rPr lang="en-US" dirty="0" smtClean="0"/>
              <a:t>(n*beta)</a:t>
            </a:r>
            <a:r>
              <a:rPr lang="en-US" baseline="0" dirty="0" smtClean="0"/>
              <a:t> for optimal under PS in the first paper and the lower bound uses beta*n = </a:t>
            </a:r>
            <a:r>
              <a:rPr lang="en-US" baseline="0" dirty="0" err="1" smtClean="0"/>
              <a:t>s_n</a:t>
            </a:r>
            <a:r>
              <a:rPr lang="en-US" baseline="0" dirty="0" smtClean="0"/>
              <a:t> * P’(</a:t>
            </a:r>
            <a:r>
              <a:rPr lang="en-US" baseline="0" dirty="0" err="1" smtClean="0"/>
              <a:t>s_n</a:t>
            </a:r>
            <a:r>
              <a:rPr lang="en-US" baseline="0" dirty="0" smtClean="0"/>
              <a:t>) – P(</a:t>
            </a:r>
            <a:r>
              <a:rPr lang="en-US" baseline="0" dirty="0" err="1" smtClean="0"/>
              <a:t>s_n</a:t>
            </a:r>
            <a:r>
              <a:rPr lang="en-US" baseline="0" dirty="0" smtClean="0"/>
              <a:t>) which gives </a:t>
            </a:r>
            <a:r>
              <a:rPr lang="en-US" baseline="0" dirty="0" err="1" smtClean="0"/>
              <a:t>sqrt</a:t>
            </a:r>
            <a:r>
              <a:rPr lang="en-US" baseline="0" dirty="0" smtClean="0"/>
              <a:t>(beta*n) for alpha = 2.  </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Optimized</a:t>
            </a:r>
            <a:r>
              <a:rPr lang="en-US" baseline="0" dirty="0" smtClean="0"/>
              <a:t> means a PS queue</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INV stands for inverse, i.e., P^(-1)(n*Beta)</a:t>
            </a:r>
          </a:p>
          <a:p>
            <a:endParaRPr lang="en-US" dirty="0" smtClean="0"/>
          </a:p>
          <a:p>
            <a:r>
              <a:rPr lang="en-US" dirty="0" smtClean="0"/>
              <a:t>For</a:t>
            </a:r>
            <a:r>
              <a:rPr lang="en-US" baseline="0" dirty="0" smtClean="0"/>
              <a:t> alpha &gt; 3, SRPT-INV degrades significantly in the same manner as PS-INV here</a:t>
            </a:r>
          </a:p>
          <a:p>
            <a:endParaRPr lang="en-US" baseline="0" dirty="0" smtClean="0"/>
          </a:p>
          <a:p>
            <a:r>
              <a:rPr lang="en-US" baseline="0" dirty="0" smtClean="0"/>
              <a:t>Claims that this is “a comparison of the performance of the worst-case schemes for SRPT and PS with the stochastic schemes” but is that fair?  </a:t>
            </a:r>
            <a:r>
              <a:rPr lang="en-US" i="0" baseline="0" dirty="0" smtClean="0"/>
              <a:t>If you know the input distribution would you really expect the worse case algorithm to be the best?</a:t>
            </a:r>
            <a:endParaRPr lang="en-US" i="1" baseline="0" dirty="0" smtClean="0"/>
          </a:p>
          <a:p>
            <a:endParaRPr lang="en-US" baseline="0" dirty="0" smtClean="0"/>
          </a:p>
          <a:p>
            <a:r>
              <a:rPr lang="en-US" baseline="0" dirty="0" smtClean="0"/>
              <a:t>Note, the lower bound (for the worst case model) used has an optimal speed that matches the asymptotic form of the stochastic optimal for PS (alpha = 2).</a:t>
            </a:r>
          </a:p>
          <a:p>
            <a:endParaRPr lang="en-US" baseline="0" dirty="0" smtClean="0"/>
          </a:p>
          <a:p>
            <a:r>
              <a:rPr lang="en-US" baseline="0" dirty="0" smtClean="0"/>
              <a:t>Lower bound in the graph is a general lower bound for GI/GI/1 queues (a lower bound for a single job, I believe, prop 8 pointing to theorem 2 in the </a:t>
            </a:r>
            <a:r>
              <a:rPr lang="en-US" baseline="0" dirty="0" smtClean="0"/>
              <a:t>original)</a:t>
            </a:r>
            <a:endParaRPr lang="en-US" baseline="0" dirty="0" smtClean="0"/>
          </a:p>
        </p:txBody>
      </p:sp>
      <p:sp>
        <p:nvSpPr>
          <p:cNvPr id="4" name="Slide Number Placeholder 3"/>
          <p:cNvSpPr>
            <a:spLocks noGrp="1"/>
          </p:cNvSpPr>
          <p:nvPr>
            <p:ph type="sldNum" sz="quarter" idx="10"/>
          </p:nvPr>
        </p:nvSpPr>
        <p:spPr/>
        <p:txBody>
          <a:bodyPr/>
          <a:lstStyle/>
          <a:p>
            <a:fld id="{12DC809B-B24F-40FC-A907-C81CA8B0D4CB}"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TCP offload engine is in a paper</a:t>
            </a:r>
            <a:r>
              <a:rPr lang="en-US" baseline="0" dirty="0" smtClean="0"/>
              <a:t> describing ultra-low voltage circuits, Intel PXA 270 is an embedded processor, Pentium M 770 is a mobile processor</a:t>
            </a:r>
          </a:p>
          <a:p>
            <a:pPr>
              <a:buFont typeface="Arial"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approximations are most</a:t>
            </a:r>
            <a:r>
              <a:rPr lang="en-US" baseline="0" dirty="0" smtClean="0"/>
              <a:t>ly built on the things that behave the same as the optimal asymptotically (heavy or light traffic)</a:t>
            </a:r>
          </a:p>
          <a:p>
            <a:endParaRPr lang="en-US" baseline="0" dirty="0" smtClean="0"/>
          </a:p>
          <a:p>
            <a:r>
              <a:rPr lang="en-US" baseline="0" dirty="0" smtClean="0"/>
              <a:t>The problem appears to be estimating the expected value of the delay which even for a speed of 1 is a double integral.</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a:t>
            </a:r>
            <a:r>
              <a:rPr lang="en-US" baseline="0" dirty="0" smtClean="0"/>
              <a:t> our lower bound holds regardless of scheduler in GI/GI/1</a:t>
            </a:r>
          </a:p>
          <a:p>
            <a:endParaRPr lang="en-US" baseline="0" dirty="0" smtClean="0"/>
          </a:p>
          <a:p>
            <a:r>
              <a:rPr lang="en-US" baseline="0" dirty="0" smtClean="0"/>
              <a:t>Not much difference between SRPT and PS</a:t>
            </a:r>
          </a:p>
          <a:p>
            <a:endParaRPr lang="en-US" baseline="0" dirty="0" smtClean="0"/>
          </a:p>
          <a:p>
            <a:r>
              <a:rPr lang="en-US" baseline="0" dirty="0" smtClean="0"/>
              <a:t>For alpha = 2 PS and SRPT gated are O(1) competitive (in M/GI/1) when using the optimal speeds from the DP for PS queue.  Reason:  </a:t>
            </a:r>
            <a:r>
              <a:rPr lang="en-US" baseline="0" dirty="0" err="1" smtClean="0"/>
              <a:t>z_SRPT</a:t>
            </a:r>
            <a:r>
              <a:rPr lang="en-US" baseline="0" dirty="0" smtClean="0"/>
              <a:t>(gated) &lt;= </a:t>
            </a:r>
            <a:r>
              <a:rPr lang="en-US" baseline="0" dirty="0" err="1" smtClean="0"/>
              <a:t>z_PS</a:t>
            </a:r>
            <a:r>
              <a:rPr lang="en-US" baseline="0" dirty="0" smtClean="0"/>
              <a:t>(gated)  and </a:t>
            </a:r>
            <a:r>
              <a:rPr lang="en-US" baseline="0" dirty="0" err="1" smtClean="0"/>
              <a:t>z_PS</a:t>
            </a:r>
            <a:r>
              <a:rPr lang="en-US" baseline="0" dirty="0" smtClean="0"/>
              <a:t>(gated) &lt;= 2z_PS(non-gated), </a:t>
            </a:r>
            <a:r>
              <a:rPr lang="en-US" baseline="0" dirty="0" err="1" smtClean="0"/>
              <a:t>z_PS</a:t>
            </a:r>
            <a:r>
              <a:rPr lang="en-US" baseline="0" dirty="0" smtClean="0"/>
              <a:t>(non-gated) &lt;= </a:t>
            </a:r>
            <a:r>
              <a:rPr lang="en-US" baseline="0" dirty="0" err="1" smtClean="0"/>
              <a:t>z_PS</a:t>
            </a:r>
            <a:r>
              <a:rPr lang="en-US" baseline="0" dirty="0" smtClean="0"/>
              <a:t>(</a:t>
            </a:r>
            <a:r>
              <a:rPr lang="en-US" baseline="0" dirty="0" err="1" smtClean="0"/>
              <a:t>nBeta</a:t>
            </a:r>
            <a:r>
              <a:rPr lang="en-US" baseline="0" dirty="0" smtClean="0"/>
              <a:t>) in a M/GI/1 queue with known rho.  Finally we know that </a:t>
            </a:r>
            <a:r>
              <a:rPr lang="en-US" baseline="0" dirty="0" err="1" smtClean="0"/>
              <a:t>z_PS</a:t>
            </a:r>
            <a:r>
              <a:rPr lang="en-US" baseline="0" dirty="0" smtClean="0"/>
              <a:t>(</a:t>
            </a:r>
            <a:r>
              <a:rPr lang="en-US" baseline="0" dirty="0" err="1" smtClean="0"/>
              <a:t>nBeta</a:t>
            </a:r>
            <a:r>
              <a:rPr lang="en-US" baseline="0" dirty="0" smtClean="0"/>
              <a:t>) is constant competitive in the worst case model</a:t>
            </a:r>
          </a:p>
          <a:p>
            <a:endParaRPr lang="en-US" baseline="0" dirty="0" smtClean="0"/>
          </a:p>
          <a:p>
            <a:r>
              <a:rPr lang="en-US" baseline="0" dirty="0" smtClean="0"/>
              <a:t>Another point for scheduling doesn’t matter, only speed…</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Gamma = rho/</a:t>
            </a:r>
            <a:r>
              <a:rPr lang="en-US" dirty="0" err="1" smtClean="0"/>
              <a:t>beta^alpha</a:t>
            </a:r>
            <a:endParaRPr lang="en-US" dirty="0" smtClean="0"/>
          </a:p>
          <a:p>
            <a:endParaRPr lang="en-US" dirty="0" smtClean="0"/>
          </a:p>
          <a:p>
            <a:r>
              <a:rPr lang="en-US" dirty="0" smtClean="0"/>
              <a:t>I’m leaving out</a:t>
            </a:r>
            <a:r>
              <a:rPr lang="en-US" baseline="0" dirty="0" smtClean="0"/>
              <a:t> Corollary 14 even if it is kind of neat.</a:t>
            </a:r>
          </a:p>
          <a:p>
            <a:endParaRPr lang="en-US" baseline="0" dirty="0" smtClean="0"/>
          </a:p>
          <a:p>
            <a:r>
              <a:rPr lang="en-US" baseline="0" dirty="0" smtClean="0"/>
              <a:t>Corollary 14:  for alpha in (1,2], using the DP optimal speeds (PS) for a M/GI/1 queue, and using either PS or SRPT, is constant competitive in the worst case model (works for any fixed rho or beta)</a:t>
            </a:r>
          </a:p>
          <a:p>
            <a:endParaRPr lang="en-US" baseline="0" dirty="0" smtClean="0"/>
          </a:p>
          <a:p>
            <a:r>
              <a:rPr lang="en-US" baseline="0" dirty="0" smtClean="0"/>
              <a:t>Another fact to say that scheduling isn’t important (still degradation occurs if the target rho is wrong as figure 6 shows)</a:t>
            </a:r>
          </a:p>
          <a:p>
            <a:endParaRPr lang="en-US" baseline="0" dirty="0" smtClean="0"/>
          </a:p>
          <a:p>
            <a:r>
              <a:rPr lang="en-US" baseline="0" dirty="0" smtClean="0"/>
              <a:t>Why not show the robustness of the worse case speeds?</a:t>
            </a:r>
          </a:p>
        </p:txBody>
      </p:sp>
      <p:sp>
        <p:nvSpPr>
          <p:cNvPr id="4" name="Slide Number Placeholder 3"/>
          <p:cNvSpPr>
            <a:spLocks noGrp="1"/>
          </p:cNvSpPr>
          <p:nvPr>
            <p:ph type="sldNum" sz="quarter" idx="10"/>
          </p:nvPr>
        </p:nvSpPr>
        <p:spPr/>
        <p:txBody>
          <a:bodyPr/>
          <a:lstStyle/>
          <a:p>
            <a:fld id="{12DC809B-B24F-40FC-A907-C81CA8B0D4CB}"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they will compare the worse case algorithms with algorithms designed for best case, but won’t compare worst case algorithms with average case algorithms with the average is wrongly estimated?  Worst case is designed to be robust at all costs…</a:t>
            </a:r>
          </a:p>
        </p:txBody>
      </p:sp>
      <p:sp>
        <p:nvSpPr>
          <p:cNvPr id="4" name="Slide Number Placeholder 3"/>
          <p:cNvSpPr>
            <a:spLocks noGrp="1"/>
          </p:cNvSpPr>
          <p:nvPr>
            <p:ph type="sldNum" sz="quarter" idx="10"/>
          </p:nvPr>
        </p:nvSpPr>
        <p:spPr/>
        <p:txBody>
          <a:bodyPr/>
          <a:lstStyle/>
          <a:p>
            <a:fld id="{12DC809B-B24F-40FC-A907-C81CA8B0D4CB}"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 is basically what we compare to for</a:t>
            </a:r>
            <a:r>
              <a:rPr lang="en-US" baseline="0" dirty="0" smtClean="0"/>
              <a:t> determining fairness (so they are at least implicitly saying PS isn’t near optimal)</a:t>
            </a:r>
          </a:p>
          <a:p>
            <a:endParaRPr lang="en-US" baseline="0" dirty="0" smtClean="0"/>
          </a:p>
          <a:p>
            <a:r>
              <a:rPr lang="en-US" baseline="0" dirty="0" smtClean="0"/>
              <a:t>Maybe you can dispute fairness anyway</a:t>
            </a:r>
          </a:p>
          <a:p>
            <a:endParaRPr lang="en-US" baseline="0" dirty="0" smtClean="0"/>
          </a:p>
          <a:p>
            <a:r>
              <a:rPr lang="en-US" baseline="0" dirty="0" smtClean="0"/>
              <a:t>SRPT having shorter idle periods is proven in lemma 22 in the </a:t>
            </a:r>
            <a:r>
              <a:rPr lang="en-US" baseline="0" dirty="0" smtClean="0"/>
              <a:t>appendix</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O(1) for stochastic is only for alpha in</a:t>
            </a:r>
            <a:r>
              <a:rPr lang="en-US" baseline="0" dirty="0" smtClean="0"/>
              <a:t> (1,2]</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Rho</a:t>
            </a:r>
            <a:r>
              <a:rPr lang="en-US" baseline="0" dirty="0" smtClean="0"/>
              <a:t> is thus work over </a:t>
            </a:r>
            <a:r>
              <a:rPr lang="en-US" baseline="0" dirty="0" smtClean="0"/>
              <a:t>time</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t>They use alpha = 2 a lot but they justify this with processors that, in general are probably not in the best situations for meeting these conditions for a </a:t>
            </a:r>
            <a:r>
              <a:rPr lang="en-US" baseline="0" dirty="0" err="1" smtClean="0"/>
              <a:t>poisson</a:t>
            </a:r>
            <a:r>
              <a:rPr lang="en-US" baseline="0" dirty="0" smtClean="0"/>
              <a:t> arrival rate, especially the first two, e.g., real time systems or any mobile system.  My impression is </a:t>
            </a:r>
            <a:r>
              <a:rPr lang="en-US" baseline="0" dirty="0" smtClean="0"/>
              <a:t>that stochastic analysis is justified </a:t>
            </a:r>
            <a:r>
              <a:rPr lang="en-US" baseline="0" dirty="0" smtClean="0"/>
              <a:t>because it is “more real” than worst case, but this </a:t>
            </a:r>
            <a:r>
              <a:rPr lang="en-US" baseline="0" dirty="0" smtClean="0"/>
              <a:t>seems to weaken that.</a:t>
            </a:r>
            <a:endParaRPr lang="en-US" baseline="0" dirty="0" smtClean="0"/>
          </a:p>
        </p:txBody>
      </p:sp>
      <p:sp>
        <p:nvSpPr>
          <p:cNvPr id="4" name="Slide Number Placeholder 3"/>
          <p:cNvSpPr>
            <a:spLocks noGrp="1"/>
          </p:cNvSpPr>
          <p:nvPr>
            <p:ph type="sldNum" sz="quarter" idx="10"/>
          </p:nvPr>
        </p:nvSpPr>
        <p:spPr/>
        <p:txBody>
          <a:bodyPr/>
          <a:lstStyle/>
          <a:p>
            <a:fld id="{12DC809B-B24F-40FC-A907-C81CA8B0D4C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equation E[N] = rho/(s-rho) comes from basic </a:t>
            </a:r>
            <a:r>
              <a:rPr lang="en-US" baseline="0" dirty="0" err="1" smtClean="0"/>
              <a:t>queueing</a:t>
            </a:r>
            <a:r>
              <a:rPr lang="en-US" baseline="0" dirty="0" smtClean="0"/>
              <a:t> theory for M/M/1 I </a:t>
            </a:r>
            <a:r>
              <a:rPr lang="en-US" baseline="0" dirty="0" smtClean="0"/>
              <a:t>believe.</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a:t>
            </a:r>
            <a:r>
              <a:rPr lang="en-US" baseline="0" dirty="0" smtClean="0"/>
              <a:t> difference here is that we only incur energy costs during the fraction of the time (rho/s) that the server is busy.  The first term, expected number of jobs in the queue, does not change because if anything is in the queue we act exactly the same way.</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a:t>
            </a:r>
            <a:r>
              <a:rPr lang="en-US" baseline="0" dirty="0" smtClean="0"/>
              <a:t> use a previously presented more general approach tailored to our case.</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alpha = 2 gated static</a:t>
            </a:r>
            <a:r>
              <a:rPr lang="en-US" baseline="0" dirty="0" smtClean="0"/>
              <a:t> is 2-competitive, they use two lower bounds on the dynamic.  The one is a single job and the other is a lower bound based on the minimum time-averaged speed required to maintain stability(?).   They then choose a rho and beta (gamma) that maximize the ratio of static to fully dynamic.</a:t>
            </a:r>
            <a:endParaRPr lang="en-US" dirty="0" smtClean="0"/>
          </a:p>
          <a:p>
            <a:endParaRPr lang="en-US" dirty="0" smtClean="0"/>
          </a:p>
          <a:p>
            <a:r>
              <a:rPr lang="en-US" dirty="0" smtClean="0"/>
              <a:t>Clearly gated static is better</a:t>
            </a:r>
            <a:r>
              <a:rPr lang="en-US" baseline="0" dirty="0" smtClean="0"/>
              <a:t> than static by definition (just running at the static speed but turning off when nothing’s there is better)</a:t>
            </a:r>
          </a:p>
          <a:p>
            <a:endParaRPr lang="en-US" baseline="0" dirty="0" smtClean="0"/>
          </a:p>
          <a:p>
            <a:r>
              <a:rPr lang="en-US" baseline="0" dirty="0" smtClean="0"/>
              <a:t>Probability of large n is small</a:t>
            </a:r>
            <a:endParaRPr lang="en-US" dirty="0" smtClean="0"/>
          </a:p>
          <a:p>
            <a:endParaRPr lang="en-US" dirty="0" smtClean="0"/>
          </a:p>
          <a:p>
            <a:r>
              <a:rPr lang="en-US" dirty="0" smtClean="0"/>
              <a:t>We’ll see something similar to the optimal speed later…</a:t>
            </a:r>
          </a:p>
          <a:p>
            <a:endParaRPr lang="en-US" dirty="0" smtClean="0"/>
          </a:p>
          <a:p>
            <a:r>
              <a:rPr lang="en-US" baseline="0" dirty="0" smtClean="0"/>
              <a:t>n is the number of jobs currently being processed</a:t>
            </a:r>
          </a:p>
        </p:txBody>
      </p:sp>
      <p:sp>
        <p:nvSpPr>
          <p:cNvPr id="4" name="Slide Number Placeholder 3"/>
          <p:cNvSpPr>
            <a:spLocks noGrp="1"/>
          </p:cNvSpPr>
          <p:nvPr>
            <p:ph type="sldNum" sz="quarter" idx="10"/>
          </p:nvPr>
        </p:nvSpPr>
        <p:spPr/>
        <p:txBody>
          <a:bodyPr/>
          <a:lstStyle/>
          <a:p>
            <a:fld id="{12DC809B-B24F-40FC-A907-C81CA8B0D4CB}"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skipped</a:t>
            </a:r>
            <a:r>
              <a:rPr lang="en-US" baseline="0" dirty="0" smtClean="0"/>
              <a:t> all the upper and lower bounds on the dynamic optimal speed.</a:t>
            </a:r>
            <a:endParaRPr lang="en-US" dirty="0" smtClean="0"/>
          </a:p>
          <a:p>
            <a:endParaRPr lang="en-US" dirty="0" smtClean="0"/>
          </a:p>
          <a:p>
            <a:r>
              <a:rPr lang="en-US" dirty="0" smtClean="0"/>
              <a:t>Gamma = rho/beta^1/alpha, so as</a:t>
            </a:r>
            <a:r>
              <a:rPr lang="en-US" baseline="0" dirty="0" smtClean="0"/>
              <a:t> gamma goes up, either we have more work coming in or energy is more important (or delay is less important)</a:t>
            </a:r>
            <a:endParaRPr lang="en-US" dirty="0"/>
          </a:p>
        </p:txBody>
      </p:sp>
      <p:sp>
        <p:nvSpPr>
          <p:cNvPr id="4" name="Slide Number Placeholder 3"/>
          <p:cNvSpPr>
            <a:spLocks noGrp="1"/>
          </p:cNvSpPr>
          <p:nvPr>
            <p:ph type="sldNum" sz="quarter" idx="10"/>
          </p:nvPr>
        </p:nvSpPr>
        <p:spPr/>
        <p:txBody>
          <a:bodyPr/>
          <a:lstStyle/>
          <a:p>
            <a:fld id="{12DC809B-B24F-40FC-A907-C81CA8B0D4C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4/21/2010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8.xml"/><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2.bin"/><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8.png"/><Relationship Id="rId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30.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3.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6.xml"/><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6.bin"/><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Power-Aware Speed Scaling in Processor Sharing Systems</a:t>
            </a:r>
            <a:endParaRPr lang="en-US" dirty="0"/>
          </a:p>
        </p:txBody>
      </p:sp>
      <p:sp>
        <p:nvSpPr>
          <p:cNvPr id="3" name="Subtitle 2"/>
          <p:cNvSpPr>
            <a:spLocks noGrp="1"/>
          </p:cNvSpPr>
          <p:nvPr>
            <p:ph type="subTitle" idx="1"/>
          </p:nvPr>
        </p:nvSpPr>
        <p:spPr/>
        <p:txBody>
          <a:bodyPr/>
          <a:lstStyle/>
          <a:p>
            <a:r>
              <a:rPr lang="en-US" dirty="0" smtClean="0"/>
              <a:t>Adam </a:t>
            </a:r>
            <a:r>
              <a:rPr lang="en-US" dirty="0" err="1" smtClean="0"/>
              <a:t>Wierman</a:t>
            </a:r>
            <a:r>
              <a:rPr lang="en-US" dirty="0" smtClean="0"/>
              <a:t>, Lachlan L.H. Andrew, </a:t>
            </a:r>
            <a:r>
              <a:rPr lang="en-US" dirty="0" err="1" smtClean="0"/>
              <a:t>Ao</a:t>
            </a:r>
            <a:r>
              <a:rPr lang="en-US" dirty="0" smtClean="0"/>
              <a:t> Tang</a:t>
            </a:r>
          </a:p>
          <a:p>
            <a:endParaRPr lang="en-US" dirty="0" smtClean="0"/>
          </a:p>
          <a:p>
            <a:endParaRPr lang="en-US" dirty="0" smtClean="0"/>
          </a:p>
          <a:p>
            <a:endParaRPr lang="en-US" sz="1800" dirty="0"/>
          </a:p>
        </p:txBody>
      </p:sp>
      <p:sp>
        <p:nvSpPr>
          <p:cNvPr id="6" name="Title 1"/>
          <p:cNvSpPr txBox="1">
            <a:spLocks/>
          </p:cNvSpPr>
          <p:nvPr/>
        </p:nvSpPr>
        <p:spPr>
          <a:xfrm>
            <a:off x="1432560" y="3081834"/>
            <a:ext cx="7406640" cy="1472184"/>
          </a:xfrm>
          <a:prstGeom prst="rect">
            <a:avLst/>
          </a:prstGeom>
        </p:spPr>
        <p:txBody>
          <a:bodyPr anchor="b">
            <a:normAutofit fontScale="85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Optimality,</a:t>
            </a:r>
            <a:r>
              <a:rPr kumimoji="0" lang="en-US" sz="43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fairness, and robustness in speed scaling designs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Subtitle 2"/>
          <p:cNvSpPr txBox="1">
            <a:spLocks/>
          </p:cNvSpPr>
          <p:nvPr/>
        </p:nvSpPr>
        <p:spPr>
          <a:xfrm>
            <a:off x="1432560" y="4572000"/>
            <a:ext cx="7406640" cy="1752600"/>
          </a:xfrm>
          <a:prstGeom prst="rect">
            <a:avLst/>
          </a:prstGeom>
        </p:spPr>
        <p:txBody>
          <a:bodyPr tIns="0">
            <a:normAutofit/>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600" dirty="0" smtClean="0">
                <a:solidFill>
                  <a:schemeClr val="tx2">
                    <a:shade val="30000"/>
                    <a:satMod val="150000"/>
                  </a:schemeClr>
                </a:solidFill>
              </a:rPr>
              <a:t>Lachlan L.H. Andrew, </a:t>
            </a:r>
            <a:r>
              <a:rPr lang="en-US" sz="2600" dirty="0" err="1" smtClean="0">
                <a:solidFill>
                  <a:schemeClr val="tx2">
                    <a:shade val="30000"/>
                    <a:satMod val="150000"/>
                  </a:schemeClr>
                </a:solidFill>
              </a:rPr>
              <a:t>Minghong</a:t>
            </a:r>
            <a:r>
              <a:rPr lang="en-US" sz="2600" dirty="0" smtClean="0">
                <a:solidFill>
                  <a:schemeClr val="tx2">
                    <a:shade val="30000"/>
                    <a:satMod val="150000"/>
                  </a:schemeClr>
                </a:solidFill>
              </a:rPr>
              <a:t> Lin, Adam </a:t>
            </a:r>
            <a:r>
              <a:rPr lang="en-US" sz="2600" dirty="0" err="1" smtClean="0">
                <a:solidFill>
                  <a:schemeClr val="tx2">
                    <a:shade val="30000"/>
                    <a:satMod val="150000"/>
                  </a:schemeClr>
                </a:solidFill>
              </a:rPr>
              <a:t>Wierman</a:t>
            </a: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8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Presented by Daniel Cole</a:t>
            </a:r>
            <a:endParaRPr kumimoji="0" lang="en-US" sz="18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the three approaches?</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bounds and compare:</a:t>
            </a:r>
          </a:p>
          <a:p>
            <a:pPr lvl="1"/>
            <a:r>
              <a:rPr lang="en-US" dirty="0" smtClean="0"/>
              <a:t>Most notable:  for          , gated static has a cost within a factor of 2 of the optimal.</a:t>
            </a:r>
          </a:p>
          <a:p>
            <a:pPr lvl="1"/>
            <a:r>
              <a:rPr lang="en-US" dirty="0" smtClean="0"/>
              <a:t>Also if           , we can bound the optimal speed:</a:t>
            </a:r>
          </a:p>
          <a:p>
            <a:pPr lvl="1"/>
            <a:endParaRPr lang="en-US" dirty="0" smtClean="0"/>
          </a:p>
          <a:p>
            <a:pPr lvl="1"/>
            <a:endParaRPr lang="en-US" dirty="0" smtClean="0"/>
          </a:p>
          <a:p>
            <a:pPr lvl="1"/>
            <a:r>
              <a:rPr lang="en-US" dirty="0" smtClean="0"/>
              <a:t>For large n,   </a:t>
            </a:r>
          </a:p>
          <a:p>
            <a:pPr lvl="1"/>
            <a:endParaRPr lang="en-US" dirty="0" smtClean="0"/>
          </a:p>
          <a:p>
            <a:pPr lvl="1"/>
            <a:r>
              <a:rPr lang="en-US" dirty="0" smtClean="0"/>
              <a:t>Recall:  Gated Static is </a:t>
            </a:r>
            <a:endParaRPr lang="en-US" dirty="0"/>
          </a:p>
        </p:txBody>
      </p:sp>
      <p:graphicFrame>
        <p:nvGraphicFramePr>
          <p:cNvPr id="5" name="Object 4"/>
          <p:cNvGraphicFramePr>
            <a:graphicFrameLocks noChangeAspect="1"/>
          </p:cNvGraphicFramePr>
          <p:nvPr/>
        </p:nvGraphicFramePr>
        <p:xfrm>
          <a:off x="4735286" y="1981200"/>
          <a:ext cx="903514" cy="421640"/>
        </p:xfrm>
        <a:graphic>
          <a:graphicData uri="http://schemas.openxmlformats.org/presentationml/2006/ole">
            <p:oleObj spid="_x0000_s25603" name="Equation" r:id="rId4" imgW="380880" imgH="177480" progId="Equation.3">
              <p:embed/>
            </p:oleObj>
          </a:graphicData>
        </a:graphic>
      </p:graphicFrame>
      <p:graphicFrame>
        <p:nvGraphicFramePr>
          <p:cNvPr id="7" name="Object 6"/>
          <p:cNvGraphicFramePr>
            <a:graphicFrameLocks noChangeAspect="1"/>
          </p:cNvGraphicFramePr>
          <p:nvPr/>
        </p:nvGraphicFramePr>
        <p:xfrm>
          <a:off x="2895599" y="3596196"/>
          <a:ext cx="4876801" cy="899604"/>
        </p:xfrm>
        <a:graphic>
          <a:graphicData uri="http://schemas.openxmlformats.org/presentationml/2006/ole">
            <p:oleObj spid="_x0000_s25605" name="Equation" r:id="rId5" imgW="2616120" imgH="482400" progId="Equation.3">
              <p:embed/>
            </p:oleObj>
          </a:graphicData>
        </a:graphic>
      </p:graphicFrame>
      <p:graphicFrame>
        <p:nvGraphicFramePr>
          <p:cNvPr id="25606" name="Object 6"/>
          <p:cNvGraphicFramePr>
            <a:graphicFrameLocks noChangeAspect="1"/>
          </p:cNvGraphicFramePr>
          <p:nvPr/>
        </p:nvGraphicFramePr>
        <p:xfrm>
          <a:off x="3048000" y="2819400"/>
          <a:ext cx="914400" cy="426819"/>
        </p:xfrm>
        <a:graphic>
          <a:graphicData uri="http://schemas.openxmlformats.org/presentationml/2006/ole">
            <p:oleObj spid="_x0000_s25606" name="Equation" r:id="rId6" imgW="380880" imgH="177480" progId="Equation.3">
              <p:embed/>
            </p:oleObj>
          </a:graphicData>
        </a:graphic>
      </p:graphicFrame>
      <p:graphicFrame>
        <p:nvGraphicFramePr>
          <p:cNvPr id="9" name="Object 8"/>
          <p:cNvGraphicFramePr>
            <a:graphicFrameLocks noChangeAspect="1"/>
          </p:cNvGraphicFramePr>
          <p:nvPr/>
        </p:nvGraphicFramePr>
        <p:xfrm>
          <a:off x="3902075" y="4495800"/>
          <a:ext cx="2041525" cy="609600"/>
        </p:xfrm>
        <a:graphic>
          <a:graphicData uri="http://schemas.openxmlformats.org/presentationml/2006/ole">
            <p:oleObj spid="_x0000_s25607" name="Equation" r:id="rId7" imgW="850680" imgH="253800" progId="Equation.3">
              <p:embed/>
            </p:oleObj>
          </a:graphicData>
        </a:graphic>
      </p:graphicFrame>
      <p:graphicFrame>
        <p:nvGraphicFramePr>
          <p:cNvPr id="25610" name="Object 10"/>
          <p:cNvGraphicFramePr>
            <a:graphicFrameLocks noChangeAspect="1"/>
          </p:cNvGraphicFramePr>
          <p:nvPr/>
        </p:nvGraphicFramePr>
        <p:xfrm>
          <a:off x="5410200" y="5373988"/>
          <a:ext cx="2057400" cy="722012"/>
        </p:xfrm>
        <a:graphic>
          <a:graphicData uri="http://schemas.openxmlformats.org/presentationml/2006/ole">
            <p:oleObj spid="_x0000_s25610" name="Equation" r:id="rId8" imgW="723600" imgH="2538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Speed Numerically</a:t>
            </a:r>
            <a:endParaRPr lang="en-US" dirty="0"/>
          </a:p>
        </p:txBody>
      </p:sp>
      <p:sp>
        <p:nvSpPr>
          <p:cNvPr id="3" name="Content Placeholder 2"/>
          <p:cNvSpPr>
            <a:spLocks noGrp="1"/>
          </p:cNvSpPr>
          <p:nvPr>
            <p:ph idx="1"/>
          </p:nvPr>
        </p:nvSpPr>
        <p:spPr/>
        <p:txBody>
          <a:bodyPr/>
          <a:lstStyle/>
          <a:p>
            <a:endParaRPr lang="en-US" dirty="0"/>
          </a:p>
        </p:txBody>
      </p:sp>
      <p:pic>
        <p:nvPicPr>
          <p:cNvPr id="26626" name="Picture 2"/>
          <p:cNvPicPr>
            <a:picLocks noChangeAspect="1" noChangeArrowheads="1"/>
          </p:cNvPicPr>
          <p:nvPr/>
        </p:nvPicPr>
        <p:blipFill>
          <a:blip r:embed="rId3" cstate="print"/>
          <a:srcRect/>
          <a:stretch>
            <a:fillRect/>
          </a:stretch>
        </p:blipFill>
        <p:spPr bwMode="auto">
          <a:xfrm>
            <a:off x="1219200" y="1752600"/>
            <a:ext cx="7572375"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Cost Numerically</a:t>
            </a:r>
            <a:endParaRPr lang="en-US" dirty="0"/>
          </a:p>
        </p:txBody>
      </p:sp>
      <p:sp>
        <p:nvSpPr>
          <p:cNvPr id="3" name="Content Placeholder 2"/>
          <p:cNvSpPr>
            <a:spLocks noGrp="1"/>
          </p:cNvSpPr>
          <p:nvPr>
            <p:ph idx="1"/>
          </p:nvPr>
        </p:nvSpPr>
        <p:spPr/>
        <p:txBody>
          <a:bodyPr/>
          <a:lstStyle/>
          <a:p>
            <a:endParaRPr lang="en-US" dirty="0"/>
          </a:p>
        </p:txBody>
      </p:sp>
      <p:pic>
        <p:nvPicPr>
          <p:cNvPr id="27650" name="Picture 2"/>
          <p:cNvPicPr>
            <a:picLocks noChangeAspect="1" noChangeArrowheads="1"/>
          </p:cNvPicPr>
          <p:nvPr/>
        </p:nvPicPr>
        <p:blipFill>
          <a:blip r:embed="rId3" cstate="print"/>
          <a:srcRect/>
          <a:stretch>
            <a:fillRect/>
          </a:stretch>
        </p:blipFill>
        <p:spPr bwMode="auto">
          <a:xfrm>
            <a:off x="1295400" y="1885950"/>
            <a:ext cx="7315200" cy="375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of Cost</a:t>
            </a:r>
            <a:endParaRPr lang="en-US" dirty="0"/>
          </a:p>
        </p:txBody>
      </p:sp>
      <p:pic>
        <p:nvPicPr>
          <p:cNvPr id="28674" name="Picture 2"/>
          <p:cNvPicPr>
            <a:picLocks noChangeAspect="1" noChangeArrowheads="1"/>
          </p:cNvPicPr>
          <p:nvPr/>
        </p:nvPicPr>
        <p:blipFill>
          <a:blip r:embed="rId4" cstate="print"/>
          <a:srcRect/>
          <a:stretch>
            <a:fillRect/>
          </a:stretch>
        </p:blipFill>
        <p:spPr bwMode="auto">
          <a:xfrm>
            <a:off x="1981200" y="2362200"/>
            <a:ext cx="6076950" cy="3019425"/>
          </a:xfrm>
          <a:prstGeom prst="rect">
            <a:avLst/>
          </a:prstGeom>
          <a:noFill/>
          <a:ln w="9525">
            <a:noFill/>
            <a:miter lim="800000"/>
            <a:headEnd/>
            <a:tailEnd/>
          </a:ln>
        </p:spPr>
      </p:pic>
      <p:sp>
        <p:nvSpPr>
          <p:cNvPr id="5" name="Rectangle 4"/>
          <p:cNvSpPr/>
          <p:nvPr/>
        </p:nvSpPr>
        <p:spPr>
          <a:xfrm>
            <a:off x="6477000" y="2514600"/>
            <a:ext cx="4572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324600" y="1371600"/>
            <a:ext cx="1752600" cy="646331"/>
          </a:xfrm>
          <a:prstGeom prst="rect">
            <a:avLst/>
          </a:prstGeom>
          <a:noFill/>
        </p:spPr>
        <p:txBody>
          <a:bodyPr wrap="square" rtlCol="0">
            <a:spAutoFit/>
          </a:bodyPr>
          <a:lstStyle/>
          <a:p>
            <a:r>
              <a:rPr lang="en-US" dirty="0" smtClean="0"/>
              <a:t>Should probably be </a:t>
            </a:r>
            <a:endParaRPr lang="en-US" dirty="0"/>
          </a:p>
        </p:txBody>
      </p:sp>
      <p:cxnSp>
        <p:nvCxnSpPr>
          <p:cNvPr id="9" name="Straight Arrow Connector 8"/>
          <p:cNvCxnSpPr>
            <a:endCxn id="5" idx="0"/>
          </p:cNvCxnSpPr>
          <p:nvPr/>
        </p:nvCxnSpPr>
        <p:spPr>
          <a:xfrm rot="5400000">
            <a:off x="6686550" y="2000250"/>
            <a:ext cx="533400" cy="4953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4" name="Content Placeholder 13"/>
          <p:cNvGraphicFramePr>
            <a:graphicFrameLocks noChangeAspect="1"/>
          </p:cNvGraphicFramePr>
          <p:nvPr>
            <p:ph idx="1"/>
          </p:nvPr>
        </p:nvGraphicFramePr>
        <p:xfrm>
          <a:off x="6705601" y="1676400"/>
          <a:ext cx="631444" cy="304800"/>
        </p:xfrm>
        <a:graphic>
          <a:graphicData uri="http://schemas.openxmlformats.org/presentationml/2006/ole">
            <p:oleObj spid="_x0000_s28675" name="Equation" r:id="rId5" imgW="368280" imgH="17748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dynamic speed scaling?</a:t>
            </a:r>
            <a:endParaRPr lang="en-US" dirty="0"/>
          </a:p>
        </p:txBody>
      </p:sp>
      <p:sp>
        <p:nvSpPr>
          <p:cNvPr id="3" name="Content Placeholder 2"/>
          <p:cNvSpPr>
            <a:spLocks noGrp="1"/>
          </p:cNvSpPr>
          <p:nvPr>
            <p:ph idx="1"/>
          </p:nvPr>
        </p:nvSpPr>
        <p:spPr/>
        <p:txBody>
          <a:bodyPr/>
          <a:lstStyle/>
          <a:p>
            <a:r>
              <a:rPr lang="en-US" dirty="0" smtClean="0"/>
              <a:t>It’s more complicated than gated static and it offers little improvement</a:t>
            </a:r>
          </a:p>
          <a:p>
            <a:r>
              <a:rPr lang="en-US" dirty="0" smtClean="0"/>
              <a:t>Answer:  Robustness</a:t>
            </a:r>
          </a:p>
          <a:p>
            <a:r>
              <a:rPr lang="en-US" dirty="0" smtClean="0"/>
              <a:t>All previous schemes have used the expected load       to set speed</a:t>
            </a:r>
          </a:p>
          <a:p>
            <a:r>
              <a:rPr lang="en-US" dirty="0" smtClean="0"/>
              <a:t>Add a scheme not dependent on      :</a:t>
            </a:r>
          </a:p>
          <a:p>
            <a:pPr lvl="1"/>
            <a:endParaRPr lang="en-US" dirty="0" smtClean="0"/>
          </a:p>
          <a:p>
            <a:pPr lvl="1"/>
            <a:r>
              <a:rPr lang="en-US" dirty="0" smtClean="0"/>
              <a:t>Linear:   </a:t>
            </a:r>
          </a:p>
        </p:txBody>
      </p:sp>
      <p:graphicFrame>
        <p:nvGraphicFramePr>
          <p:cNvPr id="4" name="Object 3"/>
          <p:cNvGraphicFramePr>
            <a:graphicFrameLocks noChangeAspect="1"/>
          </p:cNvGraphicFramePr>
          <p:nvPr/>
        </p:nvGraphicFramePr>
        <p:xfrm>
          <a:off x="4204446" y="3581400"/>
          <a:ext cx="596154" cy="533400"/>
        </p:xfrm>
        <a:graphic>
          <a:graphicData uri="http://schemas.openxmlformats.org/presentationml/2006/ole">
            <p:oleObj spid="_x0000_s30722" name="Equation" r:id="rId4" imgW="241200" imgH="215640" progId="Equation.3">
              <p:embed/>
            </p:oleObj>
          </a:graphicData>
        </a:graphic>
      </p:graphicFrame>
      <p:graphicFrame>
        <p:nvGraphicFramePr>
          <p:cNvPr id="30723" name="Object 3"/>
          <p:cNvGraphicFramePr>
            <a:graphicFrameLocks noChangeAspect="1"/>
          </p:cNvGraphicFramePr>
          <p:nvPr/>
        </p:nvGraphicFramePr>
        <p:xfrm>
          <a:off x="7239000" y="4114800"/>
          <a:ext cx="596900" cy="533400"/>
        </p:xfrm>
        <a:graphic>
          <a:graphicData uri="http://schemas.openxmlformats.org/presentationml/2006/ole">
            <p:oleObj spid="_x0000_s30723" name="Equation" r:id="rId5" imgW="241200" imgH="215640" progId="Equation.3">
              <p:embed/>
            </p:oleObj>
          </a:graphicData>
        </a:graphic>
      </p:graphicFrame>
      <p:graphicFrame>
        <p:nvGraphicFramePr>
          <p:cNvPr id="6" name="Object 5"/>
          <p:cNvGraphicFramePr>
            <a:graphicFrameLocks noChangeAspect="1"/>
          </p:cNvGraphicFramePr>
          <p:nvPr/>
        </p:nvGraphicFramePr>
        <p:xfrm>
          <a:off x="3200400" y="4911725"/>
          <a:ext cx="1370013" cy="803275"/>
        </p:xfrm>
        <a:graphic>
          <a:graphicData uri="http://schemas.openxmlformats.org/presentationml/2006/ole">
            <p:oleObj spid="_x0000_s30724" name="Equation" r:id="rId6" imgW="583920" imgH="34272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Load </a:t>
            </a:r>
            <a:r>
              <a:rPr lang="en-US" dirty="0" err="1" smtClean="0"/>
              <a:t>Misestimation</a:t>
            </a:r>
            <a:endParaRPr lang="en-US" dirty="0"/>
          </a:p>
        </p:txBody>
      </p:sp>
      <p:sp>
        <p:nvSpPr>
          <p:cNvPr id="3" name="Content Placeholder 2"/>
          <p:cNvSpPr>
            <a:spLocks noGrp="1"/>
          </p:cNvSpPr>
          <p:nvPr>
            <p:ph idx="1"/>
          </p:nvPr>
        </p:nvSpPr>
        <p:spPr/>
        <p:txBody>
          <a:bodyPr/>
          <a:lstStyle/>
          <a:p>
            <a:endParaRPr lang="en-US" dirty="0"/>
          </a:p>
        </p:txBody>
      </p:sp>
      <p:pic>
        <p:nvPicPr>
          <p:cNvPr id="29698" name="Picture 2"/>
          <p:cNvPicPr>
            <a:picLocks noChangeAspect="1" noChangeArrowheads="1"/>
          </p:cNvPicPr>
          <p:nvPr/>
        </p:nvPicPr>
        <p:blipFill>
          <a:blip r:embed="rId3" cstate="print"/>
          <a:srcRect/>
          <a:stretch>
            <a:fillRect/>
          </a:stretch>
        </p:blipFill>
        <p:spPr bwMode="auto">
          <a:xfrm>
            <a:off x="1295400" y="1981200"/>
            <a:ext cx="7391400"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good is linear?</a:t>
            </a:r>
            <a:endParaRPr lang="en-US" dirty="0"/>
          </a:p>
        </p:txBody>
      </p:sp>
      <p:sp>
        <p:nvSpPr>
          <p:cNvPr id="3" name="Content Placeholder 2"/>
          <p:cNvSpPr>
            <a:spLocks noGrp="1"/>
          </p:cNvSpPr>
          <p:nvPr>
            <p:ph idx="1"/>
          </p:nvPr>
        </p:nvSpPr>
        <p:spPr/>
        <p:txBody>
          <a:bodyPr/>
          <a:lstStyle/>
          <a:p>
            <a:r>
              <a:rPr lang="en-US" dirty="0" smtClean="0"/>
              <a:t>For          , it has a cost identical to gated static</a:t>
            </a:r>
          </a:p>
          <a:p>
            <a:r>
              <a:rPr lang="en-US" dirty="0" smtClean="0"/>
              <a:t>This implies it is 2-competitive</a:t>
            </a:r>
          </a:p>
          <a:p>
            <a:r>
              <a:rPr lang="en-US" dirty="0" smtClean="0"/>
              <a:t>Does this graph suggest linear is “much better” than OA?</a:t>
            </a:r>
          </a:p>
          <a:p>
            <a:endParaRPr lang="en-US" dirty="0"/>
          </a:p>
        </p:txBody>
      </p:sp>
      <p:graphicFrame>
        <p:nvGraphicFramePr>
          <p:cNvPr id="31747" name="Object 3"/>
          <p:cNvGraphicFramePr>
            <a:graphicFrameLocks noChangeAspect="1"/>
          </p:cNvGraphicFramePr>
          <p:nvPr/>
        </p:nvGraphicFramePr>
        <p:xfrm>
          <a:off x="2449512" y="1524000"/>
          <a:ext cx="979488" cy="457200"/>
        </p:xfrm>
        <a:graphic>
          <a:graphicData uri="http://schemas.openxmlformats.org/presentationml/2006/ole">
            <p:oleObj spid="_x0000_s31747" name="Equation" r:id="rId4" imgW="380880" imgH="177480" progId="Equation.3">
              <p:embed/>
            </p:oleObj>
          </a:graphicData>
        </a:graphic>
      </p:graphicFrame>
      <p:pic>
        <p:nvPicPr>
          <p:cNvPr id="6" name="Picture 2"/>
          <p:cNvPicPr>
            <a:picLocks noChangeAspect="1" noChangeArrowheads="1"/>
          </p:cNvPicPr>
          <p:nvPr/>
        </p:nvPicPr>
        <p:blipFill>
          <a:blip r:embed="rId5" cstate="print"/>
          <a:srcRect/>
          <a:stretch>
            <a:fillRect/>
          </a:stretch>
        </p:blipFill>
        <p:spPr bwMode="auto">
          <a:xfrm>
            <a:off x="2514600" y="4267200"/>
            <a:ext cx="4846193" cy="22544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Dynamic speed scaling is only good for robustness</a:t>
            </a:r>
          </a:p>
          <a:p>
            <a:r>
              <a:rPr lang="en-US" dirty="0" smtClean="0"/>
              <a:t>We only need linear scaling to achieve good results (2OPT) and good robustness (same results regardless of actual arriving load)</a:t>
            </a:r>
          </a:p>
          <a:p>
            <a:r>
              <a:rPr lang="en-US" dirty="0" smtClean="0"/>
              <a:t>Optimal dynamic scaling offers a tiny amount of improvement if the load is known, otherwise it is less robust than linear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Intermission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Worst Case Results</a:t>
            </a:r>
            <a:endParaRPr lang="en-US" dirty="0"/>
          </a:p>
        </p:txBody>
      </p:sp>
      <p:sp>
        <p:nvSpPr>
          <p:cNvPr id="3" name="Content Placeholder 2"/>
          <p:cNvSpPr>
            <a:spLocks noGrp="1"/>
          </p:cNvSpPr>
          <p:nvPr>
            <p:ph idx="1"/>
          </p:nvPr>
        </p:nvSpPr>
        <p:spPr/>
        <p:txBody>
          <a:bodyPr/>
          <a:lstStyle/>
          <a:p>
            <a:r>
              <a:rPr lang="en-US" dirty="0" smtClean="0"/>
              <a:t>Clairvoyant:  SRPT +               is exactly 2 competitive (lower and upper bounds)</a:t>
            </a:r>
          </a:p>
          <a:p>
            <a:r>
              <a:rPr lang="en-US" dirty="0" smtClean="0"/>
              <a:t>Non-Clairvoyant:  PS +               is </a:t>
            </a:r>
          </a:p>
          <a:p>
            <a:endParaRPr lang="en-US" dirty="0" smtClean="0"/>
          </a:p>
          <a:p>
            <a:endParaRPr lang="en-US" dirty="0" smtClean="0"/>
          </a:p>
          <a:p>
            <a:r>
              <a:rPr lang="en-US" dirty="0" smtClean="0"/>
              <a:t>We will skip, but essentially uses modified techniques from previous results, specifically </a:t>
            </a:r>
            <a:r>
              <a:rPr lang="en-US" dirty="0" err="1" smtClean="0"/>
              <a:t>Bansal</a:t>
            </a:r>
            <a:r>
              <a:rPr lang="en-US" dirty="0" smtClean="0"/>
              <a:t>, et al. 09, and Chan, et al. 09</a:t>
            </a:r>
            <a:endParaRPr lang="en-US" dirty="0"/>
          </a:p>
        </p:txBody>
      </p:sp>
      <p:graphicFrame>
        <p:nvGraphicFramePr>
          <p:cNvPr id="4" name="Object 3"/>
          <p:cNvGraphicFramePr>
            <a:graphicFrameLocks noChangeAspect="1"/>
          </p:cNvGraphicFramePr>
          <p:nvPr/>
        </p:nvGraphicFramePr>
        <p:xfrm>
          <a:off x="5105400" y="1371600"/>
          <a:ext cx="1298713" cy="609600"/>
        </p:xfrm>
        <a:graphic>
          <a:graphicData uri="http://schemas.openxmlformats.org/presentationml/2006/ole">
            <p:oleObj spid="_x0000_s32770" name="Equation" r:id="rId4" imgW="622080" imgH="291960" progId="Equation.3">
              <p:embed/>
            </p:oleObj>
          </a:graphicData>
        </a:graphic>
      </p:graphicFrame>
      <p:graphicFrame>
        <p:nvGraphicFramePr>
          <p:cNvPr id="32771" name="Object 3"/>
          <p:cNvGraphicFramePr>
            <a:graphicFrameLocks noChangeAspect="1"/>
          </p:cNvGraphicFramePr>
          <p:nvPr/>
        </p:nvGraphicFramePr>
        <p:xfrm>
          <a:off x="5559425" y="2438400"/>
          <a:ext cx="1298575" cy="609600"/>
        </p:xfrm>
        <a:graphic>
          <a:graphicData uri="http://schemas.openxmlformats.org/presentationml/2006/ole">
            <p:oleObj spid="_x0000_s32771" name="Equation" r:id="rId5" imgW="622080" imgH="291960" progId="Equation.3">
              <p:embed/>
            </p:oleObj>
          </a:graphicData>
        </a:graphic>
      </p:graphicFrame>
      <p:graphicFrame>
        <p:nvGraphicFramePr>
          <p:cNvPr id="6" name="Object 5"/>
          <p:cNvGraphicFramePr>
            <a:graphicFrameLocks noChangeAspect="1"/>
          </p:cNvGraphicFramePr>
          <p:nvPr/>
        </p:nvGraphicFramePr>
        <p:xfrm>
          <a:off x="3036888" y="3276600"/>
          <a:ext cx="3921125" cy="876300"/>
        </p:xfrm>
        <a:graphic>
          <a:graphicData uri="http://schemas.openxmlformats.org/presentationml/2006/ole">
            <p:oleObj spid="_x0000_s32772" name="Equation" r:id="rId6" imgW="2387520" imgH="53316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1219200" y="3276600"/>
            <a:ext cx="7772400" cy="3139321"/>
          </a:xfrm>
          <a:prstGeom prst="rect">
            <a:avLst/>
          </a:prstGeom>
          <a:noFill/>
        </p:spPr>
        <p:txBody>
          <a:bodyPr wrap="square" rtlCol="0">
            <a:spAutoFit/>
          </a:bodyPr>
          <a:lstStyle/>
          <a:p>
            <a:pPr>
              <a:buFont typeface="Arial" pitchFamily="34" charset="0"/>
              <a:buChar char="•"/>
            </a:pPr>
            <a:r>
              <a:rPr lang="en-US" sz="2000" dirty="0" smtClean="0"/>
              <a:t>A/S/n:</a:t>
            </a:r>
          </a:p>
          <a:p>
            <a:pPr lvl="1">
              <a:buFont typeface="Arial" pitchFamily="34" charset="0"/>
              <a:buChar char="•"/>
            </a:pPr>
            <a:r>
              <a:rPr lang="en-US" sz="2000" dirty="0" smtClean="0"/>
              <a:t>(A) Arrival Process, probability density distribution of job arrivals</a:t>
            </a:r>
          </a:p>
          <a:p>
            <a:pPr lvl="1">
              <a:buFont typeface="Arial" pitchFamily="34" charset="0"/>
              <a:buChar char="•"/>
            </a:pPr>
            <a:r>
              <a:rPr lang="en-US" sz="2000" dirty="0" smtClean="0"/>
              <a:t>(S) Service Process, probability density distribution of job size</a:t>
            </a:r>
          </a:p>
          <a:p>
            <a:pPr lvl="1">
              <a:buFont typeface="Arial" pitchFamily="34" charset="0"/>
              <a:buChar char="•"/>
            </a:pPr>
            <a:r>
              <a:rPr lang="en-US" sz="2000" dirty="0" smtClean="0"/>
              <a:t>(n) number of servers</a:t>
            </a:r>
          </a:p>
          <a:p>
            <a:pPr>
              <a:buFont typeface="Arial" pitchFamily="34" charset="0"/>
              <a:buChar char="•"/>
            </a:pPr>
            <a:r>
              <a:rPr lang="en-US" sz="2000" dirty="0" smtClean="0"/>
              <a:t>We’ll mostly use M/M/1 or M/GI/1</a:t>
            </a:r>
          </a:p>
          <a:p>
            <a:pPr>
              <a:buFont typeface="Arial" pitchFamily="34" charset="0"/>
              <a:buChar char="•"/>
            </a:pPr>
            <a:r>
              <a:rPr lang="en-US" sz="2000" dirty="0" smtClean="0"/>
              <a:t>First half we’re always using processor sharing (PS)</a:t>
            </a:r>
          </a:p>
          <a:p>
            <a:pPr>
              <a:buFont typeface="Arial" pitchFamily="34" charset="0"/>
              <a:buChar char="•"/>
            </a:pPr>
            <a:r>
              <a:rPr lang="en-US" sz="2000" dirty="0" smtClean="0"/>
              <a:t>Objective is response time of job plus energy:</a:t>
            </a:r>
          </a:p>
          <a:p>
            <a:pPr>
              <a:buFont typeface="Arial" pitchFamily="34" charset="0"/>
              <a:buChar char="•"/>
            </a:pPr>
            <a:endParaRPr lang="en-US" sz="2000" dirty="0" smtClean="0"/>
          </a:p>
          <a:p>
            <a:pPr>
              <a:buFont typeface="Arial" pitchFamily="34" charset="0"/>
              <a:buChar char="•"/>
            </a:pPr>
            <a:r>
              <a:rPr lang="en-US" sz="2000" dirty="0" smtClean="0"/>
              <a:t>Always use cost per unit time instead:</a:t>
            </a:r>
          </a:p>
          <a:p>
            <a:endParaRPr lang="en-US" dirty="0"/>
          </a:p>
        </p:txBody>
      </p:sp>
      <p:sp>
        <p:nvSpPr>
          <p:cNvPr id="2" name="Title 1"/>
          <p:cNvSpPr>
            <a:spLocks noGrp="1"/>
          </p:cNvSpPr>
          <p:nvPr>
            <p:ph type="title"/>
          </p:nvPr>
        </p:nvSpPr>
        <p:spPr/>
        <p:txBody>
          <a:bodyPr>
            <a:normAutofit fontScale="90000"/>
          </a:bodyPr>
          <a:lstStyle/>
          <a:p>
            <a:r>
              <a:rPr lang="en-US" dirty="0" smtClean="0"/>
              <a:t>The Stochastic Model (</a:t>
            </a:r>
            <a:r>
              <a:rPr lang="en-US" dirty="0" err="1" smtClean="0"/>
              <a:t>Queueing</a:t>
            </a:r>
            <a:r>
              <a:rPr lang="en-US" dirty="0" smtClean="0"/>
              <a:t> Theory)</a:t>
            </a:r>
            <a:endParaRPr lang="en-US" dirty="0"/>
          </a:p>
        </p:txBody>
      </p:sp>
      <p:grpSp>
        <p:nvGrpSpPr>
          <p:cNvPr id="4" name="Group 15"/>
          <p:cNvGrpSpPr>
            <a:grpSpLocks/>
          </p:cNvGrpSpPr>
          <p:nvPr/>
        </p:nvGrpSpPr>
        <p:grpSpPr bwMode="auto">
          <a:xfrm>
            <a:off x="3581400" y="2057400"/>
            <a:ext cx="2746375" cy="1077913"/>
            <a:chOff x="4115946" y="2576946"/>
            <a:chExt cx="3713772" cy="1402386"/>
          </a:xfrm>
        </p:grpSpPr>
        <p:sp>
          <p:nvSpPr>
            <p:cNvPr id="5" name="Oval 4"/>
            <p:cNvSpPr>
              <a:spLocks noChangeArrowheads="1"/>
            </p:cNvSpPr>
            <p:nvPr/>
          </p:nvSpPr>
          <p:spPr bwMode="auto">
            <a:xfrm>
              <a:off x="6410757" y="2576946"/>
              <a:ext cx="1418961" cy="1402386"/>
            </a:xfrm>
            <a:prstGeom prst="ellipse">
              <a:avLst/>
            </a:prstGeom>
            <a:noFill/>
            <a:ln w="28575">
              <a:solidFill>
                <a:schemeClr val="tx1"/>
              </a:solidFill>
              <a:round/>
              <a:headEnd/>
              <a:tailEnd/>
            </a:ln>
            <a:effectLst/>
          </p:spPr>
          <p:txBody>
            <a:bodyPr anchor="ctr"/>
            <a:lstStyle/>
            <a:p>
              <a:pPr algn="ctr">
                <a:defRPr/>
              </a:pPr>
              <a:endParaRPr lang="en-US" sz="2400" dirty="0">
                <a:solidFill>
                  <a:schemeClr val="tx2"/>
                </a:solidFill>
                <a:latin typeface="+mn-lt"/>
                <a:cs typeface="Arial" charset="0"/>
              </a:endParaRPr>
            </a:p>
          </p:txBody>
        </p:sp>
        <p:sp>
          <p:nvSpPr>
            <p:cNvPr id="6" name="Line 11"/>
            <p:cNvSpPr>
              <a:spLocks noChangeShapeType="1"/>
            </p:cNvSpPr>
            <p:nvPr/>
          </p:nvSpPr>
          <p:spPr bwMode="auto">
            <a:xfrm flipH="1">
              <a:off x="4115946" y="2579012"/>
              <a:ext cx="2889443" cy="2065"/>
            </a:xfrm>
            <a:prstGeom prst="line">
              <a:avLst/>
            </a:prstGeom>
            <a:noFill/>
            <a:ln w="28575">
              <a:solidFill>
                <a:schemeClr val="tx1"/>
              </a:solidFill>
              <a:round/>
              <a:headEnd/>
              <a:tailEnd/>
            </a:ln>
            <a:effectLst/>
          </p:spPr>
          <p:txBody>
            <a:bodyPr>
              <a:spAutoFit/>
            </a:bodyPr>
            <a:lstStyle/>
            <a:p>
              <a:pPr>
                <a:defRPr/>
              </a:pPr>
              <a:endParaRPr lang="en-US" dirty="0">
                <a:solidFill>
                  <a:schemeClr val="tx2"/>
                </a:solidFill>
                <a:latin typeface="+mn-lt"/>
                <a:cs typeface="Arial" charset="0"/>
              </a:endParaRPr>
            </a:p>
          </p:txBody>
        </p:sp>
        <p:sp>
          <p:nvSpPr>
            <p:cNvPr id="7" name="Line 12"/>
            <p:cNvSpPr>
              <a:spLocks noChangeShapeType="1"/>
            </p:cNvSpPr>
            <p:nvPr/>
          </p:nvSpPr>
          <p:spPr bwMode="auto">
            <a:xfrm flipH="1" flipV="1">
              <a:off x="4115946" y="3954548"/>
              <a:ext cx="2857244" cy="8261"/>
            </a:xfrm>
            <a:prstGeom prst="line">
              <a:avLst/>
            </a:prstGeom>
            <a:noFill/>
            <a:ln w="28575">
              <a:solidFill>
                <a:schemeClr val="tx1"/>
              </a:solidFill>
              <a:round/>
              <a:headEnd/>
              <a:tailEnd/>
            </a:ln>
            <a:effectLst/>
          </p:spPr>
          <p:txBody>
            <a:bodyPr>
              <a:spAutoFit/>
            </a:bodyPr>
            <a:lstStyle/>
            <a:p>
              <a:pPr>
                <a:defRPr/>
              </a:pPr>
              <a:endParaRPr lang="en-US" dirty="0">
                <a:solidFill>
                  <a:schemeClr val="tx2"/>
                </a:solidFill>
                <a:latin typeface="+mn-lt"/>
                <a:cs typeface="Arial" charset="0"/>
              </a:endParaRPr>
            </a:p>
          </p:txBody>
        </p:sp>
        <p:sp>
          <p:nvSpPr>
            <p:cNvPr id="8" name="Rectangle 44"/>
            <p:cNvSpPr>
              <a:spLocks noChangeArrowheads="1"/>
            </p:cNvSpPr>
            <p:nvPr/>
          </p:nvSpPr>
          <p:spPr bwMode="auto">
            <a:xfrm>
              <a:off x="4811473" y="2760764"/>
              <a:ext cx="442218" cy="970723"/>
            </a:xfrm>
            <a:prstGeom prst="rect">
              <a:avLst/>
            </a:prstGeom>
            <a:solidFill>
              <a:schemeClr val="bg1">
                <a:lumMod val="50000"/>
                <a:lumOff val="50000"/>
              </a:schemeClr>
            </a:solidFill>
            <a:ln w="28575" algn="ctr">
              <a:solidFill>
                <a:schemeClr val="tx1"/>
              </a:solidFill>
              <a:miter lim="800000"/>
              <a:headEnd/>
              <a:tailEnd/>
            </a:ln>
            <a:effectLst/>
          </p:spPr>
          <p:txBody>
            <a:bodyPr wrap="none" anchor="ctr"/>
            <a:lstStyle/>
            <a:p>
              <a:pPr>
                <a:defRPr/>
              </a:pPr>
              <a:endParaRPr lang="en-US" dirty="0">
                <a:solidFill>
                  <a:schemeClr val="tx2"/>
                </a:solidFill>
                <a:latin typeface="+mn-lt"/>
                <a:cs typeface="Arial" charset="0"/>
              </a:endParaRPr>
            </a:p>
          </p:txBody>
        </p:sp>
        <p:sp>
          <p:nvSpPr>
            <p:cNvPr id="9" name="Rectangle 45"/>
            <p:cNvSpPr>
              <a:spLocks noChangeArrowheads="1"/>
            </p:cNvSpPr>
            <p:nvPr/>
          </p:nvSpPr>
          <p:spPr bwMode="auto">
            <a:xfrm>
              <a:off x="5427574" y="2899144"/>
              <a:ext cx="352057" cy="753860"/>
            </a:xfrm>
            <a:prstGeom prst="rect">
              <a:avLst/>
            </a:prstGeom>
            <a:solidFill>
              <a:schemeClr val="bg1">
                <a:lumMod val="50000"/>
                <a:lumOff val="50000"/>
              </a:schemeClr>
            </a:solidFill>
            <a:ln w="28575" algn="ctr">
              <a:solidFill>
                <a:schemeClr val="tx1"/>
              </a:solidFill>
              <a:miter lim="800000"/>
              <a:headEnd/>
              <a:tailEnd/>
            </a:ln>
            <a:effectLst/>
          </p:spPr>
          <p:txBody>
            <a:bodyPr wrap="none" anchor="ctr"/>
            <a:lstStyle/>
            <a:p>
              <a:pPr>
                <a:defRPr/>
              </a:pPr>
              <a:endParaRPr lang="en-US" dirty="0">
                <a:solidFill>
                  <a:schemeClr val="tx2"/>
                </a:solidFill>
                <a:latin typeface="+mn-lt"/>
                <a:cs typeface="Arial" charset="0"/>
              </a:endParaRPr>
            </a:p>
          </p:txBody>
        </p:sp>
        <p:sp>
          <p:nvSpPr>
            <p:cNvPr id="10" name="Rectangle 46"/>
            <p:cNvSpPr>
              <a:spLocks noChangeArrowheads="1"/>
            </p:cNvSpPr>
            <p:nvPr/>
          </p:nvSpPr>
          <p:spPr bwMode="auto">
            <a:xfrm>
              <a:off x="5953512" y="2700868"/>
              <a:ext cx="382111" cy="1092581"/>
            </a:xfrm>
            <a:prstGeom prst="rect">
              <a:avLst/>
            </a:prstGeom>
            <a:solidFill>
              <a:schemeClr val="bg1">
                <a:lumMod val="50000"/>
                <a:lumOff val="50000"/>
              </a:schemeClr>
            </a:solidFill>
            <a:ln w="28575" algn="ctr">
              <a:solidFill>
                <a:schemeClr val="tx1"/>
              </a:solidFill>
              <a:miter lim="800000"/>
              <a:headEnd/>
              <a:tailEnd/>
            </a:ln>
            <a:effectLst/>
          </p:spPr>
          <p:txBody>
            <a:bodyPr wrap="none" anchor="ctr"/>
            <a:lstStyle/>
            <a:p>
              <a:pPr>
                <a:defRPr/>
              </a:pPr>
              <a:endParaRPr lang="en-US" dirty="0">
                <a:solidFill>
                  <a:schemeClr val="tx2"/>
                </a:solidFill>
                <a:latin typeface="+mn-lt"/>
                <a:cs typeface="Arial" charset="0"/>
              </a:endParaRPr>
            </a:p>
          </p:txBody>
        </p:sp>
      </p:grpSp>
      <p:cxnSp>
        <p:nvCxnSpPr>
          <p:cNvPr id="11" name="Straight Arrow Connector 27"/>
          <p:cNvCxnSpPr>
            <a:cxnSpLocks noChangeShapeType="1"/>
          </p:cNvCxnSpPr>
          <p:nvPr/>
        </p:nvCxnSpPr>
        <p:spPr bwMode="auto">
          <a:xfrm>
            <a:off x="2914650" y="2600325"/>
            <a:ext cx="777875" cy="1588"/>
          </a:xfrm>
          <a:prstGeom prst="straightConnector1">
            <a:avLst/>
          </a:prstGeom>
          <a:noFill/>
          <a:ln w="38100" algn="ctr">
            <a:solidFill>
              <a:schemeClr val="tx1"/>
            </a:solidFill>
            <a:prstDash val="sysDot"/>
            <a:round/>
            <a:headEnd/>
            <a:tailEnd type="arrow" w="med" len="med"/>
          </a:ln>
        </p:spPr>
      </p:cxnSp>
      <p:cxnSp>
        <p:nvCxnSpPr>
          <p:cNvPr id="12" name="Straight Arrow Connector 29"/>
          <p:cNvCxnSpPr>
            <a:cxnSpLocks noChangeShapeType="1"/>
          </p:cNvCxnSpPr>
          <p:nvPr/>
        </p:nvCxnSpPr>
        <p:spPr bwMode="auto">
          <a:xfrm>
            <a:off x="6437313" y="2598738"/>
            <a:ext cx="881062" cy="4762"/>
          </a:xfrm>
          <a:prstGeom prst="straightConnector1">
            <a:avLst/>
          </a:prstGeom>
          <a:noFill/>
          <a:ln w="38100" algn="ctr">
            <a:solidFill>
              <a:schemeClr val="tx1"/>
            </a:solidFill>
            <a:prstDash val="sysDot"/>
            <a:round/>
            <a:headEnd/>
            <a:tailEnd type="arrow" w="med" len="med"/>
          </a:ln>
        </p:spPr>
      </p:cxnSp>
      <p:sp>
        <p:nvSpPr>
          <p:cNvPr id="14" name="TextBox 13"/>
          <p:cNvSpPr txBox="1"/>
          <p:nvPr/>
        </p:nvSpPr>
        <p:spPr>
          <a:xfrm>
            <a:off x="1524000" y="2286000"/>
            <a:ext cx="1143000" cy="646331"/>
          </a:xfrm>
          <a:prstGeom prst="rect">
            <a:avLst/>
          </a:prstGeom>
          <a:noFill/>
        </p:spPr>
        <p:txBody>
          <a:bodyPr wrap="square" rtlCol="0">
            <a:spAutoFit/>
          </a:bodyPr>
          <a:lstStyle/>
          <a:p>
            <a:r>
              <a:rPr lang="en-US" dirty="0" smtClean="0"/>
              <a:t>Jobs enter the queue</a:t>
            </a:r>
            <a:endParaRPr lang="en-US" dirty="0"/>
          </a:p>
        </p:txBody>
      </p:sp>
      <p:sp>
        <p:nvSpPr>
          <p:cNvPr id="15" name="TextBox 14"/>
          <p:cNvSpPr txBox="1"/>
          <p:nvPr/>
        </p:nvSpPr>
        <p:spPr>
          <a:xfrm>
            <a:off x="4876800" y="1295400"/>
            <a:ext cx="1828800" cy="369332"/>
          </a:xfrm>
          <a:prstGeom prst="rect">
            <a:avLst/>
          </a:prstGeom>
          <a:noFill/>
        </p:spPr>
        <p:txBody>
          <a:bodyPr wrap="square" rtlCol="0">
            <a:spAutoFit/>
          </a:bodyPr>
          <a:lstStyle/>
          <a:p>
            <a:r>
              <a:rPr lang="en-US" dirty="0" smtClean="0"/>
              <a:t>Jobs are serviced</a:t>
            </a:r>
            <a:endParaRPr lang="en-US" dirty="0"/>
          </a:p>
        </p:txBody>
      </p:sp>
      <p:sp>
        <p:nvSpPr>
          <p:cNvPr id="16" name="TextBox 15"/>
          <p:cNvSpPr txBox="1"/>
          <p:nvPr/>
        </p:nvSpPr>
        <p:spPr>
          <a:xfrm>
            <a:off x="7467600" y="2286000"/>
            <a:ext cx="1295400" cy="646331"/>
          </a:xfrm>
          <a:prstGeom prst="rect">
            <a:avLst/>
          </a:prstGeom>
          <a:noFill/>
        </p:spPr>
        <p:txBody>
          <a:bodyPr wrap="square" rtlCol="0">
            <a:spAutoFit/>
          </a:bodyPr>
          <a:lstStyle/>
          <a:p>
            <a:r>
              <a:rPr lang="en-US" dirty="0" smtClean="0"/>
              <a:t>Jobs leave the queue</a:t>
            </a:r>
            <a:endParaRPr lang="en-US" dirty="0"/>
          </a:p>
        </p:txBody>
      </p:sp>
      <p:cxnSp>
        <p:nvCxnSpPr>
          <p:cNvPr id="17" name="Straight Arrow Connector 27"/>
          <p:cNvCxnSpPr>
            <a:cxnSpLocks noChangeShapeType="1"/>
            <a:stCxn id="15" idx="2"/>
            <a:endCxn id="5" idx="0"/>
          </p:cNvCxnSpPr>
          <p:nvPr/>
        </p:nvCxnSpPr>
        <p:spPr bwMode="auto">
          <a:xfrm rot="16200000" flipH="1">
            <a:off x="5600819" y="1855112"/>
            <a:ext cx="392668" cy="11907"/>
          </a:xfrm>
          <a:prstGeom prst="straightConnector1">
            <a:avLst/>
          </a:prstGeom>
          <a:noFill/>
          <a:ln w="38100" cmpd="sng" algn="ctr">
            <a:solidFill>
              <a:schemeClr val="tx1"/>
            </a:solidFill>
            <a:prstDash val="solid"/>
            <a:round/>
            <a:headEnd/>
            <a:tailEnd type="arrow" w="med" len="med"/>
          </a:ln>
        </p:spPr>
      </p:cxnSp>
      <p:graphicFrame>
        <p:nvGraphicFramePr>
          <p:cNvPr id="19457" name="Object 1"/>
          <p:cNvGraphicFramePr>
            <a:graphicFrameLocks noChangeAspect="1"/>
          </p:cNvGraphicFramePr>
          <p:nvPr/>
        </p:nvGraphicFramePr>
        <p:xfrm>
          <a:off x="6134965" y="5181600"/>
          <a:ext cx="1485035" cy="304800"/>
        </p:xfrm>
        <a:graphic>
          <a:graphicData uri="http://schemas.openxmlformats.org/presentationml/2006/ole">
            <p:oleObj spid="_x0000_s19457" name="Equation" r:id="rId4" imgW="990360" imgH="203040" progId="Equation.3">
              <p:embed/>
            </p:oleObj>
          </a:graphicData>
        </a:graphic>
      </p:graphicFrame>
      <p:graphicFrame>
        <p:nvGraphicFramePr>
          <p:cNvPr id="18" name="Object 17"/>
          <p:cNvGraphicFramePr>
            <a:graphicFrameLocks noChangeAspect="1"/>
          </p:cNvGraphicFramePr>
          <p:nvPr/>
        </p:nvGraphicFramePr>
        <p:xfrm>
          <a:off x="5360988" y="5656263"/>
          <a:ext cx="1268412" cy="574675"/>
        </p:xfrm>
        <a:graphic>
          <a:graphicData uri="http://schemas.openxmlformats.org/presentationml/2006/ole">
            <p:oleObj spid="_x0000_s19458" name="Equation" r:id="rId5" imgW="799920" imgH="419040" progId="Equation.3">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Worst Case</a:t>
            </a:r>
            <a:endParaRPr lang="en-US" dirty="0"/>
          </a:p>
        </p:txBody>
      </p:sp>
      <p:sp>
        <p:nvSpPr>
          <p:cNvPr id="3" name="Content Placeholder 2"/>
          <p:cNvSpPr>
            <a:spLocks noGrp="1"/>
          </p:cNvSpPr>
          <p:nvPr>
            <p:ph idx="1"/>
          </p:nvPr>
        </p:nvSpPr>
        <p:spPr/>
        <p:txBody>
          <a:bodyPr/>
          <a:lstStyle/>
          <a:p>
            <a:r>
              <a:rPr lang="en-US" dirty="0" smtClean="0"/>
              <a:t>Give a 2-OPT lower bound for all natural algorithms, defined as:</a:t>
            </a:r>
          </a:p>
          <a:p>
            <a:pPr lvl="1"/>
            <a:r>
              <a:rPr lang="en-US" dirty="0" smtClean="0"/>
              <a:t>Works on a single job between arrival/completion events (think SRPT)</a:t>
            </a:r>
          </a:p>
          <a:p>
            <a:pPr lvl="1"/>
            <a:r>
              <a:rPr lang="en-US" dirty="0" smtClean="0"/>
              <a:t>Always run at speed proportional to, or faster or slower than  </a:t>
            </a:r>
          </a:p>
          <a:p>
            <a:pPr lvl="1"/>
            <a:endParaRPr lang="en-US" dirty="0"/>
          </a:p>
        </p:txBody>
      </p:sp>
      <p:graphicFrame>
        <p:nvGraphicFramePr>
          <p:cNvPr id="4" name="Object 3"/>
          <p:cNvGraphicFramePr>
            <a:graphicFrameLocks noChangeAspect="1"/>
          </p:cNvGraphicFramePr>
          <p:nvPr/>
        </p:nvGraphicFramePr>
        <p:xfrm>
          <a:off x="4292601" y="3886200"/>
          <a:ext cx="888999" cy="457200"/>
        </p:xfrm>
        <a:graphic>
          <a:graphicData uri="http://schemas.openxmlformats.org/presentationml/2006/ole">
            <p:oleObj spid="_x0000_s65538" name="Equation" r:id="rId4" imgW="444240" imgH="2286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SRPT in the stochastic setting?</a:t>
            </a:r>
            <a:endParaRPr lang="en-US" dirty="0"/>
          </a:p>
        </p:txBody>
      </p:sp>
      <p:sp>
        <p:nvSpPr>
          <p:cNvPr id="3" name="Content Placeholder 2"/>
          <p:cNvSpPr>
            <a:spLocks noGrp="1"/>
          </p:cNvSpPr>
          <p:nvPr>
            <p:ph idx="1"/>
          </p:nvPr>
        </p:nvSpPr>
        <p:spPr/>
        <p:txBody>
          <a:bodyPr>
            <a:normAutofit lnSpcReduction="10000"/>
          </a:bodyPr>
          <a:lstStyle/>
          <a:p>
            <a:r>
              <a:rPr lang="en-US" dirty="0" smtClean="0"/>
              <a:t>Will not analytically determine optimal for SRPT as with PS</a:t>
            </a:r>
          </a:p>
          <a:p>
            <a:r>
              <a:rPr lang="en-US" dirty="0" smtClean="0"/>
              <a:t>Speeds suggested by worst case results for both SRPT and PS are the same, we’ll use them</a:t>
            </a:r>
          </a:p>
          <a:p>
            <a:r>
              <a:rPr lang="en-US" dirty="0" smtClean="0"/>
              <a:t>Use previous numerical algorithm for optimal under PS to find “optimal” speeds for SRPT </a:t>
            </a:r>
            <a:endParaRPr lang="en-US" dirty="0"/>
          </a:p>
          <a:p>
            <a:r>
              <a:rPr lang="en-US" dirty="0" smtClean="0"/>
              <a:t>Recall the speed for large n from the first paper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Speeds</a:t>
            </a:r>
            <a:endParaRPr lang="en-US" dirty="0"/>
          </a:p>
        </p:txBody>
      </p:sp>
      <p:sp>
        <p:nvSpPr>
          <p:cNvPr id="3" name="Content Placeholder 2"/>
          <p:cNvSpPr>
            <a:spLocks noGrp="1"/>
          </p:cNvSpPr>
          <p:nvPr>
            <p:ph idx="1"/>
          </p:nvPr>
        </p:nvSpPr>
        <p:spPr/>
        <p:txBody>
          <a:bodyPr/>
          <a:lstStyle/>
          <a:p>
            <a:endParaRPr lang="en-US"/>
          </a:p>
        </p:txBody>
      </p:sp>
      <p:pic>
        <p:nvPicPr>
          <p:cNvPr id="34819" name="Picture 3"/>
          <p:cNvPicPr>
            <a:picLocks noChangeAspect="1" noChangeArrowheads="1"/>
          </p:cNvPicPr>
          <p:nvPr/>
        </p:nvPicPr>
        <p:blipFill>
          <a:blip r:embed="rId3" cstate="print"/>
          <a:srcRect/>
          <a:stretch>
            <a:fillRect/>
          </a:stretch>
        </p:blipFill>
        <p:spPr bwMode="auto">
          <a:xfrm>
            <a:off x="3200400" y="1676400"/>
            <a:ext cx="3514725"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Stocastic</a:t>
            </a:r>
            <a:r>
              <a:rPr lang="en-US" dirty="0" smtClean="0"/>
              <a:t> SRPT and PS</a:t>
            </a:r>
            <a:endParaRPr lang="en-US" dirty="0"/>
          </a:p>
        </p:txBody>
      </p:sp>
      <p:sp>
        <p:nvSpPr>
          <p:cNvPr id="3" name="Content Placeholder 2"/>
          <p:cNvSpPr>
            <a:spLocks noGrp="1"/>
          </p:cNvSpPr>
          <p:nvPr>
            <p:ph idx="1"/>
          </p:nvPr>
        </p:nvSpPr>
        <p:spPr/>
        <p:txBody>
          <a:bodyPr/>
          <a:lstStyle/>
          <a:p>
            <a:endParaRPr lang="en-US"/>
          </a:p>
        </p:txBody>
      </p:sp>
      <p:pic>
        <p:nvPicPr>
          <p:cNvPr id="33794" name="Picture 2"/>
          <p:cNvPicPr>
            <a:picLocks noChangeAspect="1" noChangeArrowheads="1"/>
          </p:cNvPicPr>
          <p:nvPr/>
        </p:nvPicPr>
        <p:blipFill>
          <a:blip r:embed="rId3" cstate="print"/>
          <a:srcRect/>
          <a:stretch>
            <a:fillRect/>
          </a:stretch>
        </p:blipFill>
        <p:spPr bwMode="auto">
          <a:xfrm>
            <a:off x="1524000" y="1828800"/>
            <a:ext cx="7143750" cy="439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Gated-Static Revisited</a:t>
            </a:r>
            <a:endParaRPr lang="en-US" dirty="0"/>
          </a:p>
        </p:txBody>
      </p:sp>
      <p:sp>
        <p:nvSpPr>
          <p:cNvPr id="3" name="Content Placeholder 2"/>
          <p:cNvSpPr>
            <a:spLocks noGrp="1"/>
          </p:cNvSpPr>
          <p:nvPr>
            <p:ph idx="1"/>
          </p:nvPr>
        </p:nvSpPr>
        <p:spPr/>
        <p:txBody>
          <a:bodyPr/>
          <a:lstStyle/>
          <a:p>
            <a:r>
              <a:rPr lang="en-US" dirty="0" smtClean="0"/>
              <a:t>Calculating the optimal speed for gated-static for SRPT is too hard to do analytically</a:t>
            </a:r>
          </a:p>
          <a:p>
            <a:r>
              <a:rPr lang="en-US" dirty="0" smtClean="0"/>
              <a:t>We will approximate it (but not go into any details here)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Gated-Static vs. DP</a:t>
            </a:r>
            <a:endParaRPr lang="en-US" dirty="0"/>
          </a:p>
        </p:txBody>
      </p:sp>
      <p:sp>
        <p:nvSpPr>
          <p:cNvPr id="3" name="Content Placeholder 2"/>
          <p:cNvSpPr>
            <a:spLocks noGrp="1"/>
          </p:cNvSpPr>
          <p:nvPr>
            <p:ph idx="1"/>
          </p:nvPr>
        </p:nvSpPr>
        <p:spPr/>
        <p:txBody>
          <a:bodyPr/>
          <a:lstStyle/>
          <a:p>
            <a:endParaRPr lang="en-US"/>
          </a:p>
        </p:txBody>
      </p:sp>
      <p:pic>
        <p:nvPicPr>
          <p:cNvPr id="36866" name="Picture 2"/>
          <p:cNvPicPr>
            <a:picLocks noChangeAspect="1" noChangeArrowheads="1"/>
          </p:cNvPicPr>
          <p:nvPr/>
        </p:nvPicPr>
        <p:blipFill>
          <a:blip r:embed="rId3" cstate="print"/>
          <a:srcRect/>
          <a:stretch>
            <a:fillRect/>
          </a:stretch>
        </p:blipFill>
        <p:spPr bwMode="auto">
          <a:xfrm>
            <a:off x="1447800" y="1676400"/>
            <a:ext cx="7105650" cy="437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a:t>
            </a:r>
            <a:endParaRPr lang="en-US" dirty="0"/>
          </a:p>
        </p:txBody>
      </p:sp>
      <p:sp>
        <p:nvSpPr>
          <p:cNvPr id="3" name="Content Placeholder 2"/>
          <p:cNvSpPr>
            <a:spLocks noGrp="1"/>
          </p:cNvSpPr>
          <p:nvPr>
            <p:ph idx="1"/>
          </p:nvPr>
        </p:nvSpPr>
        <p:spPr/>
        <p:txBody>
          <a:bodyPr/>
          <a:lstStyle/>
          <a:p>
            <a:endParaRPr lang="en-US" dirty="0"/>
          </a:p>
        </p:txBody>
      </p:sp>
      <p:pic>
        <p:nvPicPr>
          <p:cNvPr id="37890" name="Picture 2"/>
          <p:cNvPicPr>
            <a:picLocks noChangeAspect="1" noChangeArrowheads="1"/>
          </p:cNvPicPr>
          <p:nvPr/>
        </p:nvPicPr>
        <p:blipFill>
          <a:blip r:embed="rId3" cstate="print"/>
          <a:srcRect/>
          <a:stretch>
            <a:fillRect/>
          </a:stretch>
        </p:blipFill>
        <p:spPr bwMode="auto">
          <a:xfrm>
            <a:off x="1524000" y="1752600"/>
            <a:ext cx="7134225"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Scaling (Again)</a:t>
            </a:r>
            <a:endParaRPr lang="en-US" dirty="0"/>
          </a:p>
        </p:txBody>
      </p:sp>
      <p:sp>
        <p:nvSpPr>
          <p:cNvPr id="3" name="Content Placeholder 2"/>
          <p:cNvSpPr>
            <a:spLocks noGrp="1"/>
          </p:cNvSpPr>
          <p:nvPr>
            <p:ph idx="1"/>
          </p:nvPr>
        </p:nvSpPr>
        <p:spPr>
          <a:xfrm>
            <a:off x="1435608" y="1752600"/>
            <a:ext cx="7498080" cy="5181600"/>
          </a:xfrm>
        </p:spPr>
        <p:txBody>
          <a:bodyPr>
            <a:normAutofit fontScale="92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However, linear scaling is not constant competitive…</a:t>
            </a:r>
            <a:endParaRPr lang="en-US" dirty="0"/>
          </a:p>
        </p:txBody>
      </p:sp>
      <p:pic>
        <p:nvPicPr>
          <p:cNvPr id="38914" name="Picture 2"/>
          <p:cNvPicPr>
            <a:picLocks noChangeAspect="1" noChangeArrowheads="1"/>
          </p:cNvPicPr>
          <p:nvPr/>
        </p:nvPicPr>
        <p:blipFill>
          <a:blip r:embed="rId3" cstate="print"/>
          <a:srcRect/>
          <a:stretch>
            <a:fillRect/>
          </a:stretch>
        </p:blipFill>
        <p:spPr bwMode="auto">
          <a:xfrm>
            <a:off x="1371600" y="1295400"/>
            <a:ext cx="7077075" cy="405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Fairness</a:t>
            </a:r>
            <a:endParaRPr lang="en-US" dirty="0"/>
          </a:p>
        </p:txBody>
      </p:sp>
      <p:sp>
        <p:nvSpPr>
          <p:cNvPr id="3" name="Content Placeholder 2"/>
          <p:cNvSpPr>
            <a:spLocks noGrp="1"/>
          </p:cNvSpPr>
          <p:nvPr>
            <p:ph idx="1"/>
          </p:nvPr>
        </p:nvSpPr>
        <p:spPr/>
        <p:txBody>
          <a:bodyPr/>
          <a:lstStyle/>
          <a:p>
            <a:r>
              <a:rPr lang="en-US" dirty="0" smtClean="0"/>
              <a:t>Summary:  Speed scaling magnifies unfairness</a:t>
            </a:r>
          </a:p>
          <a:p>
            <a:r>
              <a:rPr lang="en-US" dirty="0" smtClean="0"/>
              <a:t>Reason:  If SRPT runs no faster than PS and there is an infinitely large job, the large job is only serviced during idle periods which are shorter for SRPT than PS</a:t>
            </a:r>
          </a:p>
          <a:p>
            <a:r>
              <a:rPr lang="en-US" dirty="0" smtClean="0"/>
              <a:t>Note that SRPT with static speeds is considered fair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Scheduling isn’t that important, but speed is very important</a:t>
            </a:r>
          </a:p>
          <a:p>
            <a:r>
              <a:rPr lang="en-US" dirty="0" smtClean="0"/>
              <a:t>Speed scaling isn’t really about performance, it is about robustness</a:t>
            </a:r>
          </a:p>
          <a:p>
            <a:r>
              <a:rPr lang="en-US" dirty="0" smtClean="0"/>
              <a:t>Can’t have optimal, robust, and fair:</a:t>
            </a:r>
          </a:p>
          <a:p>
            <a:pPr lvl="1"/>
            <a:r>
              <a:rPr lang="en-US" dirty="0" smtClean="0"/>
              <a:t>Dynamic:  optimal, robust, not fair</a:t>
            </a:r>
          </a:p>
          <a:p>
            <a:pPr lvl="1"/>
            <a:r>
              <a:rPr lang="en-US" dirty="0" smtClean="0"/>
              <a:t>Static:  near-optimal, not robust, fair</a:t>
            </a:r>
          </a:p>
          <a:p>
            <a:r>
              <a:rPr lang="en-US" dirty="0" smtClean="0"/>
              <a:t>I omitted:  O(1) competitiveness of stochastic policies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Model</a:t>
            </a:r>
            <a:endParaRPr lang="en-US" dirty="0"/>
          </a:p>
        </p:txBody>
      </p:sp>
      <p:sp>
        <p:nvSpPr>
          <p:cNvPr id="3" name="Content Placeholder 2"/>
          <p:cNvSpPr>
            <a:spLocks noGrp="1"/>
          </p:cNvSpPr>
          <p:nvPr>
            <p:ph idx="1"/>
          </p:nvPr>
        </p:nvSpPr>
        <p:spPr/>
        <p:txBody>
          <a:bodyPr/>
          <a:lstStyle/>
          <a:p>
            <a:r>
              <a:rPr lang="en-US" dirty="0" smtClean="0"/>
              <a:t>Mostly, the normal</a:t>
            </a:r>
          </a:p>
          <a:p>
            <a:r>
              <a:rPr lang="en-US" dirty="0" smtClean="0"/>
              <a:t>However,          is assumed very often:</a:t>
            </a:r>
            <a:endParaRPr lang="en-US" dirty="0"/>
          </a:p>
        </p:txBody>
      </p:sp>
      <p:graphicFrame>
        <p:nvGraphicFramePr>
          <p:cNvPr id="4" name="Object 3"/>
          <p:cNvGraphicFramePr>
            <a:graphicFrameLocks noChangeAspect="1"/>
          </p:cNvGraphicFramePr>
          <p:nvPr/>
        </p:nvGraphicFramePr>
        <p:xfrm>
          <a:off x="5029200" y="1524000"/>
          <a:ext cx="1295400" cy="485775"/>
        </p:xfrm>
        <a:graphic>
          <a:graphicData uri="http://schemas.openxmlformats.org/presentationml/2006/ole">
            <p:oleObj spid="_x0000_s1026" name="Equation" r:id="rId4" imgW="609480" imgH="228600" progId="Equation.3">
              <p:embed/>
            </p:oleObj>
          </a:graphicData>
        </a:graphic>
      </p:graphicFrame>
      <p:graphicFrame>
        <p:nvGraphicFramePr>
          <p:cNvPr id="5" name="Object 4"/>
          <p:cNvGraphicFramePr>
            <a:graphicFrameLocks noChangeAspect="1"/>
          </p:cNvGraphicFramePr>
          <p:nvPr/>
        </p:nvGraphicFramePr>
        <p:xfrm>
          <a:off x="3505200" y="2133600"/>
          <a:ext cx="800100" cy="373380"/>
        </p:xfrm>
        <a:graphic>
          <a:graphicData uri="http://schemas.openxmlformats.org/presentationml/2006/ole">
            <p:oleObj spid="_x0000_s1027" name="Equation" r:id="rId5" imgW="380880" imgH="177480" progId="Equation.3">
              <p:embed/>
            </p:oleObj>
          </a:graphicData>
        </a:graphic>
      </p:graphicFrame>
      <p:pic>
        <p:nvPicPr>
          <p:cNvPr id="1028" name="Picture 4"/>
          <p:cNvPicPr>
            <a:picLocks noChangeAspect="1" noChangeArrowheads="1"/>
          </p:cNvPicPr>
          <p:nvPr/>
        </p:nvPicPr>
        <p:blipFill>
          <a:blip r:embed="rId6" cstate="print"/>
          <a:srcRect/>
          <a:stretch>
            <a:fillRect/>
          </a:stretch>
        </p:blipFill>
        <p:spPr bwMode="auto">
          <a:xfrm>
            <a:off x="2133600" y="3048000"/>
            <a:ext cx="5824537" cy="29911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Flow plus Energy</a:t>
            </a:r>
            <a:endParaRPr lang="en-US" dirty="0"/>
          </a:p>
        </p:txBody>
      </p:sp>
      <p:sp>
        <p:nvSpPr>
          <p:cNvPr id="3" name="Content Placeholder 2"/>
          <p:cNvSpPr>
            <a:spLocks noGrp="1"/>
          </p:cNvSpPr>
          <p:nvPr>
            <p:ph idx="1"/>
          </p:nvPr>
        </p:nvSpPr>
        <p:spPr/>
        <p:txBody>
          <a:bodyPr/>
          <a:lstStyle/>
          <a:p>
            <a:r>
              <a:rPr lang="en-US" dirty="0" smtClean="0"/>
              <a:t>Objective is response time of job plus energy:</a:t>
            </a:r>
          </a:p>
          <a:p>
            <a:r>
              <a:rPr lang="en-US" dirty="0" smtClean="0"/>
              <a:t>Always use cost per unit time instead:</a:t>
            </a:r>
          </a:p>
          <a:p>
            <a:endParaRPr lang="en-US" dirty="0" smtClean="0"/>
          </a:p>
          <a:p>
            <a:endParaRPr lang="en-US" dirty="0" smtClean="0"/>
          </a:p>
          <a:p>
            <a:r>
              <a:rPr lang="en-US" dirty="0" smtClean="0"/>
              <a:t>Arrival rate is    , mean job size is     </a:t>
            </a:r>
          </a:p>
          <a:p>
            <a:endParaRPr lang="en-US" dirty="0" smtClean="0"/>
          </a:p>
          <a:p>
            <a:r>
              <a:rPr lang="en-US" dirty="0" smtClean="0"/>
              <a:t>Define load as  </a:t>
            </a:r>
          </a:p>
        </p:txBody>
      </p:sp>
      <p:graphicFrame>
        <p:nvGraphicFramePr>
          <p:cNvPr id="64514" name="Object 2"/>
          <p:cNvGraphicFramePr>
            <a:graphicFrameLocks noChangeAspect="1"/>
          </p:cNvGraphicFramePr>
          <p:nvPr/>
        </p:nvGraphicFramePr>
        <p:xfrm>
          <a:off x="3200400" y="2057400"/>
          <a:ext cx="2226468" cy="457200"/>
        </p:xfrm>
        <a:graphic>
          <a:graphicData uri="http://schemas.openxmlformats.org/presentationml/2006/ole">
            <p:oleObj spid="_x0000_s64514" name="Equation" r:id="rId4" imgW="990360" imgH="203040" progId="Equation.3">
              <p:embed/>
            </p:oleObj>
          </a:graphicData>
        </a:graphic>
      </p:graphicFrame>
      <p:graphicFrame>
        <p:nvGraphicFramePr>
          <p:cNvPr id="64515" name="Object 3"/>
          <p:cNvGraphicFramePr>
            <a:graphicFrameLocks noChangeAspect="1"/>
          </p:cNvGraphicFramePr>
          <p:nvPr/>
        </p:nvGraphicFramePr>
        <p:xfrm>
          <a:off x="3886200" y="3200400"/>
          <a:ext cx="2378075" cy="838200"/>
        </p:xfrm>
        <a:graphic>
          <a:graphicData uri="http://schemas.openxmlformats.org/presentationml/2006/ole">
            <p:oleObj spid="_x0000_s64515" name="Equation" r:id="rId5" imgW="1028520" imgH="419040" progId="Equation.3">
              <p:embed/>
            </p:oleObj>
          </a:graphicData>
        </a:graphic>
      </p:graphicFrame>
      <p:graphicFrame>
        <p:nvGraphicFramePr>
          <p:cNvPr id="6" name="Object 5"/>
          <p:cNvGraphicFramePr>
            <a:graphicFrameLocks noChangeAspect="1"/>
          </p:cNvGraphicFramePr>
          <p:nvPr/>
        </p:nvGraphicFramePr>
        <p:xfrm>
          <a:off x="4038600" y="4191000"/>
          <a:ext cx="402771" cy="512618"/>
        </p:xfrm>
        <a:graphic>
          <a:graphicData uri="http://schemas.openxmlformats.org/presentationml/2006/ole">
            <p:oleObj spid="_x0000_s64516" name="Equation" r:id="rId6" imgW="139680" imgH="177480" progId="Equation.3">
              <p:embed/>
            </p:oleObj>
          </a:graphicData>
        </a:graphic>
      </p:graphicFrame>
      <p:graphicFrame>
        <p:nvGraphicFramePr>
          <p:cNvPr id="7" name="Object 6"/>
          <p:cNvGraphicFramePr>
            <a:graphicFrameLocks noChangeAspect="1"/>
          </p:cNvGraphicFramePr>
          <p:nvPr/>
        </p:nvGraphicFramePr>
        <p:xfrm>
          <a:off x="7315200" y="4024993"/>
          <a:ext cx="393700" cy="928007"/>
        </p:xfrm>
        <a:graphic>
          <a:graphicData uri="http://schemas.openxmlformats.org/presentationml/2006/ole">
            <p:oleObj spid="_x0000_s64517" name="Equation" r:id="rId7" imgW="177480" imgH="419040" progId="Equation.3">
              <p:embed/>
            </p:oleObj>
          </a:graphicData>
        </a:graphic>
      </p:graphicFrame>
      <p:graphicFrame>
        <p:nvGraphicFramePr>
          <p:cNvPr id="8" name="Object 7"/>
          <p:cNvGraphicFramePr>
            <a:graphicFrameLocks noChangeAspect="1"/>
          </p:cNvGraphicFramePr>
          <p:nvPr/>
        </p:nvGraphicFramePr>
        <p:xfrm>
          <a:off x="4267200" y="5149103"/>
          <a:ext cx="1054100" cy="1023097"/>
        </p:xfrm>
        <a:graphic>
          <a:graphicData uri="http://schemas.openxmlformats.org/presentationml/2006/ole">
            <p:oleObj spid="_x0000_s64518" name="Equation" r:id="rId8" imgW="431640" imgH="4190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 models reasonable?</a:t>
            </a:r>
            <a:endParaRPr lang="en-US" dirty="0"/>
          </a:p>
        </p:txBody>
      </p:sp>
      <p:sp>
        <p:nvSpPr>
          <p:cNvPr id="3" name="Content Placeholder 2"/>
          <p:cNvSpPr>
            <a:spLocks noGrp="1"/>
          </p:cNvSpPr>
          <p:nvPr>
            <p:ph idx="1"/>
          </p:nvPr>
        </p:nvSpPr>
        <p:spPr/>
        <p:txBody>
          <a:bodyPr>
            <a:normAutofit/>
          </a:bodyPr>
          <a:lstStyle/>
          <a:p>
            <a:r>
              <a:rPr lang="en-US" b="1" dirty="0" smtClean="0"/>
              <a:t>Poisson Arrivals:  </a:t>
            </a:r>
            <a:r>
              <a:rPr lang="en-US" dirty="0" smtClean="0"/>
              <a:t>This assumption is a very good approximation in real systems that meet the following rules:</a:t>
            </a:r>
          </a:p>
          <a:p>
            <a:pPr lvl="1"/>
            <a:r>
              <a:rPr lang="en-US" dirty="0" smtClean="0"/>
              <a:t>The number of customers in the system is very large</a:t>
            </a:r>
          </a:p>
          <a:p>
            <a:pPr lvl="1"/>
            <a:r>
              <a:rPr lang="en-US" dirty="0" smtClean="0"/>
              <a:t>Impact of a single customer on the performance of the system is very small</a:t>
            </a:r>
          </a:p>
          <a:p>
            <a:pPr lvl="1"/>
            <a:r>
              <a:rPr lang="en-US" dirty="0" smtClean="0"/>
              <a:t>All customers are independent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Schemes</a:t>
            </a:r>
            <a:endParaRPr lang="en-US" dirty="0"/>
          </a:p>
        </p:txBody>
      </p:sp>
      <p:sp>
        <p:nvSpPr>
          <p:cNvPr id="3" name="Content Placeholder 2"/>
          <p:cNvSpPr>
            <a:spLocks noGrp="1"/>
          </p:cNvSpPr>
          <p:nvPr>
            <p:ph idx="1"/>
          </p:nvPr>
        </p:nvSpPr>
        <p:spPr/>
        <p:txBody>
          <a:bodyPr/>
          <a:lstStyle/>
          <a:p>
            <a:pPr>
              <a:buClr>
                <a:srgbClr val="0070C0"/>
              </a:buClr>
            </a:pPr>
            <a:r>
              <a:rPr lang="en-US" dirty="0" smtClean="0"/>
              <a:t>Static:</a:t>
            </a:r>
          </a:p>
          <a:p>
            <a:pPr>
              <a:buClr>
                <a:srgbClr val="0070C0"/>
              </a:buClr>
            </a:pPr>
            <a:endParaRPr lang="en-US" dirty="0" smtClean="0"/>
          </a:p>
          <a:p>
            <a:pPr>
              <a:buClr>
                <a:srgbClr val="0070C0"/>
              </a:buClr>
            </a:pPr>
            <a:endParaRPr lang="en-US" dirty="0" smtClean="0"/>
          </a:p>
          <a:p>
            <a:pPr>
              <a:buClr>
                <a:srgbClr val="0070C0"/>
              </a:buClr>
            </a:pPr>
            <a:r>
              <a:rPr lang="en-US" dirty="0" smtClean="0"/>
              <a:t>Gated Static:</a:t>
            </a:r>
          </a:p>
          <a:p>
            <a:pPr>
              <a:buClr>
                <a:srgbClr val="0070C0"/>
              </a:buClr>
            </a:pPr>
            <a:endParaRPr lang="en-US" dirty="0" smtClean="0"/>
          </a:p>
          <a:p>
            <a:pPr>
              <a:buClr>
                <a:srgbClr val="0070C0"/>
              </a:buClr>
            </a:pPr>
            <a:endParaRPr lang="en-US" dirty="0" smtClean="0"/>
          </a:p>
          <a:p>
            <a:pPr>
              <a:buClr>
                <a:srgbClr val="0070C0"/>
              </a:buClr>
            </a:pPr>
            <a:r>
              <a:rPr lang="en-US" dirty="0" smtClean="0"/>
              <a:t>Dynamic:</a:t>
            </a:r>
            <a:endParaRPr lang="en-US" dirty="0"/>
          </a:p>
        </p:txBody>
      </p:sp>
      <p:graphicFrame>
        <p:nvGraphicFramePr>
          <p:cNvPr id="9" name="Chart 8"/>
          <p:cNvGraphicFramePr/>
          <p:nvPr/>
        </p:nvGraphicFramePr>
        <p:xfrm>
          <a:off x="5181600" y="4800600"/>
          <a:ext cx="3200400" cy="1905000"/>
        </p:xfrm>
        <a:graphic>
          <a:graphicData uri="http://schemas.openxmlformats.org/drawingml/2006/chart">
            <c:chart xmlns:c="http://schemas.openxmlformats.org/drawingml/2006/chart" xmlns:r="http://schemas.openxmlformats.org/officeDocument/2006/relationships" r:id="rId2"/>
          </a:graphicData>
        </a:graphic>
      </p:graphicFrame>
      <p:pic>
        <p:nvPicPr>
          <p:cNvPr id="4100" name="Picture 4"/>
          <p:cNvPicPr>
            <a:picLocks noChangeAspect="1" noChangeArrowheads="1"/>
          </p:cNvPicPr>
          <p:nvPr/>
        </p:nvPicPr>
        <p:blipFill>
          <a:blip r:embed="rId3" cstate="print"/>
          <a:srcRect/>
          <a:stretch>
            <a:fillRect/>
          </a:stretch>
        </p:blipFill>
        <p:spPr bwMode="auto">
          <a:xfrm>
            <a:off x="5334000" y="3048000"/>
            <a:ext cx="2782479" cy="1676400"/>
          </a:xfrm>
          <a:prstGeom prst="rect">
            <a:avLst/>
          </a:prstGeom>
          <a:noFill/>
          <a:ln w="9525">
            <a:noFill/>
            <a:miter lim="800000"/>
            <a:headEnd/>
            <a:tailEnd/>
          </a:ln>
        </p:spPr>
      </p:pic>
      <p:graphicFrame>
        <p:nvGraphicFramePr>
          <p:cNvPr id="11" name="Chart 10"/>
          <p:cNvGraphicFramePr/>
          <p:nvPr/>
        </p:nvGraphicFramePr>
        <p:xfrm>
          <a:off x="5181600" y="1143000"/>
          <a:ext cx="2981325" cy="1828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Speeds</a:t>
            </a:r>
            <a:endParaRPr lang="en-US" dirty="0"/>
          </a:p>
        </p:txBody>
      </p:sp>
      <p:sp>
        <p:nvSpPr>
          <p:cNvPr id="3" name="Content Placeholder 2"/>
          <p:cNvSpPr>
            <a:spLocks noGrp="1"/>
          </p:cNvSpPr>
          <p:nvPr>
            <p:ph idx="1"/>
          </p:nvPr>
        </p:nvSpPr>
        <p:spPr/>
        <p:txBody>
          <a:bodyPr/>
          <a:lstStyle/>
          <a:p>
            <a:r>
              <a:rPr lang="en-US" dirty="0" smtClean="0"/>
              <a:t>If we can only run at one speed, at what speed should we run?  </a:t>
            </a:r>
          </a:p>
          <a:p>
            <a:endParaRPr lang="en-US" dirty="0" smtClean="0"/>
          </a:p>
          <a:p>
            <a:endParaRPr lang="en-US" dirty="0" smtClean="0"/>
          </a:p>
          <a:p>
            <a:endParaRPr lang="en-US" dirty="0" smtClean="0"/>
          </a:p>
          <a:p>
            <a:endParaRPr lang="en-US" dirty="0" smtClean="0"/>
          </a:p>
          <a:p>
            <a:r>
              <a:rPr lang="en-US" dirty="0" smtClean="0"/>
              <a:t>Set derivative equal to 0:  </a:t>
            </a:r>
          </a:p>
        </p:txBody>
      </p:sp>
      <p:graphicFrame>
        <p:nvGraphicFramePr>
          <p:cNvPr id="4" name="Chart 3"/>
          <p:cNvGraphicFramePr/>
          <p:nvPr/>
        </p:nvGraphicFramePr>
        <p:xfrm>
          <a:off x="5334000" y="2667000"/>
          <a:ext cx="2981325" cy="1828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Object 4"/>
          <p:cNvGraphicFramePr>
            <a:graphicFrameLocks noChangeAspect="1"/>
          </p:cNvGraphicFramePr>
          <p:nvPr/>
        </p:nvGraphicFramePr>
        <p:xfrm>
          <a:off x="2133600" y="2971800"/>
          <a:ext cx="2667000" cy="1296458"/>
        </p:xfrm>
        <a:graphic>
          <a:graphicData uri="http://schemas.openxmlformats.org/presentationml/2006/ole">
            <p:oleObj spid="_x0000_s22530" name="Equation" r:id="rId5" imgW="914400" imgH="444240" progId="Equation.3">
              <p:embed/>
            </p:oleObj>
          </a:graphicData>
        </a:graphic>
      </p:graphicFrame>
      <p:graphicFrame>
        <p:nvGraphicFramePr>
          <p:cNvPr id="6" name="Object 5"/>
          <p:cNvGraphicFramePr>
            <a:graphicFrameLocks noChangeAspect="1"/>
          </p:cNvGraphicFramePr>
          <p:nvPr/>
        </p:nvGraphicFramePr>
        <p:xfrm>
          <a:off x="6172200" y="4648200"/>
          <a:ext cx="2352368" cy="838200"/>
        </p:xfrm>
        <a:graphic>
          <a:graphicData uri="http://schemas.openxmlformats.org/presentationml/2006/ole">
            <p:oleObj spid="_x0000_s22531" name="Equation" r:id="rId6" imgW="1104840" imgH="39348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Speeds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if we can shut down?</a:t>
            </a:r>
          </a:p>
          <a:p>
            <a:endParaRPr lang="en-US" dirty="0" smtClean="0"/>
          </a:p>
          <a:p>
            <a:endParaRPr lang="en-US" dirty="0" smtClean="0"/>
          </a:p>
          <a:p>
            <a:endParaRPr lang="en-US" dirty="0" smtClean="0"/>
          </a:p>
          <a:p>
            <a:endParaRPr lang="en-US" dirty="0" smtClean="0"/>
          </a:p>
          <a:p>
            <a:r>
              <a:rPr lang="en-US" dirty="0" smtClean="0"/>
              <a:t>Use same method as before:</a:t>
            </a:r>
          </a:p>
          <a:p>
            <a:endParaRPr lang="en-US" dirty="0" smtClean="0"/>
          </a:p>
          <a:p>
            <a:endParaRPr lang="en-US" dirty="0" smtClean="0"/>
          </a:p>
          <a:p>
            <a:r>
              <a:rPr lang="en-US" dirty="0" smtClean="0"/>
              <a:t>For           :  </a:t>
            </a:r>
            <a:endParaRPr lang="en-US" dirty="0"/>
          </a:p>
        </p:txBody>
      </p:sp>
      <p:pic>
        <p:nvPicPr>
          <p:cNvPr id="4" name="Picture 4"/>
          <p:cNvPicPr>
            <a:picLocks noChangeAspect="1" noChangeArrowheads="1"/>
          </p:cNvPicPr>
          <p:nvPr/>
        </p:nvPicPr>
        <p:blipFill>
          <a:blip r:embed="rId4" cstate="print"/>
          <a:srcRect/>
          <a:stretch>
            <a:fillRect/>
          </a:stretch>
        </p:blipFill>
        <p:spPr bwMode="auto">
          <a:xfrm>
            <a:off x="5029200" y="1981200"/>
            <a:ext cx="3429000" cy="2065919"/>
          </a:xfrm>
          <a:prstGeom prst="rect">
            <a:avLst/>
          </a:prstGeom>
          <a:noFill/>
          <a:ln w="9525">
            <a:noFill/>
            <a:miter lim="800000"/>
            <a:headEnd/>
            <a:tailEnd/>
          </a:ln>
        </p:spPr>
      </p:pic>
      <p:graphicFrame>
        <p:nvGraphicFramePr>
          <p:cNvPr id="5" name="Object 4"/>
          <p:cNvGraphicFramePr>
            <a:graphicFrameLocks noChangeAspect="1"/>
          </p:cNvGraphicFramePr>
          <p:nvPr/>
        </p:nvGraphicFramePr>
        <p:xfrm>
          <a:off x="2133600" y="2743200"/>
          <a:ext cx="2107474" cy="838200"/>
        </p:xfrm>
        <a:graphic>
          <a:graphicData uri="http://schemas.openxmlformats.org/presentationml/2006/ole">
            <p:oleObj spid="_x0000_s23554" name="Equation" r:id="rId5" imgW="1117440" imgH="444240" progId="Equation.3">
              <p:embed/>
            </p:oleObj>
          </a:graphicData>
        </a:graphic>
      </p:graphicFrame>
      <p:graphicFrame>
        <p:nvGraphicFramePr>
          <p:cNvPr id="6" name="Object 5"/>
          <p:cNvGraphicFramePr>
            <a:graphicFrameLocks noChangeAspect="1"/>
          </p:cNvGraphicFramePr>
          <p:nvPr/>
        </p:nvGraphicFramePr>
        <p:xfrm>
          <a:off x="3581400" y="4724400"/>
          <a:ext cx="3429000" cy="592282"/>
        </p:xfrm>
        <a:graphic>
          <a:graphicData uri="http://schemas.openxmlformats.org/presentationml/2006/ole">
            <p:oleObj spid="_x0000_s23555" name="Equation" r:id="rId6" imgW="1396800" imgH="241200" progId="Equation.3">
              <p:embed/>
            </p:oleObj>
          </a:graphicData>
        </a:graphic>
      </p:graphicFrame>
      <p:graphicFrame>
        <p:nvGraphicFramePr>
          <p:cNvPr id="7" name="Object 6"/>
          <p:cNvGraphicFramePr>
            <a:graphicFrameLocks noChangeAspect="1"/>
          </p:cNvGraphicFramePr>
          <p:nvPr/>
        </p:nvGraphicFramePr>
        <p:xfrm>
          <a:off x="2438400" y="5562600"/>
          <a:ext cx="990600" cy="462280"/>
        </p:xfrm>
        <a:graphic>
          <a:graphicData uri="http://schemas.openxmlformats.org/presentationml/2006/ole">
            <p:oleObj spid="_x0000_s23556" name="Equation" r:id="rId7" imgW="380880" imgH="177480" progId="Equation.3">
              <p:embed/>
            </p:oleObj>
          </a:graphicData>
        </a:graphic>
      </p:graphicFrame>
      <p:graphicFrame>
        <p:nvGraphicFramePr>
          <p:cNvPr id="8" name="Object 7"/>
          <p:cNvGraphicFramePr>
            <a:graphicFrameLocks noChangeAspect="1"/>
          </p:cNvGraphicFramePr>
          <p:nvPr/>
        </p:nvGraphicFramePr>
        <p:xfrm>
          <a:off x="3581400" y="5486400"/>
          <a:ext cx="1954530" cy="685800"/>
        </p:xfrm>
        <a:graphic>
          <a:graphicData uri="http://schemas.openxmlformats.org/presentationml/2006/ole">
            <p:oleObj spid="_x0000_s23557" name="Equation" r:id="rId8" imgW="723600" imgH="2538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Speeds</a:t>
            </a:r>
            <a:endParaRPr lang="en-US" dirty="0"/>
          </a:p>
        </p:txBody>
      </p:sp>
      <p:sp>
        <p:nvSpPr>
          <p:cNvPr id="3" name="Content Placeholder 2"/>
          <p:cNvSpPr>
            <a:spLocks noGrp="1"/>
          </p:cNvSpPr>
          <p:nvPr>
            <p:ph idx="1"/>
          </p:nvPr>
        </p:nvSpPr>
        <p:spPr/>
        <p:txBody>
          <a:bodyPr/>
          <a:lstStyle/>
          <a:p>
            <a:r>
              <a:rPr lang="en-US" dirty="0" smtClean="0"/>
              <a:t>What if we can do whatever we want?</a:t>
            </a:r>
          </a:p>
          <a:p>
            <a:endParaRPr lang="en-US" dirty="0" smtClean="0"/>
          </a:p>
          <a:p>
            <a:endParaRPr lang="en-US" dirty="0" smtClean="0"/>
          </a:p>
          <a:p>
            <a:endParaRPr lang="en-US" dirty="0" smtClean="0"/>
          </a:p>
          <a:p>
            <a:endParaRPr lang="en-US" dirty="0" smtClean="0"/>
          </a:p>
          <a:p>
            <a:r>
              <a:rPr lang="en-US" dirty="0" smtClean="0"/>
              <a:t>Use a dynamic programming approach to solve numerically for a known    .</a:t>
            </a:r>
            <a:endParaRPr lang="en-US" dirty="0"/>
          </a:p>
        </p:txBody>
      </p:sp>
      <p:graphicFrame>
        <p:nvGraphicFramePr>
          <p:cNvPr id="4" name="Chart 3"/>
          <p:cNvGraphicFramePr/>
          <p:nvPr/>
        </p:nvGraphicFramePr>
        <p:xfrm>
          <a:off x="5257800" y="2209800"/>
          <a:ext cx="3352800" cy="2133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Object 4"/>
          <p:cNvGraphicFramePr>
            <a:graphicFrameLocks noChangeAspect="1"/>
          </p:cNvGraphicFramePr>
          <p:nvPr/>
        </p:nvGraphicFramePr>
        <p:xfrm>
          <a:off x="6858000" y="4876800"/>
          <a:ext cx="457200" cy="419100"/>
        </p:xfrm>
        <a:graphic>
          <a:graphicData uri="http://schemas.openxmlformats.org/presentationml/2006/ole">
            <p:oleObj spid="_x0000_s24578" name="Equation" r:id="rId5" imgW="152280" imgH="139680" progId="Equation.3">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1115</TotalTime>
  <Words>2043</Words>
  <Application>Microsoft Office PowerPoint</Application>
  <PresentationFormat>On-screen Show (4:3)</PresentationFormat>
  <Paragraphs>250</Paragraphs>
  <Slides>29</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Solstice</vt:lpstr>
      <vt:lpstr>Equation</vt:lpstr>
      <vt:lpstr>Power-Aware Speed Scaling in Processor Sharing Systems</vt:lpstr>
      <vt:lpstr>The Stochastic Model (Queueing Theory)</vt:lpstr>
      <vt:lpstr>Power Model</vt:lpstr>
      <vt:lpstr>Objective:  Flow plus Energy</vt:lpstr>
      <vt:lpstr>Are these models reasonable?</vt:lpstr>
      <vt:lpstr>Three Schemes</vt:lpstr>
      <vt:lpstr>Optimal Speeds</vt:lpstr>
      <vt:lpstr>Optimal Speeds</vt:lpstr>
      <vt:lpstr>Optimal Speeds</vt:lpstr>
      <vt:lpstr>What is the difference between the three approaches?</vt:lpstr>
      <vt:lpstr>Comparing Speed Numerically</vt:lpstr>
      <vt:lpstr>Comparing Cost Numerically</vt:lpstr>
      <vt:lpstr>Breakdown of Cost</vt:lpstr>
      <vt:lpstr>Why use dynamic speed scaling?</vt:lpstr>
      <vt:lpstr>Load Misestimation</vt:lpstr>
      <vt:lpstr>How good is linear?</vt:lpstr>
      <vt:lpstr>Summary</vt:lpstr>
      <vt:lpstr>Intermission</vt:lpstr>
      <vt:lpstr>Some Worst Case Results</vt:lpstr>
      <vt:lpstr>More Worst Case</vt:lpstr>
      <vt:lpstr>What about SRPT in the stochastic setting?</vt:lpstr>
      <vt:lpstr>Speeds</vt:lpstr>
      <vt:lpstr>Stocastic SRPT and PS</vt:lpstr>
      <vt:lpstr>Gated-Static Revisited</vt:lpstr>
      <vt:lpstr>Gated-Static vs. DP</vt:lpstr>
      <vt:lpstr>Robustness</vt:lpstr>
      <vt:lpstr>Linear Scaling (Again)</vt:lpstr>
      <vt:lpstr>Fairness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Power-Aware Speed Scaling in Processor Sharing Systems</dc:title>
  <dc:creator>dc</dc:creator>
  <cp:lastModifiedBy>dc</cp:lastModifiedBy>
  <cp:revision>125</cp:revision>
  <dcterms:created xsi:type="dcterms:W3CDTF">2006-08-16T00:00:00Z</dcterms:created>
  <dcterms:modified xsi:type="dcterms:W3CDTF">2010-04-21T15:37:16Z</dcterms:modified>
</cp:coreProperties>
</file>