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theme" Target="theme/theme1.xml"/><Relationship Id="rId40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viewProps" Target="viewProp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Reducing Network Energy Consumption via Sleeping and Rate-Adaption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r>
              <a:rPr lang="en-US" dirty="0" err="1" smtClean="0"/>
              <a:t>Sergiu</a:t>
            </a:r>
            <a:r>
              <a:rPr lang="en-US" dirty="0" smtClean="0"/>
              <a:t> </a:t>
            </a:r>
            <a:r>
              <a:rPr lang="en-US" dirty="0" err="1" smtClean="0"/>
              <a:t>Nedevschi</a:t>
            </a:r>
            <a:r>
              <a:rPr lang="en-US" dirty="0" smtClean="0"/>
              <a:t>, Lucian </a:t>
            </a:r>
            <a:r>
              <a:rPr lang="en-US" dirty="0" err="1" smtClean="0"/>
              <a:t>Popa</a:t>
            </a:r>
            <a:r>
              <a:rPr lang="en-US" dirty="0" smtClean="0"/>
              <a:t>, </a:t>
            </a:r>
            <a:r>
              <a:rPr lang="en-US" dirty="0" err="1" smtClean="0"/>
              <a:t>Gianluca</a:t>
            </a:r>
            <a:r>
              <a:rPr lang="en-US" dirty="0" smtClean="0"/>
              <a:t> </a:t>
            </a:r>
            <a:r>
              <a:rPr lang="en-US" dirty="0" err="1" smtClean="0"/>
              <a:t>Iannaccone</a:t>
            </a:r>
            <a:r>
              <a:rPr lang="en-US" dirty="0" smtClean="0"/>
              <a:t>, Sylvia </a:t>
            </a:r>
            <a:r>
              <a:rPr lang="en-US" dirty="0" err="1" smtClean="0"/>
              <a:t>Ratnasamy</a:t>
            </a:r>
            <a:r>
              <a:rPr lang="en-US" dirty="0" smtClean="0"/>
              <a:t>, David </a:t>
            </a:r>
            <a:r>
              <a:rPr lang="en-US" dirty="0" err="1" smtClean="0"/>
              <a:t>Wetherall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Presented by Pat McClory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1752600"/>
            <a:ext cx="838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71800" y="4343400"/>
            <a:ext cx="838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43500" y="4343400"/>
            <a:ext cx="838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52900" y="3048000"/>
            <a:ext cx="838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43500" y="1752600"/>
            <a:ext cx="838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0400" y="1937266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1937266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3288268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4583668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45836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R4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627395" y="2362200"/>
            <a:ext cx="716005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4709298" y="2423298"/>
            <a:ext cx="685800" cy="5636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3627396" y="3657600"/>
            <a:ext cx="716005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6" idx="0"/>
          </p:cNvCxnSpPr>
          <p:nvPr/>
        </p:nvCxnSpPr>
        <p:spPr>
          <a:xfrm>
            <a:off x="4770395" y="3657600"/>
            <a:ext cx="792205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27395" y="263473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143500" y="263473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59170" y="370153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411770" y="370153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00400" y="1417638"/>
            <a:ext cx="744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S0 = 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37649" y="1417638"/>
            <a:ext cx="744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 = 1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1752600"/>
            <a:ext cx="838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53000" y="1752600"/>
            <a:ext cx="838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71800" y="3429000"/>
            <a:ext cx="838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53000" y="3429000"/>
            <a:ext cx="838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667397" y="2895203"/>
            <a:ext cx="10660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81400" y="2362994"/>
            <a:ext cx="1600200" cy="10660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3581400" y="2362994"/>
            <a:ext cx="1600200" cy="10660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5029200" y="2895600"/>
            <a:ext cx="1066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54405" y="1786970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81600" y="1786970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54405" y="3429794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3429794"/>
            <a:ext cx="426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43200" y="2819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81400" y="245006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972273" y="245006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08595" y="2819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optB&amp;B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S_i,j</a:t>
            </a:r>
            <a:r>
              <a:rPr lang="en-US" dirty="0" smtClean="0"/>
              <a:t> – start-of-burst time for traffic from each ingress I to egress J.</a:t>
            </a:r>
          </a:p>
          <a:p>
            <a:r>
              <a:rPr lang="en-US" dirty="0" smtClean="0"/>
              <a:t>Exhaustively search all </a:t>
            </a:r>
            <a:r>
              <a:rPr lang="en-US" dirty="0" err="1" smtClean="0"/>
              <a:t>S_i,j</a:t>
            </a:r>
            <a:r>
              <a:rPr lang="en-US" dirty="0" smtClean="0"/>
              <a:t> to find a set of start times that minimizes the number of transitions across all the interfaces in the network.</a:t>
            </a:r>
          </a:p>
          <a:p>
            <a:r>
              <a:rPr lang="en-US" dirty="0" smtClean="0"/>
              <a:t>Not a practical algorithm but it gives an optimistic bound on what might be achievable if nodes can coordinate traffic shaping.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vs. </a:t>
            </a:r>
            <a:r>
              <a:rPr lang="en-US" dirty="0" err="1" smtClean="0"/>
              <a:t>WoA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09800"/>
            <a:ext cx="6705600" cy="285441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Ingress router sends its bursts destined for various egresses one after the other in a single “train of bursts”.</a:t>
            </a:r>
          </a:p>
          <a:p>
            <a:r>
              <a:rPr lang="en-US" dirty="0" smtClean="0"/>
              <a:t>At routers close to the ingress this appears as a single burst which disperses as it traverses through the network.</a:t>
            </a:r>
          </a:p>
          <a:p>
            <a:r>
              <a:rPr lang="en-US" dirty="0" smtClean="0"/>
              <a:t>Bounds the number of bursts seen by any router R in an interval of B ms by the total number of ingress routers that send traffic through R.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0"/>
            <a:ext cx="8686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Transition Time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905000"/>
            <a:ext cx="5373451" cy="3098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Rate-Adaption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Model:</a:t>
            </a:r>
          </a:p>
          <a:p>
            <a:r>
              <a:rPr lang="en-US" dirty="0" smtClean="0"/>
              <a:t>Link Rates r_1,…,</a:t>
            </a:r>
            <a:r>
              <a:rPr lang="en-US" dirty="0" err="1" smtClean="0"/>
              <a:t>r_n</a:t>
            </a:r>
            <a:endParaRPr lang="en-US" dirty="0" smtClean="0"/>
          </a:p>
          <a:p>
            <a:pPr lvl="1"/>
            <a:r>
              <a:rPr lang="en-US" dirty="0" err="1" smtClean="0"/>
              <a:t>r_i</a:t>
            </a:r>
            <a:r>
              <a:rPr lang="en-US" dirty="0" smtClean="0"/>
              <a:t> &lt; r_i+1</a:t>
            </a:r>
          </a:p>
          <a:p>
            <a:r>
              <a:rPr lang="en-US" dirty="0" err="1" smtClean="0">
                <a:latin typeface="Symbol"/>
              </a:rPr>
              <a:t>d</a:t>
            </a:r>
            <a:r>
              <a:rPr lang="en-US" dirty="0" smtClean="0">
                <a:latin typeface="Symbol"/>
              </a:rPr>
              <a:t> </a:t>
            </a:r>
            <a:r>
              <a:rPr lang="en-US" dirty="0" smtClean="0"/>
              <a:t>– transition time</a:t>
            </a:r>
          </a:p>
          <a:p>
            <a:pPr lvl="1"/>
            <a:r>
              <a:rPr lang="en-US" dirty="0" smtClean="0"/>
              <a:t>Time when packet transition is stalled as the link transitions between successive rates.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DVS processor the most energy-efficient way to execute C cycles within a given </a:t>
            </a:r>
            <a:r>
              <a:rPr lang="en-US" dirty="0" err="1" smtClean="0"/>
              <a:t>tiem</a:t>
            </a:r>
            <a:r>
              <a:rPr lang="en-US" dirty="0" smtClean="0"/>
              <a:t> interval T is to run at a clock speed of C/T</a:t>
            </a:r>
          </a:p>
          <a:p>
            <a:r>
              <a:rPr lang="en-US" dirty="0" smtClean="0"/>
              <a:t>For a network link this translates to sending packets at a constant rate equal to the average arrival rate.</a:t>
            </a:r>
          </a:p>
          <a:p>
            <a:r>
              <a:rPr lang="en-US" dirty="0" smtClean="0"/>
              <a:t>Under non-uniform traffic this can result in arbitrary delays.  So instead look for an optimal schedule of rates.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packet arrival curve AC, look for a service curve that minimizes energy consumption, while respecting a given upper bound </a:t>
            </a:r>
            <a:r>
              <a:rPr lang="en-US" dirty="0" err="1" smtClean="0"/>
              <a:t>d</a:t>
            </a:r>
            <a:r>
              <a:rPr lang="en-US" dirty="0" smtClean="0"/>
              <a:t> on the per-packet queuing delay.</a:t>
            </a:r>
          </a:p>
          <a:p>
            <a:r>
              <a:rPr lang="en-US" dirty="0" smtClean="0"/>
              <a:t>Shortest Euclidean distance in the arrival space between the arrival time and shifted arrival curves is the optimal set of rates.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Potential Approaches</a:t>
            </a:r>
          </a:p>
          <a:p>
            <a:r>
              <a:rPr lang="en-US" dirty="0" smtClean="0"/>
              <a:t>Putting Network Elements to Sleep</a:t>
            </a:r>
          </a:p>
          <a:p>
            <a:r>
              <a:rPr lang="en-US" dirty="0" smtClean="0"/>
              <a:t>Rate Adaption</a:t>
            </a:r>
          </a:p>
          <a:p>
            <a:r>
              <a:rPr lang="en-US" dirty="0" smtClean="0"/>
              <a:t>Energy Savings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Strategy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286000"/>
            <a:ext cx="3619500" cy="30162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Optimal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optimal service curve isn’t feasible for a number of reasons:</a:t>
            </a:r>
          </a:p>
          <a:p>
            <a:pPr lvl="1"/>
            <a:r>
              <a:rPr lang="en-US" dirty="0" smtClean="0"/>
              <a:t>It assumes perfect knowledge of the future arrival curve.</a:t>
            </a:r>
          </a:p>
          <a:p>
            <a:pPr lvl="1"/>
            <a:r>
              <a:rPr lang="en-US" dirty="0" smtClean="0"/>
              <a:t>It assumes link rates of infinite granularity</a:t>
            </a:r>
          </a:p>
          <a:p>
            <a:pPr lvl="1"/>
            <a:r>
              <a:rPr lang="en-US" dirty="0" smtClean="0"/>
              <a:t>It ignores switching overheads.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Modeled after optimal strategy, but addresses it’s shortcomings.</a:t>
            </a:r>
          </a:p>
          <a:p>
            <a:r>
              <a:rPr lang="en-US" dirty="0" err="1" smtClean="0"/>
              <a:t>r_f</a:t>
            </a:r>
            <a:r>
              <a:rPr lang="en-US" dirty="0" smtClean="0"/>
              <a:t> – predicted arrival rate</a:t>
            </a:r>
          </a:p>
          <a:p>
            <a:pPr lvl="1"/>
            <a:r>
              <a:rPr lang="en-US" dirty="0" smtClean="0"/>
              <a:t>Estimated with an exponentially weighted moving average</a:t>
            </a:r>
          </a:p>
          <a:p>
            <a:r>
              <a:rPr lang="en-US" dirty="0" smtClean="0"/>
              <a:t>Transitioning to a higher rate:</a:t>
            </a:r>
          </a:p>
          <a:p>
            <a:pPr lvl="1"/>
            <a:r>
              <a:rPr lang="en-US" dirty="0" smtClean="0"/>
              <a:t>A link operating at rate </a:t>
            </a:r>
            <a:r>
              <a:rPr lang="en-US" dirty="0" err="1" smtClean="0"/>
              <a:t>r_i</a:t>
            </a:r>
            <a:r>
              <a:rPr lang="en-US" dirty="0" smtClean="0"/>
              <a:t>, with queue size </a:t>
            </a:r>
            <a:r>
              <a:rPr lang="en-US" dirty="0" err="1" smtClean="0"/>
              <a:t>q</a:t>
            </a:r>
            <a:r>
              <a:rPr lang="en-US" dirty="0" smtClean="0"/>
              <a:t> increases its rate to r_i+1 </a:t>
            </a:r>
            <a:r>
              <a:rPr lang="en-US" dirty="0" err="1" smtClean="0"/>
              <a:t>iff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(</a:t>
            </a:r>
            <a:r>
              <a:rPr lang="en-US" dirty="0" err="1" smtClean="0"/>
              <a:t>q/r_i</a:t>
            </a:r>
            <a:r>
              <a:rPr lang="en-US" dirty="0" smtClean="0"/>
              <a:t> &gt; </a:t>
            </a:r>
            <a:r>
              <a:rPr lang="en-US" dirty="0" err="1" smtClean="0"/>
              <a:t>d</a:t>
            </a:r>
            <a:r>
              <a:rPr lang="en-US" dirty="0" smtClean="0"/>
              <a:t> OR (</a:t>
            </a:r>
            <a:r>
              <a:rPr lang="en-US" dirty="0" err="1" smtClean="0">
                <a:latin typeface="Symbol"/>
              </a:rPr>
              <a:t>d</a:t>
            </a:r>
            <a:r>
              <a:rPr lang="en-US" dirty="0" smtClean="0">
                <a:latin typeface="Symbol"/>
              </a:rPr>
              <a:t>*</a:t>
            </a:r>
            <a:r>
              <a:rPr lang="en-US" dirty="0" smtClean="0"/>
              <a:t>r_f+q)/(r_i+1) &gt; </a:t>
            </a:r>
            <a:r>
              <a:rPr lang="en-US" dirty="0" err="1" smtClean="0"/>
              <a:t>d</a:t>
            </a:r>
            <a:r>
              <a:rPr lang="en-US" dirty="0" smtClean="0"/>
              <a:t> – </a:t>
            </a:r>
            <a:r>
              <a:rPr lang="en-US" dirty="0" err="1" smtClean="0">
                <a:latin typeface="Symbol"/>
              </a:rPr>
              <a:t>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Transitioning to a lower rate:</a:t>
            </a:r>
          </a:p>
          <a:p>
            <a:pPr lvl="1"/>
            <a:r>
              <a:rPr lang="en-US" dirty="0" smtClean="0"/>
              <a:t>A link operating at rate </a:t>
            </a:r>
            <a:r>
              <a:rPr lang="en-US" dirty="0" err="1" smtClean="0"/>
              <a:t>r_i</a:t>
            </a:r>
            <a:r>
              <a:rPr lang="en-US" dirty="0" smtClean="0"/>
              <a:t>, with queue size </a:t>
            </a:r>
            <a:r>
              <a:rPr lang="en-US" dirty="0" err="1" smtClean="0"/>
              <a:t>q</a:t>
            </a:r>
            <a:r>
              <a:rPr lang="en-US" dirty="0" smtClean="0"/>
              <a:t> decreases its rate to r_i-1 </a:t>
            </a:r>
            <a:r>
              <a:rPr lang="en-US" dirty="0" err="1" smtClean="0"/>
              <a:t>iff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err="1" smtClean="0"/>
              <a:t>q</a:t>
            </a:r>
            <a:r>
              <a:rPr lang="en-US" dirty="0" smtClean="0"/>
              <a:t>=0 AND </a:t>
            </a:r>
            <a:r>
              <a:rPr lang="en-US" dirty="0" err="1" smtClean="0"/>
              <a:t>r_f</a:t>
            </a:r>
            <a:r>
              <a:rPr lang="en-US" dirty="0" smtClean="0"/>
              <a:t> &lt; r_i-1</a:t>
            </a:r>
            <a:endParaRPr lang="en-US" dirty="0" smtClean="0"/>
          </a:p>
          <a:p>
            <a:r>
              <a:rPr lang="en-US" dirty="0" smtClean="0"/>
              <a:t>To discourage oscillations a minimum time between consecutive switches is enforced – </a:t>
            </a:r>
            <a:r>
              <a:rPr lang="en-US" dirty="0" err="1" smtClean="0"/>
              <a:t>K</a:t>
            </a:r>
            <a:r>
              <a:rPr lang="en-US" dirty="0" err="1" smtClean="0">
                <a:latin typeface="Symbol"/>
              </a:rPr>
              <a:t>d</a:t>
            </a:r>
            <a:endParaRPr lang="en-US" dirty="0" smtClean="0">
              <a:latin typeface="Symbol"/>
            </a:endParaRP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219200"/>
            <a:ext cx="5029200" cy="514985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</a:t>
            </a:r>
            <a:r>
              <a:rPr lang="en-US" smtClean="0"/>
              <a:t>of Transition Time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057400"/>
            <a:ext cx="5825671" cy="301625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Model:</a:t>
            </a:r>
          </a:p>
          <a:p>
            <a:pPr lvl="1">
              <a:buNone/>
            </a:pPr>
            <a:r>
              <a:rPr lang="en-US" dirty="0" smtClean="0"/>
              <a:t>E = </a:t>
            </a:r>
            <a:r>
              <a:rPr lang="en-US" dirty="0" err="1" smtClean="0"/>
              <a:t>p_a</a:t>
            </a:r>
            <a:r>
              <a:rPr lang="en-US" dirty="0" smtClean="0"/>
              <a:t> * </a:t>
            </a:r>
            <a:r>
              <a:rPr lang="en-US" dirty="0" err="1" smtClean="0"/>
              <a:t>T_a</a:t>
            </a:r>
            <a:r>
              <a:rPr lang="en-US" dirty="0" smtClean="0"/>
              <a:t> + </a:t>
            </a:r>
            <a:r>
              <a:rPr lang="en-US" dirty="0" err="1" smtClean="0"/>
              <a:t>p_i</a:t>
            </a:r>
            <a:r>
              <a:rPr lang="en-US" dirty="0" smtClean="0"/>
              <a:t> * </a:t>
            </a:r>
            <a:r>
              <a:rPr lang="en-US" dirty="0" err="1" smtClean="0"/>
              <a:t>T_i</a:t>
            </a:r>
            <a:endParaRPr lang="en-US" dirty="0"/>
          </a:p>
          <a:p>
            <a:pPr lvl="1">
              <a:buNone/>
            </a:pPr>
            <a:r>
              <a:rPr lang="en-US" dirty="0" err="1" smtClean="0"/>
              <a:t>p_a</a:t>
            </a:r>
            <a:r>
              <a:rPr lang="en-US" dirty="0" smtClean="0"/>
              <a:t> – active power, </a:t>
            </a:r>
            <a:r>
              <a:rPr lang="en-US" dirty="0" err="1" smtClean="0"/>
              <a:t>T_a</a:t>
            </a:r>
            <a:r>
              <a:rPr lang="en-US" dirty="0" smtClean="0"/>
              <a:t> – time active, </a:t>
            </a:r>
            <a:r>
              <a:rPr lang="en-US" dirty="0" err="1" smtClean="0"/>
              <a:t>p_i</a:t>
            </a:r>
            <a:r>
              <a:rPr lang="en-US" dirty="0" smtClean="0"/>
              <a:t> – idle power, </a:t>
            </a:r>
            <a:r>
              <a:rPr lang="en-US" dirty="0" err="1" smtClean="0"/>
              <a:t>T_i</a:t>
            </a:r>
            <a:r>
              <a:rPr lang="en-US" dirty="0" smtClean="0"/>
              <a:t> – time idle</a:t>
            </a:r>
          </a:p>
          <a:p>
            <a:r>
              <a:rPr lang="en-US" dirty="0" err="1" smtClean="0"/>
              <a:t>p_a(r</a:t>
            </a:r>
            <a:r>
              <a:rPr lang="en-US" dirty="0" smtClean="0"/>
              <a:t>) = C + </a:t>
            </a:r>
            <a:r>
              <a:rPr lang="en-US" dirty="0" err="1" smtClean="0"/>
              <a:t>f(r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 – static power</a:t>
            </a:r>
          </a:p>
          <a:p>
            <a:pPr lvl="1"/>
            <a:r>
              <a:rPr lang="en-US" dirty="0" smtClean="0"/>
              <a:t>The portion of power that can be reduced using rate adaption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and DVS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study the effect of frequency scaling alone set </a:t>
            </a:r>
            <a:r>
              <a:rPr lang="en-US" dirty="0" err="1" smtClean="0"/>
              <a:t>f(r</a:t>
            </a:r>
            <a:r>
              <a:rPr lang="en-US" dirty="0" smtClean="0"/>
              <a:t>) = </a:t>
            </a:r>
            <a:r>
              <a:rPr lang="en-US" dirty="0" err="1" smtClean="0"/>
              <a:t>O(r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 study the effect of DVS set </a:t>
            </a:r>
            <a:r>
              <a:rPr lang="en-US" dirty="0" err="1" smtClean="0"/>
              <a:t>f(r</a:t>
            </a:r>
            <a:r>
              <a:rPr lang="en-US" dirty="0" smtClean="0"/>
              <a:t>) = O(r^3)</a:t>
            </a:r>
          </a:p>
          <a:p>
            <a:r>
              <a:rPr lang="en-US" dirty="0" smtClean="0"/>
              <a:t>In practice there is a minimum rate threshold below which scaling the link offers no further reduction in voltage.</a:t>
            </a:r>
          </a:p>
          <a:p>
            <a:pPr lvl="1"/>
            <a:r>
              <a:rPr lang="en-US" dirty="0" err="1" smtClean="0">
                <a:latin typeface="Symbol"/>
              </a:rPr>
              <a:t>l</a:t>
            </a:r>
            <a:r>
              <a:rPr lang="en-US" dirty="0" smtClean="0"/>
              <a:t> – maximum scaling factor – limit choice of available operating rates between [</a:t>
            </a:r>
            <a:r>
              <a:rPr lang="en-US" dirty="0" err="1" smtClean="0"/>
              <a:t>r_n/</a:t>
            </a:r>
            <a:r>
              <a:rPr lang="en-US" dirty="0" err="1" smtClean="0">
                <a:latin typeface="Symbol"/>
              </a:rPr>
              <a:t>l</a:t>
            </a:r>
            <a:r>
              <a:rPr lang="en-US" dirty="0" smtClean="0"/>
              <a:t>, </a:t>
            </a:r>
            <a:r>
              <a:rPr lang="en-US" dirty="0" err="1" smtClean="0"/>
              <a:t>rn</a:t>
            </a:r>
            <a:r>
              <a:rPr lang="en-US" dirty="0" smtClean="0"/>
              <a:t>]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Idle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p_i(r</a:t>
            </a:r>
            <a:r>
              <a:rPr lang="en-US" dirty="0" smtClean="0"/>
              <a:t>)=C + </a:t>
            </a:r>
            <a:r>
              <a:rPr lang="en-US" dirty="0" err="1" smtClean="0">
                <a:latin typeface="Symbol"/>
              </a:rPr>
              <a:t>b</a:t>
            </a:r>
            <a:r>
              <a:rPr lang="en-US" dirty="0" smtClean="0"/>
              <a:t> * </a:t>
            </a:r>
            <a:r>
              <a:rPr lang="en-US" dirty="0" err="1" smtClean="0"/>
              <a:t>f(r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latin typeface="Symbol"/>
              </a:rPr>
              <a:t>b</a:t>
            </a:r>
            <a:r>
              <a:rPr lang="en-US" dirty="0" smtClean="0"/>
              <a:t>  - represents the relative magnitudes of routine work incurred even in the absence of packets to process.</a:t>
            </a:r>
          </a:p>
          <a:p>
            <a:r>
              <a:rPr lang="en-US" dirty="0" smtClean="0"/>
              <a:t>Consider a wide range of values between [0.1,0.9].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Savings From Rate Adaption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Symbol"/>
              </a:rPr>
              <a:t>S</a:t>
            </a:r>
            <a:r>
              <a:rPr lang="en-US" sz="1800" dirty="0" err="1" smtClean="0"/>
              <a:t>(r_k</a:t>
            </a:r>
            <a:r>
              <a:rPr lang="en-US" sz="1800" dirty="0" smtClean="0"/>
              <a:t>) </a:t>
            </a:r>
            <a:r>
              <a:rPr lang="en-US" dirty="0" err="1" smtClean="0"/>
              <a:t>p_a(r_k</a:t>
            </a:r>
            <a:r>
              <a:rPr lang="en-US" dirty="0" smtClean="0"/>
              <a:t>)*</a:t>
            </a:r>
            <a:r>
              <a:rPr lang="en-US" dirty="0" err="1" smtClean="0"/>
              <a:t>T_a(r_k</a:t>
            </a:r>
            <a:r>
              <a:rPr lang="en-US" dirty="0" smtClean="0"/>
              <a:t>) + </a:t>
            </a:r>
            <a:r>
              <a:rPr lang="en-US" dirty="0" err="1" smtClean="0"/>
              <a:t>p_i(r_k</a:t>
            </a:r>
            <a:r>
              <a:rPr lang="en-US" dirty="0" smtClean="0"/>
              <a:t>)*</a:t>
            </a:r>
            <a:r>
              <a:rPr lang="en-US" dirty="0" err="1" smtClean="0"/>
              <a:t>T_i(r_k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results from the previous section give values for </a:t>
            </a:r>
            <a:r>
              <a:rPr lang="en-US" dirty="0" err="1" smtClean="0"/>
              <a:t>T_a</a:t>
            </a:r>
            <a:r>
              <a:rPr lang="en-US" dirty="0" smtClean="0"/>
              <a:t> and </a:t>
            </a:r>
            <a:r>
              <a:rPr lang="en-US" dirty="0" err="1" smtClean="0"/>
              <a:t>T_i</a:t>
            </a:r>
            <a:r>
              <a:rPr lang="en-US" dirty="0" smtClean="0"/>
              <a:t> for different </a:t>
            </a:r>
            <a:r>
              <a:rPr lang="en-US" dirty="0" err="1" smtClean="0"/>
              <a:t>r_k’s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previous equations allow us to model </a:t>
            </a:r>
            <a:r>
              <a:rPr lang="en-US" dirty="0" err="1" smtClean="0"/>
              <a:t>p_a(r_k</a:t>
            </a:r>
            <a:r>
              <a:rPr lang="en-US" dirty="0" smtClean="0"/>
              <a:t>) and </a:t>
            </a:r>
            <a:r>
              <a:rPr lang="en-US" dirty="0" err="1" smtClean="0"/>
              <a:t>p_i(r_k</a:t>
            </a:r>
            <a:r>
              <a:rPr lang="en-US" dirty="0" smtClean="0"/>
              <a:t>) with different values of </a:t>
            </a:r>
            <a:r>
              <a:rPr lang="en-US" dirty="0" err="1" smtClean="0">
                <a:latin typeface="Symbol"/>
              </a:rPr>
              <a:t>b</a:t>
            </a:r>
            <a:r>
              <a:rPr lang="en-US" dirty="0" smtClean="0"/>
              <a:t>, C and </a:t>
            </a:r>
            <a:r>
              <a:rPr lang="en-US" dirty="0" err="1" smtClean="0"/>
              <a:t>f(r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opportunity for substantial reductions in the energy consumption of existing networks.</a:t>
            </a:r>
          </a:p>
          <a:p>
            <a:r>
              <a:rPr lang="en-US" dirty="0" smtClean="0"/>
              <a:t>Networks are provisioned for worst-case load, which typically exceeds their long term utilization.</a:t>
            </a:r>
          </a:p>
          <a:p>
            <a:pPr lvl="1"/>
            <a:r>
              <a:rPr lang="en-US" dirty="0" smtClean="0"/>
              <a:t>Backbone utilizations under 30%</a:t>
            </a:r>
          </a:p>
          <a:p>
            <a:r>
              <a:rPr lang="en-US" dirty="0" smtClean="0"/>
              <a:t>Energy consumption of network equipment remains substantial even when the network is idle.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Savings from Rate Adaption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305050"/>
            <a:ext cx="6358072" cy="2647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5574268"/>
            <a:ext cx="1171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C=.2   </a:t>
            </a:r>
            <a:r>
              <a:rPr lang="en-US" dirty="0" err="1" smtClean="0">
                <a:latin typeface="Symbol"/>
              </a:rPr>
              <a:t>b</a:t>
            </a:r>
            <a:r>
              <a:rPr lang="en-US" dirty="0" smtClean="0"/>
              <a:t>=.5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Savings from Sleeping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E=</a:t>
            </a:r>
            <a:r>
              <a:rPr lang="en-US" dirty="0" err="1" smtClean="0"/>
              <a:t>p_a(r</a:t>
            </a:r>
            <a:r>
              <a:rPr lang="en-US" dirty="0" smtClean="0"/>
              <a:t>)*</a:t>
            </a:r>
            <a:r>
              <a:rPr lang="en-US" dirty="0" err="1" smtClean="0"/>
              <a:t>T_a</a:t>
            </a:r>
            <a:r>
              <a:rPr lang="en-US" dirty="0" smtClean="0"/>
              <a:t> + </a:t>
            </a:r>
            <a:r>
              <a:rPr lang="en-US" dirty="0" err="1" smtClean="0"/>
              <a:t>p_i(r)(T_i</a:t>
            </a:r>
            <a:r>
              <a:rPr lang="en-US" dirty="0" smtClean="0"/>
              <a:t> – </a:t>
            </a:r>
            <a:r>
              <a:rPr lang="en-US" dirty="0" err="1" smtClean="0"/>
              <a:t>T_s</a:t>
            </a:r>
            <a:r>
              <a:rPr lang="en-US" dirty="0" smtClean="0"/>
              <a:t>) + </a:t>
            </a:r>
            <a:r>
              <a:rPr lang="en-US" dirty="0" err="1" smtClean="0"/>
              <a:t>p_s</a:t>
            </a:r>
            <a:r>
              <a:rPr lang="en-US" dirty="0" smtClean="0"/>
              <a:t>*</a:t>
            </a:r>
            <a:r>
              <a:rPr lang="en-US" dirty="0" err="1" smtClean="0"/>
              <a:t>T_s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p_s</a:t>
            </a:r>
            <a:r>
              <a:rPr lang="en-US" dirty="0" smtClean="0"/>
              <a:t> = </a:t>
            </a:r>
            <a:r>
              <a:rPr lang="en-US" dirty="0" err="1" smtClean="0">
                <a:latin typeface="Symbol"/>
              </a:rPr>
              <a:t>g</a:t>
            </a:r>
            <a:r>
              <a:rPr lang="en-US" dirty="0" smtClean="0"/>
              <a:t> * </a:t>
            </a:r>
            <a:r>
              <a:rPr lang="en-US" dirty="0" err="1" smtClean="0"/>
              <a:t>p_i(r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dirty="0" err="1" smtClean="0">
                <a:latin typeface="Symbol"/>
              </a:rPr>
              <a:t>g</a:t>
            </a:r>
            <a:r>
              <a:rPr lang="en-US" dirty="0" smtClean="0"/>
              <a:t> values between 0 and 0.3.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Savings from Sleeping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981200"/>
            <a:ext cx="3869980" cy="309245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vs. Rate Adaption – with DVS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417638"/>
            <a:ext cx="4051300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vs. Rate Adaption – with only DFS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981200"/>
            <a:ext cx="5446486" cy="3378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main potential approaches to reducing energy consumption in networks:</a:t>
            </a:r>
          </a:p>
          <a:p>
            <a:pPr lvl="1"/>
            <a:r>
              <a:rPr lang="en-US" dirty="0" smtClean="0"/>
              <a:t>Putting components to sleep (analogous to sleep states in processors)</a:t>
            </a:r>
          </a:p>
          <a:p>
            <a:pPr lvl="1"/>
            <a:r>
              <a:rPr lang="en-US" dirty="0" smtClean="0"/>
              <a:t>Link rate adaption (analogous to speed scaling)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Network Elements to Sleep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Model:</a:t>
            </a:r>
          </a:p>
          <a:p>
            <a:pPr lvl="1"/>
            <a:r>
              <a:rPr lang="en-US" dirty="0" err="1" smtClean="0"/>
              <a:t>p_s</a:t>
            </a:r>
            <a:r>
              <a:rPr lang="en-US" dirty="0" smtClean="0"/>
              <a:t> – power draw in sleep mode (small fraction of </a:t>
            </a:r>
            <a:r>
              <a:rPr lang="en-US" dirty="0" err="1" smtClean="0"/>
              <a:t>p_i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>
                <a:latin typeface="Symbol"/>
              </a:rPr>
              <a:t>d</a:t>
            </a:r>
            <a:r>
              <a:rPr lang="en-US" dirty="0" smtClean="0">
                <a:latin typeface="Symbol"/>
              </a:rPr>
              <a:t> – </a:t>
            </a:r>
            <a:r>
              <a:rPr lang="en-US" dirty="0" smtClean="0"/>
              <a:t>time it takes to transition in and out of sleep states.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and Exiting Sleep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equipment must support a mechanism for invoking and exiting sleep states.</a:t>
            </a:r>
          </a:p>
          <a:p>
            <a:r>
              <a:rPr lang="en-US" dirty="0" smtClean="0"/>
              <a:t>Two main approaches:</a:t>
            </a:r>
          </a:p>
          <a:p>
            <a:pPr lvl="1"/>
            <a:r>
              <a:rPr lang="en-US" dirty="0" smtClean="0"/>
              <a:t>Time-driven sleeping</a:t>
            </a:r>
          </a:p>
          <a:p>
            <a:pPr lvl="1"/>
            <a:r>
              <a:rPr lang="en-US" dirty="0" smtClean="0"/>
              <a:t>Wake-on-arrival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Opportunistic Sleeping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interfaces sleep when idle, i.e. a router is awakened by an incoming packet, forwards it, and returns to sleep if no subsequent packet arrives for some time.</a:t>
            </a:r>
          </a:p>
          <a:p>
            <a:r>
              <a:rPr lang="en-US" dirty="0" smtClean="0"/>
              <a:t>May require frequent transitions which limit savings.</a:t>
            </a:r>
          </a:p>
          <a:p>
            <a:pPr lvl="1"/>
            <a:r>
              <a:rPr lang="en-US" dirty="0" smtClean="0"/>
              <a:t>10Gbps link, 5% utilization, 1KB packet size – average packet inter-arrival time is only 15 </a:t>
            </a:r>
            <a:r>
              <a:rPr lang="en-US" dirty="0" smtClean="0">
                <a:latin typeface="Symbol"/>
              </a:rPr>
              <a:t>m</a:t>
            </a:r>
            <a:r>
              <a:rPr lang="en-US" dirty="0" smtClean="0"/>
              <a:t>s 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Requires wake-on-arrival technology.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Shaping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3000" dirty="0" smtClean="0"/>
              <a:t>Approach for creating greater opportunities for sleep.</a:t>
            </a:r>
          </a:p>
          <a:p>
            <a:r>
              <a:rPr lang="en-US" sz="3000" dirty="0" smtClean="0"/>
              <a:t>Shape traffic into small bursts at the edge of the network, edge devices transmit packets in bunches and routers within the network wake up to process a burst, and then return to sleep.</a:t>
            </a:r>
          </a:p>
          <a:p>
            <a:r>
              <a:rPr lang="en-US" sz="3000" dirty="0" smtClean="0"/>
              <a:t>To prevent injecting excessive delay/loss into the network the bursts are bounded.</a:t>
            </a:r>
          </a:p>
          <a:p>
            <a:pPr lvl="1"/>
            <a:r>
              <a:rPr lang="en-US" dirty="0" smtClean="0"/>
              <a:t>Buffer interval B – ingress router buffers incoming traffic for up to B ms and then forwards it as a burst.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possible savings would occur if a router received the incoming bursts from all ingress routers close in time such that it process all incoming bursts and returns to sleep thus incurring exactly one sleep/wake transition per B ms.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</TotalTime>
  <Words>1244</Words>
  <Application>Microsoft Macintosh PowerPoint</Application>
  <PresentationFormat>On-screen Show (4:3)</PresentationFormat>
  <Paragraphs>136</Paragraphs>
  <Slides>34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Reducing Network Energy Consumption via Sleeping and Rate-Adaption</vt:lpstr>
      <vt:lpstr>Outline</vt:lpstr>
      <vt:lpstr>Introduction</vt:lpstr>
      <vt:lpstr>Potential Approaches</vt:lpstr>
      <vt:lpstr>Putting Network Elements to Sleep</vt:lpstr>
      <vt:lpstr>Entering and Exiting Sleep States</vt:lpstr>
      <vt:lpstr>Opportunistic Sleeping</vt:lpstr>
      <vt:lpstr>Traffic Shaping</vt:lpstr>
      <vt:lpstr>Coordination</vt:lpstr>
      <vt:lpstr>Example 1</vt:lpstr>
      <vt:lpstr>Example 2</vt:lpstr>
      <vt:lpstr>optB&amp;B</vt:lpstr>
      <vt:lpstr>Optimal vs. WoA</vt:lpstr>
      <vt:lpstr>Practical Algorithm</vt:lpstr>
      <vt:lpstr>Results</vt:lpstr>
      <vt:lpstr>Impact of Transition Time</vt:lpstr>
      <vt:lpstr>Rate-Adaption</vt:lpstr>
      <vt:lpstr>Optimal Strategy</vt:lpstr>
      <vt:lpstr>Optimal Strategy</vt:lpstr>
      <vt:lpstr>Optimal Strategy</vt:lpstr>
      <vt:lpstr>Shortcomings of Optimal Strategy</vt:lpstr>
      <vt:lpstr>Practical Algorithm</vt:lpstr>
      <vt:lpstr>Practical Algorithm</vt:lpstr>
      <vt:lpstr>Results</vt:lpstr>
      <vt:lpstr>Impact of Transition Time</vt:lpstr>
      <vt:lpstr>Energy Savings</vt:lpstr>
      <vt:lpstr>DFS and DVS</vt:lpstr>
      <vt:lpstr>Idle Power</vt:lpstr>
      <vt:lpstr>Energy Savings From Rate Adaption</vt:lpstr>
      <vt:lpstr>Energy Savings from Rate Adaption</vt:lpstr>
      <vt:lpstr>Energy Savings from Sleeping</vt:lpstr>
      <vt:lpstr>Energy Savings from Sleeping</vt:lpstr>
      <vt:lpstr>Sleep vs. Rate Adaption – with DVS</vt:lpstr>
      <vt:lpstr>Sleep vs. Rate Adaption – with only DFS</vt:lpstr>
    </vt:vector>
  </TitlesOfParts>
  <Company>University of Delaware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Network Energy Consumption via Sleeping and Rate-Adaption</dc:title>
  <dc:creator>Patrick McClory</dc:creator>
  <cp:lastModifiedBy>Patrick McClory</cp:lastModifiedBy>
  <cp:revision>70</cp:revision>
  <dcterms:created xsi:type="dcterms:W3CDTF">2010-03-22T05:14:20Z</dcterms:created>
  <dcterms:modified xsi:type="dcterms:W3CDTF">2010-03-22T18:09:38Z</dcterms:modified>
</cp:coreProperties>
</file>