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92" r:id="rId2"/>
    <p:sldId id="464" r:id="rId3"/>
    <p:sldId id="469" r:id="rId4"/>
    <p:sldId id="449" r:id="rId5"/>
    <p:sldId id="452" r:id="rId6"/>
    <p:sldId id="445" r:id="rId7"/>
    <p:sldId id="453" r:id="rId8"/>
    <p:sldId id="454" r:id="rId9"/>
    <p:sldId id="459" r:id="rId10"/>
    <p:sldId id="369" r:id="rId11"/>
    <p:sldId id="394" r:id="rId12"/>
    <p:sldId id="427" r:id="rId13"/>
    <p:sldId id="396" r:id="rId14"/>
    <p:sldId id="397" r:id="rId15"/>
    <p:sldId id="399" r:id="rId16"/>
    <p:sldId id="406" r:id="rId17"/>
    <p:sldId id="405" r:id="rId18"/>
    <p:sldId id="471" r:id="rId19"/>
    <p:sldId id="472" r:id="rId20"/>
    <p:sldId id="473" r:id="rId21"/>
    <p:sldId id="475" r:id="rId22"/>
    <p:sldId id="474" r:id="rId23"/>
    <p:sldId id="461" r:id="rId24"/>
    <p:sldId id="470" r:id="rId25"/>
    <p:sldId id="402" r:id="rId26"/>
    <p:sldId id="403" r:id="rId27"/>
    <p:sldId id="435" r:id="rId28"/>
    <p:sldId id="440" r:id="rId29"/>
    <p:sldId id="436" r:id="rId30"/>
    <p:sldId id="443" r:id="rId31"/>
    <p:sldId id="437" r:id="rId32"/>
    <p:sldId id="438" r:id="rId33"/>
    <p:sldId id="439" r:id="rId34"/>
    <p:sldId id="442" r:id="rId35"/>
    <p:sldId id="463"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9900"/>
    <a:srgbClr val="9933FF"/>
    <a:srgbClr val="FF9933"/>
    <a:srgbClr val="669900"/>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44" autoAdjust="0"/>
  </p:normalViewPr>
  <p:slideViewPr>
    <p:cSldViewPr>
      <p:cViewPr varScale="1">
        <p:scale>
          <a:sx n="78" d="100"/>
          <a:sy n="78" d="100"/>
        </p:scale>
        <p:origin x="-10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30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5190317-6762-4E7F-9F88-57BBFDB75AE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983FA4-73E7-4ED7-B328-2644498D53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sz="1400" smtClean="0"/>
              <a:t>First, why we work on it? There are many aspect to get energy savings, such as shut down the disks when they are not be used. Here, we will focus on the how to get energy saving from the processor, the CPU. The performance of microprocessor has been improved by consume much more energy. Here is some data. In 1992, there are 87 million CPUs running and require 160 MW; while in 2001, there are 500M CPU but require 9,000 MW. So, imagine what will happen if there are 1 billion CPUs in the near future, the energy consumption will blow up! </a:t>
            </a:r>
          </a:p>
          <a:p>
            <a:endParaRPr lang="en-US" sz="1400" smtClean="0"/>
          </a:p>
          <a:p>
            <a:r>
              <a:rPr lang="en-US" sz="1400" smtClean="0"/>
              <a:t>I think everybody know the energy crisis in CA. There are lots of data centers in CA, and every data center host bunch of servers which consume lots of energy. It is said that 25% of the cost of such data center will devote to electricity. </a:t>
            </a:r>
          </a:p>
          <a:p>
            <a:endParaRPr lang="en-US" sz="1400" smtClean="0"/>
          </a:p>
          <a:p>
            <a:r>
              <a:rPr lang="en-US" sz="1400" smtClean="0"/>
              <a:t>Luckily, with the technology advancement, people has found that the power consumption of CPU is dominated by the dynamic power dissipation, which is related to the processor speed and square of the supply voltage. Since, the speed is almost linear related to supply voltage, it is not hard to see that the power is almost the cube of the processor speed, and the energy consumption of specific task is related to square of the speed. Based on these knowledge, people has developed several microprocessor that having the dynamic voltage scaling ability, that is, we can dynamically change the speed of such processors. Such as Transmeta, Intel Xscale and AMD K6+</a:t>
            </a:r>
          </a:p>
          <a:p>
            <a:endParaRPr lang="en-US" sz="1400" smtClean="0"/>
          </a:p>
          <a:p>
            <a:r>
              <a:rPr lang="en-US" sz="1400" smtClean="0"/>
              <a:t>Since many systems are overhead designed, and the actual runtime of the application is generally much smaller than the worst case, there are lots of static or dynamic techniques has been proposed to manage the CPU energy in the mobile, or single processor systems. Also, people has looked at the static power management of the CPU in multi-processor system. But, to our knowledge, no one has worked on the dynamic power management for CPUs in multi-processor systems. The reason is that, the scheduling itself is much harder than single processor systems as I will show later. &lt;click&gt;</a:t>
            </a:r>
          </a:p>
          <a:p>
            <a:endParaRPr lang="en-US" sz="1400" smtClean="0"/>
          </a:p>
          <a:p>
            <a:endParaRPr lang="en-US" sz="1400" smtClean="0"/>
          </a:p>
          <a:p>
            <a:endParaRPr lang="en-US" sz="1400" smtClean="0"/>
          </a:p>
          <a:p>
            <a:endParaRPr lang="en-US" sz="1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sz="1400" smtClean="0"/>
              <a:t>First, why we work on it? There are many aspect to get energy savings, such as shut down the disks when they are not be used. Here, we will focus on the how to get energy saving from the processor, the CPU. The performance of microprocessor has been improved by consume much more energy. Here is some data. In 1992, there are 87 million CPUs running and require 160 MW; while in 2001, there are 500M CPU but require 9,000 MW. So, imagine what will happen if there are 1 billion CPUs in the near future, the energy consumption will blow up! </a:t>
            </a:r>
          </a:p>
          <a:p>
            <a:endParaRPr lang="en-US" sz="1400" smtClean="0"/>
          </a:p>
          <a:p>
            <a:r>
              <a:rPr lang="en-US" sz="1400" smtClean="0"/>
              <a:t>I think everybody know the energy crisis in CA. There are lots of data centers in CA, and every data center host bunch of servers which consume lots of energy. It is said that 25% of the cost of such data center will devote to electricity. </a:t>
            </a:r>
          </a:p>
          <a:p>
            <a:endParaRPr lang="en-US" sz="1400" smtClean="0"/>
          </a:p>
          <a:p>
            <a:r>
              <a:rPr lang="en-US" sz="1400" smtClean="0"/>
              <a:t>Luckily, with the technology advancement, people has found that the power consumption of CPU is dominated by the dynamic power dissipation, which is related to the processor speed and square of the supply voltage. Since, the speed is almost linear related to supply voltage, it is not hard to see that the power is almost the cube of the processor speed, and the energy consumption of specific task is related to square of the speed. Based on these knowledge, people has developed several microprocessor that having the dynamic voltage scaling ability, that is, we can dynamically change the speed of such processors. Such as Transmeta, Intel Xscale and AMD K6+</a:t>
            </a:r>
          </a:p>
          <a:p>
            <a:endParaRPr lang="en-US" sz="1400" smtClean="0"/>
          </a:p>
          <a:p>
            <a:r>
              <a:rPr lang="en-US" sz="1400" smtClean="0"/>
              <a:t>Since many systems are overhead designed, and the actual runtime of the application is generally much smaller than the worst case, there are lots of static or dynamic techniques has been proposed to manage the CPU energy in the mobile, or single processor systems. Also, people has looked at the static power management of the CPU in multi-processor system. But, to our knowledge, no one has worked on the dynamic power management for CPUs in multi-processor systems. The reason is that, the scheduling itself is much harder than single processor systems as I will show later. &lt;click&gt;</a:t>
            </a:r>
          </a:p>
          <a:p>
            <a:endParaRPr lang="en-US" sz="1400" smtClean="0"/>
          </a:p>
          <a:p>
            <a:endParaRPr lang="en-US" sz="1400" smtClean="0"/>
          </a:p>
          <a:p>
            <a:endParaRPr lang="en-US" sz="1400" smtClean="0"/>
          </a:p>
          <a:p>
            <a:endParaRPr lang="en-US"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sz="1400" smtClean="0"/>
              <a:t>First, why we work on it? There are many aspect to get energy savings, such as shut down the disks when they are not be used. Here, we will focus on the how to get energy saving from the processor, the CPU. The performance of microprocessor has been improved by consume much more energy. Here is some data. In 1992, there are 87 million CPUs running and require 160 MW; while in 2001, there are 500M CPU but require 9,000 MW. So, imagine what will happen if there are 1 billion CPUs in the near future, the energy consumption will blow up! </a:t>
            </a:r>
          </a:p>
          <a:p>
            <a:endParaRPr lang="en-US" sz="1400" smtClean="0"/>
          </a:p>
          <a:p>
            <a:r>
              <a:rPr lang="en-US" sz="1400" smtClean="0"/>
              <a:t>I think everybody know the energy crisis in CA. There are lots of data centers in CA, and every data center host bunch of servers which consume lots of energy. It is said that 25% of the cost of such data center will devote to electricity. </a:t>
            </a:r>
          </a:p>
          <a:p>
            <a:endParaRPr lang="en-US" sz="1400" smtClean="0"/>
          </a:p>
          <a:p>
            <a:r>
              <a:rPr lang="en-US" sz="1400" smtClean="0"/>
              <a:t>Luckily, with the technology advancement, people has found that the power consumption of CPU is dominated by the dynamic power dissipation, which is related to the processor speed and square of the supply voltage. Since, the speed is almost linear related to supply voltage, it is not hard to see that the power is almost the cube of the processor speed, and the energy consumption of specific task is related to square of the speed. Based on these knowledge, people has developed several microprocessor that having the dynamic voltage scaling ability, that is, we can dynamically change the speed of such processors. Such as Transmeta, Intel Xscale and AMD K6+</a:t>
            </a:r>
          </a:p>
          <a:p>
            <a:endParaRPr lang="en-US" sz="1400" smtClean="0"/>
          </a:p>
          <a:p>
            <a:r>
              <a:rPr lang="en-US" sz="1400" smtClean="0"/>
              <a:t>Since many systems are overhead designed, and the actual runtime of the application is generally much smaller than the worst case, there are lots of static or dynamic techniques has been proposed to manage the CPU energy in the mobile, or single processor systems. Also, people has looked at the static power management of the CPU in multi-processor system. But, to our knowledge, no one has worked on the dynamic power management for CPUs in multi-processor systems. The reason is that, the scheduling itself is much harder than single processor systems as I will show later. &lt;click&gt;</a:t>
            </a:r>
          </a:p>
          <a:p>
            <a:endParaRPr lang="en-US" sz="1400" smtClean="0"/>
          </a:p>
          <a:p>
            <a:endParaRPr lang="en-US" sz="1400" smtClean="0"/>
          </a:p>
          <a:p>
            <a:endParaRPr lang="en-US" sz="1400" smtClean="0"/>
          </a:p>
          <a:p>
            <a:endParaRPr lang="en-US" sz="1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solidFill>
            <a:srgbClr val="FFFFFF"/>
          </a:solidFill>
          <a:ln/>
        </p:spPr>
      </p:sp>
      <p:sp>
        <p:nvSpPr>
          <p:cNvPr id="3789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sz="1400" smtClean="0"/>
              <a:t>First, why we work on it? There are many aspect to get energy savings, such as shut down the disks when they are not be used. Here, we will focus on the how to get energy saving from the processor, the CPU. The performance of microprocessor has been improved by consume much more energy. Here is some data. In 1992, there are 87 million CPUs running and require 160 MW; while in 2001, there are 500M CPU but require 9,000 MW. So, imagine what will happen if there are 1 billion CPUs in the near future, the energy consumption will blow up! </a:t>
            </a:r>
          </a:p>
          <a:p>
            <a:endParaRPr lang="en-US" sz="1400" smtClean="0"/>
          </a:p>
          <a:p>
            <a:r>
              <a:rPr lang="en-US" sz="1400" smtClean="0"/>
              <a:t>I think everybody know the energy crisis in CA. There are lots of data centers in CA, and every data center host bunch of servers which consume lots of energy. It is said that 25% of the cost of such data center will devote to electricity. </a:t>
            </a:r>
          </a:p>
          <a:p>
            <a:endParaRPr lang="en-US" sz="1400" smtClean="0"/>
          </a:p>
          <a:p>
            <a:r>
              <a:rPr lang="en-US" sz="1400" smtClean="0"/>
              <a:t>Luckily, with the technology advancement, people has found that the power consumption of CPU is dominated by the dynamic power dissipation, which is related to the processor speed and square of the supply voltage. Since, the speed is almost linear related to supply voltage, it is not hard to see that the power is almost the cube of the processor speed, and the energy consumption of specific task is related to square of the speed. Based on these knowledge, people has developed several microprocessor that having the dynamic voltage scaling ability, that is, we can dynamically change the speed of such processors. Such as Transmeta, Intel Xscale and AMD K6+</a:t>
            </a:r>
          </a:p>
          <a:p>
            <a:endParaRPr lang="en-US" sz="1400" smtClean="0"/>
          </a:p>
          <a:p>
            <a:r>
              <a:rPr lang="en-US" sz="1400" smtClean="0"/>
              <a:t>Since many systems are overhead designed, and the actual runtime of the application is generally much smaller than the worst case, there are lots of static or dynamic techniques has been proposed to manage the CPU energy in the mobile, or single processor systems. Also, people has looked at the static power management of the CPU in multi-processor system. But, to our knowledge, no one has worked on the dynamic power management for CPUs in multi-processor systems. The reason is that, the scheduling itself is much harder than single processor systems as I will show later. &lt;click&gt;</a:t>
            </a:r>
          </a:p>
          <a:p>
            <a:endParaRPr lang="en-US" sz="1400" smtClean="0"/>
          </a:p>
          <a:p>
            <a:endParaRPr lang="en-US" sz="1400" smtClean="0"/>
          </a:p>
          <a:p>
            <a:endParaRPr lang="en-US" sz="1400" smtClean="0"/>
          </a:p>
          <a:p>
            <a:endParaRPr lang="en-U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43000" y="687388"/>
            <a:ext cx="4572000" cy="3429000"/>
          </a:xfrm>
          <a:ln/>
        </p:spPr>
      </p:sp>
      <p:sp>
        <p:nvSpPr>
          <p:cNvPr id="46083"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43000" y="687388"/>
            <a:ext cx="4572000" cy="3429000"/>
          </a:xfrm>
          <a:ln/>
        </p:spPr>
      </p:sp>
      <p:sp>
        <p:nvSpPr>
          <p:cNvPr id="48131"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2522C01-274B-4473-9EDE-34AD45814B60}" type="slidenum">
              <a:rPr lang="en-US" smtClean="0"/>
              <a:pPr/>
              <a:t>17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solidFill>
            <a:srgbClr val="FFFFFF"/>
          </a:solidFill>
          <a:ln/>
        </p:spPr>
      </p:sp>
      <p:sp>
        <p:nvSpPr>
          <p:cNvPr id="35843"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91433" tIns="45716" rIns="91433" bIns="45716"/>
          <a:lstStyle/>
          <a:p>
            <a:r>
              <a:rPr lang="en-US" sz="1400" smtClean="0"/>
              <a:t>First, why we work on it? There are many aspect to get energy savings, such as shut down the disks when they are not be used. Here, we will focus on the how to get energy saving from the processor, the CPU. The performance of microprocessor has been improved by consume much more energy. Here is some data. In 1992, there are 87 million CPUs running and require 160 MW; while in 2001, there are 500M CPU but require 9,000 MW. So, imagine what will happen if there are 1 billion CPUs in the near future, the energy consumption will blow up! </a:t>
            </a:r>
          </a:p>
          <a:p>
            <a:endParaRPr lang="en-US" sz="1400" smtClean="0"/>
          </a:p>
          <a:p>
            <a:r>
              <a:rPr lang="en-US" sz="1400" smtClean="0"/>
              <a:t>I think everybody know the energy crisis in CA. There are lots of data centers in CA, and every data center host bunch of servers which consume lots of energy. It is said that 25% of the cost of such data center will devote to electricity. </a:t>
            </a:r>
          </a:p>
          <a:p>
            <a:endParaRPr lang="en-US" sz="1400" smtClean="0"/>
          </a:p>
          <a:p>
            <a:r>
              <a:rPr lang="en-US" sz="1400" smtClean="0"/>
              <a:t>Luckily, with the technology advancement, people has found that the power consumption of CPU is dominated by the dynamic power dissipation, which is related to the processor speed and square of the supply voltage. Since, the speed is almost linear related to supply voltage, it is not hard to see that the power is almost the cube of the processor speed, and the energy consumption of specific task is related to square of the speed. Based on these knowledge, people has developed several microprocessor that having the dynamic voltage scaling ability, that is, we can dynamically change the speed of such processors. Such as Transmeta, Intel Xscale and AMD K6+</a:t>
            </a:r>
          </a:p>
          <a:p>
            <a:endParaRPr lang="en-US" sz="1400" smtClean="0"/>
          </a:p>
          <a:p>
            <a:r>
              <a:rPr lang="en-US" sz="1400" smtClean="0"/>
              <a:t>Since many systems are overhead designed, and the actual runtime of the application is generally much smaller than the worst case, there are lots of static or dynamic techniques has been proposed to manage the CPU energy in the mobile, or single processor systems. Also, people has looked at the static power management of the CPU in multi-processor system. But, to our knowledge, no one has worked on the dynamic power management for CPUs in multi-processor systems. The reason is that, the scheduling itself is much harder than single processor systems as I will show later. &lt;click&gt;</a:t>
            </a:r>
          </a:p>
          <a:p>
            <a:endParaRPr lang="en-US" sz="1400" smtClean="0"/>
          </a:p>
          <a:p>
            <a:endParaRPr lang="en-US" sz="1400" smtClean="0"/>
          </a:p>
          <a:p>
            <a:endParaRPr lang="en-US" sz="1400" smtClean="0"/>
          </a:p>
          <a:p>
            <a:endParaRPr lang="en-US" sz="1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8C7A0B5-9D49-4D4E-8151-37BD3E97A2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90F02C0-B041-47F3-AD8B-B0EB604D38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4008A4B-F313-470F-9AF2-659E49D55BA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6F5E493-91F9-46FB-B156-FDDCBB7A8B3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p>
            <a:r>
              <a:rPr lang="en-US" smtClean="0"/>
              <a:t>Click to edit Master title style</a:t>
            </a:r>
            <a:endParaRPr lang="en-US"/>
          </a:p>
        </p:txBody>
      </p:sp>
      <p:sp>
        <p:nvSpPr>
          <p:cNvPr id="3" name="Text Placeholder 2"/>
          <p:cNvSpPr>
            <a:spLocks noGrp="1"/>
          </p:cNvSpPr>
          <p:nvPr>
            <p:ph type="body" sz="half" idx="1"/>
          </p:nvPr>
        </p:nvSpPr>
        <p:spPr>
          <a:xfrm>
            <a:off x="698500" y="1694890"/>
            <a:ext cx="3798455" cy="4115360"/>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5500" y="1694890"/>
            <a:ext cx="3799898" cy="1990445"/>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5500" y="3819806"/>
            <a:ext cx="3799898" cy="1990444"/>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489" y="274544"/>
            <a:ext cx="8229023" cy="1143000"/>
          </a:xfrm>
          <a:prstGeom prst="rect">
            <a:avLst/>
          </a:prstGeom>
        </p:spPr>
        <p:txBody>
          <a:bodyPr lIns="82058" tIns="41029" rIns="82058" bIns="41029"/>
          <a:lstStyle/>
          <a:p>
            <a:r>
              <a:rPr lang="en-US" smtClean="0"/>
              <a:t>Click to edit Master title style</a:t>
            </a:r>
            <a:endParaRPr lang="en-US"/>
          </a:p>
        </p:txBody>
      </p:sp>
      <p:sp>
        <p:nvSpPr>
          <p:cNvPr id="3" name="Content Placeholder 2"/>
          <p:cNvSpPr>
            <a:spLocks noGrp="1"/>
          </p:cNvSpPr>
          <p:nvPr>
            <p:ph sz="quarter" idx="1"/>
          </p:nvPr>
        </p:nvSpPr>
        <p:spPr>
          <a:xfrm>
            <a:off x="698500" y="1694890"/>
            <a:ext cx="3798455" cy="1990445"/>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5500" y="1694890"/>
            <a:ext cx="3799898" cy="1990445"/>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98500" y="3819806"/>
            <a:ext cx="3798455" cy="1990444"/>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35500" y="3819806"/>
            <a:ext cx="3799898" cy="1990444"/>
          </a:xfrm>
          <a:prstGeom prst="rect">
            <a:avLst/>
          </a:prstGeom>
        </p:spPr>
        <p:txBody>
          <a:bodyPr lIns="82058" tIns="41029" rIns="82058" bIns="4102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9AF44A-242A-4382-A0F5-1FD2697D90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866C110-21C1-4E93-B659-C387FD76C4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3140116-B935-4EEE-90D3-119C1F3A72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DAFE94A-CEC3-48FD-894E-009D90A1C9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66DFC6C-C327-4226-89AB-A09B2E68C2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7658E0A-764A-41F7-92B9-055EF9561C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6C98E24-00CD-4C4A-BD47-F1F2700356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A5A76EE-2920-4495-A948-93CE5C2D45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0FEF5C5-DA8A-4693-8616-BFC7104A4F22}" type="slidenum">
              <a:rPr lang="en-US"/>
              <a:pPr>
                <a:defRPr/>
              </a:pPr>
              <a:t>‹#›</a:t>
            </a:fld>
            <a:endParaRPr lang="en-US"/>
          </a:p>
        </p:txBody>
      </p:sp>
      <p:pic>
        <p:nvPicPr>
          <p:cNvPr id="3075" name="Picture 7"/>
          <p:cNvPicPr>
            <a:picLocks noChangeArrowheads="1"/>
          </p:cNvPicPr>
          <p:nvPr userDrawn="1"/>
        </p:nvPicPr>
        <p:blipFill>
          <a:blip r:embed="rId16" cstate="print"/>
          <a:srcRect/>
          <a:stretch>
            <a:fillRect/>
          </a:stretch>
        </p:blipFill>
        <p:spPr bwMode="auto">
          <a:xfrm>
            <a:off x="7924800" y="152400"/>
            <a:ext cx="989013" cy="952500"/>
          </a:xfrm>
          <a:prstGeom prst="rect">
            <a:avLst/>
          </a:prstGeom>
          <a:noFill/>
          <a:ln w="28575">
            <a:solidFill>
              <a:schemeClr val="tx1"/>
            </a:solidFill>
            <a:miter lim="800000"/>
            <a:headEnd/>
            <a:tailEnd/>
          </a:ln>
        </p:spPr>
      </p:pic>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 id="2147484057" r:id="rId12"/>
    <p:sldLayoutId id="2147484058" r:id="rId13"/>
    <p:sldLayoutId id="214748405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0"/>
          <p:cNvSpPr txBox="1">
            <a:spLocks noChangeArrowheads="1"/>
          </p:cNvSpPr>
          <p:nvPr/>
        </p:nvSpPr>
        <p:spPr bwMode="auto">
          <a:xfrm>
            <a:off x="1143000" y="1447800"/>
            <a:ext cx="6629400" cy="1077218"/>
          </a:xfrm>
          <a:prstGeom prst="rect">
            <a:avLst/>
          </a:prstGeom>
          <a:noFill/>
          <a:ln w="9525">
            <a:noFill/>
            <a:miter lim="800000"/>
            <a:headEnd/>
            <a:tailEnd/>
          </a:ln>
        </p:spPr>
        <p:txBody>
          <a:bodyPr>
            <a:spAutoFit/>
          </a:bodyPr>
          <a:lstStyle/>
          <a:p>
            <a:pPr algn="ctr"/>
            <a:r>
              <a:rPr lang="en-US" sz="3200" dirty="0" smtClean="0">
                <a:latin typeface="Rockwell Condensed" pitchFamily="18" charset="0"/>
              </a:rPr>
              <a:t>10 years of research on Power Management</a:t>
            </a:r>
          </a:p>
          <a:p>
            <a:pPr algn="ctr"/>
            <a:r>
              <a:rPr lang="en-US" sz="3200" dirty="0" smtClean="0">
                <a:latin typeface="Rockwell Condensed" pitchFamily="18" charset="0"/>
              </a:rPr>
              <a:t>(now called green computing) </a:t>
            </a:r>
          </a:p>
        </p:txBody>
      </p:sp>
      <p:sp>
        <p:nvSpPr>
          <p:cNvPr id="6147" name="TextBox 10"/>
          <p:cNvSpPr txBox="1">
            <a:spLocks noChangeArrowheads="1"/>
          </p:cNvSpPr>
          <p:nvPr/>
        </p:nvSpPr>
        <p:spPr bwMode="auto">
          <a:xfrm>
            <a:off x="1143000" y="3200400"/>
            <a:ext cx="6629400" cy="2031325"/>
          </a:xfrm>
          <a:prstGeom prst="rect">
            <a:avLst/>
          </a:prstGeom>
          <a:noFill/>
          <a:ln w="9525">
            <a:noFill/>
            <a:miter lim="800000"/>
            <a:headEnd/>
            <a:tailEnd/>
          </a:ln>
        </p:spPr>
        <p:txBody>
          <a:bodyPr>
            <a:spAutoFit/>
          </a:bodyPr>
          <a:lstStyle/>
          <a:p>
            <a:pPr algn="ctr">
              <a:lnSpc>
                <a:spcPct val="150000"/>
              </a:lnSpc>
            </a:pPr>
            <a:r>
              <a:rPr lang="en-US" sz="2800" b="1" dirty="0">
                <a:latin typeface="+mj-lt"/>
              </a:rPr>
              <a:t>Rami </a:t>
            </a:r>
            <a:r>
              <a:rPr lang="en-US" sz="2800" b="1" dirty="0" smtClean="0">
                <a:latin typeface="+mj-lt"/>
              </a:rPr>
              <a:t>Melhem </a:t>
            </a:r>
          </a:p>
          <a:p>
            <a:pPr algn="ctr">
              <a:lnSpc>
                <a:spcPct val="150000"/>
              </a:lnSpc>
            </a:pPr>
            <a:r>
              <a:rPr lang="en-US" sz="2800" b="1" dirty="0" smtClean="0">
                <a:latin typeface="+mj-lt"/>
              </a:rPr>
              <a:t>Daniel Mosse</a:t>
            </a:r>
          </a:p>
          <a:p>
            <a:pPr algn="ctr">
              <a:lnSpc>
                <a:spcPct val="150000"/>
              </a:lnSpc>
            </a:pPr>
            <a:r>
              <a:rPr lang="en-US" sz="2800" b="1" dirty="0" smtClean="0">
                <a:latin typeface="+mj-lt"/>
              </a:rPr>
              <a:t>Bruce Childers</a:t>
            </a:r>
            <a:endParaRPr lang="en-US" sz="28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0" y="6400800"/>
            <a:ext cx="777875" cy="461963"/>
          </a:xfrm>
          <a:prstGeom prst="rect">
            <a:avLst/>
          </a:prstGeom>
          <a:noFill/>
          <a:ln w="9525">
            <a:noFill/>
            <a:miter lim="800000"/>
            <a:headEnd/>
            <a:tailEnd/>
          </a:ln>
        </p:spPr>
        <p:txBody>
          <a:bodyPr lIns="91429" tIns="45714" rIns="91429" bIns="45714">
            <a:spAutoFit/>
          </a:bodyPr>
          <a:lstStyle/>
          <a:p>
            <a:endParaRPr lang="en-US">
              <a:latin typeface="Tahoma" pitchFamily="34" charset="0"/>
            </a:endParaRPr>
          </a:p>
        </p:txBody>
      </p:sp>
      <p:sp>
        <p:nvSpPr>
          <p:cNvPr id="10243" name="Rectangle 2"/>
          <p:cNvSpPr>
            <a:spLocks noGrp="1" noChangeArrowheads="1"/>
          </p:cNvSpPr>
          <p:nvPr>
            <p:ph type="title"/>
          </p:nvPr>
        </p:nvSpPr>
        <p:spPr bwMode="auto">
          <a:xfrm>
            <a:off x="533400" y="228600"/>
            <a:ext cx="7038975" cy="8493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600" b="1" dirty="0" smtClean="0"/>
              <a:t>DVS for multiple cores</a:t>
            </a:r>
          </a:p>
        </p:txBody>
      </p:sp>
      <p:sp>
        <p:nvSpPr>
          <p:cNvPr id="11289" name="TextBox 30"/>
          <p:cNvSpPr txBox="1">
            <a:spLocks noChangeArrowheads="1"/>
          </p:cNvSpPr>
          <p:nvPr/>
        </p:nvSpPr>
        <p:spPr bwMode="auto">
          <a:xfrm>
            <a:off x="4495800" y="2590800"/>
            <a:ext cx="4495800" cy="1785104"/>
          </a:xfrm>
          <a:prstGeom prst="rect">
            <a:avLst/>
          </a:prstGeom>
          <a:noFill/>
          <a:ln w="9525">
            <a:noFill/>
            <a:miter lim="800000"/>
            <a:headEnd/>
            <a:tailEnd/>
          </a:ln>
        </p:spPr>
        <p:txBody>
          <a:bodyPr>
            <a:spAutoFit/>
          </a:bodyPr>
          <a:lstStyle/>
          <a:p>
            <a:pPr>
              <a:spcBef>
                <a:spcPts val="300"/>
              </a:spcBef>
              <a:defRPr/>
            </a:pPr>
            <a:r>
              <a:rPr lang="en-US" sz="2000" dirty="0">
                <a:sym typeface="Wingdings" pitchFamily="2" charset="2"/>
              </a:rPr>
              <a:t>Manage energy by determining:</a:t>
            </a:r>
          </a:p>
          <a:p>
            <a:pPr marL="288925" indent="-228600">
              <a:spcBef>
                <a:spcPts val="600"/>
              </a:spcBef>
              <a:buFont typeface="Arial" pitchFamily="34" charset="0"/>
              <a:buChar char="•"/>
              <a:defRPr/>
            </a:pPr>
            <a:r>
              <a:rPr lang="en-US" sz="2000" dirty="0">
                <a:sym typeface="Wingdings" pitchFamily="2" charset="2"/>
              </a:rPr>
              <a:t>The speed for the serial section</a:t>
            </a:r>
          </a:p>
          <a:p>
            <a:pPr marL="288925" indent="-228600">
              <a:spcBef>
                <a:spcPts val="300"/>
              </a:spcBef>
              <a:buFont typeface="Arial" pitchFamily="34" charset="0"/>
              <a:buChar char="•"/>
              <a:defRPr/>
            </a:pPr>
            <a:r>
              <a:rPr lang="en-US" sz="2000" dirty="0" smtClean="0">
                <a:sym typeface="Wingdings" pitchFamily="2" charset="2"/>
              </a:rPr>
              <a:t>The </a:t>
            </a:r>
            <a:r>
              <a:rPr lang="en-US" sz="2000" dirty="0">
                <a:sym typeface="Wingdings" pitchFamily="2" charset="2"/>
              </a:rPr>
              <a:t>number of cores used in the parallel </a:t>
            </a:r>
            <a:r>
              <a:rPr lang="en-US" sz="2000" dirty="0" smtClean="0">
                <a:sym typeface="Wingdings" pitchFamily="2" charset="2"/>
              </a:rPr>
              <a:t>section</a:t>
            </a:r>
          </a:p>
          <a:p>
            <a:pPr marL="288925" indent="-228600">
              <a:spcBef>
                <a:spcPts val="300"/>
              </a:spcBef>
              <a:buFont typeface="Arial" pitchFamily="34" charset="0"/>
              <a:buChar char="•"/>
              <a:defRPr/>
            </a:pPr>
            <a:r>
              <a:rPr lang="en-US" sz="2000" dirty="0" smtClean="0">
                <a:sym typeface="Wingdings" pitchFamily="2" charset="2"/>
              </a:rPr>
              <a:t>The speed in the parallel section</a:t>
            </a:r>
          </a:p>
        </p:txBody>
      </p:sp>
      <p:sp>
        <p:nvSpPr>
          <p:cNvPr id="32" name="Rectangle 31"/>
          <p:cNvSpPr/>
          <p:nvPr/>
        </p:nvSpPr>
        <p:spPr bwMode="auto">
          <a:xfrm rot="16200000">
            <a:off x="2438400" y="2057400"/>
            <a:ext cx="381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bwMode="auto">
          <a:xfrm rot="16200000">
            <a:off x="3276600" y="1752600"/>
            <a:ext cx="3810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bwMode="auto">
          <a:xfrm rot="16200000" flipH="1">
            <a:off x="3177381" y="1699419"/>
            <a:ext cx="46038" cy="16764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8" name="TextBox 40"/>
          <p:cNvSpPr txBox="1">
            <a:spLocks noChangeArrowheads="1"/>
          </p:cNvSpPr>
          <p:nvPr/>
        </p:nvSpPr>
        <p:spPr bwMode="auto">
          <a:xfrm>
            <a:off x="533400" y="2209800"/>
            <a:ext cx="1023938" cy="369888"/>
          </a:xfrm>
          <a:prstGeom prst="rect">
            <a:avLst/>
          </a:prstGeom>
          <a:noFill/>
          <a:ln w="9525">
            <a:noFill/>
            <a:miter lim="800000"/>
            <a:headEnd/>
            <a:tailEnd/>
          </a:ln>
        </p:spPr>
        <p:txBody>
          <a:bodyPr wrap="none">
            <a:spAutoFit/>
          </a:bodyPr>
          <a:lstStyle/>
          <a:p>
            <a:r>
              <a:rPr lang="en-US" sz="1800"/>
              <a:t>One core</a:t>
            </a:r>
          </a:p>
        </p:txBody>
      </p:sp>
      <p:grpSp>
        <p:nvGrpSpPr>
          <p:cNvPr id="10249" name="Group 44"/>
          <p:cNvGrpSpPr>
            <a:grpSpLocks/>
          </p:cNvGrpSpPr>
          <p:nvPr/>
        </p:nvGrpSpPr>
        <p:grpSpPr bwMode="auto">
          <a:xfrm>
            <a:off x="457200" y="2971800"/>
            <a:ext cx="2971800" cy="960438"/>
            <a:chOff x="457200" y="2971800"/>
            <a:chExt cx="2971801" cy="960119"/>
          </a:xfrm>
        </p:grpSpPr>
        <p:sp>
          <p:nvSpPr>
            <p:cNvPr id="7" name="Rectangle 6"/>
            <p:cNvSpPr/>
            <p:nvPr/>
          </p:nvSpPr>
          <p:spPr>
            <a:xfrm rot="16200000">
              <a:off x="2438464" y="2895537"/>
              <a:ext cx="380873"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rot="16200000">
              <a:off x="2971864" y="2895537"/>
              <a:ext cx="380873"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16200000" flipH="1">
              <a:off x="2872589" y="2842285"/>
              <a:ext cx="46023" cy="10668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rot="16200000">
              <a:off x="2971864" y="3428759"/>
              <a:ext cx="380873"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rot="16200000" flipH="1">
              <a:off x="2872589" y="3375507"/>
              <a:ext cx="46023" cy="10668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81" name="TextBox 43"/>
            <p:cNvSpPr txBox="1">
              <a:spLocks noChangeArrowheads="1"/>
            </p:cNvSpPr>
            <p:nvPr/>
          </p:nvSpPr>
          <p:spPr bwMode="auto">
            <a:xfrm>
              <a:off x="457200" y="3352800"/>
              <a:ext cx="1136650" cy="369888"/>
            </a:xfrm>
            <a:prstGeom prst="rect">
              <a:avLst/>
            </a:prstGeom>
            <a:noFill/>
            <a:ln w="9525">
              <a:noFill/>
              <a:miter lim="800000"/>
              <a:headEnd/>
              <a:tailEnd/>
            </a:ln>
          </p:spPr>
          <p:txBody>
            <a:bodyPr wrap="none">
              <a:spAutoFit/>
            </a:bodyPr>
            <a:lstStyle/>
            <a:p>
              <a:r>
                <a:rPr lang="en-US" sz="1800"/>
                <a:t>Two cores</a:t>
              </a:r>
            </a:p>
          </p:txBody>
        </p:sp>
      </p:grpSp>
      <p:grpSp>
        <p:nvGrpSpPr>
          <p:cNvPr id="44" name="Group 43"/>
          <p:cNvGrpSpPr/>
          <p:nvPr/>
        </p:nvGrpSpPr>
        <p:grpSpPr>
          <a:xfrm>
            <a:off x="304800" y="4495800"/>
            <a:ext cx="3581400" cy="722313"/>
            <a:chOff x="304800" y="4495800"/>
            <a:chExt cx="3581400" cy="722313"/>
          </a:xfrm>
        </p:grpSpPr>
        <p:sp>
          <p:nvSpPr>
            <p:cNvPr id="18" name="Rectangle 17"/>
            <p:cNvSpPr/>
            <p:nvPr/>
          </p:nvSpPr>
          <p:spPr bwMode="auto">
            <a:xfrm rot="16200000">
              <a:off x="2590800" y="4191000"/>
              <a:ext cx="228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bwMode="auto">
            <a:xfrm rot="16200000">
              <a:off x="3390900" y="4229100"/>
              <a:ext cx="2286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bwMode="auto">
            <a:xfrm rot="16200000" flipH="1">
              <a:off x="3063081" y="39473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bwMode="auto">
            <a:xfrm rot="16200000">
              <a:off x="3390900" y="4610100"/>
              <a:ext cx="228600" cy="76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bwMode="auto">
            <a:xfrm rot="16200000" flipH="1">
              <a:off x="3063081" y="43283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75" name="TextBox 45"/>
            <p:cNvSpPr txBox="1">
              <a:spLocks noChangeArrowheads="1"/>
            </p:cNvSpPr>
            <p:nvPr/>
          </p:nvSpPr>
          <p:spPr bwMode="auto">
            <a:xfrm>
              <a:off x="304800" y="4572000"/>
              <a:ext cx="1600200" cy="646113"/>
            </a:xfrm>
            <a:prstGeom prst="rect">
              <a:avLst/>
            </a:prstGeom>
            <a:noFill/>
            <a:ln w="9525">
              <a:noFill/>
              <a:miter lim="800000"/>
              <a:headEnd/>
              <a:tailEnd/>
            </a:ln>
          </p:spPr>
          <p:txBody>
            <a:bodyPr>
              <a:spAutoFit/>
            </a:bodyPr>
            <a:lstStyle/>
            <a:p>
              <a:r>
                <a:rPr lang="en-US" sz="1800"/>
                <a:t>Slowing down the cores</a:t>
              </a:r>
            </a:p>
          </p:txBody>
        </p:sp>
      </p:grpSp>
      <p:grpSp>
        <p:nvGrpSpPr>
          <p:cNvPr id="45" name="Group 44"/>
          <p:cNvGrpSpPr/>
          <p:nvPr/>
        </p:nvGrpSpPr>
        <p:grpSpPr>
          <a:xfrm>
            <a:off x="228600" y="5638800"/>
            <a:ext cx="3581400" cy="722628"/>
            <a:chOff x="228600" y="5638800"/>
            <a:chExt cx="3581400" cy="722628"/>
          </a:xfrm>
        </p:grpSpPr>
        <p:sp>
          <p:nvSpPr>
            <p:cNvPr id="26" name="Rectangle 25"/>
            <p:cNvSpPr/>
            <p:nvPr/>
          </p:nvSpPr>
          <p:spPr bwMode="auto">
            <a:xfrm rot="16200000">
              <a:off x="2362200" y="5486400"/>
              <a:ext cx="30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ectangle 26"/>
            <p:cNvSpPr/>
            <p:nvPr/>
          </p:nvSpPr>
          <p:spPr bwMode="auto">
            <a:xfrm rot="16200000">
              <a:off x="3238500" y="5372100"/>
              <a:ext cx="1524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p:nvSpPr>
          <p:spPr bwMode="auto">
            <a:xfrm rot="16200000" flipH="1">
              <a:off x="2986881" y="51665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p:nvSpPr>
          <p:spPr bwMode="auto">
            <a:xfrm rot="16200000">
              <a:off x="3238500" y="5676900"/>
              <a:ext cx="1524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p:nvSpPr>
          <p:spPr bwMode="auto">
            <a:xfrm rot="16200000" flipH="1">
              <a:off x="2986881" y="54713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69" name="TextBox 46"/>
            <p:cNvSpPr txBox="1">
              <a:spLocks noChangeArrowheads="1"/>
            </p:cNvSpPr>
            <p:nvPr/>
          </p:nvSpPr>
          <p:spPr bwMode="auto">
            <a:xfrm>
              <a:off x="228600" y="5715033"/>
              <a:ext cx="1981199" cy="646395"/>
            </a:xfrm>
            <a:prstGeom prst="rect">
              <a:avLst/>
            </a:prstGeom>
            <a:noFill/>
            <a:ln w="9525">
              <a:noFill/>
              <a:miter lim="800000"/>
              <a:headEnd/>
              <a:tailEnd/>
            </a:ln>
          </p:spPr>
          <p:txBody>
            <a:bodyPr>
              <a:spAutoFit/>
            </a:bodyPr>
            <a:lstStyle/>
            <a:p>
              <a:r>
                <a:rPr lang="en-US" sz="1800"/>
                <a:t>Slowing down the parallel section</a:t>
              </a:r>
            </a:p>
          </p:txBody>
        </p:sp>
      </p:grpSp>
      <p:sp>
        <p:nvSpPr>
          <p:cNvPr id="48" name="TextBox 30"/>
          <p:cNvSpPr txBox="1">
            <a:spLocks noChangeArrowheads="1"/>
          </p:cNvSpPr>
          <p:nvPr/>
        </p:nvSpPr>
        <p:spPr bwMode="auto">
          <a:xfrm>
            <a:off x="381000" y="914400"/>
            <a:ext cx="7543800" cy="830997"/>
          </a:xfrm>
          <a:prstGeom prst="rect">
            <a:avLst/>
          </a:prstGeom>
          <a:noFill/>
          <a:ln w="9525">
            <a:noFill/>
            <a:miter lim="800000"/>
            <a:headEnd/>
            <a:tailEnd/>
          </a:ln>
        </p:spPr>
        <p:txBody>
          <a:bodyPr>
            <a:spAutoFit/>
          </a:bodyPr>
          <a:lstStyle/>
          <a:p>
            <a:pPr>
              <a:tabLst>
                <a:tab pos="573088" algn="l"/>
              </a:tabLst>
              <a:defRPr/>
            </a:pPr>
            <a:r>
              <a:rPr lang="en-US" dirty="0" smtClean="0">
                <a:sym typeface="Wingdings" pitchFamily="2" charset="2"/>
              </a:rPr>
              <a:t>To derive a simple analytical model, assume Amdahl’s law:       	-   </a:t>
            </a:r>
            <a:r>
              <a:rPr lang="en-US" i="1" dirty="0" smtClean="0">
                <a:sym typeface="Wingdings" pitchFamily="2" charset="2"/>
              </a:rPr>
              <a:t>p</a:t>
            </a:r>
            <a:r>
              <a:rPr lang="en-US" dirty="0" smtClean="0">
                <a:sym typeface="Wingdings" pitchFamily="2" charset="2"/>
              </a:rPr>
              <a:t> </a:t>
            </a:r>
            <a:r>
              <a:rPr lang="en-US" dirty="0">
                <a:sym typeface="Wingdings" pitchFamily="2" charset="2"/>
              </a:rPr>
              <a:t>% of computation can be perfectly parallelized.</a:t>
            </a:r>
          </a:p>
        </p:txBody>
      </p:sp>
      <p:cxnSp>
        <p:nvCxnSpPr>
          <p:cNvPr id="35" name="Straight Arrow Connector 34"/>
          <p:cNvCxnSpPr/>
          <p:nvPr/>
        </p:nvCxnSpPr>
        <p:spPr>
          <a:xfrm>
            <a:off x="2895600" y="2057400"/>
            <a:ext cx="1143000" cy="1588"/>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p:sp>
        <p:nvSpPr>
          <p:cNvPr id="10254" name="TextBox 35"/>
          <p:cNvSpPr txBox="1">
            <a:spLocks noChangeArrowheads="1"/>
          </p:cNvSpPr>
          <p:nvPr/>
        </p:nvSpPr>
        <p:spPr bwMode="auto">
          <a:xfrm>
            <a:off x="3276600" y="1752600"/>
            <a:ext cx="303213" cy="369888"/>
          </a:xfrm>
          <a:prstGeom prst="rect">
            <a:avLst/>
          </a:prstGeom>
          <a:noFill/>
          <a:ln w="9525">
            <a:noFill/>
            <a:miter lim="800000"/>
            <a:headEnd/>
            <a:tailEnd/>
          </a:ln>
        </p:spPr>
        <p:txBody>
          <a:bodyPr>
            <a:spAutoFit/>
          </a:bodyPr>
          <a:lstStyle/>
          <a:p>
            <a:pPr>
              <a:defRPr/>
            </a:pPr>
            <a:r>
              <a:rPr lang="en-US" sz="1800" i="1" dirty="0" smtClean="0">
                <a:latin typeface="+mj-lt"/>
                <a:sym typeface="Wingdings" pitchFamily="2" charset="2"/>
              </a:rPr>
              <a:t>p</a:t>
            </a:r>
            <a:endParaRPr lang="en-US" sz="1800" i="1" dirty="0">
              <a:latin typeface="+mj-lt"/>
            </a:endParaRPr>
          </a:p>
        </p:txBody>
      </p:sp>
      <p:grpSp>
        <p:nvGrpSpPr>
          <p:cNvPr id="46" name="Group 45"/>
          <p:cNvGrpSpPr/>
          <p:nvPr/>
        </p:nvGrpSpPr>
        <p:grpSpPr>
          <a:xfrm>
            <a:off x="5029200" y="5257800"/>
            <a:ext cx="2971800" cy="1036638"/>
            <a:chOff x="5029200" y="5257800"/>
            <a:chExt cx="2971800" cy="1036638"/>
          </a:xfrm>
        </p:grpSpPr>
        <p:sp>
          <p:nvSpPr>
            <p:cNvPr id="37" name="Rectangle 36"/>
            <p:cNvSpPr/>
            <p:nvPr/>
          </p:nvSpPr>
          <p:spPr bwMode="auto">
            <a:xfrm rot="16200000">
              <a:off x="6553200" y="5105400"/>
              <a:ext cx="30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bwMode="auto">
            <a:xfrm rot="16200000">
              <a:off x="7467600" y="5029200"/>
              <a:ext cx="762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bwMode="auto">
            <a:xfrm rot="16200000" flipH="1">
              <a:off x="7177881" y="47855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bwMode="auto">
            <a:xfrm rot="16200000">
              <a:off x="7467600" y="5715000"/>
              <a:ext cx="762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p:nvSpPr>
          <p:spPr bwMode="auto">
            <a:xfrm rot="16200000" flipH="1">
              <a:off x="7177881" y="54713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p:nvSpPr>
          <p:spPr bwMode="auto">
            <a:xfrm rot="16200000">
              <a:off x="7467600" y="5334000"/>
              <a:ext cx="762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bwMode="auto">
            <a:xfrm rot="16200000" flipH="1">
              <a:off x="7177881" y="5090319"/>
              <a:ext cx="46038" cy="160020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63" name="TextBox 45"/>
            <p:cNvSpPr txBox="1">
              <a:spLocks noChangeArrowheads="1"/>
            </p:cNvSpPr>
            <p:nvPr/>
          </p:nvSpPr>
          <p:spPr bwMode="auto">
            <a:xfrm>
              <a:off x="5029200" y="5562670"/>
              <a:ext cx="1447800" cy="646530"/>
            </a:xfrm>
            <a:prstGeom prst="rect">
              <a:avLst/>
            </a:prstGeom>
            <a:noFill/>
            <a:ln w="9525">
              <a:noFill/>
              <a:miter lim="800000"/>
              <a:headEnd/>
              <a:tailEnd/>
            </a:ln>
          </p:spPr>
          <p:txBody>
            <a:bodyPr>
              <a:spAutoFit/>
            </a:bodyPr>
            <a:lstStyle/>
            <a:p>
              <a:r>
                <a:rPr lang="en-US" sz="1800"/>
                <a:t>Using more cores</a:t>
              </a:r>
            </a:p>
          </p:txBody>
        </p:sp>
      </p:grpSp>
      <p:cxnSp>
        <p:nvCxnSpPr>
          <p:cNvPr id="47" name="Straight Arrow Connector 46"/>
          <p:cNvCxnSpPr/>
          <p:nvPr/>
        </p:nvCxnSpPr>
        <p:spPr>
          <a:xfrm>
            <a:off x="2362200" y="2057400"/>
            <a:ext cx="533400" cy="1588"/>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p:sp>
        <p:nvSpPr>
          <p:cNvPr id="50" name="TextBox 35"/>
          <p:cNvSpPr txBox="1">
            <a:spLocks noChangeArrowheads="1"/>
          </p:cNvSpPr>
          <p:nvPr/>
        </p:nvSpPr>
        <p:spPr bwMode="auto">
          <a:xfrm>
            <a:off x="2438400" y="1752600"/>
            <a:ext cx="303213" cy="369888"/>
          </a:xfrm>
          <a:prstGeom prst="rect">
            <a:avLst/>
          </a:prstGeom>
          <a:noFill/>
          <a:ln w="9525">
            <a:noFill/>
            <a:miter lim="800000"/>
            <a:headEnd/>
            <a:tailEnd/>
          </a:ln>
        </p:spPr>
        <p:txBody>
          <a:bodyPr>
            <a:spAutoFit/>
          </a:bodyPr>
          <a:lstStyle/>
          <a:p>
            <a:pPr>
              <a:defRPr/>
            </a:pPr>
            <a:r>
              <a:rPr lang="en-US" sz="1800" i="1" dirty="0" smtClean="0">
                <a:latin typeface="+mj-lt"/>
                <a:sym typeface="Wingdings" pitchFamily="2" charset="2"/>
              </a:rPr>
              <a:t>s</a:t>
            </a:r>
            <a:endParaRPr lang="en-US" sz="1800" i="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ox(in)">
                                      <p:cBhvr>
                                        <p:cTn id="7" dur="500"/>
                                        <p:tgtEl>
                                          <p:spTgt spid="44"/>
                                        </p:tgtEl>
                                      </p:cBhvr>
                                    </p:animEffect>
                                  </p:childTnLst>
                                </p:cTn>
                              </p:par>
                              <p:par>
                                <p:cTn id="8" presetID="4" presetClass="entr" presetSubtype="16"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box(in)">
                                      <p:cBhvr>
                                        <p:cTn id="10" dur="500"/>
                                        <p:tgtEl>
                                          <p:spTgt spid="4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ox(in)">
                                      <p:cBhvr>
                                        <p:cTn id="15" dur="500"/>
                                        <p:tgtEl>
                                          <p:spTgt spid="4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289"/>
                                        </p:tgtEl>
                                        <p:attrNameLst>
                                          <p:attrName>style.visibility</p:attrName>
                                        </p:attrNameLst>
                                      </p:cBhvr>
                                      <p:to>
                                        <p:strVal val="visible"/>
                                      </p:to>
                                    </p:set>
                                    <p:animEffect transition="in" filter="box(in)">
                                      <p:cBhvr>
                                        <p:cTn id="20" dur="500"/>
                                        <p:tgtEl>
                                          <p:spTgt spid="11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bwMode="auto">
          <a:xfrm>
            <a:off x="2438400" y="990600"/>
            <a:ext cx="6324600" cy="5486400"/>
          </a:xfrm>
          <a:ln>
            <a:miter lim="800000"/>
            <a:headEnd/>
            <a:tailEnd/>
          </a:ln>
        </p:spPr>
        <p:txBody>
          <a:bodyPr vert="horz" wrap="square" lIns="82058" tIns="41029" rIns="82058" bIns="41029" numCol="1" anchor="t" anchorCtr="0" compatLnSpc="1">
            <a:prstTxWarp prst="textNoShape">
              <a:avLst/>
            </a:prstTxWarp>
          </a:bodyPr>
          <a:lstStyle/>
          <a:p>
            <a:pPr>
              <a:defRPr/>
            </a:pPr>
            <a:r>
              <a:rPr lang="en-US" sz="2800" dirty="0" smtClean="0"/>
              <a:t>Streaming applications are prevalent</a:t>
            </a:r>
          </a:p>
          <a:p>
            <a:pPr marL="665163" lvl="1" indent="-303213">
              <a:defRPr/>
            </a:pPr>
            <a:r>
              <a:rPr lang="en-US" sz="2400" dirty="0" smtClean="0"/>
              <a:t>Audio, video, real-time tasks, cognitive applications</a:t>
            </a:r>
          </a:p>
          <a:p>
            <a:pPr marL="665163" lvl="1" indent="-303213">
              <a:defRPr/>
            </a:pPr>
            <a:endParaRPr lang="en-US" sz="2400" dirty="0" smtClean="0"/>
          </a:p>
          <a:p>
            <a:pPr>
              <a:defRPr/>
            </a:pPr>
            <a:r>
              <a:rPr lang="en-US" sz="2800" dirty="0" smtClean="0"/>
              <a:t>Constrains:</a:t>
            </a:r>
          </a:p>
          <a:p>
            <a:pPr marL="665163" lvl="1" indent="-303213">
              <a:defRPr/>
            </a:pPr>
            <a:r>
              <a:rPr lang="en-US" sz="2400" dirty="0" smtClean="0"/>
              <a:t>Inter-arrival time (T)</a:t>
            </a:r>
          </a:p>
          <a:p>
            <a:pPr marL="665163" lvl="1" indent="-303213">
              <a:defRPr/>
            </a:pPr>
            <a:r>
              <a:rPr lang="en-US" sz="2400" dirty="0" smtClean="0"/>
              <a:t>End-to-end delay (D)</a:t>
            </a:r>
          </a:p>
          <a:p>
            <a:pPr marL="665163" lvl="1" indent="-303213">
              <a:defRPr/>
            </a:pPr>
            <a:endParaRPr lang="en-US" sz="2400" dirty="0" smtClean="0"/>
          </a:p>
          <a:p>
            <a:pPr marL="265113" indent="-303213">
              <a:defRPr/>
            </a:pPr>
            <a:r>
              <a:rPr lang="en-US" sz="2800" dirty="0" smtClean="0"/>
              <a:t>Power aware mapping to CMPs</a:t>
            </a:r>
          </a:p>
          <a:p>
            <a:pPr marL="665163" lvl="1" indent="-303213">
              <a:defRPr/>
            </a:pPr>
            <a:r>
              <a:rPr lang="en-US" sz="2400" dirty="0" smtClean="0"/>
              <a:t>Determine speeds</a:t>
            </a:r>
          </a:p>
          <a:p>
            <a:pPr marL="665163" lvl="1" indent="-303213">
              <a:defRPr/>
            </a:pPr>
            <a:r>
              <a:rPr lang="en-US" sz="2400" dirty="0" smtClean="0"/>
              <a:t>Account for communication</a:t>
            </a:r>
          </a:p>
          <a:p>
            <a:pPr marL="665163" lvl="1" indent="-303213">
              <a:defRPr/>
            </a:pPr>
            <a:r>
              <a:rPr lang="en-US" sz="2400" dirty="0" smtClean="0"/>
              <a:t>Exclude faulty cores</a:t>
            </a:r>
          </a:p>
        </p:txBody>
      </p:sp>
      <p:sp>
        <p:nvSpPr>
          <p:cNvPr id="18435" name="Oval 4"/>
          <p:cNvSpPr>
            <a:spLocks noChangeArrowheads="1"/>
          </p:cNvSpPr>
          <p:nvPr/>
        </p:nvSpPr>
        <p:spPr bwMode="auto">
          <a:xfrm>
            <a:off x="1174750" y="3251200"/>
            <a:ext cx="571500" cy="395288"/>
          </a:xfrm>
          <a:prstGeom prst="ellipse">
            <a:avLst/>
          </a:prstGeom>
          <a:solidFill>
            <a:srgbClr val="99CC00"/>
          </a:solidFill>
          <a:ln w="12700" algn="ctr">
            <a:noFill/>
            <a:round/>
            <a:headEnd/>
            <a:tailEnd/>
          </a:ln>
        </p:spPr>
        <p:txBody>
          <a:bodyPr wrap="none" lIns="82058" tIns="41029" rIns="82058" bIns="41029" anchor="ctr"/>
          <a:lstStyle/>
          <a:p>
            <a:endParaRPr lang="en-US"/>
          </a:p>
        </p:txBody>
      </p:sp>
      <p:sp>
        <p:nvSpPr>
          <p:cNvPr id="18436" name="Oval 5"/>
          <p:cNvSpPr>
            <a:spLocks noChangeArrowheads="1"/>
          </p:cNvSpPr>
          <p:nvPr/>
        </p:nvSpPr>
        <p:spPr bwMode="auto">
          <a:xfrm>
            <a:off x="528638" y="3887788"/>
            <a:ext cx="571500" cy="393700"/>
          </a:xfrm>
          <a:prstGeom prst="ellipse">
            <a:avLst/>
          </a:prstGeom>
          <a:solidFill>
            <a:srgbClr val="99CC00"/>
          </a:solidFill>
          <a:ln w="12700" algn="ctr">
            <a:noFill/>
            <a:round/>
            <a:headEnd/>
            <a:tailEnd/>
          </a:ln>
        </p:spPr>
        <p:txBody>
          <a:bodyPr wrap="none" lIns="82058" tIns="41029" rIns="82058" bIns="41029" anchor="ctr"/>
          <a:lstStyle/>
          <a:p>
            <a:endParaRPr lang="en-US"/>
          </a:p>
        </p:txBody>
      </p:sp>
      <p:sp>
        <p:nvSpPr>
          <p:cNvPr id="18437" name="Oval 6"/>
          <p:cNvSpPr>
            <a:spLocks noChangeArrowheads="1"/>
          </p:cNvSpPr>
          <p:nvPr/>
        </p:nvSpPr>
        <p:spPr bwMode="auto">
          <a:xfrm>
            <a:off x="1835150" y="3887788"/>
            <a:ext cx="571500" cy="393700"/>
          </a:xfrm>
          <a:prstGeom prst="ellipse">
            <a:avLst/>
          </a:prstGeom>
          <a:solidFill>
            <a:srgbClr val="99CC00"/>
          </a:solidFill>
          <a:ln w="12700" algn="ctr">
            <a:noFill/>
            <a:round/>
            <a:headEnd/>
            <a:tailEnd/>
          </a:ln>
        </p:spPr>
        <p:txBody>
          <a:bodyPr wrap="none" lIns="82058" tIns="41029" rIns="82058" bIns="41029" anchor="ctr"/>
          <a:lstStyle/>
          <a:p>
            <a:endParaRPr lang="en-US"/>
          </a:p>
        </p:txBody>
      </p:sp>
      <p:sp>
        <p:nvSpPr>
          <p:cNvPr id="18438" name="Oval 7"/>
          <p:cNvSpPr>
            <a:spLocks noChangeArrowheads="1"/>
          </p:cNvSpPr>
          <p:nvPr/>
        </p:nvSpPr>
        <p:spPr bwMode="auto">
          <a:xfrm>
            <a:off x="1441450" y="4662488"/>
            <a:ext cx="571500" cy="393700"/>
          </a:xfrm>
          <a:prstGeom prst="ellipse">
            <a:avLst/>
          </a:prstGeom>
          <a:solidFill>
            <a:srgbClr val="99CC00"/>
          </a:solidFill>
          <a:ln w="12700" algn="ctr">
            <a:noFill/>
            <a:round/>
            <a:headEnd/>
            <a:tailEnd/>
          </a:ln>
        </p:spPr>
        <p:txBody>
          <a:bodyPr wrap="none" lIns="82058" tIns="41029" rIns="82058" bIns="41029" anchor="ctr"/>
          <a:lstStyle/>
          <a:p>
            <a:endParaRPr lang="en-US"/>
          </a:p>
        </p:txBody>
      </p:sp>
      <p:sp>
        <p:nvSpPr>
          <p:cNvPr id="18439" name="Oval 8"/>
          <p:cNvSpPr>
            <a:spLocks noChangeArrowheads="1"/>
          </p:cNvSpPr>
          <p:nvPr/>
        </p:nvSpPr>
        <p:spPr bwMode="auto">
          <a:xfrm>
            <a:off x="577850" y="5449888"/>
            <a:ext cx="571500" cy="393700"/>
          </a:xfrm>
          <a:prstGeom prst="ellipse">
            <a:avLst/>
          </a:prstGeom>
          <a:solidFill>
            <a:srgbClr val="99CC00"/>
          </a:solidFill>
          <a:ln w="12700" algn="ctr">
            <a:noFill/>
            <a:round/>
            <a:headEnd/>
            <a:tailEnd/>
          </a:ln>
        </p:spPr>
        <p:txBody>
          <a:bodyPr wrap="none" lIns="82058" tIns="41029" rIns="82058" bIns="41029" anchor="ctr"/>
          <a:lstStyle/>
          <a:p>
            <a:endParaRPr lang="en-US"/>
          </a:p>
        </p:txBody>
      </p:sp>
      <p:sp>
        <p:nvSpPr>
          <p:cNvPr id="18440" name="AutoShape 9"/>
          <p:cNvSpPr>
            <a:spLocks noChangeArrowheads="1"/>
          </p:cNvSpPr>
          <p:nvPr/>
        </p:nvSpPr>
        <p:spPr bwMode="auto">
          <a:xfrm rot="2824954">
            <a:off x="1585913" y="3641725"/>
            <a:ext cx="471487" cy="246063"/>
          </a:xfrm>
          <a:prstGeom prst="rightArrow">
            <a:avLst>
              <a:gd name="adj1" fmla="val 50000"/>
              <a:gd name="adj2" fmla="val 49358"/>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1" name="AutoShape 10"/>
          <p:cNvSpPr>
            <a:spLocks noChangeArrowheads="1"/>
          </p:cNvSpPr>
          <p:nvPr/>
        </p:nvSpPr>
        <p:spPr bwMode="auto">
          <a:xfrm rot="7631822">
            <a:off x="874713" y="3632200"/>
            <a:ext cx="458787" cy="252413"/>
          </a:xfrm>
          <a:prstGeom prst="rightArrow">
            <a:avLst>
              <a:gd name="adj1" fmla="val 50000"/>
              <a:gd name="adj2" fmla="val 46820"/>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2" name="AutoShape 11"/>
          <p:cNvSpPr>
            <a:spLocks noChangeArrowheads="1"/>
          </p:cNvSpPr>
          <p:nvPr/>
        </p:nvSpPr>
        <p:spPr bwMode="auto">
          <a:xfrm rot="5400000">
            <a:off x="306387" y="4737101"/>
            <a:ext cx="1101725" cy="254000"/>
          </a:xfrm>
          <a:prstGeom prst="rightArrow">
            <a:avLst>
              <a:gd name="adj1" fmla="val 50000"/>
              <a:gd name="adj2" fmla="val 111731"/>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3" name="AutoShape 12"/>
          <p:cNvSpPr>
            <a:spLocks noChangeArrowheads="1"/>
          </p:cNvSpPr>
          <p:nvPr/>
        </p:nvSpPr>
        <p:spPr bwMode="auto">
          <a:xfrm rot="7631822">
            <a:off x="1685925" y="4343400"/>
            <a:ext cx="461963" cy="252413"/>
          </a:xfrm>
          <a:prstGeom prst="rightArrow">
            <a:avLst>
              <a:gd name="adj1" fmla="val 50000"/>
              <a:gd name="adj2" fmla="val 47144"/>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4" name="AutoShape 13"/>
          <p:cNvSpPr>
            <a:spLocks noChangeArrowheads="1"/>
          </p:cNvSpPr>
          <p:nvPr/>
        </p:nvSpPr>
        <p:spPr bwMode="auto">
          <a:xfrm rot="7631822">
            <a:off x="931068" y="5136357"/>
            <a:ext cx="627063" cy="228600"/>
          </a:xfrm>
          <a:prstGeom prst="rightArrow">
            <a:avLst>
              <a:gd name="adj1" fmla="val 50000"/>
              <a:gd name="adj2" fmla="val 70659"/>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5" name="AutoShape 14"/>
          <p:cNvSpPr>
            <a:spLocks noChangeArrowheads="1"/>
          </p:cNvSpPr>
          <p:nvPr/>
        </p:nvSpPr>
        <p:spPr bwMode="auto">
          <a:xfrm rot="2824954">
            <a:off x="960437" y="4335463"/>
            <a:ext cx="606425" cy="266700"/>
          </a:xfrm>
          <a:prstGeom prst="rightArrow">
            <a:avLst>
              <a:gd name="adj1" fmla="val 50000"/>
              <a:gd name="adj2" fmla="val 58572"/>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6" name="AutoShape 15"/>
          <p:cNvSpPr>
            <a:spLocks noChangeArrowheads="1"/>
          </p:cNvSpPr>
          <p:nvPr/>
        </p:nvSpPr>
        <p:spPr bwMode="auto">
          <a:xfrm rot="5400000">
            <a:off x="408781" y="2029619"/>
            <a:ext cx="2078038" cy="304800"/>
          </a:xfrm>
          <a:prstGeom prst="rightArrow">
            <a:avLst>
              <a:gd name="adj1" fmla="val 50000"/>
              <a:gd name="adj2" fmla="val 188497"/>
            </a:avLst>
          </a:prstGeom>
          <a:solidFill>
            <a:srgbClr val="FFCC00"/>
          </a:solidFill>
          <a:ln w="12700" algn="ctr">
            <a:noFill/>
            <a:miter lim="800000"/>
            <a:headEnd/>
            <a:tailEnd/>
          </a:ln>
        </p:spPr>
        <p:txBody>
          <a:bodyPr wrap="none" lIns="82058" tIns="41029" rIns="82058" bIns="41029" anchor="ctr"/>
          <a:lstStyle/>
          <a:p>
            <a:endParaRPr lang="en-US"/>
          </a:p>
        </p:txBody>
      </p:sp>
      <p:sp>
        <p:nvSpPr>
          <p:cNvPr id="18447" name="AutoShape 16"/>
          <p:cNvSpPr>
            <a:spLocks noChangeArrowheads="1"/>
          </p:cNvSpPr>
          <p:nvPr/>
        </p:nvSpPr>
        <p:spPr bwMode="auto">
          <a:xfrm rot="5400000">
            <a:off x="523081" y="6071395"/>
            <a:ext cx="657225" cy="265112"/>
          </a:xfrm>
          <a:prstGeom prst="rightArrow">
            <a:avLst>
              <a:gd name="adj1" fmla="val 50000"/>
              <a:gd name="adj2" fmla="val 63858"/>
            </a:avLst>
          </a:prstGeom>
          <a:solidFill>
            <a:srgbClr val="993300"/>
          </a:solidFill>
          <a:ln w="12700" algn="ctr">
            <a:noFill/>
            <a:miter lim="800000"/>
            <a:headEnd/>
            <a:tailEnd/>
          </a:ln>
        </p:spPr>
        <p:txBody>
          <a:bodyPr wrap="none" lIns="82058" tIns="41029" rIns="82058" bIns="41029" anchor="ctr"/>
          <a:lstStyle/>
          <a:p>
            <a:endParaRPr lang="en-US"/>
          </a:p>
        </p:txBody>
      </p:sp>
      <p:sp>
        <p:nvSpPr>
          <p:cNvPr id="18448" name="Oval 17"/>
          <p:cNvSpPr>
            <a:spLocks noChangeArrowheads="1"/>
          </p:cNvSpPr>
          <p:nvPr/>
        </p:nvSpPr>
        <p:spPr bwMode="auto">
          <a:xfrm>
            <a:off x="1392238" y="2708275"/>
            <a:ext cx="136525" cy="133350"/>
          </a:xfrm>
          <a:prstGeom prst="ellipse">
            <a:avLst/>
          </a:prstGeom>
          <a:solidFill>
            <a:schemeClr val="accent1"/>
          </a:solidFill>
          <a:ln w="12700">
            <a:solidFill>
              <a:schemeClr val="tx1"/>
            </a:solidFill>
            <a:round/>
            <a:headEnd/>
            <a:tailEnd/>
          </a:ln>
        </p:spPr>
        <p:txBody>
          <a:bodyPr wrap="none" lIns="82058" tIns="41029" rIns="82058" bIns="41029" anchor="ctr"/>
          <a:lstStyle/>
          <a:p>
            <a:endParaRPr lang="en-US"/>
          </a:p>
        </p:txBody>
      </p:sp>
      <p:sp>
        <p:nvSpPr>
          <p:cNvPr id="18449" name="Oval 18"/>
          <p:cNvSpPr>
            <a:spLocks noChangeArrowheads="1"/>
          </p:cNvSpPr>
          <p:nvPr/>
        </p:nvSpPr>
        <p:spPr bwMode="auto">
          <a:xfrm>
            <a:off x="1373188" y="2141538"/>
            <a:ext cx="138112" cy="131762"/>
          </a:xfrm>
          <a:prstGeom prst="ellipse">
            <a:avLst/>
          </a:prstGeom>
          <a:solidFill>
            <a:schemeClr val="accent1"/>
          </a:solidFill>
          <a:ln w="12700">
            <a:solidFill>
              <a:schemeClr val="tx1"/>
            </a:solidFill>
            <a:round/>
            <a:headEnd/>
            <a:tailEnd/>
          </a:ln>
        </p:spPr>
        <p:txBody>
          <a:bodyPr wrap="none" lIns="82058" tIns="41029" rIns="82058" bIns="41029" anchor="ctr"/>
          <a:lstStyle/>
          <a:p>
            <a:endParaRPr lang="en-US"/>
          </a:p>
        </p:txBody>
      </p:sp>
      <p:sp>
        <p:nvSpPr>
          <p:cNvPr id="18450" name="Oval 19"/>
          <p:cNvSpPr>
            <a:spLocks noChangeArrowheads="1"/>
          </p:cNvSpPr>
          <p:nvPr/>
        </p:nvSpPr>
        <p:spPr bwMode="auto">
          <a:xfrm>
            <a:off x="1354138" y="1573213"/>
            <a:ext cx="138112" cy="133350"/>
          </a:xfrm>
          <a:prstGeom prst="ellipse">
            <a:avLst/>
          </a:prstGeom>
          <a:solidFill>
            <a:schemeClr val="accent1"/>
          </a:solidFill>
          <a:ln w="12700">
            <a:solidFill>
              <a:schemeClr val="tx1"/>
            </a:solidFill>
            <a:round/>
            <a:headEnd/>
            <a:tailEnd/>
          </a:ln>
        </p:spPr>
        <p:txBody>
          <a:bodyPr wrap="none" lIns="82058" tIns="41029" rIns="82058" bIns="41029" anchor="ctr"/>
          <a:lstStyle/>
          <a:p>
            <a:endParaRPr lang="en-US"/>
          </a:p>
        </p:txBody>
      </p:sp>
      <p:sp>
        <p:nvSpPr>
          <p:cNvPr id="18451" name="Oval 20"/>
          <p:cNvSpPr>
            <a:spLocks noChangeArrowheads="1"/>
          </p:cNvSpPr>
          <p:nvPr/>
        </p:nvSpPr>
        <p:spPr bwMode="auto">
          <a:xfrm>
            <a:off x="1336675" y="1006475"/>
            <a:ext cx="136525" cy="133350"/>
          </a:xfrm>
          <a:prstGeom prst="ellipse">
            <a:avLst/>
          </a:prstGeom>
          <a:solidFill>
            <a:schemeClr val="accent1"/>
          </a:solidFill>
          <a:ln w="12700">
            <a:solidFill>
              <a:schemeClr val="tx1"/>
            </a:solidFill>
            <a:round/>
            <a:headEnd/>
            <a:tailEnd/>
          </a:ln>
        </p:spPr>
        <p:txBody>
          <a:bodyPr wrap="none" lIns="82058" tIns="41029" rIns="82058" bIns="41029" anchor="ctr"/>
          <a:lstStyle/>
          <a:p>
            <a:endParaRPr lang="en-US"/>
          </a:p>
        </p:txBody>
      </p:sp>
      <p:sp>
        <p:nvSpPr>
          <p:cNvPr id="18452" name="Line 21"/>
          <p:cNvSpPr>
            <a:spLocks noChangeShapeType="1"/>
          </p:cNvSpPr>
          <p:nvPr/>
        </p:nvSpPr>
        <p:spPr bwMode="auto">
          <a:xfrm>
            <a:off x="1831975" y="2185988"/>
            <a:ext cx="0" cy="617537"/>
          </a:xfrm>
          <a:prstGeom prst="line">
            <a:avLst/>
          </a:prstGeom>
          <a:noFill/>
          <a:ln w="12700">
            <a:solidFill>
              <a:schemeClr val="tx1"/>
            </a:solidFill>
            <a:round/>
            <a:headEnd type="triangle" w="med" len="med"/>
            <a:tailEnd type="triangle" w="med" len="med"/>
          </a:ln>
        </p:spPr>
        <p:txBody>
          <a:bodyPr lIns="82058" tIns="41029" rIns="82058" bIns="41029"/>
          <a:lstStyle/>
          <a:p>
            <a:endParaRPr lang="en-US"/>
          </a:p>
        </p:txBody>
      </p:sp>
      <p:sp>
        <p:nvSpPr>
          <p:cNvPr id="18453" name="Text Box 22"/>
          <p:cNvSpPr txBox="1">
            <a:spLocks noChangeArrowheads="1"/>
          </p:cNvSpPr>
          <p:nvPr/>
        </p:nvSpPr>
        <p:spPr bwMode="auto">
          <a:xfrm>
            <a:off x="1914525" y="2247900"/>
            <a:ext cx="354013" cy="450850"/>
          </a:xfrm>
          <a:prstGeom prst="rect">
            <a:avLst/>
          </a:prstGeom>
          <a:noFill/>
          <a:ln w="12700">
            <a:noFill/>
            <a:miter lim="800000"/>
            <a:headEnd/>
            <a:tailEnd/>
          </a:ln>
        </p:spPr>
        <p:txBody>
          <a:bodyPr wrap="none" lIns="82058" tIns="41029" rIns="82058" bIns="41029">
            <a:spAutoFit/>
          </a:bodyPr>
          <a:lstStyle/>
          <a:p>
            <a:r>
              <a:rPr lang="en-US"/>
              <a:t>T</a:t>
            </a:r>
          </a:p>
        </p:txBody>
      </p:sp>
      <p:sp>
        <p:nvSpPr>
          <p:cNvPr id="18454" name="Line 23"/>
          <p:cNvSpPr>
            <a:spLocks noChangeShapeType="1"/>
          </p:cNvSpPr>
          <p:nvPr/>
        </p:nvSpPr>
        <p:spPr bwMode="auto">
          <a:xfrm flipH="1">
            <a:off x="452438" y="3200400"/>
            <a:ext cx="9525" cy="2611438"/>
          </a:xfrm>
          <a:prstGeom prst="line">
            <a:avLst/>
          </a:prstGeom>
          <a:noFill/>
          <a:ln w="12700">
            <a:solidFill>
              <a:schemeClr val="tx1"/>
            </a:solidFill>
            <a:round/>
            <a:headEnd type="triangle" w="med" len="med"/>
            <a:tailEnd type="triangle" w="med" len="med"/>
          </a:ln>
        </p:spPr>
        <p:txBody>
          <a:bodyPr lIns="82058" tIns="41029" rIns="82058" bIns="41029"/>
          <a:lstStyle/>
          <a:p>
            <a:endParaRPr lang="en-US"/>
          </a:p>
        </p:txBody>
      </p:sp>
      <p:sp>
        <p:nvSpPr>
          <p:cNvPr id="18455" name="Text Box 24"/>
          <p:cNvSpPr txBox="1">
            <a:spLocks noChangeArrowheads="1"/>
          </p:cNvSpPr>
          <p:nvPr/>
        </p:nvSpPr>
        <p:spPr bwMode="auto">
          <a:xfrm>
            <a:off x="152400" y="3886200"/>
            <a:ext cx="388938" cy="452438"/>
          </a:xfrm>
          <a:prstGeom prst="rect">
            <a:avLst/>
          </a:prstGeom>
          <a:noFill/>
          <a:ln w="12700">
            <a:noFill/>
            <a:miter lim="800000"/>
            <a:headEnd/>
            <a:tailEnd/>
          </a:ln>
        </p:spPr>
        <p:txBody>
          <a:bodyPr wrap="none" lIns="82058" tIns="41029" rIns="82058" bIns="41029">
            <a:spAutoFit/>
          </a:bodyPr>
          <a:lstStyle/>
          <a:p>
            <a:r>
              <a:rPr lang="en-US"/>
              <a:t>D</a:t>
            </a:r>
          </a:p>
        </p:txBody>
      </p:sp>
      <p:sp>
        <p:nvSpPr>
          <p:cNvPr id="26" name="Rectangle 2"/>
          <p:cNvSpPr txBox="1">
            <a:spLocks noChangeArrowheads="1"/>
          </p:cNvSpPr>
          <p:nvPr/>
        </p:nvSpPr>
        <p:spPr bwMode="auto">
          <a:xfrm>
            <a:off x="304800" y="152401"/>
            <a:ext cx="7496175" cy="838200"/>
          </a:xfrm>
          <a:prstGeom prst="rect">
            <a:avLst/>
          </a:prstGeom>
          <a:noFill/>
          <a:ln>
            <a:miter lim="800000"/>
            <a:headEnd/>
            <a:tailEnd/>
          </a:ln>
        </p:spPr>
        <p:txBody>
          <a:bodyPr lIns="82058" tIns="41029" rIns="82058" bIns="41029"/>
          <a:lstStyle/>
          <a:p>
            <a:pPr algn="ctr" eaLnBrk="0" hangingPunct="0">
              <a:defRPr/>
            </a:pPr>
            <a:r>
              <a:rPr lang="en-US" sz="3200" b="1" kern="0" dirty="0">
                <a:solidFill>
                  <a:schemeClr val="tx2"/>
                </a:solidFill>
                <a:latin typeface="+mj-lt"/>
                <a:ea typeface="+mj-ea"/>
                <a:cs typeface="+mj-cs"/>
              </a:rPr>
              <a:t>Mapping </a:t>
            </a:r>
            <a:r>
              <a:rPr lang="en-US" sz="3200" b="1" kern="0" dirty="0" smtClean="0">
                <a:solidFill>
                  <a:schemeClr val="tx2"/>
                </a:solidFill>
                <a:latin typeface="+mj-lt"/>
                <a:ea typeface="+mj-ea"/>
                <a:cs typeface="+mj-cs"/>
              </a:rPr>
              <a:t>streaming applications to CMPs</a:t>
            </a:r>
            <a:endParaRPr lang="en-US" sz="3200" b="1" kern="0" dirty="0">
              <a:solidFill>
                <a:schemeClr val="tx2"/>
              </a:solidFill>
              <a:latin typeface="+mj-lt"/>
              <a:ea typeface="+mj-ea"/>
              <a:cs typeface="+mj-cs"/>
            </a:endParaRPr>
          </a:p>
        </p:txBody>
      </p:sp>
      <p:pic>
        <p:nvPicPr>
          <p:cNvPr id="18457" name="Picture 41"/>
          <p:cNvPicPr>
            <a:picLocks noChangeAspect="1" noChangeArrowheads="1"/>
          </p:cNvPicPr>
          <p:nvPr/>
        </p:nvPicPr>
        <p:blipFill>
          <a:blip r:embed="rId2" cstate="print"/>
          <a:srcRect/>
          <a:stretch>
            <a:fillRect/>
          </a:stretch>
        </p:blipFill>
        <p:spPr bwMode="auto">
          <a:xfrm>
            <a:off x="6477000" y="2362200"/>
            <a:ext cx="2209800" cy="2090738"/>
          </a:xfrm>
          <a:prstGeom prst="rect">
            <a:avLst/>
          </a:prstGeom>
          <a:noFill/>
          <a:ln w="9525" algn="ctr">
            <a:noFill/>
            <a:miter lim="800000"/>
            <a:headEnd/>
            <a:tailEnd/>
          </a:ln>
        </p:spPr>
      </p:pic>
      <p:sp>
        <p:nvSpPr>
          <p:cNvPr id="29" name="Rounded Rectangle 28"/>
          <p:cNvSpPr/>
          <p:nvPr/>
        </p:nvSpPr>
        <p:spPr>
          <a:xfrm>
            <a:off x="7620000" y="3048000"/>
            <a:ext cx="381000" cy="3048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ounded Rectangle 29"/>
          <p:cNvSpPr/>
          <p:nvPr/>
        </p:nvSpPr>
        <p:spPr>
          <a:xfrm>
            <a:off x="7086600" y="4038600"/>
            <a:ext cx="381000" cy="381000"/>
          </a:xfrm>
          <a:prstGeom prst="roundRect">
            <a:avLst/>
          </a:prstGeom>
          <a:solidFill>
            <a:srgbClr val="A500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0" y="152400"/>
            <a:ext cx="7924800" cy="1143000"/>
          </a:xfrm>
          <a:noFill/>
          <a:ln>
            <a:miter lim="800000"/>
            <a:headEnd/>
            <a:tailEnd/>
          </a:ln>
        </p:spPr>
        <p:txBody>
          <a:bodyPr vert="horz" wrap="square" lIns="91429" tIns="45714" rIns="91429" bIns="45714" numCol="1" anchor="t" anchorCtr="0" compatLnSpc="1">
            <a:prstTxWarp prst="textNoShape">
              <a:avLst/>
            </a:prstTxWarp>
          </a:bodyPr>
          <a:lstStyle/>
          <a:p>
            <a:r>
              <a:rPr lang="en-US" sz="3200" b="1" dirty="0" smtClean="0"/>
              <a:t>Mapping a linear task graph </a:t>
            </a:r>
            <a:br>
              <a:rPr lang="en-US" sz="3200" b="1" dirty="0" smtClean="0"/>
            </a:br>
            <a:r>
              <a:rPr lang="en-US" sz="3200" b="1" dirty="0" smtClean="0"/>
              <a:t>onto a linear pipeline</a:t>
            </a:r>
          </a:p>
        </p:txBody>
      </p:sp>
      <p:sp>
        <p:nvSpPr>
          <p:cNvPr id="1029" name="Rectangle 3"/>
          <p:cNvSpPr>
            <a:spLocks noGrp="1" noChangeArrowheads="1"/>
          </p:cNvSpPr>
          <p:nvPr>
            <p:ph type="body" sz="half" idx="1"/>
          </p:nvPr>
        </p:nvSpPr>
        <p:spPr bwMode="auto">
          <a:xfrm>
            <a:off x="685800" y="1219200"/>
            <a:ext cx="8001000" cy="650875"/>
          </a:xfrm>
          <a:noFill/>
          <a:ln>
            <a:miter lim="800000"/>
            <a:headEnd/>
            <a:tailEnd/>
          </a:ln>
        </p:spPr>
        <p:txBody>
          <a:bodyPr vert="horz" wrap="square" numCol="1" anchor="t" anchorCtr="0" compatLnSpc="1">
            <a:prstTxWarp prst="textNoShape">
              <a:avLst/>
            </a:prstTxWarp>
          </a:bodyPr>
          <a:lstStyle/>
          <a:p>
            <a:pPr>
              <a:buFont typeface="Wingdings" pitchFamily="2" charset="2"/>
              <a:buNone/>
            </a:pPr>
            <a:r>
              <a:rPr lang="en-US" sz="2800" dirty="0" smtClean="0"/>
              <a:t>If the # of stages = # of cores</a:t>
            </a:r>
          </a:p>
          <a:p>
            <a:endParaRPr lang="en-US" sz="2800" dirty="0" smtClean="0"/>
          </a:p>
        </p:txBody>
      </p:sp>
      <p:grpSp>
        <p:nvGrpSpPr>
          <p:cNvPr id="2" name="Group 5"/>
          <p:cNvGrpSpPr>
            <a:grpSpLocks/>
          </p:cNvGrpSpPr>
          <p:nvPr/>
        </p:nvGrpSpPr>
        <p:grpSpPr bwMode="auto">
          <a:xfrm>
            <a:off x="914400" y="1828800"/>
            <a:ext cx="6796087" cy="963612"/>
            <a:chOff x="562" y="1214"/>
            <a:chExt cx="5407" cy="1022"/>
          </a:xfrm>
        </p:grpSpPr>
        <p:grpSp>
          <p:nvGrpSpPr>
            <p:cNvPr id="3" name="Group 6"/>
            <p:cNvGrpSpPr>
              <a:grpSpLocks/>
            </p:cNvGrpSpPr>
            <p:nvPr/>
          </p:nvGrpSpPr>
          <p:grpSpPr bwMode="auto">
            <a:xfrm>
              <a:off x="1293" y="1749"/>
              <a:ext cx="774" cy="479"/>
              <a:chOff x="1816" y="1088"/>
              <a:chExt cx="704" cy="424"/>
            </a:xfrm>
          </p:grpSpPr>
          <p:sp>
            <p:nvSpPr>
              <p:cNvPr id="1059" name="Rectangle 7"/>
              <p:cNvSpPr>
                <a:spLocks noChangeArrowheads="1"/>
              </p:cNvSpPr>
              <p:nvPr/>
            </p:nvSpPr>
            <p:spPr bwMode="auto">
              <a:xfrm>
                <a:off x="1816" y="1088"/>
                <a:ext cx="704" cy="42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C00000"/>
                  </a:solidFill>
                </a:endParaRPr>
              </a:p>
            </p:txBody>
          </p:sp>
          <p:sp>
            <p:nvSpPr>
              <p:cNvPr id="487432" name="Text Box 8"/>
              <p:cNvSpPr txBox="1">
                <a:spLocks noChangeArrowheads="1"/>
              </p:cNvSpPr>
              <p:nvPr/>
            </p:nvSpPr>
            <p:spPr bwMode="auto">
              <a:xfrm>
                <a:off x="1832" y="1094"/>
                <a:ext cx="656" cy="401"/>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grpSp>
        <p:grpSp>
          <p:nvGrpSpPr>
            <p:cNvPr id="4" name="Group 9"/>
            <p:cNvGrpSpPr>
              <a:grpSpLocks/>
            </p:cNvGrpSpPr>
            <p:nvPr/>
          </p:nvGrpSpPr>
          <p:grpSpPr bwMode="auto">
            <a:xfrm>
              <a:off x="2481" y="1749"/>
              <a:ext cx="774" cy="479"/>
              <a:chOff x="1816" y="1089"/>
              <a:chExt cx="704" cy="424"/>
            </a:xfrm>
          </p:grpSpPr>
          <p:sp>
            <p:nvSpPr>
              <p:cNvPr id="1057" name="Rectangle 10"/>
              <p:cNvSpPr>
                <a:spLocks noChangeArrowheads="1"/>
              </p:cNvSpPr>
              <p:nvPr/>
            </p:nvSpPr>
            <p:spPr bwMode="auto">
              <a:xfrm>
                <a:off x="1816" y="1089"/>
                <a:ext cx="704" cy="42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C00000"/>
                  </a:solidFill>
                </a:endParaRPr>
              </a:p>
            </p:txBody>
          </p:sp>
          <p:sp>
            <p:nvSpPr>
              <p:cNvPr id="487435" name="Text Box 11"/>
              <p:cNvSpPr txBox="1">
                <a:spLocks noChangeArrowheads="1"/>
              </p:cNvSpPr>
              <p:nvPr/>
            </p:nvSpPr>
            <p:spPr bwMode="auto">
              <a:xfrm>
                <a:off x="1855" y="1094"/>
                <a:ext cx="656" cy="401"/>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grpSp>
        <p:grpSp>
          <p:nvGrpSpPr>
            <p:cNvPr id="5" name="Group 12"/>
            <p:cNvGrpSpPr>
              <a:grpSpLocks/>
            </p:cNvGrpSpPr>
            <p:nvPr/>
          </p:nvGrpSpPr>
          <p:grpSpPr bwMode="auto">
            <a:xfrm>
              <a:off x="3642" y="1755"/>
              <a:ext cx="775" cy="481"/>
              <a:chOff x="1816" y="1086"/>
              <a:chExt cx="704" cy="426"/>
            </a:xfrm>
          </p:grpSpPr>
          <p:sp>
            <p:nvSpPr>
              <p:cNvPr id="1055" name="Rectangle 13"/>
              <p:cNvSpPr>
                <a:spLocks noChangeArrowheads="1"/>
              </p:cNvSpPr>
              <p:nvPr/>
            </p:nvSpPr>
            <p:spPr bwMode="auto">
              <a:xfrm>
                <a:off x="1816" y="1088"/>
                <a:ext cx="704" cy="42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C00000"/>
                  </a:solidFill>
                </a:endParaRPr>
              </a:p>
            </p:txBody>
          </p:sp>
          <p:sp>
            <p:nvSpPr>
              <p:cNvPr id="487438" name="Text Box 14"/>
              <p:cNvSpPr txBox="1">
                <a:spLocks noChangeArrowheads="1"/>
              </p:cNvSpPr>
              <p:nvPr/>
            </p:nvSpPr>
            <p:spPr bwMode="auto">
              <a:xfrm>
                <a:off x="1846" y="1086"/>
                <a:ext cx="653" cy="401"/>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grpSp>
        <p:grpSp>
          <p:nvGrpSpPr>
            <p:cNvPr id="6" name="Group 15"/>
            <p:cNvGrpSpPr>
              <a:grpSpLocks/>
            </p:cNvGrpSpPr>
            <p:nvPr/>
          </p:nvGrpSpPr>
          <p:grpSpPr bwMode="auto">
            <a:xfrm>
              <a:off x="4831" y="1749"/>
              <a:ext cx="781" cy="479"/>
              <a:chOff x="1816" y="1088"/>
              <a:chExt cx="709" cy="424"/>
            </a:xfrm>
          </p:grpSpPr>
          <p:sp>
            <p:nvSpPr>
              <p:cNvPr id="1053" name="Rectangle 16"/>
              <p:cNvSpPr>
                <a:spLocks noChangeArrowheads="1"/>
              </p:cNvSpPr>
              <p:nvPr/>
            </p:nvSpPr>
            <p:spPr bwMode="auto">
              <a:xfrm>
                <a:off x="1816" y="1088"/>
                <a:ext cx="704" cy="42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C00000"/>
                  </a:solidFill>
                </a:endParaRPr>
              </a:p>
            </p:txBody>
          </p:sp>
          <p:sp>
            <p:nvSpPr>
              <p:cNvPr id="487441" name="Text Box 17"/>
              <p:cNvSpPr txBox="1">
                <a:spLocks noChangeArrowheads="1"/>
              </p:cNvSpPr>
              <p:nvPr/>
            </p:nvSpPr>
            <p:spPr bwMode="auto">
              <a:xfrm>
                <a:off x="1869" y="1094"/>
                <a:ext cx="656" cy="401"/>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grpSp>
        <p:sp>
          <p:nvSpPr>
            <p:cNvPr id="1035" name="AutoShape 18"/>
            <p:cNvSpPr>
              <a:spLocks noChangeArrowheads="1"/>
            </p:cNvSpPr>
            <p:nvPr/>
          </p:nvSpPr>
          <p:spPr bwMode="auto">
            <a:xfrm>
              <a:off x="562" y="1858"/>
              <a:ext cx="713" cy="308"/>
            </a:xfrm>
            <a:prstGeom prst="rightArrow">
              <a:avLst>
                <a:gd name="adj1" fmla="val 50000"/>
                <a:gd name="adj2" fmla="val 57873"/>
              </a:avLst>
            </a:prstGeom>
            <a:solidFill>
              <a:srgbClr val="FFCC00"/>
            </a:solidFill>
            <a:ln w="12700" algn="ctr">
              <a:noFill/>
              <a:miter lim="800000"/>
              <a:headEnd/>
              <a:tailEnd/>
            </a:ln>
          </p:spPr>
          <p:txBody>
            <a:bodyPr wrap="none" anchor="ctr"/>
            <a:lstStyle/>
            <a:p>
              <a:endParaRPr lang="en-US">
                <a:solidFill>
                  <a:srgbClr val="C00000"/>
                </a:solidFill>
              </a:endParaRPr>
            </a:p>
          </p:txBody>
        </p:sp>
        <p:sp>
          <p:nvSpPr>
            <p:cNvPr id="1036" name="AutoShape 19"/>
            <p:cNvSpPr>
              <a:spLocks noChangeArrowheads="1"/>
            </p:cNvSpPr>
            <p:nvPr/>
          </p:nvSpPr>
          <p:spPr bwMode="auto">
            <a:xfrm>
              <a:off x="2112" y="1912"/>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37" name="AutoShape 20"/>
            <p:cNvSpPr>
              <a:spLocks noChangeArrowheads="1"/>
            </p:cNvSpPr>
            <p:nvPr/>
          </p:nvSpPr>
          <p:spPr bwMode="auto">
            <a:xfrm>
              <a:off x="3282" y="1921"/>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38" name="AutoShape 21"/>
            <p:cNvSpPr>
              <a:spLocks noChangeArrowheads="1"/>
            </p:cNvSpPr>
            <p:nvPr/>
          </p:nvSpPr>
          <p:spPr bwMode="auto">
            <a:xfrm>
              <a:off x="4453" y="1903"/>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39" name="AutoShape 22"/>
            <p:cNvSpPr>
              <a:spLocks noChangeArrowheads="1"/>
            </p:cNvSpPr>
            <p:nvPr/>
          </p:nvSpPr>
          <p:spPr bwMode="auto">
            <a:xfrm>
              <a:off x="5641" y="1903"/>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40" name="Oval 23"/>
            <p:cNvSpPr>
              <a:spLocks noChangeArrowheads="1"/>
            </p:cNvSpPr>
            <p:nvPr/>
          </p:nvSpPr>
          <p:spPr bwMode="auto">
            <a:xfrm>
              <a:off x="1495" y="1259"/>
              <a:ext cx="396" cy="281"/>
            </a:xfrm>
            <a:prstGeom prst="ellipse">
              <a:avLst/>
            </a:prstGeom>
            <a:solidFill>
              <a:srgbClr val="99CC00"/>
            </a:solidFill>
            <a:ln w="12700" algn="ctr">
              <a:noFill/>
              <a:round/>
              <a:headEnd/>
              <a:tailEnd/>
            </a:ln>
          </p:spPr>
          <p:txBody>
            <a:bodyPr wrap="none" anchor="ctr"/>
            <a:lstStyle/>
            <a:p>
              <a:endParaRPr lang="en-US">
                <a:solidFill>
                  <a:srgbClr val="C00000"/>
                </a:solidFill>
              </a:endParaRPr>
            </a:p>
          </p:txBody>
        </p:sp>
        <p:sp>
          <p:nvSpPr>
            <p:cNvPr id="1041" name="Oval 24"/>
            <p:cNvSpPr>
              <a:spLocks noChangeArrowheads="1"/>
            </p:cNvSpPr>
            <p:nvPr/>
          </p:nvSpPr>
          <p:spPr bwMode="auto">
            <a:xfrm>
              <a:off x="2639" y="1250"/>
              <a:ext cx="396" cy="281"/>
            </a:xfrm>
            <a:prstGeom prst="ellipse">
              <a:avLst/>
            </a:prstGeom>
            <a:solidFill>
              <a:srgbClr val="99CC00"/>
            </a:solidFill>
            <a:ln w="12700" algn="ctr">
              <a:noFill/>
              <a:round/>
              <a:headEnd/>
              <a:tailEnd/>
            </a:ln>
          </p:spPr>
          <p:txBody>
            <a:bodyPr wrap="none" anchor="ctr"/>
            <a:lstStyle/>
            <a:p>
              <a:endParaRPr lang="en-US">
                <a:solidFill>
                  <a:srgbClr val="C00000"/>
                </a:solidFill>
              </a:endParaRPr>
            </a:p>
          </p:txBody>
        </p:sp>
        <p:sp>
          <p:nvSpPr>
            <p:cNvPr id="1042" name="Oval 25"/>
            <p:cNvSpPr>
              <a:spLocks noChangeArrowheads="1"/>
            </p:cNvSpPr>
            <p:nvPr/>
          </p:nvSpPr>
          <p:spPr bwMode="auto">
            <a:xfrm>
              <a:off x="3783" y="1232"/>
              <a:ext cx="396" cy="281"/>
            </a:xfrm>
            <a:prstGeom prst="ellipse">
              <a:avLst/>
            </a:prstGeom>
            <a:solidFill>
              <a:srgbClr val="99CC00"/>
            </a:solidFill>
            <a:ln w="12700" algn="ctr">
              <a:noFill/>
              <a:round/>
              <a:headEnd/>
              <a:tailEnd/>
            </a:ln>
          </p:spPr>
          <p:txBody>
            <a:bodyPr wrap="none" anchor="ctr"/>
            <a:lstStyle/>
            <a:p>
              <a:endParaRPr lang="en-US">
                <a:solidFill>
                  <a:srgbClr val="C00000"/>
                </a:solidFill>
              </a:endParaRPr>
            </a:p>
          </p:txBody>
        </p:sp>
        <p:sp>
          <p:nvSpPr>
            <p:cNvPr id="1043" name="Oval 26"/>
            <p:cNvSpPr>
              <a:spLocks noChangeArrowheads="1"/>
            </p:cNvSpPr>
            <p:nvPr/>
          </p:nvSpPr>
          <p:spPr bwMode="auto">
            <a:xfrm>
              <a:off x="4997" y="1214"/>
              <a:ext cx="396" cy="281"/>
            </a:xfrm>
            <a:prstGeom prst="ellipse">
              <a:avLst/>
            </a:prstGeom>
            <a:solidFill>
              <a:srgbClr val="99CC00"/>
            </a:solidFill>
            <a:ln w="12700" algn="ctr">
              <a:noFill/>
              <a:round/>
              <a:headEnd/>
              <a:tailEnd/>
            </a:ln>
          </p:spPr>
          <p:txBody>
            <a:bodyPr wrap="none" anchor="ctr"/>
            <a:lstStyle/>
            <a:p>
              <a:endParaRPr lang="en-US">
                <a:solidFill>
                  <a:srgbClr val="C00000"/>
                </a:solidFill>
              </a:endParaRPr>
            </a:p>
          </p:txBody>
        </p:sp>
        <p:sp>
          <p:nvSpPr>
            <p:cNvPr id="1044" name="AutoShape 27"/>
            <p:cNvSpPr>
              <a:spLocks noChangeArrowheads="1"/>
            </p:cNvSpPr>
            <p:nvPr/>
          </p:nvSpPr>
          <p:spPr bwMode="auto">
            <a:xfrm>
              <a:off x="2121" y="1314"/>
              <a:ext cx="328" cy="194"/>
            </a:xfrm>
            <a:prstGeom prst="rightArrow">
              <a:avLst>
                <a:gd name="adj1" fmla="val 50000"/>
                <a:gd name="adj2" fmla="val 42268"/>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45" name="AutoShape 28"/>
            <p:cNvSpPr>
              <a:spLocks noChangeArrowheads="1"/>
            </p:cNvSpPr>
            <p:nvPr/>
          </p:nvSpPr>
          <p:spPr bwMode="auto">
            <a:xfrm>
              <a:off x="3291" y="1295"/>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46" name="AutoShape 29"/>
            <p:cNvSpPr>
              <a:spLocks noChangeArrowheads="1"/>
            </p:cNvSpPr>
            <p:nvPr/>
          </p:nvSpPr>
          <p:spPr bwMode="auto">
            <a:xfrm>
              <a:off x="4444" y="1314"/>
              <a:ext cx="328" cy="194"/>
            </a:xfrm>
            <a:prstGeom prst="rightArrow">
              <a:avLst>
                <a:gd name="adj1" fmla="val 50000"/>
                <a:gd name="adj2" fmla="val 42268"/>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47" name="AutoShape 30"/>
            <p:cNvSpPr>
              <a:spLocks noChangeArrowheads="1"/>
            </p:cNvSpPr>
            <p:nvPr/>
          </p:nvSpPr>
          <p:spPr bwMode="auto">
            <a:xfrm>
              <a:off x="5641" y="1259"/>
              <a:ext cx="328" cy="195"/>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048" name="AutoShape 31"/>
            <p:cNvSpPr>
              <a:spLocks noChangeArrowheads="1"/>
            </p:cNvSpPr>
            <p:nvPr/>
          </p:nvSpPr>
          <p:spPr bwMode="auto">
            <a:xfrm>
              <a:off x="562" y="1268"/>
              <a:ext cx="713" cy="308"/>
            </a:xfrm>
            <a:prstGeom prst="rightArrow">
              <a:avLst>
                <a:gd name="adj1" fmla="val 50000"/>
                <a:gd name="adj2" fmla="val 57873"/>
              </a:avLst>
            </a:prstGeom>
            <a:solidFill>
              <a:srgbClr val="FFCC00"/>
            </a:solidFill>
            <a:ln w="12700" algn="ctr">
              <a:noFill/>
              <a:miter lim="800000"/>
              <a:headEnd/>
              <a:tailEnd/>
            </a:ln>
          </p:spPr>
          <p:txBody>
            <a:bodyPr wrap="none" anchor="ctr"/>
            <a:lstStyle/>
            <a:p>
              <a:endParaRPr lang="en-US">
                <a:solidFill>
                  <a:srgbClr val="669900"/>
                </a:solidFill>
              </a:endParaRPr>
            </a:p>
          </p:txBody>
        </p:sp>
        <p:sp>
          <p:nvSpPr>
            <p:cNvPr id="1049" name="AutoShape 32"/>
            <p:cNvSpPr>
              <a:spLocks noChangeArrowheads="1"/>
            </p:cNvSpPr>
            <p:nvPr/>
          </p:nvSpPr>
          <p:spPr bwMode="auto">
            <a:xfrm>
              <a:off x="1653" y="1567"/>
              <a:ext cx="115" cy="136"/>
            </a:xfrm>
            <a:prstGeom prst="downArrow">
              <a:avLst>
                <a:gd name="adj1" fmla="val 50000"/>
                <a:gd name="adj2" fmla="val 29565"/>
              </a:avLst>
            </a:prstGeom>
            <a:solidFill>
              <a:srgbClr val="FFFFFF"/>
            </a:solidFill>
            <a:ln w="12700" algn="ctr">
              <a:solidFill>
                <a:srgbClr val="FF0000"/>
              </a:solidFill>
              <a:miter lim="800000"/>
              <a:headEnd/>
              <a:tailEnd/>
            </a:ln>
          </p:spPr>
          <p:txBody>
            <a:bodyPr wrap="none" anchor="ctr"/>
            <a:lstStyle/>
            <a:p>
              <a:endParaRPr lang="en-US">
                <a:solidFill>
                  <a:srgbClr val="C00000"/>
                </a:solidFill>
              </a:endParaRPr>
            </a:p>
          </p:txBody>
        </p:sp>
        <p:sp>
          <p:nvSpPr>
            <p:cNvPr id="1050" name="AutoShape 33"/>
            <p:cNvSpPr>
              <a:spLocks noChangeArrowheads="1"/>
            </p:cNvSpPr>
            <p:nvPr/>
          </p:nvSpPr>
          <p:spPr bwMode="auto">
            <a:xfrm>
              <a:off x="2789" y="1558"/>
              <a:ext cx="114" cy="136"/>
            </a:xfrm>
            <a:prstGeom prst="downArrow">
              <a:avLst>
                <a:gd name="adj1" fmla="val 50000"/>
                <a:gd name="adj2" fmla="val 29825"/>
              </a:avLst>
            </a:prstGeom>
            <a:solidFill>
              <a:srgbClr val="FFFFFF"/>
            </a:solidFill>
            <a:ln w="12700" algn="ctr">
              <a:solidFill>
                <a:srgbClr val="FF0000"/>
              </a:solidFill>
              <a:miter lim="800000"/>
              <a:headEnd/>
              <a:tailEnd/>
            </a:ln>
          </p:spPr>
          <p:txBody>
            <a:bodyPr wrap="none" anchor="ctr"/>
            <a:lstStyle/>
            <a:p>
              <a:endParaRPr lang="en-US">
                <a:solidFill>
                  <a:srgbClr val="C00000"/>
                </a:solidFill>
              </a:endParaRPr>
            </a:p>
          </p:txBody>
        </p:sp>
        <p:sp>
          <p:nvSpPr>
            <p:cNvPr id="1051" name="AutoShape 34"/>
            <p:cNvSpPr>
              <a:spLocks noChangeArrowheads="1"/>
            </p:cNvSpPr>
            <p:nvPr/>
          </p:nvSpPr>
          <p:spPr bwMode="auto">
            <a:xfrm>
              <a:off x="3924" y="1558"/>
              <a:ext cx="114" cy="136"/>
            </a:xfrm>
            <a:prstGeom prst="downArrow">
              <a:avLst>
                <a:gd name="adj1" fmla="val 50000"/>
                <a:gd name="adj2" fmla="val 29825"/>
              </a:avLst>
            </a:prstGeom>
            <a:solidFill>
              <a:srgbClr val="FFFFFF"/>
            </a:solidFill>
            <a:ln w="12700" algn="ctr">
              <a:solidFill>
                <a:srgbClr val="FF0000"/>
              </a:solidFill>
              <a:miter lim="800000"/>
              <a:headEnd/>
              <a:tailEnd/>
            </a:ln>
          </p:spPr>
          <p:txBody>
            <a:bodyPr wrap="none" anchor="ctr"/>
            <a:lstStyle/>
            <a:p>
              <a:endParaRPr lang="en-US">
                <a:solidFill>
                  <a:srgbClr val="C00000"/>
                </a:solidFill>
              </a:endParaRPr>
            </a:p>
          </p:txBody>
        </p:sp>
        <p:sp>
          <p:nvSpPr>
            <p:cNvPr id="1052" name="AutoShape 35"/>
            <p:cNvSpPr>
              <a:spLocks noChangeArrowheads="1"/>
            </p:cNvSpPr>
            <p:nvPr/>
          </p:nvSpPr>
          <p:spPr bwMode="auto">
            <a:xfrm>
              <a:off x="5156" y="1540"/>
              <a:ext cx="114" cy="136"/>
            </a:xfrm>
            <a:prstGeom prst="downArrow">
              <a:avLst>
                <a:gd name="adj1" fmla="val 50000"/>
                <a:gd name="adj2" fmla="val 29825"/>
              </a:avLst>
            </a:prstGeom>
            <a:solidFill>
              <a:srgbClr val="FFFFFF"/>
            </a:solidFill>
            <a:ln w="12700" algn="ctr">
              <a:solidFill>
                <a:srgbClr val="FF0000"/>
              </a:solidFill>
              <a:miter lim="800000"/>
              <a:headEnd/>
              <a:tailEnd/>
            </a:ln>
          </p:spPr>
          <p:txBody>
            <a:bodyPr wrap="none" anchor="ctr"/>
            <a:lstStyle/>
            <a:p>
              <a:endParaRPr lang="en-US">
                <a:solidFill>
                  <a:srgbClr val="C00000"/>
                </a:solidFill>
              </a:endParaRPr>
            </a:p>
          </p:txBody>
        </p:sp>
      </p:grpSp>
      <p:graphicFrame>
        <p:nvGraphicFramePr>
          <p:cNvPr id="39" name="Object 38"/>
          <p:cNvGraphicFramePr>
            <a:graphicFrameLocks noChangeAspect="1"/>
          </p:cNvGraphicFramePr>
          <p:nvPr/>
        </p:nvGraphicFramePr>
        <p:xfrm>
          <a:off x="4067175" y="3733800"/>
          <a:ext cx="3503613" cy="682625"/>
        </p:xfrm>
        <a:graphic>
          <a:graphicData uri="http://schemas.openxmlformats.org/presentationml/2006/ole">
            <p:oleObj spid="_x0000_s64516" name="Equation" r:id="rId3" imgW="1562040" imgH="304560" progId="Equation.3">
              <p:embed/>
            </p:oleObj>
          </a:graphicData>
        </a:graphic>
      </p:graphicFrame>
      <p:graphicFrame>
        <p:nvGraphicFramePr>
          <p:cNvPr id="40" name="Object 39"/>
          <p:cNvGraphicFramePr>
            <a:graphicFrameLocks noChangeAspect="1"/>
          </p:cNvGraphicFramePr>
          <p:nvPr/>
        </p:nvGraphicFramePr>
        <p:xfrm>
          <a:off x="4038600" y="4343400"/>
          <a:ext cx="3625849" cy="569349"/>
        </p:xfrm>
        <a:graphic>
          <a:graphicData uri="http://schemas.openxmlformats.org/presentationml/2006/ole">
            <p:oleObj spid="_x0000_s64517" name="Equation" r:id="rId4" imgW="1536480" imgH="241200" progId="Equation.3">
              <p:embed/>
            </p:oleObj>
          </a:graphicData>
        </a:graphic>
      </p:graphicFrame>
      <p:graphicFrame>
        <p:nvGraphicFramePr>
          <p:cNvPr id="41" name="Object 40"/>
          <p:cNvGraphicFramePr>
            <a:graphicFrameLocks noChangeAspect="1"/>
          </p:cNvGraphicFramePr>
          <p:nvPr/>
        </p:nvGraphicFramePr>
        <p:xfrm>
          <a:off x="4006850" y="2971800"/>
          <a:ext cx="3340100" cy="771525"/>
        </p:xfrm>
        <a:graphic>
          <a:graphicData uri="http://schemas.openxmlformats.org/presentationml/2006/ole">
            <p:oleObj spid="_x0000_s64518" name="Equation" r:id="rId5" imgW="1320480" imgH="304560" progId="Equation.3">
              <p:embed/>
            </p:oleObj>
          </a:graphicData>
        </a:graphic>
      </p:graphicFrame>
      <p:sp>
        <p:nvSpPr>
          <p:cNvPr id="42" name="TextBox 41"/>
          <p:cNvSpPr txBox="1"/>
          <p:nvPr/>
        </p:nvSpPr>
        <p:spPr>
          <a:xfrm>
            <a:off x="2514600" y="3200400"/>
            <a:ext cx="1343638" cy="461665"/>
          </a:xfrm>
          <a:prstGeom prst="rect">
            <a:avLst/>
          </a:prstGeom>
          <a:noFill/>
        </p:spPr>
        <p:txBody>
          <a:bodyPr wrap="none" rtlCol="0">
            <a:spAutoFit/>
          </a:bodyPr>
          <a:lstStyle/>
          <a:p>
            <a:r>
              <a:rPr lang="en-US" dirty="0" smtClean="0"/>
              <a:t>minimize</a:t>
            </a:r>
            <a:endParaRPr lang="en-US" sz="2800" dirty="0"/>
          </a:p>
        </p:txBody>
      </p:sp>
      <p:sp>
        <p:nvSpPr>
          <p:cNvPr id="43" name="TextBox 42"/>
          <p:cNvSpPr txBox="1"/>
          <p:nvPr/>
        </p:nvSpPr>
        <p:spPr>
          <a:xfrm>
            <a:off x="2514600" y="3810000"/>
            <a:ext cx="1422184" cy="461665"/>
          </a:xfrm>
          <a:prstGeom prst="rect">
            <a:avLst/>
          </a:prstGeom>
          <a:noFill/>
        </p:spPr>
        <p:txBody>
          <a:bodyPr wrap="none" rtlCol="0">
            <a:spAutoFit/>
          </a:bodyPr>
          <a:lstStyle/>
          <a:p>
            <a:r>
              <a:rPr lang="en-US" dirty="0" smtClean="0"/>
              <a:t>Subject to</a:t>
            </a:r>
            <a:endParaRPr lang="en-US" dirty="0"/>
          </a:p>
        </p:txBody>
      </p:sp>
      <p:sp>
        <p:nvSpPr>
          <p:cNvPr id="44" name="TextBox 43"/>
          <p:cNvSpPr txBox="1"/>
          <p:nvPr/>
        </p:nvSpPr>
        <p:spPr>
          <a:xfrm>
            <a:off x="1828800" y="4876800"/>
            <a:ext cx="6475684" cy="1800493"/>
          </a:xfrm>
          <a:prstGeom prst="rect">
            <a:avLst/>
          </a:prstGeom>
          <a:noFill/>
        </p:spPr>
        <p:txBody>
          <a:bodyPr wrap="none" rtlCol="0">
            <a:spAutoFit/>
          </a:bodyPr>
          <a:lstStyle/>
          <a:p>
            <a:pPr>
              <a:spcBef>
                <a:spcPts val="600"/>
              </a:spcBef>
            </a:pPr>
            <a:r>
              <a:rPr lang="en-US" i="1" dirty="0" err="1" smtClean="0"/>
              <a:t>e</a:t>
            </a:r>
            <a:r>
              <a:rPr lang="en-US" i="1" baseline="-25000" dirty="0" err="1" smtClean="0"/>
              <a:t>i</a:t>
            </a:r>
            <a:r>
              <a:rPr lang="en-US" dirty="0" smtClean="0"/>
              <a:t> : energy for executing stage </a:t>
            </a:r>
            <a:r>
              <a:rPr lang="en-US" i="1" dirty="0" err="1" smtClean="0"/>
              <a:t>i</a:t>
            </a:r>
            <a:endParaRPr lang="en-US" i="1" dirty="0" smtClean="0"/>
          </a:p>
          <a:p>
            <a:pPr>
              <a:spcBef>
                <a:spcPts val="600"/>
              </a:spcBef>
            </a:pPr>
            <a:r>
              <a:rPr lang="en-US" i="1" dirty="0" err="1" smtClean="0">
                <a:solidFill>
                  <a:schemeClr val="accent1">
                    <a:lumMod val="50000"/>
                  </a:schemeClr>
                </a:solidFill>
                <a:latin typeface="Symbol" pitchFamily="18" charset="2"/>
              </a:rPr>
              <a:t>e</a:t>
            </a:r>
            <a:r>
              <a:rPr lang="en-US" i="1" baseline="-25000" dirty="0" err="1" smtClean="0">
                <a:solidFill>
                  <a:schemeClr val="accent1">
                    <a:lumMod val="50000"/>
                  </a:schemeClr>
                </a:solidFill>
              </a:rPr>
              <a:t>i</a:t>
            </a:r>
            <a:r>
              <a:rPr lang="en-US" dirty="0" smtClean="0">
                <a:solidFill>
                  <a:schemeClr val="accent1">
                    <a:lumMod val="50000"/>
                  </a:schemeClr>
                </a:solidFill>
              </a:rPr>
              <a:t> : energy for moving data from stage </a:t>
            </a:r>
            <a:r>
              <a:rPr lang="en-US" i="1" dirty="0" smtClean="0">
                <a:solidFill>
                  <a:schemeClr val="accent1">
                    <a:lumMod val="50000"/>
                  </a:schemeClr>
                </a:solidFill>
              </a:rPr>
              <a:t>i-1</a:t>
            </a:r>
            <a:r>
              <a:rPr lang="en-US" dirty="0" smtClean="0">
                <a:solidFill>
                  <a:schemeClr val="accent1">
                    <a:lumMod val="50000"/>
                  </a:schemeClr>
                </a:solidFill>
              </a:rPr>
              <a:t> to stage </a:t>
            </a:r>
            <a:r>
              <a:rPr lang="en-US" i="1" dirty="0" err="1" smtClean="0">
                <a:solidFill>
                  <a:schemeClr val="accent1">
                    <a:lumMod val="50000"/>
                  </a:schemeClr>
                </a:solidFill>
              </a:rPr>
              <a:t>i</a:t>
            </a:r>
            <a:endParaRPr lang="en-US" i="1" dirty="0" smtClean="0">
              <a:solidFill>
                <a:schemeClr val="accent1">
                  <a:lumMod val="50000"/>
                </a:schemeClr>
              </a:solidFill>
            </a:endParaRPr>
          </a:p>
          <a:p>
            <a:pPr>
              <a:spcBef>
                <a:spcPts val="600"/>
              </a:spcBef>
            </a:pPr>
            <a:r>
              <a:rPr lang="en-US" i="1" dirty="0" err="1" smtClean="0">
                <a:solidFill>
                  <a:schemeClr val="accent1">
                    <a:lumMod val="50000"/>
                  </a:schemeClr>
                </a:solidFill>
              </a:rPr>
              <a:t>t</a:t>
            </a:r>
            <a:r>
              <a:rPr lang="en-US" i="1" baseline="-25000" dirty="0" err="1" smtClean="0">
                <a:solidFill>
                  <a:schemeClr val="accent1">
                    <a:lumMod val="50000"/>
                  </a:schemeClr>
                </a:solidFill>
              </a:rPr>
              <a:t>i</a:t>
            </a:r>
            <a:r>
              <a:rPr lang="en-US" dirty="0" smtClean="0">
                <a:solidFill>
                  <a:schemeClr val="accent1">
                    <a:lumMod val="50000"/>
                  </a:schemeClr>
                </a:solidFill>
              </a:rPr>
              <a:t> : time for executing stage</a:t>
            </a:r>
            <a:r>
              <a:rPr lang="en-US" i="1" dirty="0" smtClean="0">
                <a:solidFill>
                  <a:schemeClr val="accent1">
                    <a:lumMod val="50000"/>
                  </a:schemeClr>
                </a:solidFill>
              </a:rPr>
              <a:t> </a:t>
            </a:r>
            <a:r>
              <a:rPr lang="en-US" i="1" dirty="0" err="1" smtClean="0">
                <a:solidFill>
                  <a:schemeClr val="accent1">
                    <a:lumMod val="50000"/>
                  </a:schemeClr>
                </a:solidFill>
              </a:rPr>
              <a:t>i</a:t>
            </a:r>
            <a:r>
              <a:rPr lang="en-US" i="1" dirty="0" smtClean="0">
                <a:solidFill>
                  <a:schemeClr val="accent1">
                    <a:lumMod val="50000"/>
                  </a:schemeClr>
                </a:solidFill>
              </a:rPr>
              <a:t> </a:t>
            </a:r>
          </a:p>
          <a:p>
            <a:pPr>
              <a:spcBef>
                <a:spcPts val="600"/>
              </a:spcBef>
            </a:pPr>
            <a:r>
              <a:rPr lang="en-US" i="1" dirty="0" err="1" smtClean="0">
                <a:solidFill>
                  <a:schemeClr val="accent1">
                    <a:lumMod val="50000"/>
                  </a:schemeClr>
                </a:solidFill>
                <a:latin typeface="Symbol" pitchFamily="18" charset="2"/>
              </a:rPr>
              <a:t>t</a:t>
            </a:r>
            <a:r>
              <a:rPr lang="en-US" i="1" baseline="-25000" dirty="0" err="1" smtClean="0">
                <a:solidFill>
                  <a:schemeClr val="accent1">
                    <a:lumMod val="50000"/>
                  </a:schemeClr>
                </a:solidFill>
              </a:rPr>
              <a:t>i</a:t>
            </a:r>
            <a:r>
              <a:rPr lang="en-US" dirty="0" smtClean="0">
                <a:solidFill>
                  <a:schemeClr val="accent1">
                    <a:lumMod val="50000"/>
                  </a:schemeClr>
                </a:solidFill>
              </a:rPr>
              <a:t> : time for moving data from stage </a:t>
            </a:r>
            <a:r>
              <a:rPr lang="en-US" i="1" dirty="0" smtClean="0">
                <a:solidFill>
                  <a:schemeClr val="accent1">
                    <a:lumMod val="50000"/>
                  </a:schemeClr>
                </a:solidFill>
              </a:rPr>
              <a:t>i-1</a:t>
            </a:r>
            <a:r>
              <a:rPr lang="en-US" dirty="0" smtClean="0">
                <a:solidFill>
                  <a:schemeClr val="accent1">
                    <a:lumMod val="50000"/>
                  </a:schemeClr>
                </a:solidFill>
              </a:rPr>
              <a:t> to stage </a:t>
            </a:r>
            <a:r>
              <a:rPr lang="en-US" i="1" dirty="0" err="1" smtClean="0">
                <a:solidFill>
                  <a:schemeClr val="accent1">
                    <a:lumMod val="50000"/>
                  </a:schemeClr>
                </a:solidFill>
              </a:rPr>
              <a:t>i</a:t>
            </a:r>
            <a:endParaRPr lang="en-US" i="1" dirty="0">
              <a:solidFill>
                <a:schemeClr val="accent1">
                  <a:lumMod val="50000"/>
                </a:schemeClr>
              </a:solidFill>
            </a:endParaRPr>
          </a:p>
        </p:txBody>
      </p:sp>
      <p:sp>
        <p:nvSpPr>
          <p:cNvPr id="45" name="Rectangle 44"/>
          <p:cNvSpPr/>
          <p:nvPr/>
        </p:nvSpPr>
        <p:spPr>
          <a:xfrm>
            <a:off x="2286000" y="3048000"/>
            <a:ext cx="5715000" cy="182880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152400" y="3657600"/>
            <a:ext cx="1334020" cy="461665"/>
          </a:xfrm>
          <a:prstGeom prst="rect">
            <a:avLst/>
          </a:prstGeom>
          <a:noFill/>
        </p:spPr>
        <p:txBody>
          <a:bodyPr wrap="none" rtlCol="0">
            <a:spAutoFit/>
          </a:bodyPr>
          <a:lstStyle/>
          <a:p>
            <a:r>
              <a:rPr lang="en-US" dirty="0" smtClean="0"/>
              <a:t>Find </a:t>
            </a:r>
            <a:r>
              <a:rPr lang="en-US" i="1" dirty="0" err="1" smtClean="0"/>
              <a:t>t</a:t>
            </a:r>
            <a:r>
              <a:rPr lang="en-US" i="1" baseline="-25000" dirty="0" err="1" smtClean="0"/>
              <a:t>stage</a:t>
            </a:r>
            <a:endParaRPr lang="en-US" sz="2800" i="1" baseline="-25000" dirty="0"/>
          </a:p>
        </p:txBody>
      </p:sp>
      <p:sp>
        <p:nvSpPr>
          <p:cNvPr id="49" name="Right Arrow 48"/>
          <p:cNvSpPr/>
          <p:nvPr/>
        </p:nvSpPr>
        <p:spPr>
          <a:xfrm>
            <a:off x="1600200" y="38100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 name="Rectangle 6"/>
          <p:cNvSpPr>
            <a:spLocks noChangeArrowheads="1"/>
          </p:cNvSpPr>
          <p:nvPr/>
        </p:nvSpPr>
        <p:spPr bwMode="auto">
          <a:xfrm>
            <a:off x="2094955" y="3316217"/>
            <a:ext cx="994764" cy="45891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669900"/>
              </a:solidFill>
            </a:endParaRPr>
          </a:p>
        </p:txBody>
      </p:sp>
      <p:sp>
        <p:nvSpPr>
          <p:cNvPr id="19487" name="Rectangle 9"/>
          <p:cNvSpPr>
            <a:spLocks noChangeArrowheads="1"/>
          </p:cNvSpPr>
          <p:nvPr/>
        </p:nvSpPr>
        <p:spPr bwMode="auto">
          <a:xfrm>
            <a:off x="3621803" y="3316217"/>
            <a:ext cx="994764" cy="45891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669900"/>
              </a:solidFill>
            </a:endParaRPr>
          </a:p>
        </p:txBody>
      </p:sp>
      <p:sp>
        <p:nvSpPr>
          <p:cNvPr id="19488" name="Rectangle 12"/>
          <p:cNvSpPr>
            <a:spLocks noChangeArrowheads="1"/>
          </p:cNvSpPr>
          <p:nvPr/>
        </p:nvSpPr>
        <p:spPr bwMode="auto">
          <a:xfrm>
            <a:off x="5115235" y="3324822"/>
            <a:ext cx="994764" cy="45891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669900"/>
              </a:solidFill>
            </a:endParaRPr>
          </a:p>
        </p:txBody>
      </p:sp>
      <p:sp>
        <p:nvSpPr>
          <p:cNvPr id="19489" name="Rectangle 15"/>
          <p:cNvSpPr>
            <a:spLocks noChangeArrowheads="1"/>
          </p:cNvSpPr>
          <p:nvPr/>
        </p:nvSpPr>
        <p:spPr bwMode="auto">
          <a:xfrm>
            <a:off x="6642082" y="3316217"/>
            <a:ext cx="994764" cy="458914"/>
          </a:xfrm>
          <a:prstGeom prst="rect">
            <a:avLst/>
          </a:prstGeom>
          <a:solidFill>
            <a:schemeClr val="accent2"/>
          </a:solidFill>
          <a:ln w="28575" algn="ctr">
            <a:solidFill>
              <a:schemeClr val="tx1"/>
            </a:solidFill>
            <a:miter lim="800000"/>
            <a:headEnd/>
            <a:tailEnd/>
          </a:ln>
        </p:spPr>
        <p:txBody>
          <a:bodyPr wrap="none" anchor="ctr"/>
          <a:lstStyle/>
          <a:p>
            <a:endParaRPr lang="en-US">
              <a:solidFill>
                <a:srgbClr val="669900"/>
              </a:solidFill>
            </a:endParaRPr>
          </a:p>
        </p:txBody>
      </p:sp>
      <p:sp>
        <p:nvSpPr>
          <p:cNvPr id="19490" name="AutoShape 17"/>
          <p:cNvSpPr>
            <a:spLocks noChangeArrowheads="1"/>
          </p:cNvSpPr>
          <p:nvPr/>
        </p:nvSpPr>
        <p:spPr bwMode="auto">
          <a:xfrm>
            <a:off x="877166" y="3444011"/>
            <a:ext cx="1194655" cy="271844"/>
          </a:xfrm>
          <a:prstGeom prst="rightArrow">
            <a:avLst>
              <a:gd name="adj1" fmla="val 50000"/>
              <a:gd name="adj2" fmla="val 57792"/>
            </a:avLst>
          </a:prstGeom>
          <a:solidFill>
            <a:srgbClr val="FFCC00"/>
          </a:solidFill>
          <a:ln w="12700" algn="ctr">
            <a:noFill/>
            <a:miter lim="800000"/>
            <a:headEnd/>
            <a:tailEnd/>
          </a:ln>
        </p:spPr>
        <p:txBody>
          <a:bodyPr wrap="none" anchor="ctr"/>
          <a:lstStyle/>
          <a:p>
            <a:endParaRPr lang="en-US">
              <a:solidFill>
                <a:srgbClr val="669900"/>
              </a:solidFill>
            </a:endParaRPr>
          </a:p>
        </p:txBody>
      </p:sp>
      <p:sp>
        <p:nvSpPr>
          <p:cNvPr id="19491" name="AutoShape 18"/>
          <p:cNvSpPr>
            <a:spLocks noChangeArrowheads="1"/>
          </p:cNvSpPr>
          <p:nvPr/>
        </p:nvSpPr>
        <p:spPr bwMode="auto">
          <a:xfrm>
            <a:off x="3148840" y="3473013"/>
            <a:ext cx="420269" cy="186434"/>
          </a:xfrm>
          <a:prstGeom prst="rightArrow">
            <a:avLst>
              <a:gd name="adj1" fmla="val 50000"/>
              <a:gd name="adj2" fmla="val 41923"/>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492" name="AutoShape 19"/>
          <p:cNvSpPr>
            <a:spLocks noChangeArrowheads="1"/>
          </p:cNvSpPr>
          <p:nvPr/>
        </p:nvSpPr>
        <p:spPr bwMode="auto">
          <a:xfrm>
            <a:off x="4652554" y="3481618"/>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493" name="AutoShape 20"/>
          <p:cNvSpPr>
            <a:spLocks noChangeArrowheads="1"/>
          </p:cNvSpPr>
          <p:nvPr/>
        </p:nvSpPr>
        <p:spPr bwMode="auto">
          <a:xfrm>
            <a:off x="6156267" y="3464408"/>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494" name="AutoShape 21"/>
          <p:cNvSpPr>
            <a:spLocks noChangeArrowheads="1"/>
          </p:cNvSpPr>
          <p:nvPr/>
        </p:nvSpPr>
        <p:spPr bwMode="auto">
          <a:xfrm>
            <a:off x="7683115" y="3464408"/>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495" name="Oval 22"/>
          <p:cNvSpPr>
            <a:spLocks noChangeArrowheads="1"/>
          </p:cNvSpPr>
          <p:nvPr/>
        </p:nvSpPr>
        <p:spPr bwMode="auto">
          <a:xfrm>
            <a:off x="1826948" y="2022025"/>
            <a:ext cx="508949" cy="269612"/>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496" name="Oval 23"/>
          <p:cNvSpPr>
            <a:spLocks noChangeArrowheads="1"/>
          </p:cNvSpPr>
          <p:nvPr/>
        </p:nvSpPr>
        <p:spPr bwMode="auto">
          <a:xfrm>
            <a:off x="2765162" y="2022025"/>
            <a:ext cx="508949" cy="269612"/>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497" name="Oval 24"/>
          <p:cNvSpPr>
            <a:spLocks noChangeArrowheads="1"/>
          </p:cNvSpPr>
          <p:nvPr/>
        </p:nvSpPr>
        <p:spPr bwMode="auto">
          <a:xfrm>
            <a:off x="4597893" y="1996211"/>
            <a:ext cx="508949" cy="268656"/>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498" name="Oval 25"/>
          <p:cNvSpPr>
            <a:spLocks noChangeArrowheads="1"/>
          </p:cNvSpPr>
          <p:nvPr/>
        </p:nvSpPr>
        <p:spPr bwMode="auto">
          <a:xfrm>
            <a:off x="5491125" y="1996211"/>
            <a:ext cx="508949" cy="268656"/>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499" name="AutoShape 26"/>
          <p:cNvSpPr>
            <a:spLocks noChangeArrowheads="1"/>
          </p:cNvSpPr>
          <p:nvPr/>
        </p:nvSpPr>
        <p:spPr bwMode="auto">
          <a:xfrm>
            <a:off x="2348749" y="2066004"/>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00" name="AutoShape 27"/>
          <p:cNvSpPr>
            <a:spLocks noChangeArrowheads="1"/>
          </p:cNvSpPr>
          <p:nvPr/>
        </p:nvSpPr>
        <p:spPr bwMode="auto">
          <a:xfrm>
            <a:off x="3286964" y="2048795"/>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01" name="AutoShape 28"/>
          <p:cNvSpPr>
            <a:spLocks noChangeArrowheads="1"/>
          </p:cNvSpPr>
          <p:nvPr/>
        </p:nvSpPr>
        <p:spPr bwMode="auto">
          <a:xfrm>
            <a:off x="4203329" y="2040190"/>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02" name="AutoShape 29"/>
          <p:cNvSpPr>
            <a:spLocks noChangeArrowheads="1"/>
          </p:cNvSpPr>
          <p:nvPr/>
        </p:nvSpPr>
        <p:spPr bwMode="auto">
          <a:xfrm>
            <a:off x="5096561" y="2048795"/>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03" name="AutoShape 30"/>
          <p:cNvSpPr>
            <a:spLocks noChangeArrowheads="1"/>
          </p:cNvSpPr>
          <p:nvPr/>
        </p:nvSpPr>
        <p:spPr bwMode="auto">
          <a:xfrm>
            <a:off x="877166" y="2022025"/>
            <a:ext cx="915080" cy="295426"/>
          </a:xfrm>
          <a:prstGeom prst="rightArrow">
            <a:avLst>
              <a:gd name="adj1" fmla="val 50000"/>
              <a:gd name="adj2" fmla="val 57605"/>
            </a:avLst>
          </a:prstGeom>
          <a:solidFill>
            <a:srgbClr val="FFCC00"/>
          </a:solidFill>
          <a:ln w="12700" algn="ctr">
            <a:noFill/>
            <a:miter lim="800000"/>
            <a:headEnd/>
            <a:tailEnd/>
          </a:ln>
        </p:spPr>
        <p:txBody>
          <a:bodyPr wrap="none" anchor="ctr"/>
          <a:lstStyle/>
          <a:p>
            <a:endParaRPr lang="en-US">
              <a:solidFill>
                <a:srgbClr val="669900"/>
              </a:solidFill>
            </a:endParaRPr>
          </a:p>
        </p:txBody>
      </p:sp>
      <p:sp>
        <p:nvSpPr>
          <p:cNvPr id="19504" name="AutoShape 31"/>
          <p:cNvSpPr>
            <a:spLocks noChangeArrowheads="1"/>
          </p:cNvSpPr>
          <p:nvPr/>
        </p:nvSpPr>
        <p:spPr bwMode="auto">
          <a:xfrm rot="19490468">
            <a:off x="2205795" y="2273297"/>
            <a:ext cx="138306" cy="242012"/>
          </a:xfrm>
          <a:prstGeom prst="downArrow">
            <a:avLst>
              <a:gd name="adj1" fmla="val 50000"/>
              <a:gd name="adj2" fmla="val 40873"/>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05" name="AutoShape 32"/>
          <p:cNvSpPr>
            <a:spLocks noChangeArrowheads="1"/>
          </p:cNvSpPr>
          <p:nvPr/>
        </p:nvSpPr>
        <p:spPr bwMode="auto">
          <a:xfrm rot="2436077">
            <a:off x="2750771" y="2261812"/>
            <a:ext cx="130461" cy="256186"/>
          </a:xfrm>
          <a:prstGeom prst="downArrow">
            <a:avLst>
              <a:gd name="adj1" fmla="val 50000"/>
              <a:gd name="adj2" fmla="val 31204"/>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06" name="Oval 33"/>
          <p:cNvSpPr>
            <a:spLocks noChangeArrowheads="1"/>
          </p:cNvSpPr>
          <p:nvPr/>
        </p:nvSpPr>
        <p:spPr bwMode="auto">
          <a:xfrm>
            <a:off x="3693095" y="2004816"/>
            <a:ext cx="508949" cy="268656"/>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507" name="Oval 34"/>
          <p:cNvSpPr>
            <a:spLocks noChangeArrowheads="1"/>
          </p:cNvSpPr>
          <p:nvPr/>
        </p:nvSpPr>
        <p:spPr bwMode="auto">
          <a:xfrm>
            <a:off x="6407491" y="1996211"/>
            <a:ext cx="508949" cy="268656"/>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508" name="AutoShape 35"/>
          <p:cNvSpPr>
            <a:spLocks noChangeArrowheads="1"/>
          </p:cNvSpPr>
          <p:nvPr/>
        </p:nvSpPr>
        <p:spPr bwMode="auto">
          <a:xfrm>
            <a:off x="6001360" y="2031586"/>
            <a:ext cx="421554" cy="185478"/>
          </a:xfrm>
          <a:prstGeom prst="rightArrow">
            <a:avLst>
              <a:gd name="adj1" fmla="val 50000"/>
              <a:gd name="adj2" fmla="val 42268"/>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09" name="AutoShape 36"/>
          <p:cNvSpPr>
            <a:spLocks noChangeArrowheads="1"/>
          </p:cNvSpPr>
          <p:nvPr/>
        </p:nvSpPr>
        <p:spPr bwMode="auto">
          <a:xfrm>
            <a:off x="6917725" y="2048795"/>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10" name="AutoShape 37"/>
          <p:cNvSpPr>
            <a:spLocks noChangeArrowheads="1"/>
          </p:cNvSpPr>
          <p:nvPr/>
        </p:nvSpPr>
        <p:spPr bwMode="auto">
          <a:xfrm>
            <a:off x="7772400" y="2057400"/>
            <a:ext cx="421554" cy="186434"/>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19511" name="Oval 38"/>
          <p:cNvSpPr>
            <a:spLocks noChangeArrowheads="1"/>
          </p:cNvSpPr>
          <p:nvPr/>
        </p:nvSpPr>
        <p:spPr bwMode="auto">
          <a:xfrm>
            <a:off x="7312289" y="2013420"/>
            <a:ext cx="508949" cy="268656"/>
          </a:xfrm>
          <a:prstGeom prst="ellipse">
            <a:avLst/>
          </a:prstGeom>
          <a:solidFill>
            <a:srgbClr val="99CC00"/>
          </a:solidFill>
          <a:ln w="12700" algn="ctr">
            <a:noFill/>
            <a:round/>
            <a:headEnd/>
            <a:tailEnd/>
          </a:ln>
        </p:spPr>
        <p:txBody>
          <a:bodyPr wrap="none" anchor="ctr"/>
          <a:lstStyle/>
          <a:p>
            <a:endParaRPr lang="en-US">
              <a:solidFill>
                <a:srgbClr val="669900"/>
              </a:solidFill>
            </a:endParaRPr>
          </a:p>
        </p:txBody>
      </p:sp>
      <p:sp>
        <p:nvSpPr>
          <p:cNvPr id="19512" name="AutoShape 39"/>
          <p:cNvSpPr>
            <a:spLocks noChangeArrowheads="1"/>
          </p:cNvSpPr>
          <p:nvPr/>
        </p:nvSpPr>
        <p:spPr bwMode="auto">
          <a:xfrm rot="2436077">
            <a:off x="4462179" y="2198154"/>
            <a:ext cx="90814" cy="256593"/>
          </a:xfrm>
          <a:prstGeom prst="downArrow">
            <a:avLst>
              <a:gd name="adj1" fmla="val 50000"/>
              <a:gd name="adj2" fmla="val 38722"/>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13" name="AutoShape 40"/>
          <p:cNvSpPr>
            <a:spLocks noChangeArrowheads="1"/>
          </p:cNvSpPr>
          <p:nvPr/>
        </p:nvSpPr>
        <p:spPr bwMode="auto">
          <a:xfrm rot="19490468">
            <a:off x="4033679" y="2253394"/>
            <a:ext cx="161938" cy="196951"/>
          </a:xfrm>
          <a:prstGeom prst="downArrow">
            <a:avLst>
              <a:gd name="adj1" fmla="val 50000"/>
              <a:gd name="adj2" fmla="val 40873"/>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14" name="AutoShape 41"/>
          <p:cNvSpPr>
            <a:spLocks noChangeArrowheads="1"/>
          </p:cNvSpPr>
          <p:nvPr/>
        </p:nvSpPr>
        <p:spPr bwMode="auto">
          <a:xfrm rot="4185475">
            <a:off x="4937106" y="1835569"/>
            <a:ext cx="134568" cy="1050698"/>
          </a:xfrm>
          <a:prstGeom prst="downArrow">
            <a:avLst>
              <a:gd name="adj1" fmla="val 50000"/>
              <a:gd name="adj2" fmla="val 152045"/>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15" name="AutoShape 42"/>
          <p:cNvSpPr>
            <a:spLocks noChangeArrowheads="1"/>
          </p:cNvSpPr>
          <p:nvPr/>
        </p:nvSpPr>
        <p:spPr bwMode="auto">
          <a:xfrm rot="4185475">
            <a:off x="6061481" y="1961241"/>
            <a:ext cx="111758" cy="653410"/>
          </a:xfrm>
          <a:prstGeom prst="downArrow">
            <a:avLst>
              <a:gd name="adj1" fmla="val 50000"/>
              <a:gd name="adj2" fmla="val 163971"/>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16" name="AutoShape 43"/>
          <p:cNvSpPr>
            <a:spLocks noChangeArrowheads="1"/>
          </p:cNvSpPr>
          <p:nvPr/>
        </p:nvSpPr>
        <p:spPr bwMode="auto">
          <a:xfrm rot="4583115">
            <a:off x="6563855" y="1692270"/>
            <a:ext cx="137406" cy="1370848"/>
          </a:xfrm>
          <a:prstGeom prst="downArrow">
            <a:avLst>
              <a:gd name="adj1" fmla="val 50000"/>
              <a:gd name="adj2" fmla="val 225463"/>
            </a:avLst>
          </a:prstGeom>
          <a:solidFill>
            <a:srgbClr val="FFFFFF"/>
          </a:solidFill>
          <a:ln w="12700" algn="ctr">
            <a:solidFill>
              <a:srgbClr val="FF0000"/>
            </a:solidFill>
            <a:miter lim="800000"/>
            <a:headEnd/>
            <a:tailEnd/>
          </a:ln>
        </p:spPr>
        <p:txBody>
          <a:bodyPr wrap="none" anchor="ctr"/>
          <a:lstStyle/>
          <a:p>
            <a:endParaRPr lang="en-US">
              <a:solidFill>
                <a:srgbClr val="669900"/>
              </a:solidFill>
            </a:endParaRPr>
          </a:p>
        </p:txBody>
      </p:sp>
      <p:sp>
        <p:nvSpPr>
          <p:cNvPr id="19517" name="Line 44"/>
          <p:cNvSpPr>
            <a:spLocks noChangeShapeType="1"/>
          </p:cNvSpPr>
          <p:nvPr/>
        </p:nvSpPr>
        <p:spPr bwMode="auto">
          <a:xfrm>
            <a:off x="6765464" y="3351592"/>
            <a:ext cx="701733" cy="372868"/>
          </a:xfrm>
          <a:prstGeom prst="line">
            <a:avLst/>
          </a:prstGeom>
          <a:noFill/>
          <a:ln w="76200">
            <a:solidFill>
              <a:srgbClr val="FF0000"/>
            </a:solidFill>
            <a:round/>
            <a:headEnd/>
            <a:tailEnd/>
          </a:ln>
        </p:spPr>
        <p:txBody>
          <a:bodyPr wrap="none" anchor="ctr"/>
          <a:lstStyle/>
          <a:p>
            <a:endParaRPr lang="en-US"/>
          </a:p>
        </p:txBody>
      </p:sp>
      <p:sp>
        <p:nvSpPr>
          <p:cNvPr id="19518" name="Line 45"/>
          <p:cNvSpPr>
            <a:spLocks noChangeShapeType="1"/>
          </p:cNvSpPr>
          <p:nvPr/>
        </p:nvSpPr>
        <p:spPr bwMode="auto">
          <a:xfrm flipH="1">
            <a:off x="6811732" y="3360197"/>
            <a:ext cx="622049" cy="355658"/>
          </a:xfrm>
          <a:prstGeom prst="line">
            <a:avLst/>
          </a:prstGeom>
          <a:noFill/>
          <a:ln w="76200">
            <a:solidFill>
              <a:srgbClr val="FF0000"/>
            </a:solidFill>
            <a:round/>
            <a:headEnd/>
            <a:tailEnd/>
          </a:ln>
        </p:spPr>
        <p:txBody>
          <a:bodyPr wrap="none" anchor="ctr"/>
          <a:lstStyle/>
          <a:p>
            <a:endParaRPr lang="en-US"/>
          </a:p>
        </p:txBody>
      </p:sp>
      <p:sp>
        <p:nvSpPr>
          <p:cNvPr id="19461" name="Rectangle 46"/>
          <p:cNvSpPr>
            <a:spLocks noChangeArrowheads="1"/>
          </p:cNvSpPr>
          <p:nvPr/>
        </p:nvSpPr>
        <p:spPr bwMode="auto">
          <a:xfrm>
            <a:off x="685800" y="4114800"/>
            <a:ext cx="8077200" cy="2363724"/>
          </a:xfrm>
          <a:prstGeom prst="rect">
            <a:avLst/>
          </a:prstGeom>
          <a:noFill/>
          <a:ln w="12700">
            <a:noFill/>
            <a:miter lim="800000"/>
            <a:headEnd/>
            <a:tailEnd/>
          </a:ln>
        </p:spPr>
        <p:txBody>
          <a:bodyPr wrap="square" lIns="0" tIns="0" rIns="0" bIns="0">
            <a:spAutoFit/>
          </a:bodyPr>
          <a:lstStyle/>
          <a:p>
            <a:pPr marL="514350" indent="-514350" defTabSz="901700">
              <a:lnSpc>
                <a:spcPct val="90000"/>
              </a:lnSpc>
              <a:spcBef>
                <a:spcPct val="50000"/>
              </a:spcBef>
              <a:buClr>
                <a:srgbClr val="000099"/>
              </a:buClr>
              <a:buSzPct val="75000"/>
              <a:buAutoNum type="arabicParenR"/>
            </a:pPr>
            <a:r>
              <a:rPr lang="en-US" dirty="0" smtClean="0"/>
              <a:t>Group the stages so that the number of stages equals the number of cores</a:t>
            </a:r>
          </a:p>
          <a:p>
            <a:pPr marL="514350" indent="-514350" defTabSz="901700">
              <a:lnSpc>
                <a:spcPct val="90000"/>
              </a:lnSpc>
              <a:spcBef>
                <a:spcPct val="50000"/>
              </a:spcBef>
              <a:buClr>
                <a:srgbClr val="000099"/>
              </a:buClr>
              <a:buSzPct val="75000"/>
              <a:buAutoNum type="arabicParenR"/>
            </a:pPr>
            <a:r>
              <a:rPr lang="en-US" dirty="0" smtClean="0"/>
              <a:t>Use a dynamic programming approach to explore possible groupings</a:t>
            </a:r>
          </a:p>
          <a:p>
            <a:pPr marL="514350" indent="-514350" defTabSz="901700">
              <a:lnSpc>
                <a:spcPct val="90000"/>
              </a:lnSpc>
              <a:spcBef>
                <a:spcPct val="50000"/>
              </a:spcBef>
              <a:buClr>
                <a:srgbClr val="000099"/>
              </a:buClr>
              <a:buSzPct val="75000"/>
              <a:buAutoNum type="arabicParenR"/>
            </a:pPr>
            <a:r>
              <a:rPr lang="en-US" dirty="0" smtClean="0"/>
              <a:t>A faster solution may guarantee optimality within a specified error bound.</a:t>
            </a:r>
            <a:endParaRPr lang="en-US" dirty="0"/>
          </a:p>
        </p:txBody>
      </p:sp>
      <p:sp>
        <p:nvSpPr>
          <p:cNvPr id="67" name="Text Box 8"/>
          <p:cNvSpPr txBox="1">
            <a:spLocks noChangeArrowheads="1"/>
          </p:cNvSpPr>
          <p:nvPr/>
        </p:nvSpPr>
        <p:spPr bwMode="auto">
          <a:xfrm>
            <a:off x="2172566" y="3291611"/>
            <a:ext cx="906463" cy="427038"/>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sp>
        <p:nvSpPr>
          <p:cNvPr id="68" name="Text Box 11"/>
          <p:cNvSpPr txBox="1">
            <a:spLocks noChangeArrowheads="1"/>
          </p:cNvSpPr>
          <p:nvPr/>
        </p:nvSpPr>
        <p:spPr bwMode="auto">
          <a:xfrm>
            <a:off x="3696566" y="3291611"/>
            <a:ext cx="906463" cy="427038"/>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sp>
        <p:nvSpPr>
          <p:cNvPr id="69" name="Text Box 14"/>
          <p:cNvSpPr txBox="1">
            <a:spLocks noChangeArrowheads="1"/>
          </p:cNvSpPr>
          <p:nvPr/>
        </p:nvSpPr>
        <p:spPr bwMode="auto">
          <a:xfrm>
            <a:off x="5144366" y="3291611"/>
            <a:ext cx="903288" cy="425450"/>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sp>
        <p:nvSpPr>
          <p:cNvPr id="70" name="Text Box 17"/>
          <p:cNvSpPr txBox="1">
            <a:spLocks noChangeArrowheads="1"/>
          </p:cNvSpPr>
          <p:nvPr/>
        </p:nvSpPr>
        <p:spPr bwMode="auto">
          <a:xfrm>
            <a:off x="6668366" y="3291611"/>
            <a:ext cx="908050" cy="427038"/>
          </a:xfrm>
          <a:prstGeom prst="rect">
            <a:avLst/>
          </a:prstGeom>
          <a:noFill/>
          <a:ln w="12700" algn="ctr">
            <a:noFill/>
            <a:miter lim="800000"/>
            <a:headEnd/>
            <a:tailEnd/>
          </a:ln>
          <a:effectLst/>
        </p:spPr>
        <p:txBody>
          <a:bodyPr lIns="101882" tIns="50941" rIns="101882" bIns="50941">
            <a:spAutoFit/>
          </a:bodyPr>
          <a:lstStyle/>
          <a:p>
            <a:pPr algn="ctr" defTabSz="914608">
              <a:spcBef>
                <a:spcPct val="50000"/>
              </a:spcBef>
              <a:defRPr/>
            </a:pPr>
            <a:r>
              <a:rPr lang="en-US" sz="2100" b="1" i="1" dirty="0">
                <a:solidFill>
                  <a:srgbClr val="C00000"/>
                </a:solidFill>
                <a:effectLst>
                  <a:outerShdw blurRad="38100" dist="38100" dir="2700000" algn="tl">
                    <a:srgbClr val="C0C0C0"/>
                  </a:outerShdw>
                </a:effectLst>
                <a:latin typeface="Arial" charset="0"/>
              </a:rPr>
              <a:t>Core</a:t>
            </a:r>
          </a:p>
        </p:txBody>
      </p:sp>
      <p:sp>
        <p:nvSpPr>
          <p:cNvPr id="66" name="Rectangle 3"/>
          <p:cNvSpPr txBox="1">
            <a:spLocks noChangeArrowheads="1"/>
          </p:cNvSpPr>
          <p:nvPr/>
        </p:nvSpPr>
        <p:spPr bwMode="auto">
          <a:xfrm>
            <a:off x="609600" y="1219200"/>
            <a:ext cx="7999413" cy="803275"/>
          </a:xfrm>
          <a:prstGeom prst="rect">
            <a:avLst/>
          </a:prstGeom>
          <a:noFill/>
          <a:ln>
            <a:miter lim="800000"/>
            <a:headEnd/>
            <a:tailEnd/>
          </a:ln>
        </p:spPr>
        <p:txBody>
          <a:bodyPr vert="horz" wrap="square"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If the # of stages &gt; # of cores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1" name="Oval 22"/>
          <p:cNvSpPr>
            <a:spLocks noChangeArrowheads="1"/>
          </p:cNvSpPr>
          <p:nvPr/>
        </p:nvSpPr>
        <p:spPr bwMode="auto">
          <a:xfrm>
            <a:off x="2248766" y="2453411"/>
            <a:ext cx="609600" cy="457200"/>
          </a:xfrm>
          <a:prstGeom prst="ellipse">
            <a:avLst/>
          </a:prstGeom>
          <a:solidFill>
            <a:srgbClr val="9933FF"/>
          </a:solidFill>
          <a:ln w="12700" algn="ctr">
            <a:solidFill>
              <a:schemeClr val="accent1">
                <a:lumMod val="50000"/>
              </a:schemeClr>
            </a:solidFill>
            <a:round/>
            <a:headEnd/>
            <a:tailEnd/>
          </a:ln>
        </p:spPr>
        <p:txBody>
          <a:bodyPr wrap="none" anchor="ctr"/>
          <a:lstStyle/>
          <a:p>
            <a:endParaRPr lang="en-US">
              <a:solidFill>
                <a:srgbClr val="669900"/>
              </a:solidFill>
            </a:endParaRPr>
          </a:p>
        </p:txBody>
      </p:sp>
      <p:sp>
        <p:nvSpPr>
          <p:cNvPr id="72" name="Oval 22"/>
          <p:cNvSpPr>
            <a:spLocks noChangeArrowheads="1"/>
          </p:cNvSpPr>
          <p:nvPr/>
        </p:nvSpPr>
        <p:spPr bwMode="auto">
          <a:xfrm>
            <a:off x="3925166" y="2453411"/>
            <a:ext cx="609600" cy="457200"/>
          </a:xfrm>
          <a:prstGeom prst="ellipse">
            <a:avLst/>
          </a:prstGeom>
          <a:solidFill>
            <a:srgbClr val="9933FF"/>
          </a:solidFill>
          <a:ln w="12700" algn="ctr">
            <a:solidFill>
              <a:schemeClr val="accent1">
                <a:lumMod val="50000"/>
              </a:schemeClr>
            </a:solidFill>
            <a:round/>
            <a:headEnd/>
            <a:tailEnd/>
          </a:ln>
        </p:spPr>
        <p:txBody>
          <a:bodyPr wrap="none" anchor="ctr"/>
          <a:lstStyle/>
          <a:p>
            <a:endParaRPr lang="en-US">
              <a:solidFill>
                <a:srgbClr val="669900"/>
              </a:solidFill>
            </a:endParaRPr>
          </a:p>
        </p:txBody>
      </p:sp>
      <p:sp>
        <p:nvSpPr>
          <p:cNvPr id="73" name="Oval 22"/>
          <p:cNvSpPr>
            <a:spLocks noChangeArrowheads="1"/>
          </p:cNvSpPr>
          <p:nvPr/>
        </p:nvSpPr>
        <p:spPr bwMode="auto">
          <a:xfrm>
            <a:off x="5372966" y="2453411"/>
            <a:ext cx="609600" cy="457200"/>
          </a:xfrm>
          <a:prstGeom prst="ellipse">
            <a:avLst/>
          </a:prstGeom>
          <a:solidFill>
            <a:srgbClr val="9933FF"/>
          </a:solidFill>
          <a:ln w="12700" algn="ctr">
            <a:solidFill>
              <a:schemeClr val="accent1">
                <a:lumMod val="50000"/>
              </a:schemeClr>
            </a:solidFill>
            <a:round/>
            <a:headEnd/>
            <a:tailEnd/>
          </a:ln>
        </p:spPr>
        <p:txBody>
          <a:bodyPr wrap="none" anchor="ctr"/>
          <a:lstStyle/>
          <a:p>
            <a:endParaRPr lang="en-US">
              <a:solidFill>
                <a:srgbClr val="669900"/>
              </a:solidFill>
            </a:endParaRPr>
          </a:p>
        </p:txBody>
      </p:sp>
      <p:sp>
        <p:nvSpPr>
          <p:cNvPr id="74" name="AutoShape 27"/>
          <p:cNvSpPr>
            <a:spLocks noChangeArrowheads="1"/>
          </p:cNvSpPr>
          <p:nvPr/>
        </p:nvSpPr>
        <p:spPr bwMode="auto">
          <a:xfrm>
            <a:off x="2934566" y="2605811"/>
            <a:ext cx="990600" cy="228600"/>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75" name="AutoShape 28"/>
          <p:cNvSpPr>
            <a:spLocks noChangeArrowheads="1"/>
          </p:cNvSpPr>
          <p:nvPr/>
        </p:nvSpPr>
        <p:spPr bwMode="auto">
          <a:xfrm>
            <a:off x="4534766" y="2605811"/>
            <a:ext cx="914400" cy="228600"/>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76" name="AutoShape 28"/>
          <p:cNvSpPr>
            <a:spLocks noChangeArrowheads="1"/>
          </p:cNvSpPr>
          <p:nvPr/>
        </p:nvSpPr>
        <p:spPr bwMode="auto">
          <a:xfrm>
            <a:off x="5982566" y="2605811"/>
            <a:ext cx="2209800" cy="228600"/>
          </a:xfrm>
          <a:prstGeom prst="rightArrow">
            <a:avLst>
              <a:gd name="adj1" fmla="val 50000"/>
              <a:gd name="adj2" fmla="val 42051"/>
            </a:avLst>
          </a:prstGeom>
          <a:solidFill>
            <a:srgbClr val="993300"/>
          </a:solidFill>
          <a:ln w="12700" algn="ctr">
            <a:noFill/>
            <a:miter lim="800000"/>
            <a:headEnd/>
            <a:tailEnd/>
          </a:ln>
        </p:spPr>
        <p:txBody>
          <a:bodyPr wrap="none" anchor="ctr"/>
          <a:lstStyle/>
          <a:p>
            <a:endParaRPr lang="en-US">
              <a:solidFill>
                <a:srgbClr val="669900"/>
              </a:solidFill>
            </a:endParaRPr>
          </a:p>
        </p:txBody>
      </p:sp>
      <p:sp>
        <p:nvSpPr>
          <p:cNvPr id="77" name="AutoShape 30"/>
          <p:cNvSpPr>
            <a:spLocks noChangeArrowheads="1"/>
          </p:cNvSpPr>
          <p:nvPr/>
        </p:nvSpPr>
        <p:spPr bwMode="auto">
          <a:xfrm>
            <a:off x="877166" y="2529611"/>
            <a:ext cx="1372280" cy="304800"/>
          </a:xfrm>
          <a:prstGeom prst="rightArrow">
            <a:avLst>
              <a:gd name="adj1" fmla="val 50000"/>
              <a:gd name="adj2" fmla="val 57605"/>
            </a:avLst>
          </a:prstGeom>
          <a:solidFill>
            <a:srgbClr val="FFCC00"/>
          </a:solidFill>
          <a:ln w="12700" algn="ctr">
            <a:noFill/>
            <a:miter lim="800000"/>
            <a:headEnd/>
            <a:tailEnd/>
          </a:ln>
        </p:spPr>
        <p:txBody>
          <a:bodyPr wrap="none" anchor="ctr"/>
          <a:lstStyle/>
          <a:p>
            <a:endParaRPr lang="en-US">
              <a:solidFill>
                <a:srgbClr val="669900"/>
              </a:solidFill>
            </a:endParaRPr>
          </a:p>
        </p:txBody>
      </p:sp>
      <p:sp>
        <p:nvSpPr>
          <p:cNvPr id="78" name="Down Arrow 77"/>
          <p:cNvSpPr/>
          <p:nvPr/>
        </p:nvSpPr>
        <p:spPr>
          <a:xfrm>
            <a:off x="2477366" y="2910611"/>
            <a:ext cx="228600" cy="381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own Arrow 78"/>
          <p:cNvSpPr/>
          <p:nvPr/>
        </p:nvSpPr>
        <p:spPr>
          <a:xfrm>
            <a:off x="4077566" y="2910611"/>
            <a:ext cx="228600" cy="381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Down Arrow 79"/>
          <p:cNvSpPr/>
          <p:nvPr/>
        </p:nvSpPr>
        <p:spPr>
          <a:xfrm>
            <a:off x="5601566" y="2910611"/>
            <a:ext cx="228600" cy="381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2"/>
          <p:cNvSpPr txBox="1">
            <a:spLocks noChangeArrowheads="1"/>
          </p:cNvSpPr>
          <p:nvPr/>
        </p:nvSpPr>
        <p:spPr bwMode="auto">
          <a:xfrm>
            <a:off x="0" y="152400"/>
            <a:ext cx="7924800" cy="1143000"/>
          </a:xfrm>
          <a:prstGeom prst="rect">
            <a:avLst/>
          </a:prstGeom>
          <a:noFill/>
          <a:ln>
            <a:miter lim="800000"/>
            <a:headEnd/>
            <a:tailEnd/>
          </a:ln>
        </p:spPr>
        <p:txBody>
          <a:bodyPr vert="horz" wrap="square" lIns="91429" tIns="45714" rIns="91429" bIns="45714"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Mapping a linear task graph </a:t>
            </a:r>
            <a:br>
              <a:rPr kumimoji="0" lang="en-US" sz="3200" b="1" i="0" u="none" strike="noStrike" kern="0" cap="none" spc="0" normalizeH="0" baseline="0" noProof="0" dirty="0" smtClean="0">
                <a:ln>
                  <a:noFill/>
                </a:ln>
                <a:solidFill>
                  <a:schemeClr val="tx2"/>
                </a:solidFill>
                <a:effectLst/>
                <a:uLnTx/>
                <a:uFillTx/>
                <a:latin typeface="+mj-lt"/>
                <a:ea typeface="+mj-ea"/>
                <a:cs typeface="+mj-cs"/>
              </a:rPr>
            </a:br>
            <a:r>
              <a:rPr kumimoji="0" lang="en-US" sz="3200" b="1" i="0" u="none" strike="noStrike" kern="0" cap="none" spc="0" normalizeH="0" baseline="0" noProof="0" dirty="0" smtClean="0">
                <a:ln>
                  <a:noFill/>
                </a:ln>
                <a:solidFill>
                  <a:schemeClr val="tx2"/>
                </a:solidFill>
                <a:effectLst/>
                <a:uLnTx/>
                <a:uFillTx/>
                <a:latin typeface="+mj-lt"/>
                <a:ea typeface="+mj-ea"/>
                <a:cs typeface="+mj-cs"/>
              </a:rPr>
              <a:t>onto a linear pipeline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body" idx="1"/>
          </p:nvPr>
        </p:nvSpPr>
        <p:spPr bwMode="auto">
          <a:xfrm>
            <a:off x="2819400" y="3810000"/>
            <a:ext cx="6172200" cy="2895600"/>
          </a:xfrm>
          <a:noFill/>
          <a:ln>
            <a:miter lim="800000"/>
            <a:headEnd/>
            <a:tailEnd/>
          </a:ln>
        </p:spPr>
        <p:txBody>
          <a:bodyPr vert="horz" wrap="square" lIns="82058" tIns="41029" rIns="82058" bIns="41029" numCol="1" anchor="t" anchorCtr="0" compatLnSpc="1">
            <a:prstTxWarp prst="textNoShape">
              <a:avLst/>
            </a:prstTxWarp>
          </a:bodyPr>
          <a:lstStyle/>
          <a:p>
            <a:pPr>
              <a:spcBef>
                <a:spcPct val="40000"/>
              </a:spcBef>
            </a:pPr>
            <a:r>
              <a:rPr lang="en-US" sz="2400" dirty="0" smtClean="0"/>
              <a:t>Timing constraints are conventionally satisfied through load balanced mapping</a:t>
            </a:r>
          </a:p>
          <a:p>
            <a:pPr>
              <a:spcBef>
                <a:spcPct val="40000"/>
              </a:spcBef>
            </a:pPr>
            <a:r>
              <a:rPr lang="en-US" sz="2400" dirty="0" smtClean="0"/>
              <a:t>Additional constraint</a:t>
            </a:r>
          </a:p>
          <a:p>
            <a:pPr marL="625475" lvl="1" indent="-228600">
              <a:spcBef>
                <a:spcPct val="40000"/>
              </a:spcBef>
            </a:pPr>
            <a:r>
              <a:rPr lang="en-US" sz="2000" dirty="0" smtClean="0"/>
              <a:t>Minimize energy consumption</a:t>
            </a:r>
          </a:p>
          <a:p>
            <a:pPr marL="625475" lvl="1" indent="-228600">
              <a:spcBef>
                <a:spcPct val="40000"/>
              </a:spcBef>
            </a:pPr>
            <a:r>
              <a:rPr lang="en-US" sz="2000" dirty="0" smtClean="0"/>
              <a:t>Maximize performance for a given energy budget</a:t>
            </a:r>
          </a:p>
          <a:p>
            <a:pPr marL="625475" lvl="1" indent="-228600">
              <a:spcBef>
                <a:spcPct val="40000"/>
              </a:spcBef>
            </a:pPr>
            <a:r>
              <a:rPr lang="en-US" sz="2000" dirty="0" smtClean="0"/>
              <a:t>Avoid faulty cores</a:t>
            </a:r>
          </a:p>
        </p:txBody>
      </p:sp>
      <p:sp>
        <p:nvSpPr>
          <p:cNvPr id="20486" name="Line 6"/>
          <p:cNvSpPr>
            <a:spLocks noChangeShapeType="1"/>
          </p:cNvSpPr>
          <p:nvPr/>
        </p:nvSpPr>
        <p:spPr bwMode="auto">
          <a:xfrm flipH="1">
            <a:off x="923925" y="2909888"/>
            <a:ext cx="392113" cy="523875"/>
          </a:xfrm>
          <a:prstGeom prst="line">
            <a:avLst/>
          </a:prstGeom>
          <a:noFill/>
          <a:ln w="12700">
            <a:noFill/>
            <a:round/>
            <a:headEnd/>
            <a:tailEnd type="triangle" w="med" len="med"/>
          </a:ln>
        </p:spPr>
        <p:txBody>
          <a:bodyPr wrap="none" lIns="82058" tIns="41029" rIns="82058" bIns="41029" anchor="ctr"/>
          <a:lstStyle/>
          <a:p>
            <a:endParaRPr lang="en-US"/>
          </a:p>
        </p:txBody>
      </p:sp>
      <p:sp>
        <p:nvSpPr>
          <p:cNvPr id="20487" name="Line 7"/>
          <p:cNvSpPr>
            <a:spLocks noChangeShapeType="1"/>
          </p:cNvSpPr>
          <p:nvPr/>
        </p:nvSpPr>
        <p:spPr bwMode="auto">
          <a:xfrm flipH="1">
            <a:off x="895350" y="2919413"/>
            <a:ext cx="284163" cy="4651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88" name="Line 8"/>
          <p:cNvSpPr>
            <a:spLocks noChangeShapeType="1"/>
          </p:cNvSpPr>
          <p:nvPr/>
        </p:nvSpPr>
        <p:spPr bwMode="auto">
          <a:xfrm>
            <a:off x="1365250" y="2949575"/>
            <a:ext cx="127000" cy="4159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89" name="Line 9"/>
          <p:cNvSpPr>
            <a:spLocks noChangeShapeType="1"/>
          </p:cNvSpPr>
          <p:nvPr/>
        </p:nvSpPr>
        <p:spPr bwMode="auto">
          <a:xfrm>
            <a:off x="1454150" y="2889250"/>
            <a:ext cx="714375" cy="4651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0" name="Line 10"/>
          <p:cNvSpPr>
            <a:spLocks noChangeShapeType="1"/>
          </p:cNvSpPr>
          <p:nvPr/>
        </p:nvSpPr>
        <p:spPr bwMode="auto">
          <a:xfrm flipH="1">
            <a:off x="509588" y="3781425"/>
            <a:ext cx="238125" cy="10112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1" name="Line 11"/>
          <p:cNvSpPr>
            <a:spLocks noChangeShapeType="1"/>
          </p:cNvSpPr>
          <p:nvPr/>
        </p:nvSpPr>
        <p:spPr bwMode="auto">
          <a:xfrm>
            <a:off x="836613" y="3790950"/>
            <a:ext cx="185737" cy="5048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2" name="Line 12"/>
          <p:cNvSpPr>
            <a:spLocks noChangeShapeType="1"/>
          </p:cNvSpPr>
          <p:nvPr/>
        </p:nvSpPr>
        <p:spPr bwMode="auto">
          <a:xfrm flipH="1">
            <a:off x="992188" y="4591050"/>
            <a:ext cx="68262" cy="26987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3" name="Line 13"/>
          <p:cNvSpPr>
            <a:spLocks noChangeShapeType="1"/>
          </p:cNvSpPr>
          <p:nvPr/>
        </p:nvSpPr>
        <p:spPr bwMode="auto">
          <a:xfrm>
            <a:off x="1190625" y="4552950"/>
            <a:ext cx="249238" cy="279400"/>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4" name="Line 14"/>
          <p:cNvSpPr>
            <a:spLocks noChangeShapeType="1"/>
          </p:cNvSpPr>
          <p:nvPr/>
        </p:nvSpPr>
        <p:spPr bwMode="auto">
          <a:xfrm>
            <a:off x="1581150" y="3760788"/>
            <a:ext cx="596900" cy="5937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5" name="Line 15"/>
          <p:cNvSpPr>
            <a:spLocks noChangeShapeType="1"/>
          </p:cNvSpPr>
          <p:nvPr/>
        </p:nvSpPr>
        <p:spPr bwMode="auto">
          <a:xfrm>
            <a:off x="2276475" y="3713163"/>
            <a:ext cx="30163" cy="582612"/>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6" name="Line 16"/>
          <p:cNvSpPr>
            <a:spLocks noChangeShapeType="1"/>
          </p:cNvSpPr>
          <p:nvPr/>
        </p:nvSpPr>
        <p:spPr bwMode="auto">
          <a:xfrm flipH="1">
            <a:off x="2174875" y="4743450"/>
            <a:ext cx="96838" cy="3143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7" name="Line 17"/>
          <p:cNvSpPr>
            <a:spLocks noChangeShapeType="1"/>
          </p:cNvSpPr>
          <p:nvPr/>
        </p:nvSpPr>
        <p:spPr bwMode="auto">
          <a:xfrm flipH="1">
            <a:off x="1457325" y="5094288"/>
            <a:ext cx="38100" cy="4397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8" name="Line 18"/>
          <p:cNvSpPr>
            <a:spLocks noChangeShapeType="1"/>
          </p:cNvSpPr>
          <p:nvPr/>
        </p:nvSpPr>
        <p:spPr bwMode="auto">
          <a:xfrm>
            <a:off x="515938" y="5181600"/>
            <a:ext cx="720725" cy="512763"/>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499" name="Line 19"/>
          <p:cNvSpPr>
            <a:spLocks noChangeShapeType="1"/>
          </p:cNvSpPr>
          <p:nvPr/>
        </p:nvSpPr>
        <p:spPr bwMode="auto">
          <a:xfrm flipH="1">
            <a:off x="1312863" y="2251075"/>
            <a:ext cx="0" cy="300038"/>
          </a:xfrm>
          <a:prstGeom prst="line">
            <a:avLst/>
          </a:prstGeom>
          <a:noFill/>
          <a:ln w="28575">
            <a:solidFill>
              <a:schemeClr val="tx1"/>
            </a:solidFill>
            <a:round/>
            <a:headEnd/>
            <a:tailEnd type="triangle" w="med" len="med"/>
          </a:ln>
        </p:spPr>
        <p:txBody>
          <a:bodyPr wrap="none" lIns="82058" tIns="41029" rIns="82058" bIns="41029" anchor="ctr"/>
          <a:lstStyle/>
          <a:p>
            <a:endParaRPr lang="en-US"/>
          </a:p>
        </p:txBody>
      </p:sp>
      <p:sp>
        <p:nvSpPr>
          <p:cNvPr id="20500" name="Line 20"/>
          <p:cNvSpPr>
            <a:spLocks noChangeShapeType="1"/>
          </p:cNvSpPr>
          <p:nvPr/>
        </p:nvSpPr>
        <p:spPr bwMode="auto">
          <a:xfrm flipH="1">
            <a:off x="1438275" y="5975350"/>
            <a:ext cx="0" cy="2873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464917" name="Text Box 21"/>
          <p:cNvSpPr txBox="1">
            <a:spLocks noChangeArrowheads="1"/>
          </p:cNvSpPr>
          <p:nvPr/>
        </p:nvSpPr>
        <p:spPr bwMode="auto">
          <a:xfrm>
            <a:off x="762000" y="1841500"/>
            <a:ext cx="1227138" cy="409575"/>
          </a:xfrm>
          <a:prstGeom prst="rect">
            <a:avLst/>
          </a:prstGeom>
          <a:noFill/>
          <a:ln w="12700">
            <a:solidFill>
              <a:srgbClr val="CC3300"/>
            </a:solidFill>
            <a:miter lim="800000"/>
            <a:headEnd/>
            <a:tailEnd/>
          </a:ln>
          <a:effectLst/>
        </p:spPr>
        <p:txBody>
          <a:bodyPr wrap="none" lIns="91429" tIns="45714" rIns="91429" bIns="45714">
            <a:spAutoFit/>
          </a:bodyPr>
          <a:lstStyle/>
          <a:p>
            <a:pPr algn="ctr" defTabSz="914608">
              <a:defRPr/>
            </a:pPr>
            <a:r>
              <a:rPr lang="en-US" sz="2000" b="1" i="1" dirty="0">
                <a:solidFill>
                  <a:srgbClr val="006600"/>
                </a:solidFill>
                <a:effectLst>
                  <a:outerShdw blurRad="38100" dist="38100" dir="2700000" algn="tl">
                    <a:srgbClr val="C0C0C0"/>
                  </a:outerShdw>
                </a:effectLst>
                <a:latin typeface="Arial" charset="0"/>
              </a:rPr>
              <a:t>instance</a:t>
            </a:r>
          </a:p>
        </p:txBody>
      </p:sp>
      <p:sp>
        <p:nvSpPr>
          <p:cNvPr id="464918" name="Text Box 22"/>
          <p:cNvSpPr txBox="1">
            <a:spLocks noChangeArrowheads="1"/>
          </p:cNvSpPr>
          <p:nvPr/>
        </p:nvSpPr>
        <p:spPr bwMode="auto">
          <a:xfrm>
            <a:off x="762000" y="1143000"/>
            <a:ext cx="1227138" cy="409575"/>
          </a:xfrm>
          <a:prstGeom prst="rect">
            <a:avLst/>
          </a:prstGeom>
          <a:noFill/>
          <a:ln w="12700">
            <a:solidFill>
              <a:srgbClr val="CC3300"/>
            </a:solidFill>
            <a:miter lim="800000"/>
            <a:headEnd/>
            <a:tailEnd/>
          </a:ln>
          <a:effectLst/>
        </p:spPr>
        <p:txBody>
          <a:bodyPr wrap="none" lIns="91429" tIns="45714" rIns="91429" bIns="45714">
            <a:spAutoFit/>
          </a:bodyPr>
          <a:lstStyle/>
          <a:p>
            <a:pPr algn="ctr" defTabSz="914608">
              <a:defRPr/>
            </a:pPr>
            <a:r>
              <a:rPr lang="en-US" sz="2000" b="1" i="1" dirty="0">
                <a:solidFill>
                  <a:srgbClr val="006600"/>
                </a:solidFill>
                <a:effectLst>
                  <a:outerShdw blurRad="38100" dist="38100" dir="2700000" algn="tl">
                    <a:srgbClr val="C0C0C0"/>
                  </a:outerShdw>
                </a:effectLst>
                <a:latin typeface="Arial" charset="0"/>
              </a:rPr>
              <a:t>instance</a:t>
            </a:r>
          </a:p>
        </p:txBody>
      </p:sp>
      <p:sp>
        <p:nvSpPr>
          <p:cNvPr id="20503" name="Line 23"/>
          <p:cNvSpPr>
            <a:spLocks noChangeShapeType="1"/>
          </p:cNvSpPr>
          <p:nvPr/>
        </p:nvSpPr>
        <p:spPr bwMode="auto">
          <a:xfrm flipH="1">
            <a:off x="1312863" y="1560513"/>
            <a:ext cx="3175" cy="293687"/>
          </a:xfrm>
          <a:prstGeom prst="line">
            <a:avLst/>
          </a:prstGeom>
          <a:noFill/>
          <a:ln w="28575">
            <a:solidFill>
              <a:srgbClr val="CC3300"/>
            </a:solidFill>
            <a:round/>
            <a:headEnd/>
            <a:tailEnd type="triangle" w="med" len="med"/>
          </a:ln>
        </p:spPr>
        <p:txBody>
          <a:bodyPr wrap="none" lIns="82058" tIns="41029" rIns="82058" bIns="41029" anchor="ctr"/>
          <a:lstStyle/>
          <a:p>
            <a:endParaRPr lang="en-US"/>
          </a:p>
        </p:txBody>
      </p:sp>
      <p:sp>
        <p:nvSpPr>
          <p:cNvPr id="20504" name="Line 24"/>
          <p:cNvSpPr>
            <a:spLocks noChangeShapeType="1"/>
          </p:cNvSpPr>
          <p:nvPr/>
        </p:nvSpPr>
        <p:spPr bwMode="auto">
          <a:xfrm flipH="1">
            <a:off x="1312863" y="903288"/>
            <a:ext cx="0" cy="234950"/>
          </a:xfrm>
          <a:prstGeom prst="line">
            <a:avLst/>
          </a:prstGeom>
          <a:noFill/>
          <a:ln w="28575">
            <a:solidFill>
              <a:schemeClr val="tx1"/>
            </a:solidFill>
            <a:round/>
            <a:headEnd/>
            <a:tailEnd type="triangle" w="med" len="med"/>
          </a:ln>
        </p:spPr>
        <p:txBody>
          <a:bodyPr wrap="none" lIns="82058" tIns="41029" rIns="82058" bIns="41029" anchor="ctr"/>
          <a:lstStyle/>
          <a:p>
            <a:endParaRPr lang="en-US"/>
          </a:p>
        </p:txBody>
      </p:sp>
      <p:sp>
        <p:nvSpPr>
          <p:cNvPr id="20505" name="Line 25"/>
          <p:cNvSpPr>
            <a:spLocks noChangeShapeType="1"/>
          </p:cNvSpPr>
          <p:nvPr/>
        </p:nvSpPr>
        <p:spPr bwMode="auto">
          <a:xfrm>
            <a:off x="2095500" y="1360488"/>
            <a:ext cx="0" cy="762000"/>
          </a:xfrm>
          <a:prstGeom prst="line">
            <a:avLst/>
          </a:prstGeom>
          <a:noFill/>
          <a:ln w="19050">
            <a:solidFill>
              <a:srgbClr val="CC3300"/>
            </a:solidFill>
            <a:round/>
            <a:headEnd type="triangle" w="med" len="med"/>
            <a:tailEnd type="triangle" w="med" len="med"/>
          </a:ln>
        </p:spPr>
        <p:txBody>
          <a:bodyPr wrap="none" lIns="82058" tIns="41029" rIns="82058" bIns="41029" anchor="ctr"/>
          <a:lstStyle/>
          <a:p>
            <a:endParaRPr lang="en-US"/>
          </a:p>
        </p:txBody>
      </p:sp>
      <p:sp>
        <p:nvSpPr>
          <p:cNvPr id="464922" name="Oval 26"/>
          <p:cNvSpPr>
            <a:spLocks noChangeArrowheads="1"/>
          </p:cNvSpPr>
          <p:nvPr/>
        </p:nvSpPr>
        <p:spPr bwMode="auto">
          <a:xfrm>
            <a:off x="1092200" y="2516188"/>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A</a:t>
            </a:r>
          </a:p>
        </p:txBody>
      </p:sp>
      <p:sp>
        <p:nvSpPr>
          <p:cNvPr id="464923" name="Oval 27"/>
          <p:cNvSpPr>
            <a:spLocks noChangeArrowheads="1"/>
          </p:cNvSpPr>
          <p:nvPr/>
        </p:nvSpPr>
        <p:spPr bwMode="auto">
          <a:xfrm>
            <a:off x="584200" y="3354388"/>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B</a:t>
            </a:r>
          </a:p>
        </p:txBody>
      </p:sp>
      <p:sp>
        <p:nvSpPr>
          <p:cNvPr id="464924" name="Oval 28"/>
          <p:cNvSpPr>
            <a:spLocks noChangeArrowheads="1"/>
          </p:cNvSpPr>
          <p:nvPr/>
        </p:nvSpPr>
        <p:spPr bwMode="auto">
          <a:xfrm>
            <a:off x="1308100" y="3392488"/>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C</a:t>
            </a:r>
          </a:p>
        </p:txBody>
      </p:sp>
      <p:sp>
        <p:nvSpPr>
          <p:cNvPr id="464925" name="Oval 29"/>
          <p:cNvSpPr>
            <a:spLocks noChangeArrowheads="1"/>
          </p:cNvSpPr>
          <p:nvPr/>
        </p:nvSpPr>
        <p:spPr bwMode="auto">
          <a:xfrm>
            <a:off x="914400" y="4294188"/>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E</a:t>
            </a:r>
          </a:p>
        </p:txBody>
      </p:sp>
      <p:sp>
        <p:nvSpPr>
          <p:cNvPr id="464926" name="Oval 30"/>
          <p:cNvSpPr>
            <a:spLocks noChangeArrowheads="1"/>
          </p:cNvSpPr>
          <p:nvPr/>
        </p:nvSpPr>
        <p:spPr bwMode="auto">
          <a:xfrm>
            <a:off x="2032000" y="3354388"/>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D</a:t>
            </a:r>
          </a:p>
        </p:txBody>
      </p:sp>
      <p:sp>
        <p:nvSpPr>
          <p:cNvPr id="464927" name="Oval 31"/>
          <p:cNvSpPr>
            <a:spLocks noChangeArrowheads="1"/>
          </p:cNvSpPr>
          <p:nvPr/>
        </p:nvSpPr>
        <p:spPr bwMode="auto">
          <a:xfrm>
            <a:off x="2095500" y="4306888"/>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F</a:t>
            </a:r>
          </a:p>
        </p:txBody>
      </p:sp>
      <p:sp>
        <p:nvSpPr>
          <p:cNvPr id="464928" name="Oval 32"/>
          <p:cNvSpPr>
            <a:spLocks noChangeArrowheads="1"/>
          </p:cNvSpPr>
          <p:nvPr/>
        </p:nvSpPr>
        <p:spPr bwMode="auto">
          <a:xfrm>
            <a:off x="304800" y="4814888"/>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G</a:t>
            </a:r>
          </a:p>
        </p:txBody>
      </p:sp>
      <p:sp>
        <p:nvSpPr>
          <p:cNvPr id="464929" name="Oval 33"/>
          <p:cNvSpPr>
            <a:spLocks noChangeArrowheads="1"/>
          </p:cNvSpPr>
          <p:nvPr/>
        </p:nvSpPr>
        <p:spPr bwMode="auto">
          <a:xfrm>
            <a:off x="825500" y="4840288"/>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H</a:t>
            </a:r>
          </a:p>
        </p:txBody>
      </p:sp>
      <p:sp>
        <p:nvSpPr>
          <p:cNvPr id="464930" name="Oval 34"/>
          <p:cNvSpPr>
            <a:spLocks noChangeArrowheads="1"/>
          </p:cNvSpPr>
          <p:nvPr/>
        </p:nvSpPr>
        <p:spPr bwMode="auto">
          <a:xfrm>
            <a:off x="1320800" y="4852988"/>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I</a:t>
            </a:r>
          </a:p>
        </p:txBody>
      </p:sp>
      <p:sp>
        <p:nvSpPr>
          <p:cNvPr id="464931" name="Oval 35"/>
          <p:cNvSpPr>
            <a:spLocks noChangeArrowheads="1"/>
          </p:cNvSpPr>
          <p:nvPr/>
        </p:nvSpPr>
        <p:spPr bwMode="auto">
          <a:xfrm>
            <a:off x="2006600" y="5056188"/>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J</a:t>
            </a:r>
          </a:p>
        </p:txBody>
      </p:sp>
      <p:sp>
        <p:nvSpPr>
          <p:cNvPr id="20516" name="Line 36"/>
          <p:cNvSpPr>
            <a:spLocks noChangeShapeType="1"/>
          </p:cNvSpPr>
          <p:nvPr/>
        </p:nvSpPr>
        <p:spPr bwMode="auto">
          <a:xfrm>
            <a:off x="1466850" y="3748088"/>
            <a:ext cx="622300" cy="13430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464933" name="Oval 37"/>
          <p:cNvSpPr>
            <a:spLocks noChangeArrowheads="1"/>
          </p:cNvSpPr>
          <p:nvPr/>
        </p:nvSpPr>
        <p:spPr bwMode="auto">
          <a:xfrm>
            <a:off x="1257300" y="5551488"/>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K</a:t>
            </a:r>
          </a:p>
        </p:txBody>
      </p:sp>
      <p:sp>
        <p:nvSpPr>
          <p:cNvPr id="20518" name="Line 38"/>
          <p:cNvSpPr>
            <a:spLocks noChangeShapeType="1"/>
          </p:cNvSpPr>
          <p:nvPr/>
        </p:nvSpPr>
        <p:spPr bwMode="auto">
          <a:xfrm>
            <a:off x="1025525" y="5233988"/>
            <a:ext cx="279400" cy="3381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0519" name="Line 39"/>
          <p:cNvSpPr>
            <a:spLocks noChangeShapeType="1"/>
          </p:cNvSpPr>
          <p:nvPr/>
        </p:nvSpPr>
        <p:spPr bwMode="auto">
          <a:xfrm flipH="1">
            <a:off x="1609725" y="5284788"/>
            <a:ext cx="393700" cy="3762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62" name="Rectangle 2"/>
          <p:cNvSpPr txBox="1">
            <a:spLocks noChangeArrowheads="1"/>
          </p:cNvSpPr>
          <p:nvPr/>
        </p:nvSpPr>
        <p:spPr bwMode="auto">
          <a:xfrm>
            <a:off x="0" y="152400"/>
            <a:ext cx="8229600" cy="1143000"/>
          </a:xfrm>
          <a:prstGeom prst="rect">
            <a:avLst/>
          </a:prstGeom>
          <a:noFill/>
          <a:ln>
            <a:miter lim="800000"/>
            <a:headEnd/>
            <a:tailEnd/>
          </a:ln>
        </p:spPr>
        <p:txBody>
          <a:bodyPr vert="horz" wrap="square" lIns="91429" tIns="45714" rIns="91429" bIns="45714"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Mapping a  non-linear task graph onto CMP</a:t>
            </a:r>
          </a:p>
        </p:txBody>
      </p:sp>
      <p:sp>
        <p:nvSpPr>
          <p:cNvPr id="61" name="Rectangle 2"/>
          <p:cNvSpPr>
            <a:spLocks noChangeArrowheads="1"/>
          </p:cNvSpPr>
          <p:nvPr/>
        </p:nvSpPr>
        <p:spPr bwMode="auto">
          <a:xfrm>
            <a:off x="3200400" y="1143000"/>
            <a:ext cx="2438400" cy="2438400"/>
          </a:xfrm>
          <a:prstGeom prst="rect">
            <a:avLst/>
          </a:prstGeom>
          <a:solidFill>
            <a:srgbClr val="EAEC5E"/>
          </a:solidFill>
          <a:ln w="12700" algn="ctr">
            <a:noFill/>
            <a:miter lim="800000"/>
            <a:headEnd/>
            <a:tailEnd/>
          </a:ln>
        </p:spPr>
        <p:txBody>
          <a:bodyPr wrap="none" lIns="82058" tIns="41029" rIns="82058" bIns="41029" anchor="ctr"/>
          <a:lstStyle/>
          <a:p>
            <a:endParaRPr lang="en-US"/>
          </a:p>
        </p:txBody>
      </p:sp>
      <p:sp>
        <p:nvSpPr>
          <p:cNvPr id="63" name="Rectangle 3"/>
          <p:cNvSpPr>
            <a:spLocks noChangeArrowheads="1"/>
          </p:cNvSpPr>
          <p:nvPr/>
        </p:nvSpPr>
        <p:spPr bwMode="auto">
          <a:xfrm>
            <a:off x="3200400" y="19812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64" name="Rectangle 40"/>
          <p:cNvSpPr>
            <a:spLocks noChangeArrowheads="1"/>
          </p:cNvSpPr>
          <p:nvPr/>
        </p:nvSpPr>
        <p:spPr bwMode="auto">
          <a:xfrm>
            <a:off x="3200400" y="11430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65" name="Oval 41"/>
          <p:cNvSpPr>
            <a:spLocks noChangeArrowheads="1"/>
          </p:cNvSpPr>
          <p:nvPr/>
        </p:nvSpPr>
        <p:spPr bwMode="auto">
          <a:xfrm>
            <a:off x="3403600" y="13335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A</a:t>
            </a:r>
          </a:p>
        </p:txBody>
      </p:sp>
      <p:sp>
        <p:nvSpPr>
          <p:cNvPr id="66" name="Oval 42"/>
          <p:cNvSpPr>
            <a:spLocks noChangeArrowheads="1"/>
          </p:cNvSpPr>
          <p:nvPr/>
        </p:nvSpPr>
        <p:spPr bwMode="auto">
          <a:xfrm>
            <a:off x="3251200" y="20447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B</a:t>
            </a:r>
          </a:p>
        </p:txBody>
      </p:sp>
      <p:sp>
        <p:nvSpPr>
          <p:cNvPr id="67" name="Rectangle 43"/>
          <p:cNvSpPr>
            <a:spLocks noChangeArrowheads="1"/>
          </p:cNvSpPr>
          <p:nvPr/>
        </p:nvSpPr>
        <p:spPr bwMode="auto">
          <a:xfrm>
            <a:off x="4038600" y="11430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68" name="Rectangle 44"/>
          <p:cNvSpPr>
            <a:spLocks noChangeArrowheads="1"/>
          </p:cNvSpPr>
          <p:nvPr/>
        </p:nvSpPr>
        <p:spPr bwMode="auto">
          <a:xfrm>
            <a:off x="4876800" y="11430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69" name="Rectangle 45"/>
          <p:cNvSpPr>
            <a:spLocks noChangeArrowheads="1"/>
          </p:cNvSpPr>
          <p:nvPr/>
        </p:nvSpPr>
        <p:spPr bwMode="auto">
          <a:xfrm>
            <a:off x="4038600" y="1981200"/>
            <a:ext cx="762000" cy="7620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
        <p:nvSpPr>
          <p:cNvPr id="70" name="Rectangle 46"/>
          <p:cNvSpPr>
            <a:spLocks noChangeArrowheads="1"/>
          </p:cNvSpPr>
          <p:nvPr/>
        </p:nvSpPr>
        <p:spPr bwMode="auto">
          <a:xfrm>
            <a:off x="4876800" y="19812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71" name="Rectangle 47"/>
          <p:cNvSpPr>
            <a:spLocks noChangeArrowheads="1"/>
          </p:cNvSpPr>
          <p:nvPr/>
        </p:nvSpPr>
        <p:spPr bwMode="auto">
          <a:xfrm>
            <a:off x="3200400" y="28194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72" name="Rectangle 48"/>
          <p:cNvSpPr>
            <a:spLocks noChangeArrowheads="1"/>
          </p:cNvSpPr>
          <p:nvPr/>
        </p:nvSpPr>
        <p:spPr bwMode="auto">
          <a:xfrm>
            <a:off x="4038600" y="2819400"/>
            <a:ext cx="762000" cy="7620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
        <p:nvSpPr>
          <p:cNvPr id="73" name="Rectangle 49"/>
          <p:cNvSpPr>
            <a:spLocks noChangeArrowheads="1"/>
          </p:cNvSpPr>
          <p:nvPr/>
        </p:nvSpPr>
        <p:spPr bwMode="auto">
          <a:xfrm>
            <a:off x="4876800" y="28194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74" name="Oval 50"/>
          <p:cNvSpPr>
            <a:spLocks noChangeArrowheads="1"/>
          </p:cNvSpPr>
          <p:nvPr/>
        </p:nvSpPr>
        <p:spPr bwMode="auto">
          <a:xfrm>
            <a:off x="4953000" y="15240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C</a:t>
            </a:r>
          </a:p>
        </p:txBody>
      </p:sp>
      <p:sp>
        <p:nvSpPr>
          <p:cNvPr id="75" name="Oval 51"/>
          <p:cNvSpPr>
            <a:spLocks noChangeArrowheads="1"/>
          </p:cNvSpPr>
          <p:nvPr/>
        </p:nvSpPr>
        <p:spPr bwMode="auto">
          <a:xfrm>
            <a:off x="5181600" y="12192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D</a:t>
            </a:r>
          </a:p>
        </p:txBody>
      </p:sp>
      <p:sp>
        <p:nvSpPr>
          <p:cNvPr id="76" name="Oval 52"/>
          <p:cNvSpPr>
            <a:spLocks noChangeArrowheads="1"/>
          </p:cNvSpPr>
          <p:nvPr/>
        </p:nvSpPr>
        <p:spPr bwMode="auto">
          <a:xfrm>
            <a:off x="5016500" y="21336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F</a:t>
            </a:r>
          </a:p>
        </p:txBody>
      </p:sp>
      <p:sp>
        <p:nvSpPr>
          <p:cNvPr id="77" name="Oval 53"/>
          <p:cNvSpPr>
            <a:spLocks noChangeArrowheads="1"/>
          </p:cNvSpPr>
          <p:nvPr/>
        </p:nvSpPr>
        <p:spPr bwMode="auto">
          <a:xfrm>
            <a:off x="4241800" y="22606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E</a:t>
            </a:r>
          </a:p>
        </p:txBody>
      </p:sp>
      <p:sp>
        <p:nvSpPr>
          <p:cNvPr id="78" name="Oval 54"/>
          <p:cNvSpPr>
            <a:spLocks noChangeArrowheads="1"/>
          </p:cNvSpPr>
          <p:nvPr/>
        </p:nvSpPr>
        <p:spPr bwMode="auto">
          <a:xfrm>
            <a:off x="3568700" y="23876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G</a:t>
            </a:r>
          </a:p>
        </p:txBody>
      </p:sp>
      <p:sp>
        <p:nvSpPr>
          <p:cNvPr id="79" name="Oval 55"/>
          <p:cNvSpPr>
            <a:spLocks noChangeArrowheads="1"/>
          </p:cNvSpPr>
          <p:nvPr/>
        </p:nvSpPr>
        <p:spPr bwMode="auto">
          <a:xfrm>
            <a:off x="3365500" y="29845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H</a:t>
            </a:r>
          </a:p>
        </p:txBody>
      </p:sp>
      <p:sp>
        <p:nvSpPr>
          <p:cNvPr id="80" name="Oval 56"/>
          <p:cNvSpPr>
            <a:spLocks noChangeArrowheads="1"/>
          </p:cNvSpPr>
          <p:nvPr/>
        </p:nvSpPr>
        <p:spPr bwMode="auto">
          <a:xfrm>
            <a:off x="4267200" y="30988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I</a:t>
            </a:r>
          </a:p>
        </p:txBody>
      </p:sp>
      <p:sp>
        <p:nvSpPr>
          <p:cNvPr id="81" name="Oval 57"/>
          <p:cNvSpPr>
            <a:spLocks noChangeArrowheads="1"/>
          </p:cNvSpPr>
          <p:nvPr/>
        </p:nvSpPr>
        <p:spPr bwMode="auto">
          <a:xfrm>
            <a:off x="4902200" y="28956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J</a:t>
            </a:r>
          </a:p>
        </p:txBody>
      </p:sp>
      <p:sp>
        <p:nvSpPr>
          <p:cNvPr id="82" name="Oval 58"/>
          <p:cNvSpPr>
            <a:spLocks noChangeArrowheads="1"/>
          </p:cNvSpPr>
          <p:nvPr/>
        </p:nvSpPr>
        <p:spPr bwMode="auto">
          <a:xfrm>
            <a:off x="5194300" y="31115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K</a:t>
            </a:r>
          </a:p>
        </p:txBody>
      </p:sp>
      <p:sp>
        <p:nvSpPr>
          <p:cNvPr id="83" name="Line 44"/>
          <p:cNvSpPr>
            <a:spLocks noChangeShapeType="1"/>
          </p:cNvSpPr>
          <p:nvPr/>
        </p:nvSpPr>
        <p:spPr bwMode="auto">
          <a:xfrm>
            <a:off x="4068763" y="1363663"/>
            <a:ext cx="701675" cy="371475"/>
          </a:xfrm>
          <a:prstGeom prst="line">
            <a:avLst/>
          </a:prstGeom>
          <a:noFill/>
          <a:ln w="76200">
            <a:solidFill>
              <a:srgbClr val="FF0000"/>
            </a:solidFill>
            <a:round/>
            <a:headEnd/>
            <a:tailEnd/>
          </a:ln>
        </p:spPr>
        <p:txBody>
          <a:bodyPr wrap="none" anchor="ctr"/>
          <a:lstStyle/>
          <a:p>
            <a:endParaRPr lang="en-US"/>
          </a:p>
        </p:txBody>
      </p:sp>
      <p:sp>
        <p:nvSpPr>
          <p:cNvPr id="84" name="Line 45"/>
          <p:cNvSpPr>
            <a:spLocks noChangeShapeType="1"/>
          </p:cNvSpPr>
          <p:nvPr/>
        </p:nvSpPr>
        <p:spPr bwMode="auto">
          <a:xfrm flipH="1">
            <a:off x="4114800" y="1371600"/>
            <a:ext cx="622300" cy="355600"/>
          </a:xfrm>
          <a:prstGeom prst="line">
            <a:avLst/>
          </a:prstGeom>
          <a:noFill/>
          <a:ln w="76200">
            <a:solidFill>
              <a:srgbClr val="FF0000"/>
            </a:solidFill>
            <a:round/>
            <a:headEnd/>
            <a:tailEnd/>
          </a:ln>
        </p:spPr>
        <p:txBody>
          <a:bodyPr wrap="none" anchor="ctr"/>
          <a:lstStyle/>
          <a:p>
            <a:endParaRPr lang="en-US"/>
          </a:p>
        </p:txBody>
      </p:sp>
      <p:sp>
        <p:nvSpPr>
          <p:cNvPr id="91" name="Rectangle 5"/>
          <p:cNvSpPr txBox="1">
            <a:spLocks noChangeArrowheads="1"/>
          </p:cNvSpPr>
          <p:nvPr/>
        </p:nvSpPr>
        <p:spPr bwMode="auto">
          <a:xfrm>
            <a:off x="6858000" y="1447800"/>
            <a:ext cx="1752599" cy="304800"/>
          </a:xfrm>
          <a:prstGeom prst="rect">
            <a:avLst/>
          </a:prstGeom>
          <a:noFill/>
          <a:ln>
            <a:miter lim="800000"/>
            <a:headEnd/>
            <a:tailEnd/>
          </a:ln>
        </p:spPr>
        <p:txBody>
          <a:bodyPr vert="horz" wrap="square" lIns="82058" tIns="41029" rIns="82058" bIns="41029"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Tx/>
              <a:buFont typeface="Wingdings" pitchFamily="2" charset="2"/>
              <a:buNone/>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Maximum speed</a:t>
            </a:r>
          </a:p>
        </p:txBody>
      </p:sp>
      <p:sp>
        <p:nvSpPr>
          <p:cNvPr id="92" name="Rectangle 59"/>
          <p:cNvSpPr>
            <a:spLocks noChangeArrowheads="1"/>
          </p:cNvSpPr>
          <p:nvPr/>
        </p:nvSpPr>
        <p:spPr bwMode="auto">
          <a:xfrm>
            <a:off x="6070599" y="1358900"/>
            <a:ext cx="584200" cy="5461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93" name="Rectangle 60"/>
          <p:cNvSpPr>
            <a:spLocks noChangeArrowheads="1"/>
          </p:cNvSpPr>
          <p:nvPr/>
        </p:nvSpPr>
        <p:spPr bwMode="auto">
          <a:xfrm>
            <a:off x="6934200" y="2209800"/>
            <a:ext cx="1524000" cy="249299"/>
          </a:xfrm>
          <a:prstGeom prst="rect">
            <a:avLst/>
          </a:prstGeom>
          <a:noFill/>
          <a:ln w="12700">
            <a:noFill/>
            <a:miter lim="800000"/>
            <a:headEnd/>
            <a:tailEnd/>
          </a:ln>
        </p:spPr>
        <p:txBody>
          <a:bodyPr wrap="square" lIns="0" tIns="0" rIns="0" bIns="0">
            <a:spAutoFit/>
          </a:bodyPr>
          <a:lstStyle/>
          <a:p>
            <a:pPr marL="260350" indent="-260350" defTabSz="901700">
              <a:lnSpc>
                <a:spcPct val="90000"/>
              </a:lnSpc>
              <a:spcBef>
                <a:spcPct val="50000"/>
              </a:spcBef>
              <a:buClr>
                <a:schemeClr val="tx1"/>
              </a:buClr>
              <a:buSzPct val="75000"/>
            </a:pPr>
            <a:r>
              <a:rPr lang="en-US" sz="1800" dirty="0"/>
              <a:t>Medium </a:t>
            </a:r>
            <a:r>
              <a:rPr lang="en-US" sz="1800" dirty="0" smtClean="0"/>
              <a:t>speed</a:t>
            </a:r>
            <a:endParaRPr lang="en-US" sz="1800" dirty="0"/>
          </a:p>
        </p:txBody>
      </p:sp>
      <p:sp>
        <p:nvSpPr>
          <p:cNvPr id="94" name="Rectangle 61"/>
          <p:cNvSpPr>
            <a:spLocks noChangeArrowheads="1"/>
          </p:cNvSpPr>
          <p:nvPr/>
        </p:nvSpPr>
        <p:spPr bwMode="auto">
          <a:xfrm>
            <a:off x="6070599" y="2120900"/>
            <a:ext cx="584200" cy="5461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95" name="Rectangle 62"/>
          <p:cNvSpPr>
            <a:spLocks noChangeArrowheads="1"/>
          </p:cNvSpPr>
          <p:nvPr/>
        </p:nvSpPr>
        <p:spPr bwMode="auto">
          <a:xfrm>
            <a:off x="6934200" y="2971800"/>
            <a:ext cx="1676400" cy="249299"/>
          </a:xfrm>
          <a:prstGeom prst="rect">
            <a:avLst/>
          </a:prstGeom>
          <a:noFill/>
          <a:ln w="12700">
            <a:noFill/>
            <a:miter lim="800000"/>
            <a:headEnd/>
            <a:tailEnd/>
          </a:ln>
        </p:spPr>
        <p:txBody>
          <a:bodyPr wrap="square" lIns="0" tIns="0" rIns="0" bIns="0">
            <a:spAutoFit/>
          </a:bodyPr>
          <a:lstStyle/>
          <a:p>
            <a:pPr marL="260350" indent="-260350" defTabSz="901700">
              <a:lnSpc>
                <a:spcPct val="90000"/>
              </a:lnSpc>
              <a:spcBef>
                <a:spcPct val="50000"/>
              </a:spcBef>
              <a:buClr>
                <a:schemeClr val="tx1"/>
              </a:buClr>
              <a:buSzPct val="75000"/>
            </a:pPr>
            <a:r>
              <a:rPr lang="en-US" sz="1800" dirty="0"/>
              <a:t>Minimum </a:t>
            </a:r>
            <a:r>
              <a:rPr lang="en-US" sz="1800" dirty="0" smtClean="0"/>
              <a:t>speed</a:t>
            </a:r>
            <a:endParaRPr lang="en-US" sz="1800" dirty="0"/>
          </a:p>
        </p:txBody>
      </p:sp>
      <p:sp>
        <p:nvSpPr>
          <p:cNvPr id="96" name="Rectangle 63"/>
          <p:cNvSpPr>
            <a:spLocks noChangeArrowheads="1"/>
          </p:cNvSpPr>
          <p:nvPr/>
        </p:nvSpPr>
        <p:spPr bwMode="auto">
          <a:xfrm>
            <a:off x="6070599" y="2882900"/>
            <a:ext cx="584200" cy="5461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343400" y="914400"/>
            <a:ext cx="2438400" cy="2438400"/>
          </a:xfrm>
          <a:prstGeom prst="rect">
            <a:avLst/>
          </a:prstGeom>
          <a:solidFill>
            <a:srgbClr val="EAEC5E"/>
          </a:solidFill>
          <a:ln w="12700" algn="ctr">
            <a:noFill/>
            <a:miter lim="800000"/>
            <a:headEnd/>
            <a:tailEnd/>
          </a:ln>
        </p:spPr>
        <p:txBody>
          <a:bodyPr wrap="none" lIns="82058" tIns="41029" rIns="82058" bIns="41029" anchor="ctr"/>
          <a:lstStyle/>
          <a:p>
            <a:endParaRPr lang="en-US"/>
          </a:p>
        </p:txBody>
      </p:sp>
      <p:sp>
        <p:nvSpPr>
          <p:cNvPr id="22531" name="Rectangle 3"/>
          <p:cNvSpPr>
            <a:spLocks noChangeArrowheads="1"/>
          </p:cNvSpPr>
          <p:nvPr/>
        </p:nvSpPr>
        <p:spPr bwMode="auto">
          <a:xfrm>
            <a:off x="4343400" y="17526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22532" name="Rectangle 4"/>
          <p:cNvSpPr>
            <a:spLocks noGrp="1" noChangeArrowheads="1"/>
          </p:cNvSpPr>
          <p:nvPr>
            <p:ph type="title"/>
          </p:nvPr>
        </p:nvSpPr>
        <p:spPr bwMode="auto">
          <a:xfrm>
            <a:off x="457200" y="228600"/>
            <a:ext cx="8229600" cy="1143000"/>
          </a:xfrm>
          <a:noFill/>
          <a:ln>
            <a:miter lim="800000"/>
            <a:headEnd/>
            <a:tailEnd/>
          </a:ln>
        </p:spPr>
        <p:txBody>
          <a:bodyPr vert="horz" wrap="square" lIns="91429" tIns="45714" rIns="91429" bIns="45714" numCol="1" anchor="t" anchorCtr="0" compatLnSpc="1">
            <a:prstTxWarp prst="textNoShape">
              <a:avLst/>
            </a:prstTxWarp>
          </a:bodyPr>
          <a:lstStyle/>
          <a:p>
            <a:r>
              <a:rPr lang="en-US" sz="2500" b="1" smtClean="0"/>
              <a:t>Turn OFF some PEs</a:t>
            </a:r>
          </a:p>
        </p:txBody>
      </p:sp>
      <p:sp>
        <p:nvSpPr>
          <p:cNvPr id="22533" name="Rectangle 5"/>
          <p:cNvSpPr>
            <a:spLocks noGrp="1" noChangeArrowheads="1"/>
          </p:cNvSpPr>
          <p:nvPr>
            <p:ph type="body" idx="1"/>
          </p:nvPr>
        </p:nvSpPr>
        <p:spPr bwMode="auto">
          <a:xfrm>
            <a:off x="4876800" y="3657600"/>
            <a:ext cx="3967163" cy="304800"/>
          </a:xfrm>
          <a:noFill/>
          <a:ln>
            <a:miter lim="800000"/>
            <a:headEnd/>
            <a:tailEnd/>
          </a:ln>
        </p:spPr>
        <p:txBody>
          <a:bodyPr vert="horz" wrap="square" lIns="82058" tIns="41029" rIns="82058" bIns="41029" numCol="1" anchor="t" anchorCtr="0" compatLnSpc="1">
            <a:prstTxWarp prst="textNoShape">
              <a:avLst/>
            </a:prstTxWarp>
          </a:bodyPr>
          <a:lstStyle/>
          <a:p>
            <a:pPr>
              <a:buClr>
                <a:schemeClr val="tx1"/>
              </a:buClr>
              <a:buFont typeface="Wingdings" pitchFamily="2" charset="2"/>
              <a:buNone/>
            </a:pPr>
            <a:r>
              <a:rPr lang="en-US" sz="1800" smtClean="0"/>
              <a:t>Maximum speed/voltage (</a:t>
            </a:r>
            <a:r>
              <a:rPr lang="en-US" sz="1800" i="1" smtClean="0"/>
              <a:t>f</a:t>
            </a:r>
            <a:r>
              <a:rPr lang="en-US" sz="1800" i="1" baseline="-25000" smtClean="0"/>
              <a:t>max</a:t>
            </a:r>
            <a:r>
              <a:rPr lang="en-US" sz="1800" u="sng" smtClean="0"/>
              <a:t>)</a:t>
            </a:r>
            <a:endParaRPr lang="en-US" sz="1800" smtClean="0"/>
          </a:p>
        </p:txBody>
      </p:sp>
      <p:sp>
        <p:nvSpPr>
          <p:cNvPr id="22534" name="Line 6"/>
          <p:cNvSpPr>
            <a:spLocks noChangeShapeType="1"/>
          </p:cNvSpPr>
          <p:nvPr/>
        </p:nvSpPr>
        <p:spPr bwMode="auto">
          <a:xfrm flipH="1">
            <a:off x="1444625" y="2971800"/>
            <a:ext cx="392113" cy="523875"/>
          </a:xfrm>
          <a:prstGeom prst="line">
            <a:avLst/>
          </a:prstGeom>
          <a:noFill/>
          <a:ln w="12700">
            <a:noFill/>
            <a:round/>
            <a:headEnd/>
            <a:tailEnd type="triangle" w="med" len="med"/>
          </a:ln>
        </p:spPr>
        <p:txBody>
          <a:bodyPr wrap="none" lIns="82058" tIns="41029" rIns="82058" bIns="41029" anchor="ctr"/>
          <a:lstStyle/>
          <a:p>
            <a:endParaRPr lang="en-US"/>
          </a:p>
        </p:txBody>
      </p:sp>
      <p:sp>
        <p:nvSpPr>
          <p:cNvPr id="22535" name="Line 7"/>
          <p:cNvSpPr>
            <a:spLocks noChangeShapeType="1"/>
          </p:cNvSpPr>
          <p:nvPr/>
        </p:nvSpPr>
        <p:spPr bwMode="auto">
          <a:xfrm flipH="1">
            <a:off x="1416050" y="2981325"/>
            <a:ext cx="284163" cy="4651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36" name="Line 8"/>
          <p:cNvSpPr>
            <a:spLocks noChangeShapeType="1"/>
          </p:cNvSpPr>
          <p:nvPr/>
        </p:nvSpPr>
        <p:spPr bwMode="auto">
          <a:xfrm>
            <a:off x="1885950" y="3011488"/>
            <a:ext cx="127000" cy="4159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37" name="Line 9"/>
          <p:cNvSpPr>
            <a:spLocks noChangeShapeType="1"/>
          </p:cNvSpPr>
          <p:nvPr/>
        </p:nvSpPr>
        <p:spPr bwMode="auto">
          <a:xfrm>
            <a:off x="1974850" y="2951163"/>
            <a:ext cx="714375" cy="4651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38" name="Line 10"/>
          <p:cNvSpPr>
            <a:spLocks noChangeShapeType="1"/>
          </p:cNvSpPr>
          <p:nvPr/>
        </p:nvSpPr>
        <p:spPr bwMode="auto">
          <a:xfrm flipH="1">
            <a:off x="1030288" y="3843338"/>
            <a:ext cx="238125" cy="10112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39" name="Line 11"/>
          <p:cNvSpPr>
            <a:spLocks noChangeShapeType="1"/>
          </p:cNvSpPr>
          <p:nvPr/>
        </p:nvSpPr>
        <p:spPr bwMode="auto">
          <a:xfrm>
            <a:off x="1357313" y="3852863"/>
            <a:ext cx="185737" cy="5048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0" name="Line 12"/>
          <p:cNvSpPr>
            <a:spLocks noChangeShapeType="1"/>
          </p:cNvSpPr>
          <p:nvPr/>
        </p:nvSpPr>
        <p:spPr bwMode="auto">
          <a:xfrm flipH="1">
            <a:off x="1512888" y="4652963"/>
            <a:ext cx="68262" cy="26987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1" name="Line 13"/>
          <p:cNvSpPr>
            <a:spLocks noChangeShapeType="1"/>
          </p:cNvSpPr>
          <p:nvPr/>
        </p:nvSpPr>
        <p:spPr bwMode="auto">
          <a:xfrm>
            <a:off x="1711325" y="4614863"/>
            <a:ext cx="249238" cy="279400"/>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2" name="Line 14"/>
          <p:cNvSpPr>
            <a:spLocks noChangeShapeType="1"/>
          </p:cNvSpPr>
          <p:nvPr/>
        </p:nvSpPr>
        <p:spPr bwMode="auto">
          <a:xfrm>
            <a:off x="2101850" y="3822700"/>
            <a:ext cx="596900" cy="5937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3" name="Line 15"/>
          <p:cNvSpPr>
            <a:spLocks noChangeShapeType="1"/>
          </p:cNvSpPr>
          <p:nvPr/>
        </p:nvSpPr>
        <p:spPr bwMode="auto">
          <a:xfrm>
            <a:off x="2797175" y="3775075"/>
            <a:ext cx="30163" cy="582613"/>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4" name="Line 16"/>
          <p:cNvSpPr>
            <a:spLocks noChangeShapeType="1"/>
          </p:cNvSpPr>
          <p:nvPr/>
        </p:nvSpPr>
        <p:spPr bwMode="auto">
          <a:xfrm flipH="1">
            <a:off x="2695575" y="4805363"/>
            <a:ext cx="96838" cy="3143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5" name="Line 17"/>
          <p:cNvSpPr>
            <a:spLocks noChangeShapeType="1"/>
          </p:cNvSpPr>
          <p:nvPr/>
        </p:nvSpPr>
        <p:spPr bwMode="auto">
          <a:xfrm flipH="1">
            <a:off x="1978025" y="5156200"/>
            <a:ext cx="38100" cy="4397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6" name="Line 18"/>
          <p:cNvSpPr>
            <a:spLocks noChangeShapeType="1"/>
          </p:cNvSpPr>
          <p:nvPr/>
        </p:nvSpPr>
        <p:spPr bwMode="auto">
          <a:xfrm>
            <a:off x="1036638" y="5243513"/>
            <a:ext cx="720725" cy="512762"/>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47" name="Line 19"/>
          <p:cNvSpPr>
            <a:spLocks noChangeShapeType="1"/>
          </p:cNvSpPr>
          <p:nvPr/>
        </p:nvSpPr>
        <p:spPr bwMode="auto">
          <a:xfrm flipH="1">
            <a:off x="1833563" y="2312988"/>
            <a:ext cx="0" cy="300037"/>
          </a:xfrm>
          <a:prstGeom prst="line">
            <a:avLst/>
          </a:prstGeom>
          <a:noFill/>
          <a:ln w="28575">
            <a:solidFill>
              <a:schemeClr val="tx1"/>
            </a:solidFill>
            <a:round/>
            <a:headEnd/>
            <a:tailEnd type="triangle" w="med" len="med"/>
          </a:ln>
        </p:spPr>
        <p:txBody>
          <a:bodyPr wrap="none" lIns="82058" tIns="41029" rIns="82058" bIns="41029" anchor="ctr"/>
          <a:lstStyle/>
          <a:p>
            <a:endParaRPr lang="en-US"/>
          </a:p>
        </p:txBody>
      </p:sp>
      <p:sp>
        <p:nvSpPr>
          <p:cNvPr id="22548" name="Line 20"/>
          <p:cNvSpPr>
            <a:spLocks noChangeShapeType="1"/>
          </p:cNvSpPr>
          <p:nvPr/>
        </p:nvSpPr>
        <p:spPr bwMode="auto">
          <a:xfrm flipH="1">
            <a:off x="1958975" y="6037263"/>
            <a:ext cx="0" cy="287337"/>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469013" name="Text Box 21"/>
          <p:cNvSpPr txBox="1">
            <a:spLocks noChangeArrowheads="1"/>
          </p:cNvSpPr>
          <p:nvPr/>
        </p:nvSpPr>
        <p:spPr bwMode="auto">
          <a:xfrm>
            <a:off x="1282700" y="1903413"/>
            <a:ext cx="1227138" cy="409575"/>
          </a:xfrm>
          <a:prstGeom prst="rect">
            <a:avLst/>
          </a:prstGeom>
          <a:noFill/>
          <a:ln w="12700">
            <a:solidFill>
              <a:srgbClr val="CC3300"/>
            </a:solidFill>
            <a:miter lim="800000"/>
            <a:headEnd/>
            <a:tailEnd/>
          </a:ln>
          <a:effectLst/>
        </p:spPr>
        <p:txBody>
          <a:bodyPr wrap="none" lIns="91429" tIns="45714" rIns="91429" bIns="45714">
            <a:spAutoFit/>
          </a:bodyPr>
          <a:lstStyle/>
          <a:p>
            <a:pPr algn="ctr" defTabSz="914608">
              <a:defRPr/>
            </a:pPr>
            <a:r>
              <a:rPr lang="en-US" sz="2000" b="1" i="1" dirty="0">
                <a:solidFill>
                  <a:srgbClr val="006600"/>
                </a:solidFill>
                <a:effectLst>
                  <a:outerShdw blurRad="38100" dist="38100" dir="2700000" algn="tl">
                    <a:srgbClr val="C0C0C0"/>
                  </a:outerShdw>
                </a:effectLst>
                <a:latin typeface="Arial" charset="0"/>
              </a:rPr>
              <a:t>instance</a:t>
            </a:r>
          </a:p>
        </p:txBody>
      </p:sp>
      <p:sp>
        <p:nvSpPr>
          <p:cNvPr id="469014" name="Text Box 22"/>
          <p:cNvSpPr txBox="1">
            <a:spLocks noChangeArrowheads="1"/>
          </p:cNvSpPr>
          <p:nvPr/>
        </p:nvSpPr>
        <p:spPr bwMode="auto">
          <a:xfrm>
            <a:off x="1282700" y="1204913"/>
            <a:ext cx="1227138" cy="409575"/>
          </a:xfrm>
          <a:prstGeom prst="rect">
            <a:avLst/>
          </a:prstGeom>
          <a:noFill/>
          <a:ln w="12700">
            <a:solidFill>
              <a:srgbClr val="CC3300"/>
            </a:solidFill>
            <a:miter lim="800000"/>
            <a:headEnd/>
            <a:tailEnd/>
          </a:ln>
          <a:effectLst/>
        </p:spPr>
        <p:txBody>
          <a:bodyPr wrap="none" lIns="91429" tIns="45714" rIns="91429" bIns="45714">
            <a:spAutoFit/>
          </a:bodyPr>
          <a:lstStyle/>
          <a:p>
            <a:pPr algn="ctr" defTabSz="914608">
              <a:defRPr/>
            </a:pPr>
            <a:r>
              <a:rPr lang="en-US" sz="2000" b="1" i="1" dirty="0">
                <a:solidFill>
                  <a:srgbClr val="006600"/>
                </a:solidFill>
                <a:effectLst>
                  <a:outerShdw blurRad="38100" dist="38100" dir="2700000" algn="tl">
                    <a:srgbClr val="C0C0C0"/>
                  </a:outerShdw>
                </a:effectLst>
                <a:latin typeface="Arial" charset="0"/>
              </a:rPr>
              <a:t>instance</a:t>
            </a:r>
          </a:p>
        </p:txBody>
      </p:sp>
      <p:sp>
        <p:nvSpPr>
          <p:cNvPr id="22551" name="Line 23"/>
          <p:cNvSpPr>
            <a:spLocks noChangeShapeType="1"/>
          </p:cNvSpPr>
          <p:nvPr/>
        </p:nvSpPr>
        <p:spPr bwMode="auto">
          <a:xfrm flipH="1">
            <a:off x="1833563" y="1622425"/>
            <a:ext cx="3175" cy="293688"/>
          </a:xfrm>
          <a:prstGeom prst="line">
            <a:avLst/>
          </a:prstGeom>
          <a:noFill/>
          <a:ln w="28575">
            <a:solidFill>
              <a:srgbClr val="CC3300"/>
            </a:solidFill>
            <a:round/>
            <a:headEnd/>
            <a:tailEnd type="triangle" w="med" len="med"/>
          </a:ln>
        </p:spPr>
        <p:txBody>
          <a:bodyPr wrap="none" lIns="82058" tIns="41029" rIns="82058" bIns="41029" anchor="ctr"/>
          <a:lstStyle/>
          <a:p>
            <a:endParaRPr lang="en-US"/>
          </a:p>
        </p:txBody>
      </p:sp>
      <p:sp>
        <p:nvSpPr>
          <p:cNvPr id="22552" name="Line 24"/>
          <p:cNvSpPr>
            <a:spLocks noChangeShapeType="1"/>
          </p:cNvSpPr>
          <p:nvPr/>
        </p:nvSpPr>
        <p:spPr bwMode="auto">
          <a:xfrm flipH="1">
            <a:off x="1833563" y="965200"/>
            <a:ext cx="0" cy="234950"/>
          </a:xfrm>
          <a:prstGeom prst="line">
            <a:avLst/>
          </a:prstGeom>
          <a:noFill/>
          <a:ln w="28575">
            <a:solidFill>
              <a:schemeClr val="tx1"/>
            </a:solidFill>
            <a:round/>
            <a:headEnd/>
            <a:tailEnd type="triangle" w="med" len="med"/>
          </a:ln>
        </p:spPr>
        <p:txBody>
          <a:bodyPr wrap="none" lIns="82058" tIns="41029" rIns="82058" bIns="41029" anchor="ctr"/>
          <a:lstStyle/>
          <a:p>
            <a:endParaRPr lang="en-US"/>
          </a:p>
        </p:txBody>
      </p:sp>
      <p:sp>
        <p:nvSpPr>
          <p:cNvPr id="22553" name="Line 25"/>
          <p:cNvSpPr>
            <a:spLocks noChangeShapeType="1"/>
          </p:cNvSpPr>
          <p:nvPr/>
        </p:nvSpPr>
        <p:spPr bwMode="auto">
          <a:xfrm>
            <a:off x="2616200" y="1422400"/>
            <a:ext cx="0" cy="762000"/>
          </a:xfrm>
          <a:prstGeom prst="line">
            <a:avLst/>
          </a:prstGeom>
          <a:noFill/>
          <a:ln w="19050">
            <a:solidFill>
              <a:srgbClr val="CC3300"/>
            </a:solidFill>
            <a:round/>
            <a:headEnd type="triangle" w="med" len="med"/>
            <a:tailEnd type="triangle" w="med" len="med"/>
          </a:ln>
        </p:spPr>
        <p:txBody>
          <a:bodyPr wrap="none" lIns="82058" tIns="41029" rIns="82058" bIns="41029" anchor="ctr"/>
          <a:lstStyle/>
          <a:p>
            <a:endParaRPr lang="en-US"/>
          </a:p>
        </p:txBody>
      </p:sp>
      <p:sp>
        <p:nvSpPr>
          <p:cNvPr id="469018" name="Oval 26"/>
          <p:cNvSpPr>
            <a:spLocks noChangeArrowheads="1"/>
          </p:cNvSpPr>
          <p:nvPr/>
        </p:nvSpPr>
        <p:spPr bwMode="auto">
          <a:xfrm>
            <a:off x="1612900" y="25781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A</a:t>
            </a:r>
          </a:p>
        </p:txBody>
      </p:sp>
      <p:sp>
        <p:nvSpPr>
          <p:cNvPr id="469019" name="Oval 27"/>
          <p:cNvSpPr>
            <a:spLocks noChangeArrowheads="1"/>
          </p:cNvSpPr>
          <p:nvPr/>
        </p:nvSpPr>
        <p:spPr bwMode="auto">
          <a:xfrm>
            <a:off x="1104900" y="34163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B</a:t>
            </a:r>
          </a:p>
        </p:txBody>
      </p:sp>
      <p:sp>
        <p:nvSpPr>
          <p:cNvPr id="469020" name="Oval 28"/>
          <p:cNvSpPr>
            <a:spLocks noChangeArrowheads="1"/>
          </p:cNvSpPr>
          <p:nvPr/>
        </p:nvSpPr>
        <p:spPr bwMode="auto">
          <a:xfrm>
            <a:off x="1828800" y="34544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C</a:t>
            </a:r>
          </a:p>
        </p:txBody>
      </p:sp>
      <p:sp>
        <p:nvSpPr>
          <p:cNvPr id="469021" name="Oval 29"/>
          <p:cNvSpPr>
            <a:spLocks noChangeArrowheads="1"/>
          </p:cNvSpPr>
          <p:nvPr/>
        </p:nvSpPr>
        <p:spPr bwMode="auto">
          <a:xfrm>
            <a:off x="1435100" y="43561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E</a:t>
            </a:r>
          </a:p>
        </p:txBody>
      </p:sp>
      <p:sp>
        <p:nvSpPr>
          <p:cNvPr id="469022" name="Oval 30"/>
          <p:cNvSpPr>
            <a:spLocks noChangeArrowheads="1"/>
          </p:cNvSpPr>
          <p:nvPr/>
        </p:nvSpPr>
        <p:spPr bwMode="auto">
          <a:xfrm>
            <a:off x="2552700" y="34163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D</a:t>
            </a:r>
          </a:p>
        </p:txBody>
      </p:sp>
      <p:sp>
        <p:nvSpPr>
          <p:cNvPr id="469023" name="Oval 31"/>
          <p:cNvSpPr>
            <a:spLocks noChangeArrowheads="1"/>
          </p:cNvSpPr>
          <p:nvPr/>
        </p:nvSpPr>
        <p:spPr bwMode="auto">
          <a:xfrm>
            <a:off x="2616200" y="43688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F</a:t>
            </a:r>
          </a:p>
        </p:txBody>
      </p:sp>
      <p:sp>
        <p:nvSpPr>
          <p:cNvPr id="469024" name="Oval 32"/>
          <p:cNvSpPr>
            <a:spLocks noChangeArrowheads="1"/>
          </p:cNvSpPr>
          <p:nvPr/>
        </p:nvSpPr>
        <p:spPr bwMode="auto">
          <a:xfrm>
            <a:off x="825500" y="48768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G</a:t>
            </a:r>
          </a:p>
        </p:txBody>
      </p:sp>
      <p:sp>
        <p:nvSpPr>
          <p:cNvPr id="469025" name="Oval 33"/>
          <p:cNvSpPr>
            <a:spLocks noChangeArrowheads="1"/>
          </p:cNvSpPr>
          <p:nvPr/>
        </p:nvSpPr>
        <p:spPr bwMode="auto">
          <a:xfrm>
            <a:off x="1346200" y="49022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H</a:t>
            </a:r>
          </a:p>
        </p:txBody>
      </p:sp>
      <p:sp>
        <p:nvSpPr>
          <p:cNvPr id="469026" name="Oval 34"/>
          <p:cNvSpPr>
            <a:spLocks noChangeArrowheads="1"/>
          </p:cNvSpPr>
          <p:nvPr/>
        </p:nvSpPr>
        <p:spPr bwMode="auto">
          <a:xfrm>
            <a:off x="1841500" y="49149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I</a:t>
            </a:r>
          </a:p>
        </p:txBody>
      </p:sp>
      <p:sp>
        <p:nvSpPr>
          <p:cNvPr id="469027" name="Oval 35"/>
          <p:cNvSpPr>
            <a:spLocks noChangeArrowheads="1"/>
          </p:cNvSpPr>
          <p:nvPr/>
        </p:nvSpPr>
        <p:spPr bwMode="auto">
          <a:xfrm>
            <a:off x="2527300" y="51181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J</a:t>
            </a:r>
          </a:p>
        </p:txBody>
      </p:sp>
      <p:sp>
        <p:nvSpPr>
          <p:cNvPr id="22564" name="Line 36"/>
          <p:cNvSpPr>
            <a:spLocks noChangeShapeType="1"/>
          </p:cNvSpPr>
          <p:nvPr/>
        </p:nvSpPr>
        <p:spPr bwMode="auto">
          <a:xfrm>
            <a:off x="1987550" y="3810000"/>
            <a:ext cx="622300" cy="1343025"/>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469029" name="Oval 37"/>
          <p:cNvSpPr>
            <a:spLocks noChangeArrowheads="1"/>
          </p:cNvSpPr>
          <p:nvPr/>
        </p:nvSpPr>
        <p:spPr bwMode="auto">
          <a:xfrm>
            <a:off x="1778000" y="56134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K</a:t>
            </a:r>
          </a:p>
        </p:txBody>
      </p:sp>
      <p:sp>
        <p:nvSpPr>
          <p:cNvPr id="22566" name="Line 38"/>
          <p:cNvSpPr>
            <a:spLocks noChangeShapeType="1"/>
          </p:cNvSpPr>
          <p:nvPr/>
        </p:nvSpPr>
        <p:spPr bwMode="auto">
          <a:xfrm>
            <a:off x="1546225" y="5295900"/>
            <a:ext cx="279400" cy="3381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67" name="Line 39"/>
          <p:cNvSpPr>
            <a:spLocks noChangeShapeType="1"/>
          </p:cNvSpPr>
          <p:nvPr/>
        </p:nvSpPr>
        <p:spPr bwMode="auto">
          <a:xfrm flipH="1">
            <a:off x="2130425" y="5346700"/>
            <a:ext cx="393700" cy="376238"/>
          </a:xfrm>
          <a:prstGeom prst="line">
            <a:avLst/>
          </a:prstGeom>
          <a:noFill/>
          <a:ln w="12700">
            <a:solidFill>
              <a:schemeClr val="tx1"/>
            </a:solidFill>
            <a:round/>
            <a:headEnd/>
            <a:tailEnd type="triangle" w="med" len="med"/>
          </a:ln>
        </p:spPr>
        <p:txBody>
          <a:bodyPr wrap="none" lIns="82058" tIns="41029" rIns="82058" bIns="41029" anchor="ctr"/>
          <a:lstStyle/>
          <a:p>
            <a:endParaRPr lang="en-US"/>
          </a:p>
        </p:txBody>
      </p:sp>
      <p:sp>
        <p:nvSpPr>
          <p:cNvPr id="22568" name="Rectangle 40"/>
          <p:cNvSpPr>
            <a:spLocks noChangeArrowheads="1"/>
          </p:cNvSpPr>
          <p:nvPr/>
        </p:nvSpPr>
        <p:spPr bwMode="auto">
          <a:xfrm>
            <a:off x="4343400" y="9144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469033" name="Oval 41"/>
          <p:cNvSpPr>
            <a:spLocks noChangeArrowheads="1"/>
          </p:cNvSpPr>
          <p:nvPr/>
        </p:nvSpPr>
        <p:spPr bwMode="auto">
          <a:xfrm>
            <a:off x="4546600" y="11049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A</a:t>
            </a:r>
          </a:p>
        </p:txBody>
      </p:sp>
      <p:sp>
        <p:nvSpPr>
          <p:cNvPr id="469034" name="Oval 42"/>
          <p:cNvSpPr>
            <a:spLocks noChangeArrowheads="1"/>
          </p:cNvSpPr>
          <p:nvPr/>
        </p:nvSpPr>
        <p:spPr bwMode="auto">
          <a:xfrm>
            <a:off x="4394200" y="18161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B</a:t>
            </a:r>
          </a:p>
        </p:txBody>
      </p:sp>
      <p:sp>
        <p:nvSpPr>
          <p:cNvPr id="22571" name="Rectangle 43"/>
          <p:cNvSpPr>
            <a:spLocks noChangeArrowheads="1"/>
          </p:cNvSpPr>
          <p:nvPr/>
        </p:nvSpPr>
        <p:spPr bwMode="auto">
          <a:xfrm>
            <a:off x="5181600" y="9144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22572" name="Rectangle 44"/>
          <p:cNvSpPr>
            <a:spLocks noChangeArrowheads="1"/>
          </p:cNvSpPr>
          <p:nvPr/>
        </p:nvSpPr>
        <p:spPr bwMode="auto">
          <a:xfrm>
            <a:off x="6019800" y="914400"/>
            <a:ext cx="762000" cy="7620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22573" name="Rectangle 45"/>
          <p:cNvSpPr>
            <a:spLocks noChangeArrowheads="1"/>
          </p:cNvSpPr>
          <p:nvPr/>
        </p:nvSpPr>
        <p:spPr bwMode="auto">
          <a:xfrm>
            <a:off x="5181600" y="1752600"/>
            <a:ext cx="762000" cy="7620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
        <p:nvSpPr>
          <p:cNvPr id="22574" name="Rectangle 46"/>
          <p:cNvSpPr>
            <a:spLocks noChangeArrowheads="1"/>
          </p:cNvSpPr>
          <p:nvPr/>
        </p:nvSpPr>
        <p:spPr bwMode="auto">
          <a:xfrm>
            <a:off x="6019800" y="1752600"/>
            <a:ext cx="762000" cy="762000"/>
          </a:xfrm>
          <a:prstGeom prst="rect">
            <a:avLst/>
          </a:prstGeom>
          <a:solidFill>
            <a:schemeClr val="bg1"/>
          </a:solidFill>
          <a:ln w="12700" algn="ctr">
            <a:solidFill>
              <a:srgbClr val="6699FF"/>
            </a:solidFill>
            <a:miter lim="800000"/>
            <a:headEnd/>
            <a:tailEnd/>
          </a:ln>
        </p:spPr>
        <p:txBody>
          <a:bodyPr wrap="none" lIns="82058" tIns="41029" rIns="82058" bIns="41029" anchor="ctr"/>
          <a:lstStyle/>
          <a:p>
            <a:endParaRPr lang="en-US"/>
          </a:p>
        </p:txBody>
      </p:sp>
      <p:sp>
        <p:nvSpPr>
          <p:cNvPr id="22575" name="Rectangle 47"/>
          <p:cNvSpPr>
            <a:spLocks noChangeArrowheads="1"/>
          </p:cNvSpPr>
          <p:nvPr/>
        </p:nvSpPr>
        <p:spPr bwMode="auto">
          <a:xfrm>
            <a:off x="4343400" y="2590800"/>
            <a:ext cx="762000" cy="7620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22576" name="Rectangle 48"/>
          <p:cNvSpPr>
            <a:spLocks noChangeArrowheads="1"/>
          </p:cNvSpPr>
          <p:nvPr/>
        </p:nvSpPr>
        <p:spPr bwMode="auto">
          <a:xfrm>
            <a:off x="5181600" y="2590800"/>
            <a:ext cx="762000" cy="7620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
        <p:nvSpPr>
          <p:cNvPr id="22577" name="Rectangle 49"/>
          <p:cNvSpPr>
            <a:spLocks noChangeArrowheads="1"/>
          </p:cNvSpPr>
          <p:nvPr/>
        </p:nvSpPr>
        <p:spPr bwMode="auto">
          <a:xfrm>
            <a:off x="6019800" y="2590800"/>
            <a:ext cx="762000" cy="762000"/>
          </a:xfrm>
          <a:prstGeom prst="rect">
            <a:avLst/>
          </a:prstGeom>
          <a:solidFill>
            <a:schemeClr val="bg1"/>
          </a:solidFill>
          <a:ln w="12700" algn="ctr">
            <a:solidFill>
              <a:srgbClr val="6699FF"/>
            </a:solidFill>
            <a:miter lim="800000"/>
            <a:headEnd/>
            <a:tailEnd/>
          </a:ln>
        </p:spPr>
        <p:txBody>
          <a:bodyPr wrap="none" lIns="82058" tIns="41029" rIns="82058" bIns="41029" anchor="ctr"/>
          <a:lstStyle/>
          <a:p>
            <a:endParaRPr lang="en-US"/>
          </a:p>
        </p:txBody>
      </p:sp>
      <p:sp>
        <p:nvSpPr>
          <p:cNvPr id="469042" name="Oval 50"/>
          <p:cNvSpPr>
            <a:spLocks noChangeArrowheads="1"/>
          </p:cNvSpPr>
          <p:nvPr/>
        </p:nvSpPr>
        <p:spPr bwMode="auto">
          <a:xfrm>
            <a:off x="5181600" y="18288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C</a:t>
            </a:r>
          </a:p>
        </p:txBody>
      </p:sp>
      <p:sp>
        <p:nvSpPr>
          <p:cNvPr id="469043" name="Oval 51"/>
          <p:cNvSpPr>
            <a:spLocks noChangeArrowheads="1"/>
          </p:cNvSpPr>
          <p:nvPr/>
        </p:nvSpPr>
        <p:spPr bwMode="auto">
          <a:xfrm>
            <a:off x="5562600" y="29718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D</a:t>
            </a:r>
          </a:p>
        </p:txBody>
      </p:sp>
      <p:sp>
        <p:nvSpPr>
          <p:cNvPr id="469044" name="Oval 52"/>
          <p:cNvSpPr>
            <a:spLocks noChangeArrowheads="1"/>
          </p:cNvSpPr>
          <p:nvPr/>
        </p:nvSpPr>
        <p:spPr bwMode="auto">
          <a:xfrm>
            <a:off x="6146800" y="1092200"/>
            <a:ext cx="457200" cy="4572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b="1" i="1" dirty="0">
                <a:solidFill>
                  <a:srgbClr val="000000"/>
                </a:solidFill>
                <a:effectLst>
                  <a:outerShdw blurRad="38100" dist="38100" dir="2700000" algn="tl">
                    <a:srgbClr val="FFFFFF"/>
                  </a:outerShdw>
                </a:effectLst>
                <a:latin typeface="Arial" charset="0"/>
              </a:rPr>
              <a:t>F</a:t>
            </a:r>
          </a:p>
        </p:txBody>
      </p:sp>
      <p:sp>
        <p:nvSpPr>
          <p:cNvPr id="469045" name="Oval 53"/>
          <p:cNvSpPr>
            <a:spLocks noChangeArrowheads="1"/>
          </p:cNvSpPr>
          <p:nvPr/>
        </p:nvSpPr>
        <p:spPr bwMode="auto">
          <a:xfrm>
            <a:off x="4432300" y="22606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E</a:t>
            </a:r>
          </a:p>
        </p:txBody>
      </p:sp>
      <p:sp>
        <p:nvSpPr>
          <p:cNvPr id="469046" name="Oval 54"/>
          <p:cNvSpPr>
            <a:spLocks noChangeArrowheads="1"/>
          </p:cNvSpPr>
          <p:nvPr/>
        </p:nvSpPr>
        <p:spPr bwMode="auto">
          <a:xfrm>
            <a:off x="4686300" y="2146300"/>
            <a:ext cx="330200" cy="3429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600" b="1" i="1" dirty="0">
                <a:solidFill>
                  <a:srgbClr val="000000"/>
                </a:solidFill>
                <a:effectLst>
                  <a:outerShdw blurRad="38100" dist="38100" dir="2700000" algn="tl">
                    <a:srgbClr val="FFFFFF"/>
                  </a:outerShdw>
                </a:effectLst>
                <a:latin typeface="Arial" charset="0"/>
              </a:rPr>
              <a:t>G</a:t>
            </a:r>
          </a:p>
        </p:txBody>
      </p:sp>
      <p:sp>
        <p:nvSpPr>
          <p:cNvPr id="469047" name="Oval 55"/>
          <p:cNvSpPr>
            <a:spLocks noChangeArrowheads="1"/>
          </p:cNvSpPr>
          <p:nvPr/>
        </p:nvSpPr>
        <p:spPr bwMode="auto">
          <a:xfrm>
            <a:off x="4368800" y="29337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H</a:t>
            </a:r>
          </a:p>
        </p:txBody>
      </p:sp>
      <p:sp>
        <p:nvSpPr>
          <p:cNvPr id="469048" name="Oval 56"/>
          <p:cNvSpPr>
            <a:spLocks noChangeArrowheads="1"/>
          </p:cNvSpPr>
          <p:nvPr/>
        </p:nvSpPr>
        <p:spPr bwMode="auto">
          <a:xfrm>
            <a:off x="4584700" y="26924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I</a:t>
            </a:r>
          </a:p>
        </p:txBody>
      </p:sp>
      <p:sp>
        <p:nvSpPr>
          <p:cNvPr id="469049" name="Oval 57"/>
          <p:cNvSpPr>
            <a:spLocks noChangeArrowheads="1"/>
          </p:cNvSpPr>
          <p:nvPr/>
        </p:nvSpPr>
        <p:spPr bwMode="auto">
          <a:xfrm>
            <a:off x="5562600" y="2057400"/>
            <a:ext cx="279400" cy="2540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400" b="1" i="1" dirty="0">
                <a:solidFill>
                  <a:srgbClr val="000000"/>
                </a:solidFill>
                <a:effectLst>
                  <a:outerShdw blurRad="38100" dist="38100" dir="2700000" algn="tl">
                    <a:srgbClr val="FFFFFF"/>
                  </a:outerShdw>
                </a:effectLst>
                <a:latin typeface="Arial" charset="0"/>
              </a:rPr>
              <a:t>J</a:t>
            </a:r>
          </a:p>
        </p:txBody>
      </p:sp>
      <p:sp>
        <p:nvSpPr>
          <p:cNvPr id="469050" name="Oval 58"/>
          <p:cNvSpPr>
            <a:spLocks noChangeArrowheads="1"/>
          </p:cNvSpPr>
          <p:nvPr/>
        </p:nvSpPr>
        <p:spPr bwMode="auto">
          <a:xfrm>
            <a:off x="5257800" y="2667000"/>
            <a:ext cx="393700" cy="393700"/>
          </a:xfrm>
          <a:prstGeom prst="ellipse">
            <a:avLst/>
          </a:prstGeom>
          <a:solidFill>
            <a:srgbClr val="FDFF9D"/>
          </a:solidFill>
          <a:ln w="19050" algn="ctr">
            <a:solidFill>
              <a:srgbClr val="191919"/>
            </a:solidFill>
            <a:round/>
            <a:headEnd/>
            <a:tailEnd/>
          </a:ln>
          <a:effectLst/>
        </p:spPr>
        <p:txBody>
          <a:bodyPr wrap="none" lIns="91429" tIns="45714" rIns="91429" bIns="45714" anchor="ctr"/>
          <a:lstStyle/>
          <a:p>
            <a:pPr algn="ctr" defTabSz="914608">
              <a:spcBef>
                <a:spcPct val="50000"/>
              </a:spcBef>
              <a:defRPr/>
            </a:pPr>
            <a:r>
              <a:rPr lang="en-US" sz="1800" b="1" i="1" dirty="0">
                <a:solidFill>
                  <a:srgbClr val="000000"/>
                </a:solidFill>
                <a:effectLst>
                  <a:outerShdw blurRad="38100" dist="38100" dir="2700000" algn="tl">
                    <a:srgbClr val="FFFFFF"/>
                  </a:outerShdw>
                </a:effectLst>
                <a:latin typeface="Arial" charset="0"/>
              </a:rPr>
              <a:t>K</a:t>
            </a:r>
          </a:p>
        </p:txBody>
      </p:sp>
      <p:sp>
        <p:nvSpPr>
          <p:cNvPr id="22587" name="Rectangle 59"/>
          <p:cNvSpPr>
            <a:spLocks noChangeArrowheads="1"/>
          </p:cNvSpPr>
          <p:nvPr/>
        </p:nvSpPr>
        <p:spPr bwMode="auto">
          <a:xfrm>
            <a:off x="4076700" y="3581400"/>
            <a:ext cx="584200" cy="546100"/>
          </a:xfrm>
          <a:prstGeom prst="rect">
            <a:avLst/>
          </a:prstGeom>
          <a:solidFill>
            <a:srgbClr val="CC6600"/>
          </a:solidFill>
          <a:ln w="12700" algn="ctr">
            <a:solidFill>
              <a:srgbClr val="6699FF"/>
            </a:solidFill>
            <a:miter lim="800000"/>
            <a:headEnd/>
            <a:tailEnd/>
          </a:ln>
        </p:spPr>
        <p:txBody>
          <a:bodyPr wrap="none" lIns="82058" tIns="41029" rIns="82058" bIns="41029" anchor="ctr"/>
          <a:lstStyle/>
          <a:p>
            <a:endParaRPr lang="en-US"/>
          </a:p>
        </p:txBody>
      </p:sp>
      <p:sp>
        <p:nvSpPr>
          <p:cNvPr id="22588" name="Rectangle 60"/>
          <p:cNvSpPr>
            <a:spLocks noChangeArrowheads="1"/>
          </p:cNvSpPr>
          <p:nvPr/>
        </p:nvSpPr>
        <p:spPr bwMode="auto">
          <a:xfrm>
            <a:off x="4953000" y="4419600"/>
            <a:ext cx="3343275" cy="249238"/>
          </a:xfrm>
          <a:prstGeom prst="rect">
            <a:avLst/>
          </a:prstGeom>
          <a:noFill/>
          <a:ln w="12700">
            <a:noFill/>
            <a:miter lim="800000"/>
            <a:headEnd/>
            <a:tailEnd/>
          </a:ln>
        </p:spPr>
        <p:txBody>
          <a:bodyPr lIns="0" tIns="0" rIns="0" bIns="0">
            <a:spAutoFit/>
          </a:bodyPr>
          <a:lstStyle/>
          <a:p>
            <a:pPr marL="260350" indent="-260350" defTabSz="901700">
              <a:lnSpc>
                <a:spcPct val="90000"/>
              </a:lnSpc>
              <a:spcBef>
                <a:spcPct val="50000"/>
              </a:spcBef>
              <a:buClr>
                <a:schemeClr val="tx1"/>
              </a:buClr>
              <a:buSzPct val="75000"/>
            </a:pPr>
            <a:r>
              <a:rPr lang="en-US" sz="1800"/>
              <a:t>Medium speed/voltage </a:t>
            </a:r>
          </a:p>
        </p:txBody>
      </p:sp>
      <p:sp>
        <p:nvSpPr>
          <p:cNvPr id="22589" name="Rectangle 61"/>
          <p:cNvSpPr>
            <a:spLocks noChangeArrowheads="1"/>
          </p:cNvSpPr>
          <p:nvPr/>
        </p:nvSpPr>
        <p:spPr bwMode="auto">
          <a:xfrm>
            <a:off x="4076700" y="4343400"/>
            <a:ext cx="584200" cy="546100"/>
          </a:xfrm>
          <a:prstGeom prst="rect">
            <a:avLst/>
          </a:prstGeom>
          <a:solidFill>
            <a:srgbClr val="FF7C80"/>
          </a:solidFill>
          <a:ln w="12700" algn="ctr">
            <a:solidFill>
              <a:srgbClr val="6699FF"/>
            </a:solidFill>
            <a:miter lim="800000"/>
            <a:headEnd/>
            <a:tailEnd/>
          </a:ln>
        </p:spPr>
        <p:txBody>
          <a:bodyPr wrap="none" lIns="82058" tIns="41029" rIns="82058" bIns="41029" anchor="ctr"/>
          <a:lstStyle/>
          <a:p>
            <a:endParaRPr lang="en-US"/>
          </a:p>
        </p:txBody>
      </p:sp>
      <p:sp>
        <p:nvSpPr>
          <p:cNvPr id="22590" name="Rectangle 62"/>
          <p:cNvSpPr>
            <a:spLocks noChangeArrowheads="1"/>
          </p:cNvSpPr>
          <p:nvPr/>
        </p:nvSpPr>
        <p:spPr bwMode="auto">
          <a:xfrm>
            <a:off x="4953000" y="5181600"/>
            <a:ext cx="3952875" cy="249238"/>
          </a:xfrm>
          <a:prstGeom prst="rect">
            <a:avLst/>
          </a:prstGeom>
          <a:noFill/>
          <a:ln w="12700">
            <a:noFill/>
            <a:miter lim="800000"/>
            <a:headEnd/>
            <a:tailEnd/>
          </a:ln>
        </p:spPr>
        <p:txBody>
          <a:bodyPr lIns="0" tIns="0" rIns="0" bIns="0">
            <a:spAutoFit/>
          </a:bodyPr>
          <a:lstStyle/>
          <a:p>
            <a:pPr marL="260350" indent="-260350" defTabSz="901700">
              <a:lnSpc>
                <a:spcPct val="90000"/>
              </a:lnSpc>
              <a:spcBef>
                <a:spcPct val="50000"/>
              </a:spcBef>
              <a:buClr>
                <a:schemeClr val="tx1"/>
              </a:buClr>
              <a:buSzPct val="75000"/>
            </a:pPr>
            <a:r>
              <a:rPr lang="en-US" sz="1800"/>
              <a:t>Minimum speed/voltage (</a:t>
            </a:r>
            <a:r>
              <a:rPr lang="en-US" sz="1800" i="1"/>
              <a:t>f</a:t>
            </a:r>
            <a:r>
              <a:rPr lang="en-US" sz="1800" i="1" baseline="-25000"/>
              <a:t>min</a:t>
            </a:r>
            <a:r>
              <a:rPr lang="en-US" sz="1800" u="sng"/>
              <a:t>)</a:t>
            </a:r>
            <a:r>
              <a:rPr lang="en-US" sz="1800"/>
              <a:t> </a:t>
            </a:r>
          </a:p>
        </p:txBody>
      </p:sp>
      <p:sp>
        <p:nvSpPr>
          <p:cNvPr id="22591" name="Rectangle 63"/>
          <p:cNvSpPr>
            <a:spLocks noChangeArrowheads="1"/>
          </p:cNvSpPr>
          <p:nvPr/>
        </p:nvSpPr>
        <p:spPr bwMode="auto">
          <a:xfrm>
            <a:off x="4076700" y="5105400"/>
            <a:ext cx="584200" cy="546100"/>
          </a:xfrm>
          <a:prstGeom prst="rect">
            <a:avLst/>
          </a:prstGeom>
          <a:solidFill>
            <a:srgbClr val="FF66CC"/>
          </a:solidFill>
          <a:ln w="12700" algn="ctr">
            <a:solidFill>
              <a:srgbClr val="6699FF"/>
            </a:solidFill>
            <a:miter lim="800000"/>
            <a:headEnd/>
            <a:tailEnd/>
          </a:ln>
        </p:spPr>
        <p:txBody>
          <a:bodyPr wrap="none" lIns="82058" tIns="41029" rIns="82058" bIns="41029" anchor="ctr"/>
          <a:lstStyle/>
          <a:p>
            <a:endParaRPr lang="en-US"/>
          </a:p>
        </p:txBody>
      </p:sp>
      <p:sp>
        <p:nvSpPr>
          <p:cNvPr id="22592" name="Rectangle 64"/>
          <p:cNvSpPr>
            <a:spLocks noChangeArrowheads="1"/>
          </p:cNvSpPr>
          <p:nvPr/>
        </p:nvSpPr>
        <p:spPr bwMode="auto">
          <a:xfrm>
            <a:off x="4953000" y="5943600"/>
            <a:ext cx="3343275" cy="249238"/>
          </a:xfrm>
          <a:prstGeom prst="rect">
            <a:avLst/>
          </a:prstGeom>
          <a:noFill/>
          <a:ln w="12700">
            <a:noFill/>
            <a:miter lim="800000"/>
            <a:headEnd/>
            <a:tailEnd/>
          </a:ln>
        </p:spPr>
        <p:txBody>
          <a:bodyPr lIns="0" tIns="0" rIns="0" bIns="0">
            <a:spAutoFit/>
          </a:bodyPr>
          <a:lstStyle/>
          <a:p>
            <a:pPr marL="260350" indent="-260350" defTabSz="901700">
              <a:lnSpc>
                <a:spcPct val="90000"/>
              </a:lnSpc>
              <a:spcBef>
                <a:spcPct val="50000"/>
              </a:spcBef>
              <a:buClr>
                <a:schemeClr val="tx1"/>
              </a:buClr>
              <a:buSzPct val="75000"/>
            </a:pPr>
            <a:r>
              <a:rPr lang="en-US" sz="1800"/>
              <a:t>PE OFF </a:t>
            </a:r>
          </a:p>
        </p:txBody>
      </p:sp>
      <p:sp>
        <p:nvSpPr>
          <p:cNvPr id="22593" name="Rectangle 65"/>
          <p:cNvSpPr>
            <a:spLocks noChangeArrowheads="1"/>
          </p:cNvSpPr>
          <p:nvPr/>
        </p:nvSpPr>
        <p:spPr bwMode="auto">
          <a:xfrm>
            <a:off x="4076700" y="5816600"/>
            <a:ext cx="584200" cy="546100"/>
          </a:xfrm>
          <a:prstGeom prst="rect">
            <a:avLst/>
          </a:prstGeom>
          <a:solidFill>
            <a:schemeClr val="bg1"/>
          </a:solidFill>
          <a:ln w="12700" algn="ctr">
            <a:solidFill>
              <a:srgbClr val="6699FF"/>
            </a:solidFill>
            <a:miter lim="800000"/>
            <a:headEnd/>
            <a:tailEnd/>
          </a:ln>
        </p:spPr>
        <p:txBody>
          <a:bodyPr wrap="none" lIns="82058" tIns="41029" rIns="82058" bIns="41029" anchor="ctr"/>
          <a:lstStyle/>
          <a:p>
            <a:endParaRPr lang="en-US"/>
          </a:p>
        </p:txBody>
      </p:sp>
      <p:sp>
        <p:nvSpPr>
          <p:cNvPr id="22594" name="Line 44"/>
          <p:cNvSpPr>
            <a:spLocks noChangeShapeType="1"/>
          </p:cNvSpPr>
          <p:nvPr/>
        </p:nvSpPr>
        <p:spPr bwMode="auto">
          <a:xfrm>
            <a:off x="5211763" y="1135063"/>
            <a:ext cx="701675" cy="371475"/>
          </a:xfrm>
          <a:prstGeom prst="line">
            <a:avLst/>
          </a:prstGeom>
          <a:noFill/>
          <a:ln w="76200">
            <a:solidFill>
              <a:srgbClr val="FF0000"/>
            </a:solidFill>
            <a:round/>
            <a:headEnd/>
            <a:tailEnd/>
          </a:ln>
        </p:spPr>
        <p:txBody>
          <a:bodyPr wrap="none" anchor="ctr"/>
          <a:lstStyle/>
          <a:p>
            <a:endParaRPr lang="en-US"/>
          </a:p>
        </p:txBody>
      </p:sp>
      <p:sp>
        <p:nvSpPr>
          <p:cNvPr id="22595" name="Line 45"/>
          <p:cNvSpPr>
            <a:spLocks noChangeShapeType="1"/>
          </p:cNvSpPr>
          <p:nvPr/>
        </p:nvSpPr>
        <p:spPr bwMode="auto">
          <a:xfrm flipH="1">
            <a:off x="5257800" y="1143000"/>
            <a:ext cx="622300" cy="355600"/>
          </a:xfrm>
          <a:prstGeom prst="line">
            <a:avLst/>
          </a:prstGeom>
          <a:noFill/>
          <a:ln w="7620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533400" y="228600"/>
            <a:ext cx="7239000" cy="609600"/>
          </a:xfrm>
          <a:no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DVS using </a:t>
            </a:r>
            <a:r>
              <a:rPr lang="en-US" sz="2800" b="1" dirty="0" smtClean="0"/>
              <a:t>Machine</a:t>
            </a:r>
            <a:r>
              <a:rPr lang="en-US" sz="3200" b="1" dirty="0" smtClean="0"/>
              <a:t> Learning </a:t>
            </a:r>
            <a:br>
              <a:rPr lang="en-US" sz="3200" b="1" dirty="0" smtClean="0"/>
            </a:br>
            <a:endParaRPr lang="en-US" sz="3200" b="1" dirty="0" smtClean="0"/>
          </a:p>
        </p:txBody>
      </p:sp>
      <p:sp>
        <p:nvSpPr>
          <p:cNvPr id="24582" name="TextBox 6"/>
          <p:cNvSpPr txBox="1">
            <a:spLocks noChangeArrowheads="1"/>
          </p:cNvSpPr>
          <p:nvPr/>
        </p:nvSpPr>
        <p:spPr bwMode="auto">
          <a:xfrm>
            <a:off x="304800" y="990600"/>
            <a:ext cx="7906652" cy="5632311"/>
          </a:xfrm>
          <a:prstGeom prst="rect">
            <a:avLst/>
          </a:prstGeom>
          <a:noFill/>
          <a:ln w="9525">
            <a:noFill/>
            <a:miter lim="800000"/>
            <a:headEnd/>
            <a:tailEnd/>
          </a:ln>
        </p:spPr>
        <p:txBody>
          <a:bodyPr wrap="none">
            <a:spAutoFit/>
          </a:bodyPr>
          <a:lstStyle/>
          <a:p>
            <a:pPr>
              <a:defRPr/>
            </a:pPr>
            <a:r>
              <a:rPr lang="en-US" dirty="0"/>
              <a:t>Characterize the execution state of a core by</a:t>
            </a:r>
          </a:p>
          <a:p>
            <a:pPr marL="576263" indent="-228600">
              <a:buFont typeface="Arial" pitchFamily="34" charset="0"/>
              <a:buChar char="•"/>
              <a:defRPr/>
            </a:pPr>
            <a:r>
              <a:rPr lang="en-US" dirty="0"/>
              <a:t>Rate of instruction execution (IPC)  </a:t>
            </a:r>
          </a:p>
          <a:p>
            <a:pPr marL="576263" indent="-228600">
              <a:buFont typeface="Arial" pitchFamily="34" charset="0"/>
              <a:buChar char="•"/>
              <a:defRPr/>
            </a:pPr>
            <a:r>
              <a:rPr lang="en-US" dirty="0" smtClean="0"/>
              <a:t># </a:t>
            </a:r>
            <a:r>
              <a:rPr lang="en-US" dirty="0"/>
              <a:t>of memory accesses per </a:t>
            </a:r>
            <a:r>
              <a:rPr lang="en-US" dirty="0" smtClean="0"/>
              <a:t>instruction</a:t>
            </a:r>
          </a:p>
          <a:p>
            <a:pPr marL="576263" indent="-228600">
              <a:buFont typeface="Arial" pitchFamily="34" charset="0"/>
              <a:buChar char="•"/>
              <a:defRPr/>
            </a:pPr>
            <a:r>
              <a:rPr lang="en-US" dirty="0" smtClean="0"/>
              <a:t>Average memory access time (depends on other threads)</a:t>
            </a:r>
            <a:endParaRPr lang="en-US" dirty="0"/>
          </a:p>
          <a:p>
            <a:pPr>
              <a:defRPr/>
            </a:pPr>
            <a:endParaRPr lang="en-US" dirty="0"/>
          </a:p>
          <a:p>
            <a:pPr>
              <a:defRPr/>
            </a:pPr>
            <a:r>
              <a:rPr lang="en-US" dirty="0">
                <a:solidFill>
                  <a:schemeClr val="accent5">
                    <a:lumMod val="50000"/>
                  </a:schemeClr>
                </a:solidFill>
              </a:rPr>
              <a:t>During training</a:t>
            </a:r>
            <a:r>
              <a:rPr lang="en-US" dirty="0"/>
              <a:t>, record for each state</a:t>
            </a:r>
          </a:p>
          <a:p>
            <a:pPr marL="576263" indent="-228600">
              <a:buFont typeface="Arial" pitchFamily="34" charset="0"/>
              <a:buChar char="•"/>
              <a:defRPr/>
            </a:pPr>
            <a:r>
              <a:rPr lang="en-US" dirty="0"/>
              <a:t>The core frequency </a:t>
            </a:r>
          </a:p>
          <a:p>
            <a:pPr marL="576263" indent="-228600">
              <a:buFont typeface="Arial" pitchFamily="34" charset="0"/>
              <a:buChar char="•"/>
              <a:defRPr/>
            </a:pPr>
            <a:r>
              <a:rPr lang="en-US" dirty="0"/>
              <a:t>The energy consumption</a:t>
            </a:r>
          </a:p>
          <a:p>
            <a:pPr>
              <a:defRPr/>
            </a:pPr>
            <a:endParaRPr lang="en-US" dirty="0"/>
          </a:p>
          <a:p>
            <a:pPr>
              <a:defRPr/>
            </a:pPr>
            <a:r>
              <a:rPr lang="en-US" dirty="0" smtClean="0"/>
              <a:t>Determine </a:t>
            </a:r>
            <a:r>
              <a:rPr lang="en-US" dirty="0"/>
              <a:t>the optimal frequency for each state</a:t>
            </a:r>
          </a:p>
          <a:p>
            <a:pPr>
              <a:defRPr/>
            </a:pPr>
            <a:endParaRPr lang="en-US" dirty="0"/>
          </a:p>
          <a:p>
            <a:pPr>
              <a:defRPr/>
            </a:pPr>
            <a:r>
              <a:rPr lang="en-US" dirty="0">
                <a:solidFill>
                  <a:schemeClr val="accent5">
                    <a:lumMod val="50000"/>
                  </a:schemeClr>
                </a:solidFill>
              </a:rPr>
              <a:t>During execution,  </a:t>
            </a:r>
            <a:r>
              <a:rPr lang="en-US" dirty="0"/>
              <a:t>periodically,</a:t>
            </a:r>
          </a:p>
          <a:p>
            <a:pPr>
              <a:tabLst>
                <a:tab pos="395288" algn="l"/>
              </a:tabLst>
              <a:defRPr/>
            </a:pPr>
            <a:r>
              <a:rPr lang="en-US" dirty="0"/>
              <a:t>	Estimate the current </a:t>
            </a:r>
            <a:r>
              <a:rPr lang="en-US" dirty="0" smtClean="0"/>
              <a:t>state (through run-time measurements)</a:t>
            </a:r>
            <a:endParaRPr lang="en-US" dirty="0"/>
          </a:p>
          <a:p>
            <a:pPr>
              <a:tabLst>
                <a:tab pos="395288" algn="l"/>
              </a:tabLst>
              <a:defRPr/>
            </a:pPr>
            <a:r>
              <a:rPr lang="en-US" dirty="0"/>
              <a:t>	Assume that the future is a continuation of the present</a:t>
            </a:r>
          </a:p>
          <a:p>
            <a:pPr>
              <a:tabLst>
                <a:tab pos="395288" algn="l"/>
              </a:tabLst>
              <a:defRPr/>
            </a:pPr>
            <a:r>
              <a:rPr lang="en-US" dirty="0"/>
              <a:t>	Set the frequency to the best recorded during training</a:t>
            </a:r>
          </a:p>
        </p:txBody>
      </p:sp>
      <p:grpSp>
        <p:nvGrpSpPr>
          <p:cNvPr id="24580" name="Group 38"/>
          <p:cNvGrpSpPr>
            <a:grpSpLocks/>
          </p:cNvGrpSpPr>
          <p:nvPr/>
        </p:nvGrpSpPr>
        <p:grpSpPr bwMode="auto">
          <a:xfrm>
            <a:off x="6324600" y="2819400"/>
            <a:ext cx="2286000" cy="2438400"/>
            <a:chOff x="6400800" y="1981200"/>
            <a:chExt cx="2176463" cy="2473325"/>
          </a:xfrm>
        </p:grpSpPr>
        <p:sp>
          <p:nvSpPr>
            <p:cNvPr id="10" name="Rectangle 22"/>
            <p:cNvSpPr>
              <a:spLocks noChangeArrowheads="1"/>
            </p:cNvSpPr>
            <p:nvPr/>
          </p:nvSpPr>
          <p:spPr bwMode="auto">
            <a:xfrm>
              <a:off x="7726111" y="3527028"/>
              <a:ext cx="492295" cy="284063"/>
            </a:xfrm>
            <a:prstGeom prst="rect">
              <a:avLst/>
            </a:prstGeom>
            <a:solidFill>
              <a:schemeClr val="accent1"/>
            </a:solidFill>
            <a:ln w="9525">
              <a:solidFill>
                <a:schemeClr val="tx1"/>
              </a:solidFill>
              <a:miter lim="800000"/>
              <a:headEnd/>
              <a:tailEnd/>
            </a:ln>
          </p:spPr>
          <p:txBody>
            <a:bodyPr wrap="none" anchor="ctr"/>
            <a:lstStyle/>
            <a:p>
              <a:pPr>
                <a:defRPr/>
              </a:pPr>
              <a:endParaRPr lang="en-US" sz="1050"/>
            </a:p>
          </p:txBody>
        </p:sp>
        <p:sp>
          <p:nvSpPr>
            <p:cNvPr id="12" name="Rectangle 23"/>
            <p:cNvSpPr>
              <a:spLocks noChangeArrowheads="1"/>
            </p:cNvSpPr>
            <p:nvPr/>
          </p:nvSpPr>
          <p:spPr bwMode="auto">
            <a:xfrm>
              <a:off x="7816797" y="3622156"/>
              <a:ext cx="492295" cy="282741"/>
            </a:xfrm>
            <a:prstGeom prst="rect">
              <a:avLst/>
            </a:prstGeom>
            <a:solidFill>
              <a:schemeClr val="accent1"/>
            </a:solidFill>
            <a:ln w="9525">
              <a:solidFill>
                <a:schemeClr val="tx1"/>
              </a:solidFill>
              <a:miter lim="800000"/>
              <a:headEnd/>
              <a:tailEnd/>
            </a:ln>
          </p:spPr>
          <p:txBody>
            <a:bodyPr wrap="none" anchor="ctr"/>
            <a:lstStyle/>
            <a:p>
              <a:pPr>
                <a:defRPr/>
              </a:pPr>
              <a:endParaRPr lang="en-US" sz="1050"/>
            </a:p>
          </p:txBody>
        </p:sp>
        <p:sp>
          <p:nvSpPr>
            <p:cNvPr id="13" name="Rectangle 24"/>
            <p:cNvSpPr>
              <a:spLocks noChangeArrowheads="1"/>
            </p:cNvSpPr>
            <p:nvPr/>
          </p:nvSpPr>
          <p:spPr bwMode="auto">
            <a:xfrm>
              <a:off x="7906187" y="3715963"/>
              <a:ext cx="492295" cy="284062"/>
            </a:xfrm>
            <a:prstGeom prst="rect">
              <a:avLst/>
            </a:prstGeom>
            <a:solidFill>
              <a:schemeClr val="accent1"/>
            </a:solidFill>
            <a:ln w="9525">
              <a:solidFill>
                <a:schemeClr val="tx1"/>
              </a:solidFill>
              <a:miter lim="800000"/>
              <a:headEnd/>
              <a:tailEnd/>
            </a:ln>
          </p:spPr>
          <p:txBody>
            <a:bodyPr wrap="none" anchor="ctr"/>
            <a:lstStyle/>
            <a:p>
              <a:pPr>
                <a:defRPr/>
              </a:pPr>
              <a:endParaRPr lang="en-US" sz="1050"/>
            </a:p>
          </p:txBody>
        </p:sp>
        <p:sp>
          <p:nvSpPr>
            <p:cNvPr id="14" name="Rectangle 25"/>
            <p:cNvSpPr>
              <a:spLocks noChangeArrowheads="1"/>
            </p:cNvSpPr>
            <p:nvPr/>
          </p:nvSpPr>
          <p:spPr bwMode="auto">
            <a:xfrm>
              <a:off x="7994282" y="3811091"/>
              <a:ext cx="492295" cy="282741"/>
            </a:xfrm>
            <a:prstGeom prst="rect">
              <a:avLst/>
            </a:prstGeom>
            <a:solidFill>
              <a:schemeClr val="accent1"/>
            </a:solidFill>
            <a:ln w="9525">
              <a:solidFill>
                <a:schemeClr val="tx1"/>
              </a:solidFill>
              <a:miter lim="800000"/>
              <a:headEnd/>
              <a:tailEnd/>
            </a:ln>
          </p:spPr>
          <p:txBody>
            <a:bodyPr wrap="none" anchor="ctr"/>
            <a:lstStyle/>
            <a:p>
              <a:pPr>
                <a:defRPr/>
              </a:pPr>
              <a:endParaRPr lang="en-US" sz="1050"/>
            </a:p>
          </p:txBody>
        </p:sp>
        <p:sp>
          <p:nvSpPr>
            <p:cNvPr id="24585" name="Rectangle 26"/>
            <p:cNvSpPr>
              <a:spLocks noChangeArrowheads="1"/>
            </p:cNvSpPr>
            <p:nvPr/>
          </p:nvSpPr>
          <p:spPr bwMode="auto">
            <a:xfrm>
              <a:off x="8085138" y="3905250"/>
              <a:ext cx="492125" cy="284163"/>
            </a:xfrm>
            <a:prstGeom prst="rect">
              <a:avLst/>
            </a:prstGeom>
            <a:solidFill>
              <a:schemeClr val="accent1"/>
            </a:solidFill>
            <a:ln w="9525">
              <a:solidFill>
                <a:schemeClr val="tx1"/>
              </a:solidFill>
              <a:miter lim="800000"/>
              <a:headEnd/>
              <a:tailEnd/>
            </a:ln>
          </p:spPr>
          <p:txBody>
            <a:bodyPr wrap="none" anchor="ctr"/>
            <a:lstStyle/>
            <a:p>
              <a:pPr algn="ctr"/>
              <a:r>
                <a:rPr lang="en-US" sz="1000"/>
                <a:t>M</a:t>
              </a:r>
            </a:p>
          </p:txBody>
        </p:sp>
        <p:sp>
          <p:nvSpPr>
            <p:cNvPr id="16" name="Oval 8"/>
            <p:cNvSpPr/>
            <p:nvPr/>
          </p:nvSpPr>
          <p:spPr>
            <a:xfrm>
              <a:off x="7086127" y="3734460"/>
              <a:ext cx="448248" cy="425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a:solidFill>
                    <a:srgbClr val="FFFFFF"/>
                  </a:solidFill>
                </a:rPr>
                <a:t>MC</a:t>
              </a:r>
            </a:p>
          </p:txBody>
        </p:sp>
        <p:sp>
          <p:nvSpPr>
            <p:cNvPr id="17" name="AutoShape 33"/>
            <p:cNvSpPr>
              <a:spLocks noChangeArrowheads="1"/>
            </p:cNvSpPr>
            <p:nvPr/>
          </p:nvSpPr>
          <p:spPr bwMode="auto">
            <a:xfrm rot="13807008">
              <a:off x="7296724" y="3891701"/>
              <a:ext cx="990915" cy="134733"/>
            </a:xfrm>
            <a:prstGeom prst="leftRightArrow">
              <a:avLst>
                <a:gd name="adj1" fmla="val 50000"/>
                <a:gd name="adj2" fmla="val 140000"/>
              </a:avLst>
            </a:prstGeom>
            <a:solidFill>
              <a:srgbClr val="009900"/>
            </a:solidFill>
            <a:ln w="9525">
              <a:solidFill>
                <a:schemeClr val="tx1"/>
              </a:solidFill>
              <a:miter lim="800000"/>
              <a:headEnd/>
              <a:tailEnd/>
            </a:ln>
          </p:spPr>
          <p:txBody>
            <a:bodyPr wrap="none" anchor="ctr"/>
            <a:lstStyle/>
            <a:p>
              <a:pPr>
                <a:defRPr/>
              </a:pPr>
              <a:endParaRPr lang="en-US" sz="1050"/>
            </a:p>
          </p:txBody>
        </p:sp>
        <p:sp>
          <p:nvSpPr>
            <p:cNvPr id="18" name="AutoShape 34"/>
            <p:cNvSpPr>
              <a:spLocks noChangeArrowheads="1"/>
            </p:cNvSpPr>
            <p:nvPr/>
          </p:nvSpPr>
          <p:spPr bwMode="auto">
            <a:xfrm rot="19738900">
              <a:off x="7534375" y="3874510"/>
              <a:ext cx="177485" cy="47564"/>
            </a:xfrm>
            <a:prstGeom prst="leftRightArrow">
              <a:avLst>
                <a:gd name="adj1" fmla="val 50000"/>
                <a:gd name="adj2" fmla="val 80000"/>
              </a:avLst>
            </a:prstGeom>
            <a:solidFill>
              <a:srgbClr val="009900"/>
            </a:solidFill>
            <a:ln w="9525">
              <a:solidFill>
                <a:schemeClr val="tx1"/>
              </a:solidFill>
              <a:miter lim="800000"/>
              <a:headEnd/>
              <a:tailEnd/>
            </a:ln>
          </p:spPr>
          <p:txBody>
            <a:bodyPr wrap="none" anchor="ctr"/>
            <a:lstStyle/>
            <a:p>
              <a:pPr>
                <a:defRPr/>
              </a:pPr>
              <a:endParaRPr lang="en-US" sz="1050"/>
            </a:p>
          </p:txBody>
        </p:sp>
        <p:grpSp>
          <p:nvGrpSpPr>
            <p:cNvPr id="24589" name="Group 60"/>
            <p:cNvGrpSpPr>
              <a:grpSpLocks/>
            </p:cNvGrpSpPr>
            <p:nvPr/>
          </p:nvGrpSpPr>
          <p:grpSpPr bwMode="auto">
            <a:xfrm>
              <a:off x="6400800" y="1981200"/>
              <a:ext cx="1816100" cy="1155700"/>
              <a:chOff x="5118705" y="1799823"/>
              <a:chExt cx="2595638" cy="1794456"/>
            </a:xfrm>
          </p:grpSpPr>
          <p:sp>
            <p:nvSpPr>
              <p:cNvPr id="20" name="Oval 19"/>
              <p:cNvSpPr/>
              <p:nvPr/>
            </p:nvSpPr>
            <p:spPr>
              <a:xfrm>
                <a:off x="5118705" y="1799823"/>
                <a:ext cx="581401" cy="566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dirty="0">
                    <a:solidFill>
                      <a:srgbClr val="FFFFFF"/>
                    </a:solidFill>
                  </a:rPr>
                  <a:t>core</a:t>
                </a:r>
              </a:p>
            </p:txBody>
          </p:sp>
          <p:sp>
            <p:nvSpPr>
              <p:cNvPr id="21" name="Rounded Rectangle 20"/>
              <p:cNvSpPr/>
              <p:nvPr/>
            </p:nvSpPr>
            <p:spPr bwMode="auto">
              <a:xfrm>
                <a:off x="5207582" y="2460393"/>
                <a:ext cx="448086" cy="37746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chemeClr val="tx2"/>
                    </a:solidFill>
                  </a:rPr>
                  <a:t>L1 $$</a:t>
                </a:r>
              </a:p>
            </p:txBody>
          </p:sp>
          <p:sp>
            <p:nvSpPr>
              <p:cNvPr id="22" name="Oval 8"/>
              <p:cNvSpPr/>
              <p:nvPr/>
            </p:nvSpPr>
            <p:spPr>
              <a:xfrm>
                <a:off x="5790835" y="1799823"/>
                <a:ext cx="579549" cy="566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rgbClr val="FFFFFF"/>
                    </a:solidFill>
                  </a:rPr>
                  <a:t>core</a:t>
                </a:r>
              </a:p>
            </p:txBody>
          </p:sp>
          <p:sp>
            <p:nvSpPr>
              <p:cNvPr id="23" name="Oval 8"/>
              <p:cNvSpPr/>
              <p:nvPr/>
            </p:nvSpPr>
            <p:spPr>
              <a:xfrm>
                <a:off x="6462964" y="1799823"/>
                <a:ext cx="579550" cy="566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rgbClr val="FFFFFF"/>
                    </a:solidFill>
                  </a:rPr>
                  <a:t>core</a:t>
                </a:r>
              </a:p>
            </p:txBody>
          </p:sp>
          <p:sp>
            <p:nvSpPr>
              <p:cNvPr id="24" name="Oval 8"/>
              <p:cNvSpPr/>
              <p:nvPr/>
            </p:nvSpPr>
            <p:spPr>
              <a:xfrm>
                <a:off x="7133242" y="1799823"/>
                <a:ext cx="581401" cy="5662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rgbClr val="FFFFFF"/>
                    </a:solidFill>
                  </a:rPr>
                  <a:t>core</a:t>
                </a:r>
              </a:p>
            </p:txBody>
          </p:sp>
          <p:sp>
            <p:nvSpPr>
              <p:cNvPr id="25" name="Rounded Rectangle 10"/>
              <p:cNvSpPr/>
              <p:nvPr/>
            </p:nvSpPr>
            <p:spPr bwMode="auto">
              <a:xfrm>
                <a:off x="5879712" y="2460393"/>
                <a:ext cx="448086" cy="37746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chemeClr val="tx2"/>
                    </a:solidFill>
                  </a:rPr>
                  <a:t>L1 $$</a:t>
                </a:r>
              </a:p>
            </p:txBody>
          </p:sp>
          <p:sp>
            <p:nvSpPr>
              <p:cNvPr id="26" name="Rounded Rectangle 10"/>
              <p:cNvSpPr/>
              <p:nvPr/>
            </p:nvSpPr>
            <p:spPr bwMode="auto">
              <a:xfrm>
                <a:off x="6549990" y="2460393"/>
                <a:ext cx="448086" cy="37746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chemeClr val="tx2"/>
                    </a:solidFill>
                  </a:rPr>
                  <a:t>L1 $$</a:t>
                </a:r>
              </a:p>
            </p:txBody>
          </p:sp>
          <p:sp>
            <p:nvSpPr>
              <p:cNvPr id="27" name="Rounded Rectangle 26"/>
              <p:cNvSpPr/>
              <p:nvPr/>
            </p:nvSpPr>
            <p:spPr bwMode="auto">
              <a:xfrm>
                <a:off x="7222119" y="2460393"/>
                <a:ext cx="446235" cy="37746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
                    <a:solidFill>
                      <a:schemeClr val="tx2"/>
                    </a:solidFill>
                  </a:rPr>
                  <a:t>L1 $$</a:t>
                </a:r>
              </a:p>
            </p:txBody>
          </p:sp>
          <p:sp>
            <p:nvSpPr>
              <p:cNvPr id="24600" name="Rounded Rectangle 10"/>
              <p:cNvSpPr>
                <a:spLocks noChangeArrowheads="1"/>
              </p:cNvSpPr>
              <p:nvPr/>
            </p:nvSpPr>
            <p:spPr bwMode="auto">
              <a:xfrm>
                <a:off x="5208210" y="2933163"/>
                <a:ext cx="447524" cy="377780"/>
              </a:xfrm>
              <a:prstGeom prst="roundRect">
                <a:avLst>
                  <a:gd name="adj" fmla="val 16667"/>
                </a:avLst>
              </a:prstGeom>
              <a:solidFill>
                <a:schemeClr val="hlink"/>
              </a:solidFill>
              <a:ln w="25400" algn="ctr">
                <a:solidFill>
                  <a:srgbClr val="00956F"/>
                </a:solidFill>
                <a:round/>
                <a:headEnd/>
                <a:tailEnd/>
              </a:ln>
            </p:spPr>
            <p:txBody>
              <a:bodyPr anchor="ctr"/>
              <a:lstStyle/>
              <a:p>
                <a:pPr algn="ctr"/>
                <a:r>
                  <a:rPr lang="en-US" sz="400">
                    <a:solidFill>
                      <a:schemeClr val="tx2"/>
                    </a:solidFill>
                  </a:rPr>
                  <a:t>L2 $$</a:t>
                </a:r>
              </a:p>
            </p:txBody>
          </p:sp>
          <p:sp>
            <p:nvSpPr>
              <p:cNvPr id="24601" name="Rounded Rectangle 10"/>
              <p:cNvSpPr>
                <a:spLocks noChangeArrowheads="1"/>
              </p:cNvSpPr>
              <p:nvPr/>
            </p:nvSpPr>
            <p:spPr bwMode="auto">
              <a:xfrm>
                <a:off x="5879495" y="2933163"/>
                <a:ext cx="447524" cy="377780"/>
              </a:xfrm>
              <a:prstGeom prst="roundRect">
                <a:avLst>
                  <a:gd name="adj" fmla="val 16667"/>
                </a:avLst>
              </a:prstGeom>
              <a:solidFill>
                <a:schemeClr val="hlink"/>
              </a:solidFill>
              <a:ln w="25400" algn="ctr">
                <a:solidFill>
                  <a:srgbClr val="00956F"/>
                </a:solidFill>
                <a:round/>
                <a:headEnd/>
                <a:tailEnd/>
              </a:ln>
            </p:spPr>
            <p:txBody>
              <a:bodyPr anchor="ctr"/>
              <a:lstStyle/>
              <a:p>
                <a:pPr algn="ctr"/>
                <a:r>
                  <a:rPr lang="en-US" sz="400">
                    <a:solidFill>
                      <a:schemeClr val="tx2"/>
                    </a:solidFill>
                  </a:rPr>
                  <a:t>L2 $$</a:t>
                </a:r>
              </a:p>
            </p:txBody>
          </p:sp>
          <p:sp>
            <p:nvSpPr>
              <p:cNvPr id="24602" name="Rounded Rectangle 10"/>
              <p:cNvSpPr>
                <a:spLocks noChangeArrowheads="1"/>
              </p:cNvSpPr>
              <p:nvPr/>
            </p:nvSpPr>
            <p:spPr bwMode="auto">
              <a:xfrm>
                <a:off x="6550781" y="2933163"/>
                <a:ext cx="447524" cy="377780"/>
              </a:xfrm>
              <a:prstGeom prst="roundRect">
                <a:avLst>
                  <a:gd name="adj" fmla="val 16667"/>
                </a:avLst>
              </a:prstGeom>
              <a:solidFill>
                <a:schemeClr val="hlink"/>
              </a:solidFill>
              <a:ln w="25400" algn="ctr">
                <a:solidFill>
                  <a:srgbClr val="00956F"/>
                </a:solidFill>
                <a:round/>
                <a:headEnd/>
                <a:tailEnd/>
              </a:ln>
            </p:spPr>
            <p:txBody>
              <a:bodyPr anchor="ctr"/>
              <a:lstStyle/>
              <a:p>
                <a:pPr algn="ctr"/>
                <a:r>
                  <a:rPr lang="en-US" sz="400">
                    <a:solidFill>
                      <a:schemeClr val="tx2"/>
                    </a:solidFill>
                  </a:rPr>
                  <a:t>L2 $$</a:t>
                </a:r>
              </a:p>
            </p:txBody>
          </p:sp>
          <p:sp>
            <p:nvSpPr>
              <p:cNvPr id="24603" name="Rounded Rectangle 10"/>
              <p:cNvSpPr>
                <a:spLocks noChangeArrowheads="1"/>
              </p:cNvSpPr>
              <p:nvPr/>
            </p:nvSpPr>
            <p:spPr bwMode="auto">
              <a:xfrm>
                <a:off x="7222067" y="2933163"/>
                <a:ext cx="447524" cy="377780"/>
              </a:xfrm>
              <a:prstGeom prst="roundRect">
                <a:avLst>
                  <a:gd name="adj" fmla="val 16667"/>
                </a:avLst>
              </a:prstGeom>
              <a:solidFill>
                <a:schemeClr val="hlink"/>
              </a:solidFill>
              <a:ln w="25400" algn="ctr">
                <a:solidFill>
                  <a:srgbClr val="00956F"/>
                </a:solidFill>
                <a:round/>
                <a:headEnd/>
                <a:tailEnd/>
              </a:ln>
            </p:spPr>
            <p:txBody>
              <a:bodyPr anchor="ctr"/>
              <a:lstStyle/>
              <a:p>
                <a:pPr algn="ctr"/>
                <a:r>
                  <a:rPr lang="en-US" sz="400">
                    <a:solidFill>
                      <a:schemeClr val="tx2"/>
                    </a:solidFill>
                  </a:rPr>
                  <a:t>L2 $$</a:t>
                </a:r>
              </a:p>
            </p:txBody>
          </p:sp>
          <p:sp>
            <p:nvSpPr>
              <p:cNvPr id="24604" name="AutoShape 27"/>
              <p:cNvSpPr>
                <a:spLocks noChangeArrowheads="1"/>
              </p:cNvSpPr>
              <p:nvPr/>
            </p:nvSpPr>
            <p:spPr bwMode="auto">
              <a:xfrm rot="-5400000">
                <a:off x="5290304" y="3407859"/>
                <a:ext cx="283335" cy="89505"/>
              </a:xfrm>
              <a:prstGeom prst="leftRightArrow">
                <a:avLst>
                  <a:gd name="adj1" fmla="val 50000"/>
                  <a:gd name="adj2" fmla="val 59999"/>
                </a:avLst>
              </a:prstGeom>
              <a:solidFill>
                <a:srgbClr val="009900"/>
              </a:solidFill>
              <a:ln w="9525">
                <a:solidFill>
                  <a:schemeClr val="tx1"/>
                </a:solidFill>
                <a:miter lim="800000"/>
                <a:headEnd/>
                <a:tailEnd/>
              </a:ln>
            </p:spPr>
            <p:txBody>
              <a:bodyPr wrap="none" anchor="ctr"/>
              <a:lstStyle/>
              <a:p>
                <a:endParaRPr lang="en-US" sz="500"/>
              </a:p>
            </p:txBody>
          </p:sp>
          <p:sp>
            <p:nvSpPr>
              <p:cNvPr id="24605" name="AutoShape 28"/>
              <p:cNvSpPr>
                <a:spLocks noChangeArrowheads="1"/>
              </p:cNvSpPr>
              <p:nvPr/>
            </p:nvSpPr>
            <p:spPr bwMode="auto">
              <a:xfrm rot="-5400000">
                <a:off x="5961590" y="3407859"/>
                <a:ext cx="283335" cy="89505"/>
              </a:xfrm>
              <a:prstGeom prst="leftRightArrow">
                <a:avLst>
                  <a:gd name="adj1" fmla="val 50000"/>
                  <a:gd name="adj2" fmla="val 59999"/>
                </a:avLst>
              </a:prstGeom>
              <a:solidFill>
                <a:srgbClr val="009900"/>
              </a:solidFill>
              <a:ln w="9525">
                <a:solidFill>
                  <a:schemeClr val="tx1"/>
                </a:solidFill>
                <a:miter lim="800000"/>
                <a:headEnd/>
                <a:tailEnd/>
              </a:ln>
            </p:spPr>
            <p:txBody>
              <a:bodyPr wrap="none" anchor="ctr"/>
              <a:lstStyle/>
              <a:p>
                <a:endParaRPr lang="en-US" sz="500"/>
              </a:p>
            </p:txBody>
          </p:sp>
          <p:sp>
            <p:nvSpPr>
              <p:cNvPr id="24606" name="AutoShape 29"/>
              <p:cNvSpPr>
                <a:spLocks noChangeArrowheads="1"/>
              </p:cNvSpPr>
              <p:nvPr/>
            </p:nvSpPr>
            <p:spPr bwMode="auto">
              <a:xfrm rot="-5400000">
                <a:off x="6632875" y="3407859"/>
                <a:ext cx="283335" cy="89505"/>
              </a:xfrm>
              <a:prstGeom prst="leftRightArrow">
                <a:avLst>
                  <a:gd name="adj1" fmla="val 50000"/>
                  <a:gd name="adj2" fmla="val 59999"/>
                </a:avLst>
              </a:prstGeom>
              <a:solidFill>
                <a:srgbClr val="009900"/>
              </a:solidFill>
              <a:ln w="9525">
                <a:solidFill>
                  <a:schemeClr val="tx1"/>
                </a:solidFill>
                <a:miter lim="800000"/>
                <a:headEnd/>
                <a:tailEnd/>
              </a:ln>
            </p:spPr>
            <p:txBody>
              <a:bodyPr wrap="none" anchor="ctr"/>
              <a:lstStyle/>
              <a:p>
                <a:endParaRPr lang="en-US" sz="500"/>
              </a:p>
            </p:txBody>
          </p:sp>
          <p:sp>
            <p:nvSpPr>
              <p:cNvPr id="24607" name="AutoShape 30"/>
              <p:cNvSpPr>
                <a:spLocks noChangeArrowheads="1"/>
              </p:cNvSpPr>
              <p:nvPr/>
            </p:nvSpPr>
            <p:spPr bwMode="auto">
              <a:xfrm rot="-5400000">
                <a:off x="7304161" y="3407859"/>
                <a:ext cx="283335" cy="89505"/>
              </a:xfrm>
              <a:prstGeom prst="leftRightArrow">
                <a:avLst>
                  <a:gd name="adj1" fmla="val 50000"/>
                  <a:gd name="adj2" fmla="val 59999"/>
                </a:avLst>
              </a:prstGeom>
              <a:solidFill>
                <a:srgbClr val="009900"/>
              </a:solidFill>
              <a:ln w="9525">
                <a:solidFill>
                  <a:schemeClr val="tx1"/>
                </a:solidFill>
                <a:miter lim="800000"/>
                <a:headEnd/>
                <a:tailEnd/>
              </a:ln>
            </p:spPr>
            <p:txBody>
              <a:bodyPr wrap="none" anchor="ctr"/>
              <a:lstStyle/>
              <a:p>
                <a:endParaRPr lang="en-US" sz="500"/>
              </a:p>
            </p:txBody>
          </p:sp>
          <p:sp>
            <p:nvSpPr>
              <p:cNvPr id="24608" name="Line 35"/>
              <p:cNvSpPr>
                <a:spLocks noChangeShapeType="1"/>
              </p:cNvSpPr>
              <p:nvPr/>
            </p:nvSpPr>
            <p:spPr bwMode="auto">
              <a:xfrm>
                <a:off x="5163457" y="3594279"/>
                <a:ext cx="2550886" cy="0"/>
              </a:xfrm>
              <a:prstGeom prst="line">
                <a:avLst/>
              </a:prstGeom>
              <a:noFill/>
              <a:ln w="76200">
                <a:solidFill>
                  <a:srgbClr val="669900"/>
                </a:solidFill>
                <a:round/>
                <a:headEnd type="triangle" w="med" len="med"/>
                <a:tailEnd type="triangle" w="med" len="med"/>
              </a:ln>
            </p:spPr>
            <p:txBody>
              <a:bodyPr/>
              <a:lstStyle/>
              <a:p>
                <a:endParaRPr lang="en-US"/>
              </a:p>
            </p:txBody>
          </p:sp>
        </p:grpSp>
        <p:sp>
          <p:nvSpPr>
            <p:cNvPr id="37" name="Down Arrow 36"/>
            <p:cNvSpPr/>
            <p:nvPr/>
          </p:nvSpPr>
          <p:spPr>
            <a:xfrm>
              <a:off x="7192359" y="3124056"/>
              <a:ext cx="46638" cy="610404"/>
            </a:xfrm>
            <a:prstGeom prst="down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Up Arrow 37"/>
            <p:cNvSpPr/>
            <p:nvPr/>
          </p:nvSpPr>
          <p:spPr>
            <a:xfrm>
              <a:off x="7315433" y="3200687"/>
              <a:ext cx="45343" cy="533773"/>
            </a:xfrm>
            <a:prstGeom prst="up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82">
                                            <p:txEl>
                                              <p:pRg st="11" end="11"/>
                                            </p:txEl>
                                          </p:spTgt>
                                        </p:tgtEl>
                                        <p:attrNameLst>
                                          <p:attrName>style.visibility</p:attrName>
                                        </p:attrNameLst>
                                      </p:cBhvr>
                                      <p:to>
                                        <p:strVal val="visible"/>
                                      </p:to>
                                    </p:set>
                                    <p:anim calcmode="lin" valueType="num">
                                      <p:cBhvr additive="base">
                                        <p:cTn id="7" dur="500" fill="hold"/>
                                        <p:tgtEl>
                                          <p:spTgt spid="24582">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2">
                                            <p:txEl>
                                              <p:pRg st="11" end="1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582">
                                            <p:txEl>
                                              <p:pRg st="12" end="12"/>
                                            </p:txEl>
                                          </p:spTgt>
                                        </p:tgtEl>
                                        <p:attrNameLst>
                                          <p:attrName>style.visibility</p:attrName>
                                        </p:attrNameLst>
                                      </p:cBhvr>
                                      <p:to>
                                        <p:strVal val="visible"/>
                                      </p:to>
                                    </p:set>
                                    <p:anim calcmode="lin" valueType="num">
                                      <p:cBhvr additive="base">
                                        <p:cTn id="11" dur="500" fill="hold"/>
                                        <p:tgtEl>
                                          <p:spTgt spid="24582">
                                            <p:txEl>
                                              <p:pRg st="12" end="1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82">
                                            <p:txEl>
                                              <p:pRg st="12" end="1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582">
                                            <p:txEl>
                                              <p:pRg st="13" end="13"/>
                                            </p:txEl>
                                          </p:spTgt>
                                        </p:tgtEl>
                                        <p:attrNameLst>
                                          <p:attrName>style.visibility</p:attrName>
                                        </p:attrNameLst>
                                      </p:cBhvr>
                                      <p:to>
                                        <p:strVal val="visible"/>
                                      </p:to>
                                    </p:set>
                                    <p:anim calcmode="lin" valueType="num">
                                      <p:cBhvr additive="base">
                                        <p:cTn id="15" dur="500" fill="hold"/>
                                        <p:tgtEl>
                                          <p:spTgt spid="24582">
                                            <p:txEl>
                                              <p:pRg st="13" end="1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82">
                                            <p:txEl>
                                              <p:pRg st="13" end="1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582">
                                            <p:txEl>
                                              <p:pRg st="14" end="14"/>
                                            </p:txEl>
                                          </p:spTgt>
                                        </p:tgtEl>
                                        <p:attrNameLst>
                                          <p:attrName>style.visibility</p:attrName>
                                        </p:attrNameLst>
                                      </p:cBhvr>
                                      <p:to>
                                        <p:strVal val="visible"/>
                                      </p:to>
                                    </p:set>
                                    <p:anim calcmode="lin" valueType="num">
                                      <p:cBhvr additive="base">
                                        <p:cTn id="19" dur="500" fill="hold"/>
                                        <p:tgtEl>
                                          <p:spTgt spid="24582">
                                            <p:txEl>
                                              <p:pRg st="14" end="1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82">
                                            <p:txEl>
                                              <p:pRg st="14" end="1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4582">
                                            <p:txEl>
                                              <p:pRg st="5" end="5"/>
                                            </p:txEl>
                                          </p:spTgt>
                                        </p:tgtEl>
                                        <p:attrNameLst>
                                          <p:attrName>style.visibility</p:attrName>
                                        </p:attrNameLst>
                                      </p:cBhvr>
                                      <p:to>
                                        <p:strVal val="visible"/>
                                      </p:to>
                                    </p:set>
                                    <p:anim calcmode="lin" valueType="num">
                                      <p:cBhvr additive="base">
                                        <p:cTn id="23" dur="500" fill="hold"/>
                                        <p:tgtEl>
                                          <p:spTgt spid="2458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58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4582">
                                            <p:txEl>
                                              <p:pRg st="6" end="6"/>
                                            </p:txEl>
                                          </p:spTgt>
                                        </p:tgtEl>
                                        <p:attrNameLst>
                                          <p:attrName>style.visibility</p:attrName>
                                        </p:attrNameLst>
                                      </p:cBhvr>
                                      <p:to>
                                        <p:strVal val="visible"/>
                                      </p:to>
                                    </p:set>
                                    <p:anim calcmode="lin" valueType="num">
                                      <p:cBhvr additive="base">
                                        <p:cTn id="27" dur="500" fill="hold"/>
                                        <p:tgtEl>
                                          <p:spTgt spid="2458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8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582">
                                            <p:txEl>
                                              <p:pRg st="7" end="7"/>
                                            </p:txEl>
                                          </p:spTgt>
                                        </p:tgtEl>
                                        <p:attrNameLst>
                                          <p:attrName>style.visibility</p:attrName>
                                        </p:attrNameLst>
                                      </p:cBhvr>
                                      <p:to>
                                        <p:strVal val="visible"/>
                                      </p:to>
                                    </p:set>
                                    <p:anim calcmode="lin" valueType="num">
                                      <p:cBhvr additive="base">
                                        <p:cTn id="31" dur="500" fill="hold"/>
                                        <p:tgtEl>
                                          <p:spTgt spid="2458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8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582">
                                            <p:txEl>
                                              <p:pRg st="9" end="9"/>
                                            </p:txEl>
                                          </p:spTgt>
                                        </p:tgtEl>
                                        <p:attrNameLst>
                                          <p:attrName>style.visibility</p:attrName>
                                        </p:attrNameLst>
                                      </p:cBhvr>
                                      <p:to>
                                        <p:strVal val="visible"/>
                                      </p:to>
                                    </p:set>
                                    <p:anim calcmode="lin" valueType="num">
                                      <p:cBhvr additive="base">
                                        <p:cTn id="35" dur="500" fill="hold"/>
                                        <p:tgtEl>
                                          <p:spTgt spid="2458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58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xfrm>
            <a:off x="6553200" y="6245225"/>
            <a:ext cx="2133600" cy="476250"/>
          </a:xfrm>
          <a:noFill/>
        </p:spPr>
        <p:txBody>
          <a:bodyPr/>
          <a:lstStyle/>
          <a:p>
            <a:fld id="{C7CD2AE9-8BB6-433A-9829-38BD68A54CE4}" type="slidenum">
              <a:rPr lang="en-US" smtClean="0">
                <a:latin typeface="Tahoma" pitchFamily="34" charset="0"/>
              </a:rPr>
              <a:pPr/>
              <a:t>17</a:t>
            </a:fld>
            <a:endParaRPr lang="en-US" smtClean="0">
              <a:latin typeface="Tahoma" pitchFamily="34" charset="0"/>
            </a:endParaRPr>
          </a:p>
        </p:txBody>
      </p:sp>
      <p:pic>
        <p:nvPicPr>
          <p:cNvPr id="25603" name="Picture 28"/>
          <p:cNvPicPr>
            <a:picLocks noChangeAspect="1" noChangeArrowheads="1"/>
          </p:cNvPicPr>
          <p:nvPr/>
        </p:nvPicPr>
        <p:blipFill>
          <a:blip r:embed="rId3" cstate="print"/>
          <a:srcRect/>
          <a:stretch>
            <a:fillRect/>
          </a:stretch>
        </p:blipFill>
        <p:spPr bwMode="auto">
          <a:xfrm>
            <a:off x="2447925" y="2122488"/>
            <a:ext cx="4625975" cy="3014662"/>
          </a:xfrm>
          <a:prstGeom prst="rect">
            <a:avLst/>
          </a:prstGeom>
          <a:noFill/>
          <a:ln w="9525">
            <a:noFill/>
            <a:miter lim="800000"/>
            <a:headEnd/>
            <a:tailEnd/>
          </a:ln>
        </p:spPr>
      </p:pic>
      <p:grpSp>
        <p:nvGrpSpPr>
          <p:cNvPr id="2" name="Group 4"/>
          <p:cNvGrpSpPr>
            <a:grpSpLocks/>
          </p:cNvGrpSpPr>
          <p:nvPr/>
        </p:nvGrpSpPr>
        <p:grpSpPr bwMode="auto">
          <a:xfrm>
            <a:off x="1295400" y="1600200"/>
            <a:ext cx="5791200" cy="2667000"/>
            <a:chOff x="672" y="1248"/>
            <a:chExt cx="3648" cy="1680"/>
          </a:xfrm>
        </p:grpSpPr>
        <p:sp>
          <p:nvSpPr>
            <p:cNvPr id="25617" name="Oval 5"/>
            <p:cNvSpPr>
              <a:spLocks noChangeArrowheads="1"/>
            </p:cNvSpPr>
            <p:nvPr/>
          </p:nvSpPr>
          <p:spPr bwMode="auto">
            <a:xfrm>
              <a:off x="1296" y="1296"/>
              <a:ext cx="3024" cy="1632"/>
            </a:xfrm>
            <a:prstGeom prst="ellipse">
              <a:avLst/>
            </a:prstGeom>
            <a:noFill/>
            <a:ln w="38100">
              <a:solidFill>
                <a:srgbClr val="CC0000"/>
              </a:solidFill>
              <a:prstDash val="dash"/>
              <a:round/>
              <a:headEnd/>
              <a:tailEnd/>
            </a:ln>
          </p:spPr>
          <p:txBody>
            <a:bodyPr wrap="none" anchor="ctr"/>
            <a:lstStyle/>
            <a:p>
              <a:pPr algn="ctr"/>
              <a:endParaRPr lang="en-US">
                <a:solidFill>
                  <a:srgbClr val="663300"/>
                </a:solidFill>
              </a:endParaRPr>
            </a:p>
          </p:txBody>
        </p:sp>
        <p:sp>
          <p:nvSpPr>
            <p:cNvPr id="25618" name="Text Box 6"/>
            <p:cNvSpPr txBox="1">
              <a:spLocks noChangeArrowheads="1"/>
            </p:cNvSpPr>
            <p:nvPr/>
          </p:nvSpPr>
          <p:spPr bwMode="auto">
            <a:xfrm>
              <a:off x="672" y="1248"/>
              <a:ext cx="1054" cy="231"/>
            </a:xfrm>
            <a:prstGeom prst="rect">
              <a:avLst/>
            </a:prstGeom>
            <a:noFill/>
            <a:ln w="9525">
              <a:noFill/>
              <a:miter lim="800000"/>
              <a:headEnd/>
              <a:tailEnd/>
            </a:ln>
          </p:spPr>
          <p:txBody>
            <a:bodyPr wrap="none">
              <a:spAutoFit/>
            </a:bodyPr>
            <a:lstStyle/>
            <a:p>
              <a:r>
                <a:rPr lang="en-US">
                  <a:solidFill>
                    <a:srgbClr val="CC0000"/>
                  </a:solidFill>
                </a:rPr>
                <a:t>Training phase</a:t>
              </a:r>
              <a:endParaRPr lang="en-US"/>
            </a:p>
          </p:txBody>
        </p:sp>
      </p:grpSp>
      <p:grpSp>
        <p:nvGrpSpPr>
          <p:cNvPr id="3" name="Group 7"/>
          <p:cNvGrpSpPr>
            <a:grpSpLocks/>
          </p:cNvGrpSpPr>
          <p:nvPr/>
        </p:nvGrpSpPr>
        <p:grpSpPr bwMode="auto">
          <a:xfrm>
            <a:off x="1143000" y="3962400"/>
            <a:ext cx="6248400" cy="1376363"/>
            <a:chOff x="576" y="2641"/>
            <a:chExt cx="3936" cy="1055"/>
          </a:xfrm>
        </p:grpSpPr>
        <p:sp>
          <p:nvSpPr>
            <p:cNvPr id="25615" name="Oval 8"/>
            <p:cNvSpPr>
              <a:spLocks noChangeArrowheads="1"/>
            </p:cNvSpPr>
            <p:nvPr/>
          </p:nvSpPr>
          <p:spPr bwMode="auto">
            <a:xfrm>
              <a:off x="1152" y="2784"/>
              <a:ext cx="3360" cy="912"/>
            </a:xfrm>
            <a:prstGeom prst="ellipse">
              <a:avLst/>
            </a:prstGeom>
            <a:noFill/>
            <a:ln w="38100">
              <a:solidFill>
                <a:schemeClr val="tx2"/>
              </a:solidFill>
              <a:prstDash val="dash"/>
              <a:round/>
              <a:headEnd/>
              <a:tailEnd/>
            </a:ln>
          </p:spPr>
          <p:txBody>
            <a:bodyPr wrap="none" anchor="ctr"/>
            <a:lstStyle/>
            <a:p>
              <a:pPr algn="ctr"/>
              <a:endParaRPr lang="en-US">
                <a:solidFill>
                  <a:srgbClr val="663300"/>
                </a:solidFill>
              </a:endParaRPr>
            </a:p>
          </p:txBody>
        </p:sp>
        <p:sp>
          <p:nvSpPr>
            <p:cNvPr id="25616" name="Rectangle 9"/>
            <p:cNvSpPr>
              <a:spLocks noChangeArrowheads="1"/>
            </p:cNvSpPr>
            <p:nvPr/>
          </p:nvSpPr>
          <p:spPr bwMode="auto">
            <a:xfrm>
              <a:off x="576" y="2641"/>
              <a:ext cx="787" cy="354"/>
            </a:xfrm>
            <a:prstGeom prst="rect">
              <a:avLst/>
            </a:prstGeom>
            <a:noFill/>
            <a:ln w="9525">
              <a:noFill/>
              <a:miter lim="800000"/>
              <a:headEnd/>
              <a:tailEnd/>
            </a:ln>
          </p:spPr>
          <p:txBody>
            <a:bodyPr>
              <a:spAutoFit/>
            </a:bodyPr>
            <a:lstStyle/>
            <a:p>
              <a:r>
                <a:rPr lang="en-US">
                  <a:solidFill>
                    <a:schemeClr val="tx2"/>
                  </a:solidFill>
                </a:rPr>
                <a:t>Runtime</a:t>
              </a:r>
              <a:endParaRPr lang="en-US">
                <a:solidFill>
                  <a:srgbClr val="CC0000"/>
                </a:solidFill>
              </a:endParaRPr>
            </a:p>
          </p:txBody>
        </p:sp>
      </p:grpSp>
      <p:sp>
        <p:nvSpPr>
          <p:cNvPr id="328715" name="AutoShape 11"/>
          <p:cNvSpPr>
            <a:spLocks noChangeArrowheads="1"/>
          </p:cNvSpPr>
          <p:nvPr/>
        </p:nvSpPr>
        <p:spPr bwMode="auto">
          <a:xfrm>
            <a:off x="6705600" y="3352800"/>
            <a:ext cx="1371600" cy="685800"/>
          </a:xfrm>
          <a:prstGeom prst="wedgeRectCallout">
            <a:avLst>
              <a:gd name="adj1" fmla="val -164120"/>
              <a:gd name="adj2" fmla="val 12037"/>
            </a:avLst>
          </a:prstGeom>
          <a:solidFill>
            <a:srgbClr val="99CCFF">
              <a:alpha val="47842"/>
            </a:srgbClr>
          </a:solidFill>
          <a:ln w="9525">
            <a:noFill/>
            <a:miter lim="800000"/>
            <a:headEnd/>
            <a:tailEnd/>
          </a:ln>
        </p:spPr>
        <p:txBody>
          <a:bodyPr wrap="none" anchor="ctr"/>
          <a:lstStyle/>
          <a:p>
            <a:pPr algn="ctr"/>
            <a:r>
              <a:rPr lang="en-US" sz="1600"/>
              <a:t>Learning</a:t>
            </a:r>
            <a:r>
              <a:rPr lang="en-US" sz="1200"/>
              <a:t> </a:t>
            </a:r>
          </a:p>
          <a:p>
            <a:pPr algn="ctr"/>
            <a:r>
              <a:rPr lang="en-US" sz="1600"/>
              <a:t>engine</a:t>
            </a:r>
            <a:endParaRPr lang="en-US" sz="1200"/>
          </a:p>
        </p:txBody>
      </p:sp>
      <p:sp>
        <p:nvSpPr>
          <p:cNvPr id="328719" name="Rectangle 15"/>
          <p:cNvSpPr>
            <a:spLocks noChangeArrowheads="1"/>
          </p:cNvSpPr>
          <p:nvPr/>
        </p:nvSpPr>
        <p:spPr bwMode="auto">
          <a:xfrm>
            <a:off x="5410200" y="4419600"/>
            <a:ext cx="1676400" cy="685800"/>
          </a:xfrm>
          <a:prstGeom prst="rect">
            <a:avLst/>
          </a:prstGeom>
          <a:solidFill>
            <a:schemeClr val="bg1"/>
          </a:solidFill>
          <a:ln w="9525">
            <a:noFill/>
            <a:miter lim="800000"/>
            <a:headEnd/>
            <a:tailEnd/>
          </a:ln>
        </p:spPr>
        <p:txBody>
          <a:bodyPr wrap="none" anchor="ctr"/>
          <a:lstStyle/>
          <a:p>
            <a:endParaRPr lang="en-US"/>
          </a:p>
        </p:txBody>
      </p:sp>
      <p:sp>
        <p:nvSpPr>
          <p:cNvPr id="328720" name="Rectangle 16"/>
          <p:cNvSpPr>
            <a:spLocks noChangeArrowheads="1"/>
          </p:cNvSpPr>
          <p:nvPr/>
        </p:nvSpPr>
        <p:spPr bwMode="auto">
          <a:xfrm>
            <a:off x="2438400" y="4419600"/>
            <a:ext cx="1481138" cy="609600"/>
          </a:xfrm>
          <a:prstGeom prst="rect">
            <a:avLst/>
          </a:prstGeom>
          <a:solidFill>
            <a:schemeClr val="bg1"/>
          </a:solidFill>
          <a:ln w="9525">
            <a:noFill/>
            <a:miter lim="800000"/>
            <a:headEnd/>
            <a:tailEnd/>
          </a:ln>
        </p:spPr>
        <p:txBody>
          <a:bodyPr wrap="none" anchor="ctr"/>
          <a:lstStyle/>
          <a:p>
            <a:endParaRPr lang="en-US"/>
          </a:p>
        </p:txBody>
      </p:sp>
      <p:sp>
        <p:nvSpPr>
          <p:cNvPr id="328721" name="AutoShape 17"/>
          <p:cNvSpPr>
            <a:spLocks noChangeArrowheads="1"/>
          </p:cNvSpPr>
          <p:nvPr/>
        </p:nvSpPr>
        <p:spPr bwMode="auto">
          <a:xfrm>
            <a:off x="5345113" y="5338763"/>
            <a:ext cx="1371600" cy="685800"/>
          </a:xfrm>
          <a:prstGeom prst="wedgeRectCallout">
            <a:avLst>
              <a:gd name="adj1" fmla="val -87500"/>
              <a:gd name="adj2" fmla="val -116898"/>
            </a:avLst>
          </a:prstGeom>
          <a:solidFill>
            <a:srgbClr val="CCFFCC">
              <a:alpha val="67842"/>
            </a:srgbClr>
          </a:solidFill>
          <a:ln w="9525">
            <a:noFill/>
            <a:miter lim="800000"/>
            <a:headEnd/>
            <a:tailEnd/>
          </a:ln>
        </p:spPr>
        <p:txBody>
          <a:bodyPr wrap="none" anchor="ctr"/>
          <a:lstStyle/>
          <a:p>
            <a:pPr algn="ctr"/>
            <a:r>
              <a:rPr lang="en-GB" sz="1600"/>
              <a:t>determine freq. </a:t>
            </a:r>
          </a:p>
          <a:p>
            <a:pPr algn="ctr"/>
            <a:r>
              <a:rPr lang="en-GB" sz="1600"/>
              <a:t>&amp; voltages</a:t>
            </a:r>
            <a:endParaRPr lang="en-US" sz="1600"/>
          </a:p>
        </p:txBody>
      </p:sp>
      <p:sp>
        <p:nvSpPr>
          <p:cNvPr id="25610" name="Rectangle 18"/>
          <p:cNvSpPr>
            <a:spLocks noChangeArrowheads="1"/>
          </p:cNvSpPr>
          <p:nvPr/>
        </p:nvSpPr>
        <p:spPr bwMode="auto">
          <a:xfrm>
            <a:off x="4059238" y="4598988"/>
            <a:ext cx="1087437" cy="257175"/>
          </a:xfrm>
          <a:prstGeom prst="rect">
            <a:avLst/>
          </a:prstGeom>
          <a:solidFill>
            <a:schemeClr val="bg1"/>
          </a:solidFill>
          <a:ln w="9525">
            <a:noFill/>
            <a:miter lim="800000"/>
            <a:headEnd/>
            <a:tailEnd/>
          </a:ln>
        </p:spPr>
        <p:txBody>
          <a:bodyPr wrap="none" anchor="ctr"/>
          <a:lstStyle/>
          <a:p>
            <a:endParaRPr lang="en-US"/>
          </a:p>
        </p:txBody>
      </p:sp>
      <p:sp>
        <p:nvSpPr>
          <p:cNvPr id="25611" name="Text Box 19"/>
          <p:cNvSpPr txBox="1">
            <a:spLocks noChangeArrowheads="1"/>
          </p:cNvSpPr>
          <p:nvPr/>
        </p:nvSpPr>
        <p:spPr bwMode="auto">
          <a:xfrm>
            <a:off x="4056063" y="4446588"/>
            <a:ext cx="1236662" cy="581025"/>
          </a:xfrm>
          <a:prstGeom prst="rect">
            <a:avLst/>
          </a:prstGeom>
          <a:noFill/>
          <a:ln w="9525">
            <a:noFill/>
            <a:miter lim="800000"/>
            <a:headEnd/>
            <a:tailEnd/>
          </a:ln>
        </p:spPr>
        <p:txBody>
          <a:bodyPr>
            <a:spAutoFit/>
          </a:bodyPr>
          <a:lstStyle/>
          <a:p>
            <a:pPr>
              <a:spcBef>
                <a:spcPct val="50000"/>
              </a:spcBef>
            </a:pPr>
            <a:r>
              <a:rPr lang="en-US" sz="1600">
                <a:solidFill>
                  <a:srgbClr val="000080"/>
                </a:solidFill>
              </a:rPr>
              <a:t>Integrated DVS policy</a:t>
            </a:r>
          </a:p>
        </p:txBody>
      </p:sp>
      <p:sp>
        <p:nvSpPr>
          <p:cNvPr id="25612" name="Rectangle 20"/>
          <p:cNvSpPr>
            <a:spLocks noChangeArrowheads="1"/>
          </p:cNvSpPr>
          <p:nvPr/>
        </p:nvSpPr>
        <p:spPr bwMode="auto">
          <a:xfrm>
            <a:off x="4068763" y="3460750"/>
            <a:ext cx="1087437" cy="482600"/>
          </a:xfrm>
          <a:prstGeom prst="rect">
            <a:avLst/>
          </a:prstGeom>
          <a:solidFill>
            <a:schemeClr val="bg1"/>
          </a:solidFill>
          <a:ln w="9525">
            <a:noFill/>
            <a:miter lim="800000"/>
            <a:headEnd/>
            <a:tailEnd/>
          </a:ln>
        </p:spPr>
        <p:txBody>
          <a:bodyPr wrap="none" anchor="ctr"/>
          <a:lstStyle/>
          <a:p>
            <a:endParaRPr lang="en-US"/>
          </a:p>
        </p:txBody>
      </p:sp>
      <p:sp>
        <p:nvSpPr>
          <p:cNvPr id="25613" name="Text Box 21"/>
          <p:cNvSpPr txBox="1">
            <a:spLocks noChangeArrowheads="1"/>
          </p:cNvSpPr>
          <p:nvPr/>
        </p:nvSpPr>
        <p:spPr bwMode="auto">
          <a:xfrm>
            <a:off x="3738563" y="3389313"/>
            <a:ext cx="1762125" cy="708025"/>
          </a:xfrm>
          <a:prstGeom prst="rect">
            <a:avLst/>
          </a:prstGeom>
          <a:noFill/>
          <a:ln w="9525">
            <a:noFill/>
            <a:miter lim="800000"/>
            <a:headEnd/>
            <a:tailEnd/>
          </a:ln>
        </p:spPr>
        <p:txBody>
          <a:bodyPr>
            <a:spAutoFit/>
          </a:bodyPr>
          <a:lstStyle/>
          <a:p>
            <a:pPr algn="ctr">
              <a:spcBef>
                <a:spcPct val="50000"/>
              </a:spcBef>
            </a:pPr>
            <a:r>
              <a:rPr lang="en-US" sz="2000">
                <a:solidFill>
                  <a:srgbClr val="663300"/>
                </a:solidFill>
              </a:rPr>
              <a:t>Auto. policy generator</a:t>
            </a:r>
          </a:p>
        </p:txBody>
      </p:sp>
      <p:sp>
        <p:nvSpPr>
          <p:cNvPr id="25614" name="TextBox 2"/>
          <p:cNvSpPr txBox="1">
            <a:spLocks noChangeArrowheads="1"/>
          </p:cNvSpPr>
          <p:nvPr/>
        </p:nvSpPr>
        <p:spPr bwMode="auto">
          <a:xfrm>
            <a:off x="838200" y="304800"/>
            <a:ext cx="7019870" cy="523220"/>
          </a:xfrm>
          <a:prstGeom prst="rect">
            <a:avLst/>
          </a:prstGeom>
          <a:noFill/>
          <a:ln w="9525">
            <a:noFill/>
            <a:miter lim="800000"/>
            <a:headEnd/>
            <a:tailEnd/>
          </a:ln>
        </p:spPr>
        <p:txBody>
          <a:bodyPr wrap="none">
            <a:spAutoFit/>
          </a:bodyPr>
          <a:lstStyle/>
          <a:p>
            <a:r>
              <a:rPr lang="en-US" sz="2800" b="1" dirty="0"/>
              <a:t>Statistical learning applied to DVS in CMPs.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2872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28719"/>
                                        </p:tgtEl>
                                        <p:attrNameLst>
                                          <p:attrName>style.visibility</p:attrName>
                                        </p:attrNameLst>
                                      </p:cBhvr>
                                      <p:to>
                                        <p:strVal val="hidden"/>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87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19" grpId="0" animBg="1"/>
      <p:bldP spid="328720" grpId="0" animBg="1"/>
      <p:bldP spid="3287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37" name="Text Box 29"/>
          <p:cNvSpPr txBox="1">
            <a:spLocks noChangeArrowheads="1"/>
          </p:cNvSpPr>
          <p:nvPr/>
        </p:nvSpPr>
        <p:spPr bwMode="auto">
          <a:xfrm>
            <a:off x="5597236" y="6159588"/>
            <a:ext cx="1260764" cy="390636"/>
          </a:xfrm>
          <a:prstGeom prst="rect">
            <a:avLst/>
          </a:prstGeom>
          <a:noFill/>
          <a:ln w="12700">
            <a:noFill/>
            <a:miter lim="800000"/>
            <a:headEnd/>
            <a:tailEnd/>
          </a:ln>
          <a:effectLst/>
        </p:spPr>
        <p:txBody>
          <a:bodyPr wrap="square" lIns="82058" tIns="41029" rIns="82058" bIns="41029">
            <a:spAutoFit/>
          </a:bodyPr>
          <a:lstStyle/>
          <a:p>
            <a:r>
              <a:rPr lang="en-US" sz="2000" dirty="0">
                <a:latin typeface="Times New Roman" pitchFamily="18" charset="0"/>
              </a:rPr>
              <a:t>deadline</a:t>
            </a:r>
          </a:p>
        </p:txBody>
      </p:sp>
      <p:sp>
        <p:nvSpPr>
          <p:cNvPr id="247838" name="Text Box 30"/>
          <p:cNvSpPr txBox="1">
            <a:spLocks noChangeArrowheads="1"/>
          </p:cNvSpPr>
          <p:nvPr/>
        </p:nvSpPr>
        <p:spPr bwMode="auto">
          <a:xfrm>
            <a:off x="762000" y="1676400"/>
            <a:ext cx="3488744" cy="3037514"/>
          </a:xfrm>
          <a:prstGeom prst="rect">
            <a:avLst/>
          </a:prstGeom>
          <a:noFill/>
          <a:ln w="12700">
            <a:noFill/>
            <a:miter lim="800000"/>
            <a:headEnd/>
            <a:tailEnd/>
          </a:ln>
          <a:effectLst/>
        </p:spPr>
        <p:txBody>
          <a:bodyPr wrap="none" lIns="82058" tIns="41029" rIns="82058" bIns="41029">
            <a:spAutoFit/>
          </a:bodyPr>
          <a:lstStyle/>
          <a:p>
            <a:r>
              <a:rPr lang="en-US" dirty="0" smtClean="0">
                <a:latin typeface="Times New Roman" pitchFamily="18" charset="0"/>
              </a:rPr>
              <a:t>If you have a time slack:</a:t>
            </a:r>
            <a:endParaRPr lang="en-US" dirty="0">
              <a:latin typeface="Times New Roman" pitchFamily="18" charset="0"/>
            </a:endParaRPr>
          </a:p>
          <a:p>
            <a:endParaRPr lang="en-US" dirty="0">
              <a:latin typeface="Times New Roman" pitchFamily="18" charset="0"/>
            </a:endParaRPr>
          </a:p>
          <a:p>
            <a:r>
              <a:rPr lang="en-US" dirty="0">
                <a:latin typeface="Times New Roman" pitchFamily="18" charset="0"/>
              </a:rPr>
              <a:t>1) add checkpoints</a:t>
            </a:r>
          </a:p>
          <a:p>
            <a:endParaRPr lang="en-US" dirty="0">
              <a:latin typeface="Times New Roman" pitchFamily="18" charset="0"/>
            </a:endParaRPr>
          </a:p>
          <a:p>
            <a:r>
              <a:rPr lang="en-US" dirty="0">
                <a:latin typeface="Times New Roman" pitchFamily="18" charset="0"/>
              </a:rPr>
              <a:t>2) reserve recovery time</a:t>
            </a:r>
          </a:p>
          <a:p>
            <a:endParaRPr lang="en-US" dirty="0">
              <a:latin typeface="Times New Roman" pitchFamily="18" charset="0"/>
            </a:endParaRPr>
          </a:p>
          <a:p>
            <a:endParaRPr lang="en-US" dirty="0">
              <a:latin typeface="Times New Roman" pitchFamily="18" charset="0"/>
            </a:endParaRPr>
          </a:p>
          <a:p>
            <a:r>
              <a:rPr lang="en-US" dirty="0">
                <a:latin typeface="Times New Roman" pitchFamily="18" charset="0"/>
              </a:rPr>
              <a:t>3) reduce processing speed</a:t>
            </a:r>
          </a:p>
        </p:txBody>
      </p:sp>
      <p:sp>
        <p:nvSpPr>
          <p:cNvPr id="247840" name="AutoShape 32"/>
          <p:cNvSpPr>
            <a:spLocks noChangeArrowheads="1"/>
          </p:cNvSpPr>
          <p:nvPr/>
        </p:nvSpPr>
        <p:spPr bwMode="auto">
          <a:xfrm>
            <a:off x="138546" y="4800600"/>
            <a:ext cx="5347854" cy="1949544"/>
          </a:xfrm>
          <a:prstGeom prst="horizontalScroll">
            <a:avLst>
              <a:gd name="adj" fmla="val 12500"/>
            </a:avLst>
          </a:prstGeom>
          <a:solidFill>
            <a:srgbClr val="DDDDDD"/>
          </a:solidFill>
          <a:ln w="12700">
            <a:solidFill>
              <a:schemeClr val="tx1"/>
            </a:solidFill>
            <a:round/>
            <a:headEnd/>
            <a:tailEnd/>
          </a:ln>
          <a:effectLst/>
        </p:spPr>
        <p:txBody>
          <a:bodyPr wrap="none" lIns="82058" tIns="41029" rIns="82058" bIns="41029" anchor="ctr"/>
          <a:lstStyle/>
          <a:p>
            <a:r>
              <a:rPr lang="en-US" sz="2000" dirty="0">
                <a:latin typeface="Times New Roman" pitchFamily="18" charset="0"/>
              </a:rPr>
              <a:t>For a given number of </a:t>
            </a:r>
            <a:r>
              <a:rPr lang="en-US" sz="2000" dirty="0" smtClean="0">
                <a:latin typeface="Times New Roman" pitchFamily="18" charset="0"/>
              </a:rPr>
              <a:t>checkpoints, we </a:t>
            </a:r>
            <a:r>
              <a:rPr lang="en-US" sz="2000" dirty="0">
                <a:latin typeface="Times New Roman" pitchFamily="18" charset="0"/>
              </a:rPr>
              <a:t>can find </a:t>
            </a:r>
            <a:endParaRPr lang="en-US" sz="2000" dirty="0" smtClean="0">
              <a:latin typeface="Times New Roman" pitchFamily="18" charset="0"/>
            </a:endParaRPr>
          </a:p>
          <a:p>
            <a:r>
              <a:rPr lang="en-US" sz="2000" dirty="0" smtClean="0">
                <a:latin typeface="Times New Roman" pitchFamily="18" charset="0"/>
              </a:rPr>
              <a:t>the </a:t>
            </a:r>
            <a:r>
              <a:rPr lang="en-US" sz="2000" dirty="0">
                <a:latin typeface="Times New Roman" pitchFamily="18" charset="0"/>
              </a:rPr>
              <a:t>speed that </a:t>
            </a:r>
            <a:r>
              <a:rPr lang="en-US" sz="2000" dirty="0" smtClean="0">
                <a:latin typeface="Times New Roman" pitchFamily="18" charset="0"/>
              </a:rPr>
              <a:t>minimizes energy </a:t>
            </a:r>
            <a:r>
              <a:rPr lang="en-US" sz="2000" dirty="0">
                <a:latin typeface="Times New Roman" pitchFamily="18" charset="0"/>
              </a:rPr>
              <a:t>consumption, </a:t>
            </a:r>
            <a:endParaRPr lang="en-US" sz="2000" dirty="0" smtClean="0">
              <a:latin typeface="Times New Roman" pitchFamily="18" charset="0"/>
            </a:endParaRPr>
          </a:p>
          <a:p>
            <a:r>
              <a:rPr lang="en-US" sz="2000" dirty="0" smtClean="0">
                <a:latin typeface="Times New Roman" pitchFamily="18" charset="0"/>
              </a:rPr>
              <a:t>While</a:t>
            </a:r>
            <a:r>
              <a:rPr lang="en-US" sz="2000" dirty="0" smtClean="0"/>
              <a:t> </a:t>
            </a:r>
            <a:r>
              <a:rPr lang="en-US" sz="2000" dirty="0" smtClean="0">
                <a:latin typeface="Times New Roman" pitchFamily="18" charset="0"/>
              </a:rPr>
              <a:t>guaranteeing </a:t>
            </a:r>
            <a:r>
              <a:rPr lang="en-US" sz="2000" dirty="0">
                <a:latin typeface="Times New Roman" pitchFamily="18" charset="0"/>
              </a:rPr>
              <a:t>recovery and timeliness.</a:t>
            </a:r>
          </a:p>
        </p:txBody>
      </p:sp>
      <p:sp>
        <p:nvSpPr>
          <p:cNvPr id="247841" name="Rectangle 33"/>
          <p:cNvSpPr>
            <a:spLocks noChangeArrowheads="1"/>
          </p:cNvSpPr>
          <p:nvPr/>
        </p:nvSpPr>
        <p:spPr bwMode="auto">
          <a:xfrm>
            <a:off x="1905000" y="2819400"/>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42" name="Rectangle 34" descr="Zig zag"/>
          <p:cNvSpPr>
            <a:spLocks noChangeArrowheads="1"/>
          </p:cNvSpPr>
          <p:nvPr/>
        </p:nvSpPr>
        <p:spPr bwMode="auto">
          <a:xfrm>
            <a:off x="1905000" y="3581400"/>
            <a:ext cx="571500" cy="704570"/>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grpSp>
        <p:nvGrpSpPr>
          <p:cNvPr id="2" name="Group 37"/>
          <p:cNvGrpSpPr/>
          <p:nvPr/>
        </p:nvGrpSpPr>
        <p:grpSpPr>
          <a:xfrm>
            <a:off x="5410200" y="1429380"/>
            <a:ext cx="3539836" cy="5048530"/>
            <a:chOff x="4918364" y="955301"/>
            <a:chExt cx="3880716" cy="5388630"/>
          </a:xfrm>
        </p:grpSpPr>
        <p:sp>
          <p:nvSpPr>
            <p:cNvPr id="247810" name="Rectangle 2"/>
            <p:cNvSpPr>
              <a:spLocks noChangeArrowheads="1"/>
            </p:cNvSpPr>
            <p:nvPr/>
          </p:nvSpPr>
          <p:spPr bwMode="auto">
            <a:xfrm>
              <a:off x="6106103" y="955302"/>
              <a:ext cx="571500" cy="3436004"/>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11" name="Rectangle 3"/>
            <p:cNvSpPr>
              <a:spLocks noChangeArrowheads="1"/>
            </p:cNvSpPr>
            <p:nvPr/>
          </p:nvSpPr>
          <p:spPr bwMode="auto">
            <a:xfrm>
              <a:off x="6106103" y="955301"/>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2" name="Rectangle 4"/>
            <p:cNvSpPr>
              <a:spLocks noChangeArrowheads="1"/>
            </p:cNvSpPr>
            <p:nvPr/>
          </p:nvSpPr>
          <p:spPr bwMode="auto">
            <a:xfrm>
              <a:off x="6106103" y="1813953"/>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3" name="Rectangle 5"/>
            <p:cNvSpPr>
              <a:spLocks noChangeArrowheads="1"/>
            </p:cNvSpPr>
            <p:nvPr/>
          </p:nvSpPr>
          <p:spPr bwMode="auto">
            <a:xfrm>
              <a:off x="6106103" y="2672603"/>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4" name="Rectangle 6"/>
            <p:cNvSpPr>
              <a:spLocks noChangeArrowheads="1"/>
            </p:cNvSpPr>
            <p:nvPr/>
          </p:nvSpPr>
          <p:spPr bwMode="auto">
            <a:xfrm>
              <a:off x="6106103" y="3534056"/>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5" name="Rectangle 7"/>
            <p:cNvSpPr>
              <a:spLocks noChangeArrowheads="1"/>
            </p:cNvSpPr>
            <p:nvPr/>
          </p:nvSpPr>
          <p:spPr bwMode="auto">
            <a:xfrm>
              <a:off x="8039966" y="1165412"/>
              <a:ext cx="373784"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16" name="Rectangle 8"/>
            <p:cNvSpPr>
              <a:spLocks noChangeArrowheads="1"/>
            </p:cNvSpPr>
            <p:nvPr/>
          </p:nvSpPr>
          <p:spPr bwMode="auto">
            <a:xfrm>
              <a:off x="8039966" y="2335026"/>
              <a:ext cx="373784"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17" name="Rectangle 9"/>
            <p:cNvSpPr>
              <a:spLocks noChangeArrowheads="1"/>
            </p:cNvSpPr>
            <p:nvPr/>
          </p:nvSpPr>
          <p:spPr bwMode="auto">
            <a:xfrm>
              <a:off x="8039966" y="955301"/>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8" name="Rectangle 10"/>
            <p:cNvSpPr>
              <a:spLocks noChangeArrowheads="1"/>
            </p:cNvSpPr>
            <p:nvPr/>
          </p:nvSpPr>
          <p:spPr bwMode="auto">
            <a:xfrm>
              <a:off x="8039966" y="2129118"/>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19" name="Rectangle 11"/>
            <p:cNvSpPr>
              <a:spLocks noChangeArrowheads="1"/>
            </p:cNvSpPr>
            <p:nvPr/>
          </p:nvSpPr>
          <p:spPr bwMode="auto">
            <a:xfrm>
              <a:off x="8039966" y="4214813"/>
              <a:ext cx="373784"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20" name="Rectangle 12"/>
            <p:cNvSpPr>
              <a:spLocks noChangeArrowheads="1"/>
            </p:cNvSpPr>
            <p:nvPr/>
          </p:nvSpPr>
          <p:spPr bwMode="auto">
            <a:xfrm>
              <a:off x="8039966" y="4004703"/>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21" name="Rectangle 13"/>
            <p:cNvSpPr>
              <a:spLocks noChangeArrowheads="1"/>
            </p:cNvSpPr>
            <p:nvPr/>
          </p:nvSpPr>
          <p:spPr bwMode="auto">
            <a:xfrm>
              <a:off x="8039966" y="5178519"/>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22" name="Rectangle 14"/>
            <p:cNvSpPr>
              <a:spLocks noChangeArrowheads="1"/>
            </p:cNvSpPr>
            <p:nvPr/>
          </p:nvSpPr>
          <p:spPr bwMode="auto">
            <a:xfrm>
              <a:off x="8039966" y="5385828"/>
              <a:ext cx="373784" cy="95810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23" name="Rectangle 15" descr="Zig zag"/>
            <p:cNvSpPr>
              <a:spLocks noChangeArrowheads="1"/>
            </p:cNvSpPr>
            <p:nvPr/>
          </p:nvSpPr>
          <p:spPr bwMode="auto">
            <a:xfrm>
              <a:off x="6106103" y="4368894"/>
              <a:ext cx="571500" cy="704569"/>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7824" name="Rectangle 16" descr="Zig zag"/>
            <p:cNvSpPr>
              <a:spLocks noChangeArrowheads="1"/>
            </p:cNvSpPr>
            <p:nvPr/>
          </p:nvSpPr>
          <p:spPr bwMode="auto">
            <a:xfrm>
              <a:off x="8039966" y="3297331"/>
              <a:ext cx="571500" cy="704570"/>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7825" name="Rectangle 17" descr="Zig zag"/>
            <p:cNvSpPr>
              <a:spLocks noChangeArrowheads="1"/>
            </p:cNvSpPr>
            <p:nvPr/>
          </p:nvSpPr>
          <p:spPr bwMode="auto">
            <a:xfrm>
              <a:off x="7189932" y="5639361"/>
              <a:ext cx="571500" cy="704570"/>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7826" name="Rectangle 18"/>
            <p:cNvSpPr>
              <a:spLocks noChangeArrowheads="1"/>
            </p:cNvSpPr>
            <p:nvPr/>
          </p:nvSpPr>
          <p:spPr bwMode="auto">
            <a:xfrm>
              <a:off x="7189932" y="1165412"/>
              <a:ext cx="373785"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27" name="Rectangle 19"/>
            <p:cNvSpPr>
              <a:spLocks noChangeArrowheads="1"/>
            </p:cNvSpPr>
            <p:nvPr/>
          </p:nvSpPr>
          <p:spPr bwMode="auto">
            <a:xfrm>
              <a:off x="7189932" y="2335026"/>
              <a:ext cx="373785"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28" name="Rectangle 20"/>
            <p:cNvSpPr>
              <a:spLocks noChangeArrowheads="1"/>
            </p:cNvSpPr>
            <p:nvPr/>
          </p:nvSpPr>
          <p:spPr bwMode="auto">
            <a:xfrm>
              <a:off x="7189932" y="955301"/>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29" name="Rectangle 21"/>
            <p:cNvSpPr>
              <a:spLocks noChangeArrowheads="1"/>
            </p:cNvSpPr>
            <p:nvPr/>
          </p:nvSpPr>
          <p:spPr bwMode="auto">
            <a:xfrm>
              <a:off x="7189932" y="2129118"/>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30" name="Rectangle 22"/>
            <p:cNvSpPr>
              <a:spLocks noChangeArrowheads="1"/>
            </p:cNvSpPr>
            <p:nvPr/>
          </p:nvSpPr>
          <p:spPr bwMode="auto">
            <a:xfrm>
              <a:off x="7189932" y="3507441"/>
              <a:ext cx="373785"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31" name="Rectangle 23"/>
            <p:cNvSpPr>
              <a:spLocks noChangeArrowheads="1"/>
            </p:cNvSpPr>
            <p:nvPr/>
          </p:nvSpPr>
          <p:spPr bwMode="auto">
            <a:xfrm>
              <a:off x="7189932" y="4677055"/>
              <a:ext cx="373785"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32" name="Rectangle 24"/>
            <p:cNvSpPr>
              <a:spLocks noChangeArrowheads="1"/>
            </p:cNvSpPr>
            <p:nvPr/>
          </p:nvSpPr>
          <p:spPr bwMode="auto">
            <a:xfrm>
              <a:off x="7189932" y="3297331"/>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33" name="Rectangle 25"/>
            <p:cNvSpPr>
              <a:spLocks noChangeArrowheads="1"/>
            </p:cNvSpPr>
            <p:nvPr/>
          </p:nvSpPr>
          <p:spPr bwMode="auto">
            <a:xfrm>
              <a:off x="7189932" y="4471147"/>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34" name="Rectangle 26"/>
            <p:cNvSpPr>
              <a:spLocks noChangeArrowheads="1"/>
            </p:cNvSpPr>
            <p:nvPr/>
          </p:nvSpPr>
          <p:spPr bwMode="auto">
            <a:xfrm>
              <a:off x="4987636" y="955302"/>
              <a:ext cx="571500" cy="2818279"/>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7836" name="Line 28"/>
            <p:cNvSpPr>
              <a:spLocks noChangeShapeType="1"/>
            </p:cNvSpPr>
            <p:nvPr/>
          </p:nvSpPr>
          <p:spPr bwMode="auto">
            <a:xfrm>
              <a:off x="4987637" y="6343931"/>
              <a:ext cx="3553114" cy="0"/>
            </a:xfrm>
            <a:prstGeom prst="line">
              <a:avLst/>
            </a:prstGeom>
            <a:noFill/>
            <a:ln w="12700">
              <a:solidFill>
                <a:schemeClr val="tx1"/>
              </a:solidFill>
              <a:prstDash val="dash"/>
              <a:round/>
              <a:headEnd/>
              <a:tailEnd/>
            </a:ln>
            <a:effectLst/>
          </p:spPr>
          <p:txBody>
            <a:bodyPr wrap="none" lIns="82058" tIns="41029" rIns="82058" bIns="41029" anchor="ctr"/>
            <a:lstStyle/>
            <a:p>
              <a:endParaRPr lang="en-US"/>
            </a:p>
          </p:txBody>
        </p:sp>
        <p:sp>
          <p:nvSpPr>
            <p:cNvPr id="247839" name="AutoShape 31"/>
            <p:cNvSpPr>
              <a:spLocks noChangeArrowheads="1"/>
            </p:cNvSpPr>
            <p:nvPr/>
          </p:nvSpPr>
          <p:spPr bwMode="auto">
            <a:xfrm rot="5832576">
              <a:off x="8307422" y="2791665"/>
              <a:ext cx="364191" cy="619125"/>
            </a:xfrm>
            <a:prstGeom prst="lightningBol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7843" name="Text Box 35"/>
            <p:cNvSpPr txBox="1">
              <a:spLocks noChangeArrowheads="1"/>
            </p:cNvSpPr>
            <p:nvPr/>
          </p:nvSpPr>
          <p:spPr bwMode="auto">
            <a:xfrm>
              <a:off x="4918364" y="3836614"/>
              <a:ext cx="661047" cy="452191"/>
            </a:xfrm>
            <a:prstGeom prst="rect">
              <a:avLst/>
            </a:prstGeom>
            <a:noFill/>
            <a:ln w="12700">
              <a:noFill/>
              <a:miter lim="800000"/>
              <a:headEnd/>
              <a:tailEnd/>
            </a:ln>
            <a:effectLst/>
          </p:spPr>
          <p:txBody>
            <a:bodyPr wrap="none" lIns="82058" tIns="41029" rIns="82058" bIns="41029">
              <a:spAutoFit/>
            </a:bodyPr>
            <a:lstStyle/>
            <a:p>
              <a:r>
                <a:rPr lang="en-US" i="1"/>
                <a:t>S</a:t>
              </a:r>
              <a:r>
                <a:rPr lang="en-US" i="1" baseline="-25000"/>
                <a:t>max</a:t>
              </a:r>
              <a:endParaRPr lang="en-US" i="1"/>
            </a:p>
          </p:txBody>
        </p:sp>
        <p:sp>
          <p:nvSpPr>
            <p:cNvPr id="247844" name="Line 36"/>
            <p:cNvSpPr>
              <a:spLocks noChangeShapeType="1"/>
            </p:cNvSpPr>
            <p:nvPr/>
          </p:nvSpPr>
          <p:spPr bwMode="auto">
            <a:xfrm>
              <a:off x="4987636" y="3899647"/>
              <a:ext cx="554182" cy="0"/>
            </a:xfrm>
            <a:prstGeom prst="line">
              <a:avLst/>
            </a:prstGeom>
            <a:noFill/>
            <a:ln w="12700">
              <a:solidFill>
                <a:schemeClr val="tx1"/>
              </a:solidFill>
              <a:round/>
              <a:headEnd type="triangle" w="med" len="med"/>
              <a:tailEnd type="triangle" w="med" len="med"/>
            </a:ln>
            <a:effectLst/>
          </p:spPr>
          <p:txBody>
            <a:bodyPr wrap="none" lIns="82058" tIns="41029" rIns="82058" bIns="41029" anchor="ctr"/>
            <a:lstStyle/>
            <a:p>
              <a:endParaRPr lang="en-US"/>
            </a:p>
          </p:txBody>
        </p:sp>
      </p:grpSp>
      <p:sp>
        <p:nvSpPr>
          <p:cNvPr id="39" name="Rectangle 2"/>
          <p:cNvSpPr txBox="1">
            <a:spLocks noChangeArrowheads="1"/>
          </p:cNvSpPr>
          <p:nvPr/>
        </p:nvSpPr>
        <p:spPr>
          <a:xfrm>
            <a:off x="381000" y="838200"/>
            <a:ext cx="7315200" cy="533400"/>
          </a:xfrm>
          <a:prstGeom prst="rect">
            <a:avLst/>
          </a:prstGeom>
        </p:spPr>
        <p:txBody>
          <a:bodyPr lIns="82058" tIns="41029" rIns="82058" bIns="41029"/>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Using time redundancy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checkpointing</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and rollbacks)</a:t>
            </a:r>
          </a:p>
        </p:txBody>
      </p:sp>
      <p:sp>
        <p:nvSpPr>
          <p:cNvPr id="40" name="Rectangle 2"/>
          <p:cNvSpPr>
            <a:spLocks noGrp="1" noChangeArrowheads="1"/>
          </p:cNvSpPr>
          <p:nvPr>
            <p:ph type="title"/>
          </p:nvPr>
        </p:nvSpPr>
        <p:spPr bwMode="auto">
          <a:xfrm>
            <a:off x="381000" y="228600"/>
            <a:ext cx="7620000" cy="762000"/>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t>Energy-Reliability tradeoff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847148" y="1769129"/>
            <a:ext cx="571500" cy="2818279"/>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8835" name="Rectangle 3"/>
          <p:cNvSpPr>
            <a:spLocks noChangeArrowheads="1"/>
          </p:cNvSpPr>
          <p:nvPr/>
        </p:nvSpPr>
        <p:spPr bwMode="auto">
          <a:xfrm>
            <a:off x="2918114" y="1769130"/>
            <a:ext cx="571500" cy="343600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8836" name="Rectangle 4"/>
          <p:cNvSpPr>
            <a:spLocks noChangeArrowheads="1"/>
          </p:cNvSpPr>
          <p:nvPr/>
        </p:nvSpPr>
        <p:spPr bwMode="auto">
          <a:xfrm>
            <a:off x="2918114" y="1769129"/>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37" name="Rectangle 5"/>
          <p:cNvSpPr>
            <a:spLocks noChangeArrowheads="1"/>
          </p:cNvSpPr>
          <p:nvPr/>
        </p:nvSpPr>
        <p:spPr bwMode="auto">
          <a:xfrm>
            <a:off x="2918114" y="2627779"/>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38" name="Rectangle 6"/>
          <p:cNvSpPr>
            <a:spLocks noChangeArrowheads="1"/>
          </p:cNvSpPr>
          <p:nvPr/>
        </p:nvSpPr>
        <p:spPr bwMode="auto">
          <a:xfrm>
            <a:off x="2918114" y="3486431"/>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39" name="Rectangle 7"/>
          <p:cNvSpPr>
            <a:spLocks noChangeArrowheads="1"/>
          </p:cNvSpPr>
          <p:nvPr/>
        </p:nvSpPr>
        <p:spPr bwMode="auto">
          <a:xfrm>
            <a:off x="2918114" y="4347882"/>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40" name="Rectangle 8" descr="Zig zag"/>
          <p:cNvSpPr>
            <a:spLocks noChangeArrowheads="1"/>
          </p:cNvSpPr>
          <p:nvPr/>
        </p:nvSpPr>
        <p:spPr bwMode="auto">
          <a:xfrm>
            <a:off x="2918114" y="5182721"/>
            <a:ext cx="571500" cy="704570"/>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8841" name="Rectangle 9"/>
          <p:cNvSpPr>
            <a:spLocks noChangeArrowheads="1"/>
          </p:cNvSpPr>
          <p:nvPr/>
        </p:nvSpPr>
        <p:spPr bwMode="auto">
          <a:xfrm>
            <a:off x="1884795" y="1769129"/>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42" name="Rectangle 10"/>
          <p:cNvSpPr>
            <a:spLocks noChangeArrowheads="1"/>
          </p:cNvSpPr>
          <p:nvPr/>
        </p:nvSpPr>
        <p:spPr bwMode="auto">
          <a:xfrm>
            <a:off x="1884795" y="2875710"/>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43" name="Rectangle 11"/>
          <p:cNvSpPr>
            <a:spLocks noChangeArrowheads="1"/>
          </p:cNvSpPr>
          <p:nvPr/>
        </p:nvSpPr>
        <p:spPr bwMode="auto">
          <a:xfrm>
            <a:off x="1884795" y="3982291"/>
            <a:ext cx="571500" cy="152680"/>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8844" name="Rectangle 12"/>
          <p:cNvSpPr>
            <a:spLocks noChangeArrowheads="1"/>
          </p:cNvSpPr>
          <p:nvPr/>
        </p:nvSpPr>
        <p:spPr bwMode="auto">
          <a:xfrm>
            <a:off x="1884795" y="1921809"/>
            <a:ext cx="571500" cy="953901"/>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8845" name="Rectangle 13"/>
          <p:cNvSpPr>
            <a:spLocks noChangeArrowheads="1"/>
          </p:cNvSpPr>
          <p:nvPr/>
        </p:nvSpPr>
        <p:spPr bwMode="auto">
          <a:xfrm>
            <a:off x="1884795" y="3028390"/>
            <a:ext cx="571500" cy="953901"/>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8846" name="Rectangle 14"/>
          <p:cNvSpPr>
            <a:spLocks noChangeArrowheads="1"/>
          </p:cNvSpPr>
          <p:nvPr/>
        </p:nvSpPr>
        <p:spPr bwMode="auto">
          <a:xfrm>
            <a:off x="1884795" y="4134971"/>
            <a:ext cx="571500" cy="953901"/>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8847" name="Rectangle 15" descr="Zig zag"/>
          <p:cNvSpPr>
            <a:spLocks noChangeArrowheads="1"/>
          </p:cNvSpPr>
          <p:nvPr/>
        </p:nvSpPr>
        <p:spPr bwMode="auto">
          <a:xfrm>
            <a:off x="1884795" y="5088872"/>
            <a:ext cx="571500" cy="953900"/>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8848" name="Text Box 16"/>
          <p:cNvSpPr txBox="1">
            <a:spLocks noChangeArrowheads="1"/>
          </p:cNvSpPr>
          <p:nvPr/>
        </p:nvSpPr>
        <p:spPr bwMode="auto">
          <a:xfrm>
            <a:off x="228600" y="838200"/>
            <a:ext cx="7190078" cy="452191"/>
          </a:xfrm>
          <a:prstGeom prst="rect">
            <a:avLst/>
          </a:prstGeom>
          <a:noFill/>
          <a:ln w="12700">
            <a:noFill/>
            <a:miter lim="800000"/>
            <a:headEnd/>
            <a:tailEnd/>
          </a:ln>
          <a:effectLst/>
        </p:spPr>
        <p:txBody>
          <a:bodyPr wrap="none" lIns="82058" tIns="41029" rIns="82058" bIns="41029">
            <a:spAutoFit/>
          </a:bodyPr>
          <a:lstStyle/>
          <a:p>
            <a:r>
              <a:rPr lang="en-US" dirty="0"/>
              <a:t>More checkpoints = more overhead + less recovery slack</a:t>
            </a:r>
          </a:p>
        </p:txBody>
      </p:sp>
      <p:sp>
        <p:nvSpPr>
          <p:cNvPr id="248849" name="Line 17"/>
          <p:cNvSpPr>
            <a:spLocks noChangeShapeType="1"/>
          </p:cNvSpPr>
          <p:nvPr/>
        </p:nvSpPr>
        <p:spPr bwMode="auto">
          <a:xfrm>
            <a:off x="415636" y="6521824"/>
            <a:ext cx="3111500" cy="0"/>
          </a:xfrm>
          <a:prstGeom prst="line">
            <a:avLst/>
          </a:prstGeom>
          <a:noFill/>
          <a:ln w="12700">
            <a:solidFill>
              <a:schemeClr val="tx1"/>
            </a:solidFill>
            <a:round/>
            <a:headEnd/>
            <a:tailEnd/>
          </a:ln>
          <a:effectLst/>
        </p:spPr>
        <p:txBody>
          <a:bodyPr wrap="none" lIns="82058" tIns="41029" rIns="82058" bIns="41029" anchor="ctr"/>
          <a:lstStyle/>
          <a:p>
            <a:endParaRPr lang="en-US"/>
          </a:p>
        </p:txBody>
      </p:sp>
      <p:sp>
        <p:nvSpPr>
          <p:cNvPr id="248850" name="Line 18"/>
          <p:cNvSpPr>
            <a:spLocks noChangeShapeType="1"/>
          </p:cNvSpPr>
          <p:nvPr/>
        </p:nvSpPr>
        <p:spPr bwMode="auto">
          <a:xfrm flipH="1">
            <a:off x="411307" y="1757924"/>
            <a:ext cx="0" cy="4758297"/>
          </a:xfrm>
          <a:prstGeom prst="line">
            <a:avLst/>
          </a:prstGeom>
          <a:noFill/>
          <a:ln w="12700">
            <a:solidFill>
              <a:schemeClr val="tx1"/>
            </a:solidFill>
            <a:round/>
            <a:headEnd type="triangle" w="med" len="med"/>
            <a:tailEnd type="triangle" w="med" len="med"/>
          </a:ln>
          <a:effectLst/>
        </p:spPr>
        <p:txBody>
          <a:bodyPr wrap="none" lIns="82058" tIns="41029" rIns="82058" bIns="41029" anchor="ctr"/>
          <a:lstStyle/>
          <a:p>
            <a:endParaRPr lang="en-US"/>
          </a:p>
        </p:txBody>
      </p:sp>
      <p:sp>
        <p:nvSpPr>
          <p:cNvPr id="248851" name="Text Box 19"/>
          <p:cNvSpPr txBox="1">
            <a:spLocks noChangeArrowheads="1"/>
          </p:cNvSpPr>
          <p:nvPr/>
        </p:nvSpPr>
        <p:spPr bwMode="auto">
          <a:xfrm>
            <a:off x="135659" y="4113960"/>
            <a:ext cx="332431" cy="359858"/>
          </a:xfrm>
          <a:prstGeom prst="rect">
            <a:avLst/>
          </a:prstGeom>
          <a:noFill/>
          <a:ln w="12700">
            <a:noFill/>
            <a:miter lim="800000"/>
            <a:headEnd/>
            <a:tailEnd/>
          </a:ln>
          <a:effectLst/>
        </p:spPr>
        <p:txBody>
          <a:bodyPr wrap="none" lIns="82058" tIns="41029" rIns="82058" bIns="41029">
            <a:spAutoFit/>
          </a:bodyPr>
          <a:lstStyle/>
          <a:p>
            <a:r>
              <a:rPr lang="en-US" sz="1800" dirty="0"/>
              <a:t>D</a:t>
            </a:r>
          </a:p>
        </p:txBody>
      </p:sp>
      <p:sp>
        <p:nvSpPr>
          <p:cNvPr id="248852" name="Line 20"/>
          <p:cNvSpPr>
            <a:spLocks noChangeShapeType="1"/>
          </p:cNvSpPr>
          <p:nvPr/>
        </p:nvSpPr>
        <p:spPr bwMode="auto">
          <a:xfrm>
            <a:off x="692727" y="1781736"/>
            <a:ext cx="0" cy="2818279"/>
          </a:xfrm>
          <a:prstGeom prst="line">
            <a:avLst/>
          </a:prstGeom>
          <a:noFill/>
          <a:ln w="12700">
            <a:solidFill>
              <a:schemeClr val="tx1"/>
            </a:solidFill>
            <a:round/>
            <a:headEnd type="triangle" w="med" len="med"/>
            <a:tailEnd type="triangle" w="med" len="med"/>
          </a:ln>
          <a:effectLst/>
        </p:spPr>
        <p:txBody>
          <a:bodyPr wrap="none" lIns="82058" tIns="41029" rIns="82058" bIns="41029" anchor="ctr"/>
          <a:lstStyle/>
          <a:p>
            <a:endParaRPr lang="en-US"/>
          </a:p>
        </p:txBody>
      </p:sp>
      <p:sp>
        <p:nvSpPr>
          <p:cNvPr id="248853" name="Text Box 21"/>
          <p:cNvSpPr txBox="1">
            <a:spLocks noChangeArrowheads="1"/>
          </p:cNvSpPr>
          <p:nvPr/>
        </p:nvSpPr>
        <p:spPr bwMode="auto">
          <a:xfrm>
            <a:off x="415637" y="3395383"/>
            <a:ext cx="319607" cy="359858"/>
          </a:xfrm>
          <a:prstGeom prst="rect">
            <a:avLst/>
          </a:prstGeom>
          <a:noFill/>
          <a:ln w="12700">
            <a:noFill/>
            <a:miter lim="800000"/>
            <a:headEnd/>
            <a:tailEnd/>
          </a:ln>
          <a:effectLst/>
        </p:spPr>
        <p:txBody>
          <a:bodyPr wrap="none" lIns="82058" tIns="41029" rIns="82058" bIns="41029">
            <a:spAutoFit/>
          </a:bodyPr>
          <a:lstStyle/>
          <a:p>
            <a:r>
              <a:rPr lang="en-US" sz="1800" dirty="0"/>
              <a:t>C</a:t>
            </a:r>
          </a:p>
        </p:txBody>
      </p:sp>
      <p:sp>
        <p:nvSpPr>
          <p:cNvPr id="248854" name="Text Box 22"/>
          <p:cNvSpPr txBox="1">
            <a:spLocks noChangeArrowheads="1"/>
          </p:cNvSpPr>
          <p:nvPr/>
        </p:nvSpPr>
        <p:spPr bwMode="auto">
          <a:xfrm>
            <a:off x="3524251" y="1587034"/>
            <a:ext cx="273120" cy="467580"/>
          </a:xfrm>
          <a:prstGeom prst="rect">
            <a:avLst/>
          </a:prstGeom>
          <a:noFill/>
          <a:ln w="12700">
            <a:noFill/>
            <a:miter lim="800000"/>
            <a:headEnd/>
            <a:tailEnd/>
          </a:ln>
          <a:effectLst/>
        </p:spPr>
        <p:txBody>
          <a:bodyPr wrap="none" lIns="82058" tIns="41029" rIns="82058" bIns="41029">
            <a:spAutoFit/>
          </a:bodyPr>
          <a:lstStyle/>
          <a:p>
            <a:r>
              <a:rPr lang="en-US" sz="2500" dirty="0"/>
              <a:t>r</a:t>
            </a:r>
          </a:p>
        </p:txBody>
      </p:sp>
      <p:sp>
        <p:nvSpPr>
          <p:cNvPr id="248855" name="Rectangle 23"/>
          <p:cNvSpPr>
            <a:spLocks noGrp="1" noChangeArrowheads="1"/>
          </p:cNvSpPr>
          <p:nvPr>
            <p:ph type="title"/>
          </p:nvPr>
        </p:nvSpPr>
        <p:spPr>
          <a:xfrm>
            <a:off x="1180523" y="240927"/>
            <a:ext cx="6625648" cy="556092"/>
          </a:xfrm>
          <a:noFill/>
          <a:ln/>
        </p:spPr>
        <p:txBody>
          <a:bodyPr lIns="82058" tIns="41029" rIns="82058" bIns="41029"/>
          <a:lstStyle/>
          <a:p>
            <a:r>
              <a:rPr lang="en-US" sz="3200" b="1" i="1" dirty="0"/>
              <a:t>Optimal number of checkpoints</a:t>
            </a:r>
          </a:p>
        </p:txBody>
      </p:sp>
      <p:sp>
        <p:nvSpPr>
          <p:cNvPr id="248856" name="AutoShape 24"/>
          <p:cNvSpPr>
            <a:spLocks noChangeArrowheads="1"/>
          </p:cNvSpPr>
          <p:nvPr/>
        </p:nvSpPr>
        <p:spPr bwMode="auto">
          <a:xfrm>
            <a:off x="3962400" y="1447800"/>
            <a:ext cx="5026603" cy="3374372"/>
          </a:xfrm>
          <a:prstGeom prst="horizontalScroll">
            <a:avLst>
              <a:gd name="adj" fmla="val 9224"/>
            </a:avLst>
          </a:prstGeom>
          <a:solidFill>
            <a:srgbClr val="DDDDDD"/>
          </a:solidFill>
          <a:ln w="12700">
            <a:solidFill>
              <a:schemeClr val="tx1"/>
            </a:solidFill>
            <a:round/>
            <a:headEnd/>
            <a:tailEnd/>
          </a:ln>
          <a:effectLst/>
        </p:spPr>
        <p:txBody>
          <a:bodyPr wrap="none" lIns="82058" tIns="41029" rIns="82058" bIns="41029" anchor="ctr"/>
          <a:lstStyle/>
          <a:p>
            <a:r>
              <a:rPr lang="en-US" sz="2000" dirty="0">
                <a:latin typeface="Times New Roman" pitchFamily="18" charset="0"/>
              </a:rPr>
              <a:t>For a given </a:t>
            </a:r>
          </a:p>
          <a:p>
            <a:r>
              <a:rPr lang="en-US" sz="2000" dirty="0">
                <a:latin typeface="Times New Roman" pitchFamily="18" charset="0"/>
              </a:rPr>
              <a:t>       slack (C/D) and</a:t>
            </a:r>
          </a:p>
          <a:p>
            <a:r>
              <a:rPr lang="en-US" sz="2000" dirty="0">
                <a:latin typeface="Times New Roman" pitchFamily="18" charset="0"/>
              </a:rPr>
              <a:t>       checkpoint overhead (r/C),</a:t>
            </a:r>
          </a:p>
          <a:p>
            <a:r>
              <a:rPr lang="en-US" sz="2000" dirty="0">
                <a:latin typeface="Times New Roman" pitchFamily="18" charset="0"/>
              </a:rPr>
              <a:t>we can find the number of </a:t>
            </a:r>
            <a:r>
              <a:rPr lang="en-US" sz="2000" dirty="0" smtClean="0">
                <a:latin typeface="Times New Roman" pitchFamily="18" charset="0"/>
              </a:rPr>
              <a:t>checkpoints that</a:t>
            </a:r>
            <a:endParaRPr lang="en-US" sz="2000" dirty="0">
              <a:latin typeface="Times New Roman" pitchFamily="18" charset="0"/>
            </a:endParaRPr>
          </a:p>
          <a:p>
            <a:r>
              <a:rPr lang="en-US" sz="2000" dirty="0">
                <a:latin typeface="Times New Roman" pitchFamily="18" charset="0"/>
              </a:rPr>
              <a:t>      minimizes energy consumption, and</a:t>
            </a:r>
          </a:p>
          <a:p>
            <a:r>
              <a:rPr lang="en-US" sz="2000" dirty="0">
                <a:latin typeface="Times New Roman" pitchFamily="18" charset="0"/>
              </a:rPr>
              <a:t>      guarantee recovery and timeliness.</a:t>
            </a:r>
          </a:p>
        </p:txBody>
      </p:sp>
      <p:sp>
        <p:nvSpPr>
          <p:cNvPr id="248857" name="Line 25"/>
          <p:cNvSpPr>
            <a:spLocks noChangeShapeType="1"/>
          </p:cNvSpPr>
          <p:nvPr/>
        </p:nvSpPr>
        <p:spPr bwMode="auto">
          <a:xfrm>
            <a:off x="5284932" y="6210860"/>
            <a:ext cx="2304762" cy="0"/>
          </a:xfrm>
          <a:prstGeom prst="line">
            <a:avLst/>
          </a:prstGeom>
          <a:noFill/>
          <a:ln w="12700">
            <a:solidFill>
              <a:schemeClr val="tx1"/>
            </a:solidFill>
            <a:round/>
            <a:headEnd/>
            <a:tailEnd type="triangle" w="med" len="med"/>
          </a:ln>
          <a:effectLst/>
        </p:spPr>
        <p:txBody>
          <a:bodyPr wrap="none" lIns="82058" tIns="41029" rIns="82058" bIns="41029" anchor="ctr"/>
          <a:lstStyle/>
          <a:p>
            <a:endParaRPr lang="en-US"/>
          </a:p>
        </p:txBody>
      </p:sp>
      <p:sp>
        <p:nvSpPr>
          <p:cNvPr id="248858" name="Line 26"/>
          <p:cNvSpPr>
            <a:spLocks noChangeShapeType="1"/>
          </p:cNvSpPr>
          <p:nvPr/>
        </p:nvSpPr>
        <p:spPr bwMode="auto">
          <a:xfrm flipV="1">
            <a:off x="5284932" y="5053854"/>
            <a:ext cx="0" cy="1157007"/>
          </a:xfrm>
          <a:prstGeom prst="line">
            <a:avLst/>
          </a:prstGeom>
          <a:noFill/>
          <a:ln w="12700">
            <a:solidFill>
              <a:schemeClr val="tx1"/>
            </a:solidFill>
            <a:round/>
            <a:headEnd/>
            <a:tailEnd type="triangle" w="med" len="med"/>
          </a:ln>
          <a:effectLst/>
        </p:spPr>
        <p:txBody>
          <a:bodyPr wrap="none" lIns="82058" tIns="41029" rIns="82058" bIns="41029" anchor="ctr"/>
          <a:lstStyle/>
          <a:p>
            <a:endParaRPr lang="en-US"/>
          </a:p>
        </p:txBody>
      </p:sp>
      <p:sp>
        <p:nvSpPr>
          <p:cNvPr id="248859" name="Text Box 27"/>
          <p:cNvSpPr txBox="1">
            <a:spLocks noChangeArrowheads="1"/>
          </p:cNvSpPr>
          <p:nvPr/>
        </p:nvSpPr>
        <p:spPr bwMode="auto">
          <a:xfrm>
            <a:off x="6921500" y="6237475"/>
            <a:ext cx="1525065" cy="329081"/>
          </a:xfrm>
          <a:prstGeom prst="rect">
            <a:avLst/>
          </a:prstGeom>
          <a:noFill/>
          <a:ln w="12700">
            <a:noFill/>
            <a:miter lim="800000"/>
            <a:headEnd/>
            <a:tailEnd/>
          </a:ln>
          <a:effectLst/>
        </p:spPr>
        <p:txBody>
          <a:bodyPr wrap="none" lIns="82058" tIns="41029" rIns="82058" bIns="41029">
            <a:spAutoFit/>
          </a:bodyPr>
          <a:lstStyle/>
          <a:p>
            <a:r>
              <a:rPr lang="en-US" sz="1600" dirty="0"/>
              <a:t># of checkpoints</a:t>
            </a:r>
          </a:p>
        </p:txBody>
      </p:sp>
      <p:sp>
        <p:nvSpPr>
          <p:cNvPr id="248860" name="Text Box 28"/>
          <p:cNvSpPr txBox="1">
            <a:spLocks noChangeArrowheads="1"/>
          </p:cNvSpPr>
          <p:nvPr/>
        </p:nvSpPr>
        <p:spPr bwMode="auto">
          <a:xfrm>
            <a:off x="4481080" y="4916581"/>
            <a:ext cx="755111" cy="329081"/>
          </a:xfrm>
          <a:prstGeom prst="rect">
            <a:avLst/>
          </a:prstGeom>
          <a:noFill/>
          <a:ln w="12700">
            <a:noFill/>
            <a:miter lim="800000"/>
            <a:headEnd/>
            <a:tailEnd/>
          </a:ln>
          <a:effectLst/>
        </p:spPr>
        <p:txBody>
          <a:bodyPr wrap="none" lIns="82058" tIns="41029" rIns="82058" bIns="41029">
            <a:spAutoFit/>
          </a:bodyPr>
          <a:lstStyle/>
          <a:p>
            <a:r>
              <a:rPr lang="en-US" sz="1600" dirty="0"/>
              <a:t>Energy</a:t>
            </a:r>
          </a:p>
        </p:txBody>
      </p:sp>
      <p:sp>
        <p:nvSpPr>
          <p:cNvPr id="248861" name="Freeform 29"/>
          <p:cNvSpPr>
            <a:spLocks/>
          </p:cNvSpPr>
          <p:nvPr/>
        </p:nvSpPr>
        <p:spPr bwMode="auto">
          <a:xfrm>
            <a:off x="5385955" y="5151905"/>
            <a:ext cx="1799648" cy="913279"/>
          </a:xfrm>
          <a:custGeom>
            <a:avLst/>
            <a:gdLst/>
            <a:ahLst/>
            <a:cxnLst>
              <a:cxn ang="0">
                <a:pos x="0" y="374"/>
              </a:cxn>
              <a:cxn ang="0">
                <a:pos x="133" y="537"/>
              </a:cxn>
              <a:cxn ang="0">
                <a:pos x="405" y="639"/>
              </a:cxn>
              <a:cxn ang="0">
                <a:pos x="779" y="460"/>
              </a:cxn>
              <a:cxn ang="0">
                <a:pos x="1247" y="0"/>
              </a:cxn>
            </a:cxnLst>
            <a:rect l="0" t="0" r="r" b="b"/>
            <a:pathLst>
              <a:path w="1247" h="652">
                <a:moveTo>
                  <a:pt x="0" y="374"/>
                </a:moveTo>
                <a:cubicBezTo>
                  <a:pt x="33" y="433"/>
                  <a:pt x="66" y="493"/>
                  <a:pt x="133" y="537"/>
                </a:cubicBezTo>
                <a:cubicBezTo>
                  <a:pt x="200" y="581"/>
                  <a:pt x="297" y="652"/>
                  <a:pt x="405" y="639"/>
                </a:cubicBezTo>
                <a:cubicBezTo>
                  <a:pt x="513" y="626"/>
                  <a:pt x="639" y="567"/>
                  <a:pt x="779" y="460"/>
                </a:cubicBezTo>
                <a:cubicBezTo>
                  <a:pt x="919" y="353"/>
                  <a:pt x="1083" y="176"/>
                  <a:pt x="1247" y="0"/>
                </a:cubicBezTo>
              </a:path>
            </a:pathLst>
          </a:custGeom>
          <a:noFill/>
          <a:ln w="12700" cap="flat" cmpd="sng">
            <a:solidFill>
              <a:schemeClr val="tx1"/>
            </a:solidFill>
            <a:prstDash val="solid"/>
            <a:round/>
            <a:headEnd type="none" w="med" len="med"/>
            <a:tailEnd type="none" w="med" len="med"/>
          </a:ln>
          <a:effectLst/>
        </p:spPr>
        <p:txBody>
          <a:bodyPr wrap="none" lIns="82058" tIns="41029" rIns="82058" bIns="41029"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381000" y="1143000"/>
            <a:ext cx="8305800" cy="5334000"/>
          </a:xfrm>
          <a:prstGeom prst="horizontalScroll">
            <a:avLst/>
          </a:prstGeom>
          <a:solidFill>
            <a:schemeClr val="accent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31775" indent="-231775">
              <a:lnSpc>
                <a:spcPts val="3400"/>
              </a:lnSpc>
              <a:buFont typeface="Arial" pitchFamily="34" charset="0"/>
              <a:buChar char="•"/>
              <a:defRPr/>
            </a:pPr>
            <a:r>
              <a:rPr lang="en-US" dirty="0" smtClean="0">
                <a:solidFill>
                  <a:schemeClr val="tx1"/>
                </a:solidFill>
              </a:rPr>
              <a:t>Introduction</a:t>
            </a:r>
          </a:p>
          <a:p>
            <a:pPr marL="231775" indent="-231775">
              <a:lnSpc>
                <a:spcPts val="3400"/>
              </a:lnSpc>
              <a:buFont typeface="Arial" pitchFamily="34" charset="0"/>
              <a:buChar char="•"/>
              <a:defRPr/>
            </a:pPr>
            <a:r>
              <a:rPr lang="en-US" dirty="0" smtClean="0">
                <a:solidFill>
                  <a:schemeClr val="tx1"/>
                </a:solidFill>
              </a:rPr>
              <a:t>Power management in real-time systems</a:t>
            </a:r>
          </a:p>
          <a:p>
            <a:pPr marL="231775" indent="-231775">
              <a:lnSpc>
                <a:spcPts val="3400"/>
              </a:lnSpc>
              <a:buFont typeface="Arial" pitchFamily="34" charset="0"/>
              <a:buChar char="•"/>
              <a:defRPr/>
            </a:pPr>
            <a:r>
              <a:rPr lang="en-US" dirty="0" smtClean="0">
                <a:solidFill>
                  <a:schemeClr val="tx1"/>
                </a:solidFill>
              </a:rPr>
              <a:t>Power management in multi-core processors</a:t>
            </a:r>
          </a:p>
          <a:p>
            <a:pPr marL="231775" indent="-231775">
              <a:lnSpc>
                <a:spcPts val="3400"/>
              </a:lnSpc>
              <a:buFont typeface="Arial" pitchFamily="34" charset="0"/>
              <a:buChar char="•"/>
              <a:defRPr/>
            </a:pPr>
            <a:r>
              <a:rPr lang="en-US" dirty="0" smtClean="0">
                <a:solidFill>
                  <a:schemeClr val="tx1"/>
                </a:solidFill>
              </a:rPr>
              <a:t>Performance-Resilience-Power Tradeoff </a:t>
            </a:r>
          </a:p>
          <a:p>
            <a:pPr marL="231775" indent="-231775">
              <a:lnSpc>
                <a:spcPts val="3400"/>
              </a:lnSpc>
              <a:buFont typeface="Arial" pitchFamily="34" charset="0"/>
              <a:buChar char="•"/>
              <a:defRPr/>
            </a:pPr>
            <a:r>
              <a:rPr lang="en-US" dirty="0" smtClean="0">
                <a:solidFill>
                  <a:schemeClr val="tx1"/>
                </a:solidFill>
              </a:rPr>
              <a:t>Management of memory power</a:t>
            </a:r>
          </a:p>
          <a:p>
            <a:pPr marL="231775" indent="-231775">
              <a:lnSpc>
                <a:spcPts val="3400"/>
              </a:lnSpc>
              <a:buFont typeface="Arial" pitchFamily="34" charset="0"/>
              <a:buChar char="•"/>
              <a:defRPr/>
            </a:pPr>
            <a:r>
              <a:rPr lang="en-US" dirty="0" smtClean="0">
                <a:solidFill>
                  <a:schemeClr val="tx1"/>
                </a:solidFill>
              </a:rPr>
              <a:t>Phase Change Memory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180523" y="240927"/>
            <a:ext cx="6625648" cy="556092"/>
          </a:xfrm>
          <a:noFill/>
          <a:ln/>
        </p:spPr>
        <p:txBody>
          <a:bodyPr lIns="82058" tIns="41029" rIns="82058" bIns="41029"/>
          <a:lstStyle/>
          <a:p>
            <a:r>
              <a:rPr lang="en-US" sz="3200" b="1" i="1" dirty="0" smtClean="0"/>
              <a:t>Faults are rare events</a:t>
            </a:r>
            <a:endParaRPr lang="en-US" sz="3200" b="1" i="1" dirty="0"/>
          </a:p>
        </p:txBody>
      </p:sp>
      <p:sp>
        <p:nvSpPr>
          <p:cNvPr id="249859" name="Rectangle 3"/>
          <p:cNvSpPr>
            <a:spLocks noChangeArrowheads="1"/>
          </p:cNvSpPr>
          <p:nvPr/>
        </p:nvSpPr>
        <p:spPr bwMode="auto">
          <a:xfrm>
            <a:off x="7297593" y="1464609"/>
            <a:ext cx="373784"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60" name="Rectangle 4"/>
          <p:cNvSpPr>
            <a:spLocks noChangeArrowheads="1"/>
          </p:cNvSpPr>
          <p:nvPr/>
        </p:nvSpPr>
        <p:spPr bwMode="auto">
          <a:xfrm>
            <a:off x="7297593" y="2623017"/>
            <a:ext cx="373784"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61" name="Rectangle 5"/>
          <p:cNvSpPr>
            <a:spLocks noChangeArrowheads="1"/>
          </p:cNvSpPr>
          <p:nvPr/>
        </p:nvSpPr>
        <p:spPr bwMode="auto">
          <a:xfrm>
            <a:off x="7297593" y="1254499"/>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62" name="Rectangle 6"/>
          <p:cNvSpPr>
            <a:spLocks noChangeArrowheads="1"/>
          </p:cNvSpPr>
          <p:nvPr/>
        </p:nvSpPr>
        <p:spPr bwMode="auto">
          <a:xfrm>
            <a:off x="7297593" y="2428315"/>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63" name="Rectangle 7"/>
          <p:cNvSpPr>
            <a:spLocks noChangeArrowheads="1"/>
          </p:cNvSpPr>
          <p:nvPr/>
        </p:nvSpPr>
        <p:spPr bwMode="auto">
          <a:xfrm>
            <a:off x="7297593" y="4514009"/>
            <a:ext cx="373784"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64" name="Rectangle 8"/>
          <p:cNvSpPr>
            <a:spLocks noChangeArrowheads="1"/>
          </p:cNvSpPr>
          <p:nvPr/>
        </p:nvSpPr>
        <p:spPr bwMode="auto">
          <a:xfrm>
            <a:off x="7297593" y="4303899"/>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65" name="Rectangle 9"/>
          <p:cNvSpPr>
            <a:spLocks noChangeArrowheads="1"/>
          </p:cNvSpPr>
          <p:nvPr/>
        </p:nvSpPr>
        <p:spPr bwMode="auto">
          <a:xfrm>
            <a:off x="7297593" y="5477715"/>
            <a:ext cx="373784"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66" name="Rectangle 10"/>
          <p:cNvSpPr>
            <a:spLocks noChangeArrowheads="1"/>
          </p:cNvSpPr>
          <p:nvPr/>
        </p:nvSpPr>
        <p:spPr bwMode="auto">
          <a:xfrm>
            <a:off x="7297593" y="5685024"/>
            <a:ext cx="373784" cy="95810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67" name="Rectangle 11" descr="Zig zag"/>
          <p:cNvSpPr>
            <a:spLocks noChangeArrowheads="1"/>
          </p:cNvSpPr>
          <p:nvPr/>
        </p:nvSpPr>
        <p:spPr bwMode="auto">
          <a:xfrm>
            <a:off x="7297593" y="3596528"/>
            <a:ext cx="571500" cy="704569"/>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9868" name="AutoShape 12"/>
          <p:cNvSpPr>
            <a:spLocks noChangeArrowheads="1"/>
          </p:cNvSpPr>
          <p:nvPr/>
        </p:nvSpPr>
        <p:spPr bwMode="auto">
          <a:xfrm rot="5832576">
            <a:off x="7565048" y="3090863"/>
            <a:ext cx="364191" cy="619125"/>
          </a:xfrm>
          <a:prstGeom prst="lightningBol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69" name="Rectangle 13"/>
          <p:cNvSpPr>
            <a:spLocks noChangeArrowheads="1"/>
          </p:cNvSpPr>
          <p:nvPr/>
        </p:nvSpPr>
        <p:spPr bwMode="auto">
          <a:xfrm>
            <a:off x="8153400" y="1447800"/>
            <a:ext cx="373785" cy="962305"/>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70" name="Rectangle 14"/>
          <p:cNvSpPr>
            <a:spLocks noChangeArrowheads="1"/>
          </p:cNvSpPr>
          <p:nvPr/>
        </p:nvSpPr>
        <p:spPr bwMode="auto">
          <a:xfrm>
            <a:off x="8153400" y="2606208"/>
            <a:ext cx="373785" cy="962306"/>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71" name="Rectangle 15"/>
          <p:cNvSpPr>
            <a:spLocks noChangeArrowheads="1"/>
          </p:cNvSpPr>
          <p:nvPr/>
        </p:nvSpPr>
        <p:spPr bwMode="auto">
          <a:xfrm>
            <a:off x="8153400" y="1237690"/>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72" name="Rectangle 16"/>
          <p:cNvSpPr>
            <a:spLocks noChangeArrowheads="1"/>
          </p:cNvSpPr>
          <p:nvPr/>
        </p:nvSpPr>
        <p:spPr bwMode="auto">
          <a:xfrm>
            <a:off x="8153400" y="2411506"/>
            <a:ext cx="373785" cy="207309"/>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73" name="Rectangle 17" descr="Zig zag"/>
          <p:cNvSpPr>
            <a:spLocks noChangeArrowheads="1"/>
          </p:cNvSpPr>
          <p:nvPr/>
        </p:nvSpPr>
        <p:spPr bwMode="auto">
          <a:xfrm>
            <a:off x="8153399" y="3579719"/>
            <a:ext cx="571500" cy="704569"/>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49874" name="AutoShape 18"/>
          <p:cNvSpPr>
            <a:spLocks noChangeArrowheads="1"/>
          </p:cNvSpPr>
          <p:nvPr/>
        </p:nvSpPr>
        <p:spPr bwMode="auto">
          <a:xfrm rot="5832576">
            <a:off x="8420856" y="3074054"/>
            <a:ext cx="364191" cy="619125"/>
          </a:xfrm>
          <a:prstGeom prst="lightningBol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75" name="Rectangle 19"/>
          <p:cNvSpPr>
            <a:spLocks noChangeArrowheads="1"/>
          </p:cNvSpPr>
          <p:nvPr/>
        </p:nvSpPr>
        <p:spPr bwMode="auto">
          <a:xfrm>
            <a:off x="8150513" y="4281487"/>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76" name="Rectangle 20"/>
          <p:cNvSpPr>
            <a:spLocks noChangeArrowheads="1"/>
          </p:cNvSpPr>
          <p:nvPr/>
        </p:nvSpPr>
        <p:spPr bwMode="auto">
          <a:xfrm>
            <a:off x="8150513" y="5152744"/>
            <a:ext cx="571500" cy="152681"/>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49877" name="Rectangle 21"/>
          <p:cNvSpPr>
            <a:spLocks noChangeArrowheads="1"/>
          </p:cNvSpPr>
          <p:nvPr/>
        </p:nvSpPr>
        <p:spPr bwMode="auto">
          <a:xfrm>
            <a:off x="8150513" y="4438370"/>
            <a:ext cx="571500" cy="704570"/>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78" name="Rectangle 22"/>
          <p:cNvSpPr>
            <a:spLocks noChangeArrowheads="1"/>
          </p:cNvSpPr>
          <p:nvPr/>
        </p:nvSpPr>
        <p:spPr bwMode="auto">
          <a:xfrm>
            <a:off x="8154843" y="5313830"/>
            <a:ext cx="571500" cy="704569"/>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49879" name="Text Box 23"/>
          <p:cNvSpPr txBox="1">
            <a:spLocks noChangeArrowheads="1"/>
          </p:cNvSpPr>
          <p:nvPr/>
        </p:nvSpPr>
        <p:spPr bwMode="auto">
          <a:xfrm>
            <a:off x="990600" y="2819400"/>
            <a:ext cx="4796847" cy="821523"/>
          </a:xfrm>
          <a:prstGeom prst="rect">
            <a:avLst/>
          </a:prstGeom>
          <a:noFill/>
          <a:ln w="12700">
            <a:noFill/>
            <a:miter lim="800000"/>
            <a:headEnd/>
            <a:tailEnd/>
          </a:ln>
          <a:effectLst/>
        </p:spPr>
        <p:txBody>
          <a:bodyPr wrap="square" lIns="82058" tIns="41029" rIns="82058" bIns="41029">
            <a:spAutoFit/>
          </a:bodyPr>
          <a:lstStyle/>
          <a:p>
            <a:r>
              <a:rPr lang="en-US" dirty="0" smtClean="0">
                <a:latin typeface="Times New Roman" pitchFamily="18" charset="0"/>
              </a:rPr>
              <a:t>If </a:t>
            </a:r>
            <a:r>
              <a:rPr lang="en-US" dirty="0" smtClean="0">
                <a:latin typeface="Times New Roman" pitchFamily="18" charset="0"/>
              </a:rPr>
              <a:t>a fault occurs, may </a:t>
            </a:r>
            <a:r>
              <a:rPr lang="en-US" dirty="0">
                <a:latin typeface="Times New Roman" pitchFamily="18" charset="0"/>
              </a:rPr>
              <a:t>continue executing at </a:t>
            </a:r>
            <a:r>
              <a:rPr lang="en-US" i="1" dirty="0" err="1">
                <a:latin typeface="Times New Roman" pitchFamily="18" charset="0"/>
              </a:rPr>
              <a:t>S</a:t>
            </a:r>
            <a:r>
              <a:rPr lang="en-US" i="1" baseline="-25000" dirty="0" err="1">
                <a:latin typeface="Times New Roman" pitchFamily="18" charset="0"/>
              </a:rPr>
              <a:t>max</a:t>
            </a:r>
            <a:r>
              <a:rPr lang="en-US" dirty="0">
                <a:latin typeface="Times New Roman" pitchFamily="18" charset="0"/>
              </a:rPr>
              <a:t> </a:t>
            </a:r>
            <a:r>
              <a:rPr lang="en-US" dirty="0" smtClean="0">
                <a:latin typeface="Times New Roman" pitchFamily="18" charset="0"/>
              </a:rPr>
              <a:t>after </a:t>
            </a:r>
            <a:r>
              <a:rPr lang="en-US" dirty="0">
                <a:latin typeface="Times New Roman" pitchFamily="18" charset="0"/>
              </a:rPr>
              <a:t>recovery.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180523" y="240927"/>
            <a:ext cx="6625648" cy="556092"/>
          </a:xfrm>
          <a:noFill/>
          <a:ln/>
        </p:spPr>
        <p:txBody>
          <a:bodyPr lIns="82058" tIns="41029" rIns="82058" bIns="41029"/>
          <a:lstStyle/>
          <a:p>
            <a:r>
              <a:rPr lang="en-US" sz="3200" b="1" i="1" dirty="0"/>
              <a:t>Non-uniform check-pointing</a:t>
            </a:r>
          </a:p>
        </p:txBody>
      </p:sp>
      <p:sp>
        <p:nvSpPr>
          <p:cNvPr id="249879" name="Text Box 23"/>
          <p:cNvSpPr txBox="1">
            <a:spLocks noChangeArrowheads="1"/>
          </p:cNvSpPr>
          <p:nvPr/>
        </p:nvSpPr>
        <p:spPr bwMode="auto">
          <a:xfrm>
            <a:off x="232353" y="1152806"/>
            <a:ext cx="6925829" cy="821523"/>
          </a:xfrm>
          <a:prstGeom prst="rect">
            <a:avLst/>
          </a:prstGeom>
          <a:noFill/>
          <a:ln w="12700">
            <a:noFill/>
            <a:miter lim="800000"/>
            <a:headEnd/>
            <a:tailEnd/>
          </a:ln>
          <a:effectLst/>
        </p:spPr>
        <p:txBody>
          <a:bodyPr lIns="82058" tIns="41029" rIns="82058" bIns="41029">
            <a:spAutoFit/>
          </a:bodyPr>
          <a:lstStyle/>
          <a:p>
            <a:pPr marL="577850" indent="-577850"/>
            <a:r>
              <a:rPr lang="en-US" b="1" dirty="0">
                <a:latin typeface="Times New Roman" pitchFamily="18" charset="0"/>
              </a:rPr>
              <a:t>Observation:</a:t>
            </a:r>
            <a:r>
              <a:rPr lang="en-US" dirty="0">
                <a:latin typeface="Times New Roman" pitchFamily="18" charset="0"/>
              </a:rPr>
              <a:t> </a:t>
            </a:r>
            <a:r>
              <a:rPr lang="en-US" dirty="0" smtClean="0">
                <a:latin typeface="Times New Roman" pitchFamily="18" charset="0"/>
              </a:rPr>
              <a:t>If a fault occurs, may </a:t>
            </a:r>
            <a:r>
              <a:rPr lang="en-US" dirty="0">
                <a:latin typeface="Times New Roman" pitchFamily="18" charset="0"/>
              </a:rPr>
              <a:t>continue executing at </a:t>
            </a:r>
            <a:r>
              <a:rPr lang="en-US" i="1" dirty="0" err="1">
                <a:latin typeface="Times New Roman" pitchFamily="18" charset="0"/>
              </a:rPr>
              <a:t>S</a:t>
            </a:r>
            <a:r>
              <a:rPr lang="en-US" i="1" baseline="-25000" dirty="0" err="1">
                <a:latin typeface="Times New Roman" pitchFamily="18" charset="0"/>
              </a:rPr>
              <a:t>max</a:t>
            </a:r>
            <a:r>
              <a:rPr lang="en-US" dirty="0">
                <a:latin typeface="Times New Roman" pitchFamily="18" charset="0"/>
              </a:rPr>
              <a:t> </a:t>
            </a:r>
            <a:r>
              <a:rPr lang="en-US" dirty="0" smtClean="0">
                <a:latin typeface="Times New Roman" pitchFamily="18" charset="0"/>
              </a:rPr>
              <a:t>after </a:t>
            </a:r>
            <a:r>
              <a:rPr lang="en-US" dirty="0">
                <a:latin typeface="Times New Roman" pitchFamily="18" charset="0"/>
              </a:rPr>
              <a:t>recovery.</a:t>
            </a:r>
          </a:p>
        </p:txBody>
      </p:sp>
      <p:sp>
        <p:nvSpPr>
          <p:cNvPr id="249880" name="Text Box 24"/>
          <p:cNvSpPr txBox="1">
            <a:spLocks noChangeArrowheads="1"/>
          </p:cNvSpPr>
          <p:nvPr/>
        </p:nvSpPr>
        <p:spPr bwMode="auto">
          <a:xfrm>
            <a:off x="316059" y="3165662"/>
            <a:ext cx="5779941" cy="1190855"/>
          </a:xfrm>
          <a:prstGeom prst="rect">
            <a:avLst/>
          </a:prstGeom>
          <a:noFill/>
          <a:ln w="12700">
            <a:noFill/>
            <a:miter lim="800000"/>
            <a:headEnd/>
            <a:tailEnd/>
          </a:ln>
          <a:effectLst/>
        </p:spPr>
        <p:txBody>
          <a:bodyPr wrap="square" lIns="82058" tIns="41029" rIns="82058" bIns="41029">
            <a:spAutoFit/>
          </a:bodyPr>
          <a:lstStyle/>
          <a:p>
            <a:pPr marL="512763" indent="-512763"/>
            <a:r>
              <a:rPr lang="en-US" b="1" dirty="0">
                <a:latin typeface="Times New Roman" pitchFamily="18" charset="0"/>
              </a:rPr>
              <a:t>Advantage:</a:t>
            </a:r>
            <a:r>
              <a:rPr lang="en-US" dirty="0">
                <a:latin typeface="Times New Roman" pitchFamily="18" charset="0"/>
              </a:rPr>
              <a:t> recovery in an early section can use slack created by execution of later sections at </a:t>
            </a:r>
            <a:r>
              <a:rPr lang="en-US" i="1" dirty="0" err="1">
                <a:latin typeface="Times New Roman" pitchFamily="18" charset="0"/>
              </a:rPr>
              <a:t>S</a:t>
            </a:r>
            <a:r>
              <a:rPr lang="en-US" i="1" baseline="-25000" dirty="0" err="1">
                <a:latin typeface="Times New Roman" pitchFamily="18" charset="0"/>
              </a:rPr>
              <a:t>max</a:t>
            </a:r>
            <a:r>
              <a:rPr lang="en-US" dirty="0">
                <a:latin typeface="Times New Roman" pitchFamily="18" charset="0"/>
              </a:rPr>
              <a:t> </a:t>
            </a:r>
          </a:p>
        </p:txBody>
      </p:sp>
      <p:sp>
        <p:nvSpPr>
          <p:cNvPr id="249881" name="Text Box 25"/>
          <p:cNvSpPr txBox="1">
            <a:spLocks noChangeArrowheads="1"/>
          </p:cNvSpPr>
          <p:nvPr/>
        </p:nvSpPr>
        <p:spPr bwMode="auto">
          <a:xfrm>
            <a:off x="251114" y="2208960"/>
            <a:ext cx="5921086" cy="821523"/>
          </a:xfrm>
          <a:prstGeom prst="rect">
            <a:avLst/>
          </a:prstGeom>
          <a:noFill/>
          <a:ln w="12700">
            <a:noFill/>
            <a:miter lim="800000"/>
            <a:headEnd/>
            <a:tailEnd/>
          </a:ln>
          <a:effectLst/>
        </p:spPr>
        <p:txBody>
          <a:bodyPr wrap="square" lIns="82058" tIns="41029" rIns="82058" bIns="41029">
            <a:spAutoFit/>
          </a:bodyPr>
          <a:lstStyle/>
          <a:p>
            <a:pPr marL="577850" indent="-577850"/>
            <a:r>
              <a:rPr lang="en-US" b="1" dirty="0">
                <a:latin typeface="Times New Roman" pitchFamily="18" charset="0"/>
              </a:rPr>
              <a:t>Disadvantage</a:t>
            </a:r>
            <a:r>
              <a:rPr lang="en-US" b="1" dirty="0" smtClean="0">
                <a:latin typeface="Times New Roman" pitchFamily="18" charset="0"/>
              </a:rPr>
              <a:t>:</a:t>
            </a:r>
            <a:r>
              <a:rPr lang="en-US" dirty="0" smtClean="0">
                <a:latin typeface="Times New Roman" pitchFamily="18" charset="0"/>
              </a:rPr>
              <a:t> </a:t>
            </a:r>
            <a:r>
              <a:rPr lang="en-US" dirty="0">
                <a:latin typeface="Times New Roman" pitchFamily="18" charset="0"/>
              </a:rPr>
              <a:t>increases </a:t>
            </a:r>
            <a:r>
              <a:rPr lang="en-US" dirty="0" smtClean="0">
                <a:latin typeface="Times New Roman" pitchFamily="18" charset="0"/>
              </a:rPr>
              <a:t>energy  consumption </a:t>
            </a:r>
            <a:r>
              <a:rPr lang="en-US" dirty="0">
                <a:latin typeface="Times New Roman" pitchFamily="18" charset="0"/>
              </a:rPr>
              <a:t>when a </a:t>
            </a:r>
            <a:r>
              <a:rPr lang="en-US" dirty="0" smtClean="0">
                <a:latin typeface="Times New Roman" pitchFamily="18" charset="0"/>
              </a:rPr>
              <a:t>fault </a:t>
            </a:r>
            <a:r>
              <a:rPr lang="en-US" dirty="0">
                <a:latin typeface="Times New Roman" pitchFamily="18" charset="0"/>
              </a:rPr>
              <a:t>occurs (a rare event)</a:t>
            </a:r>
          </a:p>
        </p:txBody>
      </p:sp>
      <p:sp>
        <p:nvSpPr>
          <p:cNvPr id="249882" name="AutoShape 26"/>
          <p:cNvSpPr>
            <a:spLocks noChangeArrowheads="1"/>
          </p:cNvSpPr>
          <p:nvPr/>
        </p:nvSpPr>
        <p:spPr bwMode="auto">
          <a:xfrm>
            <a:off x="381000" y="4724400"/>
            <a:ext cx="5599545" cy="1462368"/>
          </a:xfrm>
          <a:prstGeom prst="horizontalScroll">
            <a:avLst>
              <a:gd name="adj" fmla="val 12500"/>
            </a:avLst>
          </a:prstGeom>
          <a:solidFill>
            <a:srgbClr val="DDDDDD"/>
          </a:solidFill>
          <a:ln w="12700">
            <a:solidFill>
              <a:schemeClr val="tx1"/>
            </a:solidFill>
            <a:round/>
            <a:headEnd/>
            <a:tailEnd/>
          </a:ln>
          <a:effectLst/>
        </p:spPr>
        <p:txBody>
          <a:bodyPr wrap="none" lIns="82058" tIns="41029" rIns="82058" bIns="41029" anchor="ctr"/>
          <a:lstStyle/>
          <a:p>
            <a:pPr algn="ctr"/>
            <a:r>
              <a:rPr lang="en-US" sz="2500" dirty="0"/>
              <a:t>Requires non-uniform checkpoints.</a:t>
            </a:r>
          </a:p>
        </p:txBody>
      </p:sp>
      <p:grpSp>
        <p:nvGrpSpPr>
          <p:cNvPr id="51" name="Group 50"/>
          <p:cNvGrpSpPr/>
          <p:nvPr/>
        </p:nvGrpSpPr>
        <p:grpSpPr>
          <a:xfrm>
            <a:off x="6327775" y="1295400"/>
            <a:ext cx="2587625" cy="5257800"/>
            <a:chOff x="6432550" y="1222375"/>
            <a:chExt cx="3089275" cy="5732463"/>
          </a:xfrm>
        </p:grpSpPr>
        <p:sp>
          <p:nvSpPr>
            <p:cNvPr id="27" name="Rectangle 11" descr="Dashed downward diagonal"/>
            <p:cNvSpPr>
              <a:spLocks noChangeArrowheads="1"/>
            </p:cNvSpPr>
            <p:nvPr/>
          </p:nvSpPr>
          <p:spPr bwMode="auto">
            <a:xfrm>
              <a:off x="6432550" y="6269038"/>
              <a:ext cx="628650" cy="685800"/>
            </a:xfrm>
            <a:prstGeom prst="rect">
              <a:avLst/>
            </a:prstGeom>
            <a:pattFill prst="dashDnDiag">
              <a:fgClr>
                <a:srgbClr val="DDDDDD"/>
              </a:fgClr>
              <a:bgClr>
                <a:srgbClr val="FFFFFF"/>
              </a:bgClr>
            </a:pattFill>
            <a:ln w="12700">
              <a:solidFill>
                <a:schemeClr val="tx1"/>
              </a:solidFill>
              <a:miter lim="800000"/>
              <a:headEnd/>
              <a:tailEnd/>
            </a:ln>
            <a:effectLst/>
          </p:spPr>
          <p:txBody>
            <a:bodyPr wrap="none" anchor="ctr"/>
            <a:lstStyle/>
            <a:p>
              <a:endParaRPr lang="en-US"/>
            </a:p>
          </p:txBody>
        </p:sp>
        <p:sp>
          <p:nvSpPr>
            <p:cNvPr id="28" name="Rectangle 12" descr="Zig zag"/>
            <p:cNvSpPr>
              <a:spLocks noChangeArrowheads="1"/>
            </p:cNvSpPr>
            <p:nvPr/>
          </p:nvSpPr>
          <p:spPr bwMode="auto">
            <a:xfrm>
              <a:off x="7550150" y="5094288"/>
              <a:ext cx="628650" cy="981075"/>
            </a:xfrm>
            <a:prstGeom prst="rect">
              <a:avLst/>
            </a:prstGeom>
            <a:pattFill prst="zigZag">
              <a:fgClr>
                <a:schemeClr val="folHlink"/>
              </a:fgClr>
              <a:bgClr>
                <a:srgbClr val="FFFFFF"/>
              </a:bgClr>
            </a:pattFill>
            <a:ln w="12700">
              <a:solidFill>
                <a:schemeClr val="tx1"/>
              </a:solidFill>
              <a:miter lim="800000"/>
              <a:headEnd/>
              <a:tailEnd/>
            </a:ln>
            <a:effectLst/>
          </p:spPr>
          <p:txBody>
            <a:bodyPr wrap="none" anchor="ctr"/>
            <a:lstStyle/>
            <a:p>
              <a:endParaRPr lang="en-US"/>
            </a:p>
          </p:txBody>
        </p:sp>
        <p:sp>
          <p:nvSpPr>
            <p:cNvPr id="29" name="Rectangle 13" descr="Zig zag"/>
            <p:cNvSpPr>
              <a:spLocks noChangeArrowheads="1"/>
            </p:cNvSpPr>
            <p:nvPr/>
          </p:nvSpPr>
          <p:spPr bwMode="auto">
            <a:xfrm>
              <a:off x="8723313" y="3517900"/>
              <a:ext cx="628650" cy="1527175"/>
            </a:xfrm>
            <a:prstGeom prst="rect">
              <a:avLst/>
            </a:prstGeom>
            <a:pattFill prst="zigZag">
              <a:fgClr>
                <a:schemeClr val="accent1"/>
              </a:fgClr>
              <a:bgClr>
                <a:srgbClr val="FFFFFF"/>
              </a:bgClr>
            </a:pattFill>
            <a:ln w="12700">
              <a:solidFill>
                <a:schemeClr val="tx1"/>
              </a:solidFill>
              <a:miter lim="800000"/>
              <a:headEnd/>
              <a:tailEnd/>
            </a:ln>
            <a:effectLst/>
          </p:spPr>
          <p:txBody>
            <a:bodyPr wrap="none" anchor="ctr"/>
            <a:lstStyle/>
            <a:p>
              <a:endParaRPr lang="en-US"/>
            </a:p>
          </p:txBody>
        </p:sp>
        <p:sp>
          <p:nvSpPr>
            <p:cNvPr id="30" name="Rectangle 14"/>
            <p:cNvSpPr>
              <a:spLocks noChangeArrowheads="1"/>
            </p:cNvSpPr>
            <p:nvPr/>
          </p:nvSpPr>
          <p:spPr bwMode="auto">
            <a:xfrm>
              <a:off x="6432550" y="1490663"/>
              <a:ext cx="455613" cy="206216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1" name="Rectangle 15"/>
            <p:cNvSpPr>
              <a:spLocks noChangeArrowheads="1"/>
            </p:cNvSpPr>
            <p:nvPr/>
          </p:nvSpPr>
          <p:spPr bwMode="auto">
            <a:xfrm>
              <a:off x="6432550" y="3786188"/>
              <a:ext cx="455613" cy="13239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2" name="Rectangle 16"/>
            <p:cNvSpPr>
              <a:spLocks noChangeArrowheads="1"/>
            </p:cNvSpPr>
            <p:nvPr/>
          </p:nvSpPr>
          <p:spPr bwMode="auto">
            <a:xfrm>
              <a:off x="6432550" y="5343525"/>
              <a:ext cx="455613" cy="925513"/>
            </a:xfrm>
            <a:prstGeom prst="rect">
              <a:avLst/>
            </a:prstGeom>
            <a:solidFill>
              <a:srgbClr val="DDDDDD"/>
            </a:solidFill>
            <a:ln w="12700">
              <a:solidFill>
                <a:schemeClr val="tx1"/>
              </a:solidFill>
              <a:miter lim="800000"/>
              <a:headEnd/>
              <a:tailEnd/>
            </a:ln>
            <a:effectLst/>
          </p:spPr>
          <p:txBody>
            <a:bodyPr wrap="none" anchor="ctr"/>
            <a:lstStyle/>
            <a:p>
              <a:endParaRPr lang="en-US"/>
            </a:p>
          </p:txBody>
        </p:sp>
        <p:sp>
          <p:nvSpPr>
            <p:cNvPr id="33" name="Rectangle 17"/>
            <p:cNvSpPr>
              <a:spLocks noChangeArrowheads="1"/>
            </p:cNvSpPr>
            <p:nvPr/>
          </p:nvSpPr>
          <p:spPr bwMode="auto">
            <a:xfrm>
              <a:off x="6432550" y="1257300"/>
              <a:ext cx="455613" cy="233363"/>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34" name="Rectangle 18"/>
            <p:cNvSpPr>
              <a:spLocks noChangeArrowheads="1"/>
            </p:cNvSpPr>
            <p:nvPr/>
          </p:nvSpPr>
          <p:spPr bwMode="auto">
            <a:xfrm>
              <a:off x="6432550" y="3552825"/>
              <a:ext cx="455613" cy="233363"/>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35" name="Rectangle 19"/>
            <p:cNvSpPr>
              <a:spLocks noChangeArrowheads="1"/>
            </p:cNvSpPr>
            <p:nvPr/>
          </p:nvSpPr>
          <p:spPr bwMode="auto">
            <a:xfrm>
              <a:off x="6432550" y="5110163"/>
              <a:ext cx="455613" cy="233362"/>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36" name="Rectangle 20"/>
            <p:cNvSpPr>
              <a:spLocks noChangeArrowheads="1"/>
            </p:cNvSpPr>
            <p:nvPr/>
          </p:nvSpPr>
          <p:spPr bwMode="auto">
            <a:xfrm>
              <a:off x="7550150" y="1477963"/>
              <a:ext cx="455613" cy="206216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7" name="Rectangle 21"/>
            <p:cNvSpPr>
              <a:spLocks noChangeArrowheads="1"/>
            </p:cNvSpPr>
            <p:nvPr/>
          </p:nvSpPr>
          <p:spPr bwMode="auto">
            <a:xfrm>
              <a:off x="7550150" y="3773488"/>
              <a:ext cx="455613" cy="13239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 name="Rectangle 22"/>
            <p:cNvSpPr>
              <a:spLocks noChangeArrowheads="1"/>
            </p:cNvSpPr>
            <p:nvPr/>
          </p:nvSpPr>
          <p:spPr bwMode="auto">
            <a:xfrm>
              <a:off x="7550150" y="1244600"/>
              <a:ext cx="455613" cy="233363"/>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39" name="Rectangle 23"/>
            <p:cNvSpPr>
              <a:spLocks noChangeArrowheads="1"/>
            </p:cNvSpPr>
            <p:nvPr/>
          </p:nvSpPr>
          <p:spPr bwMode="auto">
            <a:xfrm>
              <a:off x="7550150" y="3540125"/>
              <a:ext cx="455613" cy="233363"/>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40" name="Rectangle 24"/>
            <p:cNvSpPr>
              <a:spLocks noChangeArrowheads="1"/>
            </p:cNvSpPr>
            <p:nvPr/>
          </p:nvSpPr>
          <p:spPr bwMode="auto">
            <a:xfrm>
              <a:off x="7550150" y="6264275"/>
              <a:ext cx="628650" cy="685800"/>
            </a:xfrm>
            <a:prstGeom prst="rect">
              <a:avLst/>
            </a:prstGeom>
            <a:solidFill>
              <a:srgbClr val="DDDDDD"/>
            </a:solidFill>
            <a:ln w="12700">
              <a:solidFill>
                <a:schemeClr val="tx1"/>
              </a:solidFill>
              <a:miter lim="800000"/>
              <a:headEnd/>
              <a:tailEnd/>
            </a:ln>
            <a:effectLst/>
          </p:spPr>
          <p:txBody>
            <a:bodyPr wrap="none" anchor="ctr"/>
            <a:lstStyle/>
            <a:p>
              <a:endParaRPr lang="en-US"/>
            </a:p>
          </p:txBody>
        </p:sp>
        <p:sp>
          <p:nvSpPr>
            <p:cNvPr id="41" name="Rectangle 25"/>
            <p:cNvSpPr>
              <a:spLocks noChangeArrowheads="1"/>
            </p:cNvSpPr>
            <p:nvPr/>
          </p:nvSpPr>
          <p:spPr bwMode="auto">
            <a:xfrm>
              <a:off x="7550150" y="6091238"/>
              <a:ext cx="628650" cy="173037"/>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42" name="Rectangle 26"/>
            <p:cNvSpPr>
              <a:spLocks noChangeArrowheads="1"/>
            </p:cNvSpPr>
            <p:nvPr/>
          </p:nvSpPr>
          <p:spPr bwMode="auto">
            <a:xfrm>
              <a:off x="8723313" y="1455738"/>
              <a:ext cx="455612" cy="206216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43" name="Rectangle 27"/>
            <p:cNvSpPr>
              <a:spLocks noChangeArrowheads="1"/>
            </p:cNvSpPr>
            <p:nvPr/>
          </p:nvSpPr>
          <p:spPr bwMode="auto">
            <a:xfrm>
              <a:off x="8723313" y="1222375"/>
              <a:ext cx="455612" cy="233363"/>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44" name="Rectangle 28"/>
            <p:cNvSpPr>
              <a:spLocks noChangeArrowheads="1"/>
            </p:cNvSpPr>
            <p:nvPr/>
          </p:nvSpPr>
          <p:spPr bwMode="auto">
            <a:xfrm>
              <a:off x="8723313" y="5110163"/>
              <a:ext cx="628650" cy="9810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5" name="Rectangle 29"/>
            <p:cNvSpPr>
              <a:spLocks noChangeArrowheads="1"/>
            </p:cNvSpPr>
            <p:nvPr/>
          </p:nvSpPr>
          <p:spPr bwMode="auto">
            <a:xfrm>
              <a:off x="8723313" y="6264275"/>
              <a:ext cx="628650" cy="685800"/>
            </a:xfrm>
            <a:prstGeom prst="rect">
              <a:avLst/>
            </a:prstGeom>
            <a:solidFill>
              <a:srgbClr val="DDDDDD"/>
            </a:solidFill>
            <a:ln w="12700">
              <a:solidFill>
                <a:schemeClr val="tx1"/>
              </a:solidFill>
              <a:miter lim="800000"/>
              <a:headEnd/>
              <a:tailEnd/>
            </a:ln>
            <a:effectLst/>
          </p:spPr>
          <p:txBody>
            <a:bodyPr wrap="none" anchor="ctr"/>
            <a:lstStyle/>
            <a:p>
              <a:endParaRPr lang="en-US"/>
            </a:p>
          </p:txBody>
        </p:sp>
        <p:sp>
          <p:nvSpPr>
            <p:cNvPr id="46" name="Rectangle 30"/>
            <p:cNvSpPr>
              <a:spLocks noChangeArrowheads="1"/>
            </p:cNvSpPr>
            <p:nvPr/>
          </p:nvSpPr>
          <p:spPr bwMode="auto">
            <a:xfrm>
              <a:off x="8723313" y="4937125"/>
              <a:ext cx="628650" cy="173038"/>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47" name="Rectangle 31"/>
            <p:cNvSpPr>
              <a:spLocks noChangeArrowheads="1"/>
            </p:cNvSpPr>
            <p:nvPr/>
          </p:nvSpPr>
          <p:spPr bwMode="auto">
            <a:xfrm>
              <a:off x="8723313" y="6091238"/>
              <a:ext cx="628650" cy="173037"/>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48" name="AutoShape 32"/>
            <p:cNvSpPr>
              <a:spLocks noChangeArrowheads="1"/>
            </p:cNvSpPr>
            <p:nvPr/>
          </p:nvSpPr>
          <p:spPr bwMode="auto">
            <a:xfrm rot="5832576">
              <a:off x="9075738" y="2898775"/>
              <a:ext cx="400050" cy="492125"/>
            </a:xfrm>
            <a:prstGeom prst="lightningBolt">
              <a:avLst/>
            </a:prstGeom>
            <a:solidFill>
              <a:srgbClr val="FF0000"/>
            </a:solidFill>
            <a:ln w="12700">
              <a:solidFill>
                <a:schemeClr val="tx1"/>
              </a:solidFill>
              <a:miter lim="800000"/>
              <a:headEnd/>
              <a:tailEnd/>
            </a:ln>
            <a:effectLst/>
          </p:spPr>
          <p:txBody>
            <a:bodyPr wrap="none" anchor="ctr"/>
            <a:lstStyle/>
            <a:p>
              <a:endParaRPr lang="en-US"/>
            </a:p>
          </p:txBody>
        </p:sp>
        <p:sp>
          <p:nvSpPr>
            <p:cNvPr id="49" name="AutoShape 35"/>
            <p:cNvSpPr>
              <a:spLocks noChangeArrowheads="1"/>
            </p:cNvSpPr>
            <p:nvPr/>
          </p:nvSpPr>
          <p:spPr bwMode="auto">
            <a:xfrm rot="5832576">
              <a:off x="7881938" y="4598987"/>
              <a:ext cx="400050" cy="492125"/>
            </a:xfrm>
            <a:prstGeom prst="lightningBolt">
              <a:avLst/>
            </a:prstGeom>
            <a:solidFill>
              <a:srgbClr val="FF0000"/>
            </a:solidFill>
            <a:ln w="12700">
              <a:solidFill>
                <a:schemeClr val="tx1"/>
              </a:solidFill>
              <a:miter lim="800000"/>
              <a:headEnd/>
              <a:tailEnd/>
            </a:ln>
            <a:effectLst/>
          </p:spPr>
          <p:txBody>
            <a:bodyPr wrap="none" anchor="ctr"/>
            <a:lstStyle/>
            <a:p>
              <a:endParaRPr lang="en-US"/>
            </a:p>
          </p:txBody>
        </p:sp>
        <p:sp>
          <p:nvSpPr>
            <p:cNvPr id="50" name="AutoShape 36"/>
            <p:cNvSpPr>
              <a:spLocks noChangeArrowheads="1"/>
            </p:cNvSpPr>
            <p:nvPr/>
          </p:nvSpPr>
          <p:spPr bwMode="auto">
            <a:xfrm rot="5832576">
              <a:off x="6772276" y="5822950"/>
              <a:ext cx="400050" cy="492125"/>
            </a:xfrm>
            <a:prstGeom prst="lightningBolt">
              <a:avLst/>
            </a:prstGeom>
            <a:solidFill>
              <a:srgbClr val="FF0000"/>
            </a:solidFill>
            <a:ln w="12700">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1096818" y="201706"/>
            <a:ext cx="6731000" cy="595313"/>
          </a:xfrm>
          <a:noFill/>
          <a:ln/>
        </p:spPr>
        <p:txBody>
          <a:bodyPr lIns="82058" tIns="41029" rIns="82058" bIns="41029"/>
          <a:lstStyle/>
          <a:p>
            <a:r>
              <a:rPr lang="en-US" sz="3200" dirty="0"/>
              <a:t>Triple Modular Redundancy vs. Duplex</a:t>
            </a:r>
          </a:p>
        </p:txBody>
      </p:sp>
      <p:sp>
        <p:nvSpPr>
          <p:cNvPr id="261123" name="Line 3"/>
          <p:cNvSpPr>
            <a:spLocks noChangeShapeType="1"/>
          </p:cNvSpPr>
          <p:nvPr/>
        </p:nvSpPr>
        <p:spPr bwMode="auto">
          <a:xfrm>
            <a:off x="609600" y="2286000"/>
            <a:ext cx="1731818" cy="0"/>
          </a:xfrm>
          <a:prstGeom prst="line">
            <a:avLst/>
          </a:prstGeom>
          <a:noFill/>
          <a:ln w="12700">
            <a:solidFill>
              <a:schemeClr val="tx1"/>
            </a:solidFill>
            <a:round/>
            <a:headEnd/>
            <a:tailEnd/>
          </a:ln>
          <a:effectLst/>
        </p:spPr>
        <p:txBody>
          <a:bodyPr wrap="none" lIns="82058" tIns="41029" rIns="82058" bIns="41029" anchor="ctr"/>
          <a:lstStyle/>
          <a:p>
            <a:endParaRPr lang="en-US"/>
          </a:p>
        </p:txBody>
      </p:sp>
      <p:sp>
        <p:nvSpPr>
          <p:cNvPr id="261124" name="Line 4"/>
          <p:cNvSpPr>
            <a:spLocks noChangeShapeType="1"/>
          </p:cNvSpPr>
          <p:nvPr/>
        </p:nvSpPr>
        <p:spPr bwMode="auto">
          <a:xfrm>
            <a:off x="2750127" y="4101353"/>
            <a:ext cx="1801091" cy="0"/>
          </a:xfrm>
          <a:prstGeom prst="line">
            <a:avLst/>
          </a:prstGeom>
          <a:noFill/>
          <a:ln w="12700">
            <a:solidFill>
              <a:schemeClr val="tx1"/>
            </a:solidFill>
            <a:round/>
            <a:headEnd/>
            <a:tailEnd/>
          </a:ln>
          <a:effectLst/>
        </p:spPr>
        <p:txBody>
          <a:bodyPr wrap="none" lIns="82058" tIns="41029" rIns="82058" bIns="41029" anchor="ctr"/>
          <a:lstStyle/>
          <a:p>
            <a:endParaRPr lang="en-US"/>
          </a:p>
        </p:txBody>
      </p:sp>
      <p:sp>
        <p:nvSpPr>
          <p:cNvPr id="261125" name="Rectangle 5"/>
          <p:cNvSpPr>
            <a:spLocks noChangeArrowheads="1"/>
          </p:cNvSpPr>
          <p:nvPr/>
        </p:nvSpPr>
        <p:spPr bwMode="auto">
          <a:xfrm>
            <a:off x="748145" y="2353235"/>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26" name="Rectangle 6" descr="Zig zag"/>
          <p:cNvSpPr>
            <a:spLocks noChangeArrowheads="1"/>
          </p:cNvSpPr>
          <p:nvPr/>
        </p:nvSpPr>
        <p:spPr bwMode="auto">
          <a:xfrm>
            <a:off x="748145" y="3697941"/>
            <a:ext cx="415636" cy="403412"/>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61128" name="Line 8"/>
          <p:cNvSpPr>
            <a:spLocks noChangeShapeType="1"/>
          </p:cNvSpPr>
          <p:nvPr/>
        </p:nvSpPr>
        <p:spPr bwMode="auto">
          <a:xfrm>
            <a:off x="2798618" y="2286000"/>
            <a:ext cx="1801091" cy="0"/>
          </a:xfrm>
          <a:prstGeom prst="line">
            <a:avLst/>
          </a:prstGeom>
          <a:noFill/>
          <a:ln w="12700">
            <a:solidFill>
              <a:schemeClr val="tx1"/>
            </a:solidFill>
            <a:round/>
            <a:headEnd/>
            <a:tailEnd/>
          </a:ln>
          <a:effectLst/>
        </p:spPr>
        <p:txBody>
          <a:bodyPr wrap="none" lIns="82058" tIns="41029" rIns="82058" bIns="41029" anchor="ctr"/>
          <a:lstStyle/>
          <a:p>
            <a:endParaRPr lang="en-US"/>
          </a:p>
        </p:txBody>
      </p:sp>
      <p:sp>
        <p:nvSpPr>
          <p:cNvPr id="261129" name="Rectangle 9"/>
          <p:cNvSpPr>
            <a:spLocks noChangeArrowheads="1"/>
          </p:cNvSpPr>
          <p:nvPr/>
        </p:nvSpPr>
        <p:spPr bwMode="auto">
          <a:xfrm>
            <a:off x="3006436" y="2286000"/>
            <a:ext cx="277091" cy="181535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30" name="Rectangle 10"/>
          <p:cNvSpPr>
            <a:spLocks noChangeArrowheads="1"/>
          </p:cNvSpPr>
          <p:nvPr/>
        </p:nvSpPr>
        <p:spPr bwMode="auto">
          <a:xfrm>
            <a:off x="3560618" y="2286000"/>
            <a:ext cx="277091" cy="181535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31" name="Rectangle 11"/>
          <p:cNvSpPr>
            <a:spLocks noChangeArrowheads="1"/>
          </p:cNvSpPr>
          <p:nvPr/>
        </p:nvSpPr>
        <p:spPr bwMode="auto">
          <a:xfrm>
            <a:off x="4114800" y="2286000"/>
            <a:ext cx="277091" cy="1815353"/>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32" name="Text Box 12"/>
          <p:cNvSpPr txBox="1">
            <a:spLocks noChangeArrowheads="1"/>
          </p:cNvSpPr>
          <p:nvPr/>
        </p:nvSpPr>
        <p:spPr bwMode="auto">
          <a:xfrm>
            <a:off x="2895600" y="1219200"/>
            <a:ext cx="1828800" cy="1006189"/>
          </a:xfrm>
          <a:prstGeom prst="rect">
            <a:avLst/>
          </a:prstGeom>
          <a:noFill/>
          <a:ln w="12700">
            <a:noFill/>
            <a:miter lim="800000"/>
            <a:headEnd/>
            <a:tailEnd/>
          </a:ln>
          <a:effectLst/>
        </p:spPr>
        <p:txBody>
          <a:bodyPr wrap="square" lIns="82058" tIns="41029" rIns="82058" bIns="41029">
            <a:spAutoFit/>
          </a:bodyPr>
          <a:lstStyle/>
          <a:p>
            <a:r>
              <a:rPr lang="en-US" dirty="0">
                <a:latin typeface="Times New Roman" pitchFamily="18" charset="0"/>
              </a:rPr>
              <a:t>TMR: </a:t>
            </a:r>
            <a:endParaRPr lang="en-US" dirty="0" smtClean="0">
              <a:latin typeface="Times New Roman" pitchFamily="18" charset="0"/>
            </a:endParaRPr>
          </a:p>
          <a:p>
            <a:r>
              <a:rPr lang="en-US" sz="1800" dirty="0" smtClean="0"/>
              <a:t>vote </a:t>
            </a:r>
            <a:r>
              <a:rPr lang="en-US" sz="1800" dirty="0"/>
              <a:t>and exclude </a:t>
            </a:r>
          </a:p>
          <a:p>
            <a:r>
              <a:rPr lang="en-US" sz="1800" dirty="0"/>
              <a:t>the faulty result</a:t>
            </a:r>
            <a:endParaRPr lang="en-US" dirty="0">
              <a:latin typeface="Times New Roman" pitchFamily="18" charset="0"/>
            </a:endParaRPr>
          </a:p>
        </p:txBody>
      </p:sp>
      <p:sp>
        <p:nvSpPr>
          <p:cNvPr id="261133" name="Text Box 13"/>
          <p:cNvSpPr txBox="1">
            <a:spLocks noChangeArrowheads="1"/>
          </p:cNvSpPr>
          <p:nvPr/>
        </p:nvSpPr>
        <p:spPr bwMode="auto">
          <a:xfrm>
            <a:off x="609600" y="1219200"/>
            <a:ext cx="1781546" cy="1006189"/>
          </a:xfrm>
          <a:prstGeom prst="rect">
            <a:avLst/>
          </a:prstGeom>
          <a:noFill/>
          <a:ln w="12700">
            <a:noFill/>
            <a:miter lim="800000"/>
            <a:headEnd/>
            <a:tailEnd/>
          </a:ln>
          <a:effectLst/>
        </p:spPr>
        <p:txBody>
          <a:bodyPr wrap="none" lIns="82058" tIns="41029" rIns="82058" bIns="41029">
            <a:spAutoFit/>
          </a:bodyPr>
          <a:lstStyle/>
          <a:p>
            <a:r>
              <a:rPr lang="en-US" dirty="0">
                <a:latin typeface="Times New Roman" pitchFamily="18" charset="0"/>
              </a:rPr>
              <a:t>Duplex: </a:t>
            </a:r>
            <a:endParaRPr lang="en-US" dirty="0" smtClean="0">
              <a:latin typeface="Times New Roman" pitchFamily="18" charset="0"/>
            </a:endParaRPr>
          </a:p>
          <a:p>
            <a:r>
              <a:rPr lang="en-US" sz="1800" dirty="0" smtClean="0"/>
              <a:t>Compare </a:t>
            </a:r>
            <a:r>
              <a:rPr lang="en-US" sz="1800" dirty="0"/>
              <a:t>and </a:t>
            </a:r>
            <a:r>
              <a:rPr lang="en-US" sz="1800" dirty="0" smtClean="0"/>
              <a:t>roll</a:t>
            </a:r>
          </a:p>
          <a:p>
            <a:r>
              <a:rPr lang="en-US" sz="1800" dirty="0" smtClean="0"/>
              <a:t>back if </a:t>
            </a:r>
            <a:r>
              <a:rPr lang="en-US" sz="1800" dirty="0"/>
              <a:t>different </a:t>
            </a:r>
          </a:p>
        </p:txBody>
      </p:sp>
      <p:sp>
        <p:nvSpPr>
          <p:cNvPr id="261134" name="Rectangle 14"/>
          <p:cNvSpPr>
            <a:spLocks noChangeArrowheads="1"/>
          </p:cNvSpPr>
          <p:nvPr/>
        </p:nvSpPr>
        <p:spPr bwMode="auto">
          <a:xfrm>
            <a:off x="748145" y="2756647"/>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35" name="Rectangle 15"/>
          <p:cNvSpPr>
            <a:spLocks noChangeArrowheads="1"/>
          </p:cNvSpPr>
          <p:nvPr/>
        </p:nvSpPr>
        <p:spPr bwMode="auto">
          <a:xfrm>
            <a:off x="748145" y="2286000"/>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36" name="Rectangle 16"/>
          <p:cNvSpPr>
            <a:spLocks noChangeArrowheads="1"/>
          </p:cNvSpPr>
          <p:nvPr/>
        </p:nvSpPr>
        <p:spPr bwMode="auto">
          <a:xfrm>
            <a:off x="748145" y="3227294"/>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37" name="Rectangle 17"/>
          <p:cNvSpPr>
            <a:spLocks noChangeArrowheads="1"/>
          </p:cNvSpPr>
          <p:nvPr/>
        </p:nvSpPr>
        <p:spPr bwMode="auto">
          <a:xfrm>
            <a:off x="748145" y="2823882"/>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38" name="Rectangle 18"/>
          <p:cNvSpPr>
            <a:spLocks noChangeArrowheads="1"/>
          </p:cNvSpPr>
          <p:nvPr/>
        </p:nvSpPr>
        <p:spPr bwMode="auto">
          <a:xfrm>
            <a:off x="748145" y="3294529"/>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39" name="Rectangle 19"/>
          <p:cNvSpPr>
            <a:spLocks noChangeArrowheads="1"/>
          </p:cNvSpPr>
          <p:nvPr/>
        </p:nvSpPr>
        <p:spPr bwMode="auto">
          <a:xfrm>
            <a:off x="1440873" y="2353235"/>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40" name="Rectangle 20" descr="Zig zag"/>
          <p:cNvSpPr>
            <a:spLocks noChangeArrowheads="1"/>
          </p:cNvSpPr>
          <p:nvPr/>
        </p:nvSpPr>
        <p:spPr bwMode="auto">
          <a:xfrm>
            <a:off x="1440873" y="3697941"/>
            <a:ext cx="415636" cy="403412"/>
          </a:xfrm>
          <a:prstGeom prst="rect">
            <a:avLst/>
          </a:prstGeom>
          <a:pattFill prst="zigZag">
            <a:fgClr>
              <a:schemeClr val="accent1"/>
            </a:fgClr>
            <a:bgClr>
              <a:schemeClr val="bg1"/>
            </a:bgClr>
          </a:pattFill>
          <a:ln w="12700">
            <a:solidFill>
              <a:schemeClr val="tx1"/>
            </a:solidFill>
            <a:miter lim="800000"/>
            <a:headEnd/>
            <a:tailEnd/>
          </a:ln>
          <a:effectLst/>
        </p:spPr>
        <p:txBody>
          <a:bodyPr wrap="none" lIns="82058" tIns="41029" rIns="82058" bIns="41029" anchor="ctr"/>
          <a:lstStyle/>
          <a:p>
            <a:endParaRPr lang="en-US"/>
          </a:p>
        </p:txBody>
      </p:sp>
      <p:sp>
        <p:nvSpPr>
          <p:cNvPr id="261141" name="Rectangle 21"/>
          <p:cNvSpPr>
            <a:spLocks noChangeArrowheads="1"/>
          </p:cNvSpPr>
          <p:nvPr/>
        </p:nvSpPr>
        <p:spPr bwMode="auto">
          <a:xfrm>
            <a:off x="1440873" y="2756647"/>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42" name="Rectangle 22"/>
          <p:cNvSpPr>
            <a:spLocks noChangeArrowheads="1"/>
          </p:cNvSpPr>
          <p:nvPr/>
        </p:nvSpPr>
        <p:spPr bwMode="auto">
          <a:xfrm>
            <a:off x="1440873" y="2286000"/>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43" name="Rectangle 23"/>
          <p:cNvSpPr>
            <a:spLocks noChangeArrowheads="1"/>
          </p:cNvSpPr>
          <p:nvPr/>
        </p:nvSpPr>
        <p:spPr bwMode="auto">
          <a:xfrm>
            <a:off x="1440873" y="3227294"/>
            <a:ext cx="415636" cy="67235"/>
          </a:xfrm>
          <a:prstGeom prst="rect">
            <a:avLst/>
          </a:prstGeom>
          <a:solidFill>
            <a:srgbClr val="FF0000"/>
          </a:solidFill>
          <a:ln w="12700">
            <a:solidFill>
              <a:schemeClr val="tx1"/>
            </a:solidFill>
            <a:miter lim="800000"/>
            <a:headEnd/>
            <a:tailEnd/>
          </a:ln>
          <a:effectLst/>
        </p:spPr>
        <p:txBody>
          <a:bodyPr wrap="none" lIns="82058" tIns="41029" rIns="82058" bIns="41029" anchor="ctr"/>
          <a:lstStyle/>
          <a:p>
            <a:endParaRPr lang="en-US"/>
          </a:p>
        </p:txBody>
      </p:sp>
      <p:sp>
        <p:nvSpPr>
          <p:cNvPr id="261144" name="Rectangle 24"/>
          <p:cNvSpPr>
            <a:spLocks noChangeArrowheads="1"/>
          </p:cNvSpPr>
          <p:nvPr/>
        </p:nvSpPr>
        <p:spPr bwMode="auto">
          <a:xfrm>
            <a:off x="1440873" y="2823882"/>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45" name="Rectangle 25"/>
          <p:cNvSpPr>
            <a:spLocks noChangeArrowheads="1"/>
          </p:cNvSpPr>
          <p:nvPr/>
        </p:nvSpPr>
        <p:spPr bwMode="auto">
          <a:xfrm>
            <a:off x="1440873" y="3294529"/>
            <a:ext cx="415636" cy="403412"/>
          </a:xfrm>
          <a:prstGeom prst="rect">
            <a:avLst/>
          </a:prstGeom>
          <a:solidFill>
            <a:schemeClr val="accent1"/>
          </a:solidFill>
          <a:ln w="12700">
            <a:solidFill>
              <a:schemeClr val="tx1"/>
            </a:solidFill>
            <a:miter lim="800000"/>
            <a:headEnd/>
            <a:tailEnd/>
          </a:ln>
          <a:effectLst/>
        </p:spPr>
        <p:txBody>
          <a:bodyPr wrap="none" lIns="82058" tIns="41029" rIns="82058" bIns="41029" anchor="ctr"/>
          <a:lstStyle/>
          <a:p>
            <a:endParaRPr lang="en-US"/>
          </a:p>
        </p:txBody>
      </p:sp>
      <p:sp>
        <p:nvSpPr>
          <p:cNvPr id="261146" name="Line 26"/>
          <p:cNvSpPr>
            <a:spLocks noChangeShapeType="1"/>
          </p:cNvSpPr>
          <p:nvPr/>
        </p:nvSpPr>
        <p:spPr bwMode="auto">
          <a:xfrm>
            <a:off x="5898284" y="3823447"/>
            <a:ext cx="2770909" cy="0"/>
          </a:xfrm>
          <a:prstGeom prst="line">
            <a:avLst/>
          </a:prstGeom>
          <a:noFill/>
          <a:ln w="12700">
            <a:solidFill>
              <a:schemeClr val="tx1"/>
            </a:solidFill>
            <a:round/>
            <a:headEnd/>
            <a:tailEnd type="triangle" w="med" len="med"/>
          </a:ln>
          <a:effectLst/>
        </p:spPr>
        <p:txBody>
          <a:bodyPr wrap="none" lIns="82058" tIns="41029" rIns="82058" bIns="41029" anchor="ctr"/>
          <a:lstStyle/>
          <a:p>
            <a:endParaRPr lang="en-US"/>
          </a:p>
        </p:txBody>
      </p:sp>
      <p:sp>
        <p:nvSpPr>
          <p:cNvPr id="261147" name="Line 27"/>
          <p:cNvSpPr>
            <a:spLocks noChangeShapeType="1"/>
          </p:cNvSpPr>
          <p:nvPr/>
        </p:nvSpPr>
        <p:spPr bwMode="auto">
          <a:xfrm flipV="1">
            <a:off x="5898284" y="2008094"/>
            <a:ext cx="0" cy="1815353"/>
          </a:xfrm>
          <a:prstGeom prst="line">
            <a:avLst/>
          </a:prstGeom>
          <a:noFill/>
          <a:ln w="12700">
            <a:solidFill>
              <a:schemeClr val="tx1"/>
            </a:solidFill>
            <a:round/>
            <a:headEnd/>
            <a:tailEnd type="triangle" w="med" len="med"/>
          </a:ln>
          <a:effectLst/>
        </p:spPr>
        <p:txBody>
          <a:bodyPr wrap="none" lIns="82058" tIns="41029" rIns="82058" bIns="41029" anchor="ctr"/>
          <a:lstStyle/>
          <a:p>
            <a:endParaRPr lang="en-US"/>
          </a:p>
        </p:txBody>
      </p:sp>
      <p:sp>
        <p:nvSpPr>
          <p:cNvPr id="261148" name="Line 28"/>
          <p:cNvSpPr>
            <a:spLocks noChangeShapeType="1"/>
          </p:cNvSpPr>
          <p:nvPr/>
        </p:nvSpPr>
        <p:spPr bwMode="auto">
          <a:xfrm>
            <a:off x="6729557" y="2814918"/>
            <a:ext cx="1593273" cy="0"/>
          </a:xfrm>
          <a:prstGeom prst="line">
            <a:avLst/>
          </a:prstGeom>
          <a:noFill/>
          <a:ln w="38100">
            <a:solidFill>
              <a:schemeClr val="tx1"/>
            </a:solidFill>
            <a:round/>
            <a:headEnd/>
            <a:tailEnd/>
          </a:ln>
          <a:effectLst/>
        </p:spPr>
        <p:txBody>
          <a:bodyPr wrap="none" lIns="82058" tIns="41029" rIns="82058" bIns="41029" anchor="ctr"/>
          <a:lstStyle/>
          <a:p>
            <a:endParaRPr lang="en-US"/>
          </a:p>
        </p:txBody>
      </p:sp>
      <p:sp>
        <p:nvSpPr>
          <p:cNvPr id="261149" name="Freeform 29"/>
          <p:cNvSpPr>
            <a:spLocks/>
          </p:cNvSpPr>
          <p:nvPr/>
        </p:nvSpPr>
        <p:spPr bwMode="auto">
          <a:xfrm>
            <a:off x="5898284" y="2803712"/>
            <a:ext cx="969818" cy="549088"/>
          </a:xfrm>
          <a:custGeom>
            <a:avLst/>
            <a:gdLst/>
            <a:ahLst/>
            <a:cxnLst>
              <a:cxn ang="0">
                <a:pos x="0" y="632"/>
              </a:cxn>
              <a:cxn ang="0">
                <a:pos x="144" y="344"/>
              </a:cxn>
              <a:cxn ang="0">
                <a:pos x="480" y="56"/>
              </a:cxn>
              <a:cxn ang="0">
                <a:pos x="672" y="8"/>
              </a:cxn>
            </a:cxnLst>
            <a:rect l="0" t="0" r="r" b="b"/>
            <a:pathLst>
              <a:path w="672" h="632">
                <a:moveTo>
                  <a:pt x="0" y="632"/>
                </a:moveTo>
                <a:cubicBezTo>
                  <a:pt x="32" y="536"/>
                  <a:pt x="64" y="440"/>
                  <a:pt x="144" y="344"/>
                </a:cubicBezTo>
                <a:cubicBezTo>
                  <a:pt x="224" y="248"/>
                  <a:pt x="392" y="112"/>
                  <a:pt x="480" y="56"/>
                </a:cubicBezTo>
                <a:cubicBezTo>
                  <a:pt x="568" y="0"/>
                  <a:pt x="620" y="4"/>
                  <a:pt x="672" y="8"/>
                </a:cubicBezTo>
              </a:path>
            </a:pathLst>
          </a:custGeom>
          <a:noFill/>
          <a:ln w="38100" cap="flat" cmpd="sng">
            <a:solidFill>
              <a:schemeClr val="tx1"/>
            </a:solidFill>
            <a:prstDash val="solid"/>
            <a:round/>
            <a:headEnd type="none" w="med" len="med"/>
            <a:tailEnd type="none" w="med" len="med"/>
          </a:ln>
          <a:effectLst/>
        </p:spPr>
        <p:txBody>
          <a:bodyPr wrap="none" lIns="82058" tIns="41029" rIns="82058" bIns="41029" anchor="ctr"/>
          <a:lstStyle/>
          <a:p>
            <a:endParaRPr lang="en-US"/>
          </a:p>
        </p:txBody>
      </p:sp>
      <p:sp>
        <p:nvSpPr>
          <p:cNvPr id="261150" name="Line 30"/>
          <p:cNvSpPr>
            <a:spLocks noChangeShapeType="1"/>
          </p:cNvSpPr>
          <p:nvPr/>
        </p:nvSpPr>
        <p:spPr bwMode="auto">
          <a:xfrm flipH="1">
            <a:off x="5898284" y="2814918"/>
            <a:ext cx="831273" cy="0"/>
          </a:xfrm>
          <a:prstGeom prst="line">
            <a:avLst/>
          </a:prstGeom>
          <a:noFill/>
          <a:ln w="12700">
            <a:solidFill>
              <a:schemeClr val="tx1"/>
            </a:solidFill>
            <a:prstDash val="dash"/>
            <a:round/>
            <a:headEnd/>
            <a:tailEnd/>
          </a:ln>
          <a:effectLst/>
        </p:spPr>
        <p:txBody>
          <a:bodyPr wrap="none" lIns="82058" tIns="41029" rIns="82058" bIns="41029" anchor="ctr"/>
          <a:lstStyle/>
          <a:p>
            <a:endParaRPr lang="en-US"/>
          </a:p>
        </p:txBody>
      </p:sp>
      <p:sp>
        <p:nvSpPr>
          <p:cNvPr id="261151" name="Freeform 31"/>
          <p:cNvSpPr>
            <a:spLocks/>
          </p:cNvSpPr>
          <p:nvPr/>
        </p:nvSpPr>
        <p:spPr bwMode="auto">
          <a:xfrm>
            <a:off x="6729557" y="2209800"/>
            <a:ext cx="1731818" cy="605118"/>
          </a:xfrm>
          <a:custGeom>
            <a:avLst/>
            <a:gdLst/>
            <a:ahLst/>
            <a:cxnLst>
              <a:cxn ang="0">
                <a:pos x="0" y="432"/>
              </a:cxn>
              <a:cxn ang="0">
                <a:pos x="768" y="96"/>
              </a:cxn>
              <a:cxn ang="0">
                <a:pos x="1200" y="0"/>
              </a:cxn>
            </a:cxnLst>
            <a:rect l="0" t="0" r="r" b="b"/>
            <a:pathLst>
              <a:path w="1200" h="432">
                <a:moveTo>
                  <a:pt x="0" y="432"/>
                </a:moveTo>
                <a:cubicBezTo>
                  <a:pt x="284" y="300"/>
                  <a:pt x="568" y="168"/>
                  <a:pt x="768" y="96"/>
                </a:cubicBezTo>
                <a:cubicBezTo>
                  <a:pt x="968" y="24"/>
                  <a:pt x="1084" y="12"/>
                  <a:pt x="1200" y="0"/>
                </a:cubicBezTo>
              </a:path>
            </a:pathLst>
          </a:custGeom>
          <a:noFill/>
          <a:ln w="12700" cap="flat" cmpd="sng">
            <a:solidFill>
              <a:schemeClr val="tx1"/>
            </a:solidFill>
            <a:prstDash val="dashDot"/>
            <a:round/>
            <a:headEnd type="none" w="med" len="med"/>
            <a:tailEnd type="none" w="med" len="med"/>
          </a:ln>
          <a:effectLst/>
        </p:spPr>
        <p:txBody>
          <a:bodyPr wrap="none" lIns="82058" tIns="41029" rIns="82058" bIns="41029" anchor="ctr"/>
          <a:lstStyle/>
          <a:p>
            <a:endParaRPr lang="en-US"/>
          </a:p>
        </p:txBody>
      </p:sp>
      <p:sp>
        <p:nvSpPr>
          <p:cNvPr id="261164" name="AutoShape 44"/>
          <p:cNvSpPr>
            <a:spLocks noChangeArrowheads="1"/>
          </p:cNvSpPr>
          <p:nvPr/>
        </p:nvSpPr>
        <p:spPr bwMode="auto">
          <a:xfrm>
            <a:off x="1600200" y="4495800"/>
            <a:ext cx="5687291" cy="2133600"/>
          </a:xfrm>
          <a:prstGeom prst="horizontalScroll">
            <a:avLst>
              <a:gd name="adj" fmla="val 12500"/>
            </a:avLst>
          </a:prstGeom>
          <a:solidFill>
            <a:srgbClr val="DDDDDD"/>
          </a:solidFill>
          <a:ln w="12700">
            <a:solidFill>
              <a:schemeClr val="tx1"/>
            </a:solidFill>
            <a:round/>
            <a:headEnd/>
            <a:tailEnd/>
          </a:ln>
          <a:effectLst/>
        </p:spPr>
        <p:txBody>
          <a:bodyPr wrap="none" lIns="82058" tIns="41029" rIns="82058" bIns="41029" anchor="ctr"/>
          <a:lstStyle/>
          <a:p>
            <a:r>
              <a:rPr lang="en-US" dirty="0" smtClean="0">
                <a:latin typeface="Times New Roman" pitchFamily="18" charset="0"/>
              </a:rPr>
              <a:t>Efficiency </a:t>
            </a:r>
            <a:r>
              <a:rPr lang="en-US" dirty="0">
                <a:latin typeface="Times New Roman" pitchFamily="18" charset="0"/>
              </a:rPr>
              <a:t>of TMR Vs. Duplex depends on </a:t>
            </a:r>
            <a:endParaRPr lang="en-US" dirty="0" smtClean="0">
              <a:latin typeface="Times New Roman" pitchFamily="18" charset="0"/>
            </a:endParaRPr>
          </a:p>
          <a:p>
            <a:pPr marL="463550" indent="-231775">
              <a:buFont typeface="Arial" pitchFamily="34" charset="0"/>
              <a:buChar char="•"/>
            </a:pPr>
            <a:r>
              <a:rPr lang="en-US" dirty="0" smtClean="0"/>
              <a:t>static power (</a:t>
            </a:r>
            <a:r>
              <a:rPr lang="en-US" i="1" dirty="0" smtClean="0">
                <a:latin typeface="Symbol" pitchFamily="18" charset="2"/>
              </a:rPr>
              <a:t>l</a:t>
            </a:r>
            <a:r>
              <a:rPr lang="en-US" dirty="0" smtClean="0">
                <a:latin typeface="Times New Roman" pitchFamily="18" charset="0"/>
              </a:rPr>
              <a:t>), </a:t>
            </a:r>
          </a:p>
          <a:p>
            <a:pPr marL="463550" indent="-231775">
              <a:buFont typeface="Arial" pitchFamily="34" charset="0"/>
              <a:buChar char="•"/>
            </a:pPr>
            <a:r>
              <a:rPr lang="en-US" dirty="0" smtClean="0">
                <a:latin typeface="Times New Roman" pitchFamily="18" charset="0"/>
              </a:rPr>
              <a:t>checkpoint overhead and </a:t>
            </a:r>
          </a:p>
          <a:p>
            <a:pPr marL="463550" indent="-231775">
              <a:buFont typeface="Arial" pitchFamily="34" charset="0"/>
              <a:buChar char="•"/>
            </a:pPr>
            <a:r>
              <a:rPr lang="en-US" i="1" dirty="0" smtClean="0">
                <a:latin typeface="Times New Roman" pitchFamily="18" charset="0"/>
              </a:rPr>
              <a:t>load</a:t>
            </a:r>
            <a:endParaRPr lang="en-US" i="1" dirty="0">
              <a:latin typeface="Times New Roman" pitchFamily="18" charset="0"/>
            </a:endParaRPr>
          </a:p>
        </p:txBody>
      </p:sp>
      <p:sp>
        <p:nvSpPr>
          <p:cNvPr id="261165" name="Text Box 45"/>
          <p:cNvSpPr txBox="1">
            <a:spLocks noChangeArrowheads="1"/>
          </p:cNvSpPr>
          <p:nvPr/>
        </p:nvSpPr>
        <p:spPr bwMode="auto">
          <a:xfrm>
            <a:off x="6521739" y="3039036"/>
            <a:ext cx="1651382" cy="636857"/>
          </a:xfrm>
          <a:prstGeom prst="rect">
            <a:avLst/>
          </a:prstGeom>
          <a:noFill/>
          <a:ln w="12700">
            <a:noFill/>
            <a:miter lim="800000"/>
            <a:headEnd/>
            <a:tailEnd/>
          </a:ln>
          <a:effectLst/>
        </p:spPr>
        <p:txBody>
          <a:bodyPr wrap="none" lIns="82058" tIns="41029" rIns="82058" bIns="41029">
            <a:spAutoFit/>
          </a:bodyPr>
          <a:lstStyle/>
          <a:p>
            <a:r>
              <a:rPr lang="en-US" sz="1800" dirty="0"/>
              <a:t>Duplex is more </a:t>
            </a:r>
          </a:p>
          <a:p>
            <a:r>
              <a:rPr lang="en-US" sz="1800" dirty="0"/>
              <a:t>Energy efficient</a:t>
            </a:r>
          </a:p>
        </p:txBody>
      </p:sp>
      <p:sp>
        <p:nvSpPr>
          <p:cNvPr id="261166" name="Text Box 46"/>
          <p:cNvSpPr txBox="1">
            <a:spLocks noChangeArrowheads="1"/>
          </p:cNvSpPr>
          <p:nvPr/>
        </p:nvSpPr>
        <p:spPr bwMode="auto">
          <a:xfrm>
            <a:off x="6036830" y="2075330"/>
            <a:ext cx="1651382" cy="636857"/>
          </a:xfrm>
          <a:prstGeom prst="rect">
            <a:avLst/>
          </a:prstGeom>
          <a:noFill/>
          <a:ln w="12700">
            <a:noFill/>
            <a:miter lim="800000"/>
            <a:headEnd/>
            <a:tailEnd/>
          </a:ln>
          <a:effectLst/>
        </p:spPr>
        <p:txBody>
          <a:bodyPr wrap="none" lIns="82058" tIns="41029" rIns="82058" bIns="41029">
            <a:spAutoFit/>
          </a:bodyPr>
          <a:lstStyle/>
          <a:p>
            <a:r>
              <a:rPr lang="en-US" sz="1800" dirty="0"/>
              <a:t>TMR is more </a:t>
            </a:r>
          </a:p>
          <a:p>
            <a:r>
              <a:rPr lang="en-US" sz="1800" dirty="0"/>
              <a:t>Energy efficient</a:t>
            </a:r>
          </a:p>
        </p:txBody>
      </p:sp>
      <p:sp>
        <p:nvSpPr>
          <p:cNvPr id="261167" name="Text Box 47"/>
          <p:cNvSpPr txBox="1">
            <a:spLocks noChangeArrowheads="1"/>
          </p:cNvSpPr>
          <p:nvPr/>
        </p:nvSpPr>
        <p:spPr bwMode="auto">
          <a:xfrm>
            <a:off x="5274829" y="3151095"/>
            <a:ext cx="569675" cy="359858"/>
          </a:xfrm>
          <a:prstGeom prst="rect">
            <a:avLst/>
          </a:prstGeom>
          <a:noFill/>
          <a:ln w="12700">
            <a:noFill/>
            <a:miter lim="800000"/>
            <a:headEnd/>
            <a:tailEnd/>
          </a:ln>
          <a:effectLst/>
        </p:spPr>
        <p:txBody>
          <a:bodyPr wrap="none" lIns="82058" tIns="41029" rIns="82058" bIns="41029">
            <a:spAutoFit/>
          </a:bodyPr>
          <a:lstStyle/>
          <a:p>
            <a:r>
              <a:rPr lang="en-US" sz="1800" dirty="0"/>
              <a:t>0.02</a:t>
            </a:r>
          </a:p>
        </p:txBody>
      </p:sp>
      <p:sp>
        <p:nvSpPr>
          <p:cNvPr id="261168" name="Text Box 48"/>
          <p:cNvSpPr txBox="1">
            <a:spLocks noChangeArrowheads="1"/>
          </p:cNvSpPr>
          <p:nvPr/>
        </p:nvSpPr>
        <p:spPr bwMode="auto">
          <a:xfrm>
            <a:off x="5274829" y="2613212"/>
            <a:ext cx="685092" cy="359858"/>
          </a:xfrm>
          <a:prstGeom prst="rect">
            <a:avLst/>
          </a:prstGeom>
          <a:noFill/>
          <a:ln w="12700">
            <a:noFill/>
            <a:miter lim="800000"/>
            <a:headEnd/>
            <a:tailEnd/>
          </a:ln>
          <a:effectLst/>
        </p:spPr>
        <p:txBody>
          <a:bodyPr wrap="none" lIns="82058" tIns="41029" rIns="82058" bIns="41029">
            <a:spAutoFit/>
          </a:bodyPr>
          <a:lstStyle/>
          <a:p>
            <a:r>
              <a:rPr lang="en-US" sz="1800" dirty="0"/>
              <a:t>0.035</a:t>
            </a:r>
          </a:p>
        </p:txBody>
      </p:sp>
      <p:sp>
        <p:nvSpPr>
          <p:cNvPr id="261169" name="Text Box 49"/>
          <p:cNvSpPr txBox="1">
            <a:spLocks noChangeArrowheads="1"/>
          </p:cNvSpPr>
          <p:nvPr/>
        </p:nvSpPr>
        <p:spPr bwMode="auto">
          <a:xfrm>
            <a:off x="7772400" y="2514600"/>
            <a:ext cx="1098262" cy="361390"/>
          </a:xfrm>
          <a:prstGeom prst="rect">
            <a:avLst/>
          </a:prstGeom>
          <a:noFill/>
          <a:ln w="12700">
            <a:solidFill>
              <a:schemeClr val="bg1"/>
            </a:solidFill>
            <a:miter lim="800000"/>
            <a:headEnd/>
            <a:tailEnd/>
          </a:ln>
          <a:effectLst/>
        </p:spPr>
        <p:txBody>
          <a:bodyPr wrap="none" lIns="82058" tIns="41029" rIns="82058" bIns="41029">
            <a:spAutoFit/>
          </a:bodyPr>
          <a:lstStyle/>
          <a:p>
            <a:r>
              <a:rPr lang="en-US" sz="1800" i="1" dirty="0"/>
              <a:t>Load=0.7</a:t>
            </a:r>
          </a:p>
        </p:txBody>
      </p:sp>
      <p:sp>
        <p:nvSpPr>
          <p:cNvPr id="261170" name="Text Box 50"/>
          <p:cNvSpPr txBox="1">
            <a:spLocks noChangeArrowheads="1"/>
          </p:cNvSpPr>
          <p:nvPr/>
        </p:nvSpPr>
        <p:spPr bwMode="auto">
          <a:xfrm>
            <a:off x="8599920" y="3554506"/>
            <a:ext cx="346364" cy="452191"/>
          </a:xfrm>
          <a:prstGeom prst="rect">
            <a:avLst/>
          </a:prstGeom>
          <a:noFill/>
          <a:ln w="12700">
            <a:noFill/>
            <a:miter lim="800000"/>
            <a:headEnd/>
            <a:tailEnd/>
          </a:ln>
          <a:effectLst/>
        </p:spPr>
        <p:txBody>
          <a:bodyPr lIns="82058" tIns="41029" rIns="82058" bIns="41029">
            <a:spAutoFit/>
          </a:bodyPr>
          <a:lstStyle/>
          <a:p>
            <a:r>
              <a:rPr lang="en-US" i="1" dirty="0">
                <a:latin typeface="Symbol" pitchFamily="18" charset="2"/>
              </a:rPr>
              <a:t>l</a:t>
            </a:r>
          </a:p>
        </p:txBody>
      </p:sp>
      <p:sp>
        <p:nvSpPr>
          <p:cNvPr id="261176" name="Line 56"/>
          <p:cNvSpPr>
            <a:spLocks noChangeShapeType="1"/>
          </p:cNvSpPr>
          <p:nvPr/>
        </p:nvSpPr>
        <p:spPr bwMode="auto">
          <a:xfrm>
            <a:off x="7768648" y="3756212"/>
            <a:ext cx="0" cy="67235"/>
          </a:xfrm>
          <a:prstGeom prst="line">
            <a:avLst/>
          </a:prstGeom>
          <a:noFill/>
          <a:ln w="12700">
            <a:solidFill>
              <a:schemeClr val="tx1"/>
            </a:solidFill>
            <a:round/>
            <a:headEnd/>
            <a:tailEnd/>
          </a:ln>
          <a:effectLst/>
        </p:spPr>
        <p:txBody>
          <a:bodyPr lIns="82058" tIns="41029" rIns="82058" bIns="41029"/>
          <a:lstStyle/>
          <a:p>
            <a:endParaRPr lang="en-US"/>
          </a:p>
        </p:txBody>
      </p:sp>
      <p:sp>
        <p:nvSpPr>
          <p:cNvPr id="261177" name="Line 57"/>
          <p:cNvSpPr>
            <a:spLocks noChangeShapeType="1"/>
          </p:cNvSpPr>
          <p:nvPr/>
        </p:nvSpPr>
        <p:spPr bwMode="auto">
          <a:xfrm>
            <a:off x="6868102" y="3756212"/>
            <a:ext cx="0" cy="67235"/>
          </a:xfrm>
          <a:prstGeom prst="line">
            <a:avLst/>
          </a:prstGeom>
          <a:noFill/>
          <a:ln w="12700">
            <a:solidFill>
              <a:schemeClr val="tx1"/>
            </a:solidFill>
            <a:round/>
            <a:headEnd/>
            <a:tailEnd/>
          </a:ln>
          <a:effectLst/>
        </p:spPr>
        <p:txBody>
          <a:bodyPr lIns="82058" tIns="41029" rIns="82058" bIns="41029"/>
          <a:lstStyle/>
          <a:p>
            <a:endParaRPr lang="en-US"/>
          </a:p>
        </p:txBody>
      </p:sp>
      <p:sp>
        <p:nvSpPr>
          <p:cNvPr id="261178" name="Text Box 58"/>
          <p:cNvSpPr txBox="1">
            <a:spLocks noChangeArrowheads="1"/>
          </p:cNvSpPr>
          <p:nvPr/>
        </p:nvSpPr>
        <p:spPr bwMode="auto">
          <a:xfrm>
            <a:off x="6521739" y="3756212"/>
            <a:ext cx="454259" cy="359858"/>
          </a:xfrm>
          <a:prstGeom prst="rect">
            <a:avLst/>
          </a:prstGeom>
          <a:noFill/>
          <a:ln w="12700">
            <a:noFill/>
            <a:miter lim="800000"/>
            <a:headEnd/>
            <a:tailEnd/>
          </a:ln>
          <a:effectLst/>
        </p:spPr>
        <p:txBody>
          <a:bodyPr wrap="none" lIns="82058" tIns="41029" rIns="82058" bIns="41029">
            <a:spAutoFit/>
          </a:bodyPr>
          <a:lstStyle/>
          <a:p>
            <a:r>
              <a:rPr lang="en-US" sz="1800" dirty="0"/>
              <a:t>0.1</a:t>
            </a:r>
          </a:p>
        </p:txBody>
      </p:sp>
      <p:sp>
        <p:nvSpPr>
          <p:cNvPr id="261179" name="Text Box 59"/>
          <p:cNvSpPr txBox="1">
            <a:spLocks noChangeArrowheads="1"/>
          </p:cNvSpPr>
          <p:nvPr/>
        </p:nvSpPr>
        <p:spPr bwMode="auto">
          <a:xfrm>
            <a:off x="7491557" y="3756212"/>
            <a:ext cx="454259" cy="359858"/>
          </a:xfrm>
          <a:prstGeom prst="rect">
            <a:avLst/>
          </a:prstGeom>
          <a:noFill/>
          <a:ln w="12700">
            <a:noFill/>
            <a:miter lim="800000"/>
            <a:headEnd/>
            <a:tailEnd/>
          </a:ln>
          <a:effectLst/>
        </p:spPr>
        <p:txBody>
          <a:bodyPr wrap="none" lIns="82058" tIns="41029" rIns="82058" bIns="41029">
            <a:spAutoFit/>
          </a:bodyPr>
          <a:lstStyle/>
          <a:p>
            <a:r>
              <a:rPr lang="en-US" sz="1800" dirty="0"/>
              <a:t>0.2</a:t>
            </a:r>
          </a:p>
        </p:txBody>
      </p:sp>
      <p:sp>
        <p:nvSpPr>
          <p:cNvPr id="261180" name="Text Box 60"/>
          <p:cNvSpPr txBox="1">
            <a:spLocks noChangeArrowheads="1"/>
          </p:cNvSpPr>
          <p:nvPr/>
        </p:nvSpPr>
        <p:spPr bwMode="auto">
          <a:xfrm>
            <a:off x="5181600" y="1371600"/>
            <a:ext cx="1617807" cy="698412"/>
          </a:xfrm>
          <a:prstGeom prst="rect">
            <a:avLst/>
          </a:prstGeom>
          <a:noFill/>
          <a:ln w="12700">
            <a:noFill/>
            <a:miter lim="800000"/>
            <a:headEnd/>
            <a:tailEnd/>
          </a:ln>
          <a:effectLst/>
        </p:spPr>
        <p:txBody>
          <a:bodyPr wrap="square" lIns="82058" tIns="41029" rIns="82058" bIns="41029">
            <a:spAutoFit/>
          </a:bodyPr>
          <a:lstStyle/>
          <a:p>
            <a:r>
              <a:rPr lang="en-US" sz="2000" dirty="0" smtClean="0"/>
              <a:t>checkpoint </a:t>
            </a:r>
            <a:r>
              <a:rPr lang="en-US" sz="2000" dirty="0"/>
              <a:t>overhead </a:t>
            </a:r>
          </a:p>
        </p:txBody>
      </p:sp>
      <p:sp>
        <p:nvSpPr>
          <p:cNvPr id="63" name="Line 4"/>
          <p:cNvSpPr>
            <a:spLocks noChangeShapeType="1"/>
          </p:cNvSpPr>
          <p:nvPr/>
        </p:nvSpPr>
        <p:spPr bwMode="auto">
          <a:xfrm>
            <a:off x="464127" y="4101353"/>
            <a:ext cx="1801091" cy="0"/>
          </a:xfrm>
          <a:prstGeom prst="line">
            <a:avLst/>
          </a:prstGeom>
          <a:noFill/>
          <a:ln w="12700">
            <a:solidFill>
              <a:schemeClr val="tx1"/>
            </a:solidFill>
            <a:round/>
            <a:headEnd/>
            <a:tailEnd/>
          </a:ln>
          <a:effectLst/>
        </p:spPr>
        <p:txBody>
          <a:bodyPr wrap="none" lIns="82058" tIns="41029" rIns="82058" bIns="41029"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0" y="6400800"/>
            <a:ext cx="777875" cy="461963"/>
          </a:xfrm>
          <a:prstGeom prst="rect">
            <a:avLst/>
          </a:prstGeom>
          <a:noFill/>
          <a:ln w="9525">
            <a:noFill/>
            <a:miter lim="800000"/>
            <a:headEnd/>
            <a:tailEnd/>
          </a:ln>
        </p:spPr>
        <p:txBody>
          <a:bodyPr lIns="91429" tIns="45714" rIns="91429" bIns="45714">
            <a:spAutoFit/>
          </a:bodyPr>
          <a:lstStyle/>
          <a:p>
            <a:endParaRPr lang="en-US">
              <a:latin typeface="Tahoma" pitchFamily="34" charset="0"/>
            </a:endParaRPr>
          </a:p>
        </p:txBody>
      </p:sp>
      <p:sp>
        <p:nvSpPr>
          <p:cNvPr id="8195" name="Rectangle 2"/>
          <p:cNvSpPr>
            <a:spLocks noGrp="1" noChangeArrowheads="1"/>
          </p:cNvSpPr>
          <p:nvPr>
            <p:ph type="title"/>
          </p:nvPr>
        </p:nvSpPr>
        <p:spPr bwMode="auto">
          <a:xfrm>
            <a:off x="457200" y="304800"/>
            <a:ext cx="7038975" cy="8493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Add memory power to the mix </a:t>
            </a:r>
          </a:p>
        </p:txBody>
      </p:sp>
      <p:pic>
        <p:nvPicPr>
          <p:cNvPr id="8196" name="Picture 4"/>
          <p:cNvPicPr>
            <a:picLocks noChangeAspect="1" noChangeArrowheads="1"/>
          </p:cNvPicPr>
          <p:nvPr/>
        </p:nvPicPr>
        <p:blipFill>
          <a:blip r:embed="rId3" cstate="print"/>
          <a:srcRect/>
          <a:stretch>
            <a:fillRect/>
          </a:stretch>
        </p:blipFill>
        <p:spPr bwMode="auto">
          <a:xfrm>
            <a:off x="228600" y="3352800"/>
            <a:ext cx="5686425" cy="2590800"/>
          </a:xfrm>
          <a:prstGeom prst="rect">
            <a:avLst/>
          </a:prstGeom>
          <a:noFill/>
          <a:ln w="9525">
            <a:noFill/>
            <a:miter lim="800000"/>
            <a:headEnd/>
            <a:tailEnd/>
          </a:ln>
        </p:spPr>
      </p:pic>
      <p:sp>
        <p:nvSpPr>
          <p:cNvPr id="8197" name="Text Box 5"/>
          <p:cNvSpPr txBox="1">
            <a:spLocks noChangeArrowheads="1"/>
          </p:cNvSpPr>
          <p:nvPr/>
        </p:nvSpPr>
        <p:spPr bwMode="auto">
          <a:xfrm>
            <a:off x="533400" y="1295400"/>
            <a:ext cx="7637463" cy="1852613"/>
          </a:xfrm>
          <a:prstGeom prst="rect">
            <a:avLst/>
          </a:prstGeom>
          <a:noFill/>
          <a:ln w="9525">
            <a:noFill/>
            <a:miter lim="800000"/>
            <a:headEnd/>
            <a:tailEnd/>
          </a:ln>
        </p:spPr>
        <p:txBody>
          <a:bodyPr lIns="91429" tIns="45714" rIns="91429" bIns="45714">
            <a:spAutoFit/>
          </a:bodyPr>
          <a:lstStyle/>
          <a:p>
            <a:pPr>
              <a:lnSpc>
                <a:spcPct val="110000"/>
              </a:lnSpc>
            </a:pPr>
            <a:r>
              <a:rPr lang="en-US" altLang="zh-CN" b="1" dirty="0">
                <a:solidFill>
                  <a:srgbClr val="9933FF"/>
                </a:solidFill>
                <a:ea typeface="宋体" pitchFamily="2" charset="-122"/>
              </a:rPr>
              <a:t>Example</a:t>
            </a:r>
            <a:r>
              <a:rPr lang="en-US" altLang="zh-CN" sz="2000" b="1" dirty="0">
                <a:solidFill>
                  <a:srgbClr val="9933FF"/>
                </a:solidFill>
                <a:ea typeface="宋体" pitchFamily="2" charset="-122"/>
              </a:rPr>
              <a:t>: </a:t>
            </a:r>
            <a:r>
              <a:rPr lang="en-US" altLang="zh-CN" sz="2000" dirty="0">
                <a:ea typeface="宋体" pitchFamily="2" charset="-122"/>
              </a:rPr>
              <a:t>DRAM and SRAM modules can be switched between different power states (modes) – not free:</a:t>
            </a:r>
          </a:p>
          <a:p>
            <a:pPr lvl="1">
              <a:lnSpc>
                <a:spcPct val="110000"/>
              </a:lnSpc>
            </a:pPr>
            <a:r>
              <a:rPr lang="en-US" altLang="zh-CN" sz="2000" dirty="0">
                <a:ea typeface="宋体" pitchFamily="2" charset="-122"/>
              </a:rPr>
              <a:t>	- Mode transition power overhead</a:t>
            </a:r>
          </a:p>
          <a:p>
            <a:pPr lvl="1">
              <a:lnSpc>
                <a:spcPct val="110000"/>
              </a:lnSpc>
            </a:pPr>
            <a:r>
              <a:rPr lang="en-US" altLang="zh-CN" sz="2000" dirty="0">
                <a:ea typeface="宋体" pitchFamily="2" charset="-122"/>
              </a:rPr>
              <a:t>	- Mode transition time overhead</a:t>
            </a:r>
          </a:p>
          <a:p>
            <a:pPr lvl="1">
              <a:lnSpc>
                <a:spcPct val="110000"/>
              </a:lnSpc>
            </a:pPr>
            <a:r>
              <a:rPr lang="en-US" altLang="zh-CN" sz="2000" dirty="0">
                <a:ea typeface="宋体" pitchFamily="2" charset="-122"/>
              </a:rPr>
              <a:t>	</a:t>
            </a:r>
          </a:p>
        </p:txBody>
      </p:sp>
      <p:grpSp>
        <p:nvGrpSpPr>
          <p:cNvPr id="2" name="Group 6"/>
          <p:cNvGrpSpPr>
            <a:grpSpLocks/>
          </p:cNvGrpSpPr>
          <p:nvPr/>
        </p:nvGrpSpPr>
        <p:grpSpPr bwMode="auto">
          <a:xfrm>
            <a:off x="5900738" y="3432175"/>
            <a:ext cx="3014662" cy="2308225"/>
            <a:chOff x="2496" y="1200"/>
            <a:chExt cx="1969" cy="1374"/>
          </a:xfrm>
        </p:grpSpPr>
        <p:sp>
          <p:nvSpPr>
            <p:cNvPr id="8199" name="AutoShape 7"/>
            <p:cNvSpPr>
              <a:spLocks noChangeArrowheads="1"/>
            </p:cNvSpPr>
            <p:nvPr/>
          </p:nvSpPr>
          <p:spPr bwMode="auto">
            <a:xfrm>
              <a:off x="3087" y="1200"/>
              <a:ext cx="788" cy="256"/>
            </a:xfrm>
            <a:prstGeom prst="roundRect">
              <a:avLst>
                <a:gd name="adj" fmla="val 16667"/>
              </a:avLst>
            </a:prstGeom>
            <a:solidFill>
              <a:srgbClr val="FF0000"/>
            </a:solidFill>
            <a:ln w="9525">
              <a:solidFill>
                <a:schemeClr val="tx1"/>
              </a:solidFill>
              <a:round/>
              <a:headEnd/>
              <a:tailEnd/>
            </a:ln>
          </p:spPr>
          <p:txBody>
            <a:bodyPr wrap="none" lIns="101882" tIns="50941" rIns="101882" bIns="50941" anchor="ctr"/>
            <a:lstStyle/>
            <a:p>
              <a:pPr algn="ctr"/>
              <a:r>
                <a:rPr lang="en-US" altLang="zh-CN" sz="1400" b="1">
                  <a:solidFill>
                    <a:schemeClr val="bg1"/>
                  </a:solidFill>
                  <a:latin typeface="Tahoma" pitchFamily="34" charset="0"/>
                  <a:ea typeface="宋体" pitchFamily="2" charset="-122"/>
                </a:rPr>
                <a:t>Active</a:t>
              </a:r>
            </a:p>
            <a:p>
              <a:pPr algn="ctr"/>
              <a:r>
                <a:rPr lang="en-US" altLang="zh-CN" sz="1200">
                  <a:solidFill>
                    <a:schemeClr val="bg1"/>
                  </a:solidFill>
                  <a:latin typeface="Tahoma" pitchFamily="34" charset="0"/>
                  <a:ea typeface="宋体" pitchFamily="2" charset="-122"/>
                </a:rPr>
                <a:t>(779.1 mW)</a:t>
              </a:r>
            </a:p>
          </p:txBody>
        </p:sp>
        <p:sp>
          <p:nvSpPr>
            <p:cNvPr id="8200" name="AutoShape 8"/>
            <p:cNvSpPr>
              <a:spLocks noChangeArrowheads="1"/>
            </p:cNvSpPr>
            <p:nvPr/>
          </p:nvSpPr>
          <p:spPr bwMode="auto">
            <a:xfrm>
              <a:off x="2496" y="2318"/>
              <a:ext cx="788" cy="256"/>
            </a:xfrm>
            <a:prstGeom prst="roundRect">
              <a:avLst>
                <a:gd name="adj" fmla="val 16667"/>
              </a:avLst>
            </a:prstGeom>
            <a:solidFill>
              <a:srgbClr val="339966"/>
            </a:solidFill>
            <a:ln w="9525">
              <a:solidFill>
                <a:schemeClr val="tx1"/>
              </a:solidFill>
              <a:round/>
              <a:headEnd/>
              <a:tailEnd/>
            </a:ln>
          </p:spPr>
          <p:txBody>
            <a:bodyPr wrap="none" lIns="101882" tIns="50941" rIns="101882" bIns="50941" anchor="ctr"/>
            <a:lstStyle/>
            <a:p>
              <a:pPr algn="ctr"/>
              <a:r>
                <a:rPr lang="en-US" altLang="zh-CN" sz="1400" b="1">
                  <a:solidFill>
                    <a:schemeClr val="bg1"/>
                  </a:solidFill>
                  <a:latin typeface="Tahoma" pitchFamily="34" charset="0"/>
                  <a:ea typeface="宋体" pitchFamily="2" charset="-122"/>
                </a:rPr>
                <a:t>Power-down</a:t>
              </a:r>
            </a:p>
            <a:p>
              <a:pPr algn="ctr"/>
              <a:r>
                <a:rPr lang="en-US" altLang="zh-CN" sz="1200">
                  <a:solidFill>
                    <a:schemeClr val="bg1"/>
                  </a:solidFill>
                  <a:latin typeface="Tahoma" pitchFamily="34" charset="0"/>
                  <a:ea typeface="宋体" pitchFamily="2" charset="-122"/>
                </a:rPr>
                <a:t>(150 mW)</a:t>
              </a:r>
            </a:p>
          </p:txBody>
        </p:sp>
        <p:sp>
          <p:nvSpPr>
            <p:cNvPr id="8201" name="AutoShape 9"/>
            <p:cNvSpPr>
              <a:spLocks noChangeArrowheads="1"/>
            </p:cNvSpPr>
            <p:nvPr/>
          </p:nvSpPr>
          <p:spPr bwMode="auto">
            <a:xfrm>
              <a:off x="3087" y="1743"/>
              <a:ext cx="788" cy="256"/>
            </a:xfrm>
            <a:prstGeom prst="roundRect">
              <a:avLst>
                <a:gd name="adj" fmla="val 16667"/>
              </a:avLst>
            </a:prstGeom>
            <a:solidFill>
              <a:srgbClr val="FF6600"/>
            </a:solidFill>
            <a:ln w="9525">
              <a:solidFill>
                <a:schemeClr val="tx1"/>
              </a:solidFill>
              <a:round/>
              <a:headEnd/>
              <a:tailEnd/>
            </a:ln>
          </p:spPr>
          <p:txBody>
            <a:bodyPr wrap="none" lIns="101882" tIns="50941" rIns="101882" bIns="50941" anchor="ctr"/>
            <a:lstStyle/>
            <a:p>
              <a:pPr algn="ctr"/>
              <a:r>
                <a:rPr lang="en-US" altLang="zh-CN" sz="1400" b="1">
                  <a:solidFill>
                    <a:schemeClr val="bg1"/>
                  </a:solidFill>
                  <a:latin typeface="Tahoma" pitchFamily="34" charset="0"/>
                  <a:ea typeface="宋体" pitchFamily="2" charset="-122"/>
                </a:rPr>
                <a:t>Standby</a:t>
              </a:r>
            </a:p>
            <a:p>
              <a:pPr algn="ctr"/>
              <a:r>
                <a:rPr lang="en-US" altLang="zh-CN" sz="1200">
                  <a:solidFill>
                    <a:schemeClr val="bg1"/>
                  </a:solidFill>
                  <a:latin typeface="Tahoma" pitchFamily="34" charset="0"/>
                  <a:ea typeface="宋体" pitchFamily="2" charset="-122"/>
                </a:rPr>
                <a:t>(275.0 mW)</a:t>
              </a:r>
            </a:p>
          </p:txBody>
        </p:sp>
        <p:sp>
          <p:nvSpPr>
            <p:cNvPr id="8202" name="AutoShape 10"/>
            <p:cNvSpPr>
              <a:spLocks noChangeArrowheads="1"/>
            </p:cNvSpPr>
            <p:nvPr/>
          </p:nvSpPr>
          <p:spPr bwMode="auto">
            <a:xfrm>
              <a:off x="3677" y="2318"/>
              <a:ext cx="788" cy="256"/>
            </a:xfrm>
            <a:prstGeom prst="roundRect">
              <a:avLst>
                <a:gd name="adj" fmla="val 16667"/>
              </a:avLst>
            </a:prstGeom>
            <a:solidFill>
              <a:srgbClr val="3366FF"/>
            </a:solidFill>
            <a:ln w="9525">
              <a:solidFill>
                <a:schemeClr val="tx1"/>
              </a:solidFill>
              <a:round/>
              <a:headEnd/>
              <a:tailEnd/>
            </a:ln>
          </p:spPr>
          <p:txBody>
            <a:bodyPr wrap="none" lIns="101882" tIns="50941" rIns="101882" bIns="50941" anchor="ctr"/>
            <a:lstStyle/>
            <a:p>
              <a:pPr algn="ctr"/>
              <a:r>
                <a:rPr lang="en-US" altLang="zh-CN" sz="1400" b="1">
                  <a:solidFill>
                    <a:schemeClr val="bg1"/>
                  </a:solidFill>
                  <a:latin typeface="Tahoma" pitchFamily="34" charset="0"/>
                  <a:ea typeface="宋体" pitchFamily="2" charset="-122"/>
                </a:rPr>
                <a:t>Self-refresh</a:t>
              </a:r>
            </a:p>
            <a:p>
              <a:pPr algn="ctr"/>
              <a:r>
                <a:rPr lang="en-US" altLang="zh-CN" sz="1200">
                  <a:solidFill>
                    <a:schemeClr val="bg1"/>
                  </a:solidFill>
                  <a:latin typeface="Tahoma" pitchFamily="34" charset="0"/>
                  <a:ea typeface="宋体" pitchFamily="2" charset="-122"/>
                </a:rPr>
                <a:t>(20.87 mW)</a:t>
              </a:r>
            </a:p>
          </p:txBody>
        </p:sp>
        <p:cxnSp>
          <p:nvCxnSpPr>
            <p:cNvPr id="8203" name="AutoShape 11"/>
            <p:cNvCxnSpPr>
              <a:cxnSpLocks noChangeShapeType="1"/>
              <a:stCxn id="8201" idx="1"/>
              <a:endCxn id="8200" idx="0"/>
            </p:cNvCxnSpPr>
            <p:nvPr/>
          </p:nvCxnSpPr>
          <p:spPr bwMode="auto">
            <a:xfrm rot="10800000" flipV="1">
              <a:off x="2890" y="1871"/>
              <a:ext cx="197" cy="447"/>
            </a:xfrm>
            <a:prstGeom prst="curvedConnector2">
              <a:avLst/>
            </a:prstGeom>
            <a:noFill/>
            <a:ln w="19050">
              <a:solidFill>
                <a:schemeClr val="tx1"/>
              </a:solidFill>
              <a:round/>
              <a:headEnd/>
              <a:tailEnd type="stealth" w="lg" len="med"/>
            </a:ln>
          </p:spPr>
        </p:cxnSp>
        <p:cxnSp>
          <p:nvCxnSpPr>
            <p:cNvPr id="8204" name="AutoShape 12"/>
            <p:cNvCxnSpPr>
              <a:cxnSpLocks noChangeShapeType="1"/>
              <a:stCxn id="8200" idx="3"/>
              <a:endCxn id="8201" idx="2"/>
            </p:cNvCxnSpPr>
            <p:nvPr/>
          </p:nvCxnSpPr>
          <p:spPr bwMode="auto">
            <a:xfrm flipV="1">
              <a:off x="3284" y="1999"/>
              <a:ext cx="197" cy="447"/>
            </a:xfrm>
            <a:prstGeom prst="curvedConnector2">
              <a:avLst/>
            </a:prstGeom>
            <a:noFill/>
            <a:ln w="19050">
              <a:solidFill>
                <a:schemeClr val="tx1"/>
              </a:solidFill>
              <a:round/>
              <a:headEnd/>
              <a:tailEnd type="stealth" w="lg" len="med"/>
            </a:ln>
          </p:spPr>
        </p:cxnSp>
        <p:cxnSp>
          <p:nvCxnSpPr>
            <p:cNvPr id="8205" name="AutoShape 13"/>
            <p:cNvCxnSpPr>
              <a:cxnSpLocks noChangeShapeType="1"/>
              <a:stCxn id="8201" idx="3"/>
              <a:endCxn id="8202" idx="0"/>
            </p:cNvCxnSpPr>
            <p:nvPr/>
          </p:nvCxnSpPr>
          <p:spPr bwMode="auto">
            <a:xfrm>
              <a:off x="3875" y="1871"/>
              <a:ext cx="196" cy="447"/>
            </a:xfrm>
            <a:prstGeom prst="curvedConnector2">
              <a:avLst/>
            </a:prstGeom>
            <a:noFill/>
            <a:ln w="19050">
              <a:solidFill>
                <a:schemeClr val="tx1"/>
              </a:solidFill>
              <a:round/>
              <a:headEnd/>
              <a:tailEnd type="stealth" w="lg" len="med"/>
            </a:ln>
          </p:spPr>
        </p:cxnSp>
        <p:cxnSp>
          <p:nvCxnSpPr>
            <p:cNvPr id="8206" name="AutoShape 14"/>
            <p:cNvCxnSpPr>
              <a:cxnSpLocks noChangeShapeType="1"/>
              <a:stCxn id="8202" idx="1"/>
              <a:endCxn id="8201" idx="2"/>
            </p:cNvCxnSpPr>
            <p:nvPr/>
          </p:nvCxnSpPr>
          <p:spPr bwMode="auto">
            <a:xfrm rot="10800000">
              <a:off x="3481" y="1999"/>
              <a:ext cx="196" cy="447"/>
            </a:xfrm>
            <a:prstGeom prst="curvedConnector2">
              <a:avLst/>
            </a:prstGeom>
            <a:noFill/>
            <a:ln w="19050">
              <a:solidFill>
                <a:schemeClr val="tx1"/>
              </a:solidFill>
              <a:round/>
              <a:headEnd/>
              <a:tailEnd type="stealth" w="lg" len="med"/>
            </a:ln>
          </p:spPr>
        </p:cxnSp>
        <p:cxnSp>
          <p:nvCxnSpPr>
            <p:cNvPr id="8207" name="AutoShape 15"/>
            <p:cNvCxnSpPr>
              <a:cxnSpLocks noChangeShapeType="1"/>
              <a:stCxn id="8199" idx="1"/>
              <a:endCxn id="8201" idx="1"/>
            </p:cNvCxnSpPr>
            <p:nvPr/>
          </p:nvCxnSpPr>
          <p:spPr bwMode="auto">
            <a:xfrm rot="10800000" flipH="1" flipV="1">
              <a:off x="3087" y="1328"/>
              <a:ext cx="1" cy="543"/>
            </a:xfrm>
            <a:prstGeom prst="curvedConnector3">
              <a:avLst>
                <a:gd name="adj1" fmla="val -25600009"/>
              </a:avLst>
            </a:prstGeom>
            <a:noFill/>
            <a:ln w="19050">
              <a:solidFill>
                <a:schemeClr val="tx1"/>
              </a:solidFill>
              <a:prstDash val="sysDot"/>
              <a:round/>
              <a:headEnd type="stealth" w="lg" len="med"/>
              <a:tailEnd type="stealth" w="lg" len="med"/>
            </a:ln>
          </p:spPr>
        </p:cxnSp>
        <p:sp>
          <p:nvSpPr>
            <p:cNvPr id="8208" name="Text Box 16"/>
            <p:cNvSpPr txBox="1">
              <a:spLocks noChangeArrowheads="1"/>
            </p:cNvSpPr>
            <p:nvPr/>
          </p:nvSpPr>
          <p:spPr bwMode="auto">
            <a:xfrm>
              <a:off x="4080" y="2064"/>
              <a:ext cx="313" cy="171"/>
            </a:xfrm>
            <a:prstGeom prst="rect">
              <a:avLst/>
            </a:prstGeom>
            <a:noFill/>
            <a:ln w="9525">
              <a:noFill/>
              <a:miter lim="800000"/>
              <a:headEnd/>
              <a:tailEnd/>
            </a:ln>
          </p:spPr>
          <p:txBody>
            <a:bodyPr wrap="none" lIns="101882" tIns="50941" rIns="101882" bIns="50941">
              <a:spAutoFit/>
            </a:bodyPr>
            <a:lstStyle/>
            <a:p>
              <a:r>
                <a:rPr lang="en-US" altLang="zh-CN" sz="1200" b="1">
                  <a:latin typeface="Tahoma" pitchFamily="34" charset="0"/>
                  <a:ea typeface="宋体" pitchFamily="2" charset="-122"/>
                </a:rPr>
                <a:t>5ns</a:t>
              </a:r>
            </a:p>
          </p:txBody>
        </p:sp>
        <p:sp>
          <p:nvSpPr>
            <p:cNvPr id="8209" name="Text Box 17"/>
            <p:cNvSpPr txBox="1">
              <a:spLocks noChangeArrowheads="1"/>
            </p:cNvSpPr>
            <p:nvPr/>
          </p:nvSpPr>
          <p:spPr bwMode="auto">
            <a:xfrm>
              <a:off x="2640" y="2064"/>
              <a:ext cx="313" cy="171"/>
            </a:xfrm>
            <a:prstGeom prst="rect">
              <a:avLst/>
            </a:prstGeom>
            <a:noFill/>
            <a:ln w="9525">
              <a:noFill/>
              <a:miter lim="800000"/>
              <a:headEnd/>
              <a:tailEnd/>
            </a:ln>
          </p:spPr>
          <p:txBody>
            <a:bodyPr wrap="none" lIns="101882" tIns="50941" rIns="101882" bIns="50941">
              <a:spAutoFit/>
            </a:bodyPr>
            <a:lstStyle/>
            <a:p>
              <a:r>
                <a:rPr lang="en-US" altLang="zh-CN" sz="1200" b="1">
                  <a:latin typeface="Tahoma" pitchFamily="34" charset="0"/>
                  <a:ea typeface="宋体" pitchFamily="2" charset="-122"/>
                </a:rPr>
                <a:t>5ns</a:t>
              </a:r>
            </a:p>
          </p:txBody>
        </p:sp>
        <p:sp>
          <p:nvSpPr>
            <p:cNvPr id="8210" name="Text Box 18"/>
            <p:cNvSpPr txBox="1">
              <a:spLocks noChangeArrowheads="1"/>
            </p:cNvSpPr>
            <p:nvPr/>
          </p:nvSpPr>
          <p:spPr bwMode="auto">
            <a:xfrm>
              <a:off x="3504" y="2160"/>
              <a:ext cx="505" cy="171"/>
            </a:xfrm>
            <a:prstGeom prst="rect">
              <a:avLst/>
            </a:prstGeom>
            <a:noFill/>
            <a:ln w="9525">
              <a:noFill/>
              <a:miter lim="800000"/>
              <a:headEnd/>
              <a:tailEnd/>
            </a:ln>
          </p:spPr>
          <p:txBody>
            <a:bodyPr wrap="none" lIns="101882" tIns="50941" rIns="101882" bIns="50941">
              <a:spAutoFit/>
            </a:bodyPr>
            <a:lstStyle/>
            <a:p>
              <a:r>
                <a:rPr lang="en-US" altLang="zh-CN" sz="1200" b="1">
                  <a:latin typeface="Tahoma" pitchFamily="34" charset="0"/>
                  <a:ea typeface="宋体" pitchFamily="2" charset="-122"/>
                </a:rPr>
                <a:t>1000ns</a:t>
              </a:r>
            </a:p>
          </p:txBody>
        </p:sp>
        <p:sp>
          <p:nvSpPr>
            <p:cNvPr id="8211" name="Text Box 19"/>
            <p:cNvSpPr txBox="1">
              <a:spLocks noChangeArrowheads="1"/>
            </p:cNvSpPr>
            <p:nvPr/>
          </p:nvSpPr>
          <p:spPr bwMode="auto">
            <a:xfrm>
              <a:off x="3168" y="2160"/>
              <a:ext cx="313" cy="171"/>
            </a:xfrm>
            <a:prstGeom prst="rect">
              <a:avLst/>
            </a:prstGeom>
            <a:noFill/>
            <a:ln w="9525">
              <a:noFill/>
              <a:miter lim="800000"/>
              <a:headEnd/>
              <a:tailEnd/>
            </a:ln>
          </p:spPr>
          <p:txBody>
            <a:bodyPr wrap="none" lIns="101882" tIns="50941" rIns="101882" bIns="50941">
              <a:spAutoFit/>
            </a:bodyPr>
            <a:lstStyle/>
            <a:p>
              <a:r>
                <a:rPr lang="en-US" altLang="zh-CN" sz="1200" b="1">
                  <a:latin typeface="Tahoma" pitchFamily="34" charset="0"/>
                  <a:ea typeface="宋体" pitchFamily="2" charset="-122"/>
                </a:rPr>
                <a:t>5ns</a:t>
              </a:r>
            </a:p>
          </p:txBody>
        </p:sp>
        <p:sp>
          <p:nvSpPr>
            <p:cNvPr id="8212" name="Text Box 20"/>
            <p:cNvSpPr txBox="1">
              <a:spLocks noChangeArrowheads="1"/>
            </p:cNvSpPr>
            <p:nvPr/>
          </p:nvSpPr>
          <p:spPr bwMode="auto">
            <a:xfrm>
              <a:off x="2544" y="1536"/>
              <a:ext cx="362" cy="171"/>
            </a:xfrm>
            <a:prstGeom prst="rect">
              <a:avLst/>
            </a:prstGeom>
            <a:noFill/>
            <a:ln w="9525">
              <a:noFill/>
              <a:miter lim="800000"/>
              <a:headEnd/>
              <a:tailEnd/>
            </a:ln>
          </p:spPr>
          <p:txBody>
            <a:bodyPr wrap="none" lIns="101882" tIns="50941" rIns="101882" bIns="50941">
              <a:spAutoFit/>
            </a:bodyPr>
            <a:lstStyle/>
            <a:p>
              <a:r>
                <a:rPr lang="en-US" altLang="zh-CN" sz="1200" b="1">
                  <a:latin typeface="Tahoma" pitchFamily="34" charset="0"/>
                  <a:ea typeface="宋体" pitchFamily="2" charset="-122"/>
                </a:rPr>
                <a:t>auto</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p:cNvSpPr>
            <a:spLocks noChangeArrowheads="1"/>
          </p:cNvSpPr>
          <p:nvPr/>
        </p:nvSpPr>
        <p:spPr bwMode="auto">
          <a:xfrm>
            <a:off x="228600" y="1143000"/>
            <a:ext cx="8229600" cy="1676400"/>
          </a:xfrm>
          <a:prstGeom prst="rect">
            <a:avLst/>
          </a:prstGeom>
          <a:noFill/>
          <a:ln w="12700">
            <a:noFill/>
            <a:miter lim="800000"/>
            <a:headEnd/>
            <a:tailEnd/>
          </a:ln>
        </p:spPr>
        <p:txBody>
          <a:bodyPr lIns="91165" tIns="45583" rIns="91165" bIns="45583"/>
          <a:lstStyle/>
          <a:p>
            <a:pPr marL="260350" indent="-260350" defTabSz="901700">
              <a:lnSpc>
                <a:spcPct val="90000"/>
              </a:lnSpc>
              <a:spcBef>
                <a:spcPct val="50000"/>
              </a:spcBef>
              <a:buClr>
                <a:srgbClr val="000099"/>
              </a:buClr>
              <a:buSzPct val="75000"/>
              <a:buFont typeface="Arial" pitchFamily="34" charset="0"/>
              <a:buChar char="•"/>
            </a:pPr>
            <a:r>
              <a:rPr lang="en-US" dirty="0"/>
              <a:t> keep a histogram </a:t>
            </a:r>
            <a:r>
              <a:rPr lang="en-US" dirty="0" smtClean="0"/>
              <a:t>for patterns </a:t>
            </a:r>
            <a:r>
              <a:rPr lang="en-US" dirty="0"/>
              <a:t>of bank accesses and idle </a:t>
            </a:r>
            <a:r>
              <a:rPr lang="en-US" dirty="0" smtClean="0"/>
              <a:t>time distributions.</a:t>
            </a:r>
            <a:endParaRPr lang="en-US" dirty="0"/>
          </a:p>
          <a:p>
            <a:pPr marL="260350" indent="-260350" defTabSz="901700">
              <a:lnSpc>
                <a:spcPct val="90000"/>
              </a:lnSpc>
              <a:spcBef>
                <a:spcPct val="50000"/>
              </a:spcBef>
              <a:buClr>
                <a:srgbClr val="000099"/>
              </a:buClr>
              <a:buSzPct val="75000"/>
              <a:buFont typeface="Arial" pitchFamily="34" charset="0"/>
              <a:buChar char="•"/>
            </a:pPr>
            <a:r>
              <a:rPr lang="en-US" dirty="0"/>
              <a:t>Use machine learning techniques to select the optimal “</a:t>
            </a:r>
            <a:r>
              <a:rPr lang="en-US" dirty="0" err="1"/>
              <a:t>threashold</a:t>
            </a:r>
            <a:r>
              <a:rPr lang="en-US" dirty="0"/>
              <a:t>” to turn banks off.</a:t>
            </a:r>
          </a:p>
          <a:p>
            <a:pPr marL="260350" indent="-260350" defTabSz="901700">
              <a:lnSpc>
                <a:spcPct val="90000"/>
              </a:lnSpc>
              <a:spcBef>
                <a:spcPct val="50000"/>
              </a:spcBef>
              <a:buClr>
                <a:srgbClr val="000099"/>
              </a:buClr>
              <a:buSzPct val="75000"/>
            </a:pPr>
            <a:endParaRPr lang="en-US" dirty="0"/>
          </a:p>
        </p:txBody>
      </p:sp>
      <p:pic>
        <p:nvPicPr>
          <p:cNvPr id="29699" name="Picture 15"/>
          <p:cNvPicPr>
            <a:picLocks noChangeAspect="1" noChangeArrowheads="1"/>
          </p:cNvPicPr>
          <p:nvPr/>
        </p:nvPicPr>
        <p:blipFill>
          <a:blip r:embed="rId2" cstate="print"/>
          <a:srcRect/>
          <a:stretch>
            <a:fillRect/>
          </a:stretch>
        </p:blipFill>
        <p:spPr bwMode="auto">
          <a:xfrm>
            <a:off x="1143000" y="2971800"/>
            <a:ext cx="6302375" cy="3389313"/>
          </a:xfrm>
          <a:prstGeom prst="rect">
            <a:avLst/>
          </a:prstGeom>
          <a:noFill/>
          <a:ln w="12700">
            <a:noFill/>
            <a:miter lim="800000"/>
            <a:headEnd/>
            <a:tailEnd/>
          </a:ln>
        </p:spPr>
      </p:pic>
      <p:sp>
        <p:nvSpPr>
          <p:cNvPr id="29700" name="Rectangle 2"/>
          <p:cNvSpPr>
            <a:spLocks noGrp="1" noChangeArrowheads="1"/>
          </p:cNvSpPr>
          <p:nvPr>
            <p:ph type="title" sz="quarter"/>
          </p:nvPr>
        </p:nvSpPr>
        <p:spPr bwMode="auto">
          <a:xfrm>
            <a:off x="762000" y="304800"/>
            <a:ext cx="6705600" cy="533400"/>
          </a:xfrm>
          <a:solidFill>
            <a:srgbClr val="FFFFFF"/>
          </a:solidFill>
          <a:ln>
            <a:miter lim="800000"/>
            <a:headEnd/>
            <a:tailEnd/>
          </a:ln>
        </p:spPr>
        <p:txBody>
          <a:bodyPr vert="horz" wrap="square" lIns="91429" tIns="45714" rIns="91429" bIns="45714" numCol="1" anchor="t" anchorCtr="0" compatLnSpc="1">
            <a:prstTxWarp prst="textNoShape">
              <a:avLst/>
            </a:prstTxWarp>
          </a:bodyPr>
          <a:lstStyle/>
          <a:p>
            <a:r>
              <a:rPr lang="en-US" altLang="zh-CN" sz="2800" b="1" dirty="0" smtClean="0">
                <a:ea typeface="宋体" pitchFamily="2" charset="-122"/>
              </a:rPr>
              <a:t>OS assisted Memory Power Management?</a:t>
            </a:r>
            <a:endParaRPr lang="en-US" sz="2800" b="1" dirty="0" smtClean="0">
              <a:ea typeface="宋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sz="quarter"/>
          </p:nvPr>
        </p:nvSpPr>
        <p:spPr bwMode="auto">
          <a:xfrm>
            <a:off x="1371600" y="152400"/>
            <a:ext cx="5791200" cy="914400"/>
          </a:xfrm>
          <a:solidFill>
            <a:srgbClr val="FFFFFF"/>
          </a:solidFill>
          <a:ln>
            <a:miter lim="800000"/>
            <a:headEnd/>
            <a:tailEnd/>
          </a:ln>
        </p:spPr>
        <p:txBody>
          <a:bodyPr vert="horz" wrap="square" lIns="91429" tIns="45714" rIns="91429" bIns="45714" numCol="1" anchor="t" anchorCtr="0" compatLnSpc="1">
            <a:prstTxWarp prst="textNoShape">
              <a:avLst/>
            </a:prstTxWarp>
          </a:bodyPr>
          <a:lstStyle/>
          <a:p>
            <a:r>
              <a:rPr lang="en-US" altLang="zh-CN" sz="2800" b="1" smtClean="0">
                <a:ea typeface="宋体" pitchFamily="2" charset="-122"/>
              </a:rPr>
              <a:t>Example of compiler assisted Memory Power Management?</a:t>
            </a:r>
            <a:endParaRPr lang="en-US" sz="2800" b="1" smtClean="0">
              <a:ea typeface="宋体" pitchFamily="2" charset="-122"/>
            </a:endParaRPr>
          </a:p>
        </p:txBody>
      </p:sp>
      <p:sp>
        <p:nvSpPr>
          <p:cNvPr id="27651" name="Text Box 191"/>
          <p:cNvSpPr txBox="1">
            <a:spLocks noChangeArrowheads="1"/>
          </p:cNvSpPr>
          <p:nvPr/>
        </p:nvSpPr>
        <p:spPr bwMode="auto">
          <a:xfrm>
            <a:off x="1482725" y="908050"/>
            <a:ext cx="1104900" cy="4930775"/>
          </a:xfrm>
          <a:prstGeom prst="rect">
            <a:avLst/>
          </a:prstGeom>
          <a:noFill/>
          <a:ln w="12700">
            <a:noFill/>
            <a:miter lim="800000"/>
            <a:headEnd/>
            <a:tailEnd/>
          </a:ln>
        </p:spPr>
        <p:txBody>
          <a:bodyPr wrap="none" lIns="82058" tIns="41029" rIns="82058" bIns="41029">
            <a:spAutoFit/>
          </a:bodyPr>
          <a:lstStyle/>
          <a:p>
            <a:pPr>
              <a:lnSpc>
                <a:spcPts val="2700"/>
              </a:lnSpc>
            </a:pPr>
            <a:r>
              <a:rPr lang="en-US"/>
              <a:t>….</a:t>
            </a:r>
          </a:p>
          <a:p>
            <a:pPr>
              <a:lnSpc>
                <a:spcPts val="2700"/>
              </a:lnSpc>
            </a:pPr>
            <a:r>
              <a:rPr lang="en-US"/>
              <a:t>Load x </a:t>
            </a:r>
          </a:p>
          <a:p>
            <a:pPr>
              <a:lnSpc>
                <a:spcPts val="2700"/>
              </a:lnSpc>
            </a:pPr>
            <a:r>
              <a:rPr lang="en-US"/>
              <a:t>….</a:t>
            </a:r>
          </a:p>
          <a:p>
            <a:pPr>
              <a:lnSpc>
                <a:spcPts val="2700"/>
              </a:lnSpc>
            </a:pPr>
            <a:r>
              <a:rPr lang="en-US"/>
              <a:t>Store x</a:t>
            </a:r>
          </a:p>
          <a:p>
            <a:pPr>
              <a:lnSpc>
                <a:spcPts val="2700"/>
              </a:lnSpc>
            </a:pPr>
            <a:r>
              <a:rPr lang="en-US"/>
              <a:t>….</a:t>
            </a:r>
          </a:p>
          <a:p>
            <a:pPr>
              <a:lnSpc>
                <a:spcPts val="2700"/>
              </a:lnSpc>
            </a:pPr>
            <a:r>
              <a:rPr lang="en-US"/>
              <a:t>Load z</a:t>
            </a:r>
          </a:p>
          <a:p>
            <a:pPr>
              <a:lnSpc>
                <a:spcPts val="2700"/>
              </a:lnSpc>
            </a:pPr>
            <a:r>
              <a:rPr lang="en-US"/>
              <a:t>….</a:t>
            </a:r>
          </a:p>
          <a:p>
            <a:pPr>
              <a:lnSpc>
                <a:spcPts val="2700"/>
              </a:lnSpc>
            </a:pPr>
            <a:r>
              <a:rPr lang="en-US"/>
              <a:t>Load y</a:t>
            </a:r>
          </a:p>
          <a:p>
            <a:pPr>
              <a:lnSpc>
                <a:spcPts val="2700"/>
              </a:lnSpc>
            </a:pPr>
            <a:r>
              <a:rPr lang="en-US"/>
              <a:t>….</a:t>
            </a:r>
          </a:p>
          <a:p>
            <a:pPr>
              <a:lnSpc>
                <a:spcPts val="2700"/>
              </a:lnSpc>
            </a:pPr>
            <a:r>
              <a:rPr lang="en-US"/>
              <a:t>Store z</a:t>
            </a:r>
          </a:p>
          <a:p>
            <a:pPr>
              <a:lnSpc>
                <a:spcPts val="2700"/>
              </a:lnSpc>
            </a:pPr>
            <a:r>
              <a:rPr lang="en-US"/>
              <a:t>….</a:t>
            </a:r>
          </a:p>
          <a:p>
            <a:pPr>
              <a:lnSpc>
                <a:spcPts val="2700"/>
              </a:lnSpc>
            </a:pPr>
            <a:r>
              <a:rPr lang="en-US"/>
              <a:t>Store y</a:t>
            </a:r>
          </a:p>
          <a:p>
            <a:pPr>
              <a:lnSpc>
                <a:spcPts val="2700"/>
              </a:lnSpc>
            </a:pPr>
            <a:r>
              <a:rPr lang="en-US"/>
              <a:t>….</a:t>
            </a:r>
          </a:p>
          <a:p>
            <a:pPr>
              <a:lnSpc>
                <a:spcPts val="2700"/>
              </a:lnSpc>
            </a:pPr>
            <a:r>
              <a:rPr lang="en-US"/>
              <a:t>….</a:t>
            </a:r>
          </a:p>
        </p:txBody>
      </p:sp>
      <p:sp>
        <p:nvSpPr>
          <p:cNvPr id="27652" name="Text Box 192"/>
          <p:cNvSpPr txBox="1">
            <a:spLocks noChangeArrowheads="1"/>
          </p:cNvSpPr>
          <p:nvPr/>
        </p:nvSpPr>
        <p:spPr bwMode="auto">
          <a:xfrm>
            <a:off x="6407150" y="1117600"/>
            <a:ext cx="1104900" cy="4514850"/>
          </a:xfrm>
          <a:prstGeom prst="rect">
            <a:avLst/>
          </a:prstGeom>
          <a:noFill/>
          <a:ln w="12700">
            <a:noFill/>
            <a:miter lim="800000"/>
            <a:headEnd/>
            <a:tailEnd/>
          </a:ln>
        </p:spPr>
        <p:txBody>
          <a:bodyPr wrap="none" lIns="82058" tIns="41029" rIns="82058" bIns="41029">
            <a:spAutoFit/>
          </a:bodyPr>
          <a:lstStyle/>
          <a:p>
            <a:r>
              <a:rPr lang="en-US"/>
              <a:t>Load x </a:t>
            </a:r>
          </a:p>
          <a:p>
            <a:r>
              <a:rPr lang="en-US"/>
              <a:t>Load y</a:t>
            </a:r>
          </a:p>
          <a:p>
            <a:r>
              <a:rPr lang="en-US"/>
              <a:t>….</a:t>
            </a:r>
          </a:p>
          <a:p>
            <a:r>
              <a:rPr lang="en-US"/>
              <a:t>….</a:t>
            </a:r>
          </a:p>
          <a:p>
            <a:r>
              <a:rPr lang="en-US"/>
              <a:t>….</a:t>
            </a:r>
          </a:p>
          <a:p>
            <a:r>
              <a:rPr lang="en-US"/>
              <a:t>….</a:t>
            </a:r>
          </a:p>
          <a:p>
            <a:r>
              <a:rPr lang="en-US"/>
              <a:t>….</a:t>
            </a:r>
          </a:p>
          <a:p>
            <a:r>
              <a:rPr lang="en-US"/>
              <a:t>….</a:t>
            </a:r>
          </a:p>
          <a:p>
            <a:r>
              <a:rPr lang="en-US"/>
              <a:t>Store y</a:t>
            </a:r>
          </a:p>
          <a:p>
            <a:r>
              <a:rPr lang="en-US"/>
              <a:t>Load z</a:t>
            </a:r>
          </a:p>
          <a:p>
            <a:r>
              <a:rPr lang="en-US"/>
              <a:t>….</a:t>
            </a:r>
          </a:p>
          <a:p>
            <a:r>
              <a:rPr lang="en-US"/>
              <a:t>Store z</a:t>
            </a:r>
          </a:p>
        </p:txBody>
      </p:sp>
      <p:sp>
        <p:nvSpPr>
          <p:cNvPr id="27653" name="AutoShape 193"/>
          <p:cNvSpPr>
            <a:spLocks noChangeArrowheads="1"/>
          </p:cNvSpPr>
          <p:nvPr/>
        </p:nvSpPr>
        <p:spPr bwMode="auto">
          <a:xfrm>
            <a:off x="2581275" y="2625725"/>
            <a:ext cx="3473450" cy="881063"/>
          </a:xfrm>
          <a:prstGeom prst="notchedRightArrow">
            <a:avLst>
              <a:gd name="adj1" fmla="val 50000"/>
              <a:gd name="adj2" fmla="val 95657"/>
            </a:avLst>
          </a:prstGeom>
          <a:solidFill>
            <a:schemeClr val="accent1"/>
          </a:solidFill>
          <a:ln w="12700">
            <a:solidFill>
              <a:schemeClr val="tx1"/>
            </a:solidFill>
            <a:miter lim="800000"/>
            <a:headEnd/>
            <a:tailEnd/>
          </a:ln>
        </p:spPr>
        <p:txBody>
          <a:bodyPr wrap="none" lIns="82058" tIns="41029" rIns="82058" bIns="41029" anchor="ctr"/>
          <a:lstStyle/>
          <a:p>
            <a:pPr algn="ctr"/>
            <a:r>
              <a:rPr lang="en-US" sz="1800"/>
              <a:t>Compiler transformation</a:t>
            </a:r>
          </a:p>
        </p:txBody>
      </p:sp>
      <p:sp>
        <p:nvSpPr>
          <p:cNvPr id="27654" name="Text Box 194"/>
          <p:cNvSpPr txBox="1">
            <a:spLocks noChangeArrowheads="1"/>
          </p:cNvSpPr>
          <p:nvPr/>
        </p:nvSpPr>
        <p:spPr bwMode="auto">
          <a:xfrm>
            <a:off x="762000" y="5791200"/>
            <a:ext cx="7820025" cy="904875"/>
          </a:xfrm>
          <a:prstGeom prst="rect">
            <a:avLst/>
          </a:prstGeom>
          <a:noFill/>
          <a:ln w="9525">
            <a:solidFill>
              <a:schemeClr val="tx1"/>
            </a:solidFill>
            <a:miter lim="800000"/>
            <a:headEnd/>
            <a:tailEnd/>
          </a:ln>
        </p:spPr>
        <p:txBody>
          <a:bodyPr lIns="91429" tIns="45714" rIns="91429" bIns="45714">
            <a:spAutoFit/>
          </a:bodyPr>
          <a:lstStyle/>
          <a:p>
            <a:pPr>
              <a:lnSpc>
                <a:spcPct val="110000"/>
              </a:lnSpc>
            </a:pPr>
            <a:r>
              <a:rPr lang="en-US" altLang="zh-CN">
                <a:ea typeface="宋体" pitchFamily="2" charset="-122"/>
              </a:rPr>
              <a:t>Code transformations to increase the memory idle time (the time between memory accesses).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09600" y="1295400"/>
            <a:ext cx="3319463" cy="4251325"/>
          </a:xfrm>
          <a:prstGeom prst="rect">
            <a:avLst/>
          </a:prstGeom>
          <a:noFill/>
          <a:ln w="12700">
            <a:noFill/>
            <a:miter lim="800000"/>
            <a:headEnd/>
            <a:tailEnd/>
          </a:ln>
        </p:spPr>
        <p:txBody>
          <a:bodyPr wrap="none" lIns="82058" tIns="41029" rIns="82058" bIns="41029">
            <a:spAutoFit/>
          </a:bodyPr>
          <a:lstStyle/>
          <a:p>
            <a:pPr>
              <a:lnSpc>
                <a:spcPts val="2500"/>
              </a:lnSpc>
            </a:pPr>
            <a:r>
              <a:rPr lang="en-US"/>
              <a:t>Declare A[], B[], C[], D[]</a:t>
            </a:r>
          </a:p>
          <a:p>
            <a:pPr>
              <a:lnSpc>
                <a:spcPts val="2500"/>
              </a:lnSpc>
            </a:pPr>
            <a:r>
              <a:rPr lang="en-US"/>
              <a:t>….</a:t>
            </a:r>
          </a:p>
          <a:p>
            <a:pPr>
              <a:lnSpc>
                <a:spcPts val="2500"/>
              </a:lnSpc>
            </a:pPr>
            <a:r>
              <a:rPr lang="en-US"/>
              <a:t>Access A</a:t>
            </a:r>
          </a:p>
          <a:p>
            <a:pPr>
              <a:lnSpc>
                <a:spcPts val="2500"/>
              </a:lnSpc>
            </a:pPr>
            <a:r>
              <a:rPr lang="en-US"/>
              <a:t>….</a:t>
            </a:r>
          </a:p>
          <a:p>
            <a:pPr>
              <a:lnSpc>
                <a:spcPts val="2500"/>
              </a:lnSpc>
            </a:pPr>
            <a:r>
              <a:rPr lang="en-US"/>
              <a:t>Access D</a:t>
            </a:r>
          </a:p>
          <a:p>
            <a:pPr>
              <a:lnSpc>
                <a:spcPts val="2500"/>
              </a:lnSpc>
            </a:pPr>
            <a:r>
              <a:rPr lang="en-US"/>
              <a:t>….</a:t>
            </a:r>
          </a:p>
          <a:p>
            <a:pPr>
              <a:lnSpc>
                <a:spcPts val="2500"/>
              </a:lnSpc>
            </a:pPr>
            <a:r>
              <a:rPr lang="en-US"/>
              <a:t>Access B</a:t>
            </a:r>
          </a:p>
          <a:p>
            <a:pPr>
              <a:lnSpc>
                <a:spcPts val="2500"/>
              </a:lnSpc>
            </a:pPr>
            <a:r>
              <a:rPr lang="en-US"/>
              <a:t>….</a:t>
            </a:r>
          </a:p>
          <a:p>
            <a:pPr>
              <a:lnSpc>
                <a:spcPts val="2500"/>
              </a:lnSpc>
            </a:pPr>
            <a:r>
              <a:rPr lang="en-US"/>
              <a:t>Access C</a:t>
            </a:r>
          </a:p>
          <a:p>
            <a:pPr>
              <a:lnSpc>
                <a:spcPts val="2500"/>
              </a:lnSpc>
            </a:pPr>
            <a:r>
              <a:rPr lang="en-US"/>
              <a:t>….</a:t>
            </a:r>
          </a:p>
          <a:p>
            <a:pPr>
              <a:lnSpc>
                <a:spcPts val="2500"/>
              </a:lnSpc>
            </a:pPr>
            <a:r>
              <a:rPr lang="en-US"/>
              <a:t>Access B</a:t>
            </a:r>
          </a:p>
          <a:p>
            <a:pPr>
              <a:lnSpc>
                <a:spcPts val="2500"/>
              </a:lnSpc>
            </a:pPr>
            <a:r>
              <a:rPr lang="en-US"/>
              <a:t>….</a:t>
            </a:r>
          </a:p>
          <a:p>
            <a:pPr>
              <a:lnSpc>
                <a:spcPts val="2500"/>
              </a:lnSpc>
            </a:pPr>
            <a:r>
              <a:rPr lang="en-US"/>
              <a:t>….</a:t>
            </a:r>
          </a:p>
        </p:txBody>
      </p:sp>
      <p:sp>
        <p:nvSpPr>
          <p:cNvPr id="28675" name="AutoShape 5"/>
          <p:cNvSpPr>
            <a:spLocks noChangeArrowheads="1"/>
          </p:cNvSpPr>
          <p:nvPr/>
        </p:nvSpPr>
        <p:spPr bwMode="auto">
          <a:xfrm>
            <a:off x="2039938" y="2590800"/>
            <a:ext cx="3471862" cy="881063"/>
          </a:xfrm>
          <a:prstGeom prst="notchedRightArrow">
            <a:avLst>
              <a:gd name="adj1" fmla="val 50000"/>
              <a:gd name="adj2" fmla="val 95613"/>
            </a:avLst>
          </a:prstGeom>
          <a:solidFill>
            <a:schemeClr val="accent1"/>
          </a:solidFill>
          <a:ln w="12700">
            <a:solidFill>
              <a:schemeClr val="tx1"/>
            </a:solidFill>
            <a:miter lim="800000"/>
            <a:headEnd/>
            <a:tailEnd/>
          </a:ln>
        </p:spPr>
        <p:txBody>
          <a:bodyPr wrap="none" lIns="82058" tIns="41029" rIns="82058" bIns="41029" anchor="ctr"/>
          <a:lstStyle/>
          <a:p>
            <a:pPr algn="ctr"/>
            <a:r>
              <a:rPr lang="en-US" sz="1800"/>
              <a:t>Memory allocation</a:t>
            </a:r>
          </a:p>
        </p:txBody>
      </p:sp>
      <p:sp>
        <p:nvSpPr>
          <p:cNvPr id="28676" name="Text Box 6"/>
          <p:cNvSpPr txBox="1">
            <a:spLocks noChangeArrowheads="1"/>
          </p:cNvSpPr>
          <p:nvPr/>
        </p:nvSpPr>
        <p:spPr bwMode="auto">
          <a:xfrm>
            <a:off x="914400" y="5638800"/>
            <a:ext cx="7472363" cy="904875"/>
          </a:xfrm>
          <a:prstGeom prst="rect">
            <a:avLst/>
          </a:prstGeom>
          <a:noFill/>
          <a:ln w="9525">
            <a:solidFill>
              <a:schemeClr val="tx1"/>
            </a:solidFill>
            <a:miter lim="800000"/>
            <a:headEnd/>
            <a:tailEnd/>
          </a:ln>
        </p:spPr>
        <p:txBody>
          <a:bodyPr lIns="91429" tIns="45714" rIns="91429" bIns="45714">
            <a:spAutoFit/>
          </a:bodyPr>
          <a:lstStyle/>
          <a:p>
            <a:pPr>
              <a:lnSpc>
                <a:spcPct val="110000"/>
              </a:lnSpc>
            </a:pPr>
            <a:r>
              <a:rPr lang="en-US" altLang="zh-CN">
                <a:ea typeface="宋体" pitchFamily="2" charset="-122"/>
              </a:rPr>
              <a:t>Algorithms that use the access pattern to allocate memory to banks in a way that maximizes bank idle times</a:t>
            </a:r>
          </a:p>
        </p:txBody>
      </p:sp>
      <p:sp>
        <p:nvSpPr>
          <p:cNvPr id="28677" name="Rectangle 7"/>
          <p:cNvSpPr>
            <a:spLocks noChangeArrowheads="1"/>
          </p:cNvSpPr>
          <p:nvPr/>
        </p:nvSpPr>
        <p:spPr bwMode="auto">
          <a:xfrm>
            <a:off x="5984875" y="1512888"/>
            <a:ext cx="1068388" cy="788987"/>
          </a:xfrm>
          <a:prstGeom prst="rect">
            <a:avLst/>
          </a:prstGeom>
          <a:noFill/>
          <a:ln w="12700">
            <a:solidFill>
              <a:schemeClr val="tx1"/>
            </a:solidFill>
            <a:miter lim="800000"/>
            <a:headEnd/>
            <a:tailEnd/>
          </a:ln>
        </p:spPr>
        <p:txBody>
          <a:bodyPr wrap="none" lIns="82058" tIns="41029" rIns="82058" bIns="41029" anchor="ctr"/>
          <a:lstStyle/>
          <a:p>
            <a:pPr algn="ctr"/>
            <a:r>
              <a:rPr lang="en-US"/>
              <a:t>A[], B[]</a:t>
            </a:r>
          </a:p>
        </p:txBody>
      </p:sp>
      <p:sp>
        <p:nvSpPr>
          <p:cNvPr id="28678" name="Rectangle 8"/>
          <p:cNvSpPr>
            <a:spLocks noChangeArrowheads="1"/>
          </p:cNvSpPr>
          <p:nvPr/>
        </p:nvSpPr>
        <p:spPr bwMode="auto">
          <a:xfrm>
            <a:off x="7400925" y="1519238"/>
            <a:ext cx="1068388" cy="788987"/>
          </a:xfrm>
          <a:prstGeom prst="rect">
            <a:avLst/>
          </a:prstGeom>
          <a:noFill/>
          <a:ln w="12700">
            <a:solidFill>
              <a:schemeClr val="tx1"/>
            </a:solidFill>
            <a:miter lim="800000"/>
            <a:headEnd/>
            <a:tailEnd/>
          </a:ln>
        </p:spPr>
        <p:txBody>
          <a:bodyPr wrap="none" lIns="82058" tIns="41029" rIns="82058" bIns="41029" anchor="ctr"/>
          <a:lstStyle/>
          <a:p>
            <a:pPr algn="ctr"/>
            <a:r>
              <a:rPr lang="en-US"/>
              <a:t>C[], D[]</a:t>
            </a:r>
          </a:p>
        </p:txBody>
      </p:sp>
      <p:sp>
        <p:nvSpPr>
          <p:cNvPr id="28679" name="Rectangle 9"/>
          <p:cNvSpPr>
            <a:spLocks noChangeArrowheads="1"/>
          </p:cNvSpPr>
          <p:nvPr/>
        </p:nvSpPr>
        <p:spPr bwMode="auto">
          <a:xfrm>
            <a:off x="5922963" y="3565525"/>
            <a:ext cx="1068387" cy="788988"/>
          </a:xfrm>
          <a:prstGeom prst="rect">
            <a:avLst/>
          </a:prstGeom>
          <a:noFill/>
          <a:ln w="12700">
            <a:solidFill>
              <a:schemeClr val="tx1"/>
            </a:solidFill>
            <a:miter lim="800000"/>
            <a:headEnd/>
            <a:tailEnd/>
          </a:ln>
        </p:spPr>
        <p:txBody>
          <a:bodyPr wrap="none" lIns="82058" tIns="41029" rIns="82058" bIns="41029" anchor="ctr"/>
          <a:lstStyle/>
          <a:p>
            <a:pPr algn="ctr"/>
            <a:r>
              <a:rPr lang="en-US"/>
              <a:t>A[], D[]</a:t>
            </a:r>
          </a:p>
        </p:txBody>
      </p:sp>
      <p:sp>
        <p:nvSpPr>
          <p:cNvPr id="28680" name="Rectangle 10"/>
          <p:cNvSpPr>
            <a:spLocks noChangeArrowheads="1"/>
          </p:cNvSpPr>
          <p:nvPr/>
        </p:nvSpPr>
        <p:spPr bwMode="auto">
          <a:xfrm>
            <a:off x="7339013" y="3573463"/>
            <a:ext cx="1066800" cy="788987"/>
          </a:xfrm>
          <a:prstGeom prst="rect">
            <a:avLst/>
          </a:prstGeom>
          <a:noFill/>
          <a:ln w="12700">
            <a:solidFill>
              <a:schemeClr val="tx1"/>
            </a:solidFill>
            <a:miter lim="800000"/>
            <a:headEnd/>
            <a:tailEnd/>
          </a:ln>
        </p:spPr>
        <p:txBody>
          <a:bodyPr wrap="none" lIns="82058" tIns="41029" rIns="82058" bIns="41029" anchor="ctr"/>
          <a:lstStyle/>
          <a:p>
            <a:pPr algn="ctr"/>
            <a:r>
              <a:rPr lang="en-US"/>
              <a:t>C[], B[]</a:t>
            </a:r>
          </a:p>
        </p:txBody>
      </p:sp>
      <p:sp>
        <p:nvSpPr>
          <p:cNvPr id="28681" name="Text Box 11"/>
          <p:cNvSpPr txBox="1">
            <a:spLocks noChangeArrowheads="1"/>
          </p:cNvSpPr>
          <p:nvPr/>
        </p:nvSpPr>
        <p:spPr bwMode="auto">
          <a:xfrm>
            <a:off x="6769100" y="2759075"/>
            <a:ext cx="593725" cy="452438"/>
          </a:xfrm>
          <a:prstGeom prst="rect">
            <a:avLst/>
          </a:prstGeom>
          <a:noFill/>
          <a:ln w="12700">
            <a:noFill/>
            <a:miter lim="800000"/>
            <a:headEnd/>
            <a:tailEnd/>
          </a:ln>
        </p:spPr>
        <p:txBody>
          <a:bodyPr wrap="none" lIns="82058" tIns="41029" rIns="82058" bIns="41029">
            <a:spAutoFit/>
          </a:bodyPr>
          <a:lstStyle/>
          <a:p>
            <a:r>
              <a:rPr lang="en-US"/>
              <a:t>OR</a:t>
            </a:r>
          </a:p>
        </p:txBody>
      </p:sp>
      <p:sp>
        <p:nvSpPr>
          <p:cNvPr id="28682" name="Rectangle 2"/>
          <p:cNvSpPr>
            <a:spLocks noGrp="1" noChangeArrowheads="1"/>
          </p:cNvSpPr>
          <p:nvPr>
            <p:ph type="title" sz="quarter"/>
          </p:nvPr>
        </p:nvSpPr>
        <p:spPr bwMode="auto">
          <a:xfrm>
            <a:off x="1371600" y="152400"/>
            <a:ext cx="5791200" cy="914400"/>
          </a:xfrm>
          <a:solidFill>
            <a:srgbClr val="FFFFFF"/>
          </a:solidFill>
          <a:ln>
            <a:miter lim="800000"/>
            <a:headEnd/>
            <a:tailEnd/>
          </a:ln>
        </p:spPr>
        <p:txBody>
          <a:bodyPr vert="horz" wrap="square" lIns="91429" tIns="45714" rIns="91429" bIns="45714" numCol="1" anchor="t" anchorCtr="0" compatLnSpc="1">
            <a:prstTxWarp prst="textNoShape">
              <a:avLst/>
            </a:prstTxWarp>
          </a:bodyPr>
          <a:lstStyle/>
          <a:p>
            <a:r>
              <a:rPr lang="en-US" altLang="zh-CN" sz="2800" b="1" smtClean="0">
                <a:ea typeface="宋体" pitchFamily="2" charset="-122"/>
              </a:rPr>
              <a:t>Example of compiler assisted Memory Power Management?</a:t>
            </a:r>
            <a:endParaRPr lang="en-US" sz="2800" b="1" smtClean="0">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533400" y="304800"/>
            <a:ext cx="7467600" cy="1143000"/>
          </a:xfrm>
          <a:noFill/>
          <a:ln>
            <a:miter lim="800000"/>
            <a:headEnd/>
            <a:tailEnd/>
          </a:ln>
        </p:spPr>
        <p:txBody>
          <a:bodyPr vert="horz" wrap="square" lIns="82058" tIns="41029" rIns="82058" bIns="41029" numCol="1" anchor="t" anchorCtr="0" compatLnSpc="1">
            <a:prstTxWarp prst="textNoShape">
              <a:avLst/>
            </a:prstTxWarp>
          </a:bodyPr>
          <a:lstStyle/>
          <a:p>
            <a:r>
              <a:rPr lang="en-US" sz="3600" b="1" dirty="0" smtClean="0"/>
              <a:t>Phase Change Memory (PCM)</a:t>
            </a:r>
            <a:br>
              <a:rPr lang="en-US" sz="3600" b="1" dirty="0" smtClean="0"/>
            </a:br>
            <a:r>
              <a:rPr lang="en-US" sz="2800" b="1" dirty="0" smtClean="0"/>
              <a:t>A power saving memory technology</a:t>
            </a:r>
            <a:r>
              <a:rPr lang="en-US" sz="3600" b="1" dirty="0" smtClean="0"/>
              <a:t/>
            </a:r>
            <a:br>
              <a:rPr lang="en-US" sz="3600" b="1" dirty="0" smtClean="0"/>
            </a:br>
            <a:endParaRPr lang="en-US" sz="3600" dirty="0" smtClean="0"/>
          </a:p>
        </p:txBody>
      </p:sp>
      <p:sp>
        <p:nvSpPr>
          <p:cNvPr id="3" name="Text Box 18"/>
          <p:cNvSpPr txBox="1">
            <a:spLocks noChangeArrowheads="1"/>
          </p:cNvSpPr>
          <p:nvPr/>
        </p:nvSpPr>
        <p:spPr bwMode="auto">
          <a:xfrm>
            <a:off x="457200" y="1600200"/>
            <a:ext cx="8436263" cy="1341381"/>
          </a:xfrm>
          <a:prstGeom prst="rect">
            <a:avLst/>
          </a:prstGeom>
          <a:noFill/>
          <a:ln w="12700" algn="ctr">
            <a:noFill/>
            <a:miter lim="800000"/>
            <a:headEnd/>
            <a:tailEnd/>
          </a:ln>
          <a:effectLst/>
        </p:spPr>
        <p:txBody>
          <a:bodyPr wrap="square" lIns="91429" tIns="45714" rIns="91429" bIns="45714">
            <a:spAutoFit/>
          </a:bodyPr>
          <a:lstStyle/>
          <a:p>
            <a:pPr marL="225090" indent="-225090" defTabSz="914608">
              <a:spcBef>
                <a:spcPts val="1077"/>
              </a:spcBef>
              <a:buFontTx/>
              <a:buChar char="•"/>
            </a:pPr>
            <a:r>
              <a:rPr lang="en-US" dirty="0">
                <a:latin typeface="Arial" charset="0"/>
              </a:rPr>
              <a:t>Solid State memory made of germanium-antimony alloy</a:t>
            </a:r>
          </a:p>
          <a:p>
            <a:pPr marL="225090" indent="-225090" defTabSz="914608">
              <a:spcBef>
                <a:spcPts val="1077"/>
              </a:spcBef>
              <a:buFontTx/>
              <a:buChar char="•"/>
            </a:pPr>
            <a:r>
              <a:rPr lang="en-US" dirty="0">
                <a:latin typeface="Arial" charset="0"/>
              </a:rPr>
              <a:t>Switching between states is thermal based (not electrical based) </a:t>
            </a:r>
          </a:p>
        </p:txBody>
      </p:sp>
      <p:pic>
        <p:nvPicPr>
          <p:cNvPr id="4" name="Picture 3"/>
          <p:cNvPicPr/>
          <p:nvPr/>
        </p:nvPicPr>
        <p:blipFill>
          <a:blip r:embed="rId2" cstate="print"/>
          <a:stretch>
            <a:fillRect/>
          </a:stretch>
        </p:blipFill>
        <p:spPr>
          <a:xfrm>
            <a:off x="4572000" y="2971800"/>
            <a:ext cx="4332288" cy="2982720"/>
          </a:xfrm>
          <a:prstGeom prst="rect">
            <a:avLst/>
          </a:prstGeom>
        </p:spPr>
      </p:pic>
      <p:sp>
        <p:nvSpPr>
          <p:cNvPr id="5" name="Text Box 18"/>
          <p:cNvSpPr txBox="1">
            <a:spLocks noChangeArrowheads="1"/>
          </p:cNvSpPr>
          <p:nvPr/>
        </p:nvSpPr>
        <p:spPr bwMode="auto">
          <a:xfrm>
            <a:off x="457200" y="3657600"/>
            <a:ext cx="4114800" cy="1569648"/>
          </a:xfrm>
          <a:prstGeom prst="rect">
            <a:avLst/>
          </a:prstGeom>
          <a:noFill/>
          <a:ln w="12700" algn="ctr">
            <a:noFill/>
            <a:miter lim="800000"/>
            <a:headEnd/>
            <a:tailEnd/>
          </a:ln>
          <a:effectLst/>
        </p:spPr>
        <p:txBody>
          <a:bodyPr wrap="square" lIns="91429" tIns="45714" rIns="91429" bIns="45714">
            <a:spAutoFit/>
          </a:bodyPr>
          <a:lstStyle/>
          <a:p>
            <a:pPr marL="225090" indent="-225090" defTabSz="914608">
              <a:spcBef>
                <a:spcPts val="1077"/>
              </a:spcBef>
              <a:buFontTx/>
              <a:buChar char="•"/>
            </a:pPr>
            <a:r>
              <a:rPr lang="en-US" dirty="0" smtClean="0">
                <a:latin typeface="Arial" charset="0"/>
              </a:rPr>
              <a:t>Samsung</a:t>
            </a:r>
            <a:r>
              <a:rPr lang="en-US" dirty="0">
                <a:latin typeface="Arial" charset="0"/>
              </a:rPr>
              <a:t>, Intel, Hitachi and IBM developed PCM prototypes (to replace Flash</a:t>
            </a:r>
            <a:r>
              <a:rPr lang="en-US" dirty="0" smtClean="0">
                <a:latin typeface="Arial" charset="0"/>
              </a:rPr>
              <a:t>).</a:t>
            </a:r>
            <a:endParaRPr lang="en-US" dirty="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990600" y="381000"/>
            <a:ext cx="7093238" cy="658346"/>
          </a:xfrm>
          <a:noFill/>
          <a:ln>
            <a:miter lim="800000"/>
            <a:headEnd/>
            <a:tailEnd/>
          </a:ln>
        </p:spPr>
        <p:txBody>
          <a:bodyPr vert="horz" wrap="square" lIns="82058" tIns="41029" rIns="82058" bIns="41029" numCol="1" anchor="t" anchorCtr="0" compatLnSpc="1">
            <a:prstTxWarp prst="textNoShape">
              <a:avLst/>
            </a:prstTxWarp>
          </a:bodyPr>
          <a:lstStyle/>
          <a:p>
            <a:r>
              <a:rPr lang="en-US" sz="3600" b="1" dirty="0" smtClean="0"/>
              <a:t>Properties of PCM</a:t>
            </a:r>
            <a:br>
              <a:rPr lang="en-US" sz="3600" b="1" dirty="0" smtClean="0"/>
            </a:br>
            <a:endParaRPr lang="en-US" sz="3600" dirty="0" smtClean="0"/>
          </a:p>
        </p:txBody>
      </p:sp>
      <p:sp>
        <p:nvSpPr>
          <p:cNvPr id="3" name="Text Box 18"/>
          <p:cNvSpPr txBox="1">
            <a:spLocks noChangeArrowheads="1"/>
          </p:cNvSpPr>
          <p:nvPr/>
        </p:nvSpPr>
        <p:spPr bwMode="auto">
          <a:xfrm>
            <a:off x="304800" y="1219200"/>
            <a:ext cx="8436263" cy="5283486"/>
          </a:xfrm>
          <a:prstGeom prst="rect">
            <a:avLst/>
          </a:prstGeom>
          <a:noFill/>
          <a:ln w="12700" algn="ctr">
            <a:noFill/>
            <a:miter lim="800000"/>
            <a:headEnd/>
            <a:tailEnd/>
          </a:ln>
          <a:effectLst/>
        </p:spPr>
        <p:txBody>
          <a:bodyPr wrap="square" lIns="91429" tIns="45714" rIns="91429" bIns="45714">
            <a:spAutoFit/>
          </a:bodyPr>
          <a:lstStyle/>
          <a:p>
            <a:pPr marL="225090" indent="-225090" defTabSz="914608">
              <a:spcBef>
                <a:spcPts val="1077"/>
              </a:spcBef>
              <a:buFont typeface="Arial" pitchFamily="34" charset="0"/>
              <a:buChar char="•"/>
            </a:pPr>
            <a:r>
              <a:rPr lang="en-US" dirty="0" smtClean="0">
                <a:latin typeface="Arial" charset="0"/>
              </a:rPr>
              <a:t>Non-volatile </a:t>
            </a:r>
            <a:r>
              <a:rPr lang="en-US" dirty="0">
                <a:latin typeface="Arial" charset="0"/>
              </a:rPr>
              <a:t>but faster than </a:t>
            </a:r>
            <a:r>
              <a:rPr lang="en-US" dirty="0" smtClean="0">
                <a:latin typeface="Arial" charset="0"/>
              </a:rPr>
              <a:t>Flash</a:t>
            </a:r>
          </a:p>
          <a:p>
            <a:pPr marL="225090" indent="-225090" defTabSz="914608">
              <a:spcBef>
                <a:spcPts val="1077"/>
              </a:spcBef>
              <a:buFont typeface="Arial" pitchFamily="34" charset="0"/>
              <a:buChar char="•"/>
            </a:pPr>
            <a:endParaRPr lang="en-US" dirty="0">
              <a:latin typeface="Arial" charset="0"/>
            </a:endParaRPr>
          </a:p>
          <a:p>
            <a:pPr marL="225090" indent="-225090" defTabSz="914608">
              <a:spcBef>
                <a:spcPts val="1077"/>
              </a:spcBef>
              <a:buFont typeface="Arial" pitchFamily="34" charset="0"/>
              <a:buChar char="•"/>
            </a:pPr>
            <a:r>
              <a:rPr lang="en-US" dirty="0">
                <a:latin typeface="Arial" charset="0"/>
              </a:rPr>
              <a:t>Byte addressable but denser and cheaper than </a:t>
            </a:r>
            <a:r>
              <a:rPr lang="en-US" dirty="0" smtClean="0">
                <a:latin typeface="Arial" charset="0"/>
              </a:rPr>
              <a:t>DRAM</a:t>
            </a:r>
          </a:p>
          <a:p>
            <a:pPr marL="225090" indent="-225090" defTabSz="914608">
              <a:spcBef>
                <a:spcPts val="1077"/>
              </a:spcBef>
              <a:buFont typeface="Arial" pitchFamily="34" charset="0"/>
              <a:buChar char="•"/>
            </a:pPr>
            <a:endParaRPr lang="en-US" dirty="0">
              <a:latin typeface="Arial" charset="0"/>
            </a:endParaRPr>
          </a:p>
          <a:p>
            <a:pPr marL="225090" indent="-225090" defTabSz="914608">
              <a:spcBef>
                <a:spcPts val="1077"/>
              </a:spcBef>
              <a:buFont typeface="Arial" pitchFamily="34" charset="0"/>
              <a:buChar char="•"/>
            </a:pPr>
            <a:r>
              <a:rPr lang="en-US" dirty="0">
                <a:latin typeface="Arial" charset="0"/>
              </a:rPr>
              <a:t>No static power consumption and very low switching </a:t>
            </a:r>
            <a:r>
              <a:rPr lang="en-US" dirty="0" smtClean="0">
                <a:latin typeface="Arial" charset="0"/>
              </a:rPr>
              <a:t>power</a:t>
            </a:r>
          </a:p>
          <a:p>
            <a:pPr marL="225090" indent="-225090" defTabSz="914608">
              <a:spcBef>
                <a:spcPts val="1077"/>
              </a:spcBef>
              <a:buFont typeface="Arial" pitchFamily="34" charset="0"/>
              <a:buChar char="•"/>
            </a:pPr>
            <a:endParaRPr lang="en-US" dirty="0">
              <a:latin typeface="Arial" charset="0"/>
            </a:endParaRPr>
          </a:p>
          <a:p>
            <a:pPr marL="225090" indent="-225090" defTabSz="914608">
              <a:spcBef>
                <a:spcPts val="1077"/>
              </a:spcBef>
              <a:buFont typeface="Arial" pitchFamily="34" charset="0"/>
              <a:buChar char="•"/>
            </a:pPr>
            <a:r>
              <a:rPr lang="en-US" dirty="0">
                <a:latin typeface="Arial" charset="0"/>
              </a:rPr>
              <a:t>Not susceptible to </a:t>
            </a:r>
            <a:r>
              <a:rPr lang="en-US" dirty="0" smtClean="0">
                <a:latin typeface="Arial" charset="0"/>
              </a:rPr>
              <a:t>SEUs (single event upsets) and hence do not need error detecting or correcting codes</a:t>
            </a:r>
          </a:p>
          <a:p>
            <a:pPr marL="635382" lvl="1" indent="-225090" defTabSz="914608">
              <a:spcBef>
                <a:spcPts val="1077"/>
              </a:spcBef>
              <a:buFont typeface="Courier New" pitchFamily="49" charset="0"/>
              <a:buChar char="o"/>
            </a:pPr>
            <a:r>
              <a:rPr lang="en-US" dirty="0" smtClean="0">
                <a:latin typeface="Arial" charset="0"/>
              </a:rPr>
              <a:t>Errors occur only during write (not read) – use a simple read-after-write to detect errors</a:t>
            </a:r>
          </a:p>
          <a:p>
            <a:pPr marL="225090" indent="-225090" defTabSz="914608">
              <a:spcBef>
                <a:spcPts val="1077"/>
              </a:spcBef>
              <a:buFontTx/>
              <a:buChar char="•"/>
            </a:pPr>
            <a:endParaRPr lang="en-US" dirty="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914400" y="381000"/>
            <a:ext cx="7093238" cy="658346"/>
          </a:xfrm>
          <a:noFill/>
          <a:ln>
            <a:miter lim="800000"/>
            <a:headEnd/>
            <a:tailEnd/>
          </a:ln>
        </p:spPr>
        <p:txBody>
          <a:bodyPr vert="horz" wrap="square" lIns="82058" tIns="41029" rIns="82058" bIns="41029" numCol="1" anchor="t" anchorCtr="0" compatLnSpc="1">
            <a:prstTxWarp prst="textNoShape">
              <a:avLst/>
            </a:prstTxWarp>
          </a:bodyPr>
          <a:lstStyle/>
          <a:p>
            <a:r>
              <a:rPr lang="en-US" sz="3600" b="1" dirty="0" smtClean="0"/>
              <a:t>So, where is the catch?</a:t>
            </a:r>
            <a:br>
              <a:rPr lang="en-US" sz="3600" b="1" dirty="0" smtClean="0"/>
            </a:br>
            <a:endParaRPr lang="en-US" sz="3600" dirty="0" smtClean="0"/>
          </a:p>
        </p:txBody>
      </p:sp>
      <p:sp>
        <p:nvSpPr>
          <p:cNvPr id="3" name="Text Box 18"/>
          <p:cNvSpPr txBox="1">
            <a:spLocks noChangeArrowheads="1"/>
          </p:cNvSpPr>
          <p:nvPr/>
        </p:nvSpPr>
        <p:spPr bwMode="auto">
          <a:xfrm>
            <a:off x="228600" y="1295400"/>
            <a:ext cx="8686800" cy="5055218"/>
          </a:xfrm>
          <a:prstGeom prst="rect">
            <a:avLst/>
          </a:prstGeom>
          <a:noFill/>
          <a:ln w="12700" algn="ctr">
            <a:noFill/>
            <a:miter lim="800000"/>
            <a:headEnd/>
            <a:tailEnd/>
          </a:ln>
          <a:effectLst/>
        </p:spPr>
        <p:txBody>
          <a:bodyPr wrap="square" lIns="91429" tIns="45714" rIns="91429" bIns="45714">
            <a:spAutoFit/>
          </a:bodyPr>
          <a:lstStyle/>
          <a:p>
            <a:pPr marL="225090" indent="-225090" defTabSz="914608">
              <a:spcBef>
                <a:spcPts val="1077"/>
              </a:spcBef>
              <a:buFontTx/>
              <a:buChar char="•"/>
            </a:pPr>
            <a:r>
              <a:rPr lang="en-US" dirty="0">
                <a:latin typeface="Arial" charset="0"/>
              </a:rPr>
              <a:t>Slower than DRAM </a:t>
            </a:r>
            <a:endParaRPr lang="en-US" dirty="0" smtClean="0">
              <a:latin typeface="Arial" charset="0"/>
            </a:endParaRPr>
          </a:p>
          <a:p>
            <a:pPr marL="682290" lvl="1" indent="-225090" defTabSz="914608">
              <a:spcBef>
                <a:spcPts val="1077"/>
              </a:spcBef>
              <a:buFontTx/>
              <a:buChar char="•"/>
            </a:pPr>
            <a:r>
              <a:rPr lang="en-US" dirty="0" smtClean="0">
                <a:latin typeface="Arial" charset="0"/>
              </a:rPr>
              <a:t>factor </a:t>
            </a:r>
            <a:r>
              <a:rPr lang="en-US" dirty="0">
                <a:latin typeface="Arial" charset="0"/>
              </a:rPr>
              <a:t>of </a:t>
            </a:r>
            <a:r>
              <a:rPr lang="en-US" dirty="0" smtClean="0">
                <a:latin typeface="Arial" charset="0"/>
              </a:rPr>
              <a:t>2 </a:t>
            </a:r>
            <a:r>
              <a:rPr lang="en-US" dirty="0">
                <a:latin typeface="Arial" charset="0"/>
              </a:rPr>
              <a:t>for read and 10 for </a:t>
            </a:r>
            <a:r>
              <a:rPr lang="en-US" dirty="0" smtClean="0">
                <a:latin typeface="Arial" charset="0"/>
              </a:rPr>
              <a:t>write</a:t>
            </a:r>
            <a:endParaRPr lang="en-US" dirty="0">
              <a:latin typeface="Arial" charset="0"/>
            </a:endParaRPr>
          </a:p>
          <a:p>
            <a:pPr marL="225090" indent="-225090" defTabSz="914608">
              <a:spcBef>
                <a:spcPts val="1077"/>
              </a:spcBef>
              <a:buFontTx/>
              <a:buChar char="•"/>
            </a:pPr>
            <a:r>
              <a:rPr lang="en-US" dirty="0">
                <a:latin typeface="Arial" charset="0"/>
              </a:rPr>
              <a:t>Low endurance </a:t>
            </a:r>
          </a:p>
          <a:p>
            <a:pPr marL="635382" lvl="1" indent="-225090" defTabSz="914608">
              <a:spcBef>
                <a:spcPts val="1077"/>
              </a:spcBef>
              <a:buFontTx/>
              <a:buChar char="•"/>
            </a:pPr>
            <a:r>
              <a:rPr lang="en-US" dirty="0" smtClean="0">
                <a:latin typeface="Arial" charset="0"/>
              </a:rPr>
              <a:t>A cell fails after 10</a:t>
            </a:r>
            <a:r>
              <a:rPr lang="en-US" baseline="30000" dirty="0" smtClean="0">
                <a:latin typeface="Arial" charset="0"/>
              </a:rPr>
              <a:t>7</a:t>
            </a:r>
            <a:r>
              <a:rPr lang="en-US" dirty="0" smtClean="0">
                <a:latin typeface="Arial" charset="0"/>
              </a:rPr>
              <a:t> </a:t>
            </a:r>
            <a:r>
              <a:rPr lang="en-US" dirty="0">
                <a:latin typeface="Arial" charset="0"/>
              </a:rPr>
              <a:t>writes (as opposed to 10</a:t>
            </a:r>
            <a:r>
              <a:rPr lang="en-US" baseline="30000" dirty="0">
                <a:latin typeface="Arial" charset="0"/>
              </a:rPr>
              <a:t>15</a:t>
            </a:r>
            <a:r>
              <a:rPr lang="en-US" dirty="0">
                <a:latin typeface="Arial" charset="0"/>
              </a:rPr>
              <a:t> for DRAM)</a:t>
            </a:r>
          </a:p>
          <a:p>
            <a:pPr marL="635382" lvl="1" indent="-225090" defTabSz="914608">
              <a:spcBef>
                <a:spcPts val="1077"/>
              </a:spcBef>
              <a:buFontTx/>
              <a:buChar char="•"/>
            </a:pPr>
            <a:endParaRPr lang="en-US" dirty="0">
              <a:latin typeface="Arial" charset="0"/>
            </a:endParaRPr>
          </a:p>
          <a:p>
            <a:pPr marL="225090" indent="-225090" defTabSz="914608">
              <a:spcBef>
                <a:spcPts val="1077"/>
              </a:spcBef>
              <a:buFontTx/>
              <a:buChar char="•"/>
            </a:pPr>
            <a:r>
              <a:rPr lang="en-US" dirty="0">
                <a:latin typeface="Arial" charset="0"/>
              </a:rPr>
              <a:t>Asymmetric  energy consumption </a:t>
            </a:r>
            <a:endParaRPr lang="en-US" dirty="0" smtClean="0">
              <a:latin typeface="Arial" charset="0"/>
            </a:endParaRPr>
          </a:p>
          <a:p>
            <a:pPr marL="682290" lvl="1" indent="-225090" defTabSz="914608">
              <a:spcBef>
                <a:spcPts val="1077"/>
              </a:spcBef>
              <a:buFontTx/>
              <a:buChar char="•"/>
            </a:pPr>
            <a:r>
              <a:rPr lang="en-US" dirty="0" smtClean="0">
                <a:latin typeface="Arial" charset="0"/>
              </a:rPr>
              <a:t>write </a:t>
            </a:r>
            <a:r>
              <a:rPr lang="en-US" dirty="0">
                <a:latin typeface="Arial" charset="0"/>
              </a:rPr>
              <a:t>is more expensive than </a:t>
            </a:r>
            <a:r>
              <a:rPr lang="en-US" dirty="0" smtClean="0">
                <a:latin typeface="Arial" charset="0"/>
              </a:rPr>
              <a:t>read</a:t>
            </a:r>
            <a:endParaRPr lang="en-US" dirty="0">
              <a:latin typeface="Arial" charset="0"/>
            </a:endParaRPr>
          </a:p>
          <a:p>
            <a:pPr marL="225090" indent="-225090" defTabSz="914608">
              <a:spcBef>
                <a:spcPts val="1077"/>
              </a:spcBef>
              <a:buFontTx/>
              <a:buChar char="•"/>
            </a:pPr>
            <a:r>
              <a:rPr lang="en-US" dirty="0">
                <a:latin typeface="Arial" charset="0"/>
              </a:rPr>
              <a:t>Asymmetry in bit writing </a:t>
            </a:r>
          </a:p>
          <a:p>
            <a:pPr marL="635382" lvl="1" indent="-225090" defTabSz="914608">
              <a:spcBef>
                <a:spcPts val="1077"/>
              </a:spcBef>
              <a:buFontTx/>
              <a:buChar char="•"/>
            </a:pPr>
            <a:r>
              <a:rPr lang="en-US" dirty="0">
                <a:latin typeface="Arial" charset="0"/>
              </a:rPr>
              <a:t>writing 0s is faster than writing 1s</a:t>
            </a:r>
          </a:p>
          <a:p>
            <a:pPr marL="225090" indent="-225090" defTabSz="914608">
              <a:spcBef>
                <a:spcPts val="1077"/>
              </a:spcBef>
              <a:buFontTx/>
              <a:buChar char="•"/>
            </a:pPr>
            <a:endParaRPr lang="en-US"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304800"/>
            <a:ext cx="6810375" cy="8493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Power management techniques</a:t>
            </a:r>
          </a:p>
        </p:txBody>
      </p:sp>
      <p:sp>
        <p:nvSpPr>
          <p:cNvPr id="7171" name="Text Box 3"/>
          <p:cNvSpPr txBox="1">
            <a:spLocks noChangeArrowheads="1"/>
          </p:cNvSpPr>
          <p:nvPr/>
        </p:nvSpPr>
        <p:spPr bwMode="auto">
          <a:xfrm>
            <a:off x="0" y="6400800"/>
            <a:ext cx="777875" cy="461963"/>
          </a:xfrm>
          <a:prstGeom prst="rect">
            <a:avLst/>
          </a:prstGeom>
          <a:noFill/>
          <a:ln w="9525">
            <a:noFill/>
            <a:miter lim="800000"/>
            <a:headEnd/>
            <a:tailEnd/>
          </a:ln>
        </p:spPr>
        <p:txBody>
          <a:bodyPr lIns="91429" tIns="45714" rIns="91429" bIns="45714">
            <a:spAutoFit/>
          </a:bodyPr>
          <a:lstStyle/>
          <a:p>
            <a:endParaRPr lang="en-US">
              <a:latin typeface="Tahoma" pitchFamily="34" charset="0"/>
            </a:endParaRPr>
          </a:p>
        </p:txBody>
      </p:sp>
      <p:sp>
        <p:nvSpPr>
          <p:cNvPr id="9220" name="Rectangle 4"/>
          <p:cNvSpPr>
            <a:spLocks noGrp="1" noChangeArrowheads="1"/>
          </p:cNvSpPr>
          <p:nvPr>
            <p:ph type="body" idx="1"/>
          </p:nvPr>
        </p:nvSpPr>
        <p:spPr bwMode="auto">
          <a:xfrm>
            <a:off x="304800" y="1371600"/>
            <a:ext cx="8610600" cy="3429000"/>
          </a:xfrm>
          <a:ln>
            <a:miter lim="800000"/>
            <a:headEnd/>
            <a:tailEnd/>
          </a:ln>
        </p:spPr>
        <p:txBody>
          <a:bodyPr vert="horz" wrap="square" lIns="82058" tIns="41029" rIns="82058" bIns="41029" numCol="1" anchor="t" anchorCtr="0" compatLnSpc="1">
            <a:prstTxWarp prst="textNoShape">
              <a:avLst/>
            </a:prstTxWarp>
          </a:bodyPr>
          <a:lstStyle/>
          <a:p>
            <a:pPr marL="117475" indent="-228600" defTabSz="819150">
              <a:buNone/>
              <a:defRPr/>
            </a:pPr>
            <a:r>
              <a:rPr lang="en-US" sz="2800" dirty="0" smtClean="0"/>
              <a:t>Two </a:t>
            </a:r>
            <a:r>
              <a:rPr lang="en-US" sz="2800" dirty="0" smtClean="0"/>
              <a:t>common techniques:</a:t>
            </a:r>
          </a:p>
          <a:p>
            <a:pPr marL="803275" lvl="1" indent="-514350" defTabSz="819150">
              <a:buFont typeface="+mj-lt"/>
              <a:buAutoNum type="arabicParenR"/>
              <a:defRPr/>
            </a:pPr>
            <a:r>
              <a:rPr lang="en-US" dirty="0" smtClean="0"/>
              <a:t>Throttling</a:t>
            </a:r>
          </a:p>
          <a:p>
            <a:pPr marL="1203325" lvl="2" indent="-514350" defTabSz="819150">
              <a:buNone/>
              <a:defRPr/>
            </a:pPr>
            <a:r>
              <a:rPr lang="en-US" dirty="0" smtClean="0"/>
              <a:t>	</a:t>
            </a:r>
            <a:r>
              <a:rPr lang="en-US" dirty="0" smtClean="0">
                <a:solidFill>
                  <a:srgbClr val="9933FF"/>
                </a:solidFill>
              </a:rPr>
              <a:t>Turn off (or change mode of) unused components (Need to predict usage patterns to avoid time and energy overhead of on/off </a:t>
            </a:r>
            <a:r>
              <a:rPr lang="en-US" dirty="0" smtClean="0">
                <a:solidFill>
                  <a:srgbClr val="9933FF"/>
                </a:solidFill>
              </a:rPr>
              <a:t>or mode switching</a:t>
            </a:r>
            <a:r>
              <a:rPr lang="en-US" dirty="0" smtClean="0">
                <a:solidFill>
                  <a:srgbClr val="9933FF"/>
                </a:solidFill>
              </a:rPr>
              <a:t>)</a:t>
            </a:r>
          </a:p>
          <a:p>
            <a:pPr marL="803275" lvl="1" indent="-514350" defTabSz="819150">
              <a:buFont typeface="+mj-lt"/>
              <a:buAutoNum type="arabicParenR"/>
              <a:defRPr/>
            </a:pPr>
            <a:r>
              <a:rPr lang="en-US" dirty="0" smtClean="0"/>
              <a:t>Frequency and voltage scaling</a:t>
            </a:r>
          </a:p>
          <a:p>
            <a:pPr marL="1203325" lvl="2" indent="-514350" defTabSz="819150">
              <a:buNone/>
              <a:defRPr/>
            </a:pPr>
            <a:r>
              <a:rPr lang="en-US" dirty="0" smtClean="0"/>
              <a:t>	</a:t>
            </a:r>
            <a:r>
              <a:rPr lang="en-US" dirty="0" smtClean="0">
                <a:solidFill>
                  <a:srgbClr val="9933FF"/>
                </a:solidFill>
              </a:rPr>
              <a:t>Scale down core’s speed (frequency and voltage)</a:t>
            </a:r>
          </a:p>
        </p:txBody>
      </p:sp>
      <p:sp>
        <p:nvSpPr>
          <p:cNvPr id="5" name="Horizontal Scroll 4"/>
          <p:cNvSpPr/>
          <p:nvPr/>
        </p:nvSpPr>
        <p:spPr>
          <a:xfrm>
            <a:off x="381000" y="4724400"/>
            <a:ext cx="8305800" cy="1752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109538" defTabSz="819150">
              <a:defRPr/>
            </a:pPr>
            <a:r>
              <a:rPr lang="en-US" sz="2800" dirty="0" smtClean="0">
                <a:solidFill>
                  <a:srgbClr val="C00000"/>
                </a:solidFill>
              </a:rPr>
              <a:t>Designing power efficient components is orthogonal to power management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2"/>
          <p:cNvSpPr/>
          <p:nvPr/>
        </p:nvSpPr>
        <p:spPr>
          <a:xfrm>
            <a:off x="1336200" y="1219200"/>
            <a:ext cx="1152000" cy="751320"/>
          </a:xfrm>
          <a:prstGeom prst="flowChartAlternateProcess">
            <a:avLst/>
          </a:prstGeom>
          <a:solidFill>
            <a:srgbClr val="E6E6E6"/>
          </a:solidFill>
          <a:ln>
            <a:solidFill>
              <a:srgbClr val="000000"/>
            </a:solidFill>
          </a:ln>
        </p:spPr>
        <p:txBody>
          <a:bodyPr wrap="none" lIns="0" tIns="0" rIns="0" bIns="0" anchor="ctr"/>
          <a:lstStyle/>
          <a:p>
            <a:pPr algn="ctr"/>
            <a:r>
              <a:rPr lang="en-US" sz="1800"/>
              <a:t>CPU</a:t>
            </a:r>
            <a:endParaRPr sz="3200"/>
          </a:p>
        </p:txBody>
      </p:sp>
      <p:sp>
        <p:nvSpPr>
          <p:cNvPr id="3" name="CustomShape 3"/>
          <p:cNvSpPr/>
          <p:nvPr/>
        </p:nvSpPr>
        <p:spPr>
          <a:xfrm>
            <a:off x="762000" y="2209800"/>
            <a:ext cx="2479200" cy="1946880"/>
          </a:xfrm>
          <a:prstGeom prst="flowChartAlternateProcess">
            <a:avLst/>
          </a:prstGeom>
          <a:solidFill>
            <a:srgbClr val="E6E6E6"/>
          </a:solidFill>
          <a:ln>
            <a:solidFill>
              <a:srgbClr val="000000"/>
            </a:solidFill>
          </a:ln>
        </p:spPr>
      </p:sp>
      <p:sp>
        <p:nvSpPr>
          <p:cNvPr id="5" name="CustomShape 5"/>
          <p:cNvSpPr/>
          <p:nvPr/>
        </p:nvSpPr>
        <p:spPr>
          <a:xfrm>
            <a:off x="1412400" y="2514600"/>
            <a:ext cx="990600" cy="381000"/>
          </a:xfrm>
          <a:prstGeom prst="flowChartAlternateProcess">
            <a:avLst/>
          </a:prstGeom>
          <a:solidFill>
            <a:srgbClr val="CCCCCC"/>
          </a:solidFill>
          <a:ln>
            <a:solidFill>
              <a:srgbClr val="000000"/>
            </a:solidFill>
          </a:ln>
        </p:spPr>
        <p:txBody>
          <a:bodyPr wrap="none" lIns="0" tIns="0" rIns="0" bIns="0" anchor="ctr"/>
          <a:lstStyle/>
          <a:p>
            <a:pPr algn="ctr"/>
            <a:r>
              <a:rPr lang="en-US" sz="1400" dirty="0"/>
              <a:t>Memory</a:t>
            </a:r>
            <a:endParaRPr dirty="0"/>
          </a:p>
          <a:p>
            <a:pPr algn="ctr"/>
            <a:r>
              <a:rPr lang="en-US" sz="1400" dirty="0"/>
              <a:t>Controller</a:t>
            </a:r>
            <a:endParaRPr dirty="0"/>
          </a:p>
        </p:txBody>
      </p:sp>
      <p:sp>
        <p:nvSpPr>
          <p:cNvPr id="7" name="CustomShape 7"/>
          <p:cNvSpPr/>
          <p:nvPr/>
        </p:nvSpPr>
        <p:spPr>
          <a:xfrm>
            <a:off x="990600" y="3200400"/>
            <a:ext cx="1945800" cy="794760"/>
          </a:xfrm>
          <a:prstGeom prst="flowChartAlternateProcess">
            <a:avLst/>
          </a:prstGeom>
          <a:solidFill>
            <a:srgbClr val="CCCCCC"/>
          </a:solidFill>
          <a:ln>
            <a:solidFill>
              <a:srgbClr val="000000"/>
            </a:solidFill>
          </a:ln>
        </p:spPr>
        <p:txBody>
          <a:bodyPr wrap="none" lIns="0" tIns="0" rIns="0" bIns="0" anchor="ctr"/>
          <a:lstStyle/>
          <a:p>
            <a:pPr algn="ctr"/>
            <a:r>
              <a:rPr lang="en-US" sz="1800"/>
              <a:t>DRAM</a:t>
            </a:r>
            <a:endParaRPr sz="3200"/>
          </a:p>
        </p:txBody>
      </p:sp>
      <p:sp>
        <p:nvSpPr>
          <p:cNvPr id="8" name="CustomShape 8"/>
          <p:cNvSpPr/>
          <p:nvPr/>
        </p:nvSpPr>
        <p:spPr>
          <a:xfrm>
            <a:off x="5867400" y="1219200"/>
            <a:ext cx="1152000" cy="751320"/>
          </a:xfrm>
          <a:prstGeom prst="flowChartAlternateProcess">
            <a:avLst/>
          </a:prstGeom>
          <a:solidFill>
            <a:srgbClr val="E6E6E6"/>
          </a:solidFill>
          <a:ln>
            <a:solidFill>
              <a:srgbClr val="000000"/>
            </a:solidFill>
          </a:ln>
        </p:spPr>
        <p:txBody>
          <a:bodyPr wrap="none" lIns="0" tIns="0" rIns="0" bIns="0" anchor="ctr"/>
          <a:lstStyle/>
          <a:p>
            <a:pPr algn="ctr"/>
            <a:r>
              <a:rPr lang="en-US" sz="1800"/>
              <a:t>CPU</a:t>
            </a:r>
            <a:endParaRPr sz="3200"/>
          </a:p>
        </p:txBody>
      </p:sp>
      <p:sp>
        <p:nvSpPr>
          <p:cNvPr id="9" name="CustomShape 9"/>
          <p:cNvSpPr/>
          <p:nvPr/>
        </p:nvSpPr>
        <p:spPr>
          <a:xfrm>
            <a:off x="5181600" y="2209800"/>
            <a:ext cx="2460720" cy="1955880"/>
          </a:xfrm>
          <a:prstGeom prst="flowChartAlternateProcess">
            <a:avLst/>
          </a:prstGeom>
          <a:solidFill>
            <a:srgbClr val="E6E6E6"/>
          </a:solidFill>
          <a:ln>
            <a:solidFill>
              <a:srgbClr val="000000"/>
            </a:solidFill>
          </a:ln>
        </p:spPr>
      </p:sp>
      <p:sp>
        <p:nvSpPr>
          <p:cNvPr id="11" name="CustomShape 11"/>
          <p:cNvSpPr/>
          <p:nvPr/>
        </p:nvSpPr>
        <p:spPr>
          <a:xfrm>
            <a:off x="5221680" y="2491680"/>
            <a:ext cx="715320" cy="459000"/>
          </a:xfrm>
          <a:prstGeom prst="flowChartAlternateProcess">
            <a:avLst/>
          </a:prstGeom>
          <a:solidFill>
            <a:srgbClr val="CCCCCC"/>
          </a:solidFill>
          <a:ln>
            <a:solidFill>
              <a:srgbClr val="000000"/>
            </a:solidFill>
          </a:ln>
        </p:spPr>
        <p:txBody>
          <a:bodyPr wrap="none" lIns="0" tIns="0" rIns="0" bIns="0" anchor="ctr"/>
          <a:lstStyle/>
          <a:p>
            <a:pPr algn="ctr"/>
            <a:r>
              <a:rPr lang="en-US" sz="1400"/>
              <a:t>AEB</a:t>
            </a:r>
            <a:endParaRPr/>
          </a:p>
        </p:txBody>
      </p:sp>
      <p:sp>
        <p:nvSpPr>
          <p:cNvPr id="13" name="CustomShape 13"/>
          <p:cNvSpPr/>
          <p:nvPr/>
        </p:nvSpPr>
        <p:spPr>
          <a:xfrm>
            <a:off x="6228960" y="2514600"/>
            <a:ext cx="476640" cy="354720"/>
          </a:xfrm>
          <a:prstGeom prst="flowChartAlternateProcess">
            <a:avLst/>
          </a:prstGeom>
          <a:solidFill>
            <a:srgbClr val="CCCCCC"/>
          </a:solidFill>
          <a:ln>
            <a:solidFill>
              <a:srgbClr val="000000"/>
            </a:solidFill>
          </a:ln>
        </p:spPr>
        <p:txBody>
          <a:bodyPr wrap="none" lIns="0" tIns="0" rIns="0" bIns="0" anchor="ctr"/>
          <a:lstStyle/>
          <a:p>
            <a:pPr algn="ctr"/>
            <a:r>
              <a:rPr lang="en-US" sz="1400" dirty="0"/>
              <a:t>MM</a:t>
            </a:r>
            <a:endParaRPr dirty="0"/>
          </a:p>
        </p:txBody>
      </p:sp>
      <p:sp>
        <p:nvSpPr>
          <p:cNvPr id="15" name="CustomShape 15"/>
          <p:cNvSpPr/>
          <p:nvPr/>
        </p:nvSpPr>
        <p:spPr>
          <a:xfrm>
            <a:off x="5316000" y="3144360"/>
            <a:ext cx="2236320" cy="949320"/>
          </a:xfrm>
          <a:prstGeom prst="flowChartAlternateProcess">
            <a:avLst/>
          </a:prstGeom>
          <a:solidFill>
            <a:srgbClr val="CCCCCC"/>
          </a:solidFill>
          <a:ln>
            <a:solidFill>
              <a:srgbClr val="000000"/>
            </a:solidFill>
          </a:ln>
        </p:spPr>
        <p:txBody>
          <a:bodyPr wrap="none" lIns="0" tIns="0" rIns="0" bIns="0" anchor="ctr"/>
          <a:lstStyle/>
          <a:p>
            <a:pPr algn="ctr"/>
            <a:r>
              <a:rPr lang="en-US" sz="1800"/>
              <a:t>PCM</a:t>
            </a:r>
            <a:endParaRPr sz="3200"/>
          </a:p>
        </p:txBody>
      </p:sp>
      <p:sp>
        <p:nvSpPr>
          <p:cNvPr id="16" name="TextShape 17"/>
          <p:cNvSpPr txBox="1"/>
          <p:nvPr/>
        </p:nvSpPr>
        <p:spPr>
          <a:xfrm>
            <a:off x="457200" y="4267200"/>
            <a:ext cx="2974560" cy="381000"/>
          </a:xfrm>
          <a:prstGeom prst="rect">
            <a:avLst/>
          </a:prstGeom>
        </p:spPr>
        <p:txBody>
          <a:bodyPr wrap="none" lIns="0" tIns="0" rIns="0" bIns="0"/>
          <a:lstStyle/>
          <a:p>
            <a:r>
              <a:rPr lang="en-US" dirty="0"/>
              <a:t>Traditional </a:t>
            </a:r>
            <a:r>
              <a:rPr lang="en-US" dirty="0" smtClean="0"/>
              <a:t>architecture</a:t>
            </a:r>
            <a:endParaRPr dirty="0"/>
          </a:p>
        </p:txBody>
      </p:sp>
      <p:sp>
        <p:nvSpPr>
          <p:cNvPr id="18" name="Up-Down Arrow 17"/>
          <p:cNvSpPr/>
          <p:nvPr/>
        </p:nvSpPr>
        <p:spPr>
          <a:xfrm>
            <a:off x="6400800" y="1981200"/>
            <a:ext cx="1524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Down Arrow 18"/>
          <p:cNvSpPr/>
          <p:nvPr/>
        </p:nvSpPr>
        <p:spPr>
          <a:xfrm>
            <a:off x="1869600" y="1981200"/>
            <a:ext cx="1524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Down Arrow 19"/>
          <p:cNvSpPr/>
          <p:nvPr/>
        </p:nvSpPr>
        <p:spPr>
          <a:xfrm>
            <a:off x="1869600" y="2895600"/>
            <a:ext cx="152400" cy="304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Down Arrow 20"/>
          <p:cNvSpPr/>
          <p:nvPr/>
        </p:nvSpPr>
        <p:spPr>
          <a:xfrm>
            <a:off x="6400800" y="2895600"/>
            <a:ext cx="152400" cy="228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Right Arrow 21"/>
          <p:cNvSpPr/>
          <p:nvPr/>
        </p:nvSpPr>
        <p:spPr>
          <a:xfrm>
            <a:off x="5943600" y="2590800"/>
            <a:ext cx="304800"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419600" y="4191000"/>
            <a:ext cx="4114800" cy="1077218"/>
          </a:xfrm>
          <a:prstGeom prst="rect">
            <a:avLst/>
          </a:prstGeom>
          <a:noFill/>
        </p:spPr>
        <p:txBody>
          <a:bodyPr wrap="square" rtlCol="0">
            <a:spAutoFit/>
          </a:bodyPr>
          <a:lstStyle/>
          <a:p>
            <a:pPr algn="ctr"/>
            <a:r>
              <a:rPr lang="en-US" dirty="0" smtClean="0"/>
              <a:t>Proposed architecture</a:t>
            </a:r>
          </a:p>
          <a:p>
            <a:r>
              <a:rPr lang="en-US" sz="2000" dirty="0" smtClean="0"/>
              <a:t>AEB: acceleration/endurance buffer</a:t>
            </a:r>
          </a:p>
          <a:p>
            <a:r>
              <a:rPr lang="en-US" sz="2000" dirty="0" smtClean="0"/>
              <a:t>MM: memory manager</a:t>
            </a:r>
            <a:endParaRPr lang="en-US" sz="2000" dirty="0"/>
          </a:p>
        </p:txBody>
      </p:sp>
      <p:sp>
        <p:nvSpPr>
          <p:cNvPr id="23" name="Title 1"/>
          <p:cNvSpPr txBox="1">
            <a:spLocks/>
          </p:cNvSpPr>
          <p:nvPr/>
        </p:nvSpPr>
        <p:spPr bwMode="auto">
          <a:xfrm>
            <a:off x="914400" y="304800"/>
            <a:ext cx="7093238" cy="658346"/>
          </a:xfrm>
          <a:prstGeom prst="rect">
            <a:avLst/>
          </a:prstGeom>
          <a:noFill/>
          <a:ln>
            <a:miter lim="800000"/>
            <a:headEnd/>
            <a:tailEnd/>
          </a:ln>
        </p:spPr>
        <p:txBody>
          <a:bodyPr vert="horz" wrap="square" lIns="82058" tIns="41029" rIns="82058" bIns="41029"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uLnTx/>
                <a:uFillTx/>
                <a:latin typeface="+mj-lt"/>
                <a:ea typeface="+mj-ea"/>
                <a:cs typeface="+mj-cs"/>
              </a:rPr>
              <a:t>Goal: use PCM</a:t>
            </a:r>
            <a:r>
              <a:rPr kumimoji="0" lang="en-US" sz="3600" b="1" i="0" u="none" strike="noStrike" kern="0" cap="none" spc="0" normalizeH="0" noProof="0" dirty="0" smtClean="0">
                <a:ln>
                  <a:noFill/>
                </a:ln>
                <a:solidFill>
                  <a:schemeClr val="tx2"/>
                </a:solidFill>
                <a:effectLst/>
                <a:uLnTx/>
                <a:uFillTx/>
                <a:latin typeface="+mj-lt"/>
                <a:ea typeface="+mj-ea"/>
                <a:cs typeface="+mj-cs"/>
              </a:rPr>
              <a:t> as main memory</a:t>
            </a:r>
            <a:r>
              <a:rPr kumimoji="0" lang="en-US" sz="3600" b="1" i="0" u="none" strike="noStrike" kern="0" cap="none" spc="0" normalizeH="0" baseline="0" noProof="0" dirty="0" smtClean="0">
                <a:ln>
                  <a:noFill/>
                </a:ln>
                <a:solidFill>
                  <a:schemeClr val="tx2"/>
                </a:solidFill>
                <a:effectLst/>
                <a:uLnTx/>
                <a:uFillTx/>
                <a:latin typeface="+mj-lt"/>
                <a:ea typeface="+mj-ea"/>
                <a:cs typeface="+mj-cs"/>
              </a:rPr>
              <a:t/>
            </a:r>
            <a:br>
              <a:rPr kumimoji="0" lang="en-US" sz="3600" b="1" i="0" u="none" strike="noStrike" kern="0" cap="none" spc="0" normalizeH="0" baseline="0" noProof="0" dirty="0" smtClean="0">
                <a:ln>
                  <a:noFill/>
                </a:ln>
                <a:solidFill>
                  <a:schemeClr val="tx2"/>
                </a:solidFill>
                <a:effectLst/>
                <a:uLnTx/>
                <a:uFillTx/>
                <a:latin typeface="+mj-lt"/>
                <a:ea typeface="+mj-ea"/>
                <a:cs typeface="+mj-cs"/>
              </a:rPr>
            </a:br>
            <a:endParaRPr kumimoji="0" 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25" name="Horizontal Scroll 24"/>
          <p:cNvSpPr/>
          <p:nvPr/>
        </p:nvSpPr>
        <p:spPr>
          <a:xfrm>
            <a:off x="609600" y="5791200"/>
            <a:ext cx="7848600" cy="685800"/>
          </a:xfrm>
          <a:prstGeom prst="horizontalScroll">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Advantages: cheaper + denser + lower power consumption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762000" y="304800"/>
            <a:ext cx="7501659" cy="658346"/>
          </a:xfrm>
          <a:no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Dealing with asymmetric read/write </a:t>
            </a:r>
            <a:br>
              <a:rPr lang="en-US" sz="3200" b="1" dirty="0" smtClean="0"/>
            </a:br>
            <a:endParaRPr lang="en-US" sz="3200" dirty="0" smtClean="0"/>
          </a:p>
        </p:txBody>
      </p:sp>
      <p:sp>
        <p:nvSpPr>
          <p:cNvPr id="131" name="Text Box 18"/>
          <p:cNvSpPr txBox="1">
            <a:spLocks noChangeArrowheads="1"/>
          </p:cNvSpPr>
          <p:nvPr/>
        </p:nvSpPr>
        <p:spPr bwMode="auto">
          <a:xfrm>
            <a:off x="381000" y="1524000"/>
            <a:ext cx="8200159" cy="4262693"/>
          </a:xfrm>
          <a:prstGeom prst="rect">
            <a:avLst/>
          </a:prstGeom>
          <a:noFill/>
          <a:ln w="12700" algn="ctr">
            <a:noFill/>
            <a:miter lim="800000"/>
            <a:headEnd/>
            <a:tailEnd/>
          </a:ln>
          <a:effectLst/>
        </p:spPr>
        <p:txBody>
          <a:bodyPr lIns="91429" tIns="45714" rIns="91429" bIns="45714">
            <a:spAutoFit/>
          </a:bodyPr>
          <a:lstStyle/>
          <a:p>
            <a:pPr marL="225090" indent="-225090" defTabSz="914608">
              <a:spcBef>
                <a:spcPts val="1077"/>
              </a:spcBef>
              <a:buFontTx/>
              <a:buChar char="•"/>
            </a:pPr>
            <a:r>
              <a:rPr lang="en-US" dirty="0">
                <a:latin typeface="Arial" charset="0"/>
              </a:rPr>
              <a:t>Use coherence algorithms in which “writes” are not on the critical path</a:t>
            </a:r>
            <a:r>
              <a:rPr lang="en-US" dirty="0" smtClean="0">
                <a:latin typeface="Arial" charset="0"/>
              </a:rPr>
              <a:t>.</a:t>
            </a:r>
          </a:p>
          <a:p>
            <a:pPr marL="225090" indent="-225090" defTabSz="914608">
              <a:spcBef>
                <a:spcPts val="1077"/>
              </a:spcBef>
              <a:buFontTx/>
              <a:buChar char="•"/>
            </a:pPr>
            <a:endParaRPr lang="en-US" dirty="0">
              <a:latin typeface="Arial" charset="0"/>
            </a:endParaRPr>
          </a:p>
          <a:p>
            <a:pPr marL="225090" indent="-225090" defTabSz="914608">
              <a:spcBef>
                <a:spcPts val="1077"/>
              </a:spcBef>
              <a:buFontTx/>
              <a:buChar char="•"/>
            </a:pPr>
            <a:r>
              <a:rPr lang="en-US" dirty="0" smtClean="0">
                <a:latin typeface="Arial" charset="0"/>
              </a:rPr>
              <a:t>Design </a:t>
            </a:r>
            <a:r>
              <a:rPr lang="en-US" dirty="0">
                <a:latin typeface="Arial" charset="0"/>
              </a:rPr>
              <a:t>algorithms with </a:t>
            </a:r>
            <a:r>
              <a:rPr lang="en-US" dirty="0" smtClean="0">
                <a:latin typeface="Arial" charset="0"/>
              </a:rPr>
              <a:t>“read rather than write” </a:t>
            </a:r>
            <a:r>
              <a:rPr lang="en-US" dirty="0">
                <a:latin typeface="Arial" charset="0"/>
              </a:rPr>
              <a:t>in mind</a:t>
            </a:r>
          </a:p>
          <a:p>
            <a:pPr marL="225090" indent="-225090" defTabSz="914608">
              <a:spcBef>
                <a:spcPts val="1077"/>
              </a:spcBef>
              <a:buFontTx/>
              <a:buChar char="•"/>
            </a:pPr>
            <a:endParaRPr lang="en-US" dirty="0">
              <a:latin typeface="Arial" charset="0"/>
            </a:endParaRPr>
          </a:p>
          <a:p>
            <a:pPr marL="225090" indent="-225090" defTabSz="914608">
              <a:spcBef>
                <a:spcPts val="1077"/>
              </a:spcBef>
              <a:buFontTx/>
              <a:buChar char="•"/>
            </a:pPr>
            <a:r>
              <a:rPr lang="en-US" dirty="0">
                <a:latin typeface="Arial" charset="0"/>
              </a:rPr>
              <a:t>Take advantage of the fact that writing 0s is faster than 1s</a:t>
            </a:r>
          </a:p>
          <a:p>
            <a:pPr marL="635382" lvl="1" indent="-225090" defTabSz="914608">
              <a:spcBef>
                <a:spcPts val="1077"/>
              </a:spcBef>
              <a:buFontTx/>
              <a:buChar char="•"/>
            </a:pPr>
            <a:r>
              <a:rPr lang="en-US" dirty="0" smtClean="0">
                <a:latin typeface="Arial" charset="0"/>
              </a:rPr>
              <a:t>Pre-write a block with 1’s as soon as block is dirty in the cache</a:t>
            </a:r>
          </a:p>
          <a:p>
            <a:pPr marL="635382" lvl="1" indent="-225090" defTabSz="914608">
              <a:spcBef>
                <a:spcPts val="1077"/>
              </a:spcBef>
              <a:buFontTx/>
              <a:buChar char="•"/>
            </a:pPr>
            <a:r>
              <a:rPr lang="en-US" dirty="0" smtClean="0">
                <a:latin typeface="Arial" charset="0"/>
              </a:rPr>
              <a:t>On write back, only </a:t>
            </a:r>
            <a:r>
              <a:rPr lang="en-US" dirty="0">
                <a:latin typeface="Arial" charset="0"/>
              </a:rPr>
              <a:t>write </a:t>
            </a:r>
            <a:r>
              <a:rPr lang="en-US">
                <a:latin typeface="Arial" charset="0"/>
              </a:rPr>
              <a:t>0’s </a:t>
            </a:r>
            <a:r>
              <a:rPr lang="en-US" smtClean="0">
                <a:latin typeface="Arial" charset="0"/>
              </a:rPr>
              <a:t>.</a:t>
            </a:r>
            <a:endParaRPr lang="en-US" dirty="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81000" y="228600"/>
            <a:ext cx="8113568" cy="1221441"/>
          </a:xfrm>
          <a:no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Dealing with low write endurance</a:t>
            </a:r>
            <a:br>
              <a:rPr lang="en-US" sz="3200" b="1" dirty="0" smtClean="0"/>
            </a:br>
            <a:r>
              <a:rPr lang="en-US" sz="3200" b="1" dirty="0" smtClean="0"/>
              <a:t>(write minimization)</a:t>
            </a:r>
            <a:endParaRPr lang="en-US" sz="3200" dirty="0" smtClean="0"/>
          </a:p>
        </p:txBody>
      </p:sp>
      <p:sp>
        <p:nvSpPr>
          <p:cNvPr id="131" name="Text Box 18"/>
          <p:cNvSpPr txBox="1">
            <a:spLocks noChangeArrowheads="1"/>
          </p:cNvSpPr>
          <p:nvPr/>
        </p:nvSpPr>
        <p:spPr bwMode="auto">
          <a:xfrm>
            <a:off x="304800" y="1676400"/>
            <a:ext cx="8534400" cy="4121629"/>
          </a:xfrm>
          <a:prstGeom prst="rect">
            <a:avLst/>
          </a:prstGeom>
          <a:noFill/>
          <a:ln w="12700" algn="ctr">
            <a:noFill/>
            <a:miter lim="800000"/>
            <a:headEnd/>
            <a:tailEnd/>
          </a:ln>
          <a:effectLst/>
        </p:spPr>
        <p:txBody>
          <a:bodyPr wrap="square" lIns="91429" tIns="45714" rIns="91429" bIns="45714">
            <a:spAutoFit/>
          </a:bodyPr>
          <a:lstStyle/>
          <a:p>
            <a:pPr marL="225090" indent="-225090" defTabSz="914608">
              <a:spcBef>
                <a:spcPts val="1077"/>
              </a:spcBef>
              <a:buFontTx/>
              <a:buChar char="•"/>
            </a:pPr>
            <a:r>
              <a:rPr lang="en-US" dirty="0">
                <a:latin typeface="Arial" charset="0"/>
              </a:rPr>
              <a:t>Block (or page) </a:t>
            </a:r>
            <a:r>
              <a:rPr lang="en-US" dirty="0" smtClean="0">
                <a:latin typeface="Arial" charset="0"/>
              </a:rPr>
              <a:t>allocation algorithms </a:t>
            </a:r>
            <a:r>
              <a:rPr lang="en-US" dirty="0">
                <a:latin typeface="Arial" charset="0"/>
              </a:rPr>
              <a:t>should not be oblivious to the status of the block – for wear </a:t>
            </a:r>
            <a:r>
              <a:rPr lang="en-US" dirty="0" smtClean="0">
                <a:latin typeface="Arial" charset="0"/>
              </a:rPr>
              <a:t>minimization</a:t>
            </a:r>
          </a:p>
          <a:p>
            <a:pPr marL="225090" indent="-225090" defTabSz="914608">
              <a:spcBef>
                <a:spcPts val="1077"/>
              </a:spcBef>
              <a:buFontTx/>
              <a:buChar char="•"/>
            </a:pPr>
            <a:r>
              <a:rPr lang="en-US" dirty="0" smtClean="0">
                <a:latin typeface="Arial" charset="0"/>
              </a:rPr>
              <a:t>Modify the cache replacement algorithm</a:t>
            </a:r>
            <a:endParaRPr lang="en-US" dirty="0">
              <a:latin typeface="Arial" charset="0"/>
            </a:endParaRPr>
          </a:p>
          <a:p>
            <a:pPr marL="1045673" lvl="2" indent="-225090" defTabSz="914608">
              <a:spcBef>
                <a:spcPts val="1077"/>
              </a:spcBef>
              <a:buFontTx/>
              <a:buChar char="•"/>
            </a:pPr>
            <a:r>
              <a:rPr lang="en-US" dirty="0" smtClean="0">
                <a:latin typeface="Arial" charset="0"/>
              </a:rPr>
              <a:t>ex</a:t>
            </a:r>
            <a:r>
              <a:rPr lang="en-US" dirty="0">
                <a:latin typeface="Arial" charset="0"/>
              </a:rPr>
              <a:t>. LRR replacement (least recently read)</a:t>
            </a:r>
          </a:p>
          <a:p>
            <a:pPr marL="1045673" lvl="2" indent="-225090" defTabSz="914608">
              <a:spcBef>
                <a:spcPts val="1077"/>
              </a:spcBef>
              <a:buFontTx/>
              <a:buChar char="•"/>
            </a:pPr>
            <a:r>
              <a:rPr lang="en-US" dirty="0">
                <a:latin typeface="Arial" charset="0"/>
              </a:rPr>
              <a:t>Lower priority to dirty </a:t>
            </a:r>
            <a:r>
              <a:rPr lang="en-US" dirty="0" smtClean="0">
                <a:latin typeface="Arial" charset="0"/>
              </a:rPr>
              <a:t>pages in cache replacement</a:t>
            </a:r>
            <a:endParaRPr lang="en-US" dirty="0">
              <a:latin typeface="Arial" charset="0"/>
            </a:endParaRPr>
          </a:p>
          <a:p>
            <a:pPr marL="225090" indent="-225090" defTabSz="914608">
              <a:spcBef>
                <a:spcPts val="1077"/>
              </a:spcBef>
              <a:buFontTx/>
              <a:buChar char="•"/>
            </a:pPr>
            <a:r>
              <a:rPr lang="en-US" dirty="0">
                <a:latin typeface="Arial" charset="0"/>
              </a:rPr>
              <a:t>Use coherence algorithms that minimize writes (write-through is </a:t>
            </a:r>
            <a:r>
              <a:rPr lang="en-US" dirty="0" smtClean="0">
                <a:latin typeface="Arial" charset="0"/>
              </a:rPr>
              <a:t>not good) </a:t>
            </a:r>
          </a:p>
          <a:p>
            <a:pPr marL="225090" indent="-225090" defTabSz="914608">
              <a:spcBef>
                <a:spcPts val="1077"/>
              </a:spcBef>
              <a:buFontTx/>
              <a:buChar char="•"/>
            </a:pPr>
            <a:r>
              <a:rPr lang="en-US" dirty="0" smtClean="0">
                <a:latin typeface="Arial" charset="0"/>
              </a:rPr>
              <a:t>Read/compare/write == write a bit only if it is different than the current content</a:t>
            </a:r>
            <a:endParaRPr lang="en-US" dirty="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1089603" y="285750"/>
            <a:ext cx="7093238" cy="658346"/>
          </a:xfrm>
          <a:noFill/>
          <a:ln>
            <a:miter lim="800000"/>
            <a:headEnd/>
            <a:tailEnd/>
          </a:ln>
        </p:spPr>
        <p:txBody>
          <a:bodyPr vert="horz" wrap="square" lIns="82058" tIns="41029" rIns="82058" bIns="41029" numCol="1" anchor="t" anchorCtr="0" compatLnSpc="1">
            <a:prstTxWarp prst="textNoShape">
              <a:avLst/>
            </a:prstTxWarp>
          </a:bodyPr>
          <a:lstStyle/>
          <a:p>
            <a:r>
              <a:rPr lang="en-US" sz="3600" b="1" dirty="0" smtClean="0"/>
              <a:t>Wear leveling</a:t>
            </a:r>
            <a:br>
              <a:rPr lang="en-US" sz="3600" b="1" dirty="0" smtClean="0"/>
            </a:br>
            <a:endParaRPr lang="en-US" sz="3600" dirty="0" smtClean="0"/>
          </a:p>
        </p:txBody>
      </p:sp>
      <p:sp>
        <p:nvSpPr>
          <p:cNvPr id="131" name="Text Box 18"/>
          <p:cNvSpPr txBox="1">
            <a:spLocks noChangeArrowheads="1"/>
          </p:cNvSpPr>
          <p:nvPr/>
        </p:nvSpPr>
        <p:spPr bwMode="auto">
          <a:xfrm>
            <a:off x="304800" y="1371600"/>
            <a:ext cx="8569614" cy="4121629"/>
          </a:xfrm>
          <a:prstGeom prst="rect">
            <a:avLst/>
          </a:prstGeom>
          <a:noFill/>
          <a:ln w="12700" algn="ctr">
            <a:noFill/>
            <a:miter lim="800000"/>
            <a:headEnd/>
            <a:tailEnd/>
          </a:ln>
          <a:effectLst/>
        </p:spPr>
        <p:txBody>
          <a:bodyPr lIns="91429" tIns="45714" rIns="91429" bIns="45714">
            <a:spAutoFit/>
          </a:bodyPr>
          <a:lstStyle/>
          <a:p>
            <a:pPr marL="225090" indent="-225090" defTabSz="914608">
              <a:spcBef>
                <a:spcPts val="1077"/>
              </a:spcBef>
              <a:buFontTx/>
              <a:buChar char="•"/>
            </a:pPr>
            <a:r>
              <a:rPr lang="en-US" dirty="0" smtClean="0">
                <a:latin typeface="Arial" charset="0"/>
              </a:rPr>
              <a:t>Memory allocation decisions should </a:t>
            </a:r>
            <a:r>
              <a:rPr lang="en-US" dirty="0">
                <a:latin typeface="Arial" charset="0"/>
              </a:rPr>
              <a:t>consider age of blocks </a:t>
            </a:r>
            <a:r>
              <a:rPr lang="en-US" dirty="0" smtClean="0">
                <a:latin typeface="Arial" charset="0"/>
              </a:rPr>
              <a:t>(</a:t>
            </a:r>
            <a:r>
              <a:rPr lang="en-US" dirty="0">
                <a:latin typeface="Arial" charset="0"/>
              </a:rPr>
              <a:t>age = number of write cycles exerted</a:t>
            </a:r>
            <a:r>
              <a:rPr lang="en-US" dirty="0" smtClean="0">
                <a:latin typeface="Arial" charset="0"/>
              </a:rPr>
              <a:t>)</a:t>
            </a:r>
          </a:p>
          <a:p>
            <a:pPr marL="225090" indent="-225090" defTabSz="914608">
              <a:spcBef>
                <a:spcPts val="1077"/>
              </a:spcBef>
              <a:buFontTx/>
              <a:buChar char="•"/>
            </a:pPr>
            <a:endParaRPr lang="en-US" dirty="0">
              <a:latin typeface="Arial" charset="0"/>
            </a:endParaRPr>
          </a:p>
          <a:p>
            <a:pPr marL="225090" indent="-225090" defTabSz="914608">
              <a:spcBef>
                <a:spcPts val="1077"/>
              </a:spcBef>
              <a:buFontTx/>
              <a:buChar char="•"/>
            </a:pPr>
            <a:r>
              <a:rPr lang="en-US" dirty="0" smtClean="0">
                <a:latin typeface="Arial" charset="0"/>
              </a:rPr>
              <a:t>Periodically change the physical location of a page (write to a location different than the one read from)</a:t>
            </a:r>
          </a:p>
          <a:p>
            <a:pPr marL="225090" indent="-225090" defTabSz="914608">
              <a:spcBef>
                <a:spcPts val="1077"/>
              </a:spcBef>
              <a:buFontTx/>
              <a:buChar char="•"/>
            </a:pPr>
            <a:endParaRPr lang="en-US" dirty="0" smtClean="0">
              <a:latin typeface="Arial" charset="0"/>
            </a:endParaRPr>
          </a:p>
          <a:p>
            <a:pPr marL="225090" indent="-225090" defTabSz="914608">
              <a:spcBef>
                <a:spcPts val="1077"/>
              </a:spcBef>
              <a:buFontTx/>
              <a:buChar char="•"/>
            </a:pPr>
            <a:r>
              <a:rPr lang="en-US" dirty="0" smtClean="0">
                <a:latin typeface="Arial" charset="0"/>
              </a:rPr>
              <a:t>Consider memory </a:t>
            </a:r>
            <a:r>
              <a:rPr lang="en-US" dirty="0">
                <a:latin typeface="Arial" charset="0"/>
              </a:rPr>
              <a:t>as a consumable resource - can be periodically </a:t>
            </a:r>
            <a:r>
              <a:rPr lang="en-US" dirty="0" smtClean="0">
                <a:latin typeface="Arial" charset="0"/>
              </a:rPr>
              <a:t>replaced</a:t>
            </a:r>
          </a:p>
          <a:p>
            <a:pPr marL="225090" indent="-225090" defTabSz="914608">
              <a:spcBef>
                <a:spcPts val="1077"/>
              </a:spcBef>
              <a:buFontTx/>
              <a:buChar char="•"/>
            </a:pPr>
            <a:endParaRPr lang="en-US" dirty="0"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2"/>
          <p:cNvSpPr/>
          <p:nvPr/>
        </p:nvSpPr>
        <p:spPr>
          <a:xfrm>
            <a:off x="1066800" y="1066800"/>
            <a:ext cx="6629400" cy="4175520"/>
          </a:xfrm>
          <a:prstGeom prst="flowChartAlternateProcess">
            <a:avLst/>
          </a:prstGeom>
          <a:solidFill>
            <a:srgbClr val="E6E6FF"/>
          </a:solidFill>
          <a:ln>
            <a:solidFill>
              <a:srgbClr val="000000"/>
            </a:solidFill>
          </a:ln>
        </p:spPr>
        <p:txBody>
          <a:bodyPr wrap="none" lIns="18360" tIns="-64080" rIns="0" bIns="0"/>
          <a:lstStyle/>
          <a:p>
            <a:pPr algn="ctr"/>
            <a:r>
              <a:rPr lang="en-US" sz="2400" b="1" i="1"/>
              <a:t>Memory Manager</a:t>
            </a:r>
            <a:endParaRPr/>
          </a:p>
        </p:txBody>
      </p:sp>
      <p:sp>
        <p:nvSpPr>
          <p:cNvPr id="4" name="CustomShape 4"/>
          <p:cNvSpPr/>
          <p:nvPr/>
        </p:nvSpPr>
        <p:spPr>
          <a:xfrm>
            <a:off x="1524000" y="2057400"/>
            <a:ext cx="987720" cy="906120"/>
          </a:xfrm>
          <a:prstGeom prst="flowChartAlternateProcess">
            <a:avLst/>
          </a:prstGeom>
          <a:solidFill>
            <a:srgbClr val="CCCCCC"/>
          </a:solidFill>
          <a:ln>
            <a:solidFill>
              <a:srgbClr val="000000"/>
            </a:solidFill>
          </a:ln>
        </p:spPr>
        <p:txBody>
          <a:bodyPr wrap="none" lIns="18360" tIns="0" rIns="0" bIns="0"/>
          <a:lstStyle/>
          <a:p>
            <a:pPr algn="ctr"/>
            <a:r>
              <a:rPr lang="en-US" sz="1600" dirty="0"/>
              <a:t>CPU</a:t>
            </a:r>
            <a:endParaRPr sz="3200" dirty="0"/>
          </a:p>
          <a:p>
            <a:pPr algn="ctr"/>
            <a:r>
              <a:rPr lang="en-US" sz="1600" dirty="0"/>
              <a:t>Bus</a:t>
            </a:r>
            <a:endParaRPr sz="3200" dirty="0"/>
          </a:p>
          <a:p>
            <a:pPr algn="ctr"/>
            <a:r>
              <a:rPr lang="en-US" sz="1600" dirty="0"/>
              <a:t>Interface</a:t>
            </a:r>
            <a:endParaRPr sz="3200" dirty="0"/>
          </a:p>
        </p:txBody>
      </p:sp>
      <p:sp>
        <p:nvSpPr>
          <p:cNvPr id="6" name="CustomShape 6"/>
          <p:cNvSpPr/>
          <p:nvPr/>
        </p:nvSpPr>
        <p:spPr>
          <a:xfrm>
            <a:off x="2667000" y="1600200"/>
            <a:ext cx="4572000" cy="1676400"/>
          </a:xfrm>
          <a:prstGeom prst="flowChartAlternateProcess">
            <a:avLst/>
          </a:prstGeom>
          <a:solidFill>
            <a:srgbClr val="CCCCCC"/>
          </a:solidFill>
          <a:ln>
            <a:solidFill>
              <a:srgbClr val="000000"/>
            </a:solidFill>
          </a:ln>
        </p:spPr>
        <p:txBody>
          <a:bodyPr wrap="none" lIns="18360" tIns="0" rIns="0" bIns="0"/>
          <a:lstStyle/>
          <a:p>
            <a:pPr algn="ctr"/>
            <a:r>
              <a:rPr lang="en-US" sz="1800"/>
              <a:t>Request Controller</a:t>
            </a:r>
            <a:endParaRPr sz="3600"/>
          </a:p>
        </p:txBody>
      </p:sp>
      <p:sp>
        <p:nvSpPr>
          <p:cNvPr id="7" name="CustomShape 7"/>
          <p:cNvSpPr/>
          <p:nvPr/>
        </p:nvSpPr>
        <p:spPr>
          <a:xfrm>
            <a:off x="2723400" y="1946520"/>
            <a:ext cx="940680" cy="787320"/>
          </a:xfrm>
          <a:prstGeom prst="rect">
            <a:avLst/>
          </a:prstGeom>
          <a:solidFill>
            <a:srgbClr val="FFFFFF"/>
          </a:solidFill>
          <a:ln>
            <a:solidFill>
              <a:srgbClr val="000000"/>
            </a:solidFill>
          </a:ln>
        </p:spPr>
        <p:txBody>
          <a:bodyPr wrap="none" lIns="0" tIns="9000" rIns="0" bIns="0"/>
          <a:lstStyle/>
          <a:p>
            <a:pPr algn="ctr"/>
            <a:r>
              <a:rPr lang="en-US" sz="1200"/>
              <a:t>Tag Array</a:t>
            </a:r>
            <a:endParaRPr/>
          </a:p>
        </p:txBody>
      </p:sp>
      <p:sp>
        <p:nvSpPr>
          <p:cNvPr id="8" name="CustomShape 8"/>
          <p:cNvSpPr/>
          <p:nvPr/>
        </p:nvSpPr>
        <p:spPr>
          <a:xfrm>
            <a:off x="4716360" y="2366280"/>
            <a:ext cx="1958400" cy="529200"/>
          </a:xfrm>
          <a:prstGeom prst="rect">
            <a:avLst/>
          </a:prstGeom>
          <a:solidFill>
            <a:srgbClr val="FFFFFF"/>
          </a:solidFill>
          <a:ln>
            <a:solidFill>
              <a:srgbClr val="000000"/>
            </a:solidFill>
          </a:ln>
        </p:spPr>
      </p:sp>
      <p:sp>
        <p:nvSpPr>
          <p:cNvPr id="9" name="Line 9"/>
          <p:cNvSpPr/>
          <p:nvPr/>
        </p:nvSpPr>
        <p:spPr>
          <a:xfrm>
            <a:off x="4716720" y="2665800"/>
            <a:ext cx="1958040" cy="0"/>
          </a:xfrm>
          <a:prstGeom prst="line">
            <a:avLst/>
          </a:prstGeom>
          <a:ln>
            <a:solidFill>
              <a:srgbClr val="000000"/>
            </a:solidFill>
          </a:ln>
        </p:spPr>
      </p:sp>
      <p:sp>
        <p:nvSpPr>
          <p:cNvPr id="10" name="Line 10"/>
          <p:cNvSpPr/>
          <p:nvPr/>
        </p:nvSpPr>
        <p:spPr>
          <a:xfrm>
            <a:off x="4856400" y="2510640"/>
            <a:ext cx="0" cy="389520"/>
          </a:xfrm>
          <a:prstGeom prst="line">
            <a:avLst/>
          </a:prstGeom>
          <a:ln>
            <a:solidFill>
              <a:srgbClr val="000000"/>
            </a:solidFill>
          </a:ln>
        </p:spPr>
      </p:sp>
      <p:sp>
        <p:nvSpPr>
          <p:cNvPr id="11" name="TextShape 11"/>
          <p:cNvSpPr txBox="1"/>
          <p:nvPr/>
        </p:nvSpPr>
        <p:spPr>
          <a:xfrm>
            <a:off x="4732200" y="2518560"/>
            <a:ext cx="2182320" cy="247320"/>
          </a:xfrm>
          <a:prstGeom prst="rect">
            <a:avLst/>
          </a:prstGeom>
        </p:spPr>
        <p:txBody>
          <a:bodyPr wrap="none" lIns="0" tIns="0" rIns="0" bIns="0"/>
          <a:lstStyle/>
          <a:p>
            <a:r>
              <a:rPr lang="en-US" sz="900"/>
              <a:t>V  St CPU  R/W  Size Tag  AEB PCM</a:t>
            </a:r>
            <a:endParaRPr/>
          </a:p>
        </p:txBody>
      </p:sp>
      <p:sp>
        <p:nvSpPr>
          <p:cNvPr id="12" name="Line 12"/>
          <p:cNvSpPr/>
          <p:nvPr/>
        </p:nvSpPr>
        <p:spPr>
          <a:xfrm>
            <a:off x="5005800" y="2505600"/>
            <a:ext cx="0" cy="384120"/>
          </a:xfrm>
          <a:prstGeom prst="line">
            <a:avLst/>
          </a:prstGeom>
          <a:ln>
            <a:solidFill>
              <a:srgbClr val="000000"/>
            </a:solidFill>
          </a:ln>
        </p:spPr>
      </p:sp>
      <p:sp>
        <p:nvSpPr>
          <p:cNvPr id="13" name="Line 13"/>
          <p:cNvSpPr/>
          <p:nvPr/>
        </p:nvSpPr>
        <p:spPr>
          <a:xfrm>
            <a:off x="5295600" y="2511000"/>
            <a:ext cx="0" cy="389520"/>
          </a:xfrm>
          <a:prstGeom prst="line">
            <a:avLst/>
          </a:prstGeom>
          <a:ln>
            <a:solidFill>
              <a:srgbClr val="000000"/>
            </a:solidFill>
          </a:ln>
        </p:spPr>
      </p:sp>
      <p:sp>
        <p:nvSpPr>
          <p:cNvPr id="14" name="Line 14"/>
          <p:cNvSpPr/>
          <p:nvPr/>
        </p:nvSpPr>
        <p:spPr>
          <a:xfrm>
            <a:off x="5589000" y="2511000"/>
            <a:ext cx="0" cy="389520"/>
          </a:xfrm>
          <a:prstGeom prst="line">
            <a:avLst/>
          </a:prstGeom>
          <a:ln>
            <a:solidFill>
              <a:srgbClr val="000000"/>
            </a:solidFill>
          </a:ln>
        </p:spPr>
      </p:sp>
      <p:sp>
        <p:nvSpPr>
          <p:cNvPr id="15" name="Line 15"/>
          <p:cNvSpPr/>
          <p:nvPr/>
        </p:nvSpPr>
        <p:spPr>
          <a:xfrm>
            <a:off x="5850000" y="2505600"/>
            <a:ext cx="0" cy="389520"/>
          </a:xfrm>
          <a:prstGeom prst="line">
            <a:avLst/>
          </a:prstGeom>
          <a:ln>
            <a:solidFill>
              <a:srgbClr val="000000"/>
            </a:solidFill>
          </a:ln>
        </p:spPr>
      </p:sp>
      <p:sp>
        <p:nvSpPr>
          <p:cNvPr id="16" name="Line 16"/>
          <p:cNvSpPr/>
          <p:nvPr/>
        </p:nvSpPr>
        <p:spPr>
          <a:xfrm>
            <a:off x="6089040" y="2505600"/>
            <a:ext cx="0" cy="389520"/>
          </a:xfrm>
          <a:prstGeom prst="line">
            <a:avLst/>
          </a:prstGeom>
          <a:ln>
            <a:solidFill>
              <a:srgbClr val="000000"/>
            </a:solidFill>
          </a:ln>
        </p:spPr>
      </p:sp>
      <p:sp>
        <p:nvSpPr>
          <p:cNvPr id="17" name="Line 17"/>
          <p:cNvSpPr/>
          <p:nvPr/>
        </p:nvSpPr>
        <p:spPr>
          <a:xfrm>
            <a:off x="6365880" y="2505600"/>
            <a:ext cx="0" cy="389520"/>
          </a:xfrm>
          <a:prstGeom prst="line">
            <a:avLst/>
          </a:prstGeom>
          <a:ln>
            <a:solidFill>
              <a:srgbClr val="000000"/>
            </a:solidFill>
          </a:ln>
        </p:spPr>
      </p:sp>
      <p:sp>
        <p:nvSpPr>
          <p:cNvPr id="18" name="Line 18"/>
          <p:cNvSpPr/>
          <p:nvPr/>
        </p:nvSpPr>
        <p:spPr>
          <a:xfrm>
            <a:off x="4717080" y="2751120"/>
            <a:ext cx="1958040" cy="0"/>
          </a:xfrm>
          <a:prstGeom prst="line">
            <a:avLst/>
          </a:prstGeom>
          <a:ln>
            <a:solidFill>
              <a:srgbClr val="000000"/>
            </a:solidFill>
          </a:ln>
        </p:spPr>
      </p:sp>
      <p:sp>
        <p:nvSpPr>
          <p:cNvPr id="19" name="Line 19"/>
          <p:cNvSpPr/>
          <p:nvPr/>
        </p:nvSpPr>
        <p:spPr>
          <a:xfrm>
            <a:off x="4717080" y="2836440"/>
            <a:ext cx="1958040" cy="0"/>
          </a:xfrm>
          <a:prstGeom prst="line">
            <a:avLst/>
          </a:prstGeom>
          <a:ln>
            <a:solidFill>
              <a:srgbClr val="000000"/>
            </a:solidFill>
          </a:ln>
        </p:spPr>
      </p:sp>
      <p:sp>
        <p:nvSpPr>
          <p:cNvPr id="20" name="Line 20"/>
          <p:cNvSpPr/>
          <p:nvPr/>
        </p:nvSpPr>
        <p:spPr>
          <a:xfrm>
            <a:off x="4716720" y="2505600"/>
            <a:ext cx="1958040" cy="0"/>
          </a:xfrm>
          <a:prstGeom prst="line">
            <a:avLst/>
          </a:prstGeom>
          <a:ln>
            <a:solidFill>
              <a:srgbClr val="000000"/>
            </a:solidFill>
          </a:ln>
        </p:spPr>
      </p:sp>
      <p:sp>
        <p:nvSpPr>
          <p:cNvPr id="21" name="TextShape 21"/>
          <p:cNvSpPr txBox="1"/>
          <p:nvPr/>
        </p:nvSpPr>
        <p:spPr>
          <a:xfrm>
            <a:off x="5189400" y="2354400"/>
            <a:ext cx="1124280" cy="247320"/>
          </a:xfrm>
          <a:prstGeom prst="rect">
            <a:avLst/>
          </a:prstGeom>
        </p:spPr>
        <p:txBody>
          <a:bodyPr wrap="none" lIns="0" tIns="0" rIns="0" bIns="0"/>
          <a:lstStyle/>
          <a:p>
            <a:r>
              <a:rPr lang="en-US" sz="900"/>
              <a:t>Requests Buffer</a:t>
            </a:r>
            <a:endParaRPr/>
          </a:p>
        </p:txBody>
      </p:sp>
      <p:sp>
        <p:nvSpPr>
          <p:cNvPr id="22" name="CustomShape 22"/>
          <p:cNvSpPr/>
          <p:nvPr/>
        </p:nvSpPr>
        <p:spPr>
          <a:xfrm>
            <a:off x="5920200" y="4707000"/>
            <a:ext cx="837000" cy="300600"/>
          </a:xfrm>
          <a:prstGeom prst="rect">
            <a:avLst/>
          </a:prstGeom>
          <a:solidFill>
            <a:srgbClr val="FFFFFF"/>
          </a:solidFill>
          <a:ln>
            <a:solidFill>
              <a:srgbClr val="000000"/>
            </a:solidFill>
          </a:ln>
        </p:spPr>
      </p:sp>
      <p:sp>
        <p:nvSpPr>
          <p:cNvPr id="23" name="Line 23"/>
          <p:cNvSpPr/>
          <p:nvPr/>
        </p:nvSpPr>
        <p:spPr>
          <a:xfrm>
            <a:off x="5919120" y="4750920"/>
            <a:ext cx="837000" cy="0"/>
          </a:xfrm>
          <a:prstGeom prst="line">
            <a:avLst/>
          </a:prstGeom>
          <a:ln>
            <a:solidFill>
              <a:srgbClr val="000000"/>
            </a:solidFill>
          </a:ln>
        </p:spPr>
      </p:sp>
      <p:sp>
        <p:nvSpPr>
          <p:cNvPr id="24" name="Line 24"/>
          <p:cNvSpPr/>
          <p:nvPr/>
        </p:nvSpPr>
        <p:spPr>
          <a:xfrm>
            <a:off x="5919480" y="4786920"/>
            <a:ext cx="837000" cy="0"/>
          </a:xfrm>
          <a:prstGeom prst="line">
            <a:avLst/>
          </a:prstGeom>
          <a:ln>
            <a:solidFill>
              <a:srgbClr val="000000"/>
            </a:solidFill>
          </a:ln>
        </p:spPr>
      </p:sp>
      <p:sp>
        <p:nvSpPr>
          <p:cNvPr id="25" name="Line 25"/>
          <p:cNvSpPr/>
          <p:nvPr/>
        </p:nvSpPr>
        <p:spPr>
          <a:xfrm>
            <a:off x="5919840" y="4822920"/>
            <a:ext cx="837000" cy="0"/>
          </a:xfrm>
          <a:prstGeom prst="line">
            <a:avLst/>
          </a:prstGeom>
          <a:ln>
            <a:solidFill>
              <a:srgbClr val="000000"/>
            </a:solidFill>
          </a:ln>
        </p:spPr>
      </p:sp>
      <p:sp>
        <p:nvSpPr>
          <p:cNvPr id="26" name="Line 26"/>
          <p:cNvSpPr/>
          <p:nvPr/>
        </p:nvSpPr>
        <p:spPr>
          <a:xfrm>
            <a:off x="5920200" y="4858920"/>
            <a:ext cx="837000" cy="0"/>
          </a:xfrm>
          <a:prstGeom prst="line">
            <a:avLst/>
          </a:prstGeom>
          <a:ln>
            <a:solidFill>
              <a:srgbClr val="000000"/>
            </a:solidFill>
          </a:ln>
        </p:spPr>
      </p:sp>
      <p:sp>
        <p:nvSpPr>
          <p:cNvPr id="27" name="Line 27"/>
          <p:cNvSpPr/>
          <p:nvPr/>
        </p:nvSpPr>
        <p:spPr>
          <a:xfrm>
            <a:off x="5920560" y="4930920"/>
            <a:ext cx="837000" cy="0"/>
          </a:xfrm>
          <a:prstGeom prst="line">
            <a:avLst/>
          </a:prstGeom>
          <a:ln>
            <a:solidFill>
              <a:srgbClr val="000000"/>
            </a:solidFill>
          </a:ln>
        </p:spPr>
      </p:sp>
      <p:sp>
        <p:nvSpPr>
          <p:cNvPr id="28" name="Line 28"/>
          <p:cNvSpPr/>
          <p:nvPr/>
        </p:nvSpPr>
        <p:spPr>
          <a:xfrm>
            <a:off x="5920920" y="4966920"/>
            <a:ext cx="837000" cy="0"/>
          </a:xfrm>
          <a:prstGeom prst="line">
            <a:avLst/>
          </a:prstGeom>
          <a:ln>
            <a:solidFill>
              <a:srgbClr val="000000"/>
            </a:solidFill>
          </a:ln>
        </p:spPr>
      </p:sp>
      <p:sp>
        <p:nvSpPr>
          <p:cNvPr id="29" name="Line 29"/>
          <p:cNvSpPr/>
          <p:nvPr/>
        </p:nvSpPr>
        <p:spPr>
          <a:xfrm>
            <a:off x="5920920" y="4894920"/>
            <a:ext cx="837000" cy="0"/>
          </a:xfrm>
          <a:prstGeom prst="line">
            <a:avLst/>
          </a:prstGeom>
          <a:ln>
            <a:solidFill>
              <a:srgbClr val="000000"/>
            </a:solidFill>
          </a:ln>
        </p:spPr>
      </p:sp>
      <p:sp>
        <p:nvSpPr>
          <p:cNvPr id="30" name="Line 30"/>
          <p:cNvSpPr/>
          <p:nvPr/>
        </p:nvSpPr>
        <p:spPr>
          <a:xfrm>
            <a:off x="6490800" y="4705920"/>
            <a:ext cx="0" cy="301680"/>
          </a:xfrm>
          <a:prstGeom prst="line">
            <a:avLst/>
          </a:prstGeom>
          <a:ln>
            <a:solidFill>
              <a:srgbClr val="000000"/>
            </a:solidFill>
          </a:ln>
        </p:spPr>
      </p:sp>
      <p:sp>
        <p:nvSpPr>
          <p:cNvPr id="31" name="Line 31"/>
          <p:cNvSpPr/>
          <p:nvPr/>
        </p:nvSpPr>
        <p:spPr>
          <a:xfrm>
            <a:off x="6634800" y="4705920"/>
            <a:ext cx="0" cy="301680"/>
          </a:xfrm>
          <a:prstGeom prst="line">
            <a:avLst/>
          </a:prstGeom>
          <a:ln>
            <a:solidFill>
              <a:srgbClr val="000000"/>
            </a:solidFill>
          </a:ln>
        </p:spPr>
      </p:sp>
      <p:sp>
        <p:nvSpPr>
          <p:cNvPr id="36" name="CustomShape 36"/>
          <p:cNvSpPr/>
          <p:nvPr/>
        </p:nvSpPr>
        <p:spPr>
          <a:xfrm>
            <a:off x="4276440" y="4559760"/>
            <a:ext cx="985320" cy="579240"/>
          </a:xfrm>
          <a:prstGeom prst="rect">
            <a:avLst/>
          </a:prstGeom>
          <a:solidFill>
            <a:srgbClr val="FFFFFF"/>
          </a:solidFill>
          <a:ln>
            <a:solidFill>
              <a:srgbClr val="000000"/>
            </a:solidFill>
          </a:ln>
        </p:spPr>
        <p:txBody>
          <a:bodyPr wrap="none" lIns="0" tIns="0" rIns="0" bIns="0" anchor="ctr"/>
          <a:lstStyle/>
          <a:p>
            <a:pPr algn="ctr"/>
            <a:r>
              <a:rPr lang="en-US" sz="1200"/>
              <a:t>In Flight</a:t>
            </a:r>
            <a:endParaRPr/>
          </a:p>
          <a:p>
            <a:pPr algn="ctr"/>
            <a:r>
              <a:rPr lang="en-US" sz="1200"/>
              <a:t>Buffer</a:t>
            </a:r>
            <a:endParaRPr/>
          </a:p>
          <a:p>
            <a:pPr algn="ctr"/>
            <a:r>
              <a:rPr lang="en-US" sz="1200"/>
              <a:t>(SRAM)</a:t>
            </a:r>
            <a:endParaRPr/>
          </a:p>
        </p:txBody>
      </p:sp>
      <p:sp>
        <p:nvSpPr>
          <p:cNvPr id="37" name="CustomShape 37"/>
          <p:cNvSpPr/>
          <p:nvPr/>
        </p:nvSpPr>
        <p:spPr>
          <a:xfrm>
            <a:off x="3951720" y="2193840"/>
            <a:ext cx="531000" cy="657000"/>
          </a:xfrm>
          <a:prstGeom prst="flowChartAlternateProcess">
            <a:avLst/>
          </a:prstGeom>
          <a:solidFill>
            <a:srgbClr val="CCCCCC"/>
          </a:solidFill>
          <a:ln>
            <a:solidFill>
              <a:srgbClr val="000000"/>
            </a:solidFill>
          </a:ln>
        </p:spPr>
        <p:txBody>
          <a:bodyPr wrap="none" tIns="0" rIns="0" bIns="0" anchor="ctr"/>
          <a:lstStyle/>
          <a:p>
            <a:pPr algn="ctr"/>
            <a:r>
              <a:rPr lang="en-US" sz="1300"/>
              <a:t>FSM</a:t>
            </a:r>
            <a:endParaRPr/>
          </a:p>
        </p:txBody>
      </p:sp>
      <p:sp>
        <p:nvSpPr>
          <p:cNvPr id="38" name="Line 38"/>
          <p:cNvSpPr/>
          <p:nvPr/>
        </p:nvSpPr>
        <p:spPr>
          <a:xfrm>
            <a:off x="4482720" y="2256840"/>
            <a:ext cx="234000" cy="0"/>
          </a:xfrm>
          <a:prstGeom prst="line">
            <a:avLst/>
          </a:prstGeom>
          <a:ln w="18360">
            <a:solidFill>
              <a:srgbClr val="000000"/>
            </a:solidFill>
            <a:round/>
            <a:headEnd type="triangle" w="med" len="med"/>
            <a:tailEnd type="triangle" w="med" len="med"/>
          </a:ln>
        </p:spPr>
      </p:sp>
      <p:sp>
        <p:nvSpPr>
          <p:cNvPr id="43" name="CustomShape 43"/>
          <p:cNvSpPr/>
          <p:nvPr/>
        </p:nvSpPr>
        <p:spPr>
          <a:xfrm>
            <a:off x="2286000" y="4495800"/>
            <a:ext cx="1676400" cy="543120"/>
          </a:xfrm>
          <a:prstGeom prst="flowChartAlternateProcess">
            <a:avLst/>
          </a:prstGeom>
          <a:solidFill>
            <a:srgbClr val="CCCCCC"/>
          </a:solidFill>
          <a:ln>
            <a:solidFill>
              <a:srgbClr val="000000"/>
            </a:solidFill>
          </a:ln>
        </p:spPr>
        <p:txBody>
          <a:bodyPr wrap="none" lIns="18360" tIns="0" rIns="0" bIns="0" anchor="ctr"/>
          <a:lstStyle/>
          <a:p>
            <a:pPr algn="ctr"/>
            <a:r>
              <a:rPr lang="en-US" sz="1600" dirty="0"/>
              <a:t>DRAM</a:t>
            </a:r>
            <a:endParaRPr sz="3200" dirty="0"/>
          </a:p>
          <a:p>
            <a:pPr algn="ctr"/>
            <a:r>
              <a:rPr lang="en-US" sz="1600" dirty="0"/>
              <a:t>Controller/DMAC</a:t>
            </a:r>
            <a:endParaRPr sz="3200" dirty="0"/>
          </a:p>
        </p:txBody>
      </p:sp>
      <p:sp>
        <p:nvSpPr>
          <p:cNvPr id="45" name="CustomShape 45"/>
          <p:cNvSpPr/>
          <p:nvPr/>
        </p:nvSpPr>
        <p:spPr>
          <a:xfrm>
            <a:off x="5638800" y="4495800"/>
            <a:ext cx="1600200" cy="556800"/>
          </a:xfrm>
          <a:prstGeom prst="flowChartAlternateProcess">
            <a:avLst/>
          </a:prstGeom>
          <a:solidFill>
            <a:srgbClr val="CCCCCC"/>
          </a:solidFill>
          <a:ln>
            <a:solidFill>
              <a:srgbClr val="000000"/>
            </a:solidFill>
          </a:ln>
        </p:spPr>
        <p:txBody>
          <a:bodyPr wrap="none" lIns="18360" tIns="0" rIns="0" bIns="0" anchor="ctr"/>
          <a:lstStyle/>
          <a:p>
            <a:pPr algn="ctr"/>
            <a:r>
              <a:rPr lang="en-US" sz="1600" dirty="0"/>
              <a:t>PCM</a:t>
            </a:r>
            <a:endParaRPr sz="3200" dirty="0"/>
          </a:p>
          <a:p>
            <a:pPr algn="ctr"/>
            <a:r>
              <a:rPr lang="en-US" sz="1600" dirty="0"/>
              <a:t>Controller/DMAC</a:t>
            </a:r>
            <a:endParaRPr sz="3200" dirty="0"/>
          </a:p>
        </p:txBody>
      </p:sp>
      <p:sp>
        <p:nvSpPr>
          <p:cNvPr id="47" name="CustomShape 47"/>
          <p:cNvSpPr/>
          <p:nvPr/>
        </p:nvSpPr>
        <p:spPr>
          <a:xfrm>
            <a:off x="2904840" y="2164680"/>
            <a:ext cx="569880" cy="338040"/>
          </a:xfrm>
          <a:prstGeom prst="rect">
            <a:avLst/>
          </a:prstGeom>
          <a:solidFill>
            <a:srgbClr val="FFFFFF"/>
          </a:solidFill>
          <a:ln>
            <a:solidFill>
              <a:srgbClr val="000000"/>
            </a:solidFill>
          </a:ln>
        </p:spPr>
      </p:sp>
      <p:sp>
        <p:nvSpPr>
          <p:cNvPr id="48" name="Line 48"/>
          <p:cNvSpPr/>
          <p:nvPr/>
        </p:nvSpPr>
        <p:spPr>
          <a:xfrm flipV="1">
            <a:off x="2905560" y="2301840"/>
            <a:ext cx="569160" cy="1440"/>
          </a:xfrm>
          <a:prstGeom prst="line">
            <a:avLst/>
          </a:prstGeom>
          <a:ln>
            <a:solidFill>
              <a:srgbClr val="000000"/>
            </a:solidFill>
          </a:ln>
        </p:spPr>
      </p:sp>
      <p:sp>
        <p:nvSpPr>
          <p:cNvPr id="49" name="Line 49"/>
          <p:cNvSpPr/>
          <p:nvPr/>
        </p:nvSpPr>
        <p:spPr>
          <a:xfrm>
            <a:off x="3038400" y="2171520"/>
            <a:ext cx="0" cy="337320"/>
          </a:xfrm>
          <a:prstGeom prst="line">
            <a:avLst/>
          </a:prstGeom>
          <a:ln>
            <a:solidFill>
              <a:srgbClr val="000000"/>
            </a:solidFill>
          </a:ln>
        </p:spPr>
      </p:sp>
      <p:sp>
        <p:nvSpPr>
          <p:cNvPr id="50" name="TextShape 50"/>
          <p:cNvSpPr txBox="1"/>
          <p:nvPr/>
        </p:nvSpPr>
        <p:spPr>
          <a:xfrm>
            <a:off x="2956320" y="2145960"/>
            <a:ext cx="1021320" cy="208440"/>
          </a:xfrm>
          <a:prstGeom prst="rect">
            <a:avLst/>
          </a:prstGeom>
        </p:spPr>
        <p:txBody>
          <a:bodyPr wrap="none" lIns="0" tIns="0" rIns="0" bIns="0"/>
          <a:lstStyle/>
          <a:p>
            <a:r>
              <a:rPr lang="en-US" sz="900"/>
              <a:t>V D Addr</a:t>
            </a:r>
            <a:endParaRPr/>
          </a:p>
        </p:txBody>
      </p:sp>
      <p:sp>
        <p:nvSpPr>
          <p:cNvPr id="51" name="Line 51"/>
          <p:cNvSpPr/>
          <p:nvPr/>
        </p:nvSpPr>
        <p:spPr>
          <a:xfrm>
            <a:off x="3159720" y="2166840"/>
            <a:ext cx="0" cy="337320"/>
          </a:xfrm>
          <a:prstGeom prst="line">
            <a:avLst/>
          </a:prstGeom>
          <a:ln>
            <a:solidFill>
              <a:srgbClr val="000000"/>
            </a:solidFill>
          </a:ln>
        </p:spPr>
      </p:sp>
      <p:sp>
        <p:nvSpPr>
          <p:cNvPr id="52" name="Line 52"/>
          <p:cNvSpPr/>
          <p:nvPr/>
        </p:nvSpPr>
        <p:spPr>
          <a:xfrm flipV="1">
            <a:off x="2905920" y="2373840"/>
            <a:ext cx="569160" cy="1440"/>
          </a:xfrm>
          <a:prstGeom prst="line">
            <a:avLst/>
          </a:prstGeom>
          <a:ln>
            <a:solidFill>
              <a:srgbClr val="000000"/>
            </a:solidFill>
          </a:ln>
        </p:spPr>
      </p:sp>
      <p:sp>
        <p:nvSpPr>
          <p:cNvPr id="53" name="Line 53"/>
          <p:cNvSpPr/>
          <p:nvPr/>
        </p:nvSpPr>
        <p:spPr>
          <a:xfrm flipV="1">
            <a:off x="2906280" y="2445840"/>
            <a:ext cx="569160" cy="1440"/>
          </a:xfrm>
          <a:prstGeom prst="line">
            <a:avLst/>
          </a:prstGeom>
          <a:ln>
            <a:solidFill>
              <a:srgbClr val="000000"/>
            </a:solidFill>
          </a:ln>
        </p:spPr>
      </p:sp>
      <p:sp>
        <p:nvSpPr>
          <p:cNvPr id="54" name="Line 54"/>
          <p:cNvSpPr/>
          <p:nvPr/>
        </p:nvSpPr>
        <p:spPr>
          <a:xfrm flipV="1">
            <a:off x="3425400" y="2477520"/>
            <a:ext cx="130320" cy="243000"/>
          </a:xfrm>
          <a:prstGeom prst="line">
            <a:avLst/>
          </a:prstGeom>
          <a:ln w="18360">
            <a:solidFill>
              <a:srgbClr val="C0C0C0"/>
            </a:solidFill>
            <a:round/>
            <a:headEnd type="triangle" w="med" len="med"/>
            <a:tailEnd type="triangle" w="med" len="med"/>
          </a:ln>
        </p:spPr>
      </p:sp>
      <p:sp>
        <p:nvSpPr>
          <p:cNvPr id="55" name="TextShape 55"/>
          <p:cNvSpPr txBox="1"/>
          <p:nvPr/>
        </p:nvSpPr>
        <p:spPr>
          <a:xfrm>
            <a:off x="3380400" y="2677320"/>
            <a:ext cx="70920" cy="142200"/>
          </a:xfrm>
          <a:prstGeom prst="rect">
            <a:avLst/>
          </a:prstGeom>
        </p:spPr>
        <p:txBody>
          <a:bodyPr wrap="none" lIns="0" tIns="0" rIns="0" bIns="0"/>
          <a:lstStyle/>
          <a:p>
            <a:r>
              <a:rPr lang="en-US" sz="1000"/>
              <a:t>n</a:t>
            </a:r>
            <a:endParaRPr/>
          </a:p>
        </p:txBody>
      </p:sp>
      <p:sp>
        <p:nvSpPr>
          <p:cNvPr id="56" name="Line 56"/>
          <p:cNvSpPr/>
          <p:nvPr/>
        </p:nvSpPr>
        <p:spPr>
          <a:xfrm flipV="1">
            <a:off x="3660120" y="2360520"/>
            <a:ext cx="287280" cy="4320"/>
          </a:xfrm>
          <a:prstGeom prst="line">
            <a:avLst/>
          </a:prstGeom>
          <a:ln w="18360">
            <a:solidFill>
              <a:srgbClr val="000000"/>
            </a:solidFill>
            <a:round/>
            <a:headEnd type="triangle" w="med" len="med"/>
            <a:tailEnd type="triangle" w="med" len="med"/>
          </a:ln>
        </p:spPr>
      </p:sp>
      <p:sp>
        <p:nvSpPr>
          <p:cNvPr id="57" name="CustomShape 57"/>
          <p:cNvSpPr/>
          <p:nvPr/>
        </p:nvSpPr>
        <p:spPr>
          <a:xfrm>
            <a:off x="4704840" y="2062800"/>
            <a:ext cx="1771200" cy="242640"/>
          </a:xfrm>
          <a:prstGeom prst="rect">
            <a:avLst/>
          </a:prstGeom>
          <a:solidFill>
            <a:srgbClr val="FFFFFF"/>
          </a:solidFill>
          <a:ln>
            <a:solidFill>
              <a:srgbClr val="000000"/>
            </a:solidFill>
          </a:ln>
        </p:spPr>
      </p:sp>
      <p:sp>
        <p:nvSpPr>
          <p:cNvPr id="58" name="Line 58"/>
          <p:cNvSpPr/>
          <p:nvPr/>
        </p:nvSpPr>
        <p:spPr>
          <a:xfrm>
            <a:off x="4795200" y="2193120"/>
            <a:ext cx="0" cy="117000"/>
          </a:xfrm>
          <a:prstGeom prst="line">
            <a:avLst/>
          </a:prstGeom>
          <a:ln>
            <a:solidFill>
              <a:srgbClr val="000000"/>
            </a:solidFill>
          </a:ln>
        </p:spPr>
      </p:sp>
      <p:sp>
        <p:nvSpPr>
          <p:cNvPr id="59" name="Line 59"/>
          <p:cNvSpPr/>
          <p:nvPr/>
        </p:nvSpPr>
        <p:spPr>
          <a:xfrm>
            <a:off x="4705560" y="2191680"/>
            <a:ext cx="1765440" cy="0"/>
          </a:xfrm>
          <a:prstGeom prst="line">
            <a:avLst/>
          </a:prstGeom>
          <a:ln>
            <a:solidFill>
              <a:srgbClr val="000000"/>
            </a:solidFill>
          </a:ln>
        </p:spPr>
      </p:sp>
      <p:sp>
        <p:nvSpPr>
          <p:cNvPr id="60" name="TextShape 60"/>
          <p:cNvSpPr txBox="1"/>
          <p:nvPr/>
        </p:nvSpPr>
        <p:spPr>
          <a:xfrm>
            <a:off x="4800600" y="2057400"/>
            <a:ext cx="1782720" cy="260640"/>
          </a:xfrm>
          <a:prstGeom prst="rect">
            <a:avLst/>
          </a:prstGeom>
        </p:spPr>
        <p:txBody>
          <a:bodyPr wrap="none" lIns="0" tIns="0" rIns="0" bIns="0"/>
          <a:lstStyle/>
          <a:p>
            <a:r>
              <a:rPr lang="en-US" sz="900" dirty="0"/>
              <a:t>In Flight Buffer Busy Bitmap</a:t>
            </a:r>
            <a:endParaRPr dirty="0"/>
          </a:p>
          <a:p>
            <a:endParaRPr dirty="0"/>
          </a:p>
        </p:txBody>
      </p:sp>
      <p:sp>
        <p:nvSpPr>
          <p:cNvPr id="61" name="Line 61"/>
          <p:cNvSpPr/>
          <p:nvPr/>
        </p:nvSpPr>
        <p:spPr>
          <a:xfrm>
            <a:off x="4875480" y="2193120"/>
            <a:ext cx="0" cy="117000"/>
          </a:xfrm>
          <a:prstGeom prst="line">
            <a:avLst/>
          </a:prstGeom>
          <a:ln>
            <a:solidFill>
              <a:srgbClr val="000000"/>
            </a:solidFill>
          </a:ln>
        </p:spPr>
      </p:sp>
      <p:sp>
        <p:nvSpPr>
          <p:cNvPr id="62" name="Line 62"/>
          <p:cNvSpPr/>
          <p:nvPr/>
        </p:nvSpPr>
        <p:spPr>
          <a:xfrm>
            <a:off x="4956120" y="2193120"/>
            <a:ext cx="0" cy="117000"/>
          </a:xfrm>
          <a:prstGeom prst="line">
            <a:avLst/>
          </a:prstGeom>
          <a:ln>
            <a:solidFill>
              <a:srgbClr val="000000"/>
            </a:solidFill>
          </a:ln>
        </p:spPr>
      </p:sp>
      <p:sp>
        <p:nvSpPr>
          <p:cNvPr id="63" name="Line 63"/>
          <p:cNvSpPr/>
          <p:nvPr/>
        </p:nvSpPr>
        <p:spPr>
          <a:xfrm>
            <a:off x="5036400" y="2193120"/>
            <a:ext cx="0" cy="117000"/>
          </a:xfrm>
          <a:prstGeom prst="line">
            <a:avLst/>
          </a:prstGeom>
          <a:ln>
            <a:solidFill>
              <a:srgbClr val="000000"/>
            </a:solidFill>
          </a:ln>
        </p:spPr>
      </p:sp>
      <p:sp>
        <p:nvSpPr>
          <p:cNvPr id="64" name="Line 64"/>
          <p:cNvSpPr/>
          <p:nvPr/>
        </p:nvSpPr>
        <p:spPr>
          <a:xfrm>
            <a:off x="5116680" y="2193120"/>
            <a:ext cx="0" cy="117000"/>
          </a:xfrm>
          <a:prstGeom prst="line">
            <a:avLst/>
          </a:prstGeom>
          <a:ln>
            <a:solidFill>
              <a:srgbClr val="000000"/>
            </a:solidFill>
          </a:ln>
        </p:spPr>
      </p:sp>
      <p:sp>
        <p:nvSpPr>
          <p:cNvPr id="65" name="Line 65"/>
          <p:cNvSpPr/>
          <p:nvPr/>
        </p:nvSpPr>
        <p:spPr>
          <a:xfrm>
            <a:off x="5196960" y="2193120"/>
            <a:ext cx="0" cy="117000"/>
          </a:xfrm>
          <a:prstGeom prst="line">
            <a:avLst/>
          </a:prstGeom>
          <a:ln>
            <a:solidFill>
              <a:srgbClr val="000000"/>
            </a:solidFill>
          </a:ln>
        </p:spPr>
      </p:sp>
      <p:sp>
        <p:nvSpPr>
          <p:cNvPr id="66" name="Line 66"/>
          <p:cNvSpPr/>
          <p:nvPr/>
        </p:nvSpPr>
        <p:spPr>
          <a:xfrm>
            <a:off x="5277240" y="2193120"/>
            <a:ext cx="0" cy="117000"/>
          </a:xfrm>
          <a:prstGeom prst="line">
            <a:avLst/>
          </a:prstGeom>
          <a:ln>
            <a:solidFill>
              <a:srgbClr val="000000"/>
            </a:solidFill>
          </a:ln>
        </p:spPr>
      </p:sp>
      <p:sp>
        <p:nvSpPr>
          <p:cNvPr id="67" name="Line 67"/>
          <p:cNvSpPr/>
          <p:nvPr/>
        </p:nvSpPr>
        <p:spPr>
          <a:xfrm>
            <a:off x="5357880" y="2193120"/>
            <a:ext cx="0" cy="117000"/>
          </a:xfrm>
          <a:prstGeom prst="line">
            <a:avLst/>
          </a:prstGeom>
          <a:ln>
            <a:solidFill>
              <a:srgbClr val="000000"/>
            </a:solidFill>
          </a:ln>
        </p:spPr>
      </p:sp>
      <p:sp>
        <p:nvSpPr>
          <p:cNvPr id="68" name="Line 68"/>
          <p:cNvSpPr/>
          <p:nvPr/>
        </p:nvSpPr>
        <p:spPr>
          <a:xfrm>
            <a:off x="5438160" y="2193120"/>
            <a:ext cx="0" cy="117000"/>
          </a:xfrm>
          <a:prstGeom prst="line">
            <a:avLst/>
          </a:prstGeom>
          <a:ln>
            <a:solidFill>
              <a:srgbClr val="000000"/>
            </a:solidFill>
          </a:ln>
        </p:spPr>
      </p:sp>
      <p:sp>
        <p:nvSpPr>
          <p:cNvPr id="69" name="Line 69"/>
          <p:cNvSpPr/>
          <p:nvPr/>
        </p:nvSpPr>
        <p:spPr>
          <a:xfrm>
            <a:off x="5518440" y="2193120"/>
            <a:ext cx="0" cy="117000"/>
          </a:xfrm>
          <a:prstGeom prst="line">
            <a:avLst/>
          </a:prstGeom>
          <a:ln>
            <a:solidFill>
              <a:srgbClr val="000000"/>
            </a:solidFill>
          </a:ln>
        </p:spPr>
      </p:sp>
      <p:sp>
        <p:nvSpPr>
          <p:cNvPr id="70" name="Line 70"/>
          <p:cNvSpPr/>
          <p:nvPr/>
        </p:nvSpPr>
        <p:spPr>
          <a:xfrm>
            <a:off x="5598720" y="2193120"/>
            <a:ext cx="0" cy="117000"/>
          </a:xfrm>
          <a:prstGeom prst="line">
            <a:avLst/>
          </a:prstGeom>
          <a:ln>
            <a:solidFill>
              <a:srgbClr val="000000"/>
            </a:solidFill>
          </a:ln>
        </p:spPr>
      </p:sp>
      <p:sp>
        <p:nvSpPr>
          <p:cNvPr id="71" name="Line 71"/>
          <p:cNvSpPr/>
          <p:nvPr/>
        </p:nvSpPr>
        <p:spPr>
          <a:xfrm>
            <a:off x="5679360" y="2193120"/>
            <a:ext cx="0" cy="117000"/>
          </a:xfrm>
          <a:prstGeom prst="line">
            <a:avLst/>
          </a:prstGeom>
          <a:ln>
            <a:solidFill>
              <a:srgbClr val="000000"/>
            </a:solidFill>
          </a:ln>
        </p:spPr>
      </p:sp>
      <p:sp>
        <p:nvSpPr>
          <p:cNvPr id="72" name="Line 72"/>
          <p:cNvSpPr/>
          <p:nvPr/>
        </p:nvSpPr>
        <p:spPr>
          <a:xfrm>
            <a:off x="5759640" y="2193120"/>
            <a:ext cx="0" cy="117000"/>
          </a:xfrm>
          <a:prstGeom prst="line">
            <a:avLst/>
          </a:prstGeom>
          <a:ln>
            <a:solidFill>
              <a:srgbClr val="000000"/>
            </a:solidFill>
          </a:ln>
        </p:spPr>
      </p:sp>
      <p:sp>
        <p:nvSpPr>
          <p:cNvPr id="73" name="Line 73"/>
          <p:cNvSpPr/>
          <p:nvPr/>
        </p:nvSpPr>
        <p:spPr>
          <a:xfrm>
            <a:off x="5839920" y="2193120"/>
            <a:ext cx="0" cy="117000"/>
          </a:xfrm>
          <a:prstGeom prst="line">
            <a:avLst/>
          </a:prstGeom>
          <a:ln>
            <a:solidFill>
              <a:srgbClr val="000000"/>
            </a:solidFill>
          </a:ln>
        </p:spPr>
      </p:sp>
      <p:sp>
        <p:nvSpPr>
          <p:cNvPr id="74" name="Line 74"/>
          <p:cNvSpPr/>
          <p:nvPr/>
        </p:nvSpPr>
        <p:spPr>
          <a:xfrm>
            <a:off x="5920200" y="2193120"/>
            <a:ext cx="0" cy="117000"/>
          </a:xfrm>
          <a:prstGeom prst="line">
            <a:avLst/>
          </a:prstGeom>
          <a:ln>
            <a:solidFill>
              <a:srgbClr val="000000"/>
            </a:solidFill>
          </a:ln>
        </p:spPr>
      </p:sp>
      <p:sp>
        <p:nvSpPr>
          <p:cNvPr id="75" name="Line 75"/>
          <p:cNvSpPr/>
          <p:nvPr/>
        </p:nvSpPr>
        <p:spPr>
          <a:xfrm>
            <a:off x="6000480" y="2193120"/>
            <a:ext cx="0" cy="117000"/>
          </a:xfrm>
          <a:prstGeom prst="line">
            <a:avLst/>
          </a:prstGeom>
          <a:ln>
            <a:solidFill>
              <a:srgbClr val="000000"/>
            </a:solidFill>
          </a:ln>
        </p:spPr>
      </p:sp>
      <p:sp>
        <p:nvSpPr>
          <p:cNvPr id="76" name="Line 76"/>
          <p:cNvSpPr/>
          <p:nvPr/>
        </p:nvSpPr>
        <p:spPr>
          <a:xfrm>
            <a:off x="6081120" y="2193120"/>
            <a:ext cx="0" cy="117000"/>
          </a:xfrm>
          <a:prstGeom prst="line">
            <a:avLst/>
          </a:prstGeom>
          <a:ln>
            <a:solidFill>
              <a:srgbClr val="000000"/>
            </a:solidFill>
          </a:ln>
        </p:spPr>
      </p:sp>
      <p:sp>
        <p:nvSpPr>
          <p:cNvPr id="77" name="Line 77"/>
          <p:cNvSpPr/>
          <p:nvPr/>
        </p:nvSpPr>
        <p:spPr>
          <a:xfrm>
            <a:off x="6161400" y="2193120"/>
            <a:ext cx="0" cy="117000"/>
          </a:xfrm>
          <a:prstGeom prst="line">
            <a:avLst/>
          </a:prstGeom>
          <a:ln>
            <a:solidFill>
              <a:srgbClr val="000000"/>
            </a:solidFill>
          </a:ln>
        </p:spPr>
      </p:sp>
      <p:sp>
        <p:nvSpPr>
          <p:cNvPr id="78" name="Line 78"/>
          <p:cNvSpPr/>
          <p:nvPr/>
        </p:nvSpPr>
        <p:spPr>
          <a:xfrm>
            <a:off x="6241680" y="2193120"/>
            <a:ext cx="0" cy="117000"/>
          </a:xfrm>
          <a:prstGeom prst="line">
            <a:avLst/>
          </a:prstGeom>
          <a:ln>
            <a:solidFill>
              <a:srgbClr val="000000"/>
            </a:solidFill>
          </a:ln>
        </p:spPr>
      </p:sp>
      <p:sp>
        <p:nvSpPr>
          <p:cNvPr id="79" name="Line 79"/>
          <p:cNvSpPr/>
          <p:nvPr/>
        </p:nvSpPr>
        <p:spPr>
          <a:xfrm>
            <a:off x="6321960" y="2193120"/>
            <a:ext cx="0" cy="117000"/>
          </a:xfrm>
          <a:prstGeom prst="line">
            <a:avLst/>
          </a:prstGeom>
          <a:ln>
            <a:solidFill>
              <a:srgbClr val="000000"/>
            </a:solidFill>
          </a:ln>
        </p:spPr>
      </p:sp>
      <p:sp>
        <p:nvSpPr>
          <p:cNvPr id="80" name="Line 80"/>
          <p:cNvSpPr/>
          <p:nvPr/>
        </p:nvSpPr>
        <p:spPr>
          <a:xfrm>
            <a:off x="6402600" y="2193120"/>
            <a:ext cx="0" cy="117000"/>
          </a:xfrm>
          <a:prstGeom prst="line">
            <a:avLst/>
          </a:prstGeom>
          <a:ln>
            <a:solidFill>
              <a:srgbClr val="000000"/>
            </a:solidFill>
          </a:ln>
        </p:spPr>
      </p:sp>
      <p:sp>
        <p:nvSpPr>
          <p:cNvPr id="81" name="Line 81"/>
          <p:cNvSpPr/>
          <p:nvPr/>
        </p:nvSpPr>
        <p:spPr>
          <a:xfrm>
            <a:off x="4482720" y="2688840"/>
            <a:ext cx="234000" cy="0"/>
          </a:xfrm>
          <a:prstGeom prst="line">
            <a:avLst/>
          </a:prstGeom>
          <a:ln w="18360">
            <a:solidFill>
              <a:srgbClr val="000000"/>
            </a:solidFill>
            <a:round/>
            <a:headEnd type="triangle" w="med" len="med"/>
            <a:tailEnd type="triangle" w="med" len="med"/>
          </a:ln>
        </p:spPr>
      </p:sp>
      <p:sp>
        <p:nvSpPr>
          <p:cNvPr id="82" name="Line 82"/>
          <p:cNvSpPr/>
          <p:nvPr/>
        </p:nvSpPr>
        <p:spPr>
          <a:xfrm>
            <a:off x="2520720" y="2792520"/>
            <a:ext cx="1431000" cy="0"/>
          </a:xfrm>
          <a:prstGeom prst="line">
            <a:avLst/>
          </a:prstGeom>
          <a:ln w="18360">
            <a:solidFill>
              <a:srgbClr val="000000"/>
            </a:solidFill>
            <a:round/>
            <a:headEnd type="triangle" w="med" len="med"/>
            <a:tailEnd type="triangle" w="med" len="med"/>
          </a:ln>
        </p:spPr>
      </p:sp>
      <p:sp>
        <p:nvSpPr>
          <p:cNvPr id="83" name="CustomShape 83"/>
          <p:cNvSpPr/>
          <p:nvPr/>
        </p:nvSpPr>
        <p:spPr>
          <a:xfrm>
            <a:off x="2467080" y="5346000"/>
            <a:ext cx="1251000" cy="1332000"/>
          </a:xfrm>
          <a:prstGeom prst="flowChartAlternateProcess">
            <a:avLst/>
          </a:prstGeom>
          <a:solidFill>
            <a:srgbClr val="CCCCCC"/>
          </a:solidFill>
          <a:ln>
            <a:solidFill>
              <a:srgbClr val="000000"/>
            </a:solidFill>
          </a:ln>
        </p:spPr>
        <p:txBody>
          <a:bodyPr wrap="none" lIns="18360" tIns="9000" rIns="0" bIns="0"/>
          <a:lstStyle/>
          <a:p>
            <a:pPr algn="ctr"/>
            <a:r>
              <a:rPr lang="en-US" sz="1600" b="1" i="1"/>
              <a:t>AEB</a:t>
            </a:r>
            <a:endParaRPr/>
          </a:p>
        </p:txBody>
      </p:sp>
      <p:sp>
        <p:nvSpPr>
          <p:cNvPr id="84" name="CustomShape 84"/>
          <p:cNvSpPr/>
          <p:nvPr/>
        </p:nvSpPr>
        <p:spPr>
          <a:xfrm>
            <a:off x="2584800" y="5676120"/>
            <a:ext cx="985320" cy="579240"/>
          </a:xfrm>
          <a:prstGeom prst="rect">
            <a:avLst/>
          </a:prstGeom>
          <a:solidFill>
            <a:srgbClr val="FFFFFF"/>
          </a:solidFill>
          <a:ln>
            <a:solidFill>
              <a:srgbClr val="000000"/>
            </a:solidFill>
          </a:ln>
        </p:spPr>
        <p:txBody>
          <a:bodyPr wrap="none" lIns="0" tIns="0" rIns="0" bIns="0" anchor="ctr"/>
          <a:lstStyle/>
          <a:p>
            <a:pPr algn="ctr"/>
            <a:r>
              <a:rPr lang="en-US" sz="1600"/>
              <a:t>Page</a:t>
            </a:r>
            <a:endParaRPr sz="3200"/>
          </a:p>
          <a:p>
            <a:pPr algn="ctr"/>
            <a:r>
              <a:rPr lang="en-US" sz="1600"/>
              <a:t>Cache</a:t>
            </a:r>
            <a:endParaRPr sz="3200"/>
          </a:p>
        </p:txBody>
      </p:sp>
      <p:sp>
        <p:nvSpPr>
          <p:cNvPr id="85" name="CustomShape 85"/>
          <p:cNvSpPr/>
          <p:nvPr/>
        </p:nvSpPr>
        <p:spPr>
          <a:xfrm>
            <a:off x="4276800" y="4560120"/>
            <a:ext cx="985320" cy="579240"/>
          </a:xfrm>
          <a:prstGeom prst="rect">
            <a:avLst/>
          </a:prstGeom>
          <a:solidFill>
            <a:srgbClr val="FFFFFF"/>
          </a:solidFill>
          <a:ln>
            <a:solidFill>
              <a:srgbClr val="000000"/>
            </a:solidFill>
          </a:ln>
        </p:spPr>
        <p:txBody>
          <a:bodyPr wrap="none" lIns="0" tIns="0" rIns="0" bIns="0" anchor="ctr"/>
          <a:lstStyle/>
          <a:p>
            <a:pPr algn="ctr"/>
            <a:r>
              <a:rPr lang="en-US" sz="1600"/>
              <a:t>In Flight</a:t>
            </a:r>
            <a:endParaRPr sz="3200"/>
          </a:p>
          <a:p>
            <a:pPr algn="ctr"/>
            <a:r>
              <a:rPr lang="en-US" sz="1600"/>
              <a:t>Buffer</a:t>
            </a:r>
            <a:endParaRPr sz="3200"/>
          </a:p>
        </p:txBody>
      </p:sp>
      <p:sp>
        <p:nvSpPr>
          <p:cNvPr id="86" name="CustomShape 86"/>
          <p:cNvSpPr/>
          <p:nvPr/>
        </p:nvSpPr>
        <p:spPr>
          <a:xfrm>
            <a:off x="2585160" y="6327000"/>
            <a:ext cx="985320" cy="238320"/>
          </a:xfrm>
          <a:prstGeom prst="rect">
            <a:avLst/>
          </a:prstGeom>
          <a:solidFill>
            <a:srgbClr val="FFFFFF"/>
          </a:solidFill>
          <a:ln>
            <a:solidFill>
              <a:srgbClr val="000000"/>
            </a:solidFill>
          </a:ln>
        </p:spPr>
        <p:txBody>
          <a:bodyPr wrap="none" lIns="0" tIns="0" rIns="0" bIns="0" anchor="ctr"/>
          <a:lstStyle/>
          <a:p>
            <a:pPr algn="ctr"/>
            <a:r>
              <a:rPr lang="en-US" sz="1200"/>
              <a:t>Spare Table</a:t>
            </a:r>
            <a:endParaRPr/>
          </a:p>
        </p:txBody>
      </p:sp>
      <p:sp>
        <p:nvSpPr>
          <p:cNvPr id="87" name="CustomShape 87"/>
          <p:cNvSpPr/>
          <p:nvPr/>
        </p:nvSpPr>
        <p:spPr>
          <a:xfrm>
            <a:off x="5779440" y="5346000"/>
            <a:ext cx="1251000" cy="1336320"/>
          </a:xfrm>
          <a:prstGeom prst="flowChartAlternateProcess">
            <a:avLst/>
          </a:prstGeom>
          <a:solidFill>
            <a:srgbClr val="CCCCCC"/>
          </a:solidFill>
          <a:ln>
            <a:solidFill>
              <a:srgbClr val="000000"/>
            </a:solidFill>
          </a:ln>
        </p:spPr>
        <p:txBody>
          <a:bodyPr wrap="none" lIns="18360" tIns="9000" rIns="0" bIns="0"/>
          <a:lstStyle/>
          <a:p>
            <a:pPr algn="ctr"/>
            <a:r>
              <a:rPr lang="en-US" sz="1600" b="1" i="1"/>
              <a:t>PCM</a:t>
            </a:r>
            <a:endParaRPr/>
          </a:p>
        </p:txBody>
      </p:sp>
      <p:sp>
        <p:nvSpPr>
          <p:cNvPr id="88" name="CustomShape 88"/>
          <p:cNvSpPr/>
          <p:nvPr/>
        </p:nvSpPr>
        <p:spPr>
          <a:xfrm>
            <a:off x="5897160" y="5676120"/>
            <a:ext cx="985320" cy="579240"/>
          </a:xfrm>
          <a:prstGeom prst="rect">
            <a:avLst/>
          </a:prstGeom>
          <a:solidFill>
            <a:srgbClr val="FFFFFF"/>
          </a:solidFill>
          <a:ln>
            <a:solidFill>
              <a:srgbClr val="000000"/>
            </a:solidFill>
          </a:ln>
        </p:spPr>
        <p:txBody>
          <a:bodyPr wrap="none" lIns="0" tIns="0" rIns="0" bIns="0" anchor="ctr"/>
          <a:lstStyle/>
          <a:p>
            <a:pPr algn="ctr"/>
            <a:r>
              <a:rPr lang="en-US" sz="1600"/>
              <a:t>Pages</a:t>
            </a:r>
            <a:endParaRPr sz="3200"/>
          </a:p>
          <a:p>
            <a:pPr algn="ctr"/>
            <a:r>
              <a:rPr lang="en-US" sz="1600"/>
              <a:t>Area</a:t>
            </a:r>
            <a:endParaRPr sz="3200"/>
          </a:p>
        </p:txBody>
      </p:sp>
      <p:sp>
        <p:nvSpPr>
          <p:cNvPr id="89" name="CustomShape 89"/>
          <p:cNvSpPr/>
          <p:nvPr/>
        </p:nvSpPr>
        <p:spPr>
          <a:xfrm>
            <a:off x="5897520" y="6327000"/>
            <a:ext cx="985320" cy="238320"/>
          </a:xfrm>
          <a:prstGeom prst="rect">
            <a:avLst/>
          </a:prstGeom>
          <a:solidFill>
            <a:srgbClr val="FFFFFF"/>
          </a:solidFill>
          <a:ln>
            <a:solidFill>
              <a:srgbClr val="000000"/>
            </a:solidFill>
          </a:ln>
        </p:spPr>
        <p:txBody>
          <a:bodyPr wrap="none" lIns="0" tIns="0" rIns="0" bIns="0" anchor="ctr"/>
          <a:lstStyle/>
          <a:p>
            <a:pPr algn="ctr"/>
            <a:r>
              <a:rPr lang="en-US" sz="1200"/>
              <a:t>Spares</a:t>
            </a:r>
            <a:endParaRPr/>
          </a:p>
        </p:txBody>
      </p:sp>
      <p:sp>
        <p:nvSpPr>
          <p:cNvPr id="90" name="CustomShape 90"/>
          <p:cNvSpPr/>
          <p:nvPr/>
        </p:nvSpPr>
        <p:spPr>
          <a:xfrm>
            <a:off x="2833200" y="2276280"/>
            <a:ext cx="569880" cy="338040"/>
          </a:xfrm>
          <a:prstGeom prst="rect">
            <a:avLst/>
          </a:prstGeom>
          <a:solidFill>
            <a:srgbClr val="FFFFFF"/>
          </a:solidFill>
          <a:ln>
            <a:solidFill>
              <a:srgbClr val="000000"/>
            </a:solidFill>
          </a:ln>
        </p:spPr>
      </p:sp>
      <p:sp>
        <p:nvSpPr>
          <p:cNvPr id="91" name="Line 91"/>
          <p:cNvSpPr/>
          <p:nvPr/>
        </p:nvSpPr>
        <p:spPr>
          <a:xfrm flipV="1">
            <a:off x="2833920" y="2410200"/>
            <a:ext cx="569160" cy="1440"/>
          </a:xfrm>
          <a:prstGeom prst="line">
            <a:avLst/>
          </a:prstGeom>
          <a:ln>
            <a:solidFill>
              <a:srgbClr val="000000"/>
            </a:solidFill>
          </a:ln>
        </p:spPr>
      </p:sp>
      <p:sp>
        <p:nvSpPr>
          <p:cNvPr id="92" name="Line 92"/>
          <p:cNvSpPr/>
          <p:nvPr/>
        </p:nvSpPr>
        <p:spPr>
          <a:xfrm>
            <a:off x="2966760" y="2279880"/>
            <a:ext cx="0" cy="337320"/>
          </a:xfrm>
          <a:prstGeom prst="line">
            <a:avLst/>
          </a:prstGeom>
          <a:ln>
            <a:solidFill>
              <a:srgbClr val="000000"/>
            </a:solidFill>
          </a:ln>
        </p:spPr>
      </p:sp>
      <p:sp>
        <p:nvSpPr>
          <p:cNvPr id="93" name="TextShape 93"/>
          <p:cNvSpPr txBox="1"/>
          <p:nvPr/>
        </p:nvSpPr>
        <p:spPr>
          <a:xfrm>
            <a:off x="2887920" y="2262960"/>
            <a:ext cx="1021320" cy="168480"/>
          </a:xfrm>
          <a:prstGeom prst="rect">
            <a:avLst/>
          </a:prstGeom>
        </p:spPr>
        <p:txBody>
          <a:bodyPr wrap="none" lIns="0" tIns="0" rIns="0" bIns="0"/>
          <a:lstStyle/>
          <a:p>
            <a:r>
              <a:rPr lang="en-US" sz="900"/>
              <a:t>V D Addr</a:t>
            </a:r>
            <a:endParaRPr/>
          </a:p>
        </p:txBody>
      </p:sp>
      <p:sp>
        <p:nvSpPr>
          <p:cNvPr id="94" name="Line 94"/>
          <p:cNvSpPr/>
          <p:nvPr/>
        </p:nvSpPr>
        <p:spPr>
          <a:xfrm>
            <a:off x="3088080" y="2275200"/>
            <a:ext cx="0" cy="337320"/>
          </a:xfrm>
          <a:prstGeom prst="line">
            <a:avLst/>
          </a:prstGeom>
          <a:ln>
            <a:solidFill>
              <a:srgbClr val="000000"/>
            </a:solidFill>
          </a:ln>
        </p:spPr>
      </p:sp>
      <p:sp>
        <p:nvSpPr>
          <p:cNvPr id="95" name="Line 95"/>
          <p:cNvSpPr/>
          <p:nvPr/>
        </p:nvSpPr>
        <p:spPr>
          <a:xfrm flipV="1">
            <a:off x="2834280" y="2482200"/>
            <a:ext cx="569160" cy="1440"/>
          </a:xfrm>
          <a:prstGeom prst="line">
            <a:avLst/>
          </a:prstGeom>
          <a:ln>
            <a:solidFill>
              <a:srgbClr val="000000"/>
            </a:solidFill>
          </a:ln>
        </p:spPr>
      </p:sp>
      <p:sp>
        <p:nvSpPr>
          <p:cNvPr id="96" name="Line 96"/>
          <p:cNvSpPr/>
          <p:nvPr/>
        </p:nvSpPr>
        <p:spPr>
          <a:xfrm flipV="1">
            <a:off x="2834640" y="2554200"/>
            <a:ext cx="569160" cy="1440"/>
          </a:xfrm>
          <a:prstGeom prst="line">
            <a:avLst/>
          </a:prstGeom>
          <a:ln>
            <a:solidFill>
              <a:srgbClr val="000000"/>
            </a:solidFill>
          </a:ln>
        </p:spPr>
      </p:sp>
      <p:sp>
        <p:nvSpPr>
          <p:cNvPr id="97" name="CustomShape 97"/>
          <p:cNvSpPr/>
          <p:nvPr/>
        </p:nvSpPr>
        <p:spPr>
          <a:xfrm>
            <a:off x="2761200" y="2384280"/>
            <a:ext cx="569880" cy="338040"/>
          </a:xfrm>
          <a:prstGeom prst="rect">
            <a:avLst/>
          </a:prstGeom>
          <a:solidFill>
            <a:srgbClr val="FFFFFF"/>
          </a:solidFill>
          <a:ln>
            <a:solidFill>
              <a:srgbClr val="000000"/>
            </a:solidFill>
          </a:ln>
        </p:spPr>
      </p:sp>
      <p:sp>
        <p:nvSpPr>
          <p:cNvPr id="98" name="Line 98"/>
          <p:cNvSpPr/>
          <p:nvPr/>
        </p:nvSpPr>
        <p:spPr>
          <a:xfrm flipV="1">
            <a:off x="2761920" y="2518200"/>
            <a:ext cx="569160" cy="1440"/>
          </a:xfrm>
          <a:prstGeom prst="line">
            <a:avLst/>
          </a:prstGeom>
          <a:ln>
            <a:solidFill>
              <a:srgbClr val="000000"/>
            </a:solidFill>
          </a:ln>
        </p:spPr>
      </p:sp>
      <p:sp>
        <p:nvSpPr>
          <p:cNvPr id="99" name="Line 99"/>
          <p:cNvSpPr/>
          <p:nvPr/>
        </p:nvSpPr>
        <p:spPr>
          <a:xfrm>
            <a:off x="2894760" y="2387880"/>
            <a:ext cx="0" cy="337320"/>
          </a:xfrm>
          <a:prstGeom prst="line">
            <a:avLst/>
          </a:prstGeom>
          <a:ln>
            <a:solidFill>
              <a:srgbClr val="000000"/>
            </a:solidFill>
          </a:ln>
        </p:spPr>
      </p:sp>
      <p:sp>
        <p:nvSpPr>
          <p:cNvPr id="100" name="TextShape 100"/>
          <p:cNvSpPr txBox="1"/>
          <p:nvPr/>
        </p:nvSpPr>
        <p:spPr>
          <a:xfrm>
            <a:off x="2811960" y="2386080"/>
            <a:ext cx="1021320" cy="128520"/>
          </a:xfrm>
          <a:prstGeom prst="rect">
            <a:avLst/>
          </a:prstGeom>
        </p:spPr>
        <p:txBody>
          <a:bodyPr wrap="none" lIns="0" tIns="0" rIns="0" bIns="0"/>
          <a:lstStyle/>
          <a:p>
            <a:r>
              <a:rPr lang="en-US" sz="900"/>
              <a:t>V D Addr</a:t>
            </a:r>
            <a:endParaRPr/>
          </a:p>
        </p:txBody>
      </p:sp>
      <p:sp>
        <p:nvSpPr>
          <p:cNvPr id="101" name="Line 101"/>
          <p:cNvSpPr/>
          <p:nvPr/>
        </p:nvSpPr>
        <p:spPr>
          <a:xfrm>
            <a:off x="3016080" y="2383200"/>
            <a:ext cx="0" cy="337320"/>
          </a:xfrm>
          <a:prstGeom prst="line">
            <a:avLst/>
          </a:prstGeom>
          <a:ln>
            <a:solidFill>
              <a:srgbClr val="000000"/>
            </a:solidFill>
          </a:ln>
        </p:spPr>
      </p:sp>
      <p:sp>
        <p:nvSpPr>
          <p:cNvPr id="102" name="Line 102"/>
          <p:cNvSpPr/>
          <p:nvPr/>
        </p:nvSpPr>
        <p:spPr>
          <a:xfrm flipV="1">
            <a:off x="2762280" y="2590200"/>
            <a:ext cx="569160" cy="1440"/>
          </a:xfrm>
          <a:prstGeom prst="line">
            <a:avLst/>
          </a:prstGeom>
          <a:ln>
            <a:solidFill>
              <a:srgbClr val="000000"/>
            </a:solidFill>
          </a:ln>
        </p:spPr>
      </p:sp>
      <p:sp>
        <p:nvSpPr>
          <p:cNvPr id="103" name="Line 103"/>
          <p:cNvSpPr/>
          <p:nvPr/>
        </p:nvSpPr>
        <p:spPr>
          <a:xfrm flipV="1">
            <a:off x="2762640" y="2662200"/>
            <a:ext cx="569160" cy="1440"/>
          </a:xfrm>
          <a:prstGeom prst="line">
            <a:avLst/>
          </a:prstGeom>
          <a:ln>
            <a:solidFill>
              <a:srgbClr val="000000"/>
            </a:solidFill>
          </a:ln>
        </p:spPr>
      </p:sp>
      <p:sp>
        <p:nvSpPr>
          <p:cNvPr id="104" name="Up-Down Arrow 103"/>
          <p:cNvSpPr/>
          <p:nvPr/>
        </p:nvSpPr>
        <p:spPr>
          <a:xfrm>
            <a:off x="1828800" y="838200"/>
            <a:ext cx="381000" cy="1219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Left-Right Arrow 104"/>
          <p:cNvSpPr/>
          <p:nvPr/>
        </p:nvSpPr>
        <p:spPr>
          <a:xfrm>
            <a:off x="1524000" y="3505200"/>
            <a:ext cx="58674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Control bus</a:t>
            </a:r>
            <a:endParaRPr lang="en-US" sz="1800" dirty="0"/>
          </a:p>
        </p:txBody>
      </p:sp>
      <p:sp>
        <p:nvSpPr>
          <p:cNvPr id="106" name="Left-Right Arrow 105"/>
          <p:cNvSpPr/>
          <p:nvPr/>
        </p:nvSpPr>
        <p:spPr>
          <a:xfrm>
            <a:off x="1524000" y="3962400"/>
            <a:ext cx="58674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Data bus</a:t>
            </a:r>
            <a:endParaRPr lang="en-US" sz="1800" dirty="0"/>
          </a:p>
        </p:txBody>
      </p:sp>
      <p:sp>
        <p:nvSpPr>
          <p:cNvPr id="107" name="Up-Down Arrow 106"/>
          <p:cNvSpPr/>
          <p:nvPr/>
        </p:nvSpPr>
        <p:spPr>
          <a:xfrm>
            <a:off x="4114800" y="2895600"/>
            <a:ext cx="1524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Up-Down Arrow 107"/>
          <p:cNvSpPr/>
          <p:nvPr/>
        </p:nvSpPr>
        <p:spPr>
          <a:xfrm>
            <a:off x="4648200" y="4267200"/>
            <a:ext cx="152400" cy="304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Up-Down Arrow 108"/>
          <p:cNvSpPr/>
          <p:nvPr/>
        </p:nvSpPr>
        <p:spPr>
          <a:xfrm>
            <a:off x="6096000" y="4267200"/>
            <a:ext cx="152400" cy="228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Up-Down Arrow 109"/>
          <p:cNvSpPr/>
          <p:nvPr/>
        </p:nvSpPr>
        <p:spPr>
          <a:xfrm>
            <a:off x="6477000" y="3810000"/>
            <a:ext cx="1524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Up-Down Arrow 110"/>
          <p:cNvSpPr/>
          <p:nvPr/>
        </p:nvSpPr>
        <p:spPr>
          <a:xfrm>
            <a:off x="2819400" y="4267200"/>
            <a:ext cx="152400" cy="228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Up-Down Arrow 111"/>
          <p:cNvSpPr/>
          <p:nvPr/>
        </p:nvSpPr>
        <p:spPr>
          <a:xfrm>
            <a:off x="3200400" y="3810000"/>
            <a:ext cx="1524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Up-Down Arrow 113"/>
          <p:cNvSpPr/>
          <p:nvPr/>
        </p:nvSpPr>
        <p:spPr>
          <a:xfrm>
            <a:off x="6324600" y="5029200"/>
            <a:ext cx="152400"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Up-Down Arrow 114"/>
          <p:cNvSpPr/>
          <p:nvPr/>
        </p:nvSpPr>
        <p:spPr>
          <a:xfrm>
            <a:off x="3048000" y="5029200"/>
            <a:ext cx="152400" cy="381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itle 1"/>
          <p:cNvSpPr txBox="1">
            <a:spLocks/>
          </p:cNvSpPr>
          <p:nvPr/>
        </p:nvSpPr>
        <p:spPr bwMode="auto">
          <a:xfrm>
            <a:off x="990600" y="152400"/>
            <a:ext cx="7093238" cy="658346"/>
          </a:xfrm>
          <a:prstGeom prst="rect">
            <a:avLst/>
          </a:prstGeom>
          <a:noFill/>
          <a:ln>
            <a:miter lim="800000"/>
            <a:headEnd/>
            <a:tailEnd/>
          </a:ln>
        </p:spPr>
        <p:txBody>
          <a:bodyPr vert="horz" wrap="square" lIns="82058" tIns="41029" rIns="82058" bIns="41029"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uLnTx/>
                <a:uFillTx/>
                <a:latin typeface="+mj-lt"/>
                <a:ea typeface="+mj-ea"/>
                <a:cs typeface="+mj-cs"/>
              </a:rPr>
              <a:t>Detailed architecture</a:t>
            </a:r>
            <a:br>
              <a:rPr kumimoji="0" lang="en-US" sz="3600" b="1" i="0" u="none" strike="noStrike" kern="0" cap="none" spc="0" normalizeH="0" baseline="0" noProof="0" dirty="0" smtClean="0">
                <a:ln>
                  <a:noFill/>
                </a:ln>
                <a:solidFill>
                  <a:schemeClr val="tx2"/>
                </a:solidFill>
                <a:effectLst/>
                <a:uLnTx/>
                <a:uFillTx/>
                <a:latin typeface="+mj-lt"/>
                <a:ea typeface="+mj-ea"/>
                <a:cs typeface="+mj-cs"/>
              </a:rPr>
            </a:br>
            <a:endParaRPr kumimoji="0" lang="en-US" sz="36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187575" y="125413"/>
            <a:ext cx="184150" cy="585787"/>
          </a:xfrm>
          <a:prstGeom prst="rect">
            <a:avLst/>
          </a:prstGeom>
          <a:noFill/>
          <a:ln w="28575" algn="ctr">
            <a:noFill/>
            <a:miter lim="800000"/>
            <a:headEnd/>
            <a:tailEnd/>
          </a:ln>
        </p:spPr>
        <p:txBody>
          <a:bodyPr wrap="none" lIns="91429" tIns="45714" rIns="91429" bIns="45714">
            <a:spAutoFit/>
          </a:bodyPr>
          <a:lstStyle/>
          <a:p>
            <a:pPr algn="ctr"/>
            <a:endParaRPr lang="en-US" sz="3200" i="1">
              <a:latin typeface="Arial" charset="0"/>
            </a:endParaRPr>
          </a:p>
        </p:txBody>
      </p:sp>
      <p:sp>
        <p:nvSpPr>
          <p:cNvPr id="32771" name="Rectangle 3"/>
          <p:cNvSpPr>
            <a:spLocks noGrp="1" noChangeArrowheads="1"/>
          </p:cNvSpPr>
          <p:nvPr>
            <p:ph type="title"/>
          </p:nvPr>
        </p:nvSpPr>
        <p:spPr bwMode="auto">
          <a:xfrm>
            <a:off x="381000" y="381000"/>
            <a:ext cx="7915275" cy="557213"/>
          </a:xfrm>
          <a:noFill/>
          <a:ln w="12700">
            <a:miter lim="800000"/>
            <a:headEnd/>
            <a:tailEnd/>
          </a:ln>
        </p:spPr>
        <p:txBody>
          <a:bodyPr vert="horz" wrap="square" lIns="101576" tIns="50788" rIns="101576" bIns="50788" numCol="1" anchor="t" anchorCtr="0" compatLnSpc="1">
            <a:prstTxWarp prst="textNoShape">
              <a:avLst/>
            </a:prstTxWarp>
          </a:bodyPr>
          <a:lstStyle/>
          <a:p>
            <a:r>
              <a:rPr lang="en-US" sz="3200" b="1" dirty="0" smtClean="0"/>
              <a:t>Conclusion </a:t>
            </a:r>
          </a:p>
        </p:txBody>
      </p:sp>
      <p:sp>
        <p:nvSpPr>
          <p:cNvPr id="15" name="Horizontal Scroll 14"/>
          <p:cNvSpPr/>
          <p:nvPr/>
        </p:nvSpPr>
        <p:spPr>
          <a:xfrm>
            <a:off x="152400" y="1219200"/>
            <a:ext cx="8610600" cy="3886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73" name="Oval 5"/>
          <p:cNvSpPr>
            <a:spLocks noChangeArrowheads="1"/>
          </p:cNvSpPr>
          <p:nvPr/>
        </p:nvSpPr>
        <p:spPr bwMode="auto">
          <a:xfrm>
            <a:off x="914400" y="2514600"/>
            <a:ext cx="3065463" cy="1171575"/>
          </a:xfrm>
          <a:prstGeom prst="ellipse">
            <a:avLst/>
          </a:prstGeom>
          <a:solidFill>
            <a:srgbClr val="71FFDA"/>
          </a:solidFill>
          <a:ln w="28575" algn="ctr">
            <a:solidFill>
              <a:schemeClr val="tx1"/>
            </a:solidFill>
            <a:round/>
            <a:headEnd/>
            <a:tailEnd/>
          </a:ln>
        </p:spPr>
        <p:txBody>
          <a:bodyPr wrap="none" lIns="91429" tIns="45714" rIns="91429" bIns="45714" anchor="ctr"/>
          <a:lstStyle/>
          <a:p>
            <a:pPr algn="ctr"/>
            <a:r>
              <a:rPr lang="en-US" i="1">
                <a:latin typeface="Arial" charset="0"/>
              </a:rPr>
              <a:t>Time constrains</a:t>
            </a:r>
          </a:p>
          <a:p>
            <a:pPr algn="ctr"/>
            <a:r>
              <a:rPr lang="en-US" i="1">
                <a:latin typeface="Arial" charset="0"/>
              </a:rPr>
              <a:t>(deadlines or rates)</a:t>
            </a:r>
          </a:p>
        </p:txBody>
      </p:sp>
      <p:sp>
        <p:nvSpPr>
          <p:cNvPr id="32774" name="Oval 6"/>
          <p:cNvSpPr>
            <a:spLocks noChangeArrowheads="1"/>
          </p:cNvSpPr>
          <p:nvPr/>
        </p:nvSpPr>
        <p:spPr bwMode="auto">
          <a:xfrm>
            <a:off x="5257800" y="2590800"/>
            <a:ext cx="2844800" cy="1106488"/>
          </a:xfrm>
          <a:prstGeom prst="ellipse">
            <a:avLst/>
          </a:prstGeom>
          <a:solidFill>
            <a:srgbClr val="71FFDA"/>
          </a:solidFill>
          <a:ln w="28575" algn="ctr">
            <a:solidFill>
              <a:schemeClr val="tx1"/>
            </a:solidFill>
            <a:round/>
            <a:headEnd/>
            <a:tailEnd/>
          </a:ln>
        </p:spPr>
        <p:txBody>
          <a:bodyPr wrap="none" lIns="91429" tIns="45714" rIns="91429" bIns="45714" anchor="ctr"/>
          <a:lstStyle/>
          <a:p>
            <a:pPr algn="ctr"/>
            <a:r>
              <a:rPr lang="en-US" i="1">
                <a:latin typeface="Arial" charset="0"/>
              </a:rPr>
              <a:t>Energy constrains</a:t>
            </a:r>
          </a:p>
        </p:txBody>
      </p:sp>
      <p:sp>
        <p:nvSpPr>
          <p:cNvPr id="32775" name="Oval 7"/>
          <p:cNvSpPr>
            <a:spLocks noChangeArrowheads="1"/>
          </p:cNvSpPr>
          <p:nvPr/>
        </p:nvSpPr>
        <p:spPr bwMode="auto">
          <a:xfrm>
            <a:off x="3048000" y="3429000"/>
            <a:ext cx="2844800" cy="1106488"/>
          </a:xfrm>
          <a:prstGeom prst="ellipse">
            <a:avLst/>
          </a:prstGeom>
          <a:solidFill>
            <a:srgbClr val="71FFDA"/>
          </a:solidFill>
          <a:ln w="28575" algn="ctr">
            <a:solidFill>
              <a:schemeClr val="tx1"/>
            </a:solidFill>
            <a:round/>
            <a:headEnd/>
            <a:tailEnd/>
          </a:ln>
        </p:spPr>
        <p:txBody>
          <a:bodyPr wrap="none" lIns="91429" tIns="45714" rIns="91429" bIns="45714" anchor="ctr"/>
          <a:lstStyle/>
          <a:p>
            <a:pPr algn="ctr"/>
            <a:r>
              <a:rPr lang="en-US" i="1">
                <a:latin typeface="Arial" charset="0"/>
              </a:rPr>
              <a:t>Reliability </a:t>
            </a:r>
          </a:p>
          <a:p>
            <a:pPr algn="ctr"/>
            <a:r>
              <a:rPr lang="en-US" i="1">
                <a:latin typeface="Arial" charset="0"/>
              </a:rPr>
              <a:t>constrains</a:t>
            </a:r>
          </a:p>
        </p:txBody>
      </p:sp>
      <p:sp>
        <p:nvSpPr>
          <p:cNvPr id="32776" name="Text Box 33"/>
          <p:cNvSpPr txBox="1">
            <a:spLocks noChangeArrowheads="1"/>
          </p:cNvSpPr>
          <p:nvPr/>
        </p:nvSpPr>
        <p:spPr bwMode="auto">
          <a:xfrm>
            <a:off x="838200" y="1905000"/>
            <a:ext cx="7772400" cy="452438"/>
          </a:xfrm>
          <a:prstGeom prst="rect">
            <a:avLst/>
          </a:prstGeom>
          <a:noFill/>
          <a:ln w="12700">
            <a:noFill/>
            <a:miter lim="800000"/>
            <a:headEnd/>
            <a:tailEnd/>
          </a:ln>
        </p:spPr>
        <p:txBody>
          <a:bodyPr lIns="82058" tIns="41029" rIns="82058" bIns="41029">
            <a:spAutoFit/>
          </a:bodyPr>
          <a:lstStyle/>
          <a:p>
            <a:r>
              <a:rPr lang="en-US" dirty="0" smtClean="0"/>
              <a:t>It </a:t>
            </a:r>
            <a:r>
              <a:rPr lang="en-US" dirty="0"/>
              <a:t>is essential to manage the tradeoffs between</a:t>
            </a:r>
          </a:p>
        </p:txBody>
      </p:sp>
      <p:sp>
        <p:nvSpPr>
          <p:cNvPr id="9" name="AutoShape 2"/>
          <p:cNvSpPr>
            <a:spLocks noChangeArrowheads="1"/>
          </p:cNvSpPr>
          <p:nvPr/>
        </p:nvSpPr>
        <p:spPr bwMode="auto">
          <a:xfrm>
            <a:off x="3733800" y="5715000"/>
            <a:ext cx="1762125" cy="654050"/>
          </a:xfrm>
          <a:prstGeom prst="roundRect">
            <a:avLst>
              <a:gd name="adj" fmla="val 16667"/>
            </a:avLst>
          </a:prstGeom>
          <a:solidFill>
            <a:schemeClr val="accent2">
              <a:lumMod val="50000"/>
            </a:schemeClr>
          </a:solidFill>
          <a:ln w="9525">
            <a:solidFill>
              <a:schemeClr val="tx1"/>
            </a:solidFill>
            <a:miter lim="800000"/>
            <a:headEnd/>
            <a:tailEnd/>
          </a:ln>
        </p:spPr>
        <p:txBody>
          <a:bodyPr wrap="none" lIns="91429" tIns="45714" rIns="91429" bIns="45714" anchor="ctr"/>
          <a:lstStyle/>
          <a:p>
            <a:pPr algn="ctr">
              <a:defRPr/>
            </a:pPr>
            <a:r>
              <a:rPr lang="en-US" sz="2000" i="1" dirty="0" smtClean="0">
                <a:latin typeface="Arial" charset="0"/>
              </a:rPr>
              <a:t>Hardware</a:t>
            </a:r>
            <a:endParaRPr lang="en-US" sz="2000" i="1" dirty="0">
              <a:latin typeface="Arial" charset="0"/>
            </a:endParaRPr>
          </a:p>
        </p:txBody>
      </p:sp>
      <p:sp>
        <p:nvSpPr>
          <p:cNvPr id="10" name="AutoShape 2"/>
          <p:cNvSpPr>
            <a:spLocks noChangeArrowheads="1"/>
          </p:cNvSpPr>
          <p:nvPr/>
        </p:nvSpPr>
        <p:spPr bwMode="auto">
          <a:xfrm>
            <a:off x="2362200" y="5257800"/>
            <a:ext cx="1762125" cy="654050"/>
          </a:xfrm>
          <a:prstGeom prst="roundRect">
            <a:avLst>
              <a:gd name="adj" fmla="val 16667"/>
            </a:avLst>
          </a:prstGeom>
          <a:solidFill>
            <a:schemeClr val="accent2">
              <a:lumMod val="50000"/>
            </a:schemeClr>
          </a:solidFill>
          <a:ln w="9525">
            <a:solidFill>
              <a:schemeClr val="tx1"/>
            </a:solidFill>
            <a:miter lim="800000"/>
            <a:headEnd/>
            <a:tailEnd/>
          </a:ln>
        </p:spPr>
        <p:txBody>
          <a:bodyPr wrap="none" lIns="91429" tIns="45714" rIns="91429" bIns="45714" anchor="ctr"/>
          <a:lstStyle/>
          <a:p>
            <a:pPr algn="ctr">
              <a:defRPr/>
            </a:pPr>
            <a:r>
              <a:rPr lang="en-US" sz="2000" i="1" dirty="0">
                <a:latin typeface="Arial" charset="0"/>
              </a:rPr>
              <a:t>Compiler</a:t>
            </a:r>
          </a:p>
        </p:txBody>
      </p:sp>
      <p:sp>
        <p:nvSpPr>
          <p:cNvPr id="11" name="AutoShape 2"/>
          <p:cNvSpPr>
            <a:spLocks noChangeArrowheads="1"/>
          </p:cNvSpPr>
          <p:nvPr/>
        </p:nvSpPr>
        <p:spPr bwMode="auto">
          <a:xfrm>
            <a:off x="5257800" y="5257800"/>
            <a:ext cx="1762125" cy="654050"/>
          </a:xfrm>
          <a:prstGeom prst="roundRect">
            <a:avLst>
              <a:gd name="adj" fmla="val 16667"/>
            </a:avLst>
          </a:prstGeom>
          <a:solidFill>
            <a:schemeClr val="accent2">
              <a:lumMod val="50000"/>
            </a:schemeClr>
          </a:solidFill>
          <a:ln w="9525">
            <a:solidFill>
              <a:schemeClr val="tx1"/>
            </a:solidFill>
            <a:miter lim="800000"/>
            <a:headEnd/>
            <a:tailEnd/>
          </a:ln>
        </p:spPr>
        <p:txBody>
          <a:bodyPr wrap="none" lIns="91429" tIns="45714" rIns="91429" bIns="45714" anchor="ctr"/>
          <a:lstStyle/>
          <a:p>
            <a:pPr algn="ctr">
              <a:defRPr/>
            </a:pPr>
            <a:r>
              <a:rPr lang="en-US" sz="2000" i="1" dirty="0">
                <a:latin typeface="Arial" charset="0"/>
              </a:rPr>
              <a: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304800"/>
            <a:ext cx="6810375" cy="8493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Frequency/voltage scaling</a:t>
            </a:r>
          </a:p>
        </p:txBody>
      </p:sp>
      <p:sp>
        <p:nvSpPr>
          <p:cNvPr id="7171" name="Text Box 3"/>
          <p:cNvSpPr txBox="1">
            <a:spLocks noChangeArrowheads="1"/>
          </p:cNvSpPr>
          <p:nvPr/>
        </p:nvSpPr>
        <p:spPr bwMode="auto">
          <a:xfrm>
            <a:off x="0" y="6400800"/>
            <a:ext cx="777875" cy="461963"/>
          </a:xfrm>
          <a:prstGeom prst="rect">
            <a:avLst/>
          </a:prstGeom>
          <a:noFill/>
          <a:ln w="9525">
            <a:noFill/>
            <a:miter lim="800000"/>
            <a:headEnd/>
            <a:tailEnd/>
          </a:ln>
        </p:spPr>
        <p:txBody>
          <a:bodyPr lIns="91429" tIns="45714" rIns="91429" bIns="45714">
            <a:spAutoFit/>
          </a:bodyPr>
          <a:lstStyle/>
          <a:p>
            <a:endParaRPr lang="en-US">
              <a:latin typeface="Tahoma" pitchFamily="34" charset="0"/>
            </a:endParaRPr>
          </a:p>
        </p:txBody>
      </p:sp>
      <p:sp>
        <p:nvSpPr>
          <p:cNvPr id="9220" name="Rectangle 4"/>
          <p:cNvSpPr>
            <a:spLocks noGrp="1" noChangeArrowheads="1"/>
          </p:cNvSpPr>
          <p:nvPr>
            <p:ph type="body" idx="1"/>
          </p:nvPr>
        </p:nvSpPr>
        <p:spPr bwMode="auto">
          <a:xfrm>
            <a:off x="381000" y="990600"/>
            <a:ext cx="8077200" cy="1600200"/>
          </a:xfrm>
          <a:ln>
            <a:miter lim="800000"/>
            <a:headEnd/>
            <a:tailEnd/>
          </a:ln>
        </p:spPr>
        <p:txBody>
          <a:bodyPr vert="horz" wrap="square" lIns="82058" tIns="41029" rIns="82058" bIns="41029" numCol="1" anchor="t" anchorCtr="0" compatLnSpc="1">
            <a:prstTxWarp prst="textNoShape">
              <a:avLst/>
            </a:prstTxWarp>
          </a:bodyPr>
          <a:lstStyle/>
          <a:p>
            <a:pPr marL="306388" indent="-306388" defTabSz="819150">
              <a:defRPr/>
            </a:pPr>
            <a:r>
              <a:rPr lang="en-US" sz="2800" dirty="0" smtClean="0">
                <a:solidFill>
                  <a:srgbClr val="C00000"/>
                </a:solidFill>
              </a:rPr>
              <a:t>Gracefully reduce performance</a:t>
            </a:r>
          </a:p>
          <a:p>
            <a:pPr marL="804863" lvl="2" defTabSz="819150">
              <a:defRPr/>
            </a:pPr>
            <a:r>
              <a:rPr lang="en-US" dirty="0" smtClean="0"/>
              <a:t>Dynamic power </a:t>
            </a:r>
            <a:r>
              <a:rPr lang="en-US" i="1" dirty="0" smtClean="0"/>
              <a:t>P</a:t>
            </a:r>
            <a:r>
              <a:rPr lang="en-US" i="1" baseline="-25000" dirty="0" smtClean="0"/>
              <a:t>d</a:t>
            </a:r>
            <a:r>
              <a:rPr lang="en-US" i="1" dirty="0" smtClean="0"/>
              <a:t> = C f </a:t>
            </a:r>
            <a:r>
              <a:rPr lang="en-US" i="1" baseline="30000" dirty="0" smtClean="0"/>
              <a:t>3 </a:t>
            </a:r>
            <a:r>
              <a:rPr lang="en-US" i="1" dirty="0" smtClean="0"/>
              <a:t>+ </a:t>
            </a:r>
            <a:r>
              <a:rPr lang="en-US" i="1" dirty="0" err="1" smtClean="0"/>
              <a:t>P</a:t>
            </a:r>
            <a:r>
              <a:rPr lang="en-US" i="1" baseline="-25000" dirty="0" err="1" smtClean="0"/>
              <a:t>ind</a:t>
            </a:r>
            <a:endParaRPr lang="en-US" i="1" baseline="-25000" dirty="0" smtClean="0"/>
          </a:p>
          <a:p>
            <a:pPr marL="804863" lvl="2" defTabSz="819150">
              <a:defRPr/>
            </a:pPr>
            <a:r>
              <a:rPr lang="en-US" dirty="0" smtClean="0"/>
              <a:t>Static power: independent of  </a:t>
            </a:r>
            <a:r>
              <a:rPr lang="en-US" i="1" dirty="0" smtClean="0"/>
              <a:t>f.</a:t>
            </a:r>
          </a:p>
        </p:txBody>
      </p:sp>
      <p:sp>
        <p:nvSpPr>
          <p:cNvPr id="7179" name="Rectangle 21"/>
          <p:cNvSpPr>
            <a:spLocks noChangeArrowheads="1"/>
          </p:cNvSpPr>
          <p:nvPr/>
        </p:nvSpPr>
        <p:spPr bwMode="auto">
          <a:xfrm>
            <a:off x="4267200" y="2514600"/>
            <a:ext cx="2057400" cy="1371600"/>
          </a:xfrm>
          <a:prstGeom prst="rect">
            <a:avLst/>
          </a:prstGeom>
          <a:solidFill>
            <a:srgbClr val="0000FF"/>
          </a:solidFill>
          <a:ln w="9525">
            <a:solidFill>
              <a:schemeClr val="accent1"/>
            </a:solidFill>
            <a:miter lim="800000"/>
            <a:headEnd/>
            <a:tailEnd/>
          </a:ln>
        </p:spPr>
        <p:txBody>
          <a:bodyPr wrap="none" anchor="ctr"/>
          <a:lstStyle/>
          <a:p>
            <a:endParaRPr lang="en-US"/>
          </a:p>
        </p:txBody>
      </p:sp>
      <p:sp>
        <p:nvSpPr>
          <p:cNvPr id="7180" name="Rectangle 29"/>
          <p:cNvSpPr>
            <a:spLocks noChangeArrowheads="1"/>
          </p:cNvSpPr>
          <p:nvPr/>
        </p:nvSpPr>
        <p:spPr bwMode="auto">
          <a:xfrm>
            <a:off x="4267201" y="3886200"/>
            <a:ext cx="2057400" cy="152400"/>
          </a:xfrm>
          <a:prstGeom prst="rect">
            <a:avLst/>
          </a:prstGeom>
          <a:solidFill>
            <a:srgbClr val="FF00FF"/>
          </a:solidFill>
          <a:ln w="9525">
            <a:solidFill>
              <a:schemeClr val="accent1"/>
            </a:solidFill>
            <a:miter lim="800000"/>
            <a:headEnd/>
            <a:tailEnd/>
          </a:ln>
        </p:spPr>
        <p:txBody>
          <a:bodyPr wrap="none" anchor="ctr"/>
          <a:lstStyle/>
          <a:p>
            <a:endParaRPr lang="en-US"/>
          </a:p>
        </p:txBody>
      </p:sp>
      <p:sp>
        <p:nvSpPr>
          <p:cNvPr id="7181" name="Rectangle 30"/>
          <p:cNvSpPr>
            <a:spLocks noChangeArrowheads="1"/>
          </p:cNvSpPr>
          <p:nvPr/>
        </p:nvSpPr>
        <p:spPr bwMode="auto">
          <a:xfrm>
            <a:off x="4267200" y="4038600"/>
            <a:ext cx="4191000" cy="152400"/>
          </a:xfrm>
          <a:prstGeom prst="rect">
            <a:avLst/>
          </a:prstGeom>
          <a:solidFill>
            <a:srgbClr val="009900"/>
          </a:solidFill>
          <a:ln w="9525">
            <a:solidFill>
              <a:schemeClr val="accent1"/>
            </a:solidFill>
            <a:miter lim="800000"/>
            <a:headEnd/>
            <a:tailEnd/>
          </a:ln>
        </p:spPr>
        <p:txBody>
          <a:bodyPr wrap="none" anchor="ctr"/>
          <a:lstStyle/>
          <a:p>
            <a:endParaRPr lang="en-US"/>
          </a:p>
        </p:txBody>
      </p:sp>
      <p:cxnSp>
        <p:nvCxnSpPr>
          <p:cNvPr id="28" name="Straight Arrow Connector 27"/>
          <p:cNvCxnSpPr/>
          <p:nvPr/>
        </p:nvCxnSpPr>
        <p:spPr bwMode="auto">
          <a:xfrm rot="16200000" flipV="1">
            <a:off x="7704961" y="3344039"/>
            <a:ext cx="1828800" cy="17522"/>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186" name="TextBox 30"/>
          <p:cNvSpPr txBox="1">
            <a:spLocks noChangeArrowheads="1"/>
          </p:cNvSpPr>
          <p:nvPr/>
        </p:nvSpPr>
        <p:spPr bwMode="auto">
          <a:xfrm>
            <a:off x="7848600" y="1981200"/>
            <a:ext cx="954107" cy="461665"/>
          </a:xfrm>
          <a:prstGeom prst="rect">
            <a:avLst/>
          </a:prstGeom>
          <a:noFill/>
          <a:ln w="9525">
            <a:noFill/>
            <a:miter lim="800000"/>
            <a:headEnd/>
            <a:tailEnd/>
          </a:ln>
        </p:spPr>
        <p:txBody>
          <a:bodyPr wrap="none">
            <a:spAutoFit/>
          </a:bodyPr>
          <a:lstStyle/>
          <a:p>
            <a:r>
              <a:rPr lang="en-US" dirty="0"/>
              <a:t>power</a:t>
            </a:r>
          </a:p>
        </p:txBody>
      </p:sp>
      <p:cxnSp>
        <p:nvCxnSpPr>
          <p:cNvPr id="17" name="Straight Arrow Connector 16"/>
          <p:cNvCxnSpPr>
            <a:stCxn id="24" idx="6"/>
            <a:endCxn id="7179" idx="1"/>
          </p:cNvCxnSpPr>
          <p:nvPr/>
        </p:nvCxnSpPr>
        <p:spPr bwMode="auto">
          <a:xfrm>
            <a:off x="2819400" y="2743200"/>
            <a:ext cx="1447800" cy="457200"/>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981200" y="2514600"/>
            <a:ext cx="838200" cy="457200"/>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25" idx="6"/>
            <a:endCxn id="7180" idx="1"/>
          </p:cNvCxnSpPr>
          <p:nvPr/>
        </p:nvCxnSpPr>
        <p:spPr bwMode="auto">
          <a:xfrm>
            <a:off x="2514600" y="3276600"/>
            <a:ext cx="1752601" cy="685800"/>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752600" y="3048000"/>
            <a:ext cx="762000" cy="4572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31" idx="6"/>
            <a:endCxn id="7181" idx="1"/>
          </p:cNvCxnSpPr>
          <p:nvPr/>
        </p:nvCxnSpPr>
        <p:spPr bwMode="auto">
          <a:xfrm>
            <a:off x="2362200" y="3886200"/>
            <a:ext cx="19050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914400" y="3581400"/>
            <a:ext cx="1447800" cy="609600"/>
          </a:xfrm>
          <a:prstGeom prst="ellipse">
            <a:avLst/>
          </a:prstGeom>
          <a:no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Static power</a:t>
            </a:r>
            <a:endParaRPr lang="en-US" sz="2000" dirty="0">
              <a:solidFill>
                <a:schemeClr val="tx1"/>
              </a:solidFill>
            </a:endParaRPr>
          </a:p>
        </p:txBody>
      </p:sp>
      <p:grpSp>
        <p:nvGrpSpPr>
          <p:cNvPr id="2" name="Group 74"/>
          <p:cNvGrpSpPr/>
          <p:nvPr/>
        </p:nvGrpSpPr>
        <p:grpSpPr>
          <a:xfrm>
            <a:off x="4267200" y="4648200"/>
            <a:ext cx="4692087" cy="1147465"/>
            <a:chOff x="4267200" y="4648200"/>
            <a:chExt cx="4692087" cy="1147465"/>
          </a:xfrm>
        </p:grpSpPr>
        <p:sp>
          <p:nvSpPr>
            <p:cNvPr id="7183" name="TextBox 23"/>
            <p:cNvSpPr txBox="1">
              <a:spLocks noChangeArrowheads="1"/>
            </p:cNvSpPr>
            <p:nvPr/>
          </p:nvSpPr>
          <p:spPr bwMode="auto">
            <a:xfrm>
              <a:off x="8229600" y="5334000"/>
              <a:ext cx="729687" cy="461665"/>
            </a:xfrm>
            <a:prstGeom prst="rect">
              <a:avLst/>
            </a:prstGeom>
            <a:noFill/>
            <a:ln w="9525">
              <a:noFill/>
              <a:miter lim="800000"/>
              <a:headEnd/>
              <a:tailEnd/>
            </a:ln>
          </p:spPr>
          <p:txBody>
            <a:bodyPr wrap="none">
              <a:spAutoFit/>
            </a:bodyPr>
            <a:lstStyle/>
            <a:p>
              <a:r>
                <a:rPr lang="en-US" dirty="0"/>
                <a:t>time</a:t>
              </a:r>
            </a:p>
          </p:txBody>
        </p:sp>
        <p:cxnSp>
          <p:nvCxnSpPr>
            <p:cNvPr id="26" name="Straight Arrow Connector 25"/>
            <p:cNvCxnSpPr/>
            <p:nvPr/>
          </p:nvCxnSpPr>
          <p:spPr bwMode="auto">
            <a:xfrm>
              <a:off x="4267200" y="5410200"/>
              <a:ext cx="4528780" cy="1588"/>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21"/>
            <p:cNvSpPr>
              <a:spLocks noChangeArrowheads="1"/>
            </p:cNvSpPr>
            <p:nvPr/>
          </p:nvSpPr>
          <p:spPr bwMode="auto">
            <a:xfrm>
              <a:off x="4267200" y="4648200"/>
              <a:ext cx="4191000" cy="381000"/>
            </a:xfrm>
            <a:prstGeom prst="rect">
              <a:avLst/>
            </a:prstGeom>
            <a:solidFill>
              <a:srgbClr val="0000FF"/>
            </a:solidFill>
            <a:ln w="9525">
              <a:solidFill>
                <a:schemeClr val="accent1"/>
              </a:solidFill>
              <a:miter lim="800000"/>
              <a:headEnd/>
              <a:tailEnd/>
            </a:ln>
          </p:spPr>
          <p:txBody>
            <a:bodyPr wrap="none" anchor="ctr"/>
            <a:lstStyle/>
            <a:p>
              <a:endParaRPr lang="en-US"/>
            </a:p>
          </p:txBody>
        </p:sp>
        <p:sp>
          <p:nvSpPr>
            <p:cNvPr id="35" name="Rectangle 29"/>
            <p:cNvSpPr>
              <a:spLocks noChangeArrowheads="1"/>
            </p:cNvSpPr>
            <p:nvPr/>
          </p:nvSpPr>
          <p:spPr bwMode="auto">
            <a:xfrm>
              <a:off x="4267200" y="5029200"/>
              <a:ext cx="4190999" cy="152400"/>
            </a:xfrm>
            <a:prstGeom prst="rect">
              <a:avLst/>
            </a:prstGeom>
            <a:solidFill>
              <a:srgbClr val="FF00FF"/>
            </a:solidFill>
            <a:ln w="9525">
              <a:solidFill>
                <a:schemeClr val="accent1"/>
              </a:solidFill>
              <a:miter lim="800000"/>
              <a:headEnd/>
              <a:tailEnd/>
            </a:ln>
          </p:spPr>
          <p:txBody>
            <a:bodyPr wrap="none" anchor="ctr"/>
            <a:lstStyle/>
            <a:p>
              <a:endParaRPr lang="en-US"/>
            </a:p>
          </p:txBody>
        </p:sp>
        <p:sp>
          <p:nvSpPr>
            <p:cNvPr id="37" name="Rectangle 30"/>
            <p:cNvSpPr>
              <a:spLocks noChangeArrowheads="1"/>
            </p:cNvSpPr>
            <p:nvPr/>
          </p:nvSpPr>
          <p:spPr bwMode="auto">
            <a:xfrm>
              <a:off x="4267200" y="5181600"/>
              <a:ext cx="4191000" cy="152400"/>
            </a:xfrm>
            <a:prstGeom prst="rect">
              <a:avLst/>
            </a:prstGeom>
            <a:solidFill>
              <a:srgbClr val="009900"/>
            </a:solidFill>
            <a:ln w="9525">
              <a:solidFill>
                <a:schemeClr val="accent1"/>
              </a:solidFill>
              <a:miter lim="800000"/>
              <a:headEnd/>
              <a:tailEnd/>
            </a:ln>
          </p:spPr>
          <p:txBody>
            <a:bodyPr wrap="none" anchor="ctr"/>
            <a:lstStyle/>
            <a:p>
              <a:endParaRPr lang="en-US"/>
            </a:p>
          </p:txBody>
        </p:sp>
      </p:grpSp>
      <p:sp>
        <p:nvSpPr>
          <p:cNvPr id="40" name="TextBox 39"/>
          <p:cNvSpPr txBox="1"/>
          <p:nvPr/>
        </p:nvSpPr>
        <p:spPr>
          <a:xfrm>
            <a:off x="2057400" y="2514600"/>
            <a:ext cx="782587" cy="461665"/>
          </a:xfrm>
          <a:prstGeom prst="rect">
            <a:avLst/>
          </a:prstGeom>
          <a:noFill/>
        </p:spPr>
        <p:txBody>
          <a:bodyPr wrap="none" rtlCol="0">
            <a:spAutoFit/>
          </a:bodyPr>
          <a:lstStyle/>
          <a:p>
            <a:r>
              <a:rPr lang="en-US" i="1" dirty="0" smtClean="0"/>
              <a:t>C f </a:t>
            </a:r>
            <a:r>
              <a:rPr lang="en-US" i="1" baseline="30000" dirty="0" smtClean="0"/>
              <a:t>3 </a:t>
            </a:r>
            <a:endParaRPr lang="en-US" dirty="0"/>
          </a:p>
        </p:txBody>
      </p:sp>
      <p:sp>
        <p:nvSpPr>
          <p:cNvPr id="46" name="TextBox 45"/>
          <p:cNvSpPr txBox="1"/>
          <p:nvPr/>
        </p:nvSpPr>
        <p:spPr>
          <a:xfrm>
            <a:off x="1828800" y="2971800"/>
            <a:ext cx="635110" cy="461665"/>
          </a:xfrm>
          <a:prstGeom prst="rect">
            <a:avLst/>
          </a:prstGeom>
          <a:noFill/>
        </p:spPr>
        <p:txBody>
          <a:bodyPr wrap="none" rtlCol="0">
            <a:spAutoFit/>
          </a:bodyPr>
          <a:lstStyle/>
          <a:p>
            <a:r>
              <a:rPr lang="en-US" i="1" dirty="0" err="1" smtClean="0"/>
              <a:t>P</a:t>
            </a:r>
            <a:r>
              <a:rPr lang="en-US" i="1" baseline="-25000" dirty="0" err="1" smtClean="0"/>
              <a:t>ind</a:t>
            </a:r>
            <a:endParaRPr lang="en-US" dirty="0"/>
          </a:p>
        </p:txBody>
      </p:sp>
      <p:sp>
        <p:nvSpPr>
          <p:cNvPr id="51" name="TextBox 23"/>
          <p:cNvSpPr txBox="1">
            <a:spLocks noChangeArrowheads="1"/>
          </p:cNvSpPr>
          <p:nvPr/>
        </p:nvSpPr>
        <p:spPr bwMode="auto">
          <a:xfrm>
            <a:off x="8229600" y="4191000"/>
            <a:ext cx="729687" cy="461665"/>
          </a:xfrm>
          <a:prstGeom prst="rect">
            <a:avLst/>
          </a:prstGeom>
          <a:noFill/>
          <a:ln w="9525">
            <a:noFill/>
            <a:miter lim="800000"/>
            <a:headEnd/>
            <a:tailEnd/>
          </a:ln>
        </p:spPr>
        <p:txBody>
          <a:bodyPr wrap="none">
            <a:spAutoFit/>
          </a:bodyPr>
          <a:lstStyle/>
          <a:p>
            <a:r>
              <a:rPr lang="en-US" dirty="0"/>
              <a:t>time</a:t>
            </a:r>
          </a:p>
        </p:txBody>
      </p:sp>
      <p:cxnSp>
        <p:nvCxnSpPr>
          <p:cNvPr id="52" name="Straight Arrow Connector 51"/>
          <p:cNvCxnSpPr/>
          <p:nvPr/>
        </p:nvCxnSpPr>
        <p:spPr bwMode="auto">
          <a:xfrm>
            <a:off x="4301776" y="4267200"/>
            <a:ext cx="4528780" cy="1588"/>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04800" y="4572000"/>
            <a:ext cx="5093895" cy="1938992"/>
          </a:xfrm>
          <a:prstGeom prst="rect">
            <a:avLst/>
          </a:prstGeom>
          <a:noFill/>
        </p:spPr>
        <p:txBody>
          <a:bodyPr wrap="none" rtlCol="0">
            <a:spAutoFit/>
          </a:bodyPr>
          <a:lstStyle/>
          <a:p>
            <a:r>
              <a:rPr lang="en-US" dirty="0" smtClean="0"/>
              <a:t>When frequency is halved:</a:t>
            </a:r>
          </a:p>
          <a:p>
            <a:pPr marL="231775" indent="-231775">
              <a:buFont typeface="Arial" pitchFamily="34" charset="0"/>
              <a:buChar char="•"/>
            </a:pPr>
            <a:r>
              <a:rPr lang="en-US" dirty="0" smtClean="0"/>
              <a:t>Time is doubled</a:t>
            </a:r>
          </a:p>
          <a:p>
            <a:pPr marL="231775" indent="-231775">
              <a:buFont typeface="Arial" pitchFamily="34" charset="0"/>
              <a:buChar char="•"/>
            </a:pPr>
            <a:r>
              <a:rPr lang="en-US" i="1" dirty="0" smtClean="0"/>
              <a:t>C f </a:t>
            </a:r>
            <a:r>
              <a:rPr lang="en-US" i="1" baseline="30000" dirty="0" smtClean="0"/>
              <a:t>3 </a:t>
            </a:r>
            <a:r>
              <a:rPr lang="en-US" dirty="0" smtClean="0"/>
              <a:t>is divided by 8</a:t>
            </a:r>
          </a:p>
          <a:p>
            <a:pPr marL="231775" indent="-231775">
              <a:buFont typeface="Arial" pitchFamily="34" charset="0"/>
              <a:buChar char="•"/>
            </a:pPr>
            <a:r>
              <a:rPr lang="en-US" dirty="0" smtClean="0"/>
              <a:t>Energy caused by </a:t>
            </a:r>
            <a:r>
              <a:rPr lang="en-US" i="1" dirty="0" smtClean="0"/>
              <a:t>C f </a:t>
            </a:r>
            <a:r>
              <a:rPr lang="en-US" i="1" baseline="30000" dirty="0" smtClean="0"/>
              <a:t>3 </a:t>
            </a:r>
            <a:r>
              <a:rPr lang="en-US" dirty="0" smtClean="0"/>
              <a:t>is divided by 4</a:t>
            </a:r>
          </a:p>
          <a:p>
            <a:pPr marL="231775" indent="-231775">
              <a:buFont typeface="Arial" pitchFamily="34" charset="0"/>
              <a:buChar char="•"/>
            </a:pPr>
            <a:r>
              <a:rPr lang="en-US" dirty="0" smtClean="0"/>
              <a:t>Energy caused by </a:t>
            </a:r>
            <a:r>
              <a:rPr lang="en-US" i="1" dirty="0" err="1" smtClean="0"/>
              <a:t>P</a:t>
            </a:r>
            <a:r>
              <a:rPr lang="en-US" i="1" baseline="-25000" dirty="0" err="1" smtClean="0"/>
              <a:t>ind</a:t>
            </a:r>
            <a:r>
              <a:rPr lang="en-US" i="1" baseline="-25000" dirty="0" smtClean="0"/>
              <a:t> </a:t>
            </a:r>
            <a:r>
              <a:rPr lang="en-US" dirty="0" smtClean="0"/>
              <a:t>is doubled</a:t>
            </a:r>
            <a:endParaRPr lang="en-US" dirty="0"/>
          </a:p>
        </p:txBody>
      </p:sp>
      <p:cxnSp>
        <p:nvCxnSpPr>
          <p:cNvPr id="61" name="Straight Arrow Connector 60"/>
          <p:cNvCxnSpPr>
            <a:stCxn id="40" idx="3"/>
          </p:cNvCxnSpPr>
          <p:nvPr/>
        </p:nvCxnSpPr>
        <p:spPr bwMode="auto">
          <a:xfrm>
            <a:off x="2839987" y="2745433"/>
            <a:ext cx="1427213" cy="2131367"/>
          </a:xfrm>
          <a:prstGeom prst="straightConnector1">
            <a:avLst/>
          </a:prstGeom>
          <a:ln>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25" idx="6"/>
          </p:cNvCxnSpPr>
          <p:nvPr/>
        </p:nvCxnSpPr>
        <p:spPr bwMode="auto">
          <a:xfrm>
            <a:off x="2514600" y="3276600"/>
            <a:ext cx="1752600" cy="1905000"/>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179" idx="3"/>
          </p:cNvCxnSpPr>
          <p:nvPr/>
        </p:nvCxnSpPr>
        <p:spPr>
          <a:xfrm>
            <a:off x="6324600" y="3200400"/>
            <a:ext cx="2057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05600" y="2819400"/>
            <a:ext cx="1284326" cy="461665"/>
          </a:xfrm>
          <a:prstGeom prst="rect">
            <a:avLst/>
          </a:prstGeom>
          <a:noFill/>
        </p:spPr>
        <p:txBody>
          <a:bodyPr wrap="none" rtlCol="0">
            <a:spAutoFit/>
          </a:bodyPr>
          <a:lstStyle/>
          <a:p>
            <a:r>
              <a:rPr lang="en-US" dirty="0" smtClean="0"/>
              <a:t>Idle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blinds(horizontal)">
                                      <p:cBhvr>
                                        <p:cTn id="7" dur="500"/>
                                        <p:tgtEl>
                                          <p:spTgt spid="5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4">
                                            <p:txEl>
                                              <p:pRg st="1" end="1"/>
                                            </p:txEl>
                                          </p:spTgt>
                                        </p:tgtEl>
                                        <p:attrNameLst>
                                          <p:attrName>style.visibility</p:attrName>
                                        </p:attrNameLst>
                                      </p:cBhvr>
                                      <p:to>
                                        <p:strVal val="visible"/>
                                      </p:to>
                                    </p:set>
                                    <p:animEffect transition="in" filter="blinds(horizontal)">
                                      <p:cBhvr>
                                        <p:cTn id="10" dur="500"/>
                                        <p:tgtEl>
                                          <p:spTgt spid="5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par>
                                <p:cTn id="14" presetID="3" presetClass="entr" presetSubtype="10" fill="hold" nodeType="withEffect">
                                  <p:stCondLst>
                                    <p:cond delay="0"/>
                                  </p:stCondLst>
                                  <p:childTnLst>
                                    <p:set>
                                      <p:cBhvr>
                                        <p:cTn id="15" dur="1" fill="hold">
                                          <p:stCondLst>
                                            <p:cond delay="0"/>
                                          </p:stCondLst>
                                        </p:cTn>
                                        <p:tgtEl>
                                          <p:spTgt spid="54">
                                            <p:txEl>
                                              <p:pRg st="2" end="2"/>
                                            </p:txEl>
                                          </p:spTgt>
                                        </p:tgtEl>
                                        <p:attrNameLst>
                                          <p:attrName>style.visibility</p:attrName>
                                        </p:attrNameLst>
                                      </p:cBhvr>
                                      <p:to>
                                        <p:strVal val="visible"/>
                                      </p:to>
                                    </p:set>
                                    <p:animEffect transition="in" filter="blinds(horizontal)">
                                      <p:cBhvr>
                                        <p:cTn id="16" dur="500"/>
                                        <p:tgtEl>
                                          <p:spTgt spid="54">
                                            <p:txEl>
                                              <p:pRg st="2" end="2"/>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4">
                                            <p:txEl>
                                              <p:pRg st="3" end="3"/>
                                            </p:txEl>
                                          </p:spTgt>
                                        </p:tgtEl>
                                        <p:attrNameLst>
                                          <p:attrName>style.visibility</p:attrName>
                                        </p:attrNameLst>
                                      </p:cBhvr>
                                      <p:to>
                                        <p:strVal val="visible"/>
                                      </p:to>
                                    </p:set>
                                    <p:animEffect transition="in" filter="blinds(horizontal)">
                                      <p:cBhvr>
                                        <p:cTn id="19" dur="500"/>
                                        <p:tgtEl>
                                          <p:spTgt spid="54">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4">
                                            <p:txEl>
                                              <p:pRg st="4" end="4"/>
                                            </p:txEl>
                                          </p:spTgt>
                                        </p:tgtEl>
                                        <p:attrNameLst>
                                          <p:attrName>style.visibility</p:attrName>
                                        </p:attrNameLst>
                                      </p:cBhvr>
                                      <p:to>
                                        <p:strVal val="visible"/>
                                      </p:to>
                                    </p:set>
                                    <p:animEffect transition="in" filter="blinds(horizontal)">
                                      <p:cBhvr>
                                        <p:cTn id="22" dur="500"/>
                                        <p:tgtEl>
                                          <p:spTgt spid="54">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blinds(horizontal)">
                                      <p:cBhvr>
                                        <p:cTn id="25" dur="500"/>
                                        <p:tgtEl>
                                          <p:spTgt spid="61"/>
                                        </p:tgtEl>
                                      </p:cBhvr>
                                    </p:animEffect>
                                  </p:childTnLst>
                                </p:cTn>
                              </p:par>
                              <p:par>
                                <p:cTn id="26" presetID="3" presetClass="entr" presetSubtype="10" fill="hold" nodeType="with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blinds(horizontal)">
                                      <p:cBhvr>
                                        <p:cTn id="28"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body" idx="1"/>
          </p:nvPr>
        </p:nvSpPr>
        <p:spPr bwMode="auto">
          <a:xfrm>
            <a:off x="228600" y="990600"/>
            <a:ext cx="8610600" cy="5562600"/>
          </a:xfrm>
          <a:ln>
            <a:miter lim="800000"/>
            <a:headEnd/>
            <a:tailEnd/>
          </a:ln>
        </p:spPr>
        <p:txBody>
          <a:bodyPr vert="horz" wrap="square" lIns="82058" tIns="41029" rIns="82058" bIns="41029" numCol="1" anchor="t" anchorCtr="0" compatLnSpc="1">
            <a:prstTxWarp prst="textNoShape">
              <a:avLst/>
            </a:prstTxWarp>
          </a:bodyPr>
          <a:lstStyle/>
          <a:p>
            <a:pPr marL="306388" indent="-306388" defTabSz="819150">
              <a:defRPr/>
            </a:pPr>
            <a:r>
              <a:rPr lang="en-US" sz="2800" dirty="0" smtClean="0">
                <a:solidFill>
                  <a:srgbClr val="C00000"/>
                </a:solidFill>
                <a:sym typeface="Wingdings" pitchFamily="2" charset="2"/>
              </a:rPr>
              <a:t>Minimize total energy consumption</a:t>
            </a:r>
          </a:p>
          <a:p>
            <a:pPr marL="306388" indent="-306388" defTabSz="819150">
              <a:buNone/>
              <a:defRPr/>
            </a:pPr>
            <a:r>
              <a:rPr lang="en-US" sz="2800" dirty="0" smtClean="0">
                <a:solidFill>
                  <a:srgbClr val="C00000"/>
                </a:solidFill>
                <a:sym typeface="Wingdings" pitchFamily="2" charset="2"/>
              </a:rPr>
              <a:t>	</a:t>
            </a:r>
            <a:r>
              <a:rPr lang="en-US" sz="2400" dirty="0" smtClean="0">
                <a:solidFill>
                  <a:srgbClr val="C00000"/>
                </a:solidFill>
                <a:sym typeface="Wingdings" pitchFamily="2" charset="2"/>
              </a:rPr>
              <a:t>- static energy decreases with speed</a:t>
            </a:r>
          </a:p>
          <a:p>
            <a:pPr marL="306388" indent="-306388" defTabSz="819150">
              <a:buNone/>
              <a:defRPr/>
            </a:pPr>
            <a:r>
              <a:rPr lang="en-US" sz="2400" dirty="0" smtClean="0">
                <a:solidFill>
                  <a:srgbClr val="C00000"/>
                </a:solidFill>
                <a:sym typeface="Wingdings" pitchFamily="2" charset="2"/>
              </a:rPr>
              <a:t>	- dynamic energy increases with speed</a:t>
            </a:r>
          </a:p>
          <a:p>
            <a:pPr marL="306388" indent="-306388" defTabSz="819150">
              <a:defRPr/>
            </a:pPr>
            <a:endParaRPr lang="en-US" sz="2800" dirty="0" smtClean="0">
              <a:solidFill>
                <a:srgbClr val="C00000"/>
              </a:solidFill>
              <a:sym typeface="Wingdings" pitchFamily="2" charset="2"/>
            </a:endParaRPr>
          </a:p>
          <a:p>
            <a:pPr marL="306388" indent="-306388" defTabSz="819150">
              <a:defRPr/>
            </a:pPr>
            <a:r>
              <a:rPr lang="en-US" sz="2800" dirty="0" smtClean="0">
                <a:solidFill>
                  <a:srgbClr val="C00000"/>
                </a:solidFill>
                <a:sym typeface="Wingdings" pitchFamily="2" charset="2"/>
              </a:rPr>
              <a:t>Minimize the energy-delay product </a:t>
            </a:r>
          </a:p>
          <a:p>
            <a:pPr marL="706438" lvl="1" indent="-306388" defTabSz="819150">
              <a:defRPr/>
            </a:pPr>
            <a:r>
              <a:rPr lang="en-US" sz="2400" dirty="0" smtClean="0">
                <a:solidFill>
                  <a:srgbClr val="C00000"/>
                </a:solidFill>
                <a:sym typeface="Wingdings" pitchFamily="2" charset="2"/>
              </a:rPr>
              <a:t>Takes performance into </a:t>
            </a:r>
            <a:r>
              <a:rPr lang="en-US" sz="2400" dirty="0" smtClean="0">
                <a:solidFill>
                  <a:srgbClr val="C00000"/>
                </a:solidFill>
                <a:sym typeface="Wingdings" pitchFamily="2" charset="2"/>
              </a:rPr>
              <a:t>consideration</a:t>
            </a:r>
            <a:endParaRPr lang="en-US" sz="2400" dirty="0" smtClean="0">
              <a:solidFill>
                <a:srgbClr val="C00000"/>
              </a:solidFill>
              <a:sym typeface="Wingdings" pitchFamily="2" charset="2"/>
            </a:endParaRPr>
          </a:p>
          <a:p>
            <a:pPr marL="706438" lvl="1" indent="-306388" defTabSz="819150">
              <a:defRPr/>
            </a:pPr>
            <a:endParaRPr lang="en-US" sz="2400" dirty="0" smtClean="0">
              <a:solidFill>
                <a:srgbClr val="C00000"/>
              </a:solidFill>
              <a:sym typeface="Wingdings" pitchFamily="2" charset="2"/>
            </a:endParaRPr>
          </a:p>
          <a:p>
            <a:pPr marL="306388" indent="-306388" defTabSz="819150">
              <a:defRPr/>
            </a:pPr>
            <a:r>
              <a:rPr lang="en-US" sz="2800" dirty="0" smtClean="0">
                <a:solidFill>
                  <a:srgbClr val="C00000"/>
                </a:solidFill>
                <a:sym typeface="Wingdings" pitchFamily="2" charset="2"/>
              </a:rPr>
              <a:t>Minimize the maximum temperature</a:t>
            </a:r>
          </a:p>
          <a:p>
            <a:pPr marL="306388" indent="-306388" defTabSz="819150">
              <a:defRPr/>
            </a:pPr>
            <a:r>
              <a:rPr lang="en-US" sz="2800" dirty="0" smtClean="0">
                <a:solidFill>
                  <a:srgbClr val="C00000"/>
                </a:solidFill>
                <a:sym typeface="Wingdings" pitchFamily="2" charset="2"/>
              </a:rPr>
              <a:t>Maximize performance given a power budget</a:t>
            </a:r>
          </a:p>
          <a:p>
            <a:pPr marL="306388" indent="-306388" defTabSz="819150">
              <a:defRPr/>
            </a:pPr>
            <a:r>
              <a:rPr lang="en-US" sz="2800" dirty="0" smtClean="0">
                <a:solidFill>
                  <a:srgbClr val="C00000"/>
                </a:solidFill>
                <a:sym typeface="Wingdings" pitchFamily="2" charset="2"/>
              </a:rPr>
              <a:t>Minimize energy given a </a:t>
            </a:r>
            <a:r>
              <a:rPr lang="en-US" sz="2800" dirty="0" smtClean="0">
                <a:solidFill>
                  <a:srgbClr val="C00000"/>
                </a:solidFill>
                <a:sym typeface="Wingdings" pitchFamily="2" charset="2"/>
              </a:rPr>
              <a:t>deadline</a:t>
            </a:r>
          </a:p>
          <a:p>
            <a:pPr marL="306388" indent="-306388" defTabSz="819150">
              <a:defRPr/>
            </a:pPr>
            <a:r>
              <a:rPr lang="en-US" sz="2800" dirty="0" smtClean="0">
                <a:solidFill>
                  <a:srgbClr val="C00000"/>
                </a:solidFill>
                <a:sym typeface="Wingdings" pitchFamily="2" charset="2"/>
              </a:rPr>
              <a:t>Minimize energy given reliability constraints</a:t>
            </a:r>
            <a:endParaRPr lang="en-US" sz="2800" dirty="0" smtClean="0">
              <a:solidFill>
                <a:srgbClr val="C00000"/>
              </a:solidFill>
              <a:sym typeface="Wingdings" pitchFamily="2" charset="2"/>
            </a:endParaRPr>
          </a:p>
          <a:p>
            <a:pPr marL="306388" indent="-306388" defTabSz="819150">
              <a:buNone/>
              <a:defRPr/>
            </a:pPr>
            <a:endParaRPr lang="en-US" sz="2800" dirty="0" smtClean="0">
              <a:solidFill>
                <a:srgbClr val="C00000"/>
              </a:solidFill>
              <a:sym typeface="Wingdings" pitchFamily="2" charset="2"/>
            </a:endParaRPr>
          </a:p>
        </p:txBody>
      </p:sp>
      <p:sp>
        <p:nvSpPr>
          <p:cNvPr id="4" name="Rectangle 2"/>
          <p:cNvSpPr>
            <a:spLocks noGrp="1" noChangeArrowheads="1"/>
          </p:cNvSpPr>
          <p:nvPr>
            <p:ph type="title"/>
          </p:nvPr>
        </p:nvSpPr>
        <p:spPr bwMode="auto">
          <a:xfrm>
            <a:off x="457201" y="304801"/>
            <a:ext cx="7010400" cy="685800"/>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Different goals of power management</a:t>
            </a:r>
          </a:p>
        </p:txBody>
      </p:sp>
      <p:grpSp>
        <p:nvGrpSpPr>
          <p:cNvPr id="19" name="Group 18"/>
          <p:cNvGrpSpPr/>
          <p:nvPr/>
        </p:nvGrpSpPr>
        <p:grpSpPr>
          <a:xfrm>
            <a:off x="5867400" y="3200400"/>
            <a:ext cx="3124199" cy="1828800"/>
            <a:chOff x="4276435" y="4571999"/>
            <a:chExt cx="4105565" cy="2015587"/>
          </a:xfrm>
        </p:grpSpPr>
        <p:cxnSp>
          <p:nvCxnSpPr>
            <p:cNvPr id="5" name="Straight Arrow Connector 4"/>
            <p:cNvCxnSpPr/>
            <p:nvPr/>
          </p:nvCxnSpPr>
          <p:spPr>
            <a:xfrm>
              <a:off x="4793776" y="6389511"/>
              <a:ext cx="2971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6200000" flipV="1">
              <a:off x="3886200" y="5481935"/>
              <a:ext cx="1745776" cy="6937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16200000">
              <a:off x="3507434" y="5341000"/>
              <a:ext cx="1981199" cy="443198"/>
            </a:xfrm>
            <a:prstGeom prst="rect">
              <a:avLst/>
            </a:prstGeom>
            <a:noFill/>
          </p:spPr>
          <p:txBody>
            <a:bodyPr wrap="square" rtlCol="0">
              <a:spAutoFit/>
            </a:bodyPr>
            <a:lstStyle/>
            <a:p>
              <a:r>
                <a:rPr lang="en-US" sz="1800" dirty="0" smtClean="0"/>
                <a:t>Energy*delay</a:t>
              </a:r>
              <a:endParaRPr lang="en-US" sz="1800" dirty="0"/>
            </a:p>
          </p:txBody>
        </p:sp>
        <p:sp>
          <p:nvSpPr>
            <p:cNvPr id="10" name="TextBox 9"/>
            <p:cNvSpPr txBox="1"/>
            <p:nvPr/>
          </p:nvSpPr>
          <p:spPr>
            <a:xfrm>
              <a:off x="7848600" y="6172200"/>
              <a:ext cx="381000" cy="415386"/>
            </a:xfrm>
            <a:prstGeom prst="rect">
              <a:avLst/>
            </a:prstGeom>
            <a:noFill/>
          </p:spPr>
          <p:txBody>
            <a:bodyPr wrap="square" rtlCol="0">
              <a:spAutoFit/>
            </a:bodyPr>
            <a:lstStyle/>
            <a:p>
              <a:r>
                <a:rPr lang="en-US" sz="1800" i="1" dirty="0" smtClean="0"/>
                <a:t>f</a:t>
              </a:r>
              <a:endParaRPr lang="en-US" sz="1800" dirty="0"/>
            </a:p>
          </p:txBody>
        </p:sp>
        <p:sp>
          <p:nvSpPr>
            <p:cNvPr id="11" name="TextBox 10"/>
            <p:cNvSpPr txBox="1"/>
            <p:nvPr/>
          </p:nvSpPr>
          <p:spPr>
            <a:xfrm>
              <a:off x="7086600" y="5638800"/>
              <a:ext cx="1295400" cy="415386"/>
            </a:xfrm>
            <a:prstGeom prst="rect">
              <a:avLst/>
            </a:prstGeom>
            <a:noFill/>
          </p:spPr>
          <p:txBody>
            <a:bodyPr wrap="square" rtlCol="0">
              <a:spAutoFit/>
            </a:bodyPr>
            <a:lstStyle/>
            <a:p>
              <a:r>
                <a:rPr lang="en-US" sz="1800" i="1" dirty="0" err="1" smtClean="0">
                  <a:solidFill>
                    <a:srgbClr val="CC6600"/>
                  </a:solidFill>
                </a:rPr>
                <a:t>P</a:t>
              </a:r>
              <a:r>
                <a:rPr lang="en-US" sz="1800" i="1" baseline="-25000" dirty="0" err="1" smtClean="0">
                  <a:solidFill>
                    <a:srgbClr val="CC6600"/>
                  </a:solidFill>
                </a:rPr>
                <a:t>ind</a:t>
              </a:r>
              <a:r>
                <a:rPr lang="en-US" sz="1800" i="1" baseline="-25000" dirty="0" smtClean="0">
                  <a:solidFill>
                    <a:srgbClr val="CC6600"/>
                  </a:solidFill>
                </a:rPr>
                <a:t> </a:t>
              </a:r>
              <a:r>
                <a:rPr lang="en-US" sz="1800" i="1" dirty="0" smtClean="0">
                  <a:solidFill>
                    <a:srgbClr val="CC6600"/>
                  </a:solidFill>
                </a:rPr>
                <a:t>/ f</a:t>
              </a:r>
              <a:r>
                <a:rPr lang="en-US" sz="1800" i="1" baseline="30000" dirty="0" smtClean="0">
                  <a:solidFill>
                    <a:srgbClr val="CC6600"/>
                  </a:solidFill>
                </a:rPr>
                <a:t> 2</a:t>
              </a:r>
              <a:endParaRPr lang="en-US" sz="1800" baseline="30000" dirty="0">
                <a:solidFill>
                  <a:srgbClr val="CC6600"/>
                </a:solidFill>
              </a:endParaRPr>
            </a:p>
          </p:txBody>
        </p:sp>
        <p:sp>
          <p:nvSpPr>
            <p:cNvPr id="12" name="TextBox 11"/>
            <p:cNvSpPr txBox="1"/>
            <p:nvPr/>
          </p:nvSpPr>
          <p:spPr>
            <a:xfrm>
              <a:off x="7086600" y="5029200"/>
              <a:ext cx="838200" cy="415386"/>
            </a:xfrm>
            <a:prstGeom prst="rect">
              <a:avLst/>
            </a:prstGeom>
            <a:noFill/>
            <a:ln>
              <a:solidFill>
                <a:schemeClr val="bg1"/>
              </a:solidFill>
            </a:ln>
          </p:spPr>
          <p:txBody>
            <a:bodyPr wrap="square" rtlCol="0">
              <a:spAutoFit/>
            </a:bodyPr>
            <a:lstStyle/>
            <a:p>
              <a:r>
                <a:rPr lang="en-US" sz="1800" i="1" dirty="0" smtClean="0">
                  <a:solidFill>
                    <a:schemeClr val="accent1">
                      <a:lumMod val="50000"/>
                    </a:schemeClr>
                  </a:solidFill>
                </a:rPr>
                <a:t>C f </a:t>
              </a:r>
              <a:endParaRPr lang="en-US" sz="1800" dirty="0">
                <a:solidFill>
                  <a:schemeClr val="accent1">
                    <a:lumMod val="50000"/>
                  </a:schemeClr>
                </a:solidFill>
              </a:endParaRPr>
            </a:p>
          </p:txBody>
        </p:sp>
        <p:sp>
          <p:nvSpPr>
            <p:cNvPr id="14" name="Freeform 13"/>
            <p:cNvSpPr/>
            <p:nvPr/>
          </p:nvSpPr>
          <p:spPr>
            <a:xfrm>
              <a:off x="4953000" y="5181601"/>
              <a:ext cx="2633133" cy="1005890"/>
            </a:xfrm>
            <a:custGeom>
              <a:avLst/>
              <a:gdLst>
                <a:gd name="connsiteX0" fmla="*/ 0 w 2582333"/>
                <a:gd name="connsiteY0" fmla="*/ 0 h 654755"/>
                <a:gd name="connsiteX1" fmla="*/ 982133 w 2582333"/>
                <a:gd name="connsiteY1" fmla="*/ 423333 h 654755"/>
                <a:gd name="connsiteX2" fmla="*/ 2353733 w 2582333"/>
                <a:gd name="connsiteY2" fmla="*/ 626533 h 654755"/>
                <a:gd name="connsiteX3" fmla="*/ 2353733 w 2582333"/>
                <a:gd name="connsiteY3" fmla="*/ 592667 h 654755"/>
                <a:gd name="connsiteX4" fmla="*/ 2370667 w 2582333"/>
                <a:gd name="connsiteY4" fmla="*/ 626533 h 654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333" h="654755">
                  <a:moveTo>
                    <a:pt x="0" y="0"/>
                  </a:moveTo>
                  <a:cubicBezTo>
                    <a:pt x="294922" y="159455"/>
                    <a:pt x="589844" y="318911"/>
                    <a:pt x="982133" y="423333"/>
                  </a:cubicBezTo>
                  <a:cubicBezTo>
                    <a:pt x="1374422" y="527755"/>
                    <a:pt x="2125133" y="598311"/>
                    <a:pt x="2353733" y="626533"/>
                  </a:cubicBezTo>
                  <a:cubicBezTo>
                    <a:pt x="2582333" y="654755"/>
                    <a:pt x="2350911" y="592667"/>
                    <a:pt x="2353733" y="592667"/>
                  </a:cubicBezTo>
                  <a:cubicBezTo>
                    <a:pt x="2356555" y="592667"/>
                    <a:pt x="2363611" y="609600"/>
                    <a:pt x="2370667" y="626533"/>
                  </a:cubicBezTo>
                </a:path>
              </a:pathLst>
            </a:custGeom>
            <a:ln>
              <a:solidFill>
                <a:srgbClr val="CC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cxnSp>
          <p:nvCxnSpPr>
            <p:cNvPr id="16" name="Straight Connector 15"/>
            <p:cNvCxnSpPr/>
            <p:nvPr/>
          </p:nvCxnSpPr>
          <p:spPr>
            <a:xfrm flipV="1">
              <a:off x="5105400" y="4876800"/>
              <a:ext cx="2209800" cy="10668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5791200" y="1143000"/>
            <a:ext cx="3124202" cy="2160572"/>
            <a:chOff x="4694696" y="4186450"/>
            <a:chExt cx="4296906" cy="2389701"/>
          </a:xfrm>
        </p:grpSpPr>
        <p:cxnSp>
          <p:nvCxnSpPr>
            <p:cNvPr id="15" name="Straight Arrow Connector 14"/>
            <p:cNvCxnSpPr/>
            <p:nvPr/>
          </p:nvCxnSpPr>
          <p:spPr>
            <a:xfrm>
              <a:off x="5250976" y="6160827"/>
              <a:ext cx="2971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V="1">
              <a:off x="4343400" y="5253251"/>
              <a:ext cx="1745776" cy="6937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5410200" y="4643651"/>
              <a:ext cx="2470245" cy="1187355"/>
            </a:xfrm>
            <a:custGeom>
              <a:avLst/>
              <a:gdLst>
                <a:gd name="connsiteX0" fmla="*/ 0 w 2470245"/>
                <a:gd name="connsiteY0" fmla="*/ 1187355 h 1187355"/>
                <a:gd name="connsiteX1" fmla="*/ 1569492 w 2470245"/>
                <a:gd name="connsiteY1" fmla="*/ 627797 h 1187355"/>
                <a:gd name="connsiteX2" fmla="*/ 2470245 w 2470245"/>
                <a:gd name="connsiteY2" fmla="*/ 0 h 1187355"/>
              </a:gdLst>
              <a:ahLst/>
              <a:cxnLst>
                <a:cxn ang="0">
                  <a:pos x="connsiteX0" y="connsiteY0"/>
                </a:cxn>
                <a:cxn ang="0">
                  <a:pos x="connsiteX1" y="connsiteY1"/>
                </a:cxn>
                <a:cxn ang="0">
                  <a:pos x="connsiteX2" y="connsiteY2"/>
                </a:cxn>
              </a:cxnLst>
              <a:rect l="l" t="t" r="r" b="b"/>
              <a:pathLst>
                <a:path w="2470245" h="1187355">
                  <a:moveTo>
                    <a:pt x="0" y="1187355"/>
                  </a:moveTo>
                  <a:cubicBezTo>
                    <a:pt x="578892" y="1006522"/>
                    <a:pt x="1157785" y="825690"/>
                    <a:pt x="1569492" y="627797"/>
                  </a:cubicBezTo>
                  <a:cubicBezTo>
                    <a:pt x="1981200" y="429905"/>
                    <a:pt x="2225722" y="214952"/>
                    <a:pt x="2470245" y="0"/>
                  </a:cubicBezTo>
                </a:path>
              </a:pathLst>
            </a:cu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dirty="0">
                <a:solidFill>
                  <a:schemeClr val="accent5">
                    <a:lumMod val="50000"/>
                  </a:schemeClr>
                </a:solidFill>
              </a:endParaRPr>
            </a:p>
          </p:txBody>
        </p:sp>
        <p:sp>
          <p:nvSpPr>
            <p:cNvPr id="20" name="Freeform 19"/>
            <p:cNvSpPr/>
            <p:nvPr/>
          </p:nvSpPr>
          <p:spPr>
            <a:xfrm>
              <a:off x="5363570" y="4495800"/>
              <a:ext cx="2552131" cy="611875"/>
            </a:xfrm>
            <a:custGeom>
              <a:avLst/>
              <a:gdLst>
                <a:gd name="connsiteX0" fmla="*/ 0 w 2552131"/>
                <a:gd name="connsiteY0" fmla="*/ 54591 h 611875"/>
                <a:gd name="connsiteX1" fmla="*/ 586854 w 2552131"/>
                <a:gd name="connsiteY1" fmla="*/ 477672 h 611875"/>
                <a:gd name="connsiteX2" fmla="*/ 1405719 w 2552131"/>
                <a:gd name="connsiteY2" fmla="*/ 532263 h 611875"/>
                <a:gd name="connsiteX3" fmla="*/ 2552131 w 2552131"/>
                <a:gd name="connsiteY3" fmla="*/ 0 h 611875"/>
              </a:gdLst>
              <a:ahLst/>
              <a:cxnLst>
                <a:cxn ang="0">
                  <a:pos x="connsiteX0" y="connsiteY0"/>
                </a:cxn>
                <a:cxn ang="0">
                  <a:pos x="connsiteX1" y="connsiteY1"/>
                </a:cxn>
                <a:cxn ang="0">
                  <a:pos x="connsiteX2" y="connsiteY2"/>
                </a:cxn>
                <a:cxn ang="0">
                  <a:pos x="connsiteX3" y="connsiteY3"/>
                </a:cxn>
              </a:cxnLst>
              <a:rect l="l" t="t" r="r" b="b"/>
              <a:pathLst>
                <a:path w="2552131" h="611875">
                  <a:moveTo>
                    <a:pt x="0" y="54591"/>
                  </a:moveTo>
                  <a:cubicBezTo>
                    <a:pt x="176284" y="226325"/>
                    <a:pt x="352568" y="398060"/>
                    <a:pt x="586854" y="477672"/>
                  </a:cubicBezTo>
                  <a:cubicBezTo>
                    <a:pt x="821141" y="557284"/>
                    <a:pt x="1078173" y="611875"/>
                    <a:pt x="1405719" y="532263"/>
                  </a:cubicBezTo>
                  <a:cubicBezTo>
                    <a:pt x="1733265" y="452651"/>
                    <a:pt x="2142698" y="226325"/>
                    <a:pt x="2552131" y="0"/>
                  </a:cubicBezTo>
                </a:path>
              </a:pathLst>
            </a:cu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21" name="TextBox 20"/>
            <p:cNvSpPr txBox="1"/>
            <p:nvPr/>
          </p:nvSpPr>
          <p:spPr>
            <a:xfrm rot="16200000">
              <a:off x="4345633" y="4992714"/>
              <a:ext cx="1219200" cy="521073"/>
            </a:xfrm>
            <a:prstGeom prst="rect">
              <a:avLst/>
            </a:prstGeom>
            <a:noFill/>
          </p:spPr>
          <p:txBody>
            <a:bodyPr wrap="square" rtlCol="0">
              <a:spAutoFit/>
            </a:bodyPr>
            <a:lstStyle/>
            <a:p>
              <a:r>
                <a:rPr lang="en-US" sz="1800" dirty="0" smtClean="0"/>
                <a:t>energy</a:t>
              </a:r>
              <a:endParaRPr lang="en-US" sz="1800" dirty="0"/>
            </a:p>
          </p:txBody>
        </p:sp>
        <p:sp>
          <p:nvSpPr>
            <p:cNvPr id="22" name="TextBox 21"/>
            <p:cNvSpPr txBox="1"/>
            <p:nvPr/>
          </p:nvSpPr>
          <p:spPr>
            <a:xfrm>
              <a:off x="6324601" y="6167651"/>
              <a:ext cx="1905000" cy="408500"/>
            </a:xfrm>
            <a:prstGeom prst="rect">
              <a:avLst/>
            </a:prstGeom>
            <a:noFill/>
          </p:spPr>
          <p:txBody>
            <a:bodyPr wrap="square" rtlCol="0">
              <a:spAutoFit/>
            </a:bodyPr>
            <a:lstStyle/>
            <a:p>
              <a:r>
                <a:rPr lang="en-US" sz="1800" dirty="0" smtClean="0"/>
                <a:t>Speed (</a:t>
              </a:r>
              <a:r>
                <a:rPr lang="en-US" sz="1800" i="1" dirty="0" smtClean="0"/>
                <a:t>f</a:t>
              </a:r>
              <a:r>
                <a:rPr lang="en-US" sz="1800" dirty="0" smtClean="0"/>
                <a:t>)</a:t>
              </a:r>
              <a:endParaRPr lang="en-US" sz="1800" dirty="0"/>
            </a:p>
          </p:txBody>
        </p:sp>
        <p:sp>
          <p:nvSpPr>
            <p:cNvPr id="23" name="TextBox 22"/>
            <p:cNvSpPr txBox="1"/>
            <p:nvPr/>
          </p:nvSpPr>
          <p:spPr>
            <a:xfrm>
              <a:off x="7924800" y="4796048"/>
              <a:ext cx="838200" cy="408500"/>
            </a:xfrm>
            <a:prstGeom prst="rect">
              <a:avLst/>
            </a:prstGeom>
            <a:noFill/>
            <a:ln>
              <a:solidFill>
                <a:schemeClr val="bg1"/>
              </a:solidFill>
            </a:ln>
          </p:spPr>
          <p:txBody>
            <a:bodyPr wrap="square" rtlCol="0">
              <a:spAutoFit/>
            </a:bodyPr>
            <a:lstStyle/>
            <a:p>
              <a:r>
                <a:rPr lang="en-US" sz="1800" i="1" dirty="0" smtClean="0">
                  <a:solidFill>
                    <a:schemeClr val="accent1">
                      <a:lumMod val="50000"/>
                    </a:schemeClr>
                  </a:solidFill>
                </a:rPr>
                <a:t>C f </a:t>
              </a:r>
              <a:r>
                <a:rPr lang="en-US" sz="1800" i="1" baseline="30000" dirty="0" smtClean="0">
                  <a:solidFill>
                    <a:schemeClr val="accent1">
                      <a:lumMod val="50000"/>
                    </a:schemeClr>
                  </a:solidFill>
                </a:rPr>
                <a:t>2</a:t>
              </a:r>
              <a:endParaRPr lang="en-US" sz="1800" dirty="0">
                <a:solidFill>
                  <a:schemeClr val="accent1">
                    <a:lumMod val="50000"/>
                  </a:schemeClr>
                </a:solidFill>
              </a:endParaRPr>
            </a:p>
          </p:txBody>
        </p:sp>
        <p:sp>
          <p:nvSpPr>
            <p:cNvPr id="24" name="TextBox 23"/>
            <p:cNvSpPr txBox="1"/>
            <p:nvPr/>
          </p:nvSpPr>
          <p:spPr>
            <a:xfrm>
              <a:off x="8001002" y="4186450"/>
              <a:ext cx="990600" cy="408500"/>
            </a:xfrm>
            <a:prstGeom prst="rect">
              <a:avLst/>
            </a:prstGeom>
            <a:noFill/>
          </p:spPr>
          <p:txBody>
            <a:bodyPr wrap="square" rtlCol="0">
              <a:spAutoFit/>
            </a:bodyPr>
            <a:lstStyle/>
            <a:p>
              <a:r>
                <a:rPr lang="en-US" sz="1800" dirty="0" smtClean="0">
                  <a:solidFill>
                    <a:schemeClr val="tx2">
                      <a:lumMod val="95000"/>
                      <a:lumOff val="5000"/>
                    </a:schemeClr>
                  </a:solidFill>
                </a:rPr>
                <a:t>total</a:t>
              </a:r>
              <a:endParaRPr lang="en-US" sz="1800" dirty="0">
                <a:solidFill>
                  <a:schemeClr val="tx2">
                    <a:lumMod val="95000"/>
                    <a:lumOff val="5000"/>
                  </a:schemeClr>
                </a:solidFill>
              </a:endParaRPr>
            </a:p>
          </p:txBody>
        </p:sp>
        <p:sp>
          <p:nvSpPr>
            <p:cNvPr id="25" name="Freeform 24"/>
            <p:cNvSpPr/>
            <p:nvPr/>
          </p:nvSpPr>
          <p:spPr>
            <a:xfrm>
              <a:off x="5461000" y="5304051"/>
              <a:ext cx="2582333" cy="654755"/>
            </a:xfrm>
            <a:custGeom>
              <a:avLst/>
              <a:gdLst>
                <a:gd name="connsiteX0" fmla="*/ 0 w 2582333"/>
                <a:gd name="connsiteY0" fmla="*/ 0 h 654755"/>
                <a:gd name="connsiteX1" fmla="*/ 982133 w 2582333"/>
                <a:gd name="connsiteY1" fmla="*/ 423333 h 654755"/>
                <a:gd name="connsiteX2" fmla="*/ 2353733 w 2582333"/>
                <a:gd name="connsiteY2" fmla="*/ 626533 h 654755"/>
                <a:gd name="connsiteX3" fmla="*/ 2353733 w 2582333"/>
                <a:gd name="connsiteY3" fmla="*/ 592667 h 654755"/>
                <a:gd name="connsiteX4" fmla="*/ 2370667 w 2582333"/>
                <a:gd name="connsiteY4" fmla="*/ 626533 h 654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333" h="654755">
                  <a:moveTo>
                    <a:pt x="0" y="0"/>
                  </a:moveTo>
                  <a:cubicBezTo>
                    <a:pt x="294922" y="159455"/>
                    <a:pt x="589844" y="318911"/>
                    <a:pt x="982133" y="423333"/>
                  </a:cubicBezTo>
                  <a:cubicBezTo>
                    <a:pt x="1374422" y="527755"/>
                    <a:pt x="2125133" y="598311"/>
                    <a:pt x="2353733" y="626533"/>
                  </a:cubicBezTo>
                  <a:cubicBezTo>
                    <a:pt x="2582333" y="654755"/>
                    <a:pt x="2350911" y="592667"/>
                    <a:pt x="2353733" y="592667"/>
                  </a:cubicBezTo>
                  <a:cubicBezTo>
                    <a:pt x="2356555" y="592667"/>
                    <a:pt x="2363611" y="609600"/>
                    <a:pt x="2370667" y="626533"/>
                  </a:cubicBezTo>
                </a:path>
              </a:pathLst>
            </a:custGeom>
            <a:ln>
              <a:solidFill>
                <a:srgbClr val="CC66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26" name="TextBox 25"/>
          <p:cNvSpPr txBox="1"/>
          <p:nvPr/>
        </p:nvSpPr>
        <p:spPr>
          <a:xfrm>
            <a:off x="7848600" y="2286000"/>
            <a:ext cx="1009799" cy="369332"/>
          </a:xfrm>
          <a:prstGeom prst="rect">
            <a:avLst/>
          </a:prstGeom>
          <a:noFill/>
        </p:spPr>
        <p:txBody>
          <a:bodyPr wrap="square" rtlCol="0">
            <a:spAutoFit/>
          </a:bodyPr>
          <a:lstStyle/>
          <a:p>
            <a:r>
              <a:rPr lang="en-US" sz="1800" i="1" dirty="0" err="1" smtClean="0">
                <a:solidFill>
                  <a:srgbClr val="CC6600"/>
                </a:solidFill>
              </a:rPr>
              <a:t>P</a:t>
            </a:r>
            <a:r>
              <a:rPr lang="en-US" sz="1800" i="1" baseline="-25000" dirty="0" err="1" smtClean="0">
                <a:solidFill>
                  <a:srgbClr val="CC6600"/>
                </a:solidFill>
              </a:rPr>
              <a:t>ind</a:t>
            </a:r>
            <a:r>
              <a:rPr lang="en-US" sz="1800" i="1" baseline="-25000" dirty="0" smtClean="0">
                <a:solidFill>
                  <a:srgbClr val="CC6600"/>
                </a:solidFill>
              </a:rPr>
              <a:t> </a:t>
            </a:r>
            <a:r>
              <a:rPr lang="en-US" sz="1800" i="1" dirty="0" smtClean="0">
                <a:solidFill>
                  <a:srgbClr val="CC6600"/>
                </a:solidFill>
              </a:rPr>
              <a:t>/ f</a:t>
            </a:r>
            <a:r>
              <a:rPr lang="en-US" sz="1800" i="1" baseline="30000" dirty="0" smtClean="0">
                <a:solidFill>
                  <a:srgbClr val="CC6600"/>
                </a:solidFill>
              </a:rPr>
              <a:t> </a:t>
            </a:r>
            <a:endParaRPr lang="en-US" sz="1800" baseline="30000" dirty="0">
              <a:solidFill>
                <a:srgbClr val="CC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0">
                                            <p:txEl>
                                              <p:pRg st="4" end="4"/>
                                            </p:txEl>
                                          </p:spTgt>
                                        </p:tgtEl>
                                        <p:attrNameLst>
                                          <p:attrName>style.visibility</p:attrName>
                                        </p:attrNameLst>
                                      </p:cBhvr>
                                      <p:to>
                                        <p:strVal val="visible"/>
                                      </p:to>
                                    </p:set>
                                    <p:anim calcmode="lin" valueType="num">
                                      <p:cBhvr additive="base">
                                        <p:cTn id="7" dur="500" fill="hold"/>
                                        <p:tgtEl>
                                          <p:spTgt spid="9220">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0">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20">
                                            <p:txEl>
                                              <p:pRg st="5" end="5"/>
                                            </p:txEl>
                                          </p:spTgt>
                                        </p:tgtEl>
                                        <p:attrNameLst>
                                          <p:attrName>style.visibility</p:attrName>
                                        </p:attrNameLst>
                                      </p:cBhvr>
                                      <p:to>
                                        <p:strVal val="visible"/>
                                      </p:to>
                                    </p:set>
                                    <p:anim calcmode="lin" valueType="num">
                                      <p:cBhvr additive="base">
                                        <p:cTn id="11" dur="500" fill="hold"/>
                                        <p:tgtEl>
                                          <p:spTgt spid="9220">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20">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220">
                                            <p:txEl>
                                              <p:pRg st="7" end="7"/>
                                            </p:txEl>
                                          </p:spTgt>
                                        </p:tgtEl>
                                        <p:attrNameLst>
                                          <p:attrName>style.visibility</p:attrName>
                                        </p:attrNameLst>
                                      </p:cBhvr>
                                      <p:to>
                                        <p:strVal val="visible"/>
                                      </p:to>
                                    </p:set>
                                    <p:anim calcmode="lin" valueType="num">
                                      <p:cBhvr additive="base">
                                        <p:cTn id="21" dur="500" fill="hold"/>
                                        <p:tgtEl>
                                          <p:spTgt spid="9220">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20">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220">
                                            <p:txEl>
                                              <p:pRg st="8" end="8"/>
                                            </p:txEl>
                                          </p:spTgt>
                                        </p:tgtEl>
                                        <p:attrNameLst>
                                          <p:attrName>style.visibility</p:attrName>
                                        </p:attrNameLst>
                                      </p:cBhvr>
                                      <p:to>
                                        <p:strVal val="visible"/>
                                      </p:to>
                                    </p:set>
                                    <p:anim calcmode="lin" valueType="num">
                                      <p:cBhvr additive="base">
                                        <p:cTn id="25" dur="500" fill="hold"/>
                                        <p:tgtEl>
                                          <p:spTgt spid="9220">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20">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220">
                                            <p:txEl>
                                              <p:pRg st="9" end="9"/>
                                            </p:txEl>
                                          </p:spTgt>
                                        </p:tgtEl>
                                        <p:attrNameLst>
                                          <p:attrName>style.visibility</p:attrName>
                                        </p:attrNameLst>
                                      </p:cBhvr>
                                      <p:to>
                                        <p:strVal val="visible"/>
                                      </p:to>
                                    </p:set>
                                    <p:anim calcmode="lin" valueType="num">
                                      <p:cBhvr additive="base">
                                        <p:cTn id="29" dur="500" fill="hold"/>
                                        <p:tgtEl>
                                          <p:spTgt spid="9220">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220">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220">
                                            <p:txEl>
                                              <p:pRg st="10" end="10"/>
                                            </p:txEl>
                                          </p:spTgt>
                                        </p:tgtEl>
                                        <p:attrNameLst>
                                          <p:attrName>style.visibility</p:attrName>
                                        </p:attrNameLst>
                                      </p:cBhvr>
                                      <p:to>
                                        <p:strVal val="visible"/>
                                      </p:to>
                                    </p:set>
                                    <p:anim calcmode="lin" valueType="num">
                                      <p:cBhvr additive="base">
                                        <p:cTn id="33" dur="500" fill="hold"/>
                                        <p:tgtEl>
                                          <p:spTgt spid="9220">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2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92" name="Text Box 32"/>
          <p:cNvSpPr txBox="1">
            <a:spLocks noChangeArrowheads="1"/>
          </p:cNvSpPr>
          <p:nvPr/>
        </p:nvSpPr>
        <p:spPr bwMode="auto">
          <a:xfrm>
            <a:off x="2209800" y="152400"/>
            <a:ext cx="4019274" cy="513747"/>
          </a:xfrm>
          <a:prstGeom prst="rect">
            <a:avLst/>
          </a:prstGeom>
          <a:noFill/>
          <a:ln w="12700">
            <a:noFill/>
            <a:miter lim="800000"/>
            <a:headEnd/>
            <a:tailEnd/>
          </a:ln>
          <a:effectLst/>
        </p:spPr>
        <p:txBody>
          <a:bodyPr wrap="none" lIns="82058" tIns="41029" rIns="82058" bIns="41029">
            <a:spAutoFit/>
          </a:bodyPr>
          <a:lstStyle/>
          <a:p>
            <a:r>
              <a:rPr lang="en-US" sz="2800" b="1" dirty="0" smtClean="0"/>
              <a:t>DVS in real-time systems</a:t>
            </a:r>
            <a:endParaRPr lang="en-US" sz="2800" b="1" dirty="0"/>
          </a:p>
        </p:txBody>
      </p:sp>
      <p:sp>
        <p:nvSpPr>
          <p:cNvPr id="322575" name="Line 15"/>
          <p:cNvSpPr>
            <a:spLocks noChangeShapeType="1"/>
          </p:cNvSpPr>
          <p:nvPr/>
        </p:nvSpPr>
        <p:spPr bwMode="auto">
          <a:xfrm flipV="1">
            <a:off x="1719923" y="1764352"/>
            <a:ext cx="6179914" cy="0"/>
          </a:xfrm>
          <a:prstGeom prst="line">
            <a:avLst/>
          </a:prstGeom>
          <a:noFill/>
          <a:ln w="12700">
            <a:solidFill>
              <a:schemeClr val="tx1"/>
            </a:solidFill>
            <a:round/>
            <a:headEnd/>
            <a:tailEnd type="triangle" w="med" len="med"/>
          </a:ln>
          <a:effectLst/>
        </p:spPr>
        <p:txBody>
          <a:bodyPr/>
          <a:lstStyle/>
          <a:p>
            <a:endParaRPr lang="en-US"/>
          </a:p>
        </p:txBody>
      </p:sp>
      <p:sp>
        <p:nvSpPr>
          <p:cNvPr id="322576" name="Line 16"/>
          <p:cNvSpPr>
            <a:spLocks noChangeShapeType="1"/>
          </p:cNvSpPr>
          <p:nvPr/>
        </p:nvSpPr>
        <p:spPr bwMode="auto">
          <a:xfrm flipV="1">
            <a:off x="1709944" y="1025893"/>
            <a:ext cx="0" cy="738459"/>
          </a:xfrm>
          <a:prstGeom prst="line">
            <a:avLst/>
          </a:prstGeom>
          <a:noFill/>
          <a:ln w="12700">
            <a:solidFill>
              <a:schemeClr val="tx1"/>
            </a:solidFill>
            <a:round/>
            <a:headEnd/>
            <a:tailEnd type="triangle" w="med" len="med"/>
          </a:ln>
          <a:effectLst/>
        </p:spPr>
        <p:txBody>
          <a:bodyPr/>
          <a:lstStyle/>
          <a:p>
            <a:endParaRPr lang="en-US"/>
          </a:p>
        </p:txBody>
      </p:sp>
      <p:sp>
        <p:nvSpPr>
          <p:cNvPr id="322577" name="Text Box 17"/>
          <p:cNvSpPr txBox="1">
            <a:spLocks noChangeArrowheads="1"/>
          </p:cNvSpPr>
          <p:nvPr/>
        </p:nvSpPr>
        <p:spPr bwMode="auto">
          <a:xfrm>
            <a:off x="1106921" y="742390"/>
            <a:ext cx="1101978" cy="338854"/>
          </a:xfrm>
          <a:prstGeom prst="rect">
            <a:avLst/>
          </a:prstGeom>
          <a:noFill/>
          <a:ln w="12700">
            <a:noFill/>
            <a:miter lim="800000"/>
            <a:headEnd/>
            <a:tailEnd/>
          </a:ln>
          <a:effectLst/>
        </p:spPr>
        <p:txBody>
          <a:bodyPr wrap="none">
            <a:spAutoFit/>
          </a:bodyPr>
          <a:lstStyle/>
          <a:p>
            <a:r>
              <a:rPr lang="en-US" sz="1600" dirty="0"/>
              <a:t>CPU speed</a:t>
            </a:r>
          </a:p>
        </p:txBody>
      </p:sp>
      <p:sp>
        <p:nvSpPr>
          <p:cNvPr id="322578" name="Text Box 18"/>
          <p:cNvSpPr txBox="1">
            <a:spLocks noChangeArrowheads="1"/>
          </p:cNvSpPr>
          <p:nvPr/>
        </p:nvSpPr>
        <p:spPr bwMode="auto">
          <a:xfrm>
            <a:off x="7497822" y="1434948"/>
            <a:ext cx="551702" cy="338854"/>
          </a:xfrm>
          <a:prstGeom prst="rect">
            <a:avLst/>
          </a:prstGeom>
          <a:noFill/>
          <a:ln w="12700">
            <a:noFill/>
            <a:miter lim="800000"/>
            <a:headEnd/>
            <a:tailEnd/>
          </a:ln>
          <a:effectLst/>
        </p:spPr>
        <p:txBody>
          <a:bodyPr wrap="none">
            <a:spAutoFit/>
          </a:bodyPr>
          <a:lstStyle/>
          <a:p>
            <a:r>
              <a:rPr lang="en-US" sz="1600" dirty="0"/>
              <a:t>time</a:t>
            </a:r>
          </a:p>
        </p:txBody>
      </p:sp>
      <p:sp>
        <p:nvSpPr>
          <p:cNvPr id="322579" name="Line 19"/>
          <p:cNvSpPr>
            <a:spLocks noChangeShapeType="1"/>
          </p:cNvSpPr>
          <p:nvPr/>
        </p:nvSpPr>
        <p:spPr bwMode="auto">
          <a:xfrm flipH="1">
            <a:off x="7208428" y="1160895"/>
            <a:ext cx="0" cy="723609"/>
          </a:xfrm>
          <a:prstGeom prst="line">
            <a:avLst/>
          </a:prstGeom>
          <a:noFill/>
          <a:ln w="57150">
            <a:solidFill>
              <a:srgbClr val="FF0000"/>
            </a:solidFill>
            <a:round/>
            <a:headEnd/>
            <a:tailEnd/>
          </a:ln>
          <a:effectLst/>
        </p:spPr>
        <p:txBody>
          <a:bodyPr/>
          <a:lstStyle/>
          <a:p>
            <a:endParaRPr lang="en-US"/>
          </a:p>
        </p:txBody>
      </p:sp>
      <p:sp>
        <p:nvSpPr>
          <p:cNvPr id="322580" name="Text Box 20"/>
          <p:cNvSpPr txBox="1">
            <a:spLocks noChangeArrowheads="1"/>
          </p:cNvSpPr>
          <p:nvPr/>
        </p:nvSpPr>
        <p:spPr bwMode="auto">
          <a:xfrm>
            <a:off x="6730857" y="867942"/>
            <a:ext cx="882438" cy="338854"/>
          </a:xfrm>
          <a:prstGeom prst="rect">
            <a:avLst/>
          </a:prstGeom>
          <a:noFill/>
          <a:ln w="12700">
            <a:noFill/>
            <a:miter lim="800000"/>
            <a:headEnd/>
            <a:tailEnd/>
          </a:ln>
          <a:effectLst/>
        </p:spPr>
        <p:txBody>
          <a:bodyPr wrap="none">
            <a:spAutoFit/>
          </a:bodyPr>
          <a:lstStyle/>
          <a:p>
            <a:r>
              <a:rPr lang="en-US" sz="1600" dirty="0"/>
              <a:t>deadline</a:t>
            </a:r>
          </a:p>
        </p:txBody>
      </p:sp>
      <p:sp>
        <p:nvSpPr>
          <p:cNvPr id="322581" name="Text Box 21"/>
          <p:cNvSpPr txBox="1">
            <a:spLocks noChangeArrowheads="1"/>
          </p:cNvSpPr>
          <p:nvPr/>
        </p:nvSpPr>
        <p:spPr bwMode="auto">
          <a:xfrm>
            <a:off x="1182477" y="1116345"/>
            <a:ext cx="516062" cy="338854"/>
          </a:xfrm>
          <a:prstGeom prst="rect">
            <a:avLst/>
          </a:prstGeom>
          <a:noFill/>
          <a:ln w="12700">
            <a:noFill/>
            <a:miter lim="800000"/>
            <a:headEnd/>
            <a:tailEnd/>
          </a:ln>
          <a:effectLst/>
        </p:spPr>
        <p:txBody>
          <a:bodyPr wrap="none">
            <a:spAutoFit/>
          </a:bodyPr>
          <a:lstStyle/>
          <a:p>
            <a:r>
              <a:rPr lang="en-US" sz="1600" i="1" dirty="0" err="1"/>
              <a:t>S</a:t>
            </a:r>
            <a:r>
              <a:rPr lang="en-US" sz="1600" i="1" baseline="-25000" dirty="0" err="1"/>
              <a:t>max</a:t>
            </a:r>
            <a:endParaRPr lang="en-US" sz="1600" i="1" dirty="0"/>
          </a:p>
        </p:txBody>
      </p:sp>
      <p:sp>
        <p:nvSpPr>
          <p:cNvPr id="322582" name="Text Box 22"/>
          <p:cNvSpPr txBox="1">
            <a:spLocks noChangeArrowheads="1"/>
          </p:cNvSpPr>
          <p:nvPr/>
        </p:nvSpPr>
        <p:spPr bwMode="auto">
          <a:xfrm>
            <a:off x="1192456" y="1398498"/>
            <a:ext cx="494678" cy="338854"/>
          </a:xfrm>
          <a:prstGeom prst="rect">
            <a:avLst/>
          </a:prstGeom>
          <a:noFill/>
          <a:ln w="12700">
            <a:noFill/>
            <a:miter lim="800000"/>
            <a:headEnd/>
            <a:tailEnd/>
          </a:ln>
          <a:effectLst/>
        </p:spPr>
        <p:txBody>
          <a:bodyPr wrap="none">
            <a:spAutoFit/>
          </a:bodyPr>
          <a:lstStyle/>
          <a:p>
            <a:r>
              <a:rPr lang="en-US" sz="1600" i="1" dirty="0" err="1"/>
              <a:t>S</a:t>
            </a:r>
            <a:r>
              <a:rPr lang="en-US" sz="1600" i="1" baseline="-25000" dirty="0" err="1"/>
              <a:t>min</a:t>
            </a:r>
            <a:endParaRPr lang="en-US" sz="1600" i="1" dirty="0"/>
          </a:p>
        </p:txBody>
      </p:sp>
      <p:sp>
        <p:nvSpPr>
          <p:cNvPr id="322583" name="Line 23"/>
          <p:cNvSpPr>
            <a:spLocks noChangeShapeType="1"/>
          </p:cNvSpPr>
          <p:nvPr/>
        </p:nvSpPr>
        <p:spPr bwMode="auto">
          <a:xfrm>
            <a:off x="1711369" y="1241896"/>
            <a:ext cx="5494207" cy="0"/>
          </a:xfrm>
          <a:prstGeom prst="line">
            <a:avLst/>
          </a:prstGeom>
          <a:noFill/>
          <a:ln w="12700">
            <a:solidFill>
              <a:schemeClr val="tx1"/>
            </a:solidFill>
            <a:prstDash val="lgDash"/>
            <a:round/>
            <a:headEnd/>
            <a:tailEnd/>
          </a:ln>
          <a:effectLst/>
        </p:spPr>
        <p:txBody>
          <a:bodyPr/>
          <a:lstStyle/>
          <a:p>
            <a:endParaRPr lang="en-US"/>
          </a:p>
        </p:txBody>
      </p:sp>
      <p:sp>
        <p:nvSpPr>
          <p:cNvPr id="322584" name="Rectangle 24"/>
          <p:cNvSpPr>
            <a:spLocks noChangeArrowheads="1"/>
          </p:cNvSpPr>
          <p:nvPr/>
        </p:nvSpPr>
        <p:spPr bwMode="auto">
          <a:xfrm>
            <a:off x="1711369" y="1241896"/>
            <a:ext cx="1251664" cy="522456"/>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22585" name="Rectangle 25"/>
          <p:cNvSpPr>
            <a:spLocks noChangeArrowheads="1"/>
          </p:cNvSpPr>
          <p:nvPr/>
        </p:nvSpPr>
        <p:spPr bwMode="auto">
          <a:xfrm>
            <a:off x="2943075" y="1241896"/>
            <a:ext cx="915226" cy="522456"/>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22586" name="Rectangle 26"/>
          <p:cNvSpPr>
            <a:spLocks noChangeArrowheads="1"/>
          </p:cNvSpPr>
          <p:nvPr/>
        </p:nvSpPr>
        <p:spPr bwMode="auto">
          <a:xfrm>
            <a:off x="3858301" y="1241896"/>
            <a:ext cx="1509695" cy="522456"/>
          </a:xfrm>
          <a:prstGeom prst="rect">
            <a:avLst/>
          </a:prstGeom>
          <a:solidFill>
            <a:schemeClr val="hlink"/>
          </a:solidFill>
          <a:ln w="12700">
            <a:solidFill>
              <a:schemeClr val="tx1"/>
            </a:solidFill>
            <a:miter lim="800000"/>
            <a:headEnd/>
            <a:tailEnd/>
          </a:ln>
          <a:effectLst/>
        </p:spPr>
        <p:txBody>
          <a:bodyPr wrap="none" anchor="ctr"/>
          <a:lstStyle/>
          <a:p>
            <a:endParaRPr lang="en-US"/>
          </a:p>
        </p:txBody>
      </p:sp>
      <p:sp>
        <p:nvSpPr>
          <p:cNvPr id="322587" name="Line 27"/>
          <p:cNvSpPr>
            <a:spLocks noChangeShapeType="1"/>
          </p:cNvSpPr>
          <p:nvPr/>
        </p:nvSpPr>
        <p:spPr bwMode="auto">
          <a:xfrm>
            <a:off x="1711369" y="1603701"/>
            <a:ext cx="5494207" cy="0"/>
          </a:xfrm>
          <a:prstGeom prst="line">
            <a:avLst/>
          </a:prstGeom>
          <a:noFill/>
          <a:ln w="12700">
            <a:solidFill>
              <a:schemeClr val="tx1"/>
            </a:solidFill>
            <a:prstDash val="lgDash"/>
            <a:round/>
            <a:headEnd/>
            <a:tailEnd/>
          </a:ln>
          <a:effectLst/>
        </p:spPr>
        <p:txBody>
          <a:bodyPr/>
          <a:lstStyle/>
          <a:p>
            <a:endParaRPr lang="en-US"/>
          </a:p>
        </p:txBody>
      </p:sp>
      <p:sp>
        <p:nvSpPr>
          <p:cNvPr id="322588" name="Line 28"/>
          <p:cNvSpPr>
            <a:spLocks noChangeShapeType="1"/>
          </p:cNvSpPr>
          <p:nvPr/>
        </p:nvSpPr>
        <p:spPr bwMode="auto">
          <a:xfrm>
            <a:off x="1742732" y="1175745"/>
            <a:ext cx="3625265"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322589" name="Text Box 29"/>
          <p:cNvSpPr txBox="1">
            <a:spLocks noChangeArrowheads="1"/>
          </p:cNvSpPr>
          <p:nvPr/>
        </p:nvSpPr>
        <p:spPr bwMode="auto">
          <a:xfrm>
            <a:off x="2362200" y="838200"/>
            <a:ext cx="1979644" cy="338554"/>
          </a:xfrm>
          <a:prstGeom prst="rect">
            <a:avLst/>
          </a:prstGeom>
          <a:noFill/>
          <a:ln w="12700">
            <a:noFill/>
            <a:miter lim="800000"/>
            <a:headEnd/>
            <a:tailEnd/>
          </a:ln>
          <a:effectLst/>
        </p:spPr>
        <p:txBody>
          <a:bodyPr wrap="none">
            <a:spAutoFit/>
          </a:bodyPr>
          <a:lstStyle/>
          <a:p>
            <a:r>
              <a:rPr lang="en-US" sz="1600" dirty="0" smtClean="0"/>
              <a:t>Worst case execution </a:t>
            </a:r>
            <a:endParaRPr lang="en-US" sz="1600" dirty="0"/>
          </a:p>
        </p:txBody>
      </p:sp>
      <p:grpSp>
        <p:nvGrpSpPr>
          <p:cNvPr id="65" name="Group 64"/>
          <p:cNvGrpSpPr/>
          <p:nvPr/>
        </p:nvGrpSpPr>
        <p:grpSpPr>
          <a:xfrm>
            <a:off x="1712795" y="2753915"/>
            <a:ext cx="6167084" cy="965261"/>
            <a:chOff x="1712795" y="2753915"/>
            <a:chExt cx="6167084" cy="965261"/>
          </a:xfrm>
        </p:grpSpPr>
        <p:sp>
          <p:nvSpPr>
            <p:cNvPr id="322597" name="Line 37"/>
            <p:cNvSpPr>
              <a:spLocks noChangeShapeType="1"/>
            </p:cNvSpPr>
            <p:nvPr/>
          </p:nvSpPr>
          <p:spPr bwMode="auto">
            <a:xfrm flipV="1">
              <a:off x="1722774" y="3485624"/>
              <a:ext cx="6157105" cy="1350"/>
            </a:xfrm>
            <a:prstGeom prst="line">
              <a:avLst/>
            </a:prstGeom>
            <a:noFill/>
            <a:ln w="12700">
              <a:solidFill>
                <a:schemeClr val="tx1"/>
              </a:solidFill>
              <a:round/>
              <a:headEnd/>
              <a:tailEnd type="triangle" w="med" len="med"/>
            </a:ln>
            <a:effectLst/>
          </p:spPr>
          <p:txBody>
            <a:bodyPr/>
            <a:lstStyle/>
            <a:p>
              <a:endParaRPr lang="en-US"/>
            </a:p>
          </p:txBody>
        </p:sp>
        <p:sp>
          <p:nvSpPr>
            <p:cNvPr id="322598" name="Line 38"/>
            <p:cNvSpPr>
              <a:spLocks noChangeShapeType="1"/>
            </p:cNvSpPr>
            <p:nvPr/>
          </p:nvSpPr>
          <p:spPr bwMode="auto">
            <a:xfrm flipV="1">
              <a:off x="1712795" y="2753915"/>
              <a:ext cx="0" cy="733059"/>
            </a:xfrm>
            <a:prstGeom prst="line">
              <a:avLst/>
            </a:prstGeom>
            <a:noFill/>
            <a:ln w="12700">
              <a:solidFill>
                <a:schemeClr val="tx1"/>
              </a:solidFill>
              <a:round/>
              <a:headEnd/>
              <a:tailEnd type="triangle" w="med" len="med"/>
            </a:ln>
            <a:effectLst/>
          </p:spPr>
          <p:txBody>
            <a:bodyPr/>
            <a:lstStyle/>
            <a:p>
              <a:endParaRPr lang="en-US"/>
            </a:p>
          </p:txBody>
        </p:sp>
        <p:sp>
          <p:nvSpPr>
            <p:cNvPr id="322600" name="Line 40"/>
            <p:cNvSpPr>
              <a:spLocks noChangeShapeType="1"/>
            </p:cNvSpPr>
            <p:nvPr/>
          </p:nvSpPr>
          <p:spPr bwMode="auto">
            <a:xfrm flipH="1">
              <a:off x="7191321" y="2793065"/>
              <a:ext cx="0" cy="831610"/>
            </a:xfrm>
            <a:prstGeom prst="line">
              <a:avLst/>
            </a:prstGeom>
            <a:noFill/>
            <a:ln w="57150">
              <a:solidFill>
                <a:srgbClr val="FF0000"/>
              </a:solidFill>
              <a:round/>
              <a:headEnd/>
              <a:tailEnd/>
            </a:ln>
            <a:effectLst/>
          </p:spPr>
          <p:txBody>
            <a:bodyPr/>
            <a:lstStyle/>
            <a:p>
              <a:endParaRPr lang="en-US"/>
            </a:p>
          </p:txBody>
        </p:sp>
        <p:sp>
          <p:nvSpPr>
            <p:cNvPr id="322601" name="Rectangle 41" descr="Small grid"/>
            <p:cNvSpPr>
              <a:spLocks noChangeArrowheads="1"/>
            </p:cNvSpPr>
            <p:nvPr/>
          </p:nvSpPr>
          <p:spPr bwMode="auto">
            <a:xfrm>
              <a:off x="2910287" y="3048000"/>
              <a:ext cx="671113" cy="438974"/>
            </a:xfrm>
            <a:prstGeom prst="rect">
              <a:avLst/>
            </a:prstGeom>
            <a:pattFill prst="smGrid">
              <a:fgClr>
                <a:schemeClr val="accent1"/>
              </a:fgClr>
              <a:bgClr>
                <a:schemeClr val="bg1"/>
              </a:bgClr>
            </a:pattFill>
            <a:ln w="12700">
              <a:solidFill>
                <a:schemeClr val="tx1"/>
              </a:solidFill>
              <a:miter lim="800000"/>
              <a:headEnd/>
              <a:tailEnd/>
            </a:ln>
            <a:effectLst/>
          </p:spPr>
          <p:txBody>
            <a:bodyPr wrap="none" anchor="ctr"/>
            <a:lstStyle/>
            <a:p>
              <a:endParaRPr lang="en-US"/>
            </a:p>
          </p:txBody>
        </p:sp>
        <p:sp>
          <p:nvSpPr>
            <p:cNvPr id="322602" name="WordArt 42"/>
            <p:cNvSpPr>
              <a:spLocks noChangeArrowheads="1" noChangeShapeType="1" noTextEdit="1"/>
            </p:cNvSpPr>
            <p:nvPr/>
          </p:nvSpPr>
          <p:spPr bwMode="auto">
            <a:xfrm>
              <a:off x="2724961" y="3531524"/>
              <a:ext cx="454762" cy="187652"/>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spc="646" dirty="0">
                  <a:ln w="9525">
                    <a:round/>
                    <a:headEnd type="none" w="sm" len="sm"/>
                    <a:tailEnd type="none" w="sm" len="sm"/>
                  </a:ln>
                  <a:gradFill rotWithShape="0">
                    <a:gsLst>
                      <a:gs pos="0">
                        <a:srgbClr val="FFE701"/>
                      </a:gs>
                      <a:gs pos="100000">
                        <a:srgbClr val="FE3E02"/>
                      </a:gs>
                    </a:gsLst>
                    <a:lin ang="5400000" scaled="1"/>
                  </a:gradFill>
                  <a:latin typeface="Impact"/>
                </a:rPr>
                <a:t>PMP</a:t>
              </a:r>
            </a:p>
          </p:txBody>
        </p:sp>
        <p:sp>
          <p:nvSpPr>
            <p:cNvPr id="322603" name="Line 43"/>
            <p:cNvSpPr>
              <a:spLocks noChangeShapeType="1"/>
            </p:cNvSpPr>
            <p:nvPr/>
          </p:nvSpPr>
          <p:spPr bwMode="auto">
            <a:xfrm>
              <a:off x="1722774" y="2936167"/>
              <a:ext cx="1180385"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322605" name="Rectangle 45"/>
            <p:cNvSpPr>
              <a:spLocks noChangeArrowheads="1"/>
            </p:cNvSpPr>
            <p:nvPr/>
          </p:nvSpPr>
          <p:spPr bwMode="auto">
            <a:xfrm>
              <a:off x="1714221" y="3048000"/>
              <a:ext cx="1181379" cy="43762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grpSp>
        <p:nvGrpSpPr>
          <p:cNvPr id="66" name="Group 65"/>
          <p:cNvGrpSpPr/>
          <p:nvPr/>
        </p:nvGrpSpPr>
        <p:grpSpPr>
          <a:xfrm>
            <a:off x="1671453" y="3607125"/>
            <a:ext cx="6208426" cy="1092163"/>
            <a:chOff x="1671453" y="3607125"/>
            <a:chExt cx="6208426" cy="1092163"/>
          </a:xfrm>
        </p:grpSpPr>
        <p:sp>
          <p:nvSpPr>
            <p:cNvPr id="322607" name="Line 47"/>
            <p:cNvSpPr>
              <a:spLocks noChangeShapeType="1"/>
            </p:cNvSpPr>
            <p:nvPr/>
          </p:nvSpPr>
          <p:spPr bwMode="auto">
            <a:xfrm flipV="1">
              <a:off x="1681432" y="4544036"/>
              <a:ext cx="6198447" cy="0"/>
            </a:xfrm>
            <a:prstGeom prst="line">
              <a:avLst/>
            </a:prstGeom>
            <a:noFill/>
            <a:ln w="12700">
              <a:solidFill>
                <a:schemeClr val="tx1"/>
              </a:solidFill>
              <a:round/>
              <a:headEnd/>
              <a:tailEnd type="triangle" w="med" len="med"/>
            </a:ln>
            <a:effectLst/>
          </p:spPr>
          <p:txBody>
            <a:bodyPr/>
            <a:lstStyle/>
            <a:p>
              <a:endParaRPr lang="en-US"/>
            </a:p>
          </p:txBody>
        </p:sp>
        <p:sp>
          <p:nvSpPr>
            <p:cNvPr id="322608" name="Line 48"/>
            <p:cNvSpPr>
              <a:spLocks noChangeShapeType="1"/>
            </p:cNvSpPr>
            <p:nvPr/>
          </p:nvSpPr>
          <p:spPr bwMode="auto">
            <a:xfrm flipV="1">
              <a:off x="1671453" y="3719176"/>
              <a:ext cx="0" cy="824860"/>
            </a:xfrm>
            <a:prstGeom prst="line">
              <a:avLst/>
            </a:prstGeom>
            <a:noFill/>
            <a:ln w="12700">
              <a:solidFill>
                <a:schemeClr val="tx1"/>
              </a:solidFill>
              <a:round/>
              <a:headEnd/>
              <a:tailEnd type="triangle" w="med" len="med"/>
            </a:ln>
            <a:effectLst/>
          </p:spPr>
          <p:txBody>
            <a:bodyPr/>
            <a:lstStyle/>
            <a:p>
              <a:endParaRPr lang="en-US"/>
            </a:p>
          </p:txBody>
        </p:sp>
        <p:sp>
          <p:nvSpPr>
            <p:cNvPr id="322610" name="Line 50"/>
            <p:cNvSpPr>
              <a:spLocks noChangeShapeType="1"/>
            </p:cNvSpPr>
            <p:nvPr/>
          </p:nvSpPr>
          <p:spPr bwMode="auto">
            <a:xfrm flipH="1">
              <a:off x="7185619" y="3763727"/>
              <a:ext cx="0" cy="935561"/>
            </a:xfrm>
            <a:prstGeom prst="line">
              <a:avLst/>
            </a:prstGeom>
            <a:noFill/>
            <a:ln w="57150">
              <a:solidFill>
                <a:srgbClr val="FF0000"/>
              </a:solidFill>
              <a:round/>
              <a:headEnd/>
              <a:tailEnd/>
            </a:ln>
            <a:effectLst/>
          </p:spPr>
          <p:txBody>
            <a:bodyPr/>
            <a:lstStyle/>
            <a:p>
              <a:endParaRPr lang="en-US"/>
            </a:p>
          </p:txBody>
        </p:sp>
        <p:sp>
          <p:nvSpPr>
            <p:cNvPr id="322613" name="Rectangle 53"/>
            <p:cNvSpPr>
              <a:spLocks noChangeArrowheads="1"/>
            </p:cNvSpPr>
            <p:nvPr/>
          </p:nvSpPr>
          <p:spPr bwMode="auto">
            <a:xfrm>
              <a:off x="1672879" y="4114800"/>
              <a:ext cx="1222721" cy="429236"/>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22614" name="Rectangle 54"/>
            <p:cNvSpPr>
              <a:spLocks noChangeArrowheads="1"/>
            </p:cNvSpPr>
            <p:nvPr/>
          </p:nvSpPr>
          <p:spPr bwMode="auto">
            <a:xfrm>
              <a:off x="2877498" y="4191000"/>
              <a:ext cx="1923102" cy="353036"/>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22615" name="Rectangle 55"/>
            <p:cNvSpPr>
              <a:spLocks noChangeArrowheads="1"/>
            </p:cNvSpPr>
            <p:nvPr/>
          </p:nvSpPr>
          <p:spPr bwMode="auto">
            <a:xfrm>
              <a:off x="4800600" y="4191000"/>
              <a:ext cx="2372189" cy="353036"/>
            </a:xfrm>
            <a:prstGeom prst="rect">
              <a:avLst/>
            </a:prstGeom>
            <a:solidFill>
              <a:schemeClr val="hlink"/>
            </a:solidFill>
            <a:ln w="12700">
              <a:solidFill>
                <a:schemeClr val="tx1"/>
              </a:solidFill>
              <a:miter lim="800000"/>
              <a:headEnd/>
              <a:tailEnd/>
            </a:ln>
            <a:effectLst/>
          </p:spPr>
          <p:txBody>
            <a:bodyPr wrap="none" anchor="ctr"/>
            <a:lstStyle/>
            <a:p>
              <a:endParaRPr lang="en-US"/>
            </a:p>
          </p:txBody>
        </p:sp>
        <p:sp>
          <p:nvSpPr>
            <p:cNvPr id="322616" name="Line 56"/>
            <p:cNvSpPr>
              <a:spLocks noChangeShapeType="1"/>
            </p:cNvSpPr>
            <p:nvPr/>
          </p:nvSpPr>
          <p:spPr bwMode="auto">
            <a:xfrm>
              <a:off x="2897457" y="3977030"/>
              <a:ext cx="4248246"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322617" name="Text Box 57"/>
            <p:cNvSpPr txBox="1">
              <a:spLocks noChangeArrowheads="1"/>
            </p:cNvSpPr>
            <p:nvPr/>
          </p:nvSpPr>
          <p:spPr bwMode="auto">
            <a:xfrm>
              <a:off x="4572520" y="3607125"/>
              <a:ext cx="1666510" cy="369905"/>
            </a:xfrm>
            <a:prstGeom prst="rect">
              <a:avLst/>
            </a:prstGeom>
            <a:noFill/>
            <a:ln w="12700">
              <a:noFill/>
              <a:miter lim="800000"/>
              <a:headEnd/>
              <a:tailEnd/>
            </a:ln>
            <a:effectLst/>
          </p:spPr>
          <p:txBody>
            <a:bodyPr wrap="none">
              <a:spAutoFit/>
            </a:bodyPr>
            <a:lstStyle/>
            <a:p>
              <a:r>
                <a:rPr lang="en-US" sz="1800" dirty="0"/>
                <a:t>Remaining time</a:t>
              </a:r>
            </a:p>
          </p:txBody>
        </p:sp>
      </p:grpSp>
      <p:sp>
        <p:nvSpPr>
          <p:cNvPr id="322657" name="Rectangle 97"/>
          <p:cNvSpPr>
            <a:spLocks noGrp="1" noChangeArrowheads="1"/>
          </p:cNvSpPr>
          <p:nvPr>
            <p:ph type="body" idx="1"/>
          </p:nvPr>
        </p:nvSpPr>
        <p:spPr>
          <a:xfrm>
            <a:off x="304800" y="6172200"/>
            <a:ext cx="8458200" cy="457200"/>
          </a:xfrm>
          <a:noFill/>
          <a:ln/>
        </p:spPr>
        <p:txBody>
          <a:bodyPr lIns="82058" tIns="41029" rIns="82058" bIns="41029"/>
          <a:lstStyle/>
          <a:p>
            <a:r>
              <a:rPr lang="en-US" sz="2000" dirty="0" smtClean="0"/>
              <a:t>Utilize </a:t>
            </a:r>
            <a:r>
              <a:rPr lang="en-US" sz="2000" dirty="0"/>
              <a:t>slack to slow down future tasks (Proportional,  Greedy, aggressive,…)</a:t>
            </a:r>
          </a:p>
        </p:txBody>
      </p:sp>
      <p:grpSp>
        <p:nvGrpSpPr>
          <p:cNvPr id="63" name="Group 62"/>
          <p:cNvGrpSpPr/>
          <p:nvPr/>
        </p:nvGrpSpPr>
        <p:grpSpPr>
          <a:xfrm>
            <a:off x="228600" y="1828800"/>
            <a:ext cx="7872244" cy="844114"/>
            <a:chOff x="228600" y="1828800"/>
            <a:chExt cx="7872244" cy="844114"/>
          </a:xfrm>
        </p:grpSpPr>
        <p:sp>
          <p:nvSpPr>
            <p:cNvPr id="322562" name="Line 2"/>
            <p:cNvSpPr>
              <a:spLocks noChangeShapeType="1"/>
            </p:cNvSpPr>
            <p:nvPr/>
          </p:nvSpPr>
          <p:spPr bwMode="auto">
            <a:xfrm flipV="1">
              <a:off x="1728476" y="2552762"/>
              <a:ext cx="6179914" cy="0"/>
            </a:xfrm>
            <a:prstGeom prst="line">
              <a:avLst/>
            </a:prstGeom>
            <a:noFill/>
            <a:ln w="12700">
              <a:solidFill>
                <a:schemeClr val="tx1"/>
              </a:solidFill>
              <a:round/>
              <a:headEnd/>
              <a:tailEnd type="triangle" w="med" len="med"/>
            </a:ln>
            <a:effectLst/>
          </p:spPr>
          <p:txBody>
            <a:bodyPr/>
            <a:lstStyle/>
            <a:p>
              <a:endParaRPr lang="en-US"/>
            </a:p>
          </p:txBody>
        </p:sp>
        <p:sp>
          <p:nvSpPr>
            <p:cNvPr id="322563" name="Line 3"/>
            <p:cNvSpPr>
              <a:spLocks noChangeShapeType="1"/>
            </p:cNvSpPr>
            <p:nvPr/>
          </p:nvSpPr>
          <p:spPr bwMode="auto">
            <a:xfrm flipV="1">
              <a:off x="1718497" y="1915554"/>
              <a:ext cx="0" cy="637208"/>
            </a:xfrm>
            <a:prstGeom prst="line">
              <a:avLst/>
            </a:prstGeom>
            <a:noFill/>
            <a:ln w="12700">
              <a:solidFill>
                <a:schemeClr val="tx1"/>
              </a:solidFill>
              <a:round/>
              <a:headEnd/>
              <a:tailEnd type="triangle" w="med" len="med"/>
            </a:ln>
            <a:effectLst/>
          </p:spPr>
          <p:txBody>
            <a:bodyPr/>
            <a:lstStyle/>
            <a:p>
              <a:endParaRPr lang="en-US"/>
            </a:p>
          </p:txBody>
        </p:sp>
        <p:sp>
          <p:nvSpPr>
            <p:cNvPr id="322564" name="Text Box 4"/>
            <p:cNvSpPr txBox="1">
              <a:spLocks noChangeArrowheads="1"/>
            </p:cNvSpPr>
            <p:nvPr/>
          </p:nvSpPr>
          <p:spPr bwMode="auto">
            <a:xfrm>
              <a:off x="7506375" y="2219308"/>
              <a:ext cx="594469" cy="369905"/>
            </a:xfrm>
            <a:prstGeom prst="rect">
              <a:avLst/>
            </a:prstGeom>
            <a:noFill/>
            <a:ln w="12700">
              <a:noFill/>
              <a:miter lim="800000"/>
              <a:headEnd/>
              <a:tailEnd/>
            </a:ln>
            <a:effectLst/>
          </p:spPr>
          <p:txBody>
            <a:bodyPr wrap="none">
              <a:spAutoFit/>
            </a:bodyPr>
            <a:lstStyle/>
            <a:p>
              <a:r>
                <a:rPr lang="en-US" sz="1800" dirty="0"/>
                <a:t>time</a:t>
              </a:r>
            </a:p>
          </p:txBody>
        </p:sp>
        <p:sp>
          <p:nvSpPr>
            <p:cNvPr id="322565" name="Line 5"/>
            <p:cNvSpPr>
              <a:spLocks noChangeShapeType="1"/>
            </p:cNvSpPr>
            <p:nvPr/>
          </p:nvSpPr>
          <p:spPr bwMode="auto">
            <a:xfrm flipH="1">
              <a:off x="7216981" y="1949305"/>
              <a:ext cx="0" cy="723609"/>
            </a:xfrm>
            <a:prstGeom prst="line">
              <a:avLst/>
            </a:prstGeom>
            <a:noFill/>
            <a:ln w="57150">
              <a:solidFill>
                <a:srgbClr val="FF0000"/>
              </a:solidFill>
              <a:round/>
              <a:headEnd/>
              <a:tailEnd/>
            </a:ln>
            <a:effectLst/>
          </p:spPr>
          <p:txBody>
            <a:bodyPr/>
            <a:lstStyle/>
            <a:p>
              <a:endParaRPr lang="en-US"/>
            </a:p>
          </p:txBody>
        </p:sp>
        <p:sp>
          <p:nvSpPr>
            <p:cNvPr id="322568" name="Line 8"/>
            <p:cNvSpPr>
              <a:spLocks noChangeShapeType="1"/>
            </p:cNvSpPr>
            <p:nvPr/>
          </p:nvSpPr>
          <p:spPr bwMode="auto">
            <a:xfrm>
              <a:off x="1719923" y="2030306"/>
              <a:ext cx="5495633" cy="0"/>
            </a:xfrm>
            <a:prstGeom prst="line">
              <a:avLst/>
            </a:prstGeom>
            <a:noFill/>
            <a:ln w="12700">
              <a:solidFill>
                <a:schemeClr val="tx1"/>
              </a:solidFill>
              <a:prstDash val="lgDash"/>
              <a:round/>
              <a:headEnd/>
              <a:tailEnd/>
            </a:ln>
            <a:effectLst/>
          </p:spPr>
          <p:txBody>
            <a:bodyPr/>
            <a:lstStyle/>
            <a:p>
              <a:endParaRPr lang="en-US"/>
            </a:p>
          </p:txBody>
        </p:sp>
        <p:sp>
          <p:nvSpPr>
            <p:cNvPr id="322569" name="Rectangle 9"/>
            <p:cNvSpPr>
              <a:spLocks noChangeArrowheads="1"/>
            </p:cNvSpPr>
            <p:nvPr/>
          </p:nvSpPr>
          <p:spPr bwMode="auto">
            <a:xfrm>
              <a:off x="1719923" y="2151807"/>
              <a:ext cx="1908859" cy="40095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22570" name="Rectangle 10"/>
            <p:cNvSpPr>
              <a:spLocks noChangeArrowheads="1"/>
            </p:cNvSpPr>
            <p:nvPr/>
          </p:nvSpPr>
          <p:spPr bwMode="auto">
            <a:xfrm>
              <a:off x="3628782" y="2151807"/>
              <a:ext cx="1491163" cy="40095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22571" name="Rectangle 11"/>
            <p:cNvSpPr>
              <a:spLocks noChangeArrowheads="1"/>
            </p:cNvSpPr>
            <p:nvPr/>
          </p:nvSpPr>
          <p:spPr bwMode="auto">
            <a:xfrm>
              <a:off x="5119945" y="2151807"/>
              <a:ext cx="2088483" cy="400955"/>
            </a:xfrm>
            <a:prstGeom prst="rect">
              <a:avLst/>
            </a:prstGeom>
            <a:solidFill>
              <a:schemeClr val="hlink"/>
            </a:solidFill>
            <a:ln w="12700">
              <a:solidFill>
                <a:schemeClr val="tx1"/>
              </a:solidFill>
              <a:miter lim="800000"/>
              <a:headEnd/>
              <a:tailEnd/>
            </a:ln>
            <a:effectLst/>
          </p:spPr>
          <p:txBody>
            <a:bodyPr wrap="none" anchor="ctr"/>
            <a:lstStyle/>
            <a:p>
              <a:endParaRPr lang="en-US"/>
            </a:p>
          </p:txBody>
        </p:sp>
        <p:sp>
          <p:nvSpPr>
            <p:cNvPr id="322572" name="Line 12"/>
            <p:cNvSpPr>
              <a:spLocks noChangeShapeType="1"/>
            </p:cNvSpPr>
            <p:nvPr/>
          </p:nvSpPr>
          <p:spPr bwMode="auto">
            <a:xfrm>
              <a:off x="1719923" y="2392110"/>
              <a:ext cx="5495633" cy="0"/>
            </a:xfrm>
            <a:prstGeom prst="line">
              <a:avLst/>
            </a:prstGeom>
            <a:noFill/>
            <a:ln w="12700">
              <a:solidFill>
                <a:schemeClr val="tx1"/>
              </a:solidFill>
              <a:prstDash val="lgDash"/>
              <a:round/>
              <a:headEnd/>
              <a:tailEnd/>
            </a:ln>
            <a:effectLst/>
          </p:spPr>
          <p:txBody>
            <a:bodyPr/>
            <a:lstStyle/>
            <a:p>
              <a:endParaRPr lang="en-US"/>
            </a:p>
          </p:txBody>
        </p:sp>
        <p:sp>
          <p:nvSpPr>
            <p:cNvPr id="59" name="TextBox 58"/>
            <p:cNvSpPr txBox="1"/>
            <p:nvPr/>
          </p:nvSpPr>
          <p:spPr>
            <a:xfrm>
              <a:off x="228600" y="1828800"/>
              <a:ext cx="1219200" cy="830997"/>
            </a:xfrm>
            <a:prstGeom prst="rect">
              <a:avLst/>
            </a:prstGeom>
            <a:noFill/>
          </p:spPr>
          <p:txBody>
            <a:bodyPr wrap="square" rtlCol="0">
              <a:spAutoFit/>
            </a:bodyPr>
            <a:lstStyle/>
            <a:p>
              <a:r>
                <a:rPr lang="en-US" dirty="0" smtClean="0"/>
                <a:t>Static scaling</a:t>
              </a:r>
              <a:endParaRPr lang="en-US" dirty="0"/>
            </a:p>
          </p:txBody>
        </p:sp>
      </p:grpSp>
      <p:grpSp>
        <p:nvGrpSpPr>
          <p:cNvPr id="64" name="Group 63"/>
          <p:cNvGrpSpPr/>
          <p:nvPr/>
        </p:nvGrpSpPr>
        <p:grpSpPr>
          <a:xfrm>
            <a:off x="152400" y="2574362"/>
            <a:ext cx="8112387" cy="3140638"/>
            <a:chOff x="152400" y="2574362"/>
            <a:chExt cx="8112387" cy="3140638"/>
          </a:xfrm>
        </p:grpSpPr>
        <p:sp>
          <p:nvSpPr>
            <p:cNvPr id="322594" name="WordArt 34"/>
            <p:cNvSpPr>
              <a:spLocks noChangeArrowheads="1" noChangeShapeType="1" noTextEdit="1"/>
            </p:cNvSpPr>
            <p:nvPr/>
          </p:nvSpPr>
          <p:spPr bwMode="auto">
            <a:xfrm>
              <a:off x="3409242" y="2574362"/>
              <a:ext cx="524616" cy="26325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spc="646" dirty="0">
                  <a:ln w="9525">
                    <a:round/>
                    <a:headEnd type="none" w="sm" len="sm"/>
                    <a:tailEnd type="none" w="sm" len="sm"/>
                  </a:ln>
                  <a:gradFill rotWithShape="0">
                    <a:gsLst>
                      <a:gs pos="0">
                        <a:srgbClr val="FFE701"/>
                      </a:gs>
                      <a:gs pos="100000">
                        <a:srgbClr val="FE3E02"/>
                      </a:gs>
                    </a:gsLst>
                    <a:lin ang="5400000" scaled="1"/>
                  </a:gradFill>
                  <a:latin typeface="Impact"/>
                </a:rPr>
                <a:t>PMP</a:t>
              </a:r>
            </a:p>
          </p:txBody>
        </p:sp>
        <p:sp>
          <p:nvSpPr>
            <p:cNvPr id="322595" name="WordArt 35"/>
            <p:cNvSpPr>
              <a:spLocks noChangeArrowheads="1" noChangeShapeType="1" noTextEdit="1"/>
            </p:cNvSpPr>
            <p:nvPr/>
          </p:nvSpPr>
          <p:spPr bwMode="auto">
            <a:xfrm>
              <a:off x="4851935" y="2586513"/>
              <a:ext cx="524616" cy="263253"/>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spc="646" dirty="0">
                  <a:ln w="9525">
                    <a:round/>
                    <a:headEnd type="none" w="sm" len="sm"/>
                    <a:tailEnd type="none" w="sm" len="sm"/>
                  </a:ln>
                  <a:gradFill rotWithShape="0">
                    <a:gsLst>
                      <a:gs pos="0">
                        <a:srgbClr val="FFE701"/>
                      </a:gs>
                      <a:gs pos="100000">
                        <a:srgbClr val="FE3E02"/>
                      </a:gs>
                    </a:gsLst>
                    <a:lin ang="5400000" scaled="1"/>
                  </a:gradFill>
                  <a:latin typeface="Impact"/>
                </a:rPr>
                <a:t>PMP</a:t>
              </a:r>
            </a:p>
          </p:txBody>
        </p:sp>
        <p:sp>
          <p:nvSpPr>
            <p:cNvPr id="322596" name="Text Box 36"/>
            <p:cNvSpPr txBox="1">
              <a:spLocks noChangeArrowheads="1"/>
            </p:cNvSpPr>
            <p:nvPr/>
          </p:nvSpPr>
          <p:spPr bwMode="auto">
            <a:xfrm>
              <a:off x="5489172" y="2622963"/>
              <a:ext cx="2775615" cy="369905"/>
            </a:xfrm>
            <a:prstGeom prst="rect">
              <a:avLst/>
            </a:prstGeom>
            <a:noFill/>
            <a:ln w="12700">
              <a:noFill/>
              <a:miter lim="800000"/>
              <a:headEnd/>
              <a:tailEnd/>
            </a:ln>
            <a:effectLst/>
          </p:spPr>
          <p:txBody>
            <a:bodyPr wrap="none">
              <a:spAutoFit/>
            </a:bodyPr>
            <a:lstStyle/>
            <a:p>
              <a:r>
                <a:rPr lang="en-US" sz="1800" dirty="0"/>
                <a:t>(power management points)</a:t>
              </a:r>
            </a:p>
          </p:txBody>
        </p:sp>
        <p:sp>
          <p:nvSpPr>
            <p:cNvPr id="60" name="TextBox 59"/>
            <p:cNvSpPr txBox="1"/>
            <p:nvPr/>
          </p:nvSpPr>
          <p:spPr>
            <a:xfrm>
              <a:off x="152400" y="3886200"/>
              <a:ext cx="1371600" cy="830997"/>
            </a:xfrm>
            <a:prstGeom prst="rect">
              <a:avLst/>
            </a:prstGeom>
            <a:noFill/>
          </p:spPr>
          <p:txBody>
            <a:bodyPr wrap="square" rtlCol="0">
              <a:spAutoFit/>
            </a:bodyPr>
            <a:lstStyle/>
            <a:p>
              <a:r>
                <a:rPr lang="en-US" dirty="0" smtClean="0"/>
                <a:t>Dynamic scaling</a:t>
              </a:r>
              <a:endParaRPr lang="en-US" dirty="0"/>
            </a:p>
          </p:txBody>
        </p:sp>
        <p:sp>
          <p:nvSpPr>
            <p:cNvPr id="61" name="Left Brace 60"/>
            <p:cNvSpPr/>
            <p:nvPr/>
          </p:nvSpPr>
          <p:spPr>
            <a:xfrm>
              <a:off x="1295400" y="2819400"/>
              <a:ext cx="228600" cy="2895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Group 66"/>
          <p:cNvGrpSpPr/>
          <p:nvPr/>
        </p:nvGrpSpPr>
        <p:grpSpPr>
          <a:xfrm>
            <a:off x="1729902" y="4695238"/>
            <a:ext cx="6137147" cy="1207414"/>
            <a:chOff x="1729902" y="4695238"/>
            <a:chExt cx="6137147" cy="1207414"/>
          </a:xfrm>
        </p:grpSpPr>
        <p:sp>
          <p:nvSpPr>
            <p:cNvPr id="322644" name="Line 84"/>
            <p:cNvSpPr>
              <a:spLocks noChangeShapeType="1"/>
            </p:cNvSpPr>
            <p:nvPr/>
          </p:nvSpPr>
          <p:spPr bwMode="auto">
            <a:xfrm flipV="1">
              <a:off x="1739881" y="5636200"/>
              <a:ext cx="6127168" cy="0"/>
            </a:xfrm>
            <a:prstGeom prst="line">
              <a:avLst/>
            </a:prstGeom>
            <a:noFill/>
            <a:ln w="12700">
              <a:solidFill>
                <a:schemeClr val="tx1"/>
              </a:solidFill>
              <a:round/>
              <a:headEnd/>
              <a:tailEnd type="triangle" w="med" len="med"/>
            </a:ln>
            <a:effectLst/>
          </p:spPr>
          <p:txBody>
            <a:bodyPr/>
            <a:lstStyle/>
            <a:p>
              <a:endParaRPr lang="en-US"/>
            </a:p>
          </p:txBody>
        </p:sp>
        <p:sp>
          <p:nvSpPr>
            <p:cNvPr id="322645" name="Line 85"/>
            <p:cNvSpPr>
              <a:spLocks noChangeShapeType="1"/>
            </p:cNvSpPr>
            <p:nvPr/>
          </p:nvSpPr>
          <p:spPr bwMode="auto">
            <a:xfrm flipV="1">
              <a:off x="1729902" y="4697938"/>
              <a:ext cx="0" cy="938261"/>
            </a:xfrm>
            <a:prstGeom prst="line">
              <a:avLst/>
            </a:prstGeom>
            <a:noFill/>
            <a:ln w="12700">
              <a:solidFill>
                <a:schemeClr val="tx1"/>
              </a:solidFill>
              <a:round/>
              <a:headEnd/>
              <a:tailEnd type="triangle" w="med" len="med"/>
            </a:ln>
            <a:effectLst/>
          </p:spPr>
          <p:txBody>
            <a:bodyPr/>
            <a:lstStyle/>
            <a:p>
              <a:endParaRPr lang="en-US"/>
            </a:p>
          </p:txBody>
        </p:sp>
        <p:sp>
          <p:nvSpPr>
            <p:cNvPr id="322647" name="Line 87"/>
            <p:cNvSpPr>
              <a:spLocks noChangeShapeType="1"/>
            </p:cNvSpPr>
            <p:nvPr/>
          </p:nvSpPr>
          <p:spPr bwMode="auto">
            <a:xfrm flipH="1">
              <a:off x="7181342" y="4747889"/>
              <a:ext cx="0" cy="1065163"/>
            </a:xfrm>
            <a:prstGeom prst="line">
              <a:avLst/>
            </a:prstGeom>
            <a:noFill/>
            <a:ln w="57150">
              <a:solidFill>
                <a:srgbClr val="FF0000"/>
              </a:solidFill>
              <a:round/>
              <a:headEnd/>
              <a:tailEnd/>
            </a:ln>
            <a:effectLst/>
          </p:spPr>
          <p:txBody>
            <a:bodyPr/>
            <a:lstStyle/>
            <a:p>
              <a:endParaRPr lang="en-US"/>
            </a:p>
          </p:txBody>
        </p:sp>
        <p:sp>
          <p:nvSpPr>
            <p:cNvPr id="322650" name="Line 90"/>
            <p:cNvSpPr>
              <a:spLocks noChangeShapeType="1"/>
            </p:cNvSpPr>
            <p:nvPr/>
          </p:nvSpPr>
          <p:spPr bwMode="auto">
            <a:xfrm>
              <a:off x="4183335" y="5050293"/>
              <a:ext cx="2956665"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322651" name="Rectangle 91"/>
            <p:cNvSpPr>
              <a:spLocks noChangeArrowheads="1"/>
            </p:cNvSpPr>
            <p:nvPr/>
          </p:nvSpPr>
          <p:spPr bwMode="auto">
            <a:xfrm>
              <a:off x="1731328" y="5044893"/>
              <a:ext cx="1183236" cy="59130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22652" name="Rectangle 92"/>
            <p:cNvSpPr>
              <a:spLocks noChangeArrowheads="1"/>
            </p:cNvSpPr>
            <p:nvPr/>
          </p:nvSpPr>
          <p:spPr bwMode="auto">
            <a:xfrm>
              <a:off x="2921692" y="5257800"/>
              <a:ext cx="1269308" cy="3784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22654" name="Rectangle 94" descr="Small grid"/>
            <p:cNvSpPr>
              <a:spLocks noChangeArrowheads="1"/>
            </p:cNvSpPr>
            <p:nvPr/>
          </p:nvSpPr>
          <p:spPr bwMode="auto">
            <a:xfrm>
              <a:off x="4183335" y="5257800"/>
              <a:ext cx="541065" cy="378400"/>
            </a:xfrm>
            <a:prstGeom prst="rect">
              <a:avLst/>
            </a:prstGeom>
            <a:pattFill prst="smGrid">
              <a:fgClr>
                <a:schemeClr val="folHlink"/>
              </a:fgClr>
              <a:bgClr>
                <a:srgbClr val="FFFFFF"/>
              </a:bgClr>
            </a:pattFill>
            <a:ln w="12700">
              <a:solidFill>
                <a:schemeClr val="tx1"/>
              </a:solidFill>
              <a:miter lim="800000"/>
              <a:headEnd/>
              <a:tailEnd/>
            </a:ln>
            <a:effectLst/>
          </p:spPr>
          <p:txBody>
            <a:bodyPr wrap="none" anchor="ctr"/>
            <a:lstStyle/>
            <a:p>
              <a:endParaRPr lang="en-US"/>
            </a:p>
          </p:txBody>
        </p:sp>
        <p:sp>
          <p:nvSpPr>
            <p:cNvPr id="322653" name="Rectangle 93"/>
            <p:cNvSpPr>
              <a:spLocks noChangeArrowheads="1"/>
            </p:cNvSpPr>
            <p:nvPr/>
          </p:nvSpPr>
          <p:spPr bwMode="auto">
            <a:xfrm>
              <a:off x="4191000" y="5334000"/>
              <a:ext cx="2976086" cy="302200"/>
            </a:xfrm>
            <a:prstGeom prst="rect">
              <a:avLst/>
            </a:prstGeom>
            <a:solidFill>
              <a:schemeClr val="hlink"/>
            </a:solidFill>
            <a:ln w="12700">
              <a:solidFill>
                <a:schemeClr val="tx1"/>
              </a:solidFill>
              <a:miter lim="800000"/>
              <a:headEnd/>
              <a:tailEnd/>
            </a:ln>
            <a:effectLst/>
          </p:spPr>
          <p:txBody>
            <a:bodyPr wrap="none" anchor="ctr"/>
            <a:lstStyle/>
            <a:p>
              <a:endParaRPr lang="en-US"/>
            </a:p>
          </p:txBody>
        </p:sp>
        <p:sp>
          <p:nvSpPr>
            <p:cNvPr id="322655" name="Text Box 95"/>
            <p:cNvSpPr txBox="1">
              <a:spLocks noChangeArrowheads="1"/>
            </p:cNvSpPr>
            <p:nvPr/>
          </p:nvSpPr>
          <p:spPr bwMode="auto">
            <a:xfrm>
              <a:off x="4596755" y="4695238"/>
              <a:ext cx="1666510" cy="369905"/>
            </a:xfrm>
            <a:prstGeom prst="rect">
              <a:avLst/>
            </a:prstGeom>
            <a:noFill/>
            <a:ln w="12700">
              <a:noFill/>
              <a:miter lim="800000"/>
              <a:headEnd/>
              <a:tailEnd/>
            </a:ln>
            <a:effectLst/>
          </p:spPr>
          <p:txBody>
            <a:bodyPr wrap="none">
              <a:spAutoFit/>
            </a:bodyPr>
            <a:lstStyle/>
            <a:p>
              <a:r>
                <a:rPr lang="en-US" sz="1800" dirty="0"/>
                <a:t>Remaining time</a:t>
              </a:r>
            </a:p>
          </p:txBody>
        </p:sp>
        <p:sp>
          <p:nvSpPr>
            <p:cNvPr id="62" name="WordArt 42"/>
            <p:cNvSpPr>
              <a:spLocks noChangeArrowheads="1" noChangeShapeType="1" noTextEdit="1"/>
            </p:cNvSpPr>
            <p:nvPr/>
          </p:nvSpPr>
          <p:spPr bwMode="auto">
            <a:xfrm>
              <a:off x="3962400" y="5715000"/>
              <a:ext cx="454762" cy="187652"/>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kern="10" spc="646" dirty="0">
                  <a:ln w="9525">
                    <a:round/>
                    <a:headEnd type="none" w="sm" len="sm"/>
                    <a:tailEnd type="none" w="sm" len="sm"/>
                  </a:ln>
                  <a:gradFill rotWithShape="0">
                    <a:gsLst>
                      <a:gs pos="0">
                        <a:srgbClr val="FFE701"/>
                      </a:gs>
                      <a:gs pos="100000">
                        <a:srgbClr val="FE3E02"/>
                      </a:gs>
                    </a:gsLst>
                    <a:lin ang="5400000" scaled="1"/>
                  </a:gradFill>
                  <a:latin typeface="Impact"/>
                </a:rPr>
                <a:t>PMP</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additive="base">
                                        <p:cTn id="13" dur="500" fill="hold"/>
                                        <p:tgtEl>
                                          <p:spTgt spid="64"/>
                                        </p:tgtEl>
                                        <p:attrNameLst>
                                          <p:attrName>ppt_x</p:attrName>
                                        </p:attrNameLst>
                                      </p:cBhvr>
                                      <p:tavLst>
                                        <p:tav tm="0">
                                          <p:val>
                                            <p:strVal val="#ppt_x"/>
                                          </p:val>
                                        </p:tav>
                                        <p:tav tm="100000">
                                          <p:val>
                                            <p:strVal val="#ppt_x"/>
                                          </p:val>
                                        </p:tav>
                                      </p:tavLst>
                                    </p:anim>
                                    <p:anim calcmode="lin" valueType="num">
                                      <p:cBhvr additive="base">
                                        <p:cTn id="1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additive="base">
                                        <p:cTn id="19" dur="500" fill="hold"/>
                                        <p:tgtEl>
                                          <p:spTgt spid="65"/>
                                        </p:tgtEl>
                                        <p:attrNameLst>
                                          <p:attrName>ppt_x</p:attrName>
                                        </p:attrNameLst>
                                      </p:cBhvr>
                                      <p:tavLst>
                                        <p:tav tm="0">
                                          <p:val>
                                            <p:strVal val="#ppt_x"/>
                                          </p:val>
                                        </p:tav>
                                        <p:tav tm="100000">
                                          <p:val>
                                            <p:strVal val="#ppt_x"/>
                                          </p:val>
                                        </p:tav>
                                      </p:tavLst>
                                    </p:anim>
                                    <p:anim calcmode="lin" valueType="num">
                                      <p:cBhvr additive="base">
                                        <p:cTn id="2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ppt_x"/>
                                          </p:val>
                                        </p:tav>
                                        <p:tav tm="100000">
                                          <p:val>
                                            <p:strVal val="#ppt_x"/>
                                          </p:val>
                                        </p:tav>
                                      </p:tavLst>
                                    </p:anim>
                                    <p:anim calcmode="lin" valueType="num">
                                      <p:cBhvr additive="base">
                                        <p:cTn id="32"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2657">
                                            <p:bg/>
                                          </p:spTgt>
                                        </p:tgtEl>
                                        <p:attrNameLst>
                                          <p:attrName>style.visibility</p:attrName>
                                        </p:attrNameLst>
                                      </p:cBhvr>
                                      <p:to>
                                        <p:strVal val="visible"/>
                                      </p:to>
                                    </p:set>
                                    <p:anim calcmode="lin" valueType="num">
                                      <p:cBhvr additive="base">
                                        <p:cTn id="37" dur="500" fill="hold"/>
                                        <p:tgtEl>
                                          <p:spTgt spid="32265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322657">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22657">
                                            <p:txEl>
                                              <p:pRg st="0" end="0"/>
                                            </p:txEl>
                                          </p:spTgt>
                                        </p:tgtEl>
                                        <p:attrNameLst>
                                          <p:attrName>style.visibility</p:attrName>
                                        </p:attrNameLst>
                                      </p:cBhvr>
                                      <p:to>
                                        <p:strVal val="visible"/>
                                      </p:to>
                                    </p:set>
                                    <p:anim calcmode="lin" valueType="num">
                                      <p:cBhvr additive="base">
                                        <p:cTn id="41" dur="500" fill="hold"/>
                                        <p:tgtEl>
                                          <p:spTgt spid="32265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2265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657"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304800" y="228600"/>
            <a:ext cx="7312025" cy="5572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2800" b="1" dirty="0" smtClean="0"/>
              <a:t>Implementation of Power Management Points</a:t>
            </a:r>
          </a:p>
        </p:txBody>
      </p:sp>
      <p:sp>
        <p:nvSpPr>
          <p:cNvPr id="31778" name="Text Box 34"/>
          <p:cNvSpPr txBox="1">
            <a:spLocks noChangeArrowheads="1"/>
          </p:cNvSpPr>
          <p:nvPr/>
        </p:nvSpPr>
        <p:spPr bwMode="auto">
          <a:xfrm>
            <a:off x="381000" y="1066800"/>
            <a:ext cx="6124081" cy="452191"/>
          </a:xfrm>
          <a:prstGeom prst="rect">
            <a:avLst/>
          </a:prstGeom>
          <a:noFill/>
          <a:ln w="12700">
            <a:noFill/>
            <a:miter lim="800000"/>
            <a:headEnd/>
            <a:tailEnd/>
          </a:ln>
        </p:spPr>
        <p:txBody>
          <a:bodyPr wrap="none" lIns="82058" tIns="41029" rIns="82058" bIns="41029">
            <a:spAutoFit/>
          </a:bodyPr>
          <a:lstStyle/>
          <a:p>
            <a:pPr indent="177800">
              <a:buFont typeface="Arial" pitchFamily="34" charset="0"/>
              <a:buChar char="•"/>
            </a:pPr>
            <a:r>
              <a:rPr lang="en-US" dirty="0" smtClean="0"/>
              <a:t>Can be implemented as periodic OS </a:t>
            </a:r>
            <a:r>
              <a:rPr lang="en-US" dirty="0" err="1" smtClean="0"/>
              <a:t>interrupst</a:t>
            </a:r>
            <a:endParaRPr lang="en-US" dirty="0"/>
          </a:p>
        </p:txBody>
      </p:sp>
      <p:sp>
        <p:nvSpPr>
          <p:cNvPr id="61" name="Text Box 34"/>
          <p:cNvSpPr txBox="1">
            <a:spLocks noChangeArrowheads="1"/>
          </p:cNvSpPr>
          <p:nvPr/>
        </p:nvSpPr>
        <p:spPr bwMode="auto">
          <a:xfrm>
            <a:off x="381000" y="1600200"/>
            <a:ext cx="8458201" cy="452191"/>
          </a:xfrm>
          <a:prstGeom prst="rect">
            <a:avLst/>
          </a:prstGeom>
          <a:noFill/>
          <a:ln w="12700">
            <a:noFill/>
            <a:miter lim="800000"/>
            <a:headEnd/>
            <a:tailEnd/>
          </a:ln>
        </p:spPr>
        <p:txBody>
          <a:bodyPr wrap="square" lIns="82058" tIns="41029" rIns="82058" bIns="41029">
            <a:spAutoFit/>
          </a:bodyPr>
          <a:lstStyle/>
          <a:p>
            <a:pPr marL="177800" indent="-177800">
              <a:buFont typeface="Arial" pitchFamily="34" charset="0"/>
              <a:buChar char="•"/>
            </a:pPr>
            <a:r>
              <a:rPr lang="en-US" dirty="0" smtClean="0"/>
              <a:t>Difficulty: OS does not know how much execution is remaining </a:t>
            </a:r>
            <a:endParaRPr lang="en-US" dirty="0"/>
          </a:p>
        </p:txBody>
      </p:sp>
      <p:sp>
        <p:nvSpPr>
          <p:cNvPr id="58" name="Text Box 34"/>
          <p:cNvSpPr txBox="1">
            <a:spLocks noChangeArrowheads="1"/>
          </p:cNvSpPr>
          <p:nvPr/>
        </p:nvSpPr>
        <p:spPr bwMode="auto">
          <a:xfrm>
            <a:off x="457200" y="6019800"/>
            <a:ext cx="8458201" cy="452191"/>
          </a:xfrm>
          <a:prstGeom prst="rect">
            <a:avLst/>
          </a:prstGeom>
          <a:noFill/>
          <a:ln w="12700">
            <a:noFill/>
            <a:miter lim="800000"/>
            <a:headEnd/>
            <a:tailEnd/>
          </a:ln>
        </p:spPr>
        <p:txBody>
          <a:bodyPr wrap="square" lIns="82058" tIns="41029" rIns="82058" bIns="41029">
            <a:spAutoFit/>
          </a:bodyPr>
          <a:lstStyle/>
          <a:p>
            <a:pPr marL="177800" indent="-177800">
              <a:buFont typeface="Arial" pitchFamily="34" charset="0"/>
              <a:buChar char="•"/>
            </a:pPr>
            <a:r>
              <a:rPr lang="en-US" dirty="0" smtClean="0"/>
              <a:t>Compiler can insert code to provide hints to the OS</a:t>
            </a:r>
            <a:endParaRPr lang="en-US" dirty="0"/>
          </a:p>
        </p:txBody>
      </p:sp>
      <p:grpSp>
        <p:nvGrpSpPr>
          <p:cNvPr id="64" name="Group 63"/>
          <p:cNvGrpSpPr/>
          <p:nvPr/>
        </p:nvGrpSpPr>
        <p:grpSpPr>
          <a:xfrm>
            <a:off x="1136650" y="2184400"/>
            <a:ext cx="6596062" cy="3430587"/>
            <a:chOff x="1136650" y="2184400"/>
            <a:chExt cx="6596062" cy="3430587"/>
          </a:xfrm>
        </p:grpSpPr>
        <p:sp>
          <p:nvSpPr>
            <p:cNvPr id="5" name="Rectangle 3"/>
            <p:cNvSpPr>
              <a:spLocks noChangeArrowheads="1"/>
            </p:cNvSpPr>
            <p:nvPr/>
          </p:nvSpPr>
          <p:spPr bwMode="auto">
            <a:xfrm>
              <a:off x="2490787" y="2184400"/>
              <a:ext cx="277813" cy="268287"/>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6" name="Rectangle 4"/>
            <p:cNvSpPr>
              <a:spLocks noChangeArrowheads="1"/>
            </p:cNvSpPr>
            <p:nvPr/>
          </p:nvSpPr>
          <p:spPr bwMode="auto">
            <a:xfrm>
              <a:off x="2490787" y="2959100"/>
              <a:ext cx="277813" cy="268287"/>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7" name="Rectangle 5"/>
            <p:cNvSpPr>
              <a:spLocks noChangeArrowheads="1"/>
            </p:cNvSpPr>
            <p:nvPr/>
          </p:nvSpPr>
          <p:spPr bwMode="auto">
            <a:xfrm flipH="1" flipV="1">
              <a:off x="2190750" y="4105275"/>
              <a:ext cx="207962"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8" name="Rectangle 6"/>
            <p:cNvSpPr>
              <a:spLocks noChangeArrowheads="1"/>
            </p:cNvSpPr>
            <p:nvPr/>
          </p:nvSpPr>
          <p:spPr bwMode="auto">
            <a:xfrm flipH="1" flipV="1">
              <a:off x="2190750" y="4508500"/>
              <a:ext cx="207962"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9" name="Rectangle 7"/>
            <p:cNvSpPr>
              <a:spLocks noChangeArrowheads="1"/>
            </p:cNvSpPr>
            <p:nvPr/>
          </p:nvSpPr>
          <p:spPr bwMode="auto">
            <a:xfrm flipH="1" flipV="1">
              <a:off x="2185987" y="4927600"/>
              <a:ext cx="207962" cy="201613"/>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10" name="Rectangle 8"/>
            <p:cNvSpPr>
              <a:spLocks noChangeArrowheads="1"/>
            </p:cNvSpPr>
            <p:nvPr/>
          </p:nvSpPr>
          <p:spPr bwMode="auto">
            <a:xfrm flipH="1" flipV="1">
              <a:off x="1347787" y="4181475"/>
              <a:ext cx="207963"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11" name="Rectangle 9"/>
            <p:cNvSpPr>
              <a:spLocks noChangeArrowheads="1"/>
            </p:cNvSpPr>
            <p:nvPr/>
          </p:nvSpPr>
          <p:spPr bwMode="auto">
            <a:xfrm flipH="1" flipV="1">
              <a:off x="2952750" y="4911725"/>
              <a:ext cx="207962" cy="203200"/>
            </a:xfrm>
            <a:prstGeom prst="rect">
              <a:avLst/>
            </a:prstGeom>
            <a:solidFill>
              <a:srgbClr val="FF0000"/>
            </a:solidFill>
            <a:ln w="12700">
              <a:solidFill>
                <a:schemeClr val="tx1"/>
              </a:solidFill>
              <a:miter lim="800000"/>
              <a:headEnd/>
              <a:tailEnd/>
            </a:ln>
          </p:spPr>
          <p:txBody>
            <a:bodyPr wrap="none" lIns="82058" tIns="41029" rIns="82058" bIns="41029" anchor="ctr"/>
            <a:lstStyle/>
            <a:p>
              <a:endParaRPr lang="en-US"/>
            </a:p>
          </p:txBody>
        </p:sp>
        <p:sp>
          <p:nvSpPr>
            <p:cNvPr id="12" name="Rectangle 10"/>
            <p:cNvSpPr>
              <a:spLocks noChangeArrowheads="1"/>
            </p:cNvSpPr>
            <p:nvPr/>
          </p:nvSpPr>
          <p:spPr bwMode="auto">
            <a:xfrm flipH="1" flipV="1">
              <a:off x="3359150" y="5413375"/>
              <a:ext cx="206375"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13" name="Rectangle 11"/>
            <p:cNvSpPr>
              <a:spLocks noChangeArrowheads="1"/>
            </p:cNvSpPr>
            <p:nvPr/>
          </p:nvSpPr>
          <p:spPr bwMode="auto">
            <a:xfrm flipH="1" flipV="1">
              <a:off x="3321050" y="4116387"/>
              <a:ext cx="207962" cy="201613"/>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14" name="Rectangle 12"/>
            <p:cNvSpPr>
              <a:spLocks noChangeArrowheads="1"/>
            </p:cNvSpPr>
            <p:nvPr/>
          </p:nvSpPr>
          <p:spPr bwMode="auto">
            <a:xfrm flipH="1" flipV="1">
              <a:off x="3321050" y="4530725"/>
              <a:ext cx="207962" cy="203200"/>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15" name="Rectangle 13"/>
            <p:cNvSpPr>
              <a:spLocks noChangeArrowheads="1"/>
            </p:cNvSpPr>
            <p:nvPr/>
          </p:nvSpPr>
          <p:spPr bwMode="auto">
            <a:xfrm flipH="1" flipV="1">
              <a:off x="3714750" y="4911725"/>
              <a:ext cx="207962" cy="203200"/>
            </a:xfrm>
            <a:prstGeom prst="rect">
              <a:avLst/>
            </a:prstGeom>
            <a:solidFill>
              <a:srgbClr val="FF0000"/>
            </a:solidFill>
            <a:ln w="12700">
              <a:solidFill>
                <a:schemeClr val="tx1"/>
              </a:solidFill>
              <a:miter lim="800000"/>
              <a:headEnd/>
              <a:tailEnd/>
            </a:ln>
          </p:spPr>
          <p:txBody>
            <a:bodyPr wrap="none" lIns="82058" tIns="41029" rIns="82058" bIns="41029" anchor="ctr"/>
            <a:lstStyle/>
            <a:p>
              <a:endParaRPr lang="en-US"/>
            </a:p>
          </p:txBody>
        </p:sp>
        <p:sp>
          <p:nvSpPr>
            <p:cNvPr id="16" name="Rectangle 14"/>
            <p:cNvSpPr>
              <a:spLocks noChangeArrowheads="1"/>
            </p:cNvSpPr>
            <p:nvPr/>
          </p:nvSpPr>
          <p:spPr bwMode="auto">
            <a:xfrm flipH="1" flipV="1">
              <a:off x="1600200" y="4649787"/>
              <a:ext cx="207962" cy="203200"/>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17" name="Rectangle 15"/>
            <p:cNvSpPr>
              <a:spLocks noChangeArrowheads="1"/>
            </p:cNvSpPr>
            <p:nvPr/>
          </p:nvSpPr>
          <p:spPr bwMode="auto">
            <a:xfrm flipH="1" flipV="1">
              <a:off x="3771900" y="5413375"/>
              <a:ext cx="206375" cy="201612"/>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18" name="Rectangle 16"/>
            <p:cNvSpPr>
              <a:spLocks noChangeArrowheads="1"/>
            </p:cNvSpPr>
            <p:nvPr/>
          </p:nvSpPr>
          <p:spPr bwMode="auto">
            <a:xfrm flipH="1" flipV="1">
              <a:off x="4164012" y="5413375"/>
              <a:ext cx="207963"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19" name="Line 17"/>
            <p:cNvSpPr>
              <a:spLocks noChangeShapeType="1"/>
            </p:cNvSpPr>
            <p:nvPr/>
          </p:nvSpPr>
          <p:spPr bwMode="auto">
            <a:xfrm>
              <a:off x="2628900" y="2452687"/>
              <a:ext cx="0" cy="506413"/>
            </a:xfrm>
            <a:prstGeom prst="line">
              <a:avLst/>
            </a:prstGeom>
            <a:noFill/>
            <a:ln w="12700">
              <a:solidFill>
                <a:schemeClr val="tx1"/>
              </a:solidFill>
              <a:round/>
              <a:headEnd/>
              <a:tailEnd/>
            </a:ln>
          </p:spPr>
          <p:txBody>
            <a:bodyPr lIns="82058" tIns="41029" rIns="82058" bIns="41029"/>
            <a:lstStyle/>
            <a:p>
              <a:endParaRPr lang="en-US"/>
            </a:p>
          </p:txBody>
        </p:sp>
        <p:sp>
          <p:nvSpPr>
            <p:cNvPr id="20" name="Line 18"/>
            <p:cNvSpPr>
              <a:spLocks noChangeShapeType="1"/>
            </p:cNvSpPr>
            <p:nvPr/>
          </p:nvSpPr>
          <p:spPr bwMode="auto">
            <a:xfrm>
              <a:off x="2628900" y="3227387"/>
              <a:ext cx="795337" cy="900113"/>
            </a:xfrm>
            <a:prstGeom prst="line">
              <a:avLst/>
            </a:prstGeom>
            <a:noFill/>
            <a:ln w="12700">
              <a:solidFill>
                <a:schemeClr val="tx1"/>
              </a:solidFill>
              <a:round/>
              <a:headEnd/>
              <a:tailEnd/>
            </a:ln>
          </p:spPr>
          <p:txBody>
            <a:bodyPr lIns="82058" tIns="41029" rIns="82058" bIns="41029"/>
            <a:lstStyle/>
            <a:p>
              <a:endParaRPr lang="en-US"/>
            </a:p>
          </p:txBody>
        </p:sp>
        <p:sp>
          <p:nvSpPr>
            <p:cNvPr id="21" name="Line 19"/>
            <p:cNvSpPr>
              <a:spLocks noChangeShapeType="1"/>
            </p:cNvSpPr>
            <p:nvPr/>
          </p:nvSpPr>
          <p:spPr bwMode="auto">
            <a:xfrm flipH="1">
              <a:off x="2308225" y="3227387"/>
              <a:ext cx="320675" cy="889000"/>
            </a:xfrm>
            <a:prstGeom prst="line">
              <a:avLst/>
            </a:prstGeom>
            <a:noFill/>
            <a:ln w="12700">
              <a:solidFill>
                <a:schemeClr val="tx1"/>
              </a:solidFill>
              <a:round/>
              <a:headEnd/>
              <a:tailEnd/>
            </a:ln>
          </p:spPr>
          <p:txBody>
            <a:bodyPr lIns="82058" tIns="41029" rIns="82058" bIns="41029"/>
            <a:lstStyle/>
            <a:p>
              <a:endParaRPr lang="en-US"/>
            </a:p>
          </p:txBody>
        </p:sp>
        <p:sp>
          <p:nvSpPr>
            <p:cNvPr id="22" name="Line 20"/>
            <p:cNvSpPr>
              <a:spLocks noChangeShapeType="1"/>
            </p:cNvSpPr>
            <p:nvPr/>
          </p:nvSpPr>
          <p:spPr bwMode="auto">
            <a:xfrm>
              <a:off x="2328862" y="4306887"/>
              <a:ext cx="1588" cy="201613"/>
            </a:xfrm>
            <a:prstGeom prst="line">
              <a:avLst/>
            </a:prstGeom>
            <a:noFill/>
            <a:ln w="12700">
              <a:solidFill>
                <a:schemeClr val="tx1"/>
              </a:solidFill>
              <a:round/>
              <a:headEnd/>
              <a:tailEnd/>
            </a:ln>
          </p:spPr>
          <p:txBody>
            <a:bodyPr lIns="82058" tIns="41029" rIns="82058" bIns="41029"/>
            <a:lstStyle/>
            <a:p>
              <a:endParaRPr lang="en-US"/>
            </a:p>
          </p:txBody>
        </p:sp>
        <p:sp>
          <p:nvSpPr>
            <p:cNvPr id="23" name="Line 21"/>
            <p:cNvSpPr>
              <a:spLocks noChangeShapeType="1"/>
            </p:cNvSpPr>
            <p:nvPr/>
          </p:nvSpPr>
          <p:spPr bwMode="auto">
            <a:xfrm>
              <a:off x="2328862" y="4710112"/>
              <a:ext cx="1588" cy="201613"/>
            </a:xfrm>
            <a:prstGeom prst="line">
              <a:avLst/>
            </a:prstGeom>
            <a:noFill/>
            <a:ln w="12700">
              <a:solidFill>
                <a:schemeClr val="tx1"/>
              </a:solidFill>
              <a:round/>
              <a:headEnd/>
              <a:tailEnd/>
            </a:ln>
          </p:spPr>
          <p:txBody>
            <a:bodyPr lIns="82058" tIns="41029" rIns="82058" bIns="41029"/>
            <a:lstStyle/>
            <a:p>
              <a:endParaRPr lang="en-US"/>
            </a:p>
          </p:txBody>
        </p:sp>
        <p:sp>
          <p:nvSpPr>
            <p:cNvPr id="24" name="Line 22"/>
            <p:cNvSpPr>
              <a:spLocks noChangeShapeType="1"/>
            </p:cNvSpPr>
            <p:nvPr/>
          </p:nvSpPr>
          <p:spPr bwMode="auto">
            <a:xfrm flipH="1">
              <a:off x="3022600" y="4745037"/>
              <a:ext cx="358775" cy="166688"/>
            </a:xfrm>
            <a:prstGeom prst="line">
              <a:avLst/>
            </a:prstGeom>
            <a:noFill/>
            <a:ln w="12700">
              <a:solidFill>
                <a:schemeClr val="tx1"/>
              </a:solidFill>
              <a:round/>
              <a:headEnd/>
              <a:tailEnd/>
            </a:ln>
          </p:spPr>
          <p:txBody>
            <a:bodyPr lIns="82058" tIns="41029" rIns="82058" bIns="41029"/>
            <a:lstStyle/>
            <a:p>
              <a:endParaRPr lang="en-US"/>
            </a:p>
          </p:txBody>
        </p:sp>
        <p:sp>
          <p:nvSpPr>
            <p:cNvPr id="25" name="Line 23"/>
            <p:cNvSpPr>
              <a:spLocks noChangeShapeType="1"/>
            </p:cNvSpPr>
            <p:nvPr/>
          </p:nvSpPr>
          <p:spPr bwMode="auto">
            <a:xfrm flipH="1">
              <a:off x="3449637" y="5114925"/>
              <a:ext cx="369888" cy="309562"/>
            </a:xfrm>
            <a:prstGeom prst="line">
              <a:avLst/>
            </a:prstGeom>
            <a:noFill/>
            <a:ln w="12700">
              <a:solidFill>
                <a:schemeClr val="tx1"/>
              </a:solidFill>
              <a:round/>
              <a:headEnd/>
              <a:tailEnd/>
            </a:ln>
          </p:spPr>
          <p:txBody>
            <a:bodyPr lIns="82058" tIns="41029" rIns="82058" bIns="41029"/>
            <a:lstStyle/>
            <a:p>
              <a:endParaRPr lang="en-US"/>
            </a:p>
          </p:txBody>
        </p:sp>
        <p:sp>
          <p:nvSpPr>
            <p:cNvPr id="26" name="Line 24"/>
            <p:cNvSpPr>
              <a:spLocks noChangeShapeType="1"/>
            </p:cNvSpPr>
            <p:nvPr/>
          </p:nvSpPr>
          <p:spPr bwMode="auto">
            <a:xfrm>
              <a:off x="3832225" y="5114925"/>
              <a:ext cx="403225" cy="309562"/>
            </a:xfrm>
            <a:prstGeom prst="line">
              <a:avLst/>
            </a:prstGeom>
            <a:noFill/>
            <a:ln w="12700">
              <a:solidFill>
                <a:schemeClr val="tx1"/>
              </a:solidFill>
              <a:round/>
              <a:headEnd/>
              <a:tailEnd/>
            </a:ln>
          </p:spPr>
          <p:txBody>
            <a:bodyPr lIns="82058" tIns="41029" rIns="82058" bIns="41029"/>
            <a:lstStyle/>
            <a:p>
              <a:endParaRPr lang="en-US"/>
            </a:p>
          </p:txBody>
        </p:sp>
        <p:sp>
          <p:nvSpPr>
            <p:cNvPr id="27" name="Line 25"/>
            <p:cNvSpPr>
              <a:spLocks noChangeShapeType="1"/>
            </p:cNvSpPr>
            <p:nvPr/>
          </p:nvSpPr>
          <p:spPr bwMode="auto">
            <a:xfrm>
              <a:off x="3413125" y="4318000"/>
              <a:ext cx="1587" cy="201612"/>
            </a:xfrm>
            <a:prstGeom prst="line">
              <a:avLst/>
            </a:prstGeom>
            <a:noFill/>
            <a:ln w="12700">
              <a:solidFill>
                <a:schemeClr val="tx1"/>
              </a:solidFill>
              <a:round/>
              <a:headEnd/>
              <a:tailEnd/>
            </a:ln>
          </p:spPr>
          <p:txBody>
            <a:bodyPr lIns="82058" tIns="41029" rIns="82058" bIns="41029"/>
            <a:lstStyle/>
            <a:p>
              <a:endParaRPr lang="en-US"/>
            </a:p>
          </p:txBody>
        </p:sp>
        <p:sp>
          <p:nvSpPr>
            <p:cNvPr id="28" name="Line 26"/>
            <p:cNvSpPr>
              <a:spLocks noChangeShapeType="1"/>
            </p:cNvSpPr>
            <p:nvPr/>
          </p:nvSpPr>
          <p:spPr bwMode="auto">
            <a:xfrm>
              <a:off x="3446462" y="4754562"/>
              <a:ext cx="339725" cy="157163"/>
            </a:xfrm>
            <a:prstGeom prst="line">
              <a:avLst/>
            </a:prstGeom>
            <a:noFill/>
            <a:ln w="12700">
              <a:solidFill>
                <a:schemeClr val="tx1"/>
              </a:solidFill>
              <a:round/>
              <a:headEnd/>
              <a:tailEnd/>
            </a:ln>
          </p:spPr>
          <p:txBody>
            <a:bodyPr lIns="82058" tIns="41029" rIns="82058" bIns="41029"/>
            <a:lstStyle/>
            <a:p>
              <a:endParaRPr lang="en-US"/>
            </a:p>
          </p:txBody>
        </p:sp>
        <p:sp>
          <p:nvSpPr>
            <p:cNvPr id="29" name="Line 27"/>
            <p:cNvSpPr>
              <a:spLocks noChangeShapeType="1"/>
            </p:cNvSpPr>
            <p:nvPr/>
          </p:nvSpPr>
          <p:spPr bwMode="auto">
            <a:xfrm>
              <a:off x="3840162" y="5114925"/>
              <a:ext cx="11113" cy="282575"/>
            </a:xfrm>
            <a:prstGeom prst="line">
              <a:avLst/>
            </a:prstGeom>
            <a:noFill/>
            <a:ln w="12700">
              <a:solidFill>
                <a:schemeClr val="tx1"/>
              </a:solidFill>
              <a:round/>
              <a:headEnd/>
              <a:tailEnd/>
            </a:ln>
          </p:spPr>
          <p:txBody>
            <a:bodyPr lIns="82058" tIns="41029" rIns="82058" bIns="41029"/>
            <a:lstStyle/>
            <a:p>
              <a:endParaRPr lang="en-US"/>
            </a:p>
          </p:txBody>
        </p:sp>
        <p:sp>
          <p:nvSpPr>
            <p:cNvPr id="30" name="Line 28"/>
            <p:cNvSpPr>
              <a:spLocks noChangeShapeType="1"/>
            </p:cNvSpPr>
            <p:nvPr/>
          </p:nvSpPr>
          <p:spPr bwMode="auto">
            <a:xfrm flipH="1">
              <a:off x="1476375" y="3227387"/>
              <a:ext cx="1084262" cy="968375"/>
            </a:xfrm>
            <a:prstGeom prst="line">
              <a:avLst/>
            </a:prstGeom>
            <a:noFill/>
            <a:ln w="12700">
              <a:solidFill>
                <a:schemeClr val="tx1"/>
              </a:solidFill>
              <a:round/>
              <a:headEnd/>
              <a:tailEnd/>
            </a:ln>
          </p:spPr>
          <p:txBody>
            <a:bodyPr lIns="82058" tIns="41029" rIns="82058" bIns="41029"/>
            <a:lstStyle/>
            <a:p>
              <a:endParaRPr lang="en-US"/>
            </a:p>
          </p:txBody>
        </p:sp>
        <p:sp>
          <p:nvSpPr>
            <p:cNvPr id="31" name="Rectangle 29"/>
            <p:cNvSpPr>
              <a:spLocks noChangeArrowheads="1"/>
            </p:cNvSpPr>
            <p:nvPr/>
          </p:nvSpPr>
          <p:spPr bwMode="auto">
            <a:xfrm flipH="1" flipV="1">
              <a:off x="1136650" y="4632325"/>
              <a:ext cx="207962"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32" name="Line 30"/>
            <p:cNvSpPr>
              <a:spLocks noChangeShapeType="1"/>
            </p:cNvSpPr>
            <p:nvPr/>
          </p:nvSpPr>
          <p:spPr bwMode="auto">
            <a:xfrm flipH="1">
              <a:off x="1236662" y="4387850"/>
              <a:ext cx="192088" cy="239712"/>
            </a:xfrm>
            <a:prstGeom prst="line">
              <a:avLst/>
            </a:prstGeom>
            <a:noFill/>
            <a:ln w="12700">
              <a:solidFill>
                <a:schemeClr val="tx1"/>
              </a:solidFill>
              <a:round/>
              <a:headEnd/>
              <a:tailEnd/>
            </a:ln>
          </p:spPr>
          <p:txBody>
            <a:bodyPr wrap="none" lIns="82058" tIns="41029" rIns="82058" bIns="41029" anchor="ctr"/>
            <a:lstStyle/>
            <a:p>
              <a:endParaRPr lang="en-US"/>
            </a:p>
          </p:txBody>
        </p:sp>
        <p:sp>
          <p:nvSpPr>
            <p:cNvPr id="33" name="Line 31"/>
            <p:cNvSpPr>
              <a:spLocks noChangeShapeType="1"/>
            </p:cNvSpPr>
            <p:nvPr/>
          </p:nvSpPr>
          <p:spPr bwMode="auto">
            <a:xfrm>
              <a:off x="1438275" y="4387850"/>
              <a:ext cx="249237" cy="261937"/>
            </a:xfrm>
            <a:prstGeom prst="line">
              <a:avLst/>
            </a:prstGeom>
            <a:noFill/>
            <a:ln w="12700">
              <a:solidFill>
                <a:schemeClr val="tx1"/>
              </a:solidFill>
              <a:round/>
              <a:headEnd/>
              <a:tailEnd/>
            </a:ln>
          </p:spPr>
          <p:txBody>
            <a:bodyPr wrap="none" lIns="82058" tIns="41029" rIns="82058" bIns="41029" anchor="ctr"/>
            <a:lstStyle/>
            <a:p>
              <a:endParaRPr lang="en-US"/>
            </a:p>
          </p:txBody>
        </p:sp>
        <p:grpSp>
          <p:nvGrpSpPr>
            <p:cNvPr id="38" name="Group 39"/>
            <p:cNvGrpSpPr>
              <a:grpSpLocks/>
            </p:cNvGrpSpPr>
            <p:nvPr/>
          </p:nvGrpSpPr>
          <p:grpSpPr bwMode="auto">
            <a:xfrm>
              <a:off x="5861050" y="3649662"/>
              <a:ext cx="900112" cy="814388"/>
              <a:chOff x="4800" y="1200"/>
              <a:chExt cx="624" cy="582"/>
            </a:xfrm>
          </p:grpSpPr>
          <p:sp>
            <p:nvSpPr>
              <p:cNvPr id="39" name="Rectangle 40"/>
              <p:cNvSpPr>
                <a:spLocks noChangeArrowheads="1"/>
              </p:cNvSpPr>
              <p:nvPr/>
            </p:nvSpPr>
            <p:spPr bwMode="auto">
              <a:xfrm>
                <a:off x="4800" y="1200"/>
                <a:ext cx="624" cy="576"/>
              </a:xfrm>
              <a:prstGeom prst="rect">
                <a:avLst/>
              </a:prstGeom>
              <a:solidFill>
                <a:schemeClr val="accent1"/>
              </a:solidFill>
              <a:ln w="12700">
                <a:solidFill>
                  <a:schemeClr val="tx1"/>
                </a:solidFill>
                <a:miter lim="800000"/>
                <a:headEnd/>
                <a:tailEnd/>
              </a:ln>
            </p:spPr>
            <p:txBody>
              <a:bodyPr wrap="none" anchor="ctr"/>
              <a:lstStyle/>
              <a:p>
                <a:endParaRPr lang="en-US"/>
              </a:p>
            </p:txBody>
          </p:sp>
          <p:grpSp>
            <p:nvGrpSpPr>
              <p:cNvPr id="40" name="Group 41"/>
              <p:cNvGrpSpPr>
                <a:grpSpLocks/>
              </p:cNvGrpSpPr>
              <p:nvPr/>
            </p:nvGrpSpPr>
            <p:grpSpPr bwMode="auto">
              <a:xfrm>
                <a:off x="5052" y="1198"/>
                <a:ext cx="91" cy="582"/>
                <a:chOff x="936" y="1344"/>
                <a:chExt cx="312" cy="1056"/>
              </a:xfrm>
            </p:grpSpPr>
            <p:sp>
              <p:nvSpPr>
                <p:cNvPr id="41" name="Freeform 42"/>
                <p:cNvSpPr>
                  <a:spLocks/>
                </p:cNvSpPr>
                <p:nvPr/>
              </p:nvSpPr>
              <p:spPr bwMode="auto">
                <a:xfrm>
                  <a:off x="936" y="1636"/>
                  <a:ext cx="312" cy="472"/>
                </a:xfrm>
                <a:custGeom>
                  <a:avLst/>
                  <a:gdLst>
                    <a:gd name="T0" fmla="*/ 55 w 392"/>
                    <a:gd name="T1" fmla="*/ 0 h 1008"/>
                    <a:gd name="T2" fmla="*/ 92 w 392"/>
                    <a:gd name="T3" fmla="*/ 1 h 1008"/>
                    <a:gd name="T4" fmla="*/ 6 w 392"/>
                    <a:gd name="T5" fmla="*/ 3 h 1008"/>
                    <a:gd name="T6" fmla="*/ 92 w 392"/>
                    <a:gd name="T7" fmla="*/ 5 h 1008"/>
                    <a:gd name="T8" fmla="*/ 6 w 392"/>
                    <a:gd name="T9" fmla="*/ 7 h 1008"/>
                    <a:gd name="T10" fmla="*/ 92 w 392"/>
                    <a:gd name="T11" fmla="*/ 8 h 1008"/>
                    <a:gd name="T12" fmla="*/ 6 w 392"/>
                    <a:gd name="T13" fmla="*/ 10 h 1008"/>
                    <a:gd name="T14" fmla="*/ 55 w 392"/>
                    <a:gd name="T15" fmla="*/ 10 h 1008"/>
                    <a:gd name="T16" fmla="*/ 0 60000 65536"/>
                    <a:gd name="T17" fmla="*/ 0 60000 65536"/>
                    <a:gd name="T18" fmla="*/ 0 60000 65536"/>
                    <a:gd name="T19" fmla="*/ 0 60000 65536"/>
                    <a:gd name="T20" fmla="*/ 0 60000 65536"/>
                    <a:gd name="T21" fmla="*/ 0 60000 65536"/>
                    <a:gd name="T22" fmla="*/ 0 60000 65536"/>
                    <a:gd name="T23" fmla="*/ 0 60000 65536"/>
                    <a:gd name="T24" fmla="*/ 0 w 392"/>
                    <a:gd name="T25" fmla="*/ 0 h 1008"/>
                    <a:gd name="T26" fmla="*/ 392 w 392"/>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2" h="1008">
                      <a:moveTo>
                        <a:pt x="216" y="0"/>
                      </a:moveTo>
                      <a:cubicBezTo>
                        <a:pt x="304" y="44"/>
                        <a:pt x="392" y="88"/>
                        <a:pt x="360" y="144"/>
                      </a:cubicBezTo>
                      <a:cubicBezTo>
                        <a:pt x="328" y="200"/>
                        <a:pt x="24" y="280"/>
                        <a:pt x="24" y="336"/>
                      </a:cubicBezTo>
                      <a:cubicBezTo>
                        <a:pt x="24" y="392"/>
                        <a:pt x="360" y="432"/>
                        <a:pt x="360" y="480"/>
                      </a:cubicBezTo>
                      <a:cubicBezTo>
                        <a:pt x="360" y="528"/>
                        <a:pt x="24" y="576"/>
                        <a:pt x="24" y="624"/>
                      </a:cubicBezTo>
                      <a:cubicBezTo>
                        <a:pt x="24" y="672"/>
                        <a:pt x="360" y="720"/>
                        <a:pt x="360" y="768"/>
                      </a:cubicBezTo>
                      <a:cubicBezTo>
                        <a:pt x="360" y="816"/>
                        <a:pt x="48" y="872"/>
                        <a:pt x="24" y="912"/>
                      </a:cubicBezTo>
                      <a:cubicBezTo>
                        <a:pt x="0" y="952"/>
                        <a:pt x="184" y="992"/>
                        <a:pt x="216" y="1008"/>
                      </a:cubicBezTo>
                    </a:path>
                  </a:pathLst>
                </a:custGeom>
                <a:noFill/>
                <a:ln w="28575" cap="flat" cmpd="sng">
                  <a:solidFill>
                    <a:schemeClr val="tx1"/>
                  </a:solidFill>
                  <a:prstDash val="solid"/>
                  <a:round/>
                  <a:headEnd type="none" w="sm" len="sm"/>
                  <a:tailEnd type="none" w="sm" len="sm"/>
                </a:ln>
              </p:spPr>
              <p:txBody>
                <a:bodyPr wrap="none" anchor="ctr"/>
                <a:lstStyle/>
                <a:p>
                  <a:endParaRPr lang="en-US"/>
                </a:p>
              </p:txBody>
            </p:sp>
            <p:sp>
              <p:nvSpPr>
                <p:cNvPr id="42" name="Line 43"/>
                <p:cNvSpPr>
                  <a:spLocks noChangeShapeType="1"/>
                </p:cNvSpPr>
                <p:nvPr/>
              </p:nvSpPr>
              <p:spPr bwMode="auto">
                <a:xfrm flipH="1" flipV="1">
                  <a:off x="1104" y="1344"/>
                  <a:ext cx="4" cy="29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43" name="Line 44"/>
                <p:cNvSpPr>
                  <a:spLocks noChangeShapeType="1"/>
                </p:cNvSpPr>
                <p:nvPr/>
              </p:nvSpPr>
              <p:spPr bwMode="auto">
                <a:xfrm flipH="1">
                  <a:off x="1104" y="2108"/>
                  <a:ext cx="4" cy="292"/>
                </a:xfrm>
                <a:prstGeom prst="line">
                  <a:avLst/>
                </a:prstGeom>
                <a:noFill/>
                <a:ln w="28575">
                  <a:solidFill>
                    <a:schemeClr val="tx1"/>
                  </a:solidFill>
                  <a:round/>
                  <a:headEnd type="none" w="sm" len="sm"/>
                  <a:tailEnd type="none" w="sm" len="sm"/>
                </a:ln>
              </p:spPr>
              <p:txBody>
                <a:bodyPr wrap="none" anchor="ctr"/>
                <a:lstStyle/>
                <a:p>
                  <a:endParaRPr lang="en-US"/>
                </a:p>
              </p:txBody>
            </p:sp>
          </p:grpSp>
        </p:grpSp>
        <p:sp>
          <p:nvSpPr>
            <p:cNvPr id="44" name="Line 45"/>
            <p:cNvSpPr>
              <a:spLocks noChangeShapeType="1"/>
            </p:cNvSpPr>
            <p:nvPr/>
          </p:nvSpPr>
          <p:spPr bwMode="auto">
            <a:xfrm flipV="1">
              <a:off x="3557587" y="2641600"/>
              <a:ext cx="3602037" cy="1882775"/>
            </a:xfrm>
            <a:prstGeom prst="line">
              <a:avLst/>
            </a:prstGeom>
            <a:noFill/>
            <a:ln w="12700">
              <a:solidFill>
                <a:schemeClr val="tx1"/>
              </a:solidFill>
              <a:round/>
              <a:headEnd/>
              <a:tailEnd/>
            </a:ln>
          </p:spPr>
          <p:txBody>
            <a:bodyPr lIns="82058" tIns="41029" rIns="82058" bIns="41029"/>
            <a:lstStyle/>
            <a:p>
              <a:endParaRPr lang="en-US"/>
            </a:p>
          </p:txBody>
        </p:sp>
        <p:sp>
          <p:nvSpPr>
            <p:cNvPr id="45" name="Line 46"/>
            <p:cNvSpPr>
              <a:spLocks noChangeShapeType="1"/>
            </p:cNvSpPr>
            <p:nvPr/>
          </p:nvSpPr>
          <p:spPr bwMode="auto">
            <a:xfrm>
              <a:off x="3505200" y="4724400"/>
              <a:ext cx="3879850" cy="403225"/>
            </a:xfrm>
            <a:prstGeom prst="line">
              <a:avLst/>
            </a:prstGeom>
            <a:noFill/>
            <a:ln w="12700">
              <a:solidFill>
                <a:schemeClr val="tx1"/>
              </a:solidFill>
              <a:round/>
              <a:headEnd/>
              <a:tailEnd/>
            </a:ln>
          </p:spPr>
          <p:txBody>
            <a:bodyPr lIns="82058" tIns="41029" rIns="82058" bIns="41029"/>
            <a:lstStyle/>
            <a:p>
              <a:endParaRPr lang="en-US"/>
            </a:p>
          </p:txBody>
        </p:sp>
        <p:grpSp>
          <p:nvGrpSpPr>
            <p:cNvPr id="46" name="Group 47"/>
            <p:cNvGrpSpPr>
              <a:grpSpLocks/>
            </p:cNvGrpSpPr>
            <p:nvPr/>
          </p:nvGrpSpPr>
          <p:grpSpPr bwMode="auto">
            <a:xfrm>
              <a:off x="7038975" y="3313112"/>
              <a:ext cx="622300" cy="1143000"/>
              <a:chOff x="5376" y="2352"/>
              <a:chExt cx="432" cy="816"/>
            </a:xfrm>
          </p:grpSpPr>
          <p:sp>
            <p:nvSpPr>
              <p:cNvPr id="47" name="Rectangle 48"/>
              <p:cNvSpPr>
                <a:spLocks noChangeArrowheads="1"/>
              </p:cNvSpPr>
              <p:nvPr/>
            </p:nvSpPr>
            <p:spPr bwMode="auto">
              <a:xfrm>
                <a:off x="5376" y="2352"/>
                <a:ext cx="432" cy="816"/>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 name="Line 49"/>
              <p:cNvSpPr>
                <a:spLocks noChangeShapeType="1"/>
              </p:cNvSpPr>
              <p:nvPr/>
            </p:nvSpPr>
            <p:spPr bwMode="auto">
              <a:xfrm>
                <a:off x="5616" y="2352"/>
                <a:ext cx="0" cy="816"/>
              </a:xfrm>
              <a:prstGeom prst="line">
                <a:avLst/>
              </a:prstGeom>
              <a:noFill/>
              <a:ln w="28575">
                <a:solidFill>
                  <a:schemeClr val="tx1"/>
                </a:solidFill>
                <a:round/>
                <a:headEnd/>
                <a:tailEnd/>
              </a:ln>
            </p:spPr>
            <p:txBody>
              <a:bodyPr/>
              <a:lstStyle/>
              <a:p>
                <a:endParaRPr lang="en-US"/>
              </a:p>
            </p:txBody>
          </p:sp>
        </p:grpSp>
        <p:grpSp>
          <p:nvGrpSpPr>
            <p:cNvPr id="49" name="Group 50"/>
            <p:cNvGrpSpPr>
              <a:grpSpLocks/>
            </p:cNvGrpSpPr>
            <p:nvPr/>
          </p:nvGrpSpPr>
          <p:grpSpPr bwMode="auto">
            <a:xfrm>
              <a:off x="4821237" y="4052887"/>
              <a:ext cx="901700" cy="403225"/>
              <a:chOff x="4800" y="1200"/>
              <a:chExt cx="624" cy="582"/>
            </a:xfrm>
          </p:grpSpPr>
          <p:sp>
            <p:nvSpPr>
              <p:cNvPr id="50" name="Rectangle 51"/>
              <p:cNvSpPr>
                <a:spLocks noChangeArrowheads="1"/>
              </p:cNvSpPr>
              <p:nvPr/>
            </p:nvSpPr>
            <p:spPr bwMode="auto">
              <a:xfrm>
                <a:off x="4800" y="1200"/>
                <a:ext cx="624" cy="576"/>
              </a:xfrm>
              <a:prstGeom prst="rect">
                <a:avLst/>
              </a:prstGeom>
              <a:solidFill>
                <a:schemeClr val="accent1"/>
              </a:solidFill>
              <a:ln w="12700">
                <a:solidFill>
                  <a:schemeClr val="tx1"/>
                </a:solidFill>
                <a:miter lim="800000"/>
                <a:headEnd/>
                <a:tailEnd/>
              </a:ln>
            </p:spPr>
            <p:txBody>
              <a:bodyPr wrap="none" anchor="ctr"/>
              <a:lstStyle/>
              <a:p>
                <a:endParaRPr lang="en-US"/>
              </a:p>
            </p:txBody>
          </p:sp>
          <p:grpSp>
            <p:nvGrpSpPr>
              <p:cNvPr id="51" name="Group 52"/>
              <p:cNvGrpSpPr>
                <a:grpSpLocks/>
              </p:cNvGrpSpPr>
              <p:nvPr/>
            </p:nvGrpSpPr>
            <p:grpSpPr bwMode="auto">
              <a:xfrm>
                <a:off x="5052" y="1198"/>
                <a:ext cx="91" cy="582"/>
                <a:chOff x="936" y="1344"/>
                <a:chExt cx="312" cy="1056"/>
              </a:xfrm>
            </p:grpSpPr>
            <p:sp>
              <p:nvSpPr>
                <p:cNvPr id="52" name="Freeform 53"/>
                <p:cNvSpPr>
                  <a:spLocks/>
                </p:cNvSpPr>
                <p:nvPr/>
              </p:nvSpPr>
              <p:spPr bwMode="auto">
                <a:xfrm>
                  <a:off x="936" y="1636"/>
                  <a:ext cx="312" cy="472"/>
                </a:xfrm>
                <a:custGeom>
                  <a:avLst/>
                  <a:gdLst>
                    <a:gd name="T0" fmla="*/ 55 w 392"/>
                    <a:gd name="T1" fmla="*/ 0 h 1008"/>
                    <a:gd name="T2" fmla="*/ 92 w 392"/>
                    <a:gd name="T3" fmla="*/ 1 h 1008"/>
                    <a:gd name="T4" fmla="*/ 6 w 392"/>
                    <a:gd name="T5" fmla="*/ 3 h 1008"/>
                    <a:gd name="T6" fmla="*/ 92 w 392"/>
                    <a:gd name="T7" fmla="*/ 5 h 1008"/>
                    <a:gd name="T8" fmla="*/ 6 w 392"/>
                    <a:gd name="T9" fmla="*/ 7 h 1008"/>
                    <a:gd name="T10" fmla="*/ 92 w 392"/>
                    <a:gd name="T11" fmla="*/ 8 h 1008"/>
                    <a:gd name="T12" fmla="*/ 6 w 392"/>
                    <a:gd name="T13" fmla="*/ 10 h 1008"/>
                    <a:gd name="T14" fmla="*/ 55 w 392"/>
                    <a:gd name="T15" fmla="*/ 10 h 1008"/>
                    <a:gd name="T16" fmla="*/ 0 60000 65536"/>
                    <a:gd name="T17" fmla="*/ 0 60000 65536"/>
                    <a:gd name="T18" fmla="*/ 0 60000 65536"/>
                    <a:gd name="T19" fmla="*/ 0 60000 65536"/>
                    <a:gd name="T20" fmla="*/ 0 60000 65536"/>
                    <a:gd name="T21" fmla="*/ 0 60000 65536"/>
                    <a:gd name="T22" fmla="*/ 0 60000 65536"/>
                    <a:gd name="T23" fmla="*/ 0 60000 65536"/>
                    <a:gd name="T24" fmla="*/ 0 w 392"/>
                    <a:gd name="T25" fmla="*/ 0 h 1008"/>
                    <a:gd name="T26" fmla="*/ 392 w 392"/>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2" h="1008">
                      <a:moveTo>
                        <a:pt x="216" y="0"/>
                      </a:moveTo>
                      <a:cubicBezTo>
                        <a:pt x="304" y="44"/>
                        <a:pt x="392" y="88"/>
                        <a:pt x="360" y="144"/>
                      </a:cubicBezTo>
                      <a:cubicBezTo>
                        <a:pt x="328" y="200"/>
                        <a:pt x="24" y="280"/>
                        <a:pt x="24" y="336"/>
                      </a:cubicBezTo>
                      <a:cubicBezTo>
                        <a:pt x="24" y="392"/>
                        <a:pt x="360" y="432"/>
                        <a:pt x="360" y="480"/>
                      </a:cubicBezTo>
                      <a:cubicBezTo>
                        <a:pt x="360" y="528"/>
                        <a:pt x="24" y="576"/>
                        <a:pt x="24" y="624"/>
                      </a:cubicBezTo>
                      <a:cubicBezTo>
                        <a:pt x="24" y="672"/>
                        <a:pt x="360" y="720"/>
                        <a:pt x="360" y="768"/>
                      </a:cubicBezTo>
                      <a:cubicBezTo>
                        <a:pt x="360" y="816"/>
                        <a:pt x="48" y="872"/>
                        <a:pt x="24" y="912"/>
                      </a:cubicBezTo>
                      <a:cubicBezTo>
                        <a:pt x="0" y="952"/>
                        <a:pt x="184" y="992"/>
                        <a:pt x="216" y="1008"/>
                      </a:cubicBezTo>
                    </a:path>
                  </a:pathLst>
                </a:custGeom>
                <a:noFill/>
                <a:ln w="28575" cap="flat" cmpd="sng">
                  <a:solidFill>
                    <a:schemeClr val="tx1"/>
                  </a:solidFill>
                  <a:prstDash val="solid"/>
                  <a:round/>
                  <a:headEnd type="none" w="sm" len="sm"/>
                  <a:tailEnd type="none" w="sm" len="sm"/>
                </a:ln>
              </p:spPr>
              <p:txBody>
                <a:bodyPr wrap="none" anchor="ctr"/>
                <a:lstStyle/>
                <a:p>
                  <a:endParaRPr lang="en-US"/>
                </a:p>
              </p:txBody>
            </p:sp>
            <p:sp>
              <p:nvSpPr>
                <p:cNvPr id="53" name="Line 54"/>
                <p:cNvSpPr>
                  <a:spLocks noChangeShapeType="1"/>
                </p:cNvSpPr>
                <p:nvPr/>
              </p:nvSpPr>
              <p:spPr bwMode="auto">
                <a:xfrm flipH="1" flipV="1">
                  <a:off x="1104" y="1344"/>
                  <a:ext cx="4" cy="29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54" name="Line 55"/>
                <p:cNvSpPr>
                  <a:spLocks noChangeShapeType="1"/>
                </p:cNvSpPr>
                <p:nvPr/>
              </p:nvSpPr>
              <p:spPr bwMode="auto">
                <a:xfrm flipH="1">
                  <a:off x="1104" y="2108"/>
                  <a:ext cx="4" cy="292"/>
                </a:xfrm>
                <a:prstGeom prst="line">
                  <a:avLst/>
                </a:prstGeom>
                <a:noFill/>
                <a:ln w="28575">
                  <a:solidFill>
                    <a:schemeClr val="tx1"/>
                  </a:solidFill>
                  <a:round/>
                  <a:headEnd type="none" w="sm" len="sm"/>
                  <a:tailEnd type="none" w="sm" len="sm"/>
                </a:ln>
              </p:spPr>
              <p:txBody>
                <a:bodyPr wrap="none" anchor="ctr"/>
                <a:lstStyle/>
                <a:p>
                  <a:endParaRPr lang="en-US"/>
                </a:p>
              </p:txBody>
            </p:sp>
          </p:grpSp>
        </p:grpSp>
        <p:sp>
          <p:nvSpPr>
            <p:cNvPr id="55" name="Text Box 56"/>
            <p:cNvSpPr txBox="1">
              <a:spLocks noChangeArrowheads="1"/>
            </p:cNvSpPr>
            <p:nvPr/>
          </p:nvSpPr>
          <p:spPr bwMode="auto">
            <a:xfrm>
              <a:off x="4891087" y="4456112"/>
              <a:ext cx="642938" cy="452438"/>
            </a:xfrm>
            <a:prstGeom prst="rect">
              <a:avLst/>
            </a:prstGeom>
            <a:noFill/>
            <a:ln w="12700">
              <a:noFill/>
              <a:miter lim="800000"/>
              <a:headEnd/>
              <a:tailEnd/>
            </a:ln>
          </p:spPr>
          <p:txBody>
            <a:bodyPr wrap="none" lIns="82058" tIns="41029" rIns="82058" bIns="41029">
              <a:spAutoFit/>
            </a:bodyPr>
            <a:lstStyle/>
            <a:p>
              <a:r>
                <a:rPr lang="en-US"/>
                <a:t>min</a:t>
              </a:r>
            </a:p>
          </p:txBody>
        </p:sp>
        <p:sp>
          <p:nvSpPr>
            <p:cNvPr id="56" name="Text Box 57"/>
            <p:cNvSpPr txBox="1">
              <a:spLocks noChangeArrowheads="1"/>
            </p:cNvSpPr>
            <p:nvPr/>
          </p:nvSpPr>
          <p:spPr bwMode="auto">
            <a:xfrm>
              <a:off x="5791200" y="4456112"/>
              <a:ext cx="1120775" cy="452438"/>
            </a:xfrm>
            <a:prstGeom prst="rect">
              <a:avLst/>
            </a:prstGeom>
            <a:noFill/>
            <a:ln w="12700">
              <a:noFill/>
              <a:miter lim="800000"/>
              <a:headEnd/>
              <a:tailEnd/>
            </a:ln>
          </p:spPr>
          <p:txBody>
            <a:bodyPr wrap="none" lIns="82058" tIns="41029" rIns="82058" bIns="41029">
              <a:spAutoFit/>
            </a:bodyPr>
            <a:lstStyle/>
            <a:p>
              <a:r>
                <a:rPr lang="en-US"/>
                <a:t>average</a:t>
              </a:r>
            </a:p>
          </p:txBody>
        </p:sp>
        <p:sp>
          <p:nvSpPr>
            <p:cNvPr id="57" name="Text Box 58"/>
            <p:cNvSpPr txBox="1">
              <a:spLocks noChangeArrowheads="1"/>
            </p:cNvSpPr>
            <p:nvPr/>
          </p:nvSpPr>
          <p:spPr bwMode="auto">
            <a:xfrm>
              <a:off x="7038975" y="4456112"/>
              <a:ext cx="693737" cy="452438"/>
            </a:xfrm>
            <a:prstGeom prst="rect">
              <a:avLst/>
            </a:prstGeom>
            <a:noFill/>
            <a:ln w="12700">
              <a:noFill/>
              <a:miter lim="800000"/>
              <a:headEnd/>
              <a:tailEnd/>
            </a:ln>
          </p:spPr>
          <p:txBody>
            <a:bodyPr wrap="none" lIns="82058" tIns="41029" rIns="82058" bIns="41029">
              <a:spAutoFit/>
            </a:bodyPr>
            <a:lstStyle/>
            <a:p>
              <a:r>
                <a:rPr lang="en-US"/>
                <a:t>max</a:t>
              </a:r>
            </a:p>
          </p:txBody>
        </p:sp>
        <p:sp>
          <p:nvSpPr>
            <p:cNvPr id="60" name="TextBox 59"/>
            <p:cNvSpPr txBox="1"/>
            <p:nvPr/>
          </p:nvSpPr>
          <p:spPr>
            <a:xfrm>
              <a:off x="2819400" y="2819400"/>
              <a:ext cx="1021433" cy="461665"/>
            </a:xfrm>
            <a:prstGeom prst="rect">
              <a:avLst/>
            </a:prstGeom>
            <a:noFill/>
          </p:spPr>
          <p:txBody>
            <a:bodyPr wrap="none" rtlCol="0">
              <a:spAutoFit/>
            </a:bodyPr>
            <a:lstStyle/>
            <a:p>
              <a:r>
                <a:rPr lang="en-US" dirty="0" smtClean="0"/>
                <a:t>branch</a:t>
              </a:r>
              <a:endParaRPr lang="en-US" dirty="0"/>
            </a:p>
          </p:txBody>
        </p:sp>
        <p:sp>
          <p:nvSpPr>
            <p:cNvPr id="62" name="TextBox 61"/>
            <p:cNvSpPr txBox="1"/>
            <p:nvPr/>
          </p:nvSpPr>
          <p:spPr>
            <a:xfrm>
              <a:off x="3810000" y="4267200"/>
              <a:ext cx="731290" cy="461665"/>
            </a:xfrm>
            <a:prstGeom prst="rect">
              <a:avLst/>
            </a:prstGeom>
            <a:noFill/>
          </p:spPr>
          <p:txBody>
            <a:bodyPr wrap="none" rtlCol="0">
              <a:spAutoFit/>
            </a:bodyPr>
            <a:lstStyle/>
            <a:p>
              <a:r>
                <a:rPr lang="en-US" dirty="0" smtClean="0"/>
                <a:t>loop</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checkerboard(across)">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additive="base">
                                        <p:cTn id="12" dur="500" fill="hold"/>
                                        <p:tgtEl>
                                          <p:spTgt spid="58"/>
                                        </p:tgtEl>
                                        <p:attrNameLst>
                                          <p:attrName>ppt_x</p:attrName>
                                        </p:attrNameLst>
                                      </p:cBhvr>
                                      <p:tavLst>
                                        <p:tav tm="0">
                                          <p:val>
                                            <p:strVal val="#ppt_x"/>
                                          </p:val>
                                        </p:tav>
                                        <p:tav tm="100000">
                                          <p:val>
                                            <p:strVal val="#ppt_x"/>
                                          </p:val>
                                        </p:tav>
                                      </p:tavLst>
                                    </p:anim>
                                    <p:anim calcmode="lin" valueType="num">
                                      <p:cBhvr additive="base">
                                        <p:cTn id="13"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533400" y="228600"/>
            <a:ext cx="7083425" cy="557213"/>
          </a:xfrm>
          <a:solidFill>
            <a:srgbClr val="FFFFFF"/>
          </a:solidFill>
          <a:ln>
            <a:miter lim="800000"/>
            <a:headEnd/>
            <a:tailEnd/>
          </a:ln>
        </p:spPr>
        <p:txBody>
          <a:bodyPr vert="horz" wrap="square" lIns="82058" tIns="41029" rIns="82058" bIns="41029" numCol="1" anchor="t" anchorCtr="0" compatLnSpc="1">
            <a:prstTxWarp prst="textNoShape">
              <a:avLst/>
            </a:prstTxWarp>
          </a:bodyPr>
          <a:lstStyle/>
          <a:p>
            <a:r>
              <a:rPr lang="en-US" sz="3200" b="1" dirty="0" smtClean="0"/>
              <a:t>Example of compiler/OS collaboration</a:t>
            </a:r>
          </a:p>
        </p:txBody>
      </p:sp>
      <p:sp>
        <p:nvSpPr>
          <p:cNvPr id="31747" name="Rectangle 3"/>
          <p:cNvSpPr>
            <a:spLocks noChangeArrowheads="1"/>
          </p:cNvSpPr>
          <p:nvPr/>
        </p:nvSpPr>
        <p:spPr bwMode="auto">
          <a:xfrm>
            <a:off x="2757487" y="874713"/>
            <a:ext cx="277813" cy="268287"/>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31748" name="Rectangle 4"/>
          <p:cNvSpPr>
            <a:spLocks noChangeArrowheads="1"/>
          </p:cNvSpPr>
          <p:nvPr/>
        </p:nvSpPr>
        <p:spPr bwMode="auto">
          <a:xfrm>
            <a:off x="2757487" y="1649413"/>
            <a:ext cx="277813" cy="268287"/>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31749" name="Rectangle 5"/>
          <p:cNvSpPr>
            <a:spLocks noChangeArrowheads="1"/>
          </p:cNvSpPr>
          <p:nvPr/>
        </p:nvSpPr>
        <p:spPr bwMode="auto">
          <a:xfrm flipH="1" flipV="1">
            <a:off x="2457450" y="2795588"/>
            <a:ext cx="207962"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31750" name="Rectangle 6"/>
          <p:cNvSpPr>
            <a:spLocks noChangeArrowheads="1"/>
          </p:cNvSpPr>
          <p:nvPr/>
        </p:nvSpPr>
        <p:spPr bwMode="auto">
          <a:xfrm flipH="1" flipV="1">
            <a:off x="2457450" y="3198813"/>
            <a:ext cx="207962"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31751" name="Rectangle 7"/>
          <p:cNvSpPr>
            <a:spLocks noChangeArrowheads="1"/>
          </p:cNvSpPr>
          <p:nvPr/>
        </p:nvSpPr>
        <p:spPr bwMode="auto">
          <a:xfrm flipH="1" flipV="1">
            <a:off x="2387600" y="3924300"/>
            <a:ext cx="207962" cy="201613"/>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31752" name="Rectangle 8"/>
          <p:cNvSpPr>
            <a:spLocks noChangeArrowheads="1"/>
          </p:cNvSpPr>
          <p:nvPr/>
        </p:nvSpPr>
        <p:spPr bwMode="auto">
          <a:xfrm flipH="1" flipV="1">
            <a:off x="1614487" y="2871788"/>
            <a:ext cx="207963"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31753" name="Rectangle 9"/>
          <p:cNvSpPr>
            <a:spLocks noChangeArrowheads="1"/>
          </p:cNvSpPr>
          <p:nvPr/>
        </p:nvSpPr>
        <p:spPr bwMode="auto">
          <a:xfrm flipH="1" flipV="1">
            <a:off x="3219450" y="3602038"/>
            <a:ext cx="207962" cy="203200"/>
          </a:xfrm>
          <a:prstGeom prst="rect">
            <a:avLst/>
          </a:prstGeom>
          <a:solidFill>
            <a:srgbClr val="FF0000"/>
          </a:solidFill>
          <a:ln w="12700">
            <a:solidFill>
              <a:schemeClr val="tx1"/>
            </a:solidFill>
            <a:miter lim="800000"/>
            <a:headEnd/>
            <a:tailEnd/>
          </a:ln>
        </p:spPr>
        <p:txBody>
          <a:bodyPr wrap="none" lIns="82058" tIns="41029" rIns="82058" bIns="41029" anchor="ctr"/>
          <a:lstStyle/>
          <a:p>
            <a:endParaRPr lang="en-US"/>
          </a:p>
        </p:txBody>
      </p:sp>
      <p:sp>
        <p:nvSpPr>
          <p:cNvPr id="31754" name="Rectangle 10"/>
          <p:cNvSpPr>
            <a:spLocks noChangeArrowheads="1"/>
          </p:cNvSpPr>
          <p:nvPr/>
        </p:nvSpPr>
        <p:spPr bwMode="auto">
          <a:xfrm flipH="1" flipV="1">
            <a:off x="3625850" y="4103688"/>
            <a:ext cx="206375"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31755" name="Rectangle 11"/>
          <p:cNvSpPr>
            <a:spLocks noChangeArrowheads="1"/>
          </p:cNvSpPr>
          <p:nvPr/>
        </p:nvSpPr>
        <p:spPr bwMode="auto">
          <a:xfrm flipH="1" flipV="1">
            <a:off x="3587750" y="2806700"/>
            <a:ext cx="207962" cy="201613"/>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31756" name="Rectangle 12"/>
          <p:cNvSpPr>
            <a:spLocks noChangeArrowheads="1"/>
          </p:cNvSpPr>
          <p:nvPr/>
        </p:nvSpPr>
        <p:spPr bwMode="auto">
          <a:xfrm flipH="1" flipV="1">
            <a:off x="3587750" y="3221038"/>
            <a:ext cx="207962" cy="203200"/>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31757" name="Rectangle 13"/>
          <p:cNvSpPr>
            <a:spLocks noChangeArrowheads="1"/>
          </p:cNvSpPr>
          <p:nvPr/>
        </p:nvSpPr>
        <p:spPr bwMode="auto">
          <a:xfrm flipH="1" flipV="1">
            <a:off x="3981450" y="3602038"/>
            <a:ext cx="207962" cy="203200"/>
          </a:xfrm>
          <a:prstGeom prst="rect">
            <a:avLst/>
          </a:prstGeom>
          <a:solidFill>
            <a:srgbClr val="FF0000"/>
          </a:solidFill>
          <a:ln w="12700">
            <a:solidFill>
              <a:schemeClr val="tx1"/>
            </a:solidFill>
            <a:miter lim="800000"/>
            <a:headEnd/>
            <a:tailEnd/>
          </a:ln>
        </p:spPr>
        <p:txBody>
          <a:bodyPr wrap="none" lIns="82058" tIns="41029" rIns="82058" bIns="41029" anchor="ctr"/>
          <a:lstStyle/>
          <a:p>
            <a:endParaRPr lang="en-US"/>
          </a:p>
        </p:txBody>
      </p:sp>
      <p:sp>
        <p:nvSpPr>
          <p:cNvPr id="31758" name="Rectangle 14"/>
          <p:cNvSpPr>
            <a:spLocks noChangeArrowheads="1"/>
          </p:cNvSpPr>
          <p:nvPr/>
        </p:nvSpPr>
        <p:spPr bwMode="auto">
          <a:xfrm flipH="1" flipV="1">
            <a:off x="1866900" y="3340100"/>
            <a:ext cx="207962" cy="203200"/>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31759" name="Rectangle 15"/>
          <p:cNvSpPr>
            <a:spLocks noChangeArrowheads="1"/>
          </p:cNvSpPr>
          <p:nvPr/>
        </p:nvSpPr>
        <p:spPr bwMode="auto">
          <a:xfrm flipH="1" flipV="1">
            <a:off x="4038600" y="4103688"/>
            <a:ext cx="206375" cy="201612"/>
          </a:xfrm>
          <a:prstGeom prst="rect">
            <a:avLst/>
          </a:prstGeom>
          <a:solidFill>
            <a:srgbClr val="DDDDDD"/>
          </a:solidFill>
          <a:ln w="12700">
            <a:solidFill>
              <a:schemeClr val="tx1"/>
            </a:solidFill>
            <a:miter lim="800000"/>
            <a:headEnd/>
            <a:tailEnd/>
          </a:ln>
        </p:spPr>
        <p:txBody>
          <a:bodyPr wrap="none" lIns="82058" tIns="41029" rIns="82058" bIns="41029" anchor="ctr"/>
          <a:lstStyle/>
          <a:p>
            <a:endParaRPr lang="en-US"/>
          </a:p>
        </p:txBody>
      </p:sp>
      <p:sp>
        <p:nvSpPr>
          <p:cNvPr id="31760" name="Rectangle 16"/>
          <p:cNvSpPr>
            <a:spLocks noChangeArrowheads="1"/>
          </p:cNvSpPr>
          <p:nvPr/>
        </p:nvSpPr>
        <p:spPr bwMode="auto">
          <a:xfrm flipH="1" flipV="1">
            <a:off x="4430712" y="4103688"/>
            <a:ext cx="207963" cy="201612"/>
          </a:xfrm>
          <a:prstGeom prst="rect">
            <a:avLst/>
          </a:prstGeom>
          <a:solidFill>
            <a:schemeClr val="accent1"/>
          </a:solidFill>
          <a:ln w="12700">
            <a:solidFill>
              <a:schemeClr val="tx1"/>
            </a:solidFill>
            <a:miter lim="800000"/>
            <a:headEnd/>
            <a:tailEnd/>
          </a:ln>
        </p:spPr>
        <p:txBody>
          <a:bodyPr wrap="none" lIns="82058" tIns="41029" rIns="82058" bIns="41029" anchor="ctr"/>
          <a:lstStyle/>
          <a:p>
            <a:endParaRPr lang="en-US"/>
          </a:p>
        </p:txBody>
      </p:sp>
      <p:sp>
        <p:nvSpPr>
          <p:cNvPr id="31761" name="Line 17"/>
          <p:cNvSpPr>
            <a:spLocks noChangeShapeType="1"/>
          </p:cNvSpPr>
          <p:nvPr/>
        </p:nvSpPr>
        <p:spPr bwMode="auto">
          <a:xfrm>
            <a:off x="2895600" y="1143000"/>
            <a:ext cx="0" cy="506413"/>
          </a:xfrm>
          <a:prstGeom prst="line">
            <a:avLst/>
          </a:prstGeom>
          <a:noFill/>
          <a:ln w="12700">
            <a:solidFill>
              <a:schemeClr val="tx1"/>
            </a:solidFill>
            <a:round/>
            <a:headEnd/>
            <a:tailEnd/>
          </a:ln>
        </p:spPr>
        <p:txBody>
          <a:bodyPr lIns="82058" tIns="41029" rIns="82058" bIns="41029"/>
          <a:lstStyle/>
          <a:p>
            <a:endParaRPr lang="en-US"/>
          </a:p>
        </p:txBody>
      </p:sp>
      <p:sp>
        <p:nvSpPr>
          <p:cNvPr id="31762" name="Line 18"/>
          <p:cNvSpPr>
            <a:spLocks noChangeShapeType="1"/>
          </p:cNvSpPr>
          <p:nvPr/>
        </p:nvSpPr>
        <p:spPr bwMode="auto">
          <a:xfrm>
            <a:off x="2895600" y="1917700"/>
            <a:ext cx="795337" cy="900113"/>
          </a:xfrm>
          <a:prstGeom prst="line">
            <a:avLst/>
          </a:prstGeom>
          <a:noFill/>
          <a:ln w="12700">
            <a:solidFill>
              <a:schemeClr val="tx1"/>
            </a:solidFill>
            <a:round/>
            <a:headEnd/>
            <a:tailEnd/>
          </a:ln>
        </p:spPr>
        <p:txBody>
          <a:bodyPr lIns="82058" tIns="41029" rIns="82058" bIns="41029"/>
          <a:lstStyle/>
          <a:p>
            <a:endParaRPr lang="en-US"/>
          </a:p>
        </p:txBody>
      </p:sp>
      <p:sp>
        <p:nvSpPr>
          <p:cNvPr id="31763" name="Line 19"/>
          <p:cNvSpPr>
            <a:spLocks noChangeShapeType="1"/>
          </p:cNvSpPr>
          <p:nvPr/>
        </p:nvSpPr>
        <p:spPr bwMode="auto">
          <a:xfrm flipH="1">
            <a:off x="2574925" y="1917700"/>
            <a:ext cx="320675" cy="889000"/>
          </a:xfrm>
          <a:prstGeom prst="line">
            <a:avLst/>
          </a:prstGeom>
          <a:noFill/>
          <a:ln w="12700">
            <a:solidFill>
              <a:schemeClr val="tx1"/>
            </a:solidFill>
            <a:round/>
            <a:headEnd/>
            <a:tailEnd/>
          </a:ln>
        </p:spPr>
        <p:txBody>
          <a:bodyPr lIns="82058" tIns="41029" rIns="82058" bIns="41029"/>
          <a:lstStyle/>
          <a:p>
            <a:endParaRPr lang="en-US"/>
          </a:p>
        </p:txBody>
      </p:sp>
      <p:sp>
        <p:nvSpPr>
          <p:cNvPr id="31764" name="Line 20"/>
          <p:cNvSpPr>
            <a:spLocks noChangeShapeType="1"/>
          </p:cNvSpPr>
          <p:nvPr/>
        </p:nvSpPr>
        <p:spPr bwMode="auto">
          <a:xfrm>
            <a:off x="2595562" y="2997200"/>
            <a:ext cx="1588" cy="201613"/>
          </a:xfrm>
          <a:prstGeom prst="line">
            <a:avLst/>
          </a:prstGeom>
          <a:noFill/>
          <a:ln w="12700">
            <a:solidFill>
              <a:schemeClr val="tx1"/>
            </a:solidFill>
            <a:round/>
            <a:headEnd/>
            <a:tailEnd/>
          </a:ln>
        </p:spPr>
        <p:txBody>
          <a:bodyPr lIns="82058" tIns="41029" rIns="82058" bIns="41029"/>
          <a:lstStyle/>
          <a:p>
            <a:endParaRPr lang="en-US"/>
          </a:p>
        </p:txBody>
      </p:sp>
      <p:sp>
        <p:nvSpPr>
          <p:cNvPr id="31765" name="Line 21"/>
          <p:cNvSpPr>
            <a:spLocks noChangeShapeType="1"/>
          </p:cNvSpPr>
          <p:nvPr/>
        </p:nvSpPr>
        <p:spPr bwMode="auto">
          <a:xfrm>
            <a:off x="2595562" y="3400425"/>
            <a:ext cx="1588" cy="201613"/>
          </a:xfrm>
          <a:prstGeom prst="line">
            <a:avLst/>
          </a:prstGeom>
          <a:noFill/>
          <a:ln w="12700">
            <a:solidFill>
              <a:schemeClr val="tx1"/>
            </a:solidFill>
            <a:round/>
            <a:headEnd/>
            <a:tailEnd/>
          </a:ln>
        </p:spPr>
        <p:txBody>
          <a:bodyPr lIns="82058" tIns="41029" rIns="82058" bIns="41029"/>
          <a:lstStyle/>
          <a:p>
            <a:endParaRPr lang="en-US"/>
          </a:p>
        </p:txBody>
      </p:sp>
      <p:sp>
        <p:nvSpPr>
          <p:cNvPr id="31766" name="Line 22"/>
          <p:cNvSpPr>
            <a:spLocks noChangeShapeType="1"/>
          </p:cNvSpPr>
          <p:nvPr/>
        </p:nvSpPr>
        <p:spPr bwMode="auto">
          <a:xfrm flipH="1">
            <a:off x="3289300" y="3435350"/>
            <a:ext cx="358775" cy="166688"/>
          </a:xfrm>
          <a:prstGeom prst="line">
            <a:avLst/>
          </a:prstGeom>
          <a:noFill/>
          <a:ln w="12700">
            <a:solidFill>
              <a:schemeClr val="tx1"/>
            </a:solidFill>
            <a:round/>
            <a:headEnd/>
            <a:tailEnd/>
          </a:ln>
        </p:spPr>
        <p:txBody>
          <a:bodyPr lIns="82058" tIns="41029" rIns="82058" bIns="41029"/>
          <a:lstStyle/>
          <a:p>
            <a:endParaRPr lang="en-US"/>
          </a:p>
        </p:txBody>
      </p:sp>
      <p:sp>
        <p:nvSpPr>
          <p:cNvPr id="31767" name="Line 23"/>
          <p:cNvSpPr>
            <a:spLocks noChangeShapeType="1"/>
          </p:cNvSpPr>
          <p:nvPr/>
        </p:nvSpPr>
        <p:spPr bwMode="auto">
          <a:xfrm flipH="1">
            <a:off x="3716337" y="3805238"/>
            <a:ext cx="369888" cy="309562"/>
          </a:xfrm>
          <a:prstGeom prst="line">
            <a:avLst/>
          </a:prstGeom>
          <a:noFill/>
          <a:ln w="12700">
            <a:solidFill>
              <a:schemeClr val="tx1"/>
            </a:solidFill>
            <a:round/>
            <a:headEnd/>
            <a:tailEnd/>
          </a:ln>
        </p:spPr>
        <p:txBody>
          <a:bodyPr lIns="82058" tIns="41029" rIns="82058" bIns="41029"/>
          <a:lstStyle/>
          <a:p>
            <a:endParaRPr lang="en-US"/>
          </a:p>
        </p:txBody>
      </p:sp>
      <p:sp>
        <p:nvSpPr>
          <p:cNvPr id="31768" name="Line 24"/>
          <p:cNvSpPr>
            <a:spLocks noChangeShapeType="1"/>
          </p:cNvSpPr>
          <p:nvPr/>
        </p:nvSpPr>
        <p:spPr bwMode="auto">
          <a:xfrm>
            <a:off x="4098925" y="3805238"/>
            <a:ext cx="403225" cy="309562"/>
          </a:xfrm>
          <a:prstGeom prst="line">
            <a:avLst/>
          </a:prstGeom>
          <a:noFill/>
          <a:ln w="12700">
            <a:solidFill>
              <a:schemeClr val="tx1"/>
            </a:solidFill>
            <a:round/>
            <a:headEnd/>
            <a:tailEnd/>
          </a:ln>
        </p:spPr>
        <p:txBody>
          <a:bodyPr lIns="82058" tIns="41029" rIns="82058" bIns="41029"/>
          <a:lstStyle/>
          <a:p>
            <a:endParaRPr lang="en-US"/>
          </a:p>
        </p:txBody>
      </p:sp>
      <p:sp>
        <p:nvSpPr>
          <p:cNvPr id="31769" name="Line 25"/>
          <p:cNvSpPr>
            <a:spLocks noChangeShapeType="1"/>
          </p:cNvSpPr>
          <p:nvPr/>
        </p:nvSpPr>
        <p:spPr bwMode="auto">
          <a:xfrm>
            <a:off x="3679825" y="3008313"/>
            <a:ext cx="1587" cy="201612"/>
          </a:xfrm>
          <a:prstGeom prst="line">
            <a:avLst/>
          </a:prstGeom>
          <a:noFill/>
          <a:ln w="12700">
            <a:solidFill>
              <a:schemeClr val="tx1"/>
            </a:solidFill>
            <a:round/>
            <a:headEnd/>
            <a:tailEnd/>
          </a:ln>
        </p:spPr>
        <p:txBody>
          <a:bodyPr lIns="82058" tIns="41029" rIns="82058" bIns="41029"/>
          <a:lstStyle/>
          <a:p>
            <a:endParaRPr lang="en-US"/>
          </a:p>
        </p:txBody>
      </p:sp>
      <p:sp>
        <p:nvSpPr>
          <p:cNvPr id="31770" name="Line 26"/>
          <p:cNvSpPr>
            <a:spLocks noChangeShapeType="1"/>
          </p:cNvSpPr>
          <p:nvPr/>
        </p:nvSpPr>
        <p:spPr bwMode="auto">
          <a:xfrm>
            <a:off x="3713162" y="3444875"/>
            <a:ext cx="339725" cy="157163"/>
          </a:xfrm>
          <a:prstGeom prst="line">
            <a:avLst/>
          </a:prstGeom>
          <a:noFill/>
          <a:ln w="12700">
            <a:solidFill>
              <a:schemeClr val="tx1"/>
            </a:solidFill>
            <a:round/>
            <a:headEnd/>
            <a:tailEnd/>
          </a:ln>
        </p:spPr>
        <p:txBody>
          <a:bodyPr lIns="82058" tIns="41029" rIns="82058" bIns="41029"/>
          <a:lstStyle/>
          <a:p>
            <a:endParaRPr lang="en-US"/>
          </a:p>
        </p:txBody>
      </p:sp>
      <p:sp>
        <p:nvSpPr>
          <p:cNvPr id="31771" name="Line 27"/>
          <p:cNvSpPr>
            <a:spLocks noChangeShapeType="1"/>
          </p:cNvSpPr>
          <p:nvPr/>
        </p:nvSpPr>
        <p:spPr bwMode="auto">
          <a:xfrm>
            <a:off x="4106862" y="3805238"/>
            <a:ext cx="11113" cy="282575"/>
          </a:xfrm>
          <a:prstGeom prst="line">
            <a:avLst/>
          </a:prstGeom>
          <a:noFill/>
          <a:ln w="12700">
            <a:solidFill>
              <a:schemeClr val="tx1"/>
            </a:solidFill>
            <a:round/>
            <a:headEnd/>
            <a:tailEnd/>
          </a:ln>
        </p:spPr>
        <p:txBody>
          <a:bodyPr lIns="82058" tIns="41029" rIns="82058" bIns="41029"/>
          <a:lstStyle/>
          <a:p>
            <a:endParaRPr lang="en-US"/>
          </a:p>
        </p:txBody>
      </p:sp>
      <p:sp>
        <p:nvSpPr>
          <p:cNvPr id="31772" name="Line 28"/>
          <p:cNvSpPr>
            <a:spLocks noChangeShapeType="1"/>
          </p:cNvSpPr>
          <p:nvPr/>
        </p:nvSpPr>
        <p:spPr bwMode="auto">
          <a:xfrm flipH="1">
            <a:off x="1743075" y="1917700"/>
            <a:ext cx="1084262" cy="968375"/>
          </a:xfrm>
          <a:prstGeom prst="line">
            <a:avLst/>
          </a:prstGeom>
          <a:noFill/>
          <a:ln w="12700">
            <a:solidFill>
              <a:schemeClr val="tx1"/>
            </a:solidFill>
            <a:round/>
            <a:headEnd/>
            <a:tailEnd/>
          </a:ln>
        </p:spPr>
        <p:txBody>
          <a:bodyPr lIns="82058" tIns="41029" rIns="82058" bIns="41029"/>
          <a:lstStyle/>
          <a:p>
            <a:endParaRPr lang="en-US"/>
          </a:p>
        </p:txBody>
      </p:sp>
      <p:sp>
        <p:nvSpPr>
          <p:cNvPr id="31773" name="Rectangle 29"/>
          <p:cNvSpPr>
            <a:spLocks noChangeArrowheads="1"/>
          </p:cNvSpPr>
          <p:nvPr/>
        </p:nvSpPr>
        <p:spPr bwMode="auto">
          <a:xfrm flipH="1" flipV="1">
            <a:off x="1403350" y="3322638"/>
            <a:ext cx="207962" cy="201612"/>
          </a:xfrm>
          <a:prstGeom prst="rect">
            <a:avLst/>
          </a:prstGeom>
          <a:solidFill>
            <a:schemeClr val="folHlink"/>
          </a:solidFill>
          <a:ln w="12700">
            <a:solidFill>
              <a:schemeClr val="tx1"/>
            </a:solidFill>
            <a:miter lim="800000"/>
            <a:headEnd/>
            <a:tailEnd/>
          </a:ln>
        </p:spPr>
        <p:txBody>
          <a:bodyPr wrap="none" lIns="82058" tIns="41029" rIns="82058" bIns="41029" anchor="ctr"/>
          <a:lstStyle/>
          <a:p>
            <a:endParaRPr lang="en-US"/>
          </a:p>
        </p:txBody>
      </p:sp>
      <p:sp>
        <p:nvSpPr>
          <p:cNvPr id="31774" name="Line 30"/>
          <p:cNvSpPr>
            <a:spLocks noChangeShapeType="1"/>
          </p:cNvSpPr>
          <p:nvPr/>
        </p:nvSpPr>
        <p:spPr bwMode="auto">
          <a:xfrm flipH="1">
            <a:off x="1503362" y="3078163"/>
            <a:ext cx="192088" cy="239712"/>
          </a:xfrm>
          <a:prstGeom prst="line">
            <a:avLst/>
          </a:prstGeom>
          <a:noFill/>
          <a:ln w="12700">
            <a:solidFill>
              <a:schemeClr val="tx1"/>
            </a:solidFill>
            <a:round/>
            <a:headEnd/>
            <a:tailEnd/>
          </a:ln>
        </p:spPr>
        <p:txBody>
          <a:bodyPr wrap="none" lIns="82058" tIns="41029" rIns="82058" bIns="41029" anchor="ctr"/>
          <a:lstStyle/>
          <a:p>
            <a:endParaRPr lang="en-US"/>
          </a:p>
        </p:txBody>
      </p:sp>
      <p:sp>
        <p:nvSpPr>
          <p:cNvPr id="31775" name="Line 31"/>
          <p:cNvSpPr>
            <a:spLocks noChangeShapeType="1"/>
          </p:cNvSpPr>
          <p:nvPr/>
        </p:nvSpPr>
        <p:spPr bwMode="auto">
          <a:xfrm>
            <a:off x="1704975" y="3078163"/>
            <a:ext cx="249237" cy="261937"/>
          </a:xfrm>
          <a:prstGeom prst="line">
            <a:avLst/>
          </a:prstGeom>
          <a:noFill/>
          <a:ln w="12700">
            <a:solidFill>
              <a:schemeClr val="tx1"/>
            </a:solidFill>
            <a:round/>
            <a:headEnd/>
            <a:tailEnd/>
          </a:ln>
        </p:spPr>
        <p:txBody>
          <a:bodyPr wrap="none" lIns="82058" tIns="41029" rIns="82058" bIns="41029" anchor="ctr"/>
          <a:lstStyle/>
          <a:p>
            <a:endParaRPr lang="en-US"/>
          </a:p>
        </p:txBody>
      </p:sp>
      <p:sp>
        <p:nvSpPr>
          <p:cNvPr id="31776" name="WordArt 32"/>
          <p:cNvSpPr>
            <a:spLocks noChangeArrowheads="1" noChangeShapeType="1" noTextEdit="1"/>
          </p:cNvSpPr>
          <p:nvPr/>
        </p:nvSpPr>
        <p:spPr bwMode="auto">
          <a:xfrm>
            <a:off x="2971800" y="1981200"/>
            <a:ext cx="530225" cy="27305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200" kern="10" spc="646">
                <a:ln w="9525">
                  <a:round/>
                  <a:headEnd/>
                  <a:tailEnd/>
                </a:ln>
                <a:gradFill rotWithShape="1">
                  <a:gsLst>
                    <a:gs pos="0">
                      <a:srgbClr val="FFE701"/>
                    </a:gs>
                    <a:gs pos="100000">
                      <a:srgbClr val="FE3E02"/>
                    </a:gs>
                  </a:gsLst>
                  <a:lin ang="5400000" scaled="1"/>
                </a:gradFill>
                <a:latin typeface="Impact"/>
              </a:rPr>
              <a:t>PMH</a:t>
            </a:r>
          </a:p>
        </p:txBody>
      </p:sp>
      <p:sp>
        <p:nvSpPr>
          <p:cNvPr id="31777" name="Text Box 33"/>
          <p:cNvSpPr txBox="1">
            <a:spLocks noChangeArrowheads="1"/>
          </p:cNvSpPr>
          <p:nvPr/>
        </p:nvSpPr>
        <p:spPr bwMode="auto">
          <a:xfrm>
            <a:off x="685800" y="4953000"/>
            <a:ext cx="7848600" cy="452191"/>
          </a:xfrm>
          <a:prstGeom prst="rect">
            <a:avLst/>
          </a:prstGeom>
          <a:noFill/>
          <a:ln w="12700">
            <a:noFill/>
            <a:miter lim="800000"/>
            <a:headEnd/>
            <a:tailEnd/>
          </a:ln>
        </p:spPr>
        <p:txBody>
          <a:bodyPr wrap="square" lIns="82058" tIns="41029" rIns="82058" bIns="41029">
            <a:spAutoFit/>
          </a:bodyPr>
          <a:lstStyle/>
          <a:p>
            <a:pPr marL="153988" indent="-153988">
              <a:buFontTx/>
              <a:buChar char="•"/>
            </a:pPr>
            <a:r>
              <a:rPr lang="en-US" dirty="0" smtClean="0"/>
              <a:t>Compiler records WCET based </a:t>
            </a:r>
            <a:r>
              <a:rPr lang="en-US" dirty="0"/>
              <a:t>on the </a:t>
            </a:r>
            <a:r>
              <a:rPr lang="en-US" dirty="0" smtClean="0"/>
              <a:t>longest remaining path</a:t>
            </a:r>
            <a:endParaRPr lang="en-US" dirty="0"/>
          </a:p>
        </p:txBody>
      </p:sp>
      <p:sp>
        <p:nvSpPr>
          <p:cNvPr id="31778" name="Text Box 34"/>
          <p:cNvSpPr txBox="1">
            <a:spLocks noChangeArrowheads="1"/>
          </p:cNvSpPr>
          <p:nvPr/>
        </p:nvSpPr>
        <p:spPr bwMode="auto">
          <a:xfrm>
            <a:off x="457200" y="4495800"/>
            <a:ext cx="4231575" cy="467580"/>
          </a:xfrm>
          <a:prstGeom prst="rect">
            <a:avLst/>
          </a:prstGeom>
          <a:noFill/>
          <a:ln w="12700">
            <a:noFill/>
            <a:miter lim="800000"/>
            <a:headEnd/>
            <a:tailEnd/>
          </a:ln>
        </p:spPr>
        <p:txBody>
          <a:bodyPr wrap="none" lIns="82058" tIns="41029" rIns="82058" bIns="41029">
            <a:spAutoFit/>
          </a:bodyPr>
          <a:lstStyle/>
          <a:p>
            <a:r>
              <a:rPr lang="en-US" sz="2500" b="1" dirty="0"/>
              <a:t>At </a:t>
            </a:r>
            <a:r>
              <a:rPr lang="en-US" sz="2500" b="1" dirty="0" smtClean="0"/>
              <a:t>a power management hint </a:t>
            </a:r>
            <a:endParaRPr lang="en-US" sz="2500" b="1" dirty="0"/>
          </a:p>
        </p:txBody>
      </p:sp>
      <p:grpSp>
        <p:nvGrpSpPr>
          <p:cNvPr id="2" name="Group 39"/>
          <p:cNvGrpSpPr>
            <a:grpSpLocks/>
          </p:cNvGrpSpPr>
          <p:nvPr/>
        </p:nvGrpSpPr>
        <p:grpSpPr bwMode="auto">
          <a:xfrm>
            <a:off x="6127750" y="2339975"/>
            <a:ext cx="900112" cy="814388"/>
            <a:chOff x="4800" y="1200"/>
            <a:chExt cx="624" cy="582"/>
          </a:xfrm>
        </p:grpSpPr>
        <p:sp>
          <p:nvSpPr>
            <p:cNvPr id="31798" name="Rectangle 40"/>
            <p:cNvSpPr>
              <a:spLocks noChangeArrowheads="1"/>
            </p:cNvSpPr>
            <p:nvPr/>
          </p:nvSpPr>
          <p:spPr bwMode="auto">
            <a:xfrm>
              <a:off x="4800" y="1200"/>
              <a:ext cx="624" cy="576"/>
            </a:xfrm>
            <a:prstGeom prst="rect">
              <a:avLst/>
            </a:prstGeom>
            <a:solidFill>
              <a:schemeClr val="accent1"/>
            </a:solidFill>
            <a:ln w="12700">
              <a:solidFill>
                <a:schemeClr val="tx1"/>
              </a:solidFill>
              <a:miter lim="800000"/>
              <a:headEnd/>
              <a:tailEnd/>
            </a:ln>
          </p:spPr>
          <p:txBody>
            <a:bodyPr wrap="none" anchor="ctr"/>
            <a:lstStyle/>
            <a:p>
              <a:endParaRPr lang="en-US"/>
            </a:p>
          </p:txBody>
        </p:sp>
        <p:grpSp>
          <p:nvGrpSpPr>
            <p:cNvPr id="3" name="Group 41"/>
            <p:cNvGrpSpPr>
              <a:grpSpLocks/>
            </p:cNvGrpSpPr>
            <p:nvPr/>
          </p:nvGrpSpPr>
          <p:grpSpPr bwMode="auto">
            <a:xfrm>
              <a:off x="5052" y="1200"/>
              <a:ext cx="91" cy="582"/>
              <a:chOff x="936" y="1344"/>
              <a:chExt cx="312" cy="1056"/>
            </a:xfrm>
          </p:grpSpPr>
          <p:sp>
            <p:nvSpPr>
              <p:cNvPr id="31800" name="Freeform 42"/>
              <p:cNvSpPr>
                <a:spLocks/>
              </p:cNvSpPr>
              <p:nvPr/>
            </p:nvSpPr>
            <p:spPr bwMode="auto">
              <a:xfrm>
                <a:off x="936" y="1636"/>
                <a:ext cx="312" cy="472"/>
              </a:xfrm>
              <a:custGeom>
                <a:avLst/>
                <a:gdLst>
                  <a:gd name="T0" fmla="*/ 55 w 392"/>
                  <a:gd name="T1" fmla="*/ 0 h 1008"/>
                  <a:gd name="T2" fmla="*/ 92 w 392"/>
                  <a:gd name="T3" fmla="*/ 1 h 1008"/>
                  <a:gd name="T4" fmla="*/ 6 w 392"/>
                  <a:gd name="T5" fmla="*/ 3 h 1008"/>
                  <a:gd name="T6" fmla="*/ 92 w 392"/>
                  <a:gd name="T7" fmla="*/ 5 h 1008"/>
                  <a:gd name="T8" fmla="*/ 6 w 392"/>
                  <a:gd name="T9" fmla="*/ 7 h 1008"/>
                  <a:gd name="T10" fmla="*/ 92 w 392"/>
                  <a:gd name="T11" fmla="*/ 8 h 1008"/>
                  <a:gd name="T12" fmla="*/ 6 w 392"/>
                  <a:gd name="T13" fmla="*/ 10 h 1008"/>
                  <a:gd name="T14" fmla="*/ 55 w 392"/>
                  <a:gd name="T15" fmla="*/ 10 h 1008"/>
                  <a:gd name="T16" fmla="*/ 0 60000 65536"/>
                  <a:gd name="T17" fmla="*/ 0 60000 65536"/>
                  <a:gd name="T18" fmla="*/ 0 60000 65536"/>
                  <a:gd name="T19" fmla="*/ 0 60000 65536"/>
                  <a:gd name="T20" fmla="*/ 0 60000 65536"/>
                  <a:gd name="T21" fmla="*/ 0 60000 65536"/>
                  <a:gd name="T22" fmla="*/ 0 60000 65536"/>
                  <a:gd name="T23" fmla="*/ 0 60000 65536"/>
                  <a:gd name="T24" fmla="*/ 0 w 392"/>
                  <a:gd name="T25" fmla="*/ 0 h 1008"/>
                  <a:gd name="T26" fmla="*/ 392 w 392"/>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2" h="1008">
                    <a:moveTo>
                      <a:pt x="216" y="0"/>
                    </a:moveTo>
                    <a:cubicBezTo>
                      <a:pt x="304" y="44"/>
                      <a:pt x="392" y="88"/>
                      <a:pt x="360" y="144"/>
                    </a:cubicBezTo>
                    <a:cubicBezTo>
                      <a:pt x="328" y="200"/>
                      <a:pt x="24" y="280"/>
                      <a:pt x="24" y="336"/>
                    </a:cubicBezTo>
                    <a:cubicBezTo>
                      <a:pt x="24" y="392"/>
                      <a:pt x="360" y="432"/>
                      <a:pt x="360" y="480"/>
                    </a:cubicBezTo>
                    <a:cubicBezTo>
                      <a:pt x="360" y="528"/>
                      <a:pt x="24" y="576"/>
                      <a:pt x="24" y="624"/>
                    </a:cubicBezTo>
                    <a:cubicBezTo>
                      <a:pt x="24" y="672"/>
                      <a:pt x="360" y="720"/>
                      <a:pt x="360" y="768"/>
                    </a:cubicBezTo>
                    <a:cubicBezTo>
                      <a:pt x="360" y="816"/>
                      <a:pt x="48" y="872"/>
                      <a:pt x="24" y="912"/>
                    </a:cubicBezTo>
                    <a:cubicBezTo>
                      <a:pt x="0" y="952"/>
                      <a:pt x="184" y="992"/>
                      <a:pt x="216" y="1008"/>
                    </a:cubicBezTo>
                  </a:path>
                </a:pathLst>
              </a:custGeom>
              <a:noFill/>
              <a:ln w="28575" cap="flat" cmpd="sng">
                <a:solidFill>
                  <a:schemeClr val="tx1"/>
                </a:solidFill>
                <a:prstDash val="solid"/>
                <a:round/>
                <a:headEnd type="none" w="sm" len="sm"/>
                <a:tailEnd type="none" w="sm" len="sm"/>
              </a:ln>
            </p:spPr>
            <p:txBody>
              <a:bodyPr wrap="none" anchor="ctr"/>
              <a:lstStyle/>
              <a:p>
                <a:endParaRPr lang="en-US"/>
              </a:p>
            </p:txBody>
          </p:sp>
          <p:sp>
            <p:nvSpPr>
              <p:cNvPr id="31801" name="Line 43"/>
              <p:cNvSpPr>
                <a:spLocks noChangeShapeType="1"/>
              </p:cNvSpPr>
              <p:nvPr/>
            </p:nvSpPr>
            <p:spPr bwMode="auto">
              <a:xfrm flipH="1" flipV="1">
                <a:off x="1104" y="1344"/>
                <a:ext cx="4" cy="29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31802" name="Line 44"/>
              <p:cNvSpPr>
                <a:spLocks noChangeShapeType="1"/>
              </p:cNvSpPr>
              <p:nvPr/>
            </p:nvSpPr>
            <p:spPr bwMode="auto">
              <a:xfrm flipH="1">
                <a:off x="1104" y="2108"/>
                <a:ext cx="4" cy="292"/>
              </a:xfrm>
              <a:prstGeom prst="line">
                <a:avLst/>
              </a:prstGeom>
              <a:noFill/>
              <a:ln w="28575">
                <a:solidFill>
                  <a:schemeClr val="tx1"/>
                </a:solidFill>
                <a:round/>
                <a:headEnd type="none" w="sm" len="sm"/>
                <a:tailEnd type="none" w="sm" len="sm"/>
              </a:ln>
            </p:spPr>
            <p:txBody>
              <a:bodyPr wrap="none" anchor="ctr"/>
              <a:lstStyle/>
              <a:p>
                <a:endParaRPr lang="en-US"/>
              </a:p>
            </p:txBody>
          </p:sp>
        </p:grpSp>
      </p:grpSp>
      <p:sp>
        <p:nvSpPr>
          <p:cNvPr id="31783" name="Line 45"/>
          <p:cNvSpPr>
            <a:spLocks noChangeShapeType="1"/>
          </p:cNvSpPr>
          <p:nvPr/>
        </p:nvSpPr>
        <p:spPr bwMode="auto">
          <a:xfrm flipV="1">
            <a:off x="3841750" y="1330325"/>
            <a:ext cx="3602037" cy="1882775"/>
          </a:xfrm>
          <a:prstGeom prst="line">
            <a:avLst/>
          </a:prstGeom>
          <a:noFill/>
          <a:ln w="12700">
            <a:solidFill>
              <a:schemeClr val="tx1"/>
            </a:solidFill>
            <a:round/>
            <a:headEnd/>
            <a:tailEnd/>
          </a:ln>
        </p:spPr>
        <p:txBody>
          <a:bodyPr lIns="82058" tIns="41029" rIns="82058" bIns="41029"/>
          <a:lstStyle/>
          <a:p>
            <a:endParaRPr lang="en-US"/>
          </a:p>
        </p:txBody>
      </p:sp>
      <p:sp>
        <p:nvSpPr>
          <p:cNvPr id="31784" name="Line 46"/>
          <p:cNvSpPr>
            <a:spLocks noChangeShapeType="1"/>
          </p:cNvSpPr>
          <p:nvPr/>
        </p:nvSpPr>
        <p:spPr bwMode="auto">
          <a:xfrm>
            <a:off x="3771900" y="3414713"/>
            <a:ext cx="3879850" cy="403225"/>
          </a:xfrm>
          <a:prstGeom prst="line">
            <a:avLst/>
          </a:prstGeom>
          <a:noFill/>
          <a:ln w="12700">
            <a:solidFill>
              <a:schemeClr val="tx1"/>
            </a:solidFill>
            <a:round/>
            <a:headEnd/>
            <a:tailEnd/>
          </a:ln>
        </p:spPr>
        <p:txBody>
          <a:bodyPr lIns="82058" tIns="41029" rIns="82058" bIns="41029"/>
          <a:lstStyle/>
          <a:p>
            <a:endParaRPr lang="en-US"/>
          </a:p>
        </p:txBody>
      </p:sp>
      <p:grpSp>
        <p:nvGrpSpPr>
          <p:cNvPr id="4" name="Group 47"/>
          <p:cNvGrpSpPr>
            <a:grpSpLocks/>
          </p:cNvGrpSpPr>
          <p:nvPr/>
        </p:nvGrpSpPr>
        <p:grpSpPr bwMode="auto">
          <a:xfrm>
            <a:off x="7305675" y="2003425"/>
            <a:ext cx="622300" cy="1143000"/>
            <a:chOff x="5376" y="2352"/>
            <a:chExt cx="432" cy="816"/>
          </a:xfrm>
        </p:grpSpPr>
        <p:sp>
          <p:nvSpPr>
            <p:cNvPr id="31796" name="Rectangle 48"/>
            <p:cNvSpPr>
              <a:spLocks noChangeArrowheads="1"/>
            </p:cNvSpPr>
            <p:nvPr/>
          </p:nvSpPr>
          <p:spPr bwMode="auto">
            <a:xfrm>
              <a:off x="5376" y="2352"/>
              <a:ext cx="432" cy="816"/>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1797" name="Line 49"/>
            <p:cNvSpPr>
              <a:spLocks noChangeShapeType="1"/>
            </p:cNvSpPr>
            <p:nvPr/>
          </p:nvSpPr>
          <p:spPr bwMode="auto">
            <a:xfrm>
              <a:off x="5616" y="2352"/>
              <a:ext cx="0" cy="816"/>
            </a:xfrm>
            <a:prstGeom prst="line">
              <a:avLst/>
            </a:prstGeom>
            <a:noFill/>
            <a:ln w="28575">
              <a:solidFill>
                <a:schemeClr val="tx1"/>
              </a:solidFill>
              <a:round/>
              <a:headEnd/>
              <a:tailEnd/>
            </a:ln>
          </p:spPr>
          <p:txBody>
            <a:bodyPr/>
            <a:lstStyle/>
            <a:p>
              <a:endParaRPr lang="en-US"/>
            </a:p>
          </p:txBody>
        </p:sp>
      </p:grpSp>
      <p:grpSp>
        <p:nvGrpSpPr>
          <p:cNvPr id="5" name="Group 50"/>
          <p:cNvGrpSpPr>
            <a:grpSpLocks/>
          </p:cNvGrpSpPr>
          <p:nvPr/>
        </p:nvGrpSpPr>
        <p:grpSpPr bwMode="auto">
          <a:xfrm>
            <a:off x="5087937" y="2743200"/>
            <a:ext cx="901700" cy="403225"/>
            <a:chOff x="4800" y="1200"/>
            <a:chExt cx="624" cy="582"/>
          </a:xfrm>
        </p:grpSpPr>
        <p:sp>
          <p:nvSpPr>
            <p:cNvPr id="31791" name="Rectangle 51"/>
            <p:cNvSpPr>
              <a:spLocks noChangeArrowheads="1"/>
            </p:cNvSpPr>
            <p:nvPr/>
          </p:nvSpPr>
          <p:spPr bwMode="auto">
            <a:xfrm>
              <a:off x="4800" y="1200"/>
              <a:ext cx="624" cy="576"/>
            </a:xfrm>
            <a:prstGeom prst="rect">
              <a:avLst/>
            </a:prstGeom>
            <a:solidFill>
              <a:schemeClr val="accent1"/>
            </a:solidFill>
            <a:ln w="12700">
              <a:solidFill>
                <a:schemeClr val="tx1"/>
              </a:solidFill>
              <a:miter lim="800000"/>
              <a:headEnd/>
              <a:tailEnd/>
            </a:ln>
          </p:spPr>
          <p:txBody>
            <a:bodyPr wrap="none" anchor="ctr"/>
            <a:lstStyle/>
            <a:p>
              <a:endParaRPr lang="en-US"/>
            </a:p>
          </p:txBody>
        </p:sp>
        <p:grpSp>
          <p:nvGrpSpPr>
            <p:cNvPr id="6" name="Group 52"/>
            <p:cNvGrpSpPr>
              <a:grpSpLocks/>
            </p:cNvGrpSpPr>
            <p:nvPr/>
          </p:nvGrpSpPr>
          <p:grpSpPr bwMode="auto">
            <a:xfrm>
              <a:off x="5052" y="1200"/>
              <a:ext cx="91" cy="582"/>
              <a:chOff x="936" y="1344"/>
              <a:chExt cx="312" cy="1056"/>
            </a:xfrm>
          </p:grpSpPr>
          <p:sp>
            <p:nvSpPr>
              <p:cNvPr id="31793" name="Freeform 53"/>
              <p:cNvSpPr>
                <a:spLocks/>
              </p:cNvSpPr>
              <p:nvPr/>
            </p:nvSpPr>
            <p:spPr bwMode="auto">
              <a:xfrm>
                <a:off x="936" y="1636"/>
                <a:ext cx="312" cy="472"/>
              </a:xfrm>
              <a:custGeom>
                <a:avLst/>
                <a:gdLst>
                  <a:gd name="T0" fmla="*/ 55 w 392"/>
                  <a:gd name="T1" fmla="*/ 0 h 1008"/>
                  <a:gd name="T2" fmla="*/ 92 w 392"/>
                  <a:gd name="T3" fmla="*/ 1 h 1008"/>
                  <a:gd name="T4" fmla="*/ 6 w 392"/>
                  <a:gd name="T5" fmla="*/ 3 h 1008"/>
                  <a:gd name="T6" fmla="*/ 92 w 392"/>
                  <a:gd name="T7" fmla="*/ 5 h 1008"/>
                  <a:gd name="T8" fmla="*/ 6 w 392"/>
                  <a:gd name="T9" fmla="*/ 7 h 1008"/>
                  <a:gd name="T10" fmla="*/ 92 w 392"/>
                  <a:gd name="T11" fmla="*/ 8 h 1008"/>
                  <a:gd name="T12" fmla="*/ 6 w 392"/>
                  <a:gd name="T13" fmla="*/ 10 h 1008"/>
                  <a:gd name="T14" fmla="*/ 55 w 392"/>
                  <a:gd name="T15" fmla="*/ 10 h 1008"/>
                  <a:gd name="T16" fmla="*/ 0 60000 65536"/>
                  <a:gd name="T17" fmla="*/ 0 60000 65536"/>
                  <a:gd name="T18" fmla="*/ 0 60000 65536"/>
                  <a:gd name="T19" fmla="*/ 0 60000 65536"/>
                  <a:gd name="T20" fmla="*/ 0 60000 65536"/>
                  <a:gd name="T21" fmla="*/ 0 60000 65536"/>
                  <a:gd name="T22" fmla="*/ 0 60000 65536"/>
                  <a:gd name="T23" fmla="*/ 0 60000 65536"/>
                  <a:gd name="T24" fmla="*/ 0 w 392"/>
                  <a:gd name="T25" fmla="*/ 0 h 1008"/>
                  <a:gd name="T26" fmla="*/ 392 w 392"/>
                  <a:gd name="T27" fmla="*/ 1008 h 10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2" h="1008">
                    <a:moveTo>
                      <a:pt x="216" y="0"/>
                    </a:moveTo>
                    <a:cubicBezTo>
                      <a:pt x="304" y="44"/>
                      <a:pt x="392" y="88"/>
                      <a:pt x="360" y="144"/>
                    </a:cubicBezTo>
                    <a:cubicBezTo>
                      <a:pt x="328" y="200"/>
                      <a:pt x="24" y="280"/>
                      <a:pt x="24" y="336"/>
                    </a:cubicBezTo>
                    <a:cubicBezTo>
                      <a:pt x="24" y="392"/>
                      <a:pt x="360" y="432"/>
                      <a:pt x="360" y="480"/>
                    </a:cubicBezTo>
                    <a:cubicBezTo>
                      <a:pt x="360" y="528"/>
                      <a:pt x="24" y="576"/>
                      <a:pt x="24" y="624"/>
                    </a:cubicBezTo>
                    <a:cubicBezTo>
                      <a:pt x="24" y="672"/>
                      <a:pt x="360" y="720"/>
                      <a:pt x="360" y="768"/>
                    </a:cubicBezTo>
                    <a:cubicBezTo>
                      <a:pt x="360" y="816"/>
                      <a:pt x="48" y="872"/>
                      <a:pt x="24" y="912"/>
                    </a:cubicBezTo>
                    <a:cubicBezTo>
                      <a:pt x="0" y="952"/>
                      <a:pt x="184" y="992"/>
                      <a:pt x="216" y="1008"/>
                    </a:cubicBezTo>
                  </a:path>
                </a:pathLst>
              </a:custGeom>
              <a:noFill/>
              <a:ln w="28575" cap="flat" cmpd="sng">
                <a:solidFill>
                  <a:schemeClr val="tx1"/>
                </a:solidFill>
                <a:prstDash val="solid"/>
                <a:round/>
                <a:headEnd type="none" w="sm" len="sm"/>
                <a:tailEnd type="none" w="sm" len="sm"/>
              </a:ln>
            </p:spPr>
            <p:txBody>
              <a:bodyPr wrap="none" anchor="ctr"/>
              <a:lstStyle/>
              <a:p>
                <a:endParaRPr lang="en-US"/>
              </a:p>
            </p:txBody>
          </p:sp>
          <p:sp>
            <p:nvSpPr>
              <p:cNvPr id="31794" name="Line 54"/>
              <p:cNvSpPr>
                <a:spLocks noChangeShapeType="1"/>
              </p:cNvSpPr>
              <p:nvPr/>
            </p:nvSpPr>
            <p:spPr bwMode="auto">
              <a:xfrm flipH="1" flipV="1">
                <a:off x="1104" y="1344"/>
                <a:ext cx="4" cy="292"/>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31795" name="Line 55"/>
              <p:cNvSpPr>
                <a:spLocks noChangeShapeType="1"/>
              </p:cNvSpPr>
              <p:nvPr/>
            </p:nvSpPr>
            <p:spPr bwMode="auto">
              <a:xfrm flipH="1">
                <a:off x="1104" y="2108"/>
                <a:ext cx="4" cy="292"/>
              </a:xfrm>
              <a:prstGeom prst="line">
                <a:avLst/>
              </a:prstGeom>
              <a:noFill/>
              <a:ln w="28575">
                <a:solidFill>
                  <a:schemeClr val="tx1"/>
                </a:solidFill>
                <a:round/>
                <a:headEnd type="none" w="sm" len="sm"/>
                <a:tailEnd type="none" w="sm" len="sm"/>
              </a:ln>
            </p:spPr>
            <p:txBody>
              <a:bodyPr wrap="none" anchor="ctr"/>
              <a:lstStyle/>
              <a:p>
                <a:endParaRPr lang="en-US"/>
              </a:p>
            </p:txBody>
          </p:sp>
        </p:grpSp>
      </p:grpSp>
      <p:sp>
        <p:nvSpPr>
          <p:cNvPr id="31787" name="Text Box 56"/>
          <p:cNvSpPr txBox="1">
            <a:spLocks noChangeArrowheads="1"/>
          </p:cNvSpPr>
          <p:nvPr/>
        </p:nvSpPr>
        <p:spPr bwMode="auto">
          <a:xfrm>
            <a:off x="5157787" y="3146425"/>
            <a:ext cx="642938" cy="452438"/>
          </a:xfrm>
          <a:prstGeom prst="rect">
            <a:avLst/>
          </a:prstGeom>
          <a:noFill/>
          <a:ln w="12700">
            <a:noFill/>
            <a:miter lim="800000"/>
            <a:headEnd/>
            <a:tailEnd/>
          </a:ln>
        </p:spPr>
        <p:txBody>
          <a:bodyPr wrap="none" lIns="82058" tIns="41029" rIns="82058" bIns="41029">
            <a:spAutoFit/>
          </a:bodyPr>
          <a:lstStyle/>
          <a:p>
            <a:r>
              <a:rPr lang="en-US"/>
              <a:t>min</a:t>
            </a:r>
          </a:p>
        </p:txBody>
      </p:sp>
      <p:sp>
        <p:nvSpPr>
          <p:cNvPr id="31788" name="Text Box 57"/>
          <p:cNvSpPr txBox="1">
            <a:spLocks noChangeArrowheads="1"/>
          </p:cNvSpPr>
          <p:nvPr/>
        </p:nvSpPr>
        <p:spPr bwMode="auto">
          <a:xfrm>
            <a:off x="6057900" y="3146425"/>
            <a:ext cx="1120775" cy="452438"/>
          </a:xfrm>
          <a:prstGeom prst="rect">
            <a:avLst/>
          </a:prstGeom>
          <a:noFill/>
          <a:ln w="12700">
            <a:noFill/>
            <a:miter lim="800000"/>
            <a:headEnd/>
            <a:tailEnd/>
          </a:ln>
        </p:spPr>
        <p:txBody>
          <a:bodyPr wrap="none" lIns="82058" tIns="41029" rIns="82058" bIns="41029">
            <a:spAutoFit/>
          </a:bodyPr>
          <a:lstStyle/>
          <a:p>
            <a:r>
              <a:rPr lang="en-US"/>
              <a:t>average</a:t>
            </a:r>
          </a:p>
        </p:txBody>
      </p:sp>
      <p:sp>
        <p:nvSpPr>
          <p:cNvPr id="31789" name="Text Box 58"/>
          <p:cNvSpPr txBox="1">
            <a:spLocks noChangeArrowheads="1"/>
          </p:cNvSpPr>
          <p:nvPr/>
        </p:nvSpPr>
        <p:spPr bwMode="auto">
          <a:xfrm>
            <a:off x="7305675" y="3146425"/>
            <a:ext cx="693737" cy="452438"/>
          </a:xfrm>
          <a:prstGeom prst="rect">
            <a:avLst/>
          </a:prstGeom>
          <a:noFill/>
          <a:ln w="12700">
            <a:noFill/>
            <a:miter lim="800000"/>
            <a:headEnd/>
            <a:tailEnd/>
          </a:ln>
        </p:spPr>
        <p:txBody>
          <a:bodyPr wrap="none" lIns="82058" tIns="41029" rIns="82058" bIns="41029">
            <a:spAutoFit/>
          </a:bodyPr>
          <a:lstStyle/>
          <a:p>
            <a:r>
              <a:rPr lang="en-US"/>
              <a:t>max</a:t>
            </a:r>
          </a:p>
        </p:txBody>
      </p:sp>
      <p:sp>
        <p:nvSpPr>
          <p:cNvPr id="59" name="Text Box 34"/>
          <p:cNvSpPr txBox="1">
            <a:spLocks noChangeArrowheads="1"/>
          </p:cNvSpPr>
          <p:nvPr/>
        </p:nvSpPr>
        <p:spPr bwMode="auto">
          <a:xfrm>
            <a:off x="457200" y="5410200"/>
            <a:ext cx="4311725" cy="467580"/>
          </a:xfrm>
          <a:prstGeom prst="rect">
            <a:avLst/>
          </a:prstGeom>
          <a:noFill/>
          <a:ln w="12700">
            <a:noFill/>
            <a:miter lim="800000"/>
            <a:headEnd/>
            <a:tailEnd/>
          </a:ln>
        </p:spPr>
        <p:txBody>
          <a:bodyPr wrap="none" lIns="82058" tIns="41029" rIns="82058" bIns="41029">
            <a:spAutoFit/>
          </a:bodyPr>
          <a:lstStyle/>
          <a:p>
            <a:r>
              <a:rPr lang="en-US" sz="2500" b="1" dirty="0"/>
              <a:t>At </a:t>
            </a:r>
            <a:r>
              <a:rPr lang="en-US" sz="2500" b="1" dirty="0" smtClean="0"/>
              <a:t>a power management point</a:t>
            </a:r>
            <a:endParaRPr lang="en-US" sz="2500" b="1" dirty="0"/>
          </a:p>
        </p:txBody>
      </p:sp>
      <p:sp>
        <p:nvSpPr>
          <p:cNvPr id="60" name="Text Box 33"/>
          <p:cNvSpPr txBox="1">
            <a:spLocks noChangeArrowheads="1"/>
          </p:cNvSpPr>
          <p:nvPr/>
        </p:nvSpPr>
        <p:spPr bwMode="auto">
          <a:xfrm>
            <a:off x="685800" y="5867400"/>
            <a:ext cx="7620000" cy="452191"/>
          </a:xfrm>
          <a:prstGeom prst="rect">
            <a:avLst/>
          </a:prstGeom>
          <a:noFill/>
          <a:ln w="12700">
            <a:noFill/>
            <a:miter lim="800000"/>
            <a:headEnd/>
            <a:tailEnd/>
          </a:ln>
        </p:spPr>
        <p:txBody>
          <a:bodyPr wrap="square" lIns="82058" tIns="41029" rIns="82058" bIns="41029">
            <a:spAutoFit/>
          </a:bodyPr>
          <a:lstStyle/>
          <a:p>
            <a:pPr marL="153988" indent="-153988">
              <a:buFontTx/>
              <a:buChar char="•"/>
            </a:pPr>
            <a:r>
              <a:rPr lang="en-US" dirty="0" smtClean="0"/>
              <a:t>OS uses knowledge about current load to set up the speed </a:t>
            </a:r>
            <a:endParaRPr lang="en-US" dirty="0"/>
          </a:p>
        </p:txBody>
      </p:sp>
      <p:sp>
        <p:nvSpPr>
          <p:cNvPr id="61" name="WordArt 32"/>
          <p:cNvSpPr>
            <a:spLocks noChangeArrowheads="1" noChangeShapeType="1" noTextEdit="1"/>
          </p:cNvSpPr>
          <p:nvPr/>
        </p:nvSpPr>
        <p:spPr bwMode="auto">
          <a:xfrm>
            <a:off x="2438400" y="2286000"/>
            <a:ext cx="530225" cy="27305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200" kern="10" spc="646">
                <a:ln w="9525">
                  <a:round/>
                  <a:headEnd/>
                  <a:tailEnd/>
                </a:ln>
                <a:gradFill rotWithShape="1">
                  <a:gsLst>
                    <a:gs pos="0">
                      <a:srgbClr val="FFE701"/>
                    </a:gs>
                    <a:gs pos="100000">
                      <a:srgbClr val="FE3E02"/>
                    </a:gs>
                  </a:gsLst>
                  <a:lin ang="5400000" scaled="1"/>
                </a:gradFill>
                <a:latin typeface="Impact"/>
              </a:rPr>
              <a:t>PMH</a:t>
            </a:r>
          </a:p>
        </p:txBody>
      </p:sp>
      <p:sp>
        <p:nvSpPr>
          <p:cNvPr id="62" name="WordArt 32"/>
          <p:cNvSpPr>
            <a:spLocks noChangeArrowheads="1" noChangeShapeType="1" noTextEdit="1"/>
          </p:cNvSpPr>
          <p:nvPr/>
        </p:nvSpPr>
        <p:spPr bwMode="auto">
          <a:xfrm>
            <a:off x="2133600" y="1981200"/>
            <a:ext cx="530225" cy="27305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200" kern="10" spc="646">
                <a:ln w="9525">
                  <a:round/>
                  <a:headEnd/>
                  <a:tailEnd/>
                </a:ln>
                <a:gradFill rotWithShape="1">
                  <a:gsLst>
                    <a:gs pos="0">
                      <a:srgbClr val="FFE701"/>
                    </a:gs>
                    <a:gs pos="100000">
                      <a:srgbClr val="FE3E02"/>
                    </a:gs>
                  </a:gsLst>
                  <a:lin ang="5400000" scaled="1"/>
                </a:gradFill>
                <a:latin typeface="Impact"/>
              </a:rPr>
              <a:t>PMH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6723063" y="1295400"/>
            <a:ext cx="2049462" cy="2684463"/>
            <a:chOff x="6723063" y="1295400"/>
            <a:chExt cx="2049462" cy="2684463"/>
          </a:xfrm>
        </p:grpSpPr>
        <p:sp>
          <p:nvSpPr>
            <p:cNvPr id="30722" name="AutoShape 2"/>
            <p:cNvSpPr>
              <a:spLocks noChangeArrowheads="1"/>
            </p:cNvSpPr>
            <p:nvPr/>
          </p:nvSpPr>
          <p:spPr bwMode="auto">
            <a:xfrm>
              <a:off x="7010400" y="1295400"/>
              <a:ext cx="1762125" cy="654050"/>
            </a:xfrm>
            <a:prstGeom prst="roundRect">
              <a:avLst>
                <a:gd name="adj" fmla="val 16667"/>
              </a:avLst>
            </a:prstGeom>
            <a:solidFill>
              <a:srgbClr val="71FFDA"/>
            </a:solidFill>
            <a:ln w="9525">
              <a:solidFill>
                <a:schemeClr val="tx1"/>
              </a:solidFill>
              <a:miter lim="800000"/>
              <a:headEnd/>
              <a:tailEnd/>
            </a:ln>
          </p:spPr>
          <p:txBody>
            <a:bodyPr wrap="none" lIns="91429" tIns="45714" rIns="91429" bIns="45714" anchor="ctr"/>
            <a:lstStyle/>
            <a:p>
              <a:pPr algn="ctr"/>
              <a:r>
                <a:rPr lang="en-US" sz="2000" i="1">
                  <a:latin typeface="Arial" charset="0"/>
                </a:rPr>
                <a:t>Run-time</a:t>
              </a:r>
            </a:p>
            <a:p>
              <a:pPr algn="ctr"/>
              <a:r>
                <a:rPr lang="en-US" sz="2000" i="1">
                  <a:latin typeface="Arial" charset="0"/>
                </a:rPr>
                <a:t>information</a:t>
              </a:r>
            </a:p>
          </p:txBody>
        </p:sp>
        <p:sp>
          <p:nvSpPr>
            <p:cNvPr id="30725" name="Oval 5"/>
            <p:cNvSpPr>
              <a:spLocks noChangeArrowheads="1"/>
            </p:cNvSpPr>
            <p:nvPr/>
          </p:nvSpPr>
          <p:spPr bwMode="auto">
            <a:xfrm>
              <a:off x="6723063" y="2522538"/>
              <a:ext cx="1471612" cy="1457325"/>
            </a:xfrm>
            <a:prstGeom prst="ellipse">
              <a:avLst/>
            </a:prstGeom>
            <a:solidFill>
              <a:srgbClr val="71FFDA"/>
            </a:solidFill>
            <a:ln w="9525">
              <a:solidFill>
                <a:schemeClr val="tx1"/>
              </a:solidFill>
              <a:miter lim="800000"/>
              <a:headEnd/>
              <a:tailEnd/>
            </a:ln>
          </p:spPr>
          <p:txBody>
            <a:bodyPr wrap="none" lIns="91429" tIns="45714" rIns="91429" bIns="45714" anchor="ctr"/>
            <a:lstStyle/>
            <a:p>
              <a:pPr algn="ctr"/>
              <a:r>
                <a:rPr lang="en-US" i="1" dirty="0" smtClean="0">
                  <a:latin typeface="Arial" charset="0"/>
                </a:rPr>
                <a:t>OS/HW</a:t>
              </a:r>
              <a:endParaRPr lang="en-US" i="1" dirty="0">
                <a:latin typeface="Arial" charset="0"/>
              </a:endParaRPr>
            </a:p>
            <a:p>
              <a:pPr algn="ctr"/>
              <a:r>
                <a:rPr lang="en-US" sz="2000" i="1" dirty="0">
                  <a:latin typeface="Arial" charset="0"/>
                </a:rPr>
                <a:t>(knows </a:t>
              </a:r>
              <a:r>
                <a:rPr lang="en-US" sz="2000" i="1" dirty="0" smtClean="0">
                  <a:latin typeface="Arial" charset="0"/>
                </a:rPr>
                <a:t>the </a:t>
              </a:r>
            </a:p>
            <a:p>
              <a:pPr algn="ctr"/>
              <a:r>
                <a:rPr lang="en-US" sz="2000" i="1" dirty="0" smtClean="0">
                  <a:latin typeface="Arial" charset="0"/>
                </a:rPr>
                <a:t>system)</a:t>
              </a:r>
              <a:endParaRPr lang="en-US" sz="2000" i="1" dirty="0">
                <a:latin typeface="Arial" charset="0"/>
              </a:endParaRPr>
            </a:p>
          </p:txBody>
        </p:sp>
        <p:sp>
          <p:nvSpPr>
            <p:cNvPr id="30726" name="AutoShape 6"/>
            <p:cNvSpPr>
              <a:spLocks noChangeArrowheads="1"/>
            </p:cNvSpPr>
            <p:nvPr/>
          </p:nvSpPr>
          <p:spPr bwMode="auto">
            <a:xfrm rot="1420716">
              <a:off x="7562850" y="2001838"/>
              <a:ext cx="315913" cy="533400"/>
            </a:xfrm>
            <a:prstGeom prst="downArrow">
              <a:avLst>
                <a:gd name="adj1" fmla="val 56250"/>
                <a:gd name="adj2" fmla="val 73525"/>
              </a:avLst>
            </a:prstGeom>
            <a:solidFill>
              <a:srgbClr val="71FFDA"/>
            </a:solidFill>
            <a:ln w="9525">
              <a:solidFill>
                <a:schemeClr val="tx1"/>
              </a:solidFill>
              <a:miter lim="800000"/>
              <a:headEnd/>
              <a:tailEnd/>
            </a:ln>
          </p:spPr>
          <p:txBody>
            <a:bodyPr wrap="none" lIns="82058" tIns="41029" rIns="82058" bIns="41029" anchor="ctr"/>
            <a:lstStyle/>
            <a:p>
              <a:endParaRPr lang="en-US"/>
            </a:p>
          </p:txBody>
        </p:sp>
      </p:grpSp>
      <p:sp>
        <p:nvSpPr>
          <p:cNvPr id="30727" name="Rectangle 7"/>
          <p:cNvSpPr>
            <a:spLocks noGrp="1" noChangeArrowheads="1"/>
          </p:cNvSpPr>
          <p:nvPr>
            <p:ph type="title"/>
          </p:nvPr>
        </p:nvSpPr>
        <p:spPr bwMode="auto">
          <a:xfrm>
            <a:off x="685800" y="304800"/>
            <a:ext cx="7126288" cy="630238"/>
          </a:xfrm>
          <a:noFill/>
          <a:ln w="12700">
            <a:miter lim="800000"/>
            <a:headEnd/>
            <a:tailEnd/>
          </a:ln>
        </p:spPr>
        <p:txBody>
          <a:bodyPr vert="horz" wrap="square" lIns="101576" tIns="50788" rIns="101576" bIns="50788" numCol="1" anchor="t" anchorCtr="0" compatLnSpc="1">
            <a:prstTxWarp prst="textNoShape">
              <a:avLst/>
            </a:prstTxWarp>
          </a:bodyPr>
          <a:lstStyle/>
          <a:p>
            <a:r>
              <a:rPr lang="en-US" sz="3200" b="1" dirty="0" smtClean="0"/>
              <a:t>Compiler/OS collaboration</a:t>
            </a:r>
          </a:p>
        </p:txBody>
      </p:sp>
      <p:grpSp>
        <p:nvGrpSpPr>
          <p:cNvPr id="47" name="Group 46"/>
          <p:cNvGrpSpPr/>
          <p:nvPr/>
        </p:nvGrpSpPr>
        <p:grpSpPr>
          <a:xfrm>
            <a:off x="336550" y="1308100"/>
            <a:ext cx="2241550" cy="2668588"/>
            <a:chOff x="336550" y="1308100"/>
            <a:chExt cx="2241550" cy="2668588"/>
          </a:xfrm>
        </p:grpSpPr>
        <p:sp>
          <p:nvSpPr>
            <p:cNvPr id="30723" name="Oval 3"/>
            <p:cNvSpPr>
              <a:spLocks noChangeArrowheads="1"/>
            </p:cNvSpPr>
            <p:nvPr/>
          </p:nvSpPr>
          <p:spPr bwMode="auto">
            <a:xfrm>
              <a:off x="949325" y="2403475"/>
              <a:ext cx="1628775" cy="1573213"/>
            </a:xfrm>
            <a:prstGeom prst="ellipse">
              <a:avLst/>
            </a:prstGeom>
            <a:solidFill>
              <a:srgbClr val="71FFDA"/>
            </a:solidFill>
            <a:ln w="9525">
              <a:solidFill>
                <a:schemeClr val="tx1"/>
              </a:solidFill>
              <a:miter lim="800000"/>
              <a:headEnd/>
              <a:tailEnd/>
            </a:ln>
          </p:spPr>
          <p:txBody>
            <a:bodyPr wrap="none" lIns="91429" tIns="45714" rIns="91429" bIns="45714" anchor="ctr"/>
            <a:lstStyle/>
            <a:p>
              <a:pPr algn="ctr"/>
              <a:r>
                <a:rPr lang="en-US" i="1" dirty="0">
                  <a:latin typeface="Arial" charset="0"/>
                </a:rPr>
                <a:t>Compiler</a:t>
              </a:r>
            </a:p>
            <a:p>
              <a:pPr algn="ctr"/>
              <a:r>
                <a:rPr lang="en-US" sz="2000" i="1" dirty="0">
                  <a:latin typeface="Arial" charset="0"/>
                </a:rPr>
                <a:t>(knows </a:t>
              </a:r>
              <a:r>
                <a:rPr lang="en-US" sz="2000" i="1" dirty="0" smtClean="0">
                  <a:latin typeface="Arial" charset="0"/>
                </a:rPr>
                <a:t>the</a:t>
              </a:r>
            </a:p>
            <a:p>
              <a:pPr algn="ctr"/>
              <a:r>
                <a:rPr lang="en-US" sz="2000" i="1" dirty="0" smtClean="0">
                  <a:latin typeface="Arial" charset="0"/>
                </a:rPr>
                <a:t>task)</a:t>
              </a:r>
              <a:endParaRPr lang="en-US" sz="2000" i="1" dirty="0">
                <a:latin typeface="Arial" charset="0"/>
              </a:endParaRPr>
            </a:p>
          </p:txBody>
        </p:sp>
        <p:sp>
          <p:nvSpPr>
            <p:cNvPr id="30724" name="AutoShape 4"/>
            <p:cNvSpPr>
              <a:spLocks noChangeArrowheads="1"/>
            </p:cNvSpPr>
            <p:nvPr/>
          </p:nvSpPr>
          <p:spPr bwMode="auto">
            <a:xfrm rot="-1828445">
              <a:off x="1012825" y="2041525"/>
              <a:ext cx="314325" cy="533400"/>
            </a:xfrm>
            <a:prstGeom prst="downArrow">
              <a:avLst>
                <a:gd name="adj1" fmla="val 56250"/>
                <a:gd name="adj2" fmla="val 73897"/>
              </a:avLst>
            </a:prstGeom>
            <a:solidFill>
              <a:srgbClr val="71FFDA"/>
            </a:solidFill>
            <a:ln w="9525">
              <a:solidFill>
                <a:schemeClr val="tx1"/>
              </a:solidFill>
              <a:miter lim="800000"/>
              <a:headEnd/>
              <a:tailEnd/>
            </a:ln>
          </p:spPr>
          <p:txBody>
            <a:bodyPr wrap="none" lIns="82058" tIns="41029" rIns="82058" bIns="41029" anchor="ctr"/>
            <a:lstStyle/>
            <a:p>
              <a:endParaRPr lang="en-US"/>
            </a:p>
          </p:txBody>
        </p:sp>
        <p:sp>
          <p:nvSpPr>
            <p:cNvPr id="30728" name="AutoShape 8"/>
            <p:cNvSpPr>
              <a:spLocks noChangeArrowheads="1"/>
            </p:cNvSpPr>
            <p:nvPr/>
          </p:nvSpPr>
          <p:spPr bwMode="auto">
            <a:xfrm>
              <a:off x="336550" y="1308100"/>
              <a:ext cx="1762125" cy="666750"/>
            </a:xfrm>
            <a:prstGeom prst="roundRect">
              <a:avLst>
                <a:gd name="adj" fmla="val 16667"/>
              </a:avLst>
            </a:prstGeom>
            <a:solidFill>
              <a:srgbClr val="71FFDA"/>
            </a:solidFill>
            <a:ln w="9525">
              <a:solidFill>
                <a:schemeClr val="tx1"/>
              </a:solidFill>
              <a:miter lim="800000"/>
              <a:headEnd/>
              <a:tailEnd/>
            </a:ln>
          </p:spPr>
          <p:txBody>
            <a:bodyPr wrap="none" lIns="91429" tIns="45714" rIns="91429" bIns="45714" anchor="ctr"/>
            <a:lstStyle/>
            <a:p>
              <a:pPr algn="ctr"/>
              <a:r>
                <a:rPr lang="en-US" sz="2000" i="1">
                  <a:latin typeface="Arial" charset="0"/>
                </a:rPr>
                <a:t>Static </a:t>
              </a:r>
            </a:p>
            <a:p>
              <a:pPr algn="ctr"/>
              <a:r>
                <a:rPr lang="en-US" sz="2000" i="1">
                  <a:latin typeface="Arial" charset="0"/>
                </a:rPr>
                <a:t>analysis</a:t>
              </a:r>
            </a:p>
          </p:txBody>
        </p:sp>
      </p:grpSp>
      <p:grpSp>
        <p:nvGrpSpPr>
          <p:cNvPr id="2" name="Group 9"/>
          <p:cNvGrpSpPr>
            <a:grpSpLocks/>
          </p:cNvGrpSpPr>
          <p:nvPr/>
        </p:nvGrpSpPr>
        <p:grpSpPr bwMode="auto">
          <a:xfrm>
            <a:off x="1600200" y="1752600"/>
            <a:ext cx="5734050" cy="1882775"/>
            <a:chOff x="1026" y="861"/>
            <a:chExt cx="3612" cy="1186"/>
          </a:xfrm>
        </p:grpSpPr>
        <p:sp>
          <p:nvSpPr>
            <p:cNvPr id="328714" name="Text Box 10"/>
            <p:cNvSpPr txBox="1">
              <a:spLocks noChangeArrowheads="1"/>
            </p:cNvSpPr>
            <p:nvPr/>
          </p:nvSpPr>
          <p:spPr bwMode="auto">
            <a:xfrm>
              <a:off x="2067" y="1517"/>
              <a:ext cx="1633" cy="530"/>
            </a:xfrm>
            <a:prstGeom prst="rect">
              <a:avLst/>
            </a:prstGeom>
            <a:solidFill>
              <a:srgbClr val="71FFDA"/>
            </a:solidFill>
            <a:ln w="9525">
              <a:noFill/>
              <a:miter lim="800000"/>
              <a:headEnd/>
              <a:tailEnd/>
            </a:ln>
            <a:effectLst>
              <a:outerShdw dist="107763" dir="2700000" algn="ctr" rotWithShape="0">
                <a:schemeClr val="bg2">
                  <a:alpha val="50000"/>
                </a:schemeClr>
              </a:outerShdw>
            </a:effectLst>
          </p:spPr>
          <p:txBody>
            <a:bodyPr lIns="101870" tIns="50935" rIns="101870" bIns="50935">
              <a:spAutoFit/>
            </a:bodyPr>
            <a:lstStyle/>
            <a:p>
              <a:pPr algn="ctr" defTabSz="914608">
                <a:spcBef>
                  <a:spcPct val="50000"/>
                </a:spcBef>
                <a:defRPr/>
              </a:pPr>
              <a:r>
                <a:rPr lang="en-US" dirty="0">
                  <a:solidFill>
                    <a:srgbClr val="000099"/>
                  </a:solidFill>
                  <a:latin typeface="Arial" charset="0"/>
                </a:rPr>
                <a:t>Application Source Code</a:t>
              </a:r>
            </a:p>
          </p:txBody>
        </p:sp>
        <p:sp>
          <p:nvSpPr>
            <p:cNvPr id="30763" name="Text Box 11"/>
            <p:cNvSpPr txBox="1">
              <a:spLocks noChangeArrowheads="1"/>
            </p:cNvSpPr>
            <p:nvPr/>
          </p:nvSpPr>
          <p:spPr bwMode="auto">
            <a:xfrm>
              <a:off x="1026" y="861"/>
              <a:ext cx="1775" cy="472"/>
            </a:xfrm>
            <a:prstGeom prst="rect">
              <a:avLst/>
            </a:prstGeom>
            <a:noFill/>
            <a:ln w="9525">
              <a:noFill/>
              <a:miter lim="800000"/>
              <a:headEnd/>
              <a:tailEnd/>
            </a:ln>
          </p:spPr>
          <p:txBody>
            <a:bodyPr lIns="101870" tIns="50935" rIns="101870" bIns="50935">
              <a:spAutoFit/>
            </a:bodyPr>
            <a:lstStyle/>
            <a:p>
              <a:pPr algn="ctr">
                <a:spcBef>
                  <a:spcPct val="50000"/>
                </a:spcBef>
                <a:buClr>
                  <a:schemeClr val="bg2"/>
                </a:buClr>
                <a:buSzPct val="75000"/>
              </a:pPr>
              <a:r>
                <a:rPr lang="en-US" sz="2100" i="1" dirty="0">
                  <a:solidFill>
                    <a:srgbClr val="FF5050"/>
                  </a:solidFill>
                  <a:latin typeface="Franklin Gothic Demi" pitchFamily="34" charset="0"/>
                </a:rPr>
                <a:t>PMHs: Power management hints</a:t>
              </a:r>
              <a:endParaRPr lang="en-US" sz="2100" dirty="0">
                <a:latin typeface="Franklin Gothic Demi" pitchFamily="34" charset="0"/>
              </a:endParaRPr>
            </a:p>
          </p:txBody>
        </p:sp>
        <p:sp>
          <p:nvSpPr>
            <p:cNvPr id="30764" name="Text Box 12"/>
            <p:cNvSpPr txBox="1">
              <a:spLocks noChangeArrowheads="1"/>
            </p:cNvSpPr>
            <p:nvPr/>
          </p:nvSpPr>
          <p:spPr bwMode="auto">
            <a:xfrm>
              <a:off x="3042" y="909"/>
              <a:ext cx="1596" cy="472"/>
            </a:xfrm>
            <a:prstGeom prst="rect">
              <a:avLst/>
            </a:prstGeom>
            <a:noFill/>
            <a:ln w="9525">
              <a:noFill/>
              <a:miter lim="800000"/>
              <a:headEnd/>
              <a:tailEnd/>
            </a:ln>
          </p:spPr>
          <p:txBody>
            <a:bodyPr lIns="101870" tIns="50935" rIns="101870" bIns="50935">
              <a:spAutoFit/>
            </a:bodyPr>
            <a:lstStyle/>
            <a:p>
              <a:pPr algn="ctr">
                <a:spcBef>
                  <a:spcPct val="50000"/>
                </a:spcBef>
                <a:buClr>
                  <a:schemeClr val="bg2"/>
                </a:buClr>
                <a:buSzPct val="75000"/>
              </a:pPr>
              <a:r>
                <a:rPr lang="en-US" sz="2100" i="1">
                  <a:solidFill>
                    <a:srgbClr val="FF5050"/>
                  </a:solidFill>
                  <a:latin typeface="Franklin Gothic Demi" pitchFamily="34" charset="0"/>
                </a:rPr>
                <a:t>PMPs: Power management points</a:t>
              </a:r>
              <a:endParaRPr lang="en-US" sz="2100">
                <a:latin typeface="Franklin Gothic Demi" pitchFamily="34" charset="0"/>
              </a:endParaRPr>
            </a:p>
          </p:txBody>
        </p:sp>
        <p:sp>
          <p:nvSpPr>
            <p:cNvPr id="328717" name="AutoShape 13"/>
            <p:cNvSpPr>
              <a:spLocks noChangeArrowheads="1"/>
            </p:cNvSpPr>
            <p:nvPr/>
          </p:nvSpPr>
          <p:spPr bwMode="auto">
            <a:xfrm rot="16200000">
              <a:off x="1750" y="1616"/>
              <a:ext cx="198" cy="336"/>
            </a:xfrm>
            <a:prstGeom prst="downArrow">
              <a:avLst>
                <a:gd name="adj1" fmla="val 56250"/>
                <a:gd name="adj2" fmla="val 71721"/>
              </a:avLst>
            </a:prstGeom>
            <a:gradFill rotWithShape="1">
              <a:gsLst>
                <a:gs pos="0">
                  <a:schemeClr val="accent1">
                    <a:gamma/>
                    <a:shade val="76078"/>
                    <a:invGamma/>
                  </a:schemeClr>
                </a:gs>
                <a:gs pos="100000">
                  <a:schemeClr val="accent1"/>
                </a:gs>
              </a:gsLst>
              <a:lin ang="5400000" scaled="1"/>
            </a:gradFill>
            <a:ln w="9525">
              <a:solidFill>
                <a:schemeClr val="tx1"/>
              </a:solidFill>
              <a:miter lim="800000"/>
              <a:headEnd/>
              <a:tailEnd/>
            </a:ln>
            <a:effectLst/>
          </p:spPr>
          <p:txBody>
            <a:bodyPr wrap="none" anchor="ctr"/>
            <a:lstStyle/>
            <a:p>
              <a:pPr>
                <a:defRPr/>
              </a:pPr>
              <a:endParaRPr lang="en-US"/>
            </a:p>
          </p:txBody>
        </p:sp>
        <p:sp>
          <p:nvSpPr>
            <p:cNvPr id="328718" name="AutoShape 14"/>
            <p:cNvSpPr>
              <a:spLocks noChangeArrowheads="1"/>
            </p:cNvSpPr>
            <p:nvPr/>
          </p:nvSpPr>
          <p:spPr bwMode="auto">
            <a:xfrm rot="16200000">
              <a:off x="3882" y="1712"/>
              <a:ext cx="198" cy="336"/>
            </a:xfrm>
            <a:prstGeom prst="downArrow">
              <a:avLst>
                <a:gd name="adj1" fmla="val 56250"/>
                <a:gd name="adj2" fmla="val 71721"/>
              </a:avLst>
            </a:prstGeom>
            <a:gradFill rotWithShape="1">
              <a:gsLst>
                <a:gs pos="0">
                  <a:schemeClr val="accent1">
                    <a:gamma/>
                    <a:shade val="76078"/>
                    <a:invGamma/>
                  </a:schemeClr>
                </a:gs>
                <a:gs pos="100000">
                  <a:schemeClr val="accent1"/>
                </a:gs>
              </a:gsLst>
              <a:lin ang="5400000" scaled="1"/>
            </a:gradFill>
            <a:ln w="9525">
              <a:solidFill>
                <a:schemeClr val="tx1"/>
              </a:solidFill>
              <a:miter lim="800000"/>
              <a:headEnd/>
              <a:tailEnd/>
            </a:ln>
            <a:effectLst/>
          </p:spPr>
          <p:txBody>
            <a:bodyPr wrap="none" anchor="ctr"/>
            <a:lstStyle/>
            <a:p>
              <a:pPr>
                <a:defRPr/>
              </a:pPr>
              <a:endParaRPr lang="en-US"/>
            </a:p>
          </p:txBody>
        </p:sp>
      </p:grpSp>
      <p:grpSp>
        <p:nvGrpSpPr>
          <p:cNvPr id="3" name="Group 15"/>
          <p:cNvGrpSpPr>
            <a:grpSpLocks/>
          </p:cNvGrpSpPr>
          <p:nvPr/>
        </p:nvGrpSpPr>
        <p:grpSpPr bwMode="auto">
          <a:xfrm>
            <a:off x="990600" y="3886200"/>
            <a:ext cx="6932613" cy="2495550"/>
            <a:chOff x="634" y="2265"/>
            <a:chExt cx="4367" cy="1572"/>
          </a:xfrm>
        </p:grpSpPr>
        <p:sp>
          <p:nvSpPr>
            <p:cNvPr id="30731" name="Text Box 16"/>
            <p:cNvSpPr txBox="1">
              <a:spLocks noChangeArrowheads="1"/>
            </p:cNvSpPr>
            <p:nvPr/>
          </p:nvSpPr>
          <p:spPr bwMode="auto">
            <a:xfrm>
              <a:off x="4366" y="3364"/>
              <a:ext cx="130" cy="239"/>
            </a:xfrm>
            <a:prstGeom prst="rect">
              <a:avLst/>
            </a:prstGeom>
            <a:noFill/>
            <a:ln w="9525">
              <a:noFill/>
              <a:miter lim="800000"/>
              <a:headEnd/>
              <a:tailEnd/>
            </a:ln>
          </p:spPr>
          <p:txBody>
            <a:bodyPr wrap="none" lIns="101870" tIns="50935" rIns="101870" bIns="50935">
              <a:spAutoFit/>
            </a:bodyPr>
            <a:lstStyle/>
            <a:p>
              <a:endParaRPr lang="en-US" sz="1800">
                <a:latin typeface="Arial" charset="0"/>
              </a:endParaRPr>
            </a:p>
          </p:txBody>
        </p:sp>
        <p:grpSp>
          <p:nvGrpSpPr>
            <p:cNvPr id="4" name="Group 17"/>
            <p:cNvGrpSpPr>
              <a:grpSpLocks/>
            </p:cNvGrpSpPr>
            <p:nvPr/>
          </p:nvGrpSpPr>
          <p:grpSpPr bwMode="auto">
            <a:xfrm>
              <a:off x="1444" y="2517"/>
              <a:ext cx="2671" cy="407"/>
              <a:chOff x="4200" y="7519"/>
              <a:chExt cx="3165" cy="435"/>
            </a:xfrm>
          </p:grpSpPr>
          <p:sp>
            <p:nvSpPr>
              <p:cNvPr id="30756" name="Line 18"/>
              <p:cNvSpPr>
                <a:spLocks noChangeShapeType="1"/>
              </p:cNvSpPr>
              <p:nvPr/>
            </p:nvSpPr>
            <p:spPr bwMode="auto">
              <a:xfrm flipH="1">
                <a:off x="4695" y="7519"/>
                <a:ext cx="1470" cy="435"/>
              </a:xfrm>
              <a:prstGeom prst="line">
                <a:avLst/>
              </a:prstGeom>
              <a:noFill/>
              <a:ln w="28575">
                <a:solidFill>
                  <a:srgbClr val="000099"/>
                </a:solidFill>
                <a:round/>
                <a:headEnd/>
                <a:tailEnd type="stealth" w="med" len="med"/>
              </a:ln>
            </p:spPr>
            <p:txBody>
              <a:bodyPr/>
              <a:lstStyle/>
              <a:p>
                <a:endParaRPr lang="en-US"/>
              </a:p>
            </p:txBody>
          </p:sp>
          <p:sp>
            <p:nvSpPr>
              <p:cNvPr id="30757" name="Line 19"/>
              <p:cNvSpPr>
                <a:spLocks noChangeShapeType="1"/>
              </p:cNvSpPr>
              <p:nvPr/>
            </p:nvSpPr>
            <p:spPr bwMode="auto">
              <a:xfrm>
                <a:off x="6390" y="7534"/>
                <a:ext cx="975" cy="420"/>
              </a:xfrm>
              <a:prstGeom prst="line">
                <a:avLst/>
              </a:prstGeom>
              <a:noFill/>
              <a:ln w="28575">
                <a:solidFill>
                  <a:srgbClr val="000099"/>
                </a:solidFill>
                <a:round/>
                <a:headEnd/>
                <a:tailEnd type="stealth" w="med" len="med"/>
              </a:ln>
            </p:spPr>
            <p:txBody>
              <a:bodyPr/>
              <a:lstStyle/>
              <a:p>
                <a:endParaRPr lang="en-US"/>
              </a:p>
            </p:txBody>
          </p:sp>
          <p:sp>
            <p:nvSpPr>
              <p:cNvPr id="30758" name="Line 20"/>
              <p:cNvSpPr>
                <a:spLocks noChangeShapeType="1"/>
              </p:cNvSpPr>
              <p:nvPr/>
            </p:nvSpPr>
            <p:spPr bwMode="auto">
              <a:xfrm flipH="1">
                <a:off x="4200" y="7529"/>
                <a:ext cx="1875" cy="405"/>
              </a:xfrm>
              <a:prstGeom prst="line">
                <a:avLst/>
              </a:prstGeom>
              <a:noFill/>
              <a:ln w="28575">
                <a:solidFill>
                  <a:srgbClr val="000099"/>
                </a:solidFill>
                <a:round/>
                <a:headEnd/>
                <a:tailEnd type="stealth" w="med" len="med"/>
              </a:ln>
            </p:spPr>
            <p:txBody>
              <a:bodyPr/>
              <a:lstStyle/>
              <a:p>
                <a:endParaRPr lang="en-US"/>
              </a:p>
            </p:txBody>
          </p:sp>
          <p:sp>
            <p:nvSpPr>
              <p:cNvPr id="30759" name="Line 21"/>
              <p:cNvSpPr>
                <a:spLocks noChangeShapeType="1"/>
              </p:cNvSpPr>
              <p:nvPr/>
            </p:nvSpPr>
            <p:spPr bwMode="auto">
              <a:xfrm flipH="1">
                <a:off x="5235" y="7529"/>
                <a:ext cx="1005" cy="420"/>
              </a:xfrm>
              <a:prstGeom prst="line">
                <a:avLst/>
              </a:prstGeom>
              <a:noFill/>
              <a:ln w="28575">
                <a:solidFill>
                  <a:srgbClr val="000099"/>
                </a:solidFill>
                <a:round/>
                <a:headEnd/>
                <a:tailEnd type="stealth" w="med" len="med"/>
              </a:ln>
            </p:spPr>
            <p:txBody>
              <a:bodyPr/>
              <a:lstStyle/>
              <a:p>
                <a:endParaRPr lang="en-US"/>
              </a:p>
            </p:txBody>
          </p:sp>
          <p:sp>
            <p:nvSpPr>
              <p:cNvPr id="30760" name="Line 22"/>
              <p:cNvSpPr>
                <a:spLocks noChangeShapeType="1"/>
              </p:cNvSpPr>
              <p:nvPr/>
            </p:nvSpPr>
            <p:spPr bwMode="auto">
              <a:xfrm flipH="1">
                <a:off x="6150" y="7544"/>
                <a:ext cx="135" cy="390"/>
              </a:xfrm>
              <a:prstGeom prst="line">
                <a:avLst/>
              </a:prstGeom>
              <a:noFill/>
              <a:ln w="28575">
                <a:solidFill>
                  <a:srgbClr val="000099"/>
                </a:solidFill>
                <a:round/>
                <a:headEnd/>
                <a:tailEnd type="stealth" w="med" len="med"/>
              </a:ln>
            </p:spPr>
            <p:txBody>
              <a:bodyPr/>
              <a:lstStyle/>
              <a:p>
                <a:endParaRPr lang="en-US"/>
              </a:p>
            </p:txBody>
          </p:sp>
          <p:sp>
            <p:nvSpPr>
              <p:cNvPr id="30761" name="Line 23"/>
              <p:cNvSpPr>
                <a:spLocks noChangeShapeType="1"/>
              </p:cNvSpPr>
              <p:nvPr/>
            </p:nvSpPr>
            <p:spPr bwMode="auto">
              <a:xfrm>
                <a:off x="6315" y="7529"/>
                <a:ext cx="780" cy="420"/>
              </a:xfrm>
              <a:prstGeom prst="line">
                <a:avLst/>
              </a:prstGeom>
              <a:noFill/>
              <a:ln w="28575">
                <a:solidFill>
                  <a:srgbClr val="000099"/>
                </a:solidFill>
                <a:round/>
                <a:headEnd/>
                <a:tailEnd type="stealth" w="med" len="med"/>
              </a:ln>
            </p:spPr>
            <p:txBody>
              <a:bodyPr/>
              <a:lstStyle/>
              <a:p>
                <a:endParaRPr lang="en-US"/>
              </a:p>
            </p:txBody>
          </p:sp>
        </p:grpSp>
        <p:grpSp>
          <p:nvGrpSpPr>
            <p:cNvPr id="5" name="Group 24"/>
            <p:cNvGrpSpPr>
              <a:grpSpLocks/>
            </p:cNvGrpSpPr>
            <p:nvPr/>
          </p:nvGrpSpPr>
          <p:grpSpPr bwMode="auto">
            <a:xfrm>
              <a:off x="698" y="3234"/>
              <a:ext cx="3580" cy="366"/>
              <a:chOff x="3315" y="8250"/>
              <a:chExt cx="4245" cy="390"/>
            </a:xfrm>
          </p:grpSpPr>
          <p:sp>
            <p:nvSpPr>
              <p:cNvPr id="30751" name="Line 25"/>
              <p:cNvSpPr>
                <a:spLocks noChangeShapeType="1"/>
              </p:cNvSpPr>
              <p:nvPr/>
            </p:nvSpPr>
            <p:spPr bwMode="auto">
              <a:xfrm flipH="1" flipV="1">
                <a:off x="3315" y="8280"/>
                <a:ext cx="2190" cy="360"/>
              </a:xfrm>
              <a:prstGeom prst="line">
                <a:avLst/>
              </a:prstGeom>
              <a:noFill/>
              <a:ln w="28575">
                <a:solidFill>
                  <a:srgbClr val="000099"/>
                </a:solidFill>
                <a:round/>
                <a:headEnd/>
                <a:tailEnd type="stealth" w="med" len="med"/>
              </a:ln>
            </p:spPr>
            <p:txBody>
              <a:bodyPr/>
              <a:lstStyle/>
              <a:p>
                <a:endParaRPr lang="en-US"/>
              </a:p>
            </p:txBody>
          </p:sp>
          <p:sp>
            <p:nvSpPr>
              <p:cNvPr id="30752" name="Line 26"/>
              <p:cNvSpPr>
                <a:spLocks noChangeShapeType="1"/>
              </p:cNvSpPr>
              <p:nvPr/>
            </p:nvSpPr>
            <p:spPr bwMode="auto">
              <a:xfrm flipH="1" flipV="1">
                <a:off x="4395" y="8250"/>
                <a:ext cx="1125" cy="375"/>
              </a:xfrm>
              <a:prstGeom prst="line">
                <a:avLst/>
              </a:prstGeom>
              <a:noFill/>
              <a:ln w="28575">
                <a:solidFill>
                  <a:srgbClr val="000099"/>
                </a:solidFill>
                <a:round/>
                <a:headEnd/>
                <a:tailEnd type="stealth" w="med" len="med"/>
              </a:ln>
            </p:spPr>
            <p:txBody>
              <a:bodyPr/>
              <a:lstStyle/>
              <a:p>
                <a:endParaRPr lang="en-US"/>
              </a:p>
            </p:txBody>
          </p:sp>
          <p:sp>
            <p:nvSpPr>
              <p:cNvPr id="30753" name="Line 27"/>
              <p:cNvSpPr>
                <a:spLocks noChangeShapeType="1"/>
              </p:cNvSpPr>
              <p:nvPr/>
            </p:nvSpPr>
            <p:spPr bwMode="auto">
              <a:xfrm flipH="1" flipV="1">
                <a:off x="5460" y="8250"/>
                <a:ext cx="60" cy="345"/>
              </a:xfrm>
              <a:prstGeom prst="line">
                <a:avLst/>
              </a:prstGeom>
              <a:noFill/>
              <a:ln w="28575">
                <a:solidFill>
                  <a:srgbClr val="000099"/>
                </a:solidFill>
                <a:round/>
                <a:headEnd/>
                <a:tailEnd type="stealth" w="med" len="med"/>
              </a:ln>
            </p:spPr>
            <p:txBody>
              <a:bodyPr/>
              <a:lstStyle/>
              <a:p>
                <a:endParaRPr lang="en-US"/>
              </a:p>
            </p:txBody>
          </p:sp>
          <p:sp>
            <p:nvSpPr>
              <p:cNvPr id="30754" name="Line 28"/>
              <p:cNvSpPr>
                <a:spLocks noChangeShapeType="1"/>
              </p:cNvSpPr>
              <p:nvPr/>
            </p:nvSpPr>
            <p:spPr bwMode="auto">
              <a:xfrm flipV="1">
                <a:off x="5550" y="8250"/>
                <a:ext cx="945" cy="375"/>
              </a:xfrm>
              <a:prstGeom prst="line">
                <a:avLst/>
              </a:prstGeom>
              <a:noFill/>
              <a:ln w="28575">
                <a:solidFill>
                  <a:srgbClr val="000099"/>
                </a:solidFill>
                <a:round/>
                <a:headEnd/>
                <a:tailEnd type="stealth" w="med" len="med"/>
              </a:ln>
            </p:spPr>
            <p:txBody>
              <a:bodyPr/>
              <a:lstStyle/>
              <a:p>
                <a:endParaRPr lang="en-US"/>
              </a:p>
            </p:txBody>
          </p:sp>
          <p:sp>
            <p:nvSpPr>
              <p:cNvPr id="30755" name="Line 29"/>
              <p:cNvSpPr>
                <a:spLocks noChangeShapeType="1"/>
              </p:cNvSpPr>
              <p:nvPr/>
            </p:nvSpPr>
            <p:spPr bwMode="auto">
              <a:xfrm flipV="1">
                <a:off x="5595" y="8250"/>
                <a:ext cx="1965" cy="390"/>
              </a:xfrm>
              <a:prstGeom prst="line">
                <a:avLst/>
              </a:prstGeom>
              <a:noFill/>
              <a:ln w="28575">
                <a:solidFill>
                  <a:srgbClr val="000099"/>
                </a:solidFill>
                <a:round/>
                <a:headEnd/>
                <a:tailEnd type="stealth" w="med" len="med"/>
              </a:ln>
            </p:spPr>
            <p:txBody>
              <a:bodyPr/>
              <a:lstStyle/>
              <a:p>
                <a:endParaRPr lang="en-US"/>
              </a:p>
            </p:txBody>
          </p:sp>
        </p:grpSp>
        <p:grpSp>
          <p:nvGrpSpPr>
            <p:cNvPr id="6" name="Group 30"/>
            <p:cNvGrpSpPr>
              <a:grpSpLocks/>
            </p:cNvGrpSpPr>
            <p:nvPr/>
          </p:nvGrpSpPr>
          <p:grpSpPr bwMode="auto">
            <a:xfrm>
              <a:off x="634" y="2865"/>
              <a:ext cx="3718" cy="317"/>
              <a:chOff x="2976" y="12384"/>
              <a:chExt cx="4087" cy="346"/>
            </a:xfrm>
          </p:grpSpPr>
          <p:pic>
            <p:nvPicPr>
              <p:cNvPr id="30746" name="Picture 31" descr="isr"/>
              <p:cNvPicPr>
                <a:picLocks noChangeAspect="1" noChangeArrowheads="1"/>
              </p:cNvPicPr>
              <p:nvPr/>
            </p:nvPicPr>
            <p:blipFill>
              <a:blip r:embed="rId2" cstate="print"/>
              <a:srcRect/>
              <a:stretch>
                <a:fillRect/>
              </a:stretch>
            </p:blipFill>
            <p:spPr bwMode="auto">
              <a:xfrm>
                <a:off x="6960" y="12384"/>
                <a:ext cx="103" cy="346"/>
              </a:xfrm>
              <a:prstGeom prst="rect">
                <a:avLst/>
              </a:prstGeom>
              <a:noFill/>
              <a:ln w="9525">
                <a:solidFill>
                  <a:schemeClr val="bg1"/>
                </a:solidFill>
                <a:miter lim="800000"/>
                <a:headEnd/>
                <a:tailEnd/>
              </a:ln>
            </p:spPr>
          </p:pic>
          <p:pic>
            <p:nvPicPr>
              <p:cNvPr id="30747" name="Picture 32" descr="isr"/>
              <p:cNvPicPr>
                <a:picLocks noChangeAspect="1" noChangeArrowheads="1"/>
              </p:cNvPicPr>
              <p:nvPr/>
            </p:nvPicPr>
            <p:blipFill>
              <a:blip r:embed="rId2" cstate="print"/>
              <a:srcRect/>
              <a:stretch>
                <a:fillRect/>
              </a:stretch>
            </p:blipFill>
            <p:spPr bwMode="auto">
              <a:xfrm>
                <a:off x="5993" y="12384"/>
                <a:ext cx="103" cy="346"/>
              </a:xfrm>
              <a:prstGeom prst="rect">
                <a:avLst/>
              </a:prstGeom>
              <a:noFill/>
              <a:ln w="9525">
                <a:solidFill>
                  <a:schemeClr val="bg1"/>
                </a:solidFill>
                <a:miter lim="800000"/>
                <a:headEnd/>
                <a:tailEnd/>
              </a:ln>
            </p:spPr>
          </p:pic>
          <p:pic>
            <p:nvPicPr>
              <p:cNvPr id="30748" name="Picture 33" descr="isr"/>
              <p:cNvPicPr>
                <a:picLocks noChangeAspect="1" noChangeArrowheads="1"/>
              </p:cNvPicPr>
              <p:nvPr/>
            </p:nvPicPr>
            <p:blipFill>
              <a:blip r:embed="rId2" cstate="print"/>
              <a:srcRect/>
              <a:stretch>
                <a:fillRect/>
              </a:stretch>
            </p:blipFill>
            <p:spPr bwMode="auto">
              <a:xfrm>
                <a:off x="4985" y="12384"/>
                <a:ext cx="103" cy="346"/>
              </a:xfrm>
              <a:prstGeom prst="rect">
                <a:avLst/>
              </a:prstGeom>
              <a:noFill/>
              <a:ln w="9525">
                <a:solidFill>
                  <a:schemeClr val="bg1"/>
                </a:solidFill>
                <a:miter lim="800000"/>
                <a:headEnd/>
                <a:tailEnd/>
              </a:ln>
            </p:spPr>
          </p:pic>
          <p:pic>
            <p:nvPicPr>
              <p:cNvPr id="30749" name="Picture 34" descr="isr"/>
              <p:cNvPicPr>
                <a:picLocks noChangeAspect="1" noChangeArrowheads="1"/>
              </p:cNvPicPr>
              <p:nvPr/>
            </p:nvPicPr>
            <p:blipFill>
              <a:blip r:embed="rId2" cstate="print"/>
              <a:srcRect/>
              <a:stretch>
                <a:fillRect/>
              </a:stretch>
            </p:blipFill>
            <p:spPr bwMode="auto">
              <a:xfrm>
                <a:off x="3984" y="12384"/>
                <a:ext cx="103" cy="346"/>
              </a:xfrm>
              <a:prstGeom prst="rect">
                <a:avLst/>
              </a:prstGeom>
              <a:noFill/>
              <a:ln w="9525">
                <a:solidFill>
                  <a:schemeClr val="bg1"/>
                </a:solidFill>
                <a:miter lim="800000"/>
                <a:headEnd/>
                <a:tailEnd/>
              </a:ln>
            </p:spPr>
          </p:pic>
          <p:pic>
            <p:nvPicPr>
              <p:cNvPr id="30750" name="Picture 35" descr="isr"/>
              <p:cNvPicPr>
                <a:picLocks noChangeAspect="1" noChangeArrowheads="1"/>
              </p:cNvPicPr>
              <p:nvPr/>
            </p:nvPicPr>
            <p:blipFill>
              <a:blip r:embed="rId2" cstate="print"/>
              <a:srcRect/>
              <a:stretch>
                <a:fillRect/>
              </a:stretch>
            </p:blipFill>
            <p:spPr bwMode="auto">
              <a:xfrm>
                <a:off x="2976" y="12384"/>
                <a:ext cx="103" cy="346"/>
              </a:xfrm>
              <a:prstGeom prst="rect">
                <a:avLst/>
              </a:prstGeom>
              <a:noFill/>
              <a:ln w="9525">
                <a:solidFill>
                  <a:schemeClr val="bg1"/>
                </a:solidFill>
                <a:miter lim="800000"/>
                <a:headEnd/>
                <a:tailEnd/>
              </a:ln>
            </p:spPr>
          </p:pic>
        </p:grpSp>
        <p:sp>
          <p:nvSpPr>
            <p:cNvPr id="30735" name="Line 36"/>
            <p:cNvSpPr>
              <a:spLocks noChangeShapeType="1"/>
            </p:cNvSpPr>
            <p:nvPr/>
          </p:nvSpPr>
          <p:spPr bwMode="auto">
            <a:xfrm rot="-5400000">
              <a:off x="2822" y="998"/>
              <a:ext cx="0" cy="4358"/>
            </a:xfrm>
            <a:prstGeom prst="line">
              <a:avLst/>
            </a:prstGeom>
            <a:noFill/>
            <a:ln w="38100">
              <a:solidFill>
                <a:srgbClr val="000099"/>
              </a:solidFill>
              <a:round/>
              <a:headEnd/>
              <a:tailEnd type="triangle" w="med" len="med"/>
            </a:ln>
          </p:spPr>
          <p:txBody>
            <a:bodyPr/>
            <a:lstStyle/>
            <a:p>
              <a:endParaRPr lang="en-US"/>
            </a:p>
          </p:txBody>
        </p:sp>
        <p:sp>
          <p:nvSpPr>
            <p:cNvPr id="328741" name="Text Box 37"/>
            <p:cNvSpPr txBox="1">
              <a:spLocks noChangeArrowheads="1"/>
            </p:cNvSpPr>
            <p:nvPr/>
          </p:nvSpPr>
          <p:spPr bwMode="auto">
            <a:xfrm>
              <a:off x="1340" y="3575"/>
              <a:ext cx="2841" cy="262"/>
            </a:xfrm>
            <a:prstGeom prst="rect">
              <a:avLst/>
            </a:prstGeom>
            <a:noFill/>
            <a:ln w="9525">
              <a:noFill/>
              <a:miter lim="800000"/>
              <a:headEnd/>
              <a:tailEnd/>
            </a:ln>
            <a:effectLst/>
          </p:spPr>
          <p:txBody>
            <a:bodyPr lIns="101870" tIns="50935" rIns="101870" bIns="50935"/>
            <a:lstStyle/>
            <a:p>
              <a:pPr algn="ctr" defTabSz="914608">
                <a:defRPr/>
              </a:pPr>
              <a:r>
                <a:rPr lang="en-US" sz="2000" dirty="0">
                  <a:solidFill>
                    <a:srgbClr val="6699FF"/>
                  </a:solidFill>
                  <a:effectLst>
                    <a:outerShdw blurRad="38100" dist="38100" dir="2700000" algn="tl">
                      <a:srgbClr val="C0C0C0"/>
                    </a:outerShdw>
                  </a:effectLst>
                </a:rPr>
                <a:t>Interrupts for  executing  PMPs</a:t>
              </a:r>
            </a:p>
          </p:txBody>
        </p:sp>
        <p:sp>
          <p:nvSpPr>
            <p:cNvPr id="328742" name="Text Box 38"/>
            <p:cNvSpPr txBox="1">
              <a:spLocks noChangeArrowheads="1"/>
            </p:cNvSpPr>
            <p:nvPr/>
          </p:nvSpPr>
          <p:spPr bwMode="auto">
            <a:xfrm>
              <a:off x="2847" y="2265"/>
              <a:ext cx="764" cy="270"/>
            </a:xfrm>
            <a:prstGeom prst="rect">
              <a:avLst/>
            </a:prstGeom>
            <a:noFill/>
            <a:ln w="9525">
              <a:noFill/>
              <a:miter lim="800000"/>
              <a:headEnd/>
              <a:tailEnd/>
            </a:ln>
            <a:effectLst/>
          </p:spPr>
          <p:txBody>
            <a:bodyPr lIns="101870" tIns="50935" rIns="101870" bIns="50935"/>
            <a:lstStyle/>
            <a:p>
              <a:pPr algn="ctr" defTabSz="914608">
                <a:defRPr/>
              </a:pPr>
              <a:r>
                <a:rPr lang="en-US" sz="2000" dirty="0">
                  <a:solidFill>
                    <a:srgbClr val="FF3300"/>
                  </a:solidFill>
                  <a:effectLst>
                    <a:outerShdw blurRad="38100" dist="38100" dir="2700000" algn="tl">
                      <a:srgbClr val="C0C0C0"/>
                    </a:outerShdw>
                  </a:effectLst>
                </a:rPr>
                <a:t>PMHs </a:t>
              </a:r>
            </a:p>
          </p:txBody>
        </p:sp>
        <p:sp>
          <p:nvSpPr>
            <p:cNvPr id="30738" name="Text Box 39"/>
            <p:cNvSpPr txBox="1">
              <a:spLocks noChangeArrowheads="1"/>
            </p:cNvSpPr>
            <p:nvPr/>
          </p:nvSpPr>
          <p:spPr bwMode="auto">
            <a:xfrm>
              <a:off x="4470" y="3198"/>
              <a:ext cx="531" cy="259"/>
            </a:xfrm>
            <a:prstGeom prst="rect">
              <a:avLst/>
            </a:prstGeom>
            <a:noFill/>
            <a:ln w="9525">
              <a:noFill/>
              <a:miter lim="800000"/>
              <a:headEnd/>
              <a:tailEnd/>
            </a:ln>
          </p:spPr>
          <p:txBody>
            <a:bodyPr lIns="101870" tIns="50935" rIns="101870" bIns="50935">
              <a:spAutoFit/>
            </a:bodyPr>
            <a:lstStyle/>
            <a:p>
              <a:pPr>
                <a:spcBef>
                  <a:spcPct val="50000"/>
                </a:spcBef>
              </a:pPr>
              <a:r>
                <a:rPr lang="en-US" sz="2000">
                  <a:solidFill>
                    <a:srgbClr val="000099"/>
                  </a:solidFill>
                </a:rPr>
                <a:t>time</a:t>
              </a:r>
            </a:p>
          </p:txBody>
        </p:sp>
        <p:grpSp>
          <p:nvGrpSpPr>
            <p:cNvPr id="7" name="Group 40"/>
            <p:cNvGrpSpPr>
              <a:grpSpLocks/>
            </p:cNvGrpSpPr>
            <p:nvPr/>
          </p:nvGrpSpPr>
          <p:grpSpPr bwMode="auto">
            <a:xfrm>
              <a:off x="1354" y="3033"/>
              <a:ext cx="2783" cy="144"/>
              <a:chOff x="1536" y="3264"/>
              <a:chExt cx="2784" cy="144"/>
            </a:xfrm>
          </p:grpSpPr>
          <p:sp>
            <p:nvSpPr>
              <p:cNvPr id="30740" name="Rectangle 41"/>
              <p:cNvSpPr>
                <a:spLocks noChangeArrowheads="1"/>
              </p:cNvSpPr>
              <p:nvPr/>
            </p:nvSpPr>
            <p:spPr bwMode="auto">
              <a:xfrm>
                <a:off x="4080"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sp>
            <p:nvSpPr>
              <p:cNvPr id="30741" name="Rectangle 42"/>
              <p:cNvSpPr>
                <a:spLocks noChangeArrowheads="1"/>
              </p:cNvSpPr>
              <p:nvPr/>
            </p:nvSpPr>
            <p:spPr bwMode="auto">
              <a:xfrm>
                <a:off x="4272"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sp>
            <p:nvSpPr>
              <p:cNvPr id="30742" name="Rectangle 43"/>
              <p:cNvSpPr>
                <a:spLocks noChangeArrowheads="1"/>
              </p:cNvSpPr>
              <p:nvPr/>
            </p:nvSpPr>
            <p:spPr bwMode="auto">
              <a:xfrm>
                <a:off x="3216"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sp>
            <p:nvSpPr>
              <p:cNvPr id="30743" name="Rectangle 44"/>
              <p:cNvSpPr>
                <a:spLocks noChangeArrowheads="1"/>
              </p:cNvSpPr>
              <p:nvPr/>
            </p:nvSpPr>
            <p:spPr bwMode="auto">
              <a:xfrm>
                <a:off x="2496"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sp>
            <p:nvSpPr>
              <p:cNvPr id="30744" name="Rectangle 45"/>
              <p:cNvSpPr>
                <a:spLocks noChangeArrowheads="1"/>
              </p:cNvSpPr>
              <p:nvPr/>
            </p:nvSpPr>
            <p:spPr bwMode="auto">
              <a:xfrm>
                <a:off x="2064"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sp>
            <p:nvSpPr>
              <p:cNvPr id="30745" name="Rectangle 46"/>
              <p:cNvSpPr>
                <a:spLocks noChangeArrowheads="1"/>
              </p:cNvSpPr>
              <p:nvPr/>
            </p:nvSpPr>
            <p:spPr bwMode="auto">
              <a:xfrm>
                <a:off x="1536" y="3264"/>
                <a:ext cx="48" cy="144"/>
              </a:xfrm>
              <a:prstGeom prst="rect">
                <a:avLst/>
              </a:prstGeom>
              <a:gradFill rotWithShape="1">
                <a:gsLst>
                  <a:gs pos="0">
                    <a:srgbClr val="FF6600"/>
                  </a:gs>
                  <a:gs pos="100000">
                    <a:srgbClr val="A94400"/>
                  </a:gs>
                </a:gsLst>
                <a:path path="shape">
                  <a:fillToRect l="50000" t="50000" r="50000" b="50000"/>
                </a:path>
              </a:gradFill>
              <a:ln w="9525">
                <a:solidFill>
                  <a:srgbClr val="800000"/>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checkerboard(across)">
                                      <p:cBhvr>
                                        <p:cTn id="7" dur="500"/>
                                        <p:tgtEl>
                                          <p:spTgt spid="48"/>
                                        </p:tgtEl>
                                      </p:cBhvr>
                                    </p:animEffect>
                                  </p:childTnLst>
                                </p:cTn>
                              </p:par>
                              <p:par>
                                <p:cTn id="8" presetID="5" presetClass="entr" presetSubtype="1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checkerboard(across)">
                                      <p:cBhvr>
                                        <p:cTn id="10" dur="500"/>
                                        <p:tgtEl>
                                          <p:spTgt spid="47"/>
                                        </p:tgtEl>
                                      </p:cBhvr>
                                    </p:animEffec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3677</Words>
  <Application>Microsoft Office PowerPoint</Application>
  <PresentationFormat>On-screen Show (4:3)</PresentationFormat>
  <Paragraphs>537</Paragraphs>
  <Slides>35</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Default Design</vt:lpstr>
      <vt:lpstr>Equation</vt:lpstr>
      <vt:lpstr>Microsoft Equation 3.0</vt:lpstr>
      <vt:lpstr>Slide 1</vt:lpstr>
      <vt:lpstr>Slide 2</vt:lpstr>
      <vt:lpstr>Power management techniques</vt:lpstr>
      <vt:lpstr>Frequency/voltage scaling</vt:lpstr>
      <vt:lpstr>Different goals of power management</vt:lpstr>
      <vt:lpstr>Slide 6</vt:lpstr>
      <vt:lpstr>Implementation of Power Management Points</vt:lpstr>
      <vt:lpstr>Example of compiler/OS collaboration</vt:lpstr>
      <vt:lpstr>Compiler/OS collaboration</vt:lpstr>
      <vt:lpstr>DVS for multiple cores</vt:lpstr>
      <vt:lpstr>Slide 11</vt:lpstr>
      <vt:lpstr>Mapping a linear task graph  onto a linear pipeline</vt:lpstr>
      <vt:lpstr>Slide 13</vt:lpstr>
      <vt:lpstr>Slide 14</vt:lpstr>
      <vt:lpstr>Turn OFF some PEs</vt:lpstr>
      <vt:lpstr>DVS using Machine Learning  </vt:lpstr>
      <vt:lpstr>Slide 17</vt:lpstr>
      <vt:lpstr>Energy-Reliability tradeoff</vt:lpstr>
      <vt:lpstr>Optimal number of checkpoints</vt:lpstr>
      <vt:lpstr>Faults are rare events</vt:lpstr>
      <vt:lpstr>Non-uniform check-pointing</vt:lpstr>
      <vt:lpstr>Triple Modular Redundancy vs. Duplex</vt:lpstr>
      <vt:lpstr>Add memory power to the mix </vt:lpstr>
      <vt:lpstr>OS assisted Memory Power Management?</vt:lpstr>
      <vt:lpstr>Example of compiler assisted Memory Power Management?</vt:lpstr>
      <vt:lpstr>Example of compiler assisted Memory Power Management?</vt:lpstr>
      <vt:lpstr>Phase Change Memory (PCM) A power saving memory technology </vt:lpstr>
      <vt:lpstr>Properties of PCM </vt:lpstr>
      <vt:lpstr>So, where is the catch? </vt:lpstr>
      <vt:lpstr>Slide 30</vt:lpstr>
      <vt:lpstr>Dealing with asymmetric read/write  </vt:lpstr>
      <vt:lpstr>Dealing with low write endurance (write minimization)</vt:lpstr>
      <vt:lpstr>Wear leveling </vt:lpstr>
      <vt:lpstr>Slide 34</vt:lpstr>
      <vt:lpstr>Conclusion </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Management for Real-time Systems</dc:title>
  <dc:creator>mosse</dc:creator>
  <cp:lastModifiedBy>Rami Melhem</cp:lastModifiedBy>
  <cp:revision>284</cp:revision>
  <dcterms:created xsi:type="dcterms:W3CDTF">2000-10-12T18:19:18Z</dcterms:created>
  <dcterms:modified xsi:type="dcterms:W3CDTF">2010-03-31T18:13:00Z</dcterms:modified>
</cp:coreProperties>
</file>