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61" r:id="rId3"/>
    <p:sldId id="262" r:id="rId4"/>
    <p:sldId id="263" r:id="rId5"/>
    <p:sldId id="264" r:id="rId6"/>
    <p:sldId id="269" r:id="rId7"/>
    <p:sldId id="266" r:id="rId8"/>
    <p:sldId id="267" r:id="rId9"/>
    <p:sldId id="268" r:id="rId10"/>
    <p:sldId id="270" r:id="rId11"/>
    <p:sldId id="272" r:id="rId12"/>
    <p:sldId id="271" r:id="rId13"/>
    <p:sldId id="273" r:id="rId14"/>
    <p:sldId id="274" r:id="rId15"/>
    <p:sldId id="275" r:id="rId16"/>
    <p:sldId id="276" r:id="rId17"/>
    <p:sldId id="277" r:id="rId18"/>
    <p:sldId id="279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7" r:id="rId27"/>
    <p:sldId id="286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6C102-73B7-466D-8715-DED09753535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E5A35-2BD0-4CE2-95F3-6EB35B8D4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5A35-2BD0-4CE2-95F3-6EB35B8D487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5A35-2BD0-4CE2-95F3-6EB35B8D48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5A35-2BD0-4CE2-95F3-6EB35B8D48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5A35-2BD0-4CE2-95F3-6EB35B8D48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5A35-2BD0-4CE2-95F3-6EB35B8D48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9D2138F-D8CA-4540-BA57-0956DDE9781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E6F9C88-C0C3-4BC2-917F-A314B1A8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Optimization of Idle and Cooling Power in Data Centers While Maintaining Response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Faraz</a:t>
            </a:r>
            <a:r>
              <a:rPr lang="en-US" dirty="0"/>
              <a:t> Ahmad and T. N. </a:t>
            </a:r>
            <a:r>
              <a:rPr lang="en-US" dirty="0" err="1" smtClean="0"/>
              <a:t>Vijaykumar</a:t>
            </a:r>
            <a:endParaRPr lang="en-US" dirty="0" smtClean="0"/>
          </a:p>
          <a:p>
            <a:r>
              <a:rPr lang="en-US" dirty="0"/>
              <a:t>Purdue </a:t>
            </a:r>
            <a:r>
              <a:rPr lang="en-US" dirty="0" smtClean="0"/>
              <a:t>University</a:t>
            </a:r>
          </a:p>
          <a:p>
            <a:endParaRPr lang="en-US" dirty="0" smtClean="0"/>
          </a:p>
          <a:p>
            <a:r>
              <a:rPr lang="en-US" sz="1900" dirty="0" smtClean="0"/>
              <a:t>Presented by: Michael </a:t>
            </a:r>
            <a:r>
              <a:rPr lang="en-US" sz="1900" dirty="0" err="1" smtClean="0"/>
              <a:t>Moeng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-s: load across zones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Calibration results in </a:t>
            </a:r>
            <a:r>
              <a:rPr lang="en-US" i="1" dirty="0" err="1" smtClean="0"/>
              <a:t>iso</a:t>
            </a:r>
            <a:r>
              <a:rPr lang="en-US" i="1" dirty="0" smtClean="0"/>
              <a:t>-temp ratio</a:t>
            </a:r>
          </a:p>
          <a:p>
            <a:r>
              <a:rPr lang="en-US" dirty="0" smtClean="0"/>
              <a:t>Hot zone kept on standby if possible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5475" y="3429000"/>
            <a:ext cx="5353050" cy="308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4114800" y="5181600"/>
            <a:ext cx="13716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-s: load within a zone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Cool zone: </a:t>
            </a:r>
          </a:p>
          <a:p>
            <a:pPr lvl="1"/>
            <a:r>
              <a:rPr lang="en-US" dirty="0" smtClean="0"/>
              <a:t>Less prone to hot spots</a:t>
            </a:r>
          </a:p>
          <a:p>
            <a:pPr lvl="1"/>
            <a:r>
              <a:rPr lang="en-US" dirty="0" smtClean="0"/>
              <a:t>Use spatial </a:t>
            </a:r>
            <a:r>
              <a:rPr lang="en-US" dirty="0" err="1" smtClean="0"/>
              <a:t>subsetting</a:t>
            </a:r>
            <a:r>
              <a:rPr lang="en-US" dirty="0" smtClean="0"/>
              <a:t> to reduce idle power</a:t>
            </a:r>
          </a:p>
          <a:p>
            <a:r>
              <a:rPr lang="en-US" dirty="0" smtClean="0"/>
              <a:t>Warm zone:</a:t>
            </a:r>
          </a:p>
          <a:p>
            <a:pPr lvl="1"/>
            <a:r>
              <a:rPr lang="en-US" dirty="0" smtClean="0"/>
              <a:t>Equal load distribution</a:t>
            </a:r>
          </a:p>
          <a:p>
            <a:r>
              <a:rPr lang="en-US" dirty="0" smtClean="0"/>
              <a:t>Hot zone:</a:t>
            </a:r>
          </a:p>
          <a:p>
            <a:pPr lvl="1"/>
            <a:r>
              <a:rPr lang="en-US" dirty="0" smtClean="0"/>
              <a:t>Kept in standby if possible</a:t>
            </a:r>
          </a:p>
          <a:p>
            <a:pPr lvl="1"/>
            <a:r>
              <a:rPr lang="en-US" dirty="0" smtClean="0"/>
              <a:t>Equal load distribution if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-s: Limitations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Assumes linear relationship between load and temperature</a:t>
            </a:r>
          </a:p>
          <a:p>
            <a:r>
              <a:rPr lang="en-US" dirty="0" smtClean="0"/>
              <a:t>Intra-zone policies do not consider both cooling and idle power</a:t>
            </a:r>
          </a:p>
          <a:p>
            <a:r>
              <a:rPr lang="en-US" dirty="0" smtClean="0"/>
              <a:t>Ignores heat exchange between zones</a:t>
            </a:r>
          </a:p>
          <a:p>
            <a:pPr lvl="1"/>
            <a:r>
              <a:rPr lang="en-US" dirty="0" smtClean="0"/>
              <a:t>Calibration runs each zone in isolation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-s++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PowerTrade</a:t>
            </a:r>
            <a:r>
              <a:rPr lang="en-US" dirty="0" smtClean="0"/>
              <a:t>-s assumed linear relationship between load and temperature</a:t>
            </a:r>
          </a:p>
          <a:p>
            <a:r>
              <a:rPr lang="en-US" dirty="0" smtClean="0"/>
              <a:t>Take multiple samples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4137" y="3733800"/>
            <a:ext cx="4955727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server </a:t>
            </a:r>
            <a:r>
              <a:rPr lang="en-US" i="1" dirty="0" smtClean="0"/>
              <a:t>groups</a:t>
            </a:r>
            <a:r>
              <a:rPr lang="en-US" dirty="0" smtClean="0"/>
              <a:t>: ~10 servers</a:t>
            </a:r>
          </a:p>
          <a:p>
            <a:r>
              <a:rPr lang="en-US" dirty="0" smtClean="0"/>
              <a:t>Reduce power by dealing with one group at a time until we reach net power minimum</a:t>
            </a:r>
          </a:p>
          <a:p>
            <a:r>
              <a:rPr lang="en-US" dirty="0" smtClean="0"/>
              <a:t>Compare potential savings from reducing cooling power and reducing idle power</a:t>
            </a:r>
          </a:p>
          <a:p>
            <a:pPr lvl="1"/>
            <a:r>
              <a:rPr lang="en-US" dirty="0" smtClean="0"/>
              <a:t>Largest is selected to reduce net power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-d: analysis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reach a global minimum?</a:t>
            </a:r>
          </a:p>
          <a:p>
            <a:r>
              <a:rPr lang="en-US" dirty="0" smtClean="0"/>
              <a:t>Cooling and idle power are mostly monotonic</a:t>
            </a:r>
          </a:p>
          <a:p>
            <a:pPr lvl="1"/>
            <a:r>
              <a:rPr lang="en-US" dirty="0" smtClean="0"/>
              <a:t>Single global minimum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9313" y="3640864"/>
            <a:ext cx="4905375" cy="282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-d: analysis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fast is convergence?</a:t>
            </a:r>
          </a:p>
          <a:p>
            <a:r>
              <a:rPr lang="en-US" dirty="0" smtClean="0"/>
              <a:t>About 3 steps per hour</a:t>
            </a:r>
          </a:p>
          <a:p>
            <a:pPr lvl="1"/>
            <a:r>
              <a:rPr lang="en-US" dirty="0" smtClean="0"/>
              <a:t>Slow loading changes</a:t>
            </a:r>
          </a:p>
          <a:p>
            <a:pPr lvl="1"/>
            <a:r>
              <a:rPr lang="en-US" dirty="0" smtClean="0"/>
              <a:t>Relatively large groups</a:t>
            </a:r>
          </a:p>
          <a:p>
            <a:r>
              <a:rPr lang="en-US" dirty="0" smtClean="0"/>
              <a:t>How do we deal with groups in data centers that handle multiple services?</a:t>
            </a:r>
          </a:p>
          <a:p>
            <a:r>
              <a:rPr lang="en-US" dirty="0" smtClean="0"/>
              <a:t>Servers in a group must all handle a single service</a:t>
            </a:r>
          </a:p>
          <a:p>
            <a:pPr lvl="1"/>
            <a:r>
              <a:rPr lang="en-US" dirty="0" smtClean="0"/>
              <a:t>Group size &lt;&lt; service server requirement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-d: loading increase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Try to handle new load with existing servers</a:t>
            </a:r>
          </a:p>
          <a:p>
            <a:pPr lvl="1"/>
            <a:r>
              <a:rPr lang="en-US" dirty="0" smtClean="0"/>
              <a:t>Activate more if necessary</a:t>
            </a:r>
          </a:p>
          <a:p>
            <a:pPr lvl="1"/>
            <a:r>
              <a:rPr lang="en-US" dirty="0" smtClean="0"/>
              <a:t>Else: possible temperature savings increases while possible idle savings decreases</a:t>
            </a:r>
          </a:p>
          <a:p>
            <a:r>
              <a:rPr lang="en-US" dirty="0" smtClean="0"/>
              <a:t>Initially start new group, redistribute load according to inverse-temperature assignment</a:t>
            </a:r>
          </a:p>
          <a:p>
            <a:pPr lvl="1"/>
            <a:r>
              <a:rPr lang="en-US" dirty="0" smtClean="0"/>
              <a:t>Measure cooling improvement</a:t>
            </a:r>
          </a:p>
          <a:p>
            <a:pPr lvl="1"/>
            <a:r>
              <a:rPr lang="en-US" dirty="0" smtClean="0"/>
              <a:t>Measure idle power degradation</a:t>
            </a:r>
          </a:p>
          <a:p>
            <a:r>
              <a:rPr lang="en-US" dirty="0" smtClean="0"/>
              <a:t>If net benefit, try activating another group and repeat</a:t>
            </a:r>
          </a:p>
          <a:p>
            <a:r>
              <a:rPr lang="en-US" dirty="0" smtClean="0"/>
              <a:t>Else keep current group 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-d: loading decrease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temperature savings decrease, but potential idle savings increases</a:t>
            </a:r>
          </a:p>
          <a:p>
            <a:r>
              <a:rPr lang="en-US" dirty="0" smtClean="0"/>
              <a:t>Try deactivating a group, redistribute load</a:t>
            </a:r>
          </a:p>
          <a:p>
            <a:pPr lvl="1"/>
            <a:r>
              <a:rPr lang="en-US" dirty="0" smtClean="0"/>
              <a:t>Measure cooling degradation</a:t>
            </a:r>
          </a:p>
          <a:p>
            <a:pPr lvl="1"/>
            <a:r>
              <a:rPr lang="en-US" dirty="0" smtClean="0"/>
              <a:t>Measure idle improvement</a:t>
            </a:r>
          </a:p>
          <a:p>
            <a:r>
              <a:rPr lang="en-US" dirty="0" smtClean="0"/>
              <a:t>If net benefit, try deactivating another group and 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-d: group selection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server group do we choose to (de)activate?</a:t>
            </a:r>
          </a:p>
          <a:p>
            <a:r>
              <a:rPr lang="en-US" dirty="0" smtClean="0"/>
              <a:t>When deactivating servers, select the hottest server group</a:t>
            </a:r>
          </a:p>
          <a:p>
            <a:r>
              <a:rPr lang="en-US" dirty="0" smtClean="0"/>
              <a:t>When activating servers, </a:t>
            </a:r>
          </a:p>
          <a:p>
            <a:pPr lvl="1"/>
            <a:r>
              <a:rPr lang="en-US" dirty="0" smtClean="0"/>
              <a:t>Select the group with the lowest idle power rating (if they differ)</a:t>
            </a:r>
          </a:p>
          <a:p>
            <a:pPr lvl="1"/>
            <a:r>
              <a:rPr lang="en-US" dirty="0" smtClean="0"/>
              <a:t>Select  the from cool, warm, then hot zones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Techniques to reduce idle power rely on shutting down servers</a:t>
            </a:r>
          </a:p>
          <a:p>
            <a:pPr lvl="1"/>
            <a:r>
              <a:rPr lang="en-US" dirty="0" smtClean="0"/>
              <a:t>Concentrate load in a few servers</a:t>
            </a:r>
          </a:p>
          <a:p>
            <a:pPr lvl="1"/>
            <a:r>
              <a:rPr lang="en-US" dirty="0" smtClean="0"/>
              <a:t>Causes hot spots, which </a:t>
            </a:r>
            <a:r>
              <a:rPr lang="en-US" b="1" dirty="0" smtClean="0"/>
              <a:t>increases </a:t>
            </a:r>
            <a:r>
              <a:rPr lang="en-US" dirty="0" smtClean="0"/>
              <a:t>cooling costs</a:t>
            </a:r>
          </a:p>
          <a:p>
            <a:r>
              <a:rPr lang="en-US" dirty="0" smtClean="0"/>
              <a:t>Techniques to reduce cooling power rely on spreading out load</a:t>
            </a:r>
          </a:p>
          <a:p>
            <a:pPr lvl="1"/>
            <a:r>
              <a:rPr lang="en-US" dirty="0" smtClean="0"/>
              <a:t>Spread load on many servers</a:t>
            </a:r>
          </a:p>
          <a:p>
            <a:pPr lvl="1"/>
            <a:r>
              <a:rPr lang="en-US" dirty="0" smtClean="0"/>
              <a:t>Keeps all servers on at low utilization, which </a:t>
            </a:r>
            <a:r>
              <a:rPr lang="en-US" b="1" dirty="0" smtClean="0"/>
              <a:t>increases</a:t>
            </a:r>
            <a:r>
              <a:rPr lang="en-US" dirty="0" smtClean="0"/>
              <a:t> idle power</a:t>
            </a:r>
          </a:p>
          <a:p>
            <a:r>
              <a:rPr lang="en-US" dirty="0" smtClean="0"/>
              <a:t>Joint optimization is crucial for reducing overall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-d: issues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 wear from repeated on/off cycles</a:t>
            </a:r>
          </a:p>
          <a:p>
            <a:pPr lvl="1"/>
            <a:r>
              <a:rPr lang="en-US" dirty="0" smtClean="0"/>
              <a:t>Try to select from eligible groups in round-robin fashion</a:t>
            </a:r>
          </a:p>
          <a:p>
            <a:r>
              <a:rPr lang="en-US" dirty="0" smtClean="0"/>
              <a:t>Power overhead from activating servers</a:t>
            </a:r>
          </a:p>
          <a:p>
            <a:pPr lvl="1"/>
            <a:r>
              <a:rPr lang="en-US" dirty="0" smtClean="0"/>
              <a:t>Loading changes are infrequent, so this contributes little to total power</a:t>
            </a:r>
          </a:p>
          <a:p>
            <a:r>
              <a:rPr lang="en-US" dirty="0" smtClean="0"/>
              <a:t>Some data centers have frontend/backend servers</a:t>
            </a:r>
          </a:p>
          <a:p>
            <a:pPr lvl="1"/>
            <a:r>
              <a:rPr lang="en-US" dirty="0" smtClean="0"/>
              <a:t>Add state-aware groups?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SurgeGuard</a:t>
            </a:r>
            <a:r>
              <a:rPr lang="en-US" dirty="0" smtClean="0"/>
              <a:t>: Maintaining Response Time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Increases in load require servers to transition states, which takes time</a:t>
            </a:r>
          </a:p>
          <a:p>
            <a:r>
              <a:rPr lang="en-US" dirty="0" smtClean="0"/>
              <a:t>Two-tier Scheme:</a:t>
            </a:r>
          </a:p>
          <a:p>
            <a:pPr lvl="1"/>
            <a:r>
              <a:rPr lang="en-US" dirty="0" smtClean="0"/>
              <a:t>Overprovision to handle maximum increase in load during next coarse-grained time interval</a:t>
            </a:r>
          </a:p>
          <a:p>
            <a:pPr lvl="1"/>
            <a:r>
              <a:rPr lang="en-US" dirty="0" smtClean="0"/>
              <a:t>Replenish reserves at finer granularities to handle spikes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Spatial </a:t>
            </a:r>
            <a:r>
              <a:rPr lang="en-US" dirty="0" err="1" smtClean="0"/>
              <a:t>Subsetting</a:t>
            </a:r>
            <a:r>
              <a:rPr lang="en-US" dirty="0" smtClean="0"/>
              <a:t>: active servers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data center as GI/G/m queue</a:t>
            </a:r>
          </a:p>
          <a:p>
            <a:r>
              <a:rPr lang="en-US" dirty="0" smtClean="0"/>
              <a:t>Allen-</a:t>
            </a:r>
            <a:r>
              <a:rPr lang="en-US" dirty="0" err="1" smtClean="0"/>
              <a:t>Cunneen</a:t>
            </a:r>
            <a:r>
              <a:rPr lang="en-US" dirty="0" smtClean="0"/>
              <a:t> approximation: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52800"/>
            <a:ext cx="2857500" cy="105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352800"/>
            <a:ext cx="5652827" cy="311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SurgeGuard</a:t>
            </a:r>
            <a:r>
              <a:rPr lang="en-US" dirty="0" smtClean="0"/>
              <a:t>: coarse-grained </a:t>
            </a:r>
            <a:r>
              <a:rPr lang="en-US" dirty="0" err="1" smtClean="0"/>
              <a:t>overprovisioning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desired response time and load, the number of active servers can be derived</a:t>
            </a:r>
          </a:p>
          <a:p>
            <a:r>
              <a:rPr lang="en-US" dirty="0" smtClean="0"/>
              <a:t>Overprovision by reserving extra servers </a:t>
            </a:r>
          </a:p>
          <a:p>
            <a:pPr lvl="1"/>
            <a:r>
              <a:rPr lang="en-US" dirty="0" smtClean="0"/>
              <a:t>Worst-case increase in load observed so far</a:t>
            </a:r>
          </a:p>
          <a:p>
            <a:pPr lvl="1"/>
            <a:r>
              <a:rPr lang="en-US" dirty="0" smtClean="0"/>
              <a:t>Load change tolerable for power-performance goal</a:t>
            </a:r>
          </a:p>
          <a:p>
            <a:pPr lvl="1"/>
            <a:r>
              <a:rPr lang="en-US" dirty="0" smtClean="0"/>
              <a:t>Authors use only? 10% of data center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SurgeGuard</a:t>
            </a:r>
            <a:r>
              <a:rPr lang="en-US" dirty="0" smtClean="0"/>
              <a:t>: fine-grained </a:t>
            </a:r>
            <a:r>
              <a:rPr lang="en-US" dirty="0" err="1" smtClean="0"/>
              <a:t>overprovisioning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load decreases one interval, but increases in the next?</a:t>
            </a:r>
          </a:p>
          <a:p>
            <a:r>
              <a:rPr lang="en-US" dirty="0" smtClean="0"/>
              <a:t> Run algorithm after each mini-interval (5 min)</a:t>
            </a:r>
          </a:p>
          <a:p>
            <a:pPr lvl="1"/>
            <a:r>
              <a:rPr lang="en-US" dirty="0" smtClean="0"/>
              <a:t>Reserve exceeded in about 0.15% of all 5 minute intervals</a:t>
            </a:r>
          </a:p>
          <a:p>
            <a:r>
              <a:rPr lang="en-US" dirty="0" smtClean="0"/>
              <a:t>Only activate servers for fine-grained </a:t>
            </a:r>
            <a:r>
              <a:rPr lang="en-US" dirty="0" err="1" smtClean="0"/>
              <a:t>overprovisioning</a:t>
            </a:r>
            <a:endParaRPr lang="en-US" dirty="0" smtClean="0"/>
          </a:p>
          <a:p>
            <a:pPr lvl="1"/>
            <a:r>
              <a:rPr lang="en-US" dirty="0" smtClean="0"/>
              <a:t>Prevent server wear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Results: Net Power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Simulate a data center with 1120 server blades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123" y="2895600"/>
            <a:ext cx="5343754" cy="356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Results: Net Power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Shows improvement over </a:t>
            </a:r>
            <a:r>
              <a:rPr lang="en-US" i="1" smtClean="0"/>
              <a:t>better</a:t>
            </a:r>
            <a:r>
              <a:rPr lang="en-US" smtClean="0"/>
              <a:t> </a:t>
            </a:r>
            <a:r>
              <a:rPr lang="en-US" smtClean="0"/>
              <a:t>of </a:t>
            </a:r>
            <a:r>
              <a:rPr lang="en-US" dirty="0" smtClean="0"/>
              <a:t>either spatial </a:t>
            </a:r>
            <a:r>
              <a:rPr lang="en-US" dirty="0" err="1" smtClean="0"/>
              <a:t>subsetting</a:t>
            </a:r>
            <a:r>
              <a:rPr lang="en-US" dirty="0" smtClean="0"/>
              <a:t> or inverse-temperature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2982" y="3276600"/>
            <a:ext cx="547803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0" y="4648200"/>
            <a:ext cx="1905000" cy="1371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Results: Net Power Breakdown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4387" y="2590800"/>
            <a:ext cx="5675227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Results: Temperature Variation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3327" y="2438400"/>
            <a:ext cx="6177347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Results: Response Time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3476" y="2438400"/>
            <a:ext cx="627704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techniques</a:t>
            </a:r>
          </a:p>
          <a:p>
            <a:r>
              <a:rPr lang="en-US" dirty="0" err="1" smtClean="0"/>
              <a:t>PowerTrade</a:t>
            </a:r>
            <a:endParaRPr lang="en-US" dirty="0" smtClean="0"/>
          </a:p>
          <a:p>
            <a:pPr lvl="1"/>
            <a:r>
              <a:rPr lang="en-US" dirty="0" smtClean="0"/>
              <a:t>Static schemes</a:t>
            </a:r>
          </a:p>
          <a:p>
            <a:pPr lvl="1"/>
            <a:r>
              <a:rPr lang="en-US" dirty="0" smtClean="0"/>
              <a:t>Dynamic scheme</a:t>
            </a:r>
          </a:p>
          <a:p>
            <a:r>
              <a:rPr lang="en-US" dirty="0" err="1" smtClean="0"/>
              <a:t>SurgeGuard</a:t>
            </a:r>
            <a:endParaRPr lang="en-US" dirty="0" smtClean="0"/>
          </a:p>
          <a:p>
            <a:r>
              <a:rPr lang="en-US" dirty="0" smtClean="0"/>
              <a:t>Experimental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Results: Response Time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1001" y="2438400"/>
            <a:ext cx="6241998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Questions/Comments?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 Power: </a:t>
            </a:r>
            <a:r>
              <a:rPr lang="en-US" i="1" dirty="0" smtClean="0"/>
              <a:t>Spatial </a:t>
            </a:r>
            <a:r>
              <a:rPr lang="en-US" i="1" dirty="0" err="1" smtClean="0"/>
              <a:t>Subsetting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Concentrate load in as few servers as possible</a:t>
            </a:r>
          </a:p>
          <a:p>
            <a:r>
              <a:rPr lang="en-US" dirty="0" smtClean="0"/>
              <a:t>Active servers get hotter</a:t>
            </a:r>
          </a:p>
          <a:p>
            <a:pPr lvl="1"/>
            <a:r>
              <a:rPr lang="en-US" dirty="0" smtClean="0"/>
              <a:t>Cooling cost largely dominated by maximum temperature</a:t>
            </a:r>
          </a:p>
          <a:p>
            <a:r>
              <a:rPr lang="en-US" dirty="0" smtClean="0"/>
              <a:t>Response time degrades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Temperature: </a:t>
            </a:r>
            <a:r>
              <a:rPr lang="en-US" i="1" dirty="0" smtClean="0"/>
              <a:t>Inverse-temperature assignment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servers inversely to the temperature of the room</a:t>
            </a:r>
          </a:p>
          <a:p>
            <a:pPr lvl="1"/>
            <a:r>
              <a:rPr lang="en-US" dirty="0" smtClean="0"/>
              <a:t>Example: middle aisle is cooler, so give those servers a higher load</a:t>
            </a:r>
          </a:p>
          <a:p>
            <a:r>
              <a:rPr lang="en-US" dirty="0" smtClean="0"/>
              <a:t>Keeps all servers on, increases idle power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819" y="2286000"/>
            <a:ext cx="79663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DVFS: </a:t>
            </a:r>
            <a:r>
              <a:rPr lang="en-US" i="1" dirty="0" smtClean="0"/>
              <a:t>Temporal </a:t>
            </a:r>
            <a:r>
              <a:rPr lang="en-US" i="1" dirty="0" err="1" smtClean="0"/>
              <a:t>Subsetting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Degrades response time, especially if transition times are slow</a:t>
            </a:r>
          </a:p>
          <a:p>
            <a:r>
              <a:rPr lang="en-US" dirty="0" smtClean="0"/>
              <a:t>Only reduces CPU component of power (about 1/3 of system power)</a:t>
            </a:r>
          </a:p>
          <a:p>
            <a:r>
              <a:rPr lang="en-US" dirty="0" smtClean="0"/>
              <a:t>Future technologies may not even use DVFS to reduce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 err="1" smtClean="0"/>
              <a:t>NetPower</a:t>
            </a:r>
            <a:r>
              <a:rPr lang="en-US" dirty="0" smtClean="0"/>
              <a:t> as:</a:t>
            </a:r>
          </a:p>
          <a:p>
            <a:pPr lvl="1"/>
            <a:r>
              <a:rPr lang="en-US" dirty="0" err="1" smtClean="0"/>
              <a:t>power</a:t>
            </a:r>
            <a:r>
              <a:rPr lang="en-US" baseline="-25000" dirty="0" err="1" smtClean="0"/>
              <a:t>compute</a:t>
            </a:r>
            <a:r>
              <a:rPr lang="en-US" dirty="0" smtClean="0"/>
              <a:t>+ </a:t>
            </a:r>
            <a:r>
              <a:rPr lang="en-US" dirty="0" err="1" smtClean="0"/>
              <a:t>power</a:t>
            </a:r>
            <a:r>
              <a:rPr lang="en-US" baseline="-25000" dirty="0" err="1" smtClean="0"/>
              <a:t>idle</a:t>
            </a:r>
            <a:r>
              <a:rPr lang="en-US" baseline="-25000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power</a:t>
            </a:r>
            <a:r>
              <a:rPr lang="en-US" baseline="-25000" dirty="0" err="1" smtClean="0"/>
              <a:t>cooling</a:t>
            </a:r>
            <a:endParaRPr lang="en-US" baseline="-25000" dirty="0" smtClean="0"/>
          </a:p>
          <a:p>
            <a:r>
              <a:rPr lang="en-US" dirty="0" smtClean="0"/>
              <a:t>Divide room into zones with similar temperatures properties</a:t>
            </a:r>
          </a:p>
          <a:p>
            <a:pPr lvl="1"/>
            <a:r>
              <a:rPr lang="en-US" dirty="0" smtClean="0"/>
              <a:t>Distribute load across zones</a:t>
            </a:r>
          </a:p>
          <a:p>
            <a:pPr lvl="1"/>
            <a:r>
              <a:rPr lang="en-US" dirty="0" smtClean="0"/>
              <a:t>Distribute load within single zone</a:t>
            </a:r>
          </a:p>
          <a:p>
            <a:pPr lvl="1"/>
            <a:r>
              <a:rPr lang="en-US" dirty="0" smtClean="0"/>
              <a:t>Assume </a:t>
            </a:r>
            <a:r>
              <a:rPr lang="en-US" i="1" dirty="0" smtClean="0"/>
              <a:t>hot, warm, cool</a:t>
            </a:r>
            <a:r>
              <a:rPr lang="en-US" dirty="0" smtClean="0"/>
              <a:t> zones</a:t>
            </a:r>
          </a:p>
          <a:p>
            <a:r>
              <a:rPr lang="en-US" dirty="0" smtClean="0"/>
              <a:t>Propose 3 policies to distribute load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PowerTrade</a:t>
            </a:r>
            <a:r>
              <a:rPr lang="en-US" dirty="0" smtClean="0"/>
              <a:t>-s: load across zones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Scheme, assumes knowledge of:</a:t>
            </a:r>
          </a:p>
          <a:p>
            <a:pPr lvl="1"/>
            <a:r>
              <a:rPr lang="en-US" dirty="0" smtClean="0"/>
              <a:t>Zone partitions</a:t>
            </a:r>
          </a:p>
          <a:p>
            <a:pPr lvl="1"/>
            <a:r>
              <a:rPr lang="en-US" dirty="0" smtClean="0"/>
              <a:t>Expected load</a:t>
            </a:r>
          </a:p>
          <a:p>
            <a:r>
              <a:rPr lang="en-US" dirty="0" smtClean="0"/>
              <a:t>Use calibration </a:t>
            </a:r>
            <a:br>
              <a:rPr lang="en-US" dirty="0" smtClean="0"/>
            </a:br>
            <a:r>
              <a:rPr lang="en-US" dirty="0" smtClean="0"/>
              <a:t>run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1" y="3573858"/>
            <a:ext cx="5353050" cy="308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1871</TotalTime>
  <Words>870</Words>
  <Application>Microsoft Office PowerPoint</Application>
  <PresentationFormat>On-screen Show (4:3)</PresentationFormat>
  <Paragraphs>146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Urban</vt:lpstr>
      <vt:lpstr>Joint Optimization of Idle and Cooling Power in Data Centers While Maintaining Response Time</vt:lpstr>
      <vt:lpstr>Key Idea</vt:lpstr>
      <vt:lpstr>Outline</vt:lpstr>
      <vt:lpstr>Idle Power: Spatial Subsetting </vt:lpstr>
      <vt:lpstr>Temperature: Inverse-temperature assignment</vt:lpstr>
      <vt:lpstr>Data Center Model</vt:lpstr>
      <vt:lpstr>DVFS: Temporal Subsetting</vt:lpstr>
      <vt:lpstr>PowerTrade</vt:lpstr>
      <vt:lpstr>PowerTrade-s: load across zones</vt:lpstr>
      <vt:lpstr>PowerTrade-s: load across zones</vt:lpstr>
      <vt:lpstr>PowerTrade-s: load within a zone</vt:lpstr>
      <vt:lpstr>PowerTrade-s: Limitations</vt:lpstr>
      <vt:lpstr>PowerTrade-s++</vt:lpstr>
      <vt:lpstr>PowerTrade-d</vt:lpstr>
      <vt:lpstr>PowerTrade-d: analysis</vt:lpstr>
      <vt:lpstr>PowerTrade-d: analysis</vt:lpstr>
      <vt:lpstr>PowerTrade-d: loading increase</vt:lpstr>
      <vt:lpstr>PowerTrade-d: loading decrease</vt:lpstr>
      <vt:lpstr>PowerTrade-d: group selection</vt:lpstr>
      <vt:lpstr>PowerTrade-d: issues</vt:lpstr>
      <vt:lpstr>SurgeGuard: Maintaining Response Time</vt:lpstr>
      <vt:lpstr>Spatial Subsetting: active servers</vt:lpstr>
      <vt:lpstr>SurgeGuard: coarse-grained overprovisioning</vt:lpstr>
      <vt:lpstr>SurgeGuard: fine-grained overprovisioning</vt:lpstr>
      <vt:lpstr>Experimental Results: Net Power</vt:lpstr>
      <vt:lpstr>Experimental Results: Net Power</vt:lpstr>
      <vt:lpstr>Experimental Results: Net Power Breakdown</vt:lpstr>
      <vt:lpstr>Experimental Results: Temperature Variation</vt:lpstr>
      <vt:lpstr>Experimental Results: Response Time</vt:lpstr>
      <vt:lpstr>Experimental Results: Response Time</vt:lpstr>
      <vt:lpstr>Questions/Comments?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Optimization of Idle and Cooling Power in Data Centers While Maintaining Response Time</dc:title>
  <dc:creator>Mike</dc:creator>
  <cp:lastModifiedBy>Computer Science Department</cp:lastModifiedBy>
  <cp:revision>196</cp:revision>
  <dcterms:created xsi:type="dcterms:W3CDTF">2010-04-21T03:14:00Z</dcterms:created>
  <dcterms:modified xsi:type="dcterms:W3CDTF">2010-04-23T19:30:30Z</dcterms:modified>
</cp:coreProperties>
</file>